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Robo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558BBD-7A11-4951-816D-6F5233E53B47}">
  <a:tblStyle styleId="{51558BBD-7A11-4951-816D-6F5233E53B4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italic.fntdata"/><Relationship Id="rId12" Type="http://schemas.openxmlformats.org/officeDocument/2006/relationships/slide" Target="slides/slide6.xml"/><Relationship Id="rId56"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a55f31fe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a55f31fe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a55f31fe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a55f31fe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a55f31fe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a55f31fe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a55f31fe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a55f31fe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a55f31fe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a55f31fe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a55f31fe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a55f31fe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ca42ea2d6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ca42ea2d6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ca42ea2d6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ca42ea2d6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ca42ea2d6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ca42ea2d6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ca42ea2d6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ca42ea2d6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a55f31f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a55f31f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ca42ea2d6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ca42ea2d6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ca42ea2d6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ca42ea2d6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ca42ea2d6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ca42ea2d6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ca42ea2d6_2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ca42ea2d6_2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ca42ea2d6_2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ca42ea2d6_2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ca42ea2d6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ca42ea2d6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ca42ea2d6_2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ca42ea2d6_2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a55f31fe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a55f31fe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ca42ea2d6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ca42ea2d6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ca42ea2d6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2ca42ea2d6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a55f31fe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a55f31fe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ca42ea2d6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ca42ea2d6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ca42ea2d6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ca42ea2d6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ca42ea2d6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ca42ea2d6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ca42ea2d6_2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ca42ea2d6_2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ca42ea2d6_2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ca42ea2d6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ca42ea2d6_2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ca42ea2d6_2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ca42ea2d6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ca42ea2d6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ca42ea2d6_2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ca42ea2d6_2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ae226efd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2ae226efd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2ae226efd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2ae226efd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a55f31f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a55f31f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ae226efd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ae226efd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2ae226efd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2ae226efd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ae226efd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ae226efd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2ae226efd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2ae226efd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ae226efd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ae226efd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ae226efd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ae226efd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2ae226ef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2ae226ef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ae226ef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ae226ef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2ae226efd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2ae226efd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a55f31fe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a55f31fe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a55f31fe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a55f31fe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a55f31f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a55f31fe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a55f31fe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a55f31fe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a55f31f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a55f31fe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javatpoint.com/object-and-class-in-jav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javatpoint.com/method-overloading-in-jav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scientecheasy.com/2020/05/variables-in-java.html/" TargetMode="External"/><Relationship Id="rId4" Type="http://schemas.openxmlformats.org/officeDocument/2006/relationships/hyperlink" Target="https://www.scientecheasy.com/2020/06/constructor-in-java.html/" TargetMode="External"/><Relationship Id="rId5" Type="http://schemas.openxmlformats.org/officeDocument/2006/relationships/hyperlink" Target="https://www.scientecheasy.com/2020/06/java-method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scientecheasy.com/2020/05/variables-in-java.html/" TargetMode="External"/><Relationship Id="rId4" Type="http://schemas.openxmlformats.org/officeDocument/2006/relationships/hyperlink" Target="https://www.scientecheasy.com/2020/06/constructor-in-java.html/" TargetMode="External"/><Relationship Id="rId5" Type="http://schemas.openxmlformats.org/officeDocument/2006/relationships/hyperlink" Target="https://www.scientecheasy.com/2020/06/java-methods.html/" TargetMode="External"/><Relationship Id="rId6" Type="http://schemas.openxmlformats.org/officeDocument/2006/relationships/image" Target="../media/image2.png"/><Relationship Id="rId7"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javatpoint.com/java-variables" TargetMode="External"/><Relationship Id="rId4" Type="http://schemas.openxmlformats.org/officeDocument/2006/relationships/hyperlink" Target="https://www.javatpoint.com/java-inner-class" TargetMode="External"/><Relationship Id="rId5"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scientecheasy.com/2020/06/java-static-variable.html/" TargetMode="Externa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www.scientecheasy.com/2021/03/what-is-jvm.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png"/><Relationship Id="rId4" Type="http://schemas.openxmlformats.org/officeDocument/2006/relationships/hyperlink" Target="https://www.scientecheasy.com/2020/06/access-modifiers-in-java.html/" TargetMode="External"/><Relationship Id="rId5" Type="http://schemas.openxmlformats.org/officeDocument/2006/relationships/hyperlink" Target="https://www.scientecheasy.com/2020/06/return-type-in-java.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www.scientecheasy.com/2020/06/access-modifiers-in-java.html/" TargetMode="External"/><Relationship Id="rId4" Type="http://schemas.openxmlformats.org/officeDocument/2006/relationships/hyperlink" Target="https://www.scientecheasy.com/2020/06/return-type-in-java.html/" TargetMode="External"/><Relationship Id="rId5" Type="http://schemas.openxmlformats.org/officeDocument/2006/relationships/hyperlink" Target="https://laptrinhx.com/link/?l=https%3A%2F%2Fwww.journaldev.com%2F2345%2Fjava-access-modifiers" TargetMode="External"/><Relationship Id="rId6" Type="http://schemas.openxmlformats.org/officeDocument/2006/relationships/hyperlink" Target="https://www.scientecheasy.com/2020/07/final-keyword-in-java.html/" TargetMode="External"/><Relationship Id="rId7" Type="http://schemas.openxmlformats.org/officeDocument/2006/relationships/hyperlink" Target="https://laptrinhx.com/link/?l=https%3A%2F%2Fwww.journaldev.com%2F12552%2Fpublic-static-void-main-string-args-java-main-method"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www.skylit.com/javamethods/ppt/index.html" TargetMode="External"/><Relationship Id="rId4" Type="http://schemas.openxmlformats.org/officeDocument/2006/relationships/hyperlink" Target="https://www.scientecheasy.com/2020/06/java-methods.html/" TargetMode="External"/><Relationship Id="rId5" Type="http://schemas.openxmlformats.org/officeDocument/2006/relationships/hyperlink" Target="https://www.slidesfinder.com/programmingsguru/collections-in-java-powerpoint-presentation/4548.asp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Constructors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400"/>
              </a:spcBef>
              <a:spcAft>
                <a:spcPts val="0"/>
              </a:spcAft>
              <a:buClr>
                <a:schemeClr val="dk1"/>
              </a:buClr>
              <a:buSzPct val="50000"/>
              <a:buFont typeface="Arial"/>
              <a:buNone/>
            </a:pPr>
            <a:r>
              <a:rPr lang="en" sz="2200">
                <a:solidFill>
                  <a:srgbClr val="610B38"/>
                </a:solidFill>
                <a:highlight>
                  <a:srgbClr val="FFFFFF"/>
                </a:highlight>
              </a:rPr>
              <a:t>Abstract Method</a:t>
            </a:r>
            <a:endParaRPr sz="1600">
              <a:solidFill>
                <a:srgbClr val="610B4B"/>
              </a:solidFill>
              <a:highlight>
                <a:srgbClr val="FFFFFF"/>
              </a:highlight>
            </a:endParaRPr>
          </a:p>
          <a:p>
            <a:pPr indent="0" lvl="0" marL="0" rtl="0" algn="l">
              <a:lnSpc>
                <a:spcPct val="115000"/>
              </a:lnSpc>
              <a:spcBef>
                <a:spcPts val="400"/>
              </a:spcBef>
              <a:spcAft>
                <a:spcPts val="0"/>
              </a:spcAft>
              <a:buClr>
                <a:schemeClr val="dk1"/>
              </a:buClr>
              <a:buSzPct val="100000"/>
              <a:buFont typeface="Arial"/>
              <a:buNone/>
            </a:pPr>
            <a:r>
              <a:t/>
            </a:r>
            <a:endParaRPr sz="1100"/>
          </a:p>
          <a:p>
            <a:pPr indent="0" lvl="0" marL="0" rtl="0" algn="l">
              <a:spcBef>
                <a:spcPts val="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121" name="Google Shape;121;p22"/>
          <p:cNvSpPr txBox="1"/>
          <p:nvPr>
            <p:ph idx="1" type="body"/>
          </p:nvPr>
        </p:nvSpPr>
        <p:spPr>
          <a:xfrm>
            <a:off x="311700" y="771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The method that does not has method body is known as abstract method</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It always declares in the </a:t>
            </a:r>
            <a:r>
              <a:rPr b="1" lang="en" sz="1200">
                <a:solidFill>
                  <a:srgbClr val="333333"/>
                </a:solidFill>
                <a:highlight>
                  <a:srgbClr val="FFFFFF"/>
                </a:highlight>
                <a:latin typeface="Roboto"/>
                <a:ea typeface="Roboto"/>
                <a:cs typeface="Roboto"/>
                <a:sym typeface="Roboto"/>
              </a:rPr>
              <a:t>abstract class</a:t>
            </a:r>
            <a:r>
              <a:rPr lang="en" sz="1200">
                <a:solidFill>
                  <a:srgbClr val="333333"/>
                </a:solidFill>
                <a:highlight>
                  <a:srgbClr val="FFFFFF"/>
                </a:highlight>
                <a:latin typeface="Roboto"/>
                <a:ea typeface="Roboto"/>
                <a:cs typeface="Roboto"/>
                <a:sym typeface="Roboto"/>
              </a:rPr>
              <a:t>. It means the class itself must be abstract if it has abstract method.</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To create an abstract method, we use the keyword </a:t>
            </a:r>
            <a:r>
              <a:rPr b="1" lang="en" sz="1200">
                <a:solidFill>
                  <a:srgbClr val="333333"/>
                </a:solidFill>
                <a:highlight>
                  <a:srgbClr val="FFFFFF"/>
                </a:highlight>
                <a:latin typeface="Roboto"/>
                <a:ea typeface="Roboto"/>
                <a:cs typeface="Roboto"/>
                <a:sym typeface="Roboto"/>
              </a:rPr>
              <a:t>abstract</a:t>
            </a:r>
            <a:r>
              <a:rPr lang="en" sz="1200">
                <a:solidFill>
                  <a:srgbClr val="333333"/>
                </a:solidFill>
                <a:highlight>
                  <a:srgbClr val="FFFFFF"/>
                </a:highlight>
                <a:latin typeface="Roboto"/>
                <a:ea typeface="Roboto"/>
                <a:cs typeface="Roboto"/>
                <a:sym typeface="Roboto"/>
              </a:rPr>
              <a:t>.</a:t>
            </a:r>
            <a:endParaRPr sz="1200">
              <a:solidFill>
                <a:srgbClr val="333333"/>
              </a:solidFill>
              <a:highlight>
                <a:srgbClr val="FFFFFF"/>
              </a:highlight>
              <a:latin typeface="Roboto"/>
              <a:ea typeface="Roboto"/>
              <a:cs typeface="Roboto"/>
              <a:sym typeface="Roboto"/>
            </a:endParaRPr>
          </a:p>
          <a:p>
            <a:pPr indent="0" lvl="0" marL="0" rtl="0" algn="l">
              <a:lnSpc>
                <a:spcPct val="156250"/>
              </a:lnSpc>
              <a:spcBef>
                <a:spcPts val="300"/>
              </a:spcBef>
              <a:spcAft>
                <a:spcPts val="0"/>
              </a:spcAft>
              <a:buNone/>
            </a:pPr>
            <a:r>
              <a:rPr b="1" lang="en" sz="1200">
                <a:solidFill>
                  <a:srgbClr val="006699"/>
                </a:solidFill>
                <a:latin typeface="Roboto"/>
                <a:ea typeface="Roboto"/>
                <a:cs typeface="Roboto"/>
                <a:sym typeface="Roboto"/>
              </a:rPr>
              <a:t>abstract</a:t>
            </a:r>
            <a:r>
              <a:rPr lang="en" sz="1200">
                <a:solidFill>
                  <a:schemeClr val="dk1"/>
                </a:solidFill>
                <a:latin typeface="Roboto"/>
                <a:ea typeface="Roboto"/>
                <a:cs typeface="Roboto"/>
                <a:sym typeface="Roboto"/>
              </a:rPr>
              <a:t> </a:t>
            </a:r>
            <a:r>
              <a:rPr b="1" lang="en" sz="1200">
                <a:solidFill>
                  <a:srgbClr val="006699"/>
                </a:solidFill>
                <a:latin typeface="Roboto"/>
                <a:ea typeface="Roboto"/>
                <a:cs typeface="Roboto"/>
                <a:sym typeface="Roboto"/>
              </a:rPr>
              <a:t>void</a:t>
            </a:r>
            <a:r>
              <a:rPr lang="en" sz="1200">
                <a:solidFill>
                  <a:schemeClr val="dk1"/>
                </a:solidFill>
                <a:latin typeface="Roboto"/>
                <a:ea typeface="Roboto"/>
                <a:cs typeface="Roboto"/>
                <a:sym typeface="Roboto"/>
              </a:rPr>
              <a:t> method_name(); </a:t>
            </a:r>
            <a:endParaRPr sz="1200">
              <a:solidFill>
                <a:schemeClr val="dk1"/>
              </a:solidFill>
              <a:latin typeface="Roboto"/>
              <a:ea typeface="Roboto"/>
              <a:cs typeface="Roboto"/>
              <a:sym typeface="Roboto"/>
            </a:endParaRPr>
          </a:p>
          <a:p>
            <a:pPr indent="0" lvl="0" marL="0" rtl="0" algn="l">
              <a:lnSpc>
                <a:spcPct val="156250"/>
              </a:lnSpc>
              <a:spcBef>
                <a:spcPts val="30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1200"/>
              </a:spcAft>
              <a:buNone/>
            </a:pPr>
            <a:r>
              <a:t/>
            </a:r>
            <a:endParaRPr sz="1200">
              <a:solidFill>
                <a:srgbClr val="333333"/>
              </a:solidFill>
              <a:highlight>
                <a:srgbClr val="FFFFFF"/>
              </a:highlight>
              <a:latin typeface="Roboto"/>
              <a:ea typeface="Roboto"/>
              <a:cs typeface="Roboto"/>
              <a:sym typeface="Roboto"/>
            </a:endParaRPr>
          </a:p>
        </p:txBody>
      </p:sp>
      <p:sp>
        <p:nvSpPr>
          <p:cNvPr id="122" name="Google Shape;122;p22"/>
          <p:cNvSpPr txBox="1"/>
          <p:nvPr/>
        </p:nvSpPr>
        <p:spPr>
          <a:xfrm>
            <a:off x="2514600" y="1828800"/>
            <a:ext cx="5422800" cy="3465300"/>
          </a:xfrm>
          <a:prstGeom prst="rect">
            <a:avLst/>
          </a:prstGeom>
          <a:noFill/>
          <a:ln>
            <a:noFill/>
          </a:ln>
        </p:spPr>
        <p:txBody>
          <a:bodyPr anchorCtr="0" anchor="t" bIns="91425" lIns="91425" spcFirstLastPara="1" rIns="91425" wrap="square" tIns="91425">
            <a:spAutoFit/>
          </a:bodyPr>
          <a:lstStyle/>
          <a:p>
            <a:pPr indent="0" lvl="0" marL="457200" rtl="0" algn="l">
              <a:lnSpc>
                <a:spcPct val="156250"/>
              </a:lnSpc>
              <a:spcBef>
                <a:spcPts val="0"/>
              </a:spcBef>
              <a:spcAft>
                <a:spcPts val="0"/>
              </a:spcAft>
              <a:buNone/>
            </a:pPr>
            <a:r>
              <a:rPr b="1" lang="en" sz="1000">
                <a:solidFill>
                  <a:srgbClr val="006699"/>
                </a:solidFill>
                <a:latin typeface="Roboto"/>
                <a:ea typeface="Roboto"/>
                <a:cs typeface="Roboto"/>
                <a:sym typeface="Roboto"/>
              </a:rPr>
              <a:t>abstract</a:t>
            </a:r>
            <a:r>
              <a:rPr lang="en" sz="1000">
                <a:solidFill>
                  <a:schemeClr val="dk1"/>
                </a:solidFill>
                <a:latin typeface="Roboto"/>
                <a:ea typeface="Roboto"/>
                <a:cs typeface="Roboto"/>
                <a:sym typeface="Roboto"/>
              </a:rPr>
              <a:t> </a:t>
            </a:r>
            <a:r>
              <a:rPr b="1" lang="en" sz="1000">
                <a:solidFill>
                  <a:srgbClr val="006699"/>
                </a:solidFill>
                <a:latin typeface="Roboto"/>
                <a:ea typeface="Roboto"/>
                <a:cs typeface="Roboto"/>
                <a:sym typeface="Roboto"/>
              </a:rPr>
              <a:t>class</a:t>
            </a:r>
            <a:r>
              <a:rPr lang="en" sz="1000">
                <a:solidFill>
                  <a:schemeClr val="dk1"/>
                </a:solidFill>
                <a:latin typeface="Roboto"/>
                <a:ea typeface="Roboto"/>
                <a:cs typeface="Roboto"/>
                <a:sym typeface="Roboto"/>
              </a:rPr>
              <a:t> Demo </a:t>
            </a:r>
            <a:r>
              <a:rPr lang="en" sz="1000">
                <a:solidFill>
                  <a:srgbClr val="008200"/>
                </a:solidFill>
                <a:latin typeface="Roboto"/>
                <a:ea typeface="Roboto"/>
                <a:cs typeface="Roboto"/>
                <a:sym typeface="Roboto"/>
              </a:rPr>
              <a:t>//abstract class</a:t>
            </a: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1000">
                <a:solidFill>
                  <a:srgbClr val="008200"/>
                </a:solidFill>
                <a:latin typeface="Roboto"/>
                <a:ea typeface="Roboto"/>
                <a:cs typeface="Roboto"/>
                <a:sym typeface="Roboto"/>
              </a:rPr>
              <a:t>//abstract method declaration</a:t>
            </a: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b="1" lang="en" sz="1000">
                <a:solidFill>
                  <a:srgbClr val="006699"/>
                </a:solidFill>
                <a:latin typeface="Roboto"/>
                <a:ea typeface="Roboto"/>
                <a:cs typeface="Roboto"/>
                <a:sym typeface="Roboto"/>
              </a:rPr>
              <a:t>abstract</a:t>
            </a:r>
            <a:r>
              <a:rPr lang="en" sz="1000">
                <a:solidFill>
                  <a:schemeClr val="dk1"/>
                </a:solidFill>
                <a:latin typeface="Roboto"/>
                <a:ea typeface="Roboto"/>
                <a:cs typeface="Roboto"/>
                <a:sym typeface="Roboto"/>
              </a:rPr>
              <a:t> </a:t>
            </a:r>
            <a:r>
              <a:rPr b="1" lang="en" sz="1000">
                <a:solidFill>
                  <a:srgbClr val="006699"/>
                </a:solidFill>
                <a:latin typeface="Roboto"/>
                <a:ea typeface="Roboto"/>
                <a:cs typeface="Roboto"/>
                <a:sym typeface="Roboto"/>
              </a:rPr>
              <a:t>void</a:t>
            </a:r>
            <a:r>
              <a:rPr lang="en" sz="1000">
                <a:solidFill>
                  <a:schemeClr val="dk1"/>
                </a:solidFill>
                <a:latin typeface="Roboto"/>
                <a:ea typeface="Roboto"/>
                <a:cs typeface="Roboto"/>
                <a:sym typeface="Roboto"/>
              </a:rPr>
              <a:t> display();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b="1" lang="en" sz="1000">
                <a:solidFill>
                  <a:srgbClr val="006699"/>
                </a:solidFill>
                <a:latin typeface="Roboto"/>
                <a:ea typeface="Roboto"/>
                <a:cs typeface="Roboto"/>
                <a:sym typeface="Roboto"/>
              </a:rPr>
              <a:t>public</a:t>
            </a:r>
            <a:r>
              <a:rPr lang="en" sz="1000">
                <a:solidFill>
                  <a:schemeClr val="dk1"/>
                </a:solidFill>
                <a:latin typeface="Roboto"/>
                <a:ea typeface="Roboto"/>
                <a:cs typeface="Roboto"/>
                <a:sym typeface="Roboto"/>
              </a:rPr>
              <a:t> </a:t>
            </a:r>
            <a:r>
              <a:rPr b="1" lang="en" sz="1000">
                <a:solidFill>
                  <a:srgbClr val="006699"/>
                </a:solidFill>
                <a:latin typeface="Roboto"/>
                <a:ea typeface="Roboto"/>
                <a:cs typeface="Roboto"/>
                <a:sym typeface="Roboto"/>
              </a:rPr>
              <a:t>class</a:t>
            </a:r>
            <a:r>
              <a:rPr lang="en" sz="1000">
                <a:solidFill>
                  <a:schemeClr val="dk1"/>
                </a:solidFill>
                <a:latin typeface="Roboto"/>
                <a:ea typeface="Roboto"/>
                <a:cs typeface="Roboto"/>
                <a:sym typeface="Roboto"/>
              </a:rPr>
              <a:t> MyClass </a:t>
            </a:r>
            <a:r>
              <a:rPr b="1" lang="en" sz="1000">
                <a:solidFill>
                  <a:srgbClr val="006699"/>
                </a:solidFill>
                <a:latin typeface="Roboto"/>
                <a:ea typeface="Roboto"/>
                <a:cs typeface="Roboto"/>
                <a:sym typeface="Roboto"/>
              </a:rPr>
              <a:t>extends</a:t>
            </a:r>
            <a:r>
              <a:rPr lang="en" sz="1000">
                <a:solidFill>
                  <a:schemeClr val="dk1"/>
                </a:solidFill>
                <a:latin typeface="Roboto"/>
                <a:ea typeface="Roboto"/>
                <a:cs typeface="Roboto"/>
                <a:sym typeface="Roboto"/>
              </a:rPr>
              <a:t> Demo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1000">
                <a:solidFill>
                  <a:srgbClr val="008200"/>
                </a:solidFill>
                <a:latin typeface="Roboto"/>
                <a:ea typeface="Roboto"/>
                <a:cs typeface="Roboto"/>
                <a:sym typeface="Roboto"/>
              </a:rPr>
              <a:t>//method impelmentation</a:t>
            </a: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b="1" lang="en" sz="1000">
                <a:solidFill>
                  <a:srgbClr val="006699"/>
                </a:solidFill>
                <a:latin typeface="Roboto"/>
                <a:ea typeface="Roboto"/>
                <a:cs typeface="Roboto"/>
                <a:sym typeface="Roboto"/>
              </a:rPr>
              <a:t>void</a:t>
            </a:r>
            <a:r>
              <a:rPr lang="en" sz="1000">
                <a:solidFill>
                  <a:schemeClr val="dk1"/>
                </a:solidFill>
                <a:latin typeface="Roboto"/>
                <a:ea typeface="Roboto"/>
                <a:cs typeface="Roboto"/>
                <a:sym typeface="Roboto"/>
              </a:rPr>
              <a:t> display()  </a:t>
            </a:r>
            <a:endParaRPr sz="10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lang="en" sz="1000">
                <a:solidFill>
                  <a:schemeClr val="dk1"/>
                </a:solidFill>
                <a:latin typeface="Roboto"/>
                <a:ea typeface="Roboto"/>
                <a:cs typeface="Roboto"/>
                <a:sym typeface="Roboto"/>
              </a:rPr>
              <a:t>System.out.println(</a:t>
            </a:r>
            <a:r>
              <a:rPr lang="en" sz="1000">
                <a:solidFill>
                  <a:srgbClr val="0000FF"/>
                </a:solidFill>
                <a:latin typeface="Roboto"/>
                <a:ea typeface="Roboto"/>
                <a:cs typeface="Roboto"/>
                <a:sym typeface="Roboto"/>
              </a:rPr>
              <a:t>"Abstract method?"</a:t>
            </a: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t/>
            </a:r>
            <a:endParaRPr sz="1000">
              <a:solidFill>
                <a:schemeClr val="dk1"/>
              </a:solidFill>
              <a:latin typeface="Roboto"/>
              <a:ea typeface="Roboto"/>
              <a:cs typeface="Roboto"/>
              <a:sym typeface="Roboto"/>
            </a:endParaRPr>
          </a:p>
        </p:txBody>
      </p:sp>
      <p:sp>
        <p:nvSpPr>
          <p:cNvPr id="123" name="Google Shape;123;p22"/>
          <p:cNvSpPr txBox="1"/>
          <p:nvPr/>
        </p:nvSpPr>
        <p:spPr>
          <a:xfrm>
            <a:off x="6096000" y="1981200"/>
            <a:ext cx="5422800" cy="2262600"/>
          </a:xfrm>
          <a:prstGeom prst="rect">
            <a:avLst/>
          </a:prstGeom>
          <a:noFill/>
          <a:ln>
            <a:noFill/>
          </a:ln>
        </p:spPr>
        <p:txBody>
          <a:bodyPr anchorCtr="0" anchor="t" bIns="91425" lIns="91425" spcFirstLastPara="1" rIns="91425" wrap="square" tIns="91425">
            <a:spAutoFit/>
          </a:bodyPr>
          <a:lstStyle/>
          <a:p>
            <a:pPr indent="0" lvl="0" marL="457200" rtl="0" algn="l">
              <a:lnSpc>
                <a:spcPct val="156250"/>
              </a:lnSpc>
              <a:spcBef>
                <a:spcPts val="0"/>
              </a:spcBef>
              <a:spcAft>
                <a:spcPts val="0"/>
              </a:spcAft>
              <a:buNone/>
            </a:pPr>
            <a:r>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b="1" lang="en" sz="1000">
                <a:solidFill>
                  <a:srgbClr val="006699"/>
                </a:solidFill>
                <a:latin typeface="Roboto"/>
                <a:ea typeface="Roboto"/>
                <a:cs typeface="Roboto"/>
                <a:sym typeface="Roboto"/>
              </a:rPr>
              <a:t>public</a:t>
            </a:r>
            <a:r>
              <a:rPr lang="en" sz="1000">
                <a:solidFill>
                  <a:schemeClr val="dk1"/>
                </a:solidFill>
                <a:latin typeface="Roboto"/>
                <a:ea typeface="Roboto"/>
                <a:cs typeface="Roboto"/>
                <a:sym typeface="Roboto"/>
              </a:rPr>
              <a:t> </a:t>
            </a:r>
            <a:r>
              <a:rPr b="1" lang="en" sz="1000">
                <a:solidFill>
                  <a:srgbClr val="006699"/>
                </a:solidFill>
                <a:latin typeface="Roboto"/>
                <a:ea typeface="Roboto"/>
                <a:cs typeface="Roboto"/>
                <a:sym typeface="Roboto"/>
              </a:rPr>
              <a:t>static</a:t>
            </a:r>
            <a:r>
              <a:rPr lang="en" sz="1000">
                <a:solidFill>
                  <a:schemeClr val="dk1"/>
                </a:solidFill>
                <a:latin typeface="Roboto"/>
                <a:ea typeface="Roboto"/>
                <a:cs typeface="Roboto"/>
                <a:sym typeface="Roboto"/>
              </a:rPr>
              <a:t> </a:t>
            </a:r>
            <a:r>
              <a:rPr b="1" lang="en" sz="1000">
                <a:solidFill>
                  <a:srgbClr val="006699"/>
                </a:solidFill>
                <a:latin typeface="Roboto"/>
                <a:ea typeface="Roboto"/>
                <a:cs typeface="Roboto"/>
                <a:sym typeface="Roboto"/>
              </a:rPr>
              <a:t>void</a:t>
            </a:r>
            <a:r>
              <a:rPr lang="en" sz="1000">
                <a:solidFill>
                  <a:schemeClr val="dk1"/>
                </a:solidFill>
                <a:latin typeface="Roboto"/>
                <a:ea typeface="Roboto"/>
                <a:cs typeface="Roboto"/>
                <a:sym typeface="Roboto"/>
              </a:rPr>
              <a:t> main(String args[])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1000">
                <a:solidFill>
                  <a:srgbClr val="008200"/>
                </a:solidFill>
                <a:latin typeface="Roboto"/>
                <a:ea typeface="Roboto"/>
                <a:cs typeface="Roboto"/>
                <a:sym typeface="Roboto"/>
              </a:rPr>
              <a:t>//creating object of abstract class</a:t>
            </a: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Demo obj = </a:t>
            </a:r>
            <a:r>
              <a:rPr b="1" lang="en" sz="1000">
                <a:solidFill>
                  <a:srgbClr val="006699"/>
                </a:solidFill>
                <a:latin typeface="Roboto"/>
                <a:ea typeface="Roboto"/>
                <a:cs typeface="Roboto"/>
                <a:sym typeface="Roboto"/>
              </a:rPr>
              <a:t>new</a:t>
            </a:r>
            <a:r>
              <a:rPr lang="en" sz="1000">
                <a:solidFill>
                  <a:schemeClr val="dk1"/>
                </a:solidFill>
                <a:latin typeface="Roboto"/>
                <a:ea typeface="Roboto"/>
                <a:cs typeface="Roboto"/>
                <a:sym typeface="Roboto"/>
              </a:rPr>
              <a:t> MyClass();  </a:t>
            </a:r>
            <a:endParaRPr sz="10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1000">
                <a:solidFill>
                  <a:srgbClr val="008200"/>
                </a:solidFill>
                <a:latin typeface="Roboto"/>
                <a:ea typeface="Roboto"/>
                <a:cs typeface="Roboto"/>
                <a:sym typeface="Roboto"/>
              </a:rPr>
              <a:t>//invoking abstract method</a:t>
            </a: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obj.display();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400"/>
              </a:spcBef>
              <a:spcAft>
                <a:spcPts val="0"/>
              </a:spcAft>
              <a:buClr>
                <a:schemeClr val="dk1"/>
              </a:buClr>
              <a:buSzPct val="50000"/>
              <a:buFont typeface="Arial"/>
              <a:buNone/>
            </a:pPr>
            <a:r>
              <a:rPr lang="en" sz="2200">
                <a:solidFill>
                  <a:srgbClr val="610B38"/>
                </a:solidFill>
                <a:highlight>
                  <a:srgbClr val="FFFFFF"/>
                </a:highlight>
              </a:rPr>
              <a:t>Constructors in Java</a:t>
            </a:r>
            <a:endParaRPr sz="2200">
              <a:solidFill>
                <a:srgbClr val="610B38"/>
              </a:solidFill>
              <a:highlight>
                <a:srgbClr val="FFFFFF"/>
              </a:highlight>
            </a:endParaRPr>
          </a:p>
          <a:p>
            <a:pPr indent="0" lvl="0" marL="0" rtl="0" algn="l">
              <a:spcBef>
                <a:spcPts val="600"/>
              </a:spcBef>
              <a:spcAft>
                <a:spcPts val="0"/>
              </a:spcAft>
              <a:buNone/>
            </a:pPr>
            <a:r>
              <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200">
                <a:solidFill>
                  <a:srgbClr val="333333"/>
                </a:solidFill>
                <a:highlight>
                  <a:srgbClr val="FFFFFF"/>
                </a:highlight>
                <a:latin typeface="Roboto"/>
                <a:ea typeface="Roboto"/>
                <a:cs typeface="Roboto"/>
                <a:sym typeface="Roboto"/>
              </a:rPr>
              <a:t> A constructor is a block of codes similar to the method. </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It is called when an instance of the </a:t>
            </a:r>
            <a:r>
              <a:rPr lang="en" sz="1200">
                <a:solidFill>
                  <a:srgbClr val="333333"/>
                </a:solidFill>
                <a:highlight>
                  <a:srgbClr val="FFFFFF"/>
                </a:highlight>
                <a:uFill>
                  <a:noFill/>
                </a:uFill>
                <a:latin typeface="Roboto"/>
                <a:ea typeface="Roboto"/>
                <a:cs typeface="Roboto"/>
                <a:sym typeface="Roboto"/>
                <a:hlinkClick r:id="rId3">
                  <a:extLst>
                    <a:ext uri="{A12FA001-AC4F-418D-AE19-62706E023703}">
                      <ahyp:hlinkClr val="tx"/>
                    </a:ext>
                  </a:extLst>
                </a:hlinkClick>
              </a:rPr>
              <a:t>class</a:t>
            </a:r>
            <a:r>
              <a:rPr lang="en" sz="1200">
                <a:solidFill>
                  <a:srgbClr val="333333"/>
                </a:solidFill>
                <a:highlight>
                  <a:srgbClr val="FFFFFF"/>
                </a:highlight>
                <a:latin typeface="Roboto"/>
                <a:ea typeface="Roboto"/>
                <a:cs typeface="Roboto"/>
                <a:sym typeface="Roboto"/>
              </a:rPr>
              <a:t> is created. At the time of calling constructor, memory for the object is allocated in the memory.</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It is a special type of method which is used to initialize the object.</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Every time an object is created using the new() keyword, at least one constructor is called.</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It calls a default constructor if there is no constructor available in the class. </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There are two types of constructors in Java: </a:t>
            </a:r>
            <a:r>
              <a:rPr b="1" lang="en" sz="1200">
                <a:solidFill>
                  <a:srgbClr val="333333"/>
                </a:solidFill>
                <a:highlight>
                  <a:srgbClr val="FFFFFF"/>
                </a:highlight>
                <a:latin typeface="Roboto"/>
                <a:ea typeface="Roboto"/>
                <a:cs typeface="Roboto"/>
                <a:sym typeface="Roboto"/>
              </a:rPr>
              <a:t>no-arg constructor,</a:t>
            </a:r>
            <a:r>
              <a:rPr lang="en" sz="1200">
                <a:solidFill>
                  <a:srgbClr val="333333"/>
                </a:solidFill>
                <a:highlight>
                  <a:srgbClr val="FFFFFF"/>
                </a:highlight>
                <a:latin typeface="Roboto"/>
                <a:ea typeface="Roboto"/>
                <a:cs typeface="Roboto"/>
                <a:sym typeface="Roboto"/>
              </a:rPr>
              <a:t> and </a:t>
            </a:r>
            <a:r>
              <a:rPr b="1" lang="en" sz="1200">
                <a:solidFill>
                  <a:srgbClr val="333333"/>
                </a:solidFill>
                <a:highlight>
                  <a:srgbClr val="FFFFFF"/>
                </a:highlight>
                <a:latin typeface="Roboto"/>
                <a:ea typeface="Roboto"/>
                <a:cs typeface="Roboto"/>
                <a:sym typeface="Roboto"/>
              </a:rPr>
              <a:t>parameterized constructor</a:t>
            </a:r>
            <a:r>
              <a:rPr lang="en" sz="1200">
                <a:solidFill>
                  <a:srgbClr val="333333"/>
                </a:solidFill>
                <a:highlight>
                  <a:srgbClr val="FFFFFF"/>
                </a:highlight>
                <a:latin typeface="Roboto"/>
                <a:ea typeface="Roboto"/>
                <a:cs typeface="Roboto"/>
                <a:sym typeface="Roboto"/>
              </a:rPr>
              <a:t>.</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rPr b="1" lang="en" sz="1200">
                <a:solidFill>
                  <a:srgbClr val="333333"/>
                </a:solidFill>
                <a:highlight>
                  <a:srgbClr val="FFFFFF"/>
                </a:highlight>
                <a:latin typeface="Roboto"/>
                <a:ea typeface="Roboto"/>
                <a:cs typeface="Roboto"/>
                <a:sym typeface="Roboto"/>
              </a:rPr>
              <a:t>Note:</a:t>
            </a:r>
            <a:r>
              <a:rPr lang="en" sz="1200">
                <a:solidFill>
                  <a:srgbClr val="333333"/>
                </a:solidFill>
                <a:highlight>
                  <a:srgbClr val="FFFFFF"/>
                </a:highlight>
                <a:latin typeface="Roboto"/>
                <a:ea typeface="Roboto"/>
                <a:cs typeface="Roboto"/>
                <a:sym typeface="Roboto"/>
              </a:rPr>
              <a:t> It is called constructor because it constructs the values at the time of object creation. It is not necessary to write a constructor for a class. java compiler creates a default constructor.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400"/>
              </a:spcBef>
              <a:spcAft>
                <a:spcPts val="0"/>
              </a:spcAft>
              <a:buClr>
                <a:schemeClr val="dk1"/>
              </a:buClr>
              <a:buSzPct val="50000"/>
              <a:buFont typeface="Arial"/>
              <a:buNone/>
            </a:pPr>
            <a:r>
              <a:rPr lang="en" sz="2200">
                <a:solidFill>
                  <a:srgbClr val="610B38"/>
                </a:solidFill>
                <a:highlight>
                  <a:srgbClr val="FFFFFF"/>
                </a:highlight>
              </a:rPr>
              <a:t>Rules for creating Java constructor</a:t>
            </a:r>
            <a:endParaRPr sz="1600">
              <a:solidFill>
                <a:srgbClr val="610B4B"/>
              </a:solidFill>
              <a:highlight>
                <a:srgbClr val="FFFFFF"/>
              </a:highlight>
            </a:endParaRPr>
          </a:p>
          <a:p>
            <a:pPr indent="0" lvl="0" marL="0" rtl="0" algn="l">
              <a:spcBef>
                <a:spcPts val="400"/>
              </a:spcBef>
              <a:spcAft>
                <a:spcPts val="0"/>
              </a:spcAft>
              <a:buNone/>
            </a:pPr>
            <a:r>
              <a:t/>
            </a:r>
            <a:endParaRPr/>
          </a:p>
        </p:txBody>
      </p:sp>
      <p:sp>
        <p:nvSpPr>
          <p:cNvPr id="135" name="Google Shape;135;p24"/>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just">
              <a:lnSpc>
                <a:spcPct val="95000"/>
              </a:lnSpc>
              <a:spcBef>
                <a:spcPts val="1200"/>
              </a:spcBef>
              <a:spcAft>
                <a:spcPts val="0"/>
              </a:spcAft>
              <a:buSzPts val="770"/>
              <a:buNone/>
            </a:pPr>
            <a:r>
              <a:rPr lang="en" sz="939">
                <a:solidFill>
                  <a:srgbClr val="333333"/>
                </a:solidFill>
                <a:highlight>
                  <a:srgbClr val="FFFFFF"/>
                </a:highlight>
                <a:latin typeface="Roboto"/>
                <a:ea typeface="Roboto"/>
                <a:cs typeface="Roboto"/>
                <a:sym typeface="Roboto"/>
              </a:rPr>
              <a:t>There are two rules defined for the constructor.</a:t>
            </a:r>
            <a:endParaRPr sz="939">
              <a:solidFill>
                <a:srgbClr val="333333"/>
              </a:solidFill>
              <a:highlight>
                <a:srgbClr val="FFFFFF"/>
              </a:highlight>
              <a:latin typeface="Roboto"/>
              <a:ea typeface="Roboto"/>
              <a:cs typeface="Roboto"/>
              <a:sym typeface="Roboto"/>
            </a:endParaRPr>
          </a:p>
          <a:p>
            <a:pPr indent="-288290" lvl="0" marL="457200" marR="25400" rtl="0" algn="l">
              <a:lnSpc>
                <a:spcPct val="136250"/>
              </a:lnSpc>
              <a:spcBef>
                <a:spcPts val="1500"/>
              </a:spcBef>
              <a:spcAft>
                <a:spcPts val="0"/>
              </a:spcAft>
              <a:buClr>
                <a:schemeClr val="dk1"/>
              </a:buClr>
              <a:buSzPts val="940"/>
              <a:buFont typeface="Roboto"/>
              <a:buAutoNum type="arabicPeriod"/>
            </a:pPr>
            <a:r>
              <a:rPr lang="en" sz="939">
                <a:solidFill>
                  <a:schemeClr val="dk1"/>
                </a:solidFill>
                <a:highlight>
                  <a:srgbClr val="FFFFFF"/>
                </a:highlight>
                <a:latin typeface="Roboto"/>
                <a:ea typeface="Roboto"/>
                <a:cs typeface="Roboto"/>
                <a:sym typeface="Roboto"/>
              </a:rPr>
              <a:t>Constructor name must be the same as its class name</a:t>
            </a:r>
            <a:endParaRPr sz="939">
              <a:solidFill>
                <a:schemeClr val="dk1"/>
              </a:solidFill>
              <a:highlight>
                <a:srgbClr val="FFFFFF"/>
              </a:highlight>
              <a:latin typeface="Roboto"/>
              <a:ea typeface="Roboto"/>
              <a:cs typeface="Roboto"/>
              <a:sym typeface="Roboto"/>
            </a:endParaRPr>
          </a:p>
          <a:p>
            <a:pPr indent="-288290" lvl="0" marL="457200" marR="25400" rtl="0" algn="l">
              <a:lnSpc>
                <a:spcPct val="136250"/>
              </a:lnSpc>
              <a:spcBef>
                <a:spcPts val="0"/>
              </a:spcBef>
              <a:spcAft>
                <a:spcPts val="0"/>
              </a:spcAft>
              <a:buClr>
                <a:schemeClr val="dk1"/>
              </a:buClr>
              <a:buSzPts val="940"/>
              <a:buFont typeface="Roboto"/>
              <a:buAutoNum type="arabicPeriod"/>
            </a:pPr>
            <a:r>
              <a:rPr lang="en" sz="939">
                <a:solidFill>
                  <a:schemeClr val="dk1"/>
                </a:solidFill>
                <a:highlight>
                  <a:srgbClr val="FFFFFF"/>
                </a:highlight>
                <a:latin typeface="Roboto"/>
                <a:ea typeface="Roboto"/>
                <a:cs typeface="Roboto"/>
                <a:sym typeface="Roboto"/>
              </a:rPr>
              <a:t>A Constructor must have no explicit return type</a:t>
            </a:r>
            <a:endParaRPr sz="939">
              <a:solidFill>
                <a:schemeClr val="dk1"/>
              </a:solidFill>
              <a:highlight>
                <a:srgbClr val="FFFFFF"/>
              </a:highlight>
              <a:latin typeface="Roboto"/>
              <a:ea typeface="Roboto"/>
              <a:cs typeface="Roboto"/>
              <a:sym typeface="Roboto"/>
            </a:endParaRPr>
          </a:p>
          <a:p>
            <a:pPr indent="-288290" lvl="0" marL="457200" marR="25400" rtl="0" algn="l">
              <a:lnSpc>
                <a:spcPct val="136250"/>
              </a:lnSpc>
              <a:spcBef>
                <a:spcPts val="0"/>
              </a:spcBef>
              <a:spcAft>
                <a:spcPts val="0"/>
              </a:spcAft>
              <a:buClr>
                <a:schemeClr val="dk1"/>
              </a:buClr>
              <a:buSzPts val="940"/>
              <a:buFont typeface="Roboto"/>
              <a:buAutoNum type="arabicPeriod"/>
            </a:pPr>
            <a:r>
              <a:rPr lang="en" sz="939">
                <a:solidFill>
                  <a:schemeClr val="dk1"/>
                </a:solidFill>
                <a:highlight>
                  <a:srgbClr val="FFFFFF"/>
                </a:highlight>
                <a:latin typeface="Roboto"/>
                <a:ea typeface="Roboto"/>
                <a:cs typeface="Roboto"/>
                <a:sym typeface="Roboto"/>
              </a:rPr>
              <a:t>A Java constructor cannot be abstract, static, final, and synchronized</a:t>
            </a:r>
            <a:endParaRPr sz="939">
              <a:solidFill>
                <a:schemeClr val="dk1"/>
              </a:solidFill>
              <a:highlight>
                <a:srgbClr val="FFFFFF"/>
              </a:highlight>
              <a:latin typeface="Roboto"/>
              <a:ea typeface="Roboto"/>
              <a:cs typeface="Roboto"/>
              <a:sym typeface="Roboto"/>
            </a:endParaRPr>
          </a:p>
          <a:p>
            <a:pPr indent="0" lvl="0" marL="0" rtl="0" algn="just">
              <a:lnSpc>
                <a:spcPct val="110000"/>
              </a:lnSpc>
              <a:spcBef>
                <a:spcPts val="1800"/>
              </a:spcBef>
              <a:spcAft>
                <a:spcPts val="0"/>
              </a:spcAft>
              <a:buSzPts val="770"/>
              <a:buNone/>
            </a:pPr>
            <a:r>
              <a:rPr lang="en" sz="1430">
                <a:solidFill>
                  <a:srgbClr val="610B38"/>
                </a:solidFill>
                <a:highlight>
                  <a:srgbClr val="FFFFFF"/>
                </a:highlight>
              </a:rPr>
              <a:t>Types of Java constructors</a:t>
            </a:r>
            <a:endParaRPr sz="1430">
              <a:solidFill>
                <a:srgbClr val="610B38"/>
              </a:solidFill>
              <a:highlight>
                <a:srgbClr val="FFFFFF"/>
              </a:highlight>
            </a:endParaRPr>
          </a:p>
          <a:p>
            <a:pPr indent="0" lvl="0" marL="0" rtl="0" algn="just">
              <a:lnSpc>
                <a:spcPct val="95000"/>
              </a:lnSpc>
              <a:spcBef>
                <a:spcPts val="1200"/>
              </a:spcBef>
              <a:spcAft>
                <a:spcPts val="0"/>
              </a:spcAft>
              <a:buSzPts val="770"/>
              <a:buNone/>
            </a:pPr>
            <a:r>
              <a:rPr lang="en" sz="939">
                <a:solidFill>
                  <a:srgbClr val="333333"/>
                </a:solidFill>
                <a:highlight>
                  <a:srgbClr val="FFFFFF"/>
                </a:highlight>
                <a:latin typeface="Roboto"/>
                <a:ea typeface="Roboto"/>
                <a:cs typeface="Roboto"/>
                <a:sym typeface="Roboto"/>
              </a:rPr>
              <a:t>There are two types of constructors in Java:</a:t>
            </a:r>
            <a:endParaRPr sz="939">
              <a:solidFill>
                <a:srgbClr val="333333"/>
              </a:solidFill>
              <a:highlight>
                <a:srgbClr val="FFFFFF"/>
              </a:highlight>
              <a:latin typeface="Roboto"/>
              <a:ea typeface="Roboto"/>
              <a:cs typeface="Roboto"/>
              <a:sym typeface="Roboto"/>
            </a:endParaRPr>
          </a:p>
          <a:p>
            <a:pPr indent="-288290" lvl="0" marL="457200" marR="25400" rtl="0" algn="l">
              <a:lnSpc>
                <a:spcPct val="136250"/>
              </a:lnSpc>
              <a:spcBef>
                <a:spcPts val="1500"/>
              </a:spcBef>
              <a:spcAft>
                <a:spcPts val="0"/>
              </a:spcAft>
              <a:buClr>
                <a:schemeClr val="dk1"/>
              </a:buClr>
              <a:buSzPts val="940"/>
              <a:buFont typeface="Roboto"/>
              <a:buAutoNum type="arabicPeriod"/>
            </a:pPr>
            <a:r>
              <a:rPr lang="en" sz="939">
                <a:solidFill>
                  <a:schemeClr val="dk1"/>
                </a:solidFill>
                <a:highlight>
                  <a:srgbClr val="FFFFFF"/>
                </a:highlight>
                <a:latin typeface="Roboto"/>
                <a:ea typeface="Roboto"/>
                <a:cs typeface="Roboto"/>
                <a:sym typeface="Roboto"/>
              </a:rPr>
              <a:t>Default constructor (no-arg constructor)</a:t>
            </a:r>
            <a:endParaRPr sz="939">
              <a:solidFill>
                <a:schemeClr val="dk1"/>
              </a:solidFill>
              <a:highlight>
                <a:srgbClr val="FFFFFF"/>
              </a:highlight>
              <a:latin typeface="Roboto"/>
              <a:ea typeface="Roboto"/>
              <a:cs typeface="Roboto"/>
              <a:sym typeface="Roboto"/>
            </a:endParaRPr>
          </a:p>
          <a:p>
            <a:pPr indent="-288290" lvl="0" marL="457200" marR="25400" rtl="0" algn="l">
              <a:lnSpc>
                <a:spcPct val="136250"/>
              </a:lnSpc>
              <a:spcBef>
                <a:spcPts val="0"/>
              </a:spcBef>
              <a:spcAft>
                <a:spcPts val="0"/>
              </a:spcAft>
              <a:buClr>
                <a:schemeClr val="dk1"/>
              </a:buClr>
              <a:buSzPts val="940"/>
              <a:buFont typeface="Roboto"/>
              <a:buAutoNum type="arabicPeriod"/>
            </a:pPr>
            <a:r>
              <a:rPr lang="en" sz="939">
                <a:solidFill>
                  <a:schemeClr val="dk1"/>
                </a:solidFill>
                <a:highlight>
                  <a:srgbClr val="FFFFFF"/>
                </a:highlight>
                <a:latin typeface="Roboto"/>
                <a:ea typeface="Roboto"/>
                <a:cs typeface="Roboto"/>
                <a:sym typeface="Roboto"/>
              </a:rPr>
              <a:t>Parameterized constructor</a:t>
            </a:r>
            <a:endParaRPr sz="939">
              <a:solidFill>
                <a:schemeClr val="dk1"/>
              </a:solidFill>
              <a:highlight>
                <a:srgbClr val="FFFFFF"/>
              </a:highlight>
              <a:latin typeface="Roboto"/>
              <a:ea typeface="Roboto"/>
              <a:cs typeface="Roboto"/>
              <a:sym typeface="Roboto"/>
            </a:endParaRPr>
          </a:p>
          <a:p>
            <a:pPr indent="0" lvl="0" marL="0" marR="25400" rtl="0" algn="l">
              <a:lnSpc>
                <a:spcPct val="136250"/>
              </a:lnSpc>
              <a:spcBef>
                <a:spcPts val="1500"/>
              </a:spcBef>
              <a:spcAft>
                <a:spcPts val="0"/>
              </a:spcAft>
              <a:buSzPts val="770"/>
              <a:buNone/>
            </a:pPr>
            <a:r>
              <a:t/>
            </a:r>
            <a:endParaRPr sz="939">
              <a:solidFill>
                <a:schemeClr val="dk1"/>
              </a:solidFill>
              <a:highlight>
                <a:srgbClr val="FFFFFF"/>
              </a:highlight>
              <a:latin typeface="Roboto"/>
              <a:ea typeface="Roboto"/>
              <a:cs typeface="Roboto"/>
              <a:sym typeface="Roboto"/>
            </a:endParaRPr>
          </a:p>
          <a:p>
            <a:pPr indent="0" lvl="0" marL="0" rtl="0" algn="l">
              <a:lnSpc>
                <a:spcPct val="95000"/>
              </a:lnSpc>
              <a:spcBef>
                <a:spcPts val="1200"/>
              </a:spcBef>
              <a:spcAft>
                <a:spcPts val="1200"/>
              </a:spcAft>
              <a:buSzPts val="770"/>
              <a:buNone/>
            </a:pPr>
            <a:r>
              <a:t/>
            </a:r>
            <a:endParaRPr sz="1360"/>
          </a:p>
        </p:txBody>
      </p:sp>
      <p:sp>
        <p:nvSpPr>
          <p:cNvPr id="136" name="Google Shape;136;p24"/>
          <p:cNvSpPr txBox="1"/>
          <p:nvPr/>
        </p:nvSpPr>
        <p:spPr>
          <a:xfrm>
            <a:off x="5734500" y="850775"/>
            <a:ext cx="3000000" cy="188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A constructor is called "Default Constructor" when it doesn't have any parameter.</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just">
              <a:lnSpc>
                <a:spcPct val="130000"/>
              </a:lnSpc>
              <a:spcBef>
                <a:spcPts val="1400"/>
              </a:spcBef>
              <a:spcAft>
                <a:spcPts val="0"/>
              </a:spcAft>
              <a:buClr>
                <a:schemeClr val="dk1"/>
              </a:buClr>
              <a:buSzPts val="1100"/>
              <a:buFont typeface="Arial"/>
              <a:buNone/>
            </a:pPr>
            <a:r>
              <a:rPr lang="en" sz="1300">
                <a:solidFill>
                  <a:srgbClr val="610B4B"/>
                </a:solidFill>
                <a:highlight>
                  <a:srgbClr val="FFFFFF"/>
                </a:highlight>
              </a:rPr>
              <a:t>Syntax of default constructor:</a:t>
            </a:r>
            <a:endParaRPr sz="1300">
              <a:solidFill>
                <a:srgbClr val="610B4B"/>
              </a:solidFill>
              <a:highlight>
                <a:srgbClr val="FFFFFF"/>
              </a:highlight>
            </a:endParaRPr>
          </a:p>
          <a:p>
            <a:pPr indent="0" lvl="0" marL="0" rtl="0" algn="l">
              <a:lnSpc>
                <a:spcPct val="156250"/>
              </a:lnSpc>
              <a:spcBef>
                <a:spcPts val="400"/>
              </a:spcBef>
              <a:spcAft>
                <a:spcPts val="0"/>
              </a:spcAft>
              <a:buNone/>
            </a:pPr>
            <a:r>
              <a:rPr lang="en" sz="1200">
                <a:solidFill>
                  <a:schemeClr val="dk1"/>
                </a:solidFill>
                <a:latin typeface="Roboto"/>
                <a:ea typeface="Roboto"/>
                <a:cs typeface="Roboto"/>
                <a:sym typeface="Roboto"/>
              </a:rPr>
              <a:t>&lt;class_name&gt;(){}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p:txBody>
      </p:sp>
      <p:sp>
        <p:nvSpPr>
          <p:cNvPr id="137" name="Google Shape;137;p24"/>
          <p:cNvSpPr txBox="1"/>
          <p:nvPr/>
        </p:nvSpPr>
        <p:spPr>
          <a:xfrm>
            <a:off x="5679900" y="568050"/>
            <a:ext cx="3000000" cy="4464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1800"/>
              </a:spcBef>
              <a:spcAft>
                <a:spcPts val="400"/>
              </a:spcAft>
              <a:buNone/>
            </a:pPr>
            <a:r>
              <a:rPr lang="en" sz="1700">
                <a:solidFill>
                  <a:srgbClr val="610B38"/>
                </a:solidFill>
                <a:highlight>
                  <a:srgbClr val="FFFFFF"/>
                </a:highlight>
              </a:rPr>
              <a:t>Java Default Constructor</a:t>
            </a:r>
            <a:endParaRPr sz="1700">
              <a:solidFill>
                <a:srgbClr val="610B38"/>
              </a:solidFill>
              <a:highlight>
                <a:srgbClr val="FFFFFF"/>
              </a:highlight>
            </a:endParaRPr>
          </a:p>
        </p:txBody>
      </p:sp>
      <p:sp>
        <p:nvSpPr>
          <p:cNvPr id="138" name="Google Shape;138;p24"/>
          <p:cNvSpPr txBox="1"/>
          <p:nvPr/>
        </p:nvSpPr>
        <p:spPr>
          <a:xfrm>
            <a:off x="3482250" y="2655725"/>
            <a:ext cx="4577100" cy="2617500"/>
          </a:xfrm>
          <a:prstGeom prst="rect">
            <a:avLst/>
          </a:prstGeom>
          <a:noFill/>
          <a:ln>
            <a:noFill/>
          </a:ln>
        </p:spPr>
        <p:txBody>
          <a:bodyPr anchorCtr="0" anchor="t" bIns="91425" lIns="91425" spcFirstLastPara="1" rIns="91425" wrap="square" tIns="91425">
            <a:spAutoFit/>
          </a:bodyPr>
          <a:lstStyle/>
          <a:p>
            <a:pPr indent="0" lvl="0" marL="457200" rtl="0" algn="l">
              <a:lnSpc>
                <a:spcPct val="156250"/>
              </a:lnSpc>
              <a:spcBef>
                <a:spcPts val="300"/>
              </a:spcBef>
              <a:spcAft>
                <a:spcPts val="0"/>
              </a:spcAft>
              <a:buNone/>
            </a:pPr>
            <a:r>
              <a:rPr lang="en" sz="900">
                <a:solidFill>
                  <a:srgbClr val="008200"/>
                </a:solidFill>
                <a:latin typeface="Roboto"/>
                <a:ea typeface="Roboto"/>
                <a:cs typeface="Roboto"/>
                <a:sym typeface="Roboto"/>
              </a:rPr>
              <a:t>//Java Program to create and call a default constructor</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0" lvl="0" marL="457200" rtl="0" algn="l">
              <a:lnSpc>
                <a:spcPct val="156250"/>
              </a:lnSpc>
              <a:spcBef>
                <a:spcPts val="300"/>
              </a:spcBef>
              <a:spcAft>
                <a:spcPts val="0"/>
              </a:spcAft>
              <a:buNone/>
            </a:pPr>
            <a:r>
              <a:rPr b="1" lang="en" sz="900">
                <a:solidFill>
                  <a:srgbClr val="006699"/>
                </a:solidFill>
                <a:latin typeface="Roboto"/>
                <a:ea typeface="Roboto"/>
                <a:cs typeface="Roboto"/>
                <a:sym typeface="Roboto"/>
              </a:rPr>
              <a:t>class</a:t>
            </a:r>
            <a:r>
              <a:rPr lang="en" sz="900">
                <a:solidFill>
                  <a:schemeClr val="dk1"/>
                </a:solidFill>
                <a:latin typeface="Roboto"/>
                <a:ea typeface="Roboto"/>
                <a:cs typeface="Roboto"/>
                <a:sym typeface="Roboto"/>
              </a:rPr>
              <a:t> Bike1{  </a:t>
            </a:r>
            <a:endParaRPr sz="900">
              <a:solidFill>
                <a:schemeClr val="dk1"/>
              </a:solidFill>
              <a:latin typeface="Roboto"/>
              <a:ea typeface="Roboto"/>
              <a:cs typeface="Roboto"/>
              <a:sym typeface="Roboto"/>
            </a:endParaRPr>
          </a:p>
          <a:p>
            <a:pPr indent="457200" lvl="0" marL="457200" rtl="0" algn="l">
              <a:lnSpc>
                <a:spcPct val="156250"/>
              </a:lnSpc>
              <a:spcBef>
                <a:spcPts val="300"/>
              </a:spcBef>
              <a:spcAft>
                <a:spcPts val="0"/>
              </a:spcAft>
              <a:buNone/>
            </a:pPr>
            <a:r>
              <a:rPr lang="en" sz="900">
                <a:solidFill>
                  <a:srgbClr val="008200"/>
                </a:solidFill>
                <a:latin typeface="Roboto"/>
                <a:ea typeface="Roboto"/>
                <a:cs typeface="Roboto"/>
                <a:sym typeface="Roboto"/>
              </a:rPr>
              <a:t>//creating a default constructor</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457200" lvl="0" marL="457200" rtl="0" algn="l">
              <a:lnSpc>
                <a:spcPct val="156250"/>
              </a:lnSpc>
              <a:spcBef>
                <a:spcPts val="300"/>
              </a:spcBef>
              <a:spcAft>
                <a:spcPts val="0"/>
              </a:spcAft>
              <a:buNone/>
            </a:pPr>
            <a:r>
              <a:rPr lang="en" sz="900">
                <a:solidFill>
                  <a:schemeClr val="dk1"/>
                </a:solidFill>
                <a:latin typeface="Roboto"/>
                <a:ea typeface="Roboto"/>
                <a:cs typeface="Roboto"/>
                <a:sym typeface="Roboto"/>
              </a:rPr>
              <a:t>Bike1(){System.out.println(</a:t>
            </a:r>
            <a:r>
              <a:rPr lang="en" sz="900">
                <a:solidFill>
                  <a:srgbClr val="0000FF"/>
                </a:solidFill>
                <a:latin typeface="Roboto"/>
                <a:ea typeface="Roboto"/>
                <a:cs typeface="Roboto"/>
                <a:sym typeface="Roboto"/>
              </a:rPr>
              <a:t>"Bike is created"</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457200" lvl="0" marL="457200" rtl="0" algn="l">
              <a:lnSpc>
                <a:spcPct val="156250"/>
              </a:lnSpc>
              <a:spcBef>
                <a:spcPts val="300"/>
              </a:spcBef>
              <a:spcAft>
                <a:spcPts val="0"/>
              </a:spcAft>
              <a:buNone/>
            </a:pPr>
            <a:r>
              <a:rPr lang="en" sz="900">
                <a:solidFill>
                  <a:srgbClr val="008200"/>
                </a:solidFill>
                <a:latin typeface="Roboto"/>
                <a:ea typeface="Roboto"/>
                <a:cs typeface="Roboto"/>
                <a:sym typeface="Roboto"/>
              </a:rPr>
              <a:t>//main method</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457200" lvl="0" marL="457200" rtl="0" algn="l">
              <a:lnSpc>
                <a:spcPct val="156250"/>
              </a:lnSpc>
              <a:spcBef>
                <a:spcPts val="300"/>
              </a:spcBef>
              <a:spcAft>
                <a:spcPts val="0"/>
              </a:spcAft>
              <a:buNone/>
            </a:pPr>
            <a:r>
              <a:rPr b="1" lang="en" sz="900">
                <a:solidFill>
                  <a:srgbClr val="006699"/>
                </a:solidFill>
                <a:latin typeface="Roboto"/>
                <a:ea typeface="Roboto"/>
                <a:cs typeface="Roboto"/>
                <a:sym typeface="Roboto"/>
              </a:rPr>
              <a:t>public</a:t>
            </a:r>
            <a:r>
              <a:rPr lang="en" sz="900">
                <a:solidFill>
                  <a:schemeClr val="dk1"/>
                </a:solidFill>
                <a:latin typeface="Roboto"/>
                <a:ea typeface="Roboto"/>
                <a:cs typeface="Roboto"/>
                <a:sym typeface="Roboto"/>
              </a:rPr>
              <a:t> </a:t>
            </a:r>
            <a:r>
              <a:rPr b="1" lang="en" sz="900">
                <a:solidFill>
                  <a:srgbClr val="006699"/>
                </a:solidFill>
                <a:latin typeface="Roboto"/>
                <a:ea typeface="Roboto"/>
                <a:cs typeface="Roboto"/>
                <a:sym typeface="Roboto"/>
              </a:rPr>
              <a:t>static</a:t>
            </a:r>
            <a:r>
              <a:rPr lang="en" sz="900">
                <a:solidFill>
                  <a:schemeClr val="dk1"/>
                </a:solidFill>
                <a:latin typeface="Roboto"/>
                <a:ea typeface="Roboto"/>
                <a:cs typeface="Roboto"/>
                <a:sym typeface="Roboto"/>
              </a:rPr>
              <a:t> </a:t>
            </a:r>
            <a:r>
              <a:rPr b="1" lang="en" sz="900">
                <a:solidFill>
                  <a:srgbClr val="006699"/>
                </a:solidFill>
                <a:latin typeface="Roboto"/>
                <a:ea typeface="Roboto"/>
                <a:cs typeface="Roboto"/>
                <a:sym typeface="Roboto"/>
              </a:rPr>
              <a:t>void</a:t>
            </a:r>
            <a:r>
              <a:rPr lang="en" sz="900">
                <a:solidFill>
                  <a:schemeClr val="dk1"/>
                </a:solidFill>
                <a:latin typeface="Roboto"/>
                <a:ea typeface="Roboto"/>
                <a:cs typeface="Roboto"/>
                <a:sym typeface="Roboto"/>
              </a:rPr>
              <a:t> main(String args[]){  </a:t>
            </a:r>
            <a:endParaRPr sz="900">
              <a:solidFill>
                <a:schemeClr val="dk1"/>
              </a:solidFill>
              <a:latin typeface="Roboto"/>
              <a:ea typeface="Roboto"/>
              <a:cs typeface="Roboto"/>
              <a:sym typeface="Roboto"/>
            </a:endParaRPr>
          </a:p>
          <a:p>
            <a:pPr indent="457200" lvl="0" marL="914400" rtl="0" algn="l">
              <a:lnSpc>
                <a:spcPct val="156250"/>
              </a:lnSpc>
              <a:spcBef>
                <a:spcPts val="300"/>
              </a:spcBef>
              <a:spcAft>
                <a:spcPts val="0"/>
              </a:spcAft>
              <a:buNone/>
            </a:pPr>
            <a:r>
              <a:rPr lang="en" sz="900">
                <a:solidFill>
                  <a:srgbClr val="008200"/>
                </a:solidFill>
                <a:latin typeface="Roboto"/>
                <a:ea typeface="Roboto"/>
                <a:cs typeface="Roboto"/>
                <a:sym typeface="Roboto"/>
              </a:rPr>
              <a:t>//calling a default constructor</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457200" lvl="0" marL="914400" rtl="0" algn="l">
              <a:lnSpc>
                <a:spcPct val="156250"/>
              </a:lnSpc>
              <a:spcBef>
                <a:spcPts val="300"/>
              </a:spcBef>
              <a:spcAft>
                <a:spcPts val="0"/>
              </a:spcAft>
              <a:buNone/>
            </a:pPr>
            <a:r>
              <a:rPr lang="en" sz="900">
                <a:solidFill>
                  <a:schemeClr val="dk1"/>
                </a:solidFill>
                <a:latin typeface="Roboto"/>
                <a:ea typeface="Roboto"/>
                <a:cs typeface="Roboto"/>
                <a:sym typeface="Roboto"/>
              </a:rPr>
              <a:t>Bike1 b=</a:t>
            </a:r>
            <a:r>
              <a:rPr b="1" lang="en" sz="900">
                <a:solidFill>
                  <a:srgbClr val="006699"/>
                </a:solidFill>
                <a:latin typeface="Roboto"/>
                <a:ea typeface="Roboto"/>
                <a:cs typeface="Roboto"/>
                <a:sym typeface="Roboto"/>
              </a:rPr>
              <a:t>new</a:t>
            </a:r>
            <a:r>
              <a:rPr lang="en" sz="900">
                <a:solidFill>
                  <a:schemeClr val="dk1"/>
                </a:solidFill>
                <a:latin typeface="Roboto"/>
                <a:ea typeface="Roboto"/>
                <a:cs typeface="Roboto"/>
                <a:sym typeface="Roboto"/>
              </a:rPr>
              <a:t> Bike1();  </a:t>
            </a:r>
            <a:endParaRPr sz="900">
              <a:solidFill>
                <a:schemeClr val="dk1"/>
              </a:solidFill>
              <a:latin typeface="Roboto"/>
              <a:ea typeface="Roboto"/>
              <a:cs typeface="Roboto"/>
              <a:sym typeface="Roboto"/>
            </a:endParaRPr>
          </a:p>
          <a:p>
            <a:pPr indent="457200" lvl="0" marL="457200" rtl="0" algn="l">
              <a:lnSpc>
                <a:spcPct val="156250"/>
              </a:lnSpc>
              <a:spcBef>
                <a:spcPts val="300"/>
              </a:spcBef>
              <a:spcAft>
                <a:spcPts val="0"/>
              </a:spcAft>
              <a:buNone/>
            </a:pP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0" lvl="0" marL="457200" rtl="0" algn="l">
              <a:lnSpc>
                <a:spcPct val="156250"/>
              </a:lnSpc>
              <a:spcBef>
                <a:spcPts val="300"/>
              </a:spcBef>
              <a:spcAft>
                <a:spcPts val="0"/>
              </a:spcAft>
              <a:buNone/>
            </a:pP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p:txBody>
      </p:sp>
      <p:sp>
        <p:nvSpPr>
          <p:cNvPr id="139" name="Google Shape;139;p24"/>
          <p:cNvSpPr txBox="1"/>
          <p:nvPr/>
        </p:nvSpPr>
        <p:spPr>
          <a:xfrm>
            <a:off x="207825" y="4026475"/>
            <a:ext cx="3000000" cy="3849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1400"/>
              </a:spcBef>
              <a:spcAft>
                <a:spcPts val="400"/>
              </a:spcAft>
              <a:buNone/>
            </a:pPr>
            <a:r>
              <a:rPr lang="en" sz="1300">
                <a:solidFill>
                  <a:srgbClr val="610B4B"/>
                </a:solidFill>
                <a:highlight>
                  <a:srgbClr val="FFFFFF"/>
                </a:highlight>
              </a:rPr>
              <a:t>purpose of a default constructor?</a:t>
            </a:r>
            <a:endParaRPr sz="1100">
              <a:solidFill>
                <a:schemeClr val="dk1"/>
              </a:solidFill>
            </a:endParaRPr>
          </a:p>
        </p:txBody>
      </p:sp>
      <p:sp>
        <p:nvSpPr>
          <p:cNvPr id="140" name="Google Shape;140;p24"/>
          <p:cNvSpPr txBox="1"/>
          <p:nvPr/>
        </p:nvSpPr>
        <p:spPr>
          <a:xfrm>
            <a:off x="235500" y="43252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to provide the default values to the object like 0, null, etc., depending on the type.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400"/>
              </a:spcBef>
              <a:spcAft>
                <a:spcPts val="0"/>
              </a:spcAft>
              <a:buClr>
                <a:schemeClr val="dk1"/>
              </a:buClr>
              <a:buSzPct val="50000"/>
              <a:buFont typeface="Arial"/>
              <a:buNone/>
            </a:pPr>
            <a:r>
              <a:rPr lang="en" sz="2200">
                <a:solidFill>
                  <a:srgbClr val="610B38"/>
                </a:solidFill>
                <a:highlight>
                  <a:srgbClr val="FFFFFF"/>
                </a:highlight>
              </a:rPr>
              <a:t>Java Parameterized Constructor</a:t>
            </a:r>
            <a:endParaRPr sz="1900">
              <a:solidFill>
                <a:srgbClr val="610B38"/>
              </a:solidFill>
              <a:highlight>
                <a:srgbClr val="FFFFFF"/>
              </a:highlight>
            </a:endParaRPr>
          </a:p>
          <a:p>
            <a:pPr indent="0" lvl="0" marL="0" rtl="0" algn="l">
              <a:spcBef>
                <a:spcPts val="400"/>
              </a:spcBef>
              <a:spcAft>
                <a:spcPts val="0"/>
              </a:spcAft>
              <a:buNone/>
            </a:pPr>
            <a:r>
              <a:t/>
            </a:r>
            <a:endParaRPr/>
          </a:p>
        </p:txBody>
      </p:sp>
      <p:sp>
        <p:nvSpPr>
          <p:cNvPr id="146" name="Google Shape;146;p25"/>
          <p:cNvSpPr txBox="1"/>
          <p:nvPr>
            <p:ph idx="1" type="body"/>
          </p:nvPr>
        </p:nvSpPr>
        <p:spPr>
          <a:xfrm>
            <a:off x="311700" y="1152475"/>
            <a:ext cx="475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rgbClr val="333333"/>
                </a:solidFill>
                <a:highlight>
                  <a:srgbClr val="FFFFFF"/>
                </a:highlight>
                <a:latin typeface="Roboto"/>
                <a:ea typeface="Roboto"/>
                <a:cs typeface="Roboto"/>
                <a:sym typeface="Roboto"/>
              </a:rPr>
              <a:t>A constructor which has a specific number of parameters is called a parameterized constructor.</a:t>
            </a:r>
            <a:endParaRPr sz="10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0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000">
              <a:solidFill>
                <a:srgbClr val="333333"/>
              </a:solidFill>
              <a:highlight>
                <a:srgbClr val="FFFFFF"/>
              </a:highlight>
              <a:latin typeface="Roboto"/>
              <a:ea typeface="Roboto"/>
              <a:cs typeface="Roboto"/>
              <a:sym typeface="Roboto"/>
            </a:endParaRPr>
          </a:p>
          <a:p>
            <a:pPr indent="0" lvl="0" marL="0" rtl="0" algn="just">
              <a:lnSpc>
                <a:spcPct val="130000"/>
              </a:lnSpc>
              <a:spcBef>
                <a:spcPts val="1800"/>
              </a:spcBef>
              <a:spcAft>
                <a:spcPts val="0"/>
              </a:spcAft>
              <a:buNone/>
            </a:pPr>
            <a:r>
              <a:rPr lang="en" sz="1700">
                <a:solidFill>
                  <a:srgbClr val="610B38"/>
                </a:solidFill>
                <a:highlight>
                  <a:srgbClr val="FFFFFF"/>
                </a:highlight>
              </a:rPr>
              <a:t>Constructor Overloading in Java</a:t>
            </a:r>
            <a:endParaRPr sz="1700">
              <a:solidFill>
                <a:srgbClr val="610B38"/>
              </a:solidFill>
              <a:highlight>
                <a:srgbClr val="FFFFFF"/>
              </a:highlight>
            </a:endParaRPr>
          </a:p>
          <a:p>
            <a:pPr indent="0" lvl="0" marL="0" rtl="0" algn="just">
              <a:spcBef>
                <a:spcPts val="1200"/>
              </a:spcBef>
              <a:spcAft>
                <a:spcPts val="0"/>
              </a:spcAft>
              <a:buNone/>
            </a:pPr>
            <a:r>
              <a:rPr lang="en" sz="1000">
                <a:solidFill>
                  <a:srgbClr val="333333"/>
                </a:solidFill>
                <a:highlight>
                  <a:srgbClr val="FFFFFF"/>
                </a:highlight>
                <a:latin typeface="Roboto"/>
                <a:ea typeface="Roboto"/>
                <a:cs typeface="Roboto"/>
                <a:sym typeface="Roboto"/>
              </a:rPr>
              <a:t>Constructor </a:t>
            </a:r>
            <a:r>
              <a:rPr lang="en" sz="1000">
                <a:solidFill>
                  <a:srgbClr val="333333"/>
                </a:solidFill>
                <a:highlight>
                  <a:srgbClr val="FFFFFF"/>
                </a:highlight>
                <a:uFill>
                  <a:noFill/>
                </a:uFill>
                <a:latin typeface="Roboto"/>
                <a:ea typeface="Roboto"/>
                <a:cs typeface="Roboto"/>
                <a:sym typeface="Roboto"/>
                <a:hlinkClick r:id="rId3">
                  <a:extLst>
                    <a:ext uri="{A12FA001-AC4F-418D-AE19-62706E023703}">
                      <ahyp:hlinkClr val="tx"/>
                    </a:ext>
                  </a:extLst>
                </a:hlinkClick>
              </a:rPr>
              <a:t>overloading in Java</a:t>
            </a:r>
            <a:r>
              <a:rPr lang="en" sz="1000">
                <a:solidFill>
                  <a:srgbClr val="333333"/>
                </a:solidFill>
                <a:highlight>
                  <a:srgbClr val="FFFFFF"/>
                </a:highlight>
                <a:latin typeface="Roboto"/>
                <a:ea typeface="Roboto"/>
                <a:cs typeface="Roboto"/>
                <a:sym typeface="Roboto"/>
              </a:rPr>
              <a:t> is a technique of having more than one constructor with different parameter lists.</a:t>
            </a:r>
            <a:endParaRPr sz="10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 sz="1000">
                <a:solidFill>
                  <a:srgbClr val="333333"/>
                </a:solidFill>
                <a:highlight>
                  <a:srgbClr val="FFFFFF"/>
                </a:highlight>
                <a:latin typeface="Roboto"/>
                <a:ea typeface="Roboto"/>
                <a:cs typeface="Roboto"/>
                <a:sym typeface="Roboto"/>
              </a:rPr>
              <a:t>Constructors are differentiated by the compiler by the number of parameters in the list and their types.</a:t>
            </a:r>
            <a:endParaRPr sz="10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000">
              <a:solidFill>
                <a:srgbClr val="333333"/>
              </a:solidFill>
              <a:highlight>
                <a:srgbClr val="FFFFFF"/>
              </a:highlight>
              <a:latin typeface="Roboto"/>
              <a:ea typeface="Roboto"/>
              <a:cs typeface="Roboto"/>
              <a:sym typeface="Roboto"/>
            </a:endParaRPr>
          </a:p>
        </p:txBody>
      </p:sp>
      <p:sp>
        <p:nvSpPr>
          <p:cNvPr id="147" name="Google Shape;147;p25"/>
          <p:cNvSpPr txBox="1"/>
          <p:nvPr/>
        </p:nvSpPr>
        <p:spPr>
          <a:xfrm>
            <a:off x="5114050" y="348550"/>
            <a:ext cx="4149900" cy="4868700"/>
          </a:xfrm>
          <a:prstGeom prst="rect">
            <a:avLst/>
          </a:prstGeom>
          <a:noFill/>
          <a:ln>
            <a:noFill/>
          </a:ln>
        </p:spPr>
        <p:txBody>
          <a:bodyPr anchorCtr="0" anchor="t" bIns="91425" lIns="91425" spcFirstLastPara="1" rIns="91425" wrap="square" tIns="91425">
            <a:spAutoFit/>
          </a:bodyPr>
          <a:lstStyle/>
          <a:p>
            <a:pPr indent="0" lvl="0" marL="457200" rtl="0" algn="l">
              <a:lnSpc>
                <a:spcPct val="156250"/>
              </a:lnSpc>
              <a:spcBef>
                <a:spcPts val="0"/>
              </a:spcBef>
              <a:spcAft>
                <a:spcPts val="0"/>
              </a:spcAft>
              <a:buNone/>
            </a:pPr>
            <a:r>
              <a:rPr lang="en" sz="900">
                <a:solidFill>
                  <a:srgbClr val="008200"/>
                </a:solidFill>
                <a:latin typeface="Roboto"/>
                <a:ea typeface="Roboto"/>
                <a:cs typeface="Roboto"/>
                <a:sym typeface="Roboto"/>
              </a:rPr>
              <a:t>//Java Program to demonstrate the use of the parameterized constructor.</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b="1" lang="en" sz="900">
                <a:solidFill>
                  <a:srgbClr val="006699"/>
                </a:solidFill>
                <a:latin typeface="Roboto"/>
                <a:ea typeface="Roboto"/>
                <a:cs typeface="Roboto"/>
                <a:sym typeface="Roboto"/>
              </a:rPr>
              <a:t>class</a:t>
            </a:r>
            <a:r>
              <a:rPr lang="en" sz="900">
                <a:solidFill>
                  <a:schemeClr val="dk1"/>
                </a:solidFill>
                <a:latin typeface="Roboto"/>
                <a:ea typeface="Roboto"/>
                <a:cs typeface="Roboto"/>
                <a:sym typeface="Roboto"/>
              </a:rPr>
              <a:t> Student4{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a:t>
            </a:r>
            <a:r>
              <a:rPr b="1" lang="en" sz="900">
                <a:solidFill>
                  <a:srgbClr val="006699"/>
                </a:solidFill>
                <a:latin typeface="Roboto"/>
                <a:ea typeface="Roboto"/>
                <a:cs typeface="Roboto"/>
                <a:sym typeface="Roboto"/>
              </a:rPr>
              <a:t>int</a:t>
            </a:r>
            <a:r>
              <a:rPr lang="en" sz="900">
                <a:solidFill>
                  <a:schemeClr val="dk1"/>
                </a:solidFill>
                <a:latin typeface="Roboto"/>
                <a:ea typeface="Roboto"/>
                <a:cs typeface="Roboto"/>
                <a:sym typeface="Roboto"/>
              </a:rPr>
              <a:t> id;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String name;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a:t>
            </a:r>
            <a:r>
              <a:rPr lang="en" sz="900">
                <a:solidFill>
                  <a:srgbClr val="008200"/>
                </a:solidFill>
                <a:latin typeface="Roboto"/>
                <a:ea typeface="Roboto"/>
                <a:cs typeface="Roboto"/>
                <a:sym typeface="Roboto"/>
              </a:rPr>
              <a:t>//creating a parameterized constructor</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Student4(</a:t>
            </a:r>
            <a:r>
              <a:rPr b="1" lang="en" sz="900">
                <a:solidFill>
                  <a:srgbClr val="006699"/>
                </a:solidFill>
                <a:latin typeface="Roboto"/>
                <a:ea typeface="Roboto"/>
                <a:cs typeface="Roboto"/>
                <a:sym typeface="Roboto"/>
              </a:rPr>
              <a:t>int</a:t>
            </a:r>
            <a:r>
              <a:rPr lang="en" sz="900">
                <a:solidFill>
                  <a:schemeClr val="dk1"/>
                </a:solidFill>
                <a:latin typeface="Roboto"/>
                <a:ea typeface="Roboto"/>
                <a:cs typeface="Roboto"/>
                <a:sym typeface="Roboto"/>
              </a:rPr>
              <a:t> i, String n) {  </a:t>
            </a:r>
            <a:endParaRPr sz="9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id = i;  </a:t>
            </a:r>
            <a:endParaRPr sz="9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name = n;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a:t>
            </a:r>
            <a:r>
              <a:rPr lang="en" sz="900">
                <a:solidFill>
                  <a:srgbClr val="008200"/>
                </a:solidFill>
                <a:latin typeface="Roboto"/>
                <a:ea typeface="Roboto"/>
                <a:cs typeface="Roboto"/>
                <a:sym typeface="Roboto"/>
              </a:rPr>
              <a:t>//method to display the values</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a:t>
            </a:r>
            <a:r>
              <a:rPr b="1" lang="en" sz="900">
                <a:solidFill>
                  <a:srgbClr val="006699"/>
                </a:solidFill>
                <a:latin typeface="Roboto"/>
                <a:ea typeface="Roboto"/>
                <a:cs typeface="Roboto"/>
                <a:sym typeface="Roboto"/>
              </a:rPr>
              <a:t>void</a:t>
            </a:r>
            <a:r>
              <a:rPr lang="en" sz="900">
                <a:solidFill>
                  <a:schemeClr val="dk1"/>
                </a:solidFill>
                <a:latin typeface="Roboto"/>
                <a:ea typeface="Roboto"/>
                <a:cs typeface="Roboto"/>
                <a:sym typeface="Roboto"/>
              </a:rPr>
              <a:t> display(){System.out.println(id+</a:t>
            </a:r>
            <a:r>
              <a:rPr lang="en" sz="900">
                <a:solidFill>
                  <a:srgbClr val="0000FF"/>
                </a:solidFill>
                <a:latin typeface="Roboto"/>
                <a:ea typeface="Roboto"/>
                <a:cs typeface="Roboto"/>
                <a:sym typeface="Roboto"/>
              </a:rPr>
              <a:t>" "</a:t>
            </a:r>
            <a:r>
              <a:rPr lang="en" sz="900">
                <a:solidFill>
                  <a:schemeClr val="dk1"/>
                </a:solidFill>
                <a:latin typeface="Roboto"/>
                <a:ea typeface="Roboto"/>
                <a:cs typeface="Roboto"/>
                <a:sym typeface="Roboto"/>
              </a:rPr>
              <a:t>+name);}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a:t>
            </a:r>
            <a:r>
              <a:rPr b="1" lang="en" sz="900">
                <a:solidFill>
                  <a:srgbClr val="006699"/>
                </a:solidFill>
                <a:latin typeface="Roboto"/>
                <a:ea typeface="Roboto"/>
                <a:cs typeface="Roboto"/>
                <a:sym typeface="Roboto"/>
              </a:rPr>
              <a:t>public</a:t>
            </a:r>
            <a:r>
              <a:rPr lang="en" sz="900">
                <a:solidFill>
                  <a:schemeClr val="dk1"/>
                </a:solidFill>
                <a:latin typeface="Roboto"/>
                <a:ea typeface="Roboto"/>
                <a:cs typeface="Roboto"/>
                <a:sym typeface="Roboto"/>
              </a:rPr>
              <a:t> </a:t>
            </a:r>
            <a:r>
              <a:rPr b="1" lang="en" sz="900">
                <a:solidFill>
                  <a:srgbClr val="006699"/>
                </a:solidFill>
                <a:latin typeface="Roboto"/>
                <a:ea typeface="Roboto"/>
                <a:cs typeface="Roboto"/>
                <a:sym typeface="Roboto"/>
              </a:rPr>
              <a:t>static</a:t>
            </a:r>
            <a:r>
              <a:rPr lang="en" sz="900">
                <a:solidFill>
                  <a:schemeClr val="dk1"/>
                </a:solidFill>
                <a:latin typeface="Roboto"/>
                <a:ea typeface="Roboto"/>
                <a:cs typeface="Roboto"/>
                <a:sym typeface="Roboto"/>
              </a:rPr>
              <a:t> </a:t>
            </a:r>
            <a:r>
              <a:rPr b="1" lang="en" sz="900">
                <a:solidFill>
                  <a:srgbClr val="006699"/>
                </a:solidFill>
                <a:latin typeface="Roboto"/>
                <a:ea typeface="Roboto"/>
                <a:cs typeface="Roboto"/>
                <a:sym typeface="Roboto"/>
              </a:rPr>
              <a:t>void</a:t>
            </a:r>
            <a:r>
              <a:rPr lang="en" sz="900">
                <a:solidFill>
                  <a:schemeClr val="dk1"/>
                </a:solidFill>
                <a:latin typeface="Roboto"/>
                <a:ea typeface="Roboto"/>
                <a:cs typeface="Roboto"/>
                <a:sym typeface="Roboto"/>
              </a:rPr>
              <a:t> main(String args[]) {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a:t>
            </a:r>
            <a:r>
              <a:rPr lang="en" sz="900">
                <a:solidFill>
                  <a:srgbClr val="008200"/>
                </a:solidFill>
                <a:latin typeface="Roboto"/>
                <a:ea typeface="Roboto"/>
                <a:cs typeface="Roboto"/>
                <a:sym typeface="Roboto"/>
              </a:rPr>
              <a:t>//creating objects and passing values</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Student4 s1 = </a:t>
            </a:r>
            <a:r>
              <a:rPr b="1" lang="en" sz="900">
                <a:solidFill>
                  <a:srgbClr val="006699"/>
                </a:solidFill>
                <a:latin typeface="Roboto"/>
                <a:ea typeface="Roboto"/>
                <a:cs typeface="Roboto"/>
                <a:sym typeface="Roboto"/>
              </a:rPr>
              <a:t>new</a:t>
            </a:r>
            <a:r>
              <a:rPr lang="en" sz="900">
                <a:solidFill>
                  <a:schemeClr val="dk1"/>
                </a:solidFill>
                <a:latin typeface="Roboto"/>
                <a:ea typeface="Roboto"/>
                <a:cs typeface="Roboto"/>
                <a:sym typeface="Roboto"/>
              </a:rPr>
              <a:t> Student4(</a:t>
            </a:r>
            <a:r>
              <a:rPr lang="en" sz="900">
                <a:solidFill>
                  <a:srgbClr val="C00000"/>
                </a:solidFill>
                <a:latin typeface="Roboto"/>
                <a:ea typeface="Roboto"/>
                <a:cs typeface="Roboto"/>
                <a:sym typeface="Roboto"/>
              </a:rPr>
              <a:t>111</a:t>
            </a:r>
            <a:r>
              <a:rPr lang="en" sz="900">
                <a:solidFill>
                  <a:schemeClr val="dk1"/>
                </a:solidFill>
                <a:latin typeface="Roboto"/>
                <a:ea typeface="Roboto"/>
                <a:cs typeface="Roboto"/>
                <a:sym typeface="Roboto"/>
              </a:rPr>
              <a:t>,</a:t>
            </a:r>
            <a:r>
              <a:rPr lang="en" sz="900">
                <a:solidFill>
                  <a:srgbClr val="0000FF"/>
                </a:solidFill>
                <a:latin typeface="Roboto"/>
                <a:ea typeface="Roboto"/>
                <a:cs typeface="Roboto"/>
                <a:sym typeface="Roboto"/>
              </a:rPr>
              <a:t>"Karan"</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Student4 s2 = </a:t>
            </a:r>
            <a:r>
              <a:rPr b="1" lang="en" sz="900">
                <a:solidFill>
                  <a:srgbClr val="006699"/>
                </a:solidFill>
                <a:latin typeface="Roboto"/>
                <a:ea typeface="Roboto"/>
                <a:cs typeface="Roboto"/>
                <a:sym typeface="Roboto"/>
              </a:rPr>
              <a:t>new</a:t>
            </a:r>
            <a:r>
              <a:rPr lang="en" sz="900">
                <a:solidFill>
                  <a:schemeClr val="dk1"/>
                </a:solidFill>
                <a:latin typeface="Roboto"/>
                <a:ea typeface="Roboto"/>
                <a:cs typeface="Roboto"/>
                <a:sym typeface="Roboto"/>
              </a:rPr>
              <a:t> Student4(</a:t>
            </a:r>
            <a:r>
              <a:rPr lang="en" sz="900">
                <a:solidFill>
                  <a:srgbClr val="C00000"/>
                </a:solidFill>
                <a:latin typeface="Roboto"/>
                <a:ea typeface="Roboto"/>
                <a:cs typeface="Roboto"/>
                <a:sym typeface="Roboto"/>
              </a:rPr>
              <a:t>222</a:t>
            </a:r>
            <a:r>
              <a:rPr lang="en" sz="900">
                <a:solidFill>
                  <a:schemeClr val="dk1"/>
                </a:solidFill>
                <a:latin typeface="Roboto"/>
                <a:ea typeface="Roboto"/>
                <a:cs typeface="Roboto"/>
                <a:sym typeface="Roboto"/>
              </a:rPr>
              <a:t>,</a:t>
            </a:r>
            <a:r>
              <a:rPr lang="en" sz="900">
                <a:solidFill>
                  <a:srgbClr val="0000FF"/>
                </a:solidFill>
                <a:latin typeface="Roboto"/>
                <a:ea typeface="Roboto"/>
                <a:cs typeface="Roboto"/>
                <a:sym typeface="Roboto"/>
              </a:rPr>
              <a:t>"Aryan"</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a:t>
            </a:r>
            <a:r>
              <a:rPr lang="en" sz="900">
                <a:solidFill>
                  <a:srgbClr val="008200"/>
                </a:solidFill>
                <a:latin typeface="Roboto"/>
                <a:ea typeface="Roboto"/>
                <a:cs typeface="Roboto"/>
                <a:sym typeface="Roboto"/>
              </a:rPr>
              <a:t>//calling method to display the values of object</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s1.display();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s2.display();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Clr>
                <a:schemeClr val="dk1"/>
              </a:buClr>
              <a:buSzPct val="50000"/>
              <a:buFont typeface="Arial"/>
              <a:buNone/>
            </a:pPr>
            <a:r>
              <a:rPr lang="en" sz="2200">
                <a:solidFill>
                  <a:srgbClr val="610B38"/>
                </a:solidFill>
                <a:highlight>
                  <a:srgbClr val="FFFFFF"/>
                </a:highlight>
              </a:rPr>
              <a:t>Difference between constructor and method in Java</a:t>
            </a:r>
            <a:endParaRPr sz="2200">
              <a:solidFill>
                <a:srgbClr val="610B38"/>
              </a:solidFill>
              <a:highlight>
                <a:srgbClr val="FFFFFF"/>
              </a:highlight>
            </a:endParaRPr>
          </a:p>
          <a:p>
            <a:pPr indent="0" lvl="0" marL="0" rtl="0" algn="l">
              <a:spcBef>
                <a:spcPts val="400"/>
              </a:spcBef>
              <a:spcAft>
                <a:spcPts val="0"/>
              </a:spcAft>
              <a:buNone/>
            </a:pPr>
            <a:r>
              <a:t/>
            </a:r>
            <a:endParaRPr/>
          </a:p>
        </p:txBody>
      </p:sp>
      <p:graphicFrame>
        <p:nvGraphicFramePr>
          <p:cNvPr id="153" name="Google Shape;153;p26"/>
          <p:cNvGraphicFramePr/>
          <p:nvPr/>
        </p:nvGraphicFramePr>
        <p:xfrm>
          <a:off x="0" y="990600"/>
          <a:ext cx="3000000" cy="3000000"/>
        </p:xfrm>
        <a:graphic>
          <a:graphicData uri="http://schemas.openxmlformats.org/drawingml/2006/table">
            <a:tbl>
              <a:tblPr>
                <a:solidFill>
                  <a:srgbClr val="FFFFFF"/>
                </a:solidFill>
                <a:tableStyleId>{51558BBD-7A11-4951-816D-6F5233E53B47}</a:tableStyleId>
              </a:tblPr>
              <a:tblGrid>
                <a:gridCol w="5448300"/>
                <a:gridCol w="3695700"/>
              </a:tblGrid>
              <a:tr h="428625">
                <a:tc>
                  <a:txBody>
                    <a:bodyPr/>
                    <a:lstStyle/>
                    <a:p>
                      <a:pPr indent="0" lvl="0" marL="0" marR="0" rtl="0" algn="ctr">
                        <a:lnSpc>
                          <a:spcPct val="170000"/>
                        </a:lnSpc>
                        <a:spcBef>
                          <a:spcPts val="0"/>
                        </a:spcBef>
                        <a:spcAft>
                          <a:spcPts val="0"/>
                        </a:spcAft>
                        <a:buNone/>
                      </a:pPr>
                      <a:r>
                        <a:rPr b="1" lang="en" sz="1200">
                          <a:solidFill>
                            <a:srgbClr val="333333"/>
                          </a:solidFill>
                          <a:highlight>
                            <a:srgbClr val="FFFFFF"/>
                          </a:highlight>
                          <a:latin typeface="Roboto"/>
                          <a:ea typeface="Roboto"/>
                          <a:cs typeface="Roboto"/>
                          <a:sym typeface="Roboto"/>
                        </a:rPr>
                        <a:t>Java Constructor</a:t>
                      </a:r>
                      <a:endParaRPr b="1" sz="1200">
                        <a:solidFill>
                          <a:srgbClr val="333333"/>
                        </a:solidFill>
                        <a:highlight>
                          <a:srgbClr val="FFFFFF"/>
                        </a:highlight>
                        <a:latin typeface="Roboto"/>
                        <a:ea typeface="Roboto"/>
                        <a:cs typeface="Roboto"/>
                        <a:sym typeface="Roboto"/>
                      </a:endParaRPr>
                    </a:p>
                  </a:txBody>
                  <a:tcPr marT="114300" marB="114300" marR="114300" marL="114300">
                    <a:lnB cap="flat" cmpd="sng" w="9525">
                      <a:solidFill>
                        <a:srgbClr val="C7CCBE"/>
                      </a:solidFill>
                      <a:prstDash val="solid"/>
                      <a:round/>
                      <a:headEnd len="sm" w="sm" type="none"/>
                      <a:tailEnd len="sm" w="sm" type="none"/>
                    </a:lnB>
                  </a:tcPr>
                </a:tc>
                <a:tc>
                  <a:txBody>
                    <a:bodyPr/>
                    <a:lstStyle/>
                    <a:p>
                      <a:pPr indent="0" lvl="0" marL="0" marR="0" rtl="0" algn="ctr">
                        <a:lnSpc>
                          <a:spcPct val="170000"/>
                        </a:lnSpc>
                        <a:spcBef>
                          <a:spcPts val="0"/>
                        </a:spcBef>
                        <a:spcAft>
                          <a:spcPts val="0"/>
                        </a:spcAft>
                        <a:buNone/>
                      </a:pPr>
                      <a:r>
                        <a:rPr b="1" lang="en" sz="1200">
                          <a:solidFill>
                            <a:srgbClr val="333333"/>
                          </a:solidFill>
                          <a:highlight>
                            <a:srgbClr val="FFFFFF"/>
                          </a:highlight>
                          <a:latin typeface="Roboto"/>
                          <a:ea typeface="Roboto"/>
                          <a:cs typeface="Roboto"/>
                          <a:sym typeface="Roboto"/>
                        </a:rPr>
                        <a:t>Java Method</a:t>
                      </a:r>
                      <a:endParaRPr sz="1200">
                        <a:solidFill>
                          <a:srgbClr val="333333"/>
                        </a:solidFill>
                        <a:highlight>
                          <a:srgbClr val="FFFFFF"/>
                        </a:highlight>
                        <a:latin typeface="Roboto"/>
                        <a:ea typeface="Roboto"/>
                        <a:cs typeface="Roboto"/>
                        <a:sym typeface="Roboto"/>
                      </a:endParaRPr>
                    </a:p>
                  </a:txBody>
                  <a:tcPr marT="114300" marB="114300" marR="114300" marL="114300">
                    <a:lnB cap="flat" cmpd="sng" w="9525">
                      <a:solidFill>
                        <a:srgbClr val="C7CCBE"/>
                      </a:solidFill>
                      <a:prstDash val="solid"/>
                      <a:round/>
                      <a:headEnd len="sm" w="sm" type="none"/>
                      <a:tailEnd len="sm" w="sm" type="none"/>
                    </a:lnB>
                  </a:tcPr>
                </a:tc>
              </a:tr>
              <a:tr h="41910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A constructor is used to initialize the state of an object.</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A method is used to expose the behavior of an object.</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A constructor must not have a return type.</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A method must have a return type.</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The constructor is invoked implicitly.</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The method is invoked explicitly.</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676275">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The Java compiler provides a default constructor if you don't have any constructor in a class.</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The method is not provided by the compiler in any case.</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676275">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The constructor name must be same as the class name.</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The method name may or may not be same as the class name.</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idx="1" type="body"/>
          </p:nvPr>
        </p:nvSpPr>
        <p:spPr>
          <a:xfrm>
            <a:off x="311700" y="542875"/>
            <a:ext cx="8520600" cy="3416400"/>
          </a:xfrm>
          <a:prstGeom prst="rect">
            <a:avLst/>
          </a:prstGeom>
        </p:spPr>
        <p:txBody>
          <a:bodyPr anchorCtr="0" anchor="t" bIns="91425" lIns="91425" spcFirstLastPara="1" rIns="91425" wrap="square" tIns="91425">
            <a:normAutofit/>
          </a:bodyPr>
          <a:lstStyle/>
          <a:p>
            <a:pPr indent="0" lvl="0" marL="0" rtl="0" algn="just">
              <a:lnSpc>
                <a:spcPct val="130000"/>
              </a:lnSpc>
              <a:spcBef>
                <a:spcPts val="1400"/>
              </a:spcBef>
              <a:spcAft>
                <a:spcPts val="0"/>
              </a:spcAft>
              <a:buClr>
                <a:schemeClr val="dk1"/>
              </a:buClr>
              <a:buSzPts val="1100"/>
              <a:buFont typeface="Arial"/>
              <a:buNone/>
            </a:pPr>
            <a:r>
              <a:rPr lang="en" sz="1600">
                <a:solidFill>
                  <a:srgbClr val="610B4B"/>
                </a:solidFill>
                <a:highlight>
                  <a:srgbClr val="FFFFFF"/>
                </a:highlight>
              </a:rPr>
              <a:t>Can constructor perform other tasks instead of initialization?</a:t>
            </a:r>
            <a:endParaRPr sz="1600">
              <a:solidFill>
                <a:srgbClr val="610B4B"/>
              </a:solidFill>
              <a:highlight>
                <a:srgbClr val="FFFFFF"/>
              </a:highlight>
            </a:endParaRPr>
          </a:p>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Yes, like object creation, starting a thread, calling a method, etc. You can perform any operation in the constructor as you perform in the method.</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just">
              <a:lnSpc>
                <a:spcPct val="130000"/>
              </a:lnSpc>
              <a:spcBef>
                <a:spcPts val="1800"/>
              </a:spcBef>
              <a:spcAft>
                <a:spcPts val="0"/>
              </a:spcAft>
              <a:buClr>
                <a:schemeClr val="dk1"/>
              </a:buClr>
              <a:buSzPct val="50000"/>
              <a:buFont typeface="Arial"/>
              <a:buNone/>
            </a:pPr>
            <a:r>
              <a:rPr lang="en" sz="2200">
                <a:solidFill>
                  <a:srgbClr val="610B38"/>
                </a:solidFill>
                <a:highlight>
                  <a:srgbClr val="FFFFFF"/>
                </a:highlight>
              </a:rPr>
              <a:t>Modifiers</a:t>
            </a:r>
            <a:endParaRPr sz="2200">
              <a:solidFill>
                <a:srgbClr val="610B38"/>
              </a:solidFill>
              <a:highlight>
                <a:srgbClr val="FFFFFF"/>
              </a:highlight>
            </a:endParaRPr>
          </a:p>
          <a:p>
            <a:pPr indent="0" lvl="0" marL="0" rtl="0" algn="l">
              <a:spcBef>
                <a:spcPts val="400"/>
              </a:spcBef>
              <a:spcAft>
                <a:spcPts val="0"/>
              </a:spcAft>
              <a:buNone/>
            </a:pPr>
            <a:r>
              <a:t/>
            </a:r>
            <a:endParaRPr/>
          </a:p>
        </p:txBody>
      </p:sp>
      <p:sp>
        <p:nvSpPr>
          <p:cNvPr id="164" name="Google Shape;164;p28"/>
          <p:cNvSpPr txBox="1"/>
          <p:nvPr>
            <p:ph idx="1" type="body"/>
          </p:nvPr>
        </p:nvSpPr>
        <p:spPr>
          <a:xfrm>
            <a:off x="311700" y="1152475"/>
            <a:ext cx="8066100" cy="3416400"/>
          </a:xfrm>
          <a:prstGeom prst="rect">
            <a:avLst/>
          </a:prstGeom>
        </p:spPr>
        <p:txBody>
          <a:bodyPr anchorCtr="0" anchor="t" bIns="91425" lIns="91425" spcFirstLastPara="1" rIns="91425" wrap="square" tIns="91425">
            <a:normAutofit/>
          </a:bodyPr>
          <a:lstStyle/>
          <a:p>
            <a:pPr indent="-320675" lvl="0" marL="876300" rtl="0" algn="l">
              <a:spcBef>
                <a:spcPts val="0"/>
              </a:spcBef>
              <a:spcAft>
                <a:spcPts val="0"/>
              </a:spcAft>
              <a:buClr>
                <a:schemeClr val="dk1"/>
              </a:buClr>
              <a:buSzPts val="1450"/>
              <a:buChar char="●"/>
            </a:pPr>
            <a:r>
              <a:rPr b="1" lang="en" sz="1450">
                <a:solidFill>
                  <a:schemeClr val="dk1"/>
                </a:solidFill>
                <a:highlight>
                  <a:srgbClr val="FFFFFF"/>
                </a:highlight>
              </a:rPr>
              <a:t>Access modifiers : </a:t>
            </a:r>
            <a:r>
              <a:rPr lang="en" sz="1450">
                <a:solidFill>
                  <a:schemeClr val="dk1"/>
                </a:solidFill>
                <a:highlight>
                  <a:srgbClr val="FFFFFF"/>
                </a:highlight>
              </a:rPr>
              <a:t>limits the visibility of classes, </a:t>
            </a:r>
            <a:r>
              <a:rPr lang="en" sz="1450">
                <a:solidFill>
                  <a:schemeClr val="dk1"/>
                </a:solidFill>
                <a:highlight>
                  <a:srgbClr val="FFFFFF"/>
                </a:highlight>
                <a:uFill>
                  <a:noFill/>
                </a:uFill>
                <a:hlinkClick r:id="rId3">
                  <a:extLst>
                    <a:ext uri="{A12FA001-AC4F-418D-AE19-62706E023703}">
                      <ahyp:hlinkClr val="tx"/>
                    </a:ext>
                  </a:extLst>
                </a:hlinkClick>
              </a:rPr>
              <a:t>fields</a:t>
            </a:r>
            <a:r>
              <a:rPr lang="en" sz="1450">
                <a:solidFill>
                  <a:schemeClr val="dk1"/>
                </a:solidFill>
                <a:highlight>
                  <a:srgbClr val="FFFFFF"/>
                </a:highlight>
              </a:rPr>
              <a:t>, </a:t>
            </a:r>
            <a:r>
              <a:rPr lang="en" sz="1450">
                <a:solidFill>
                  <a:schemeClr val="dk1"/>
                </a:solidFill>
                <a:highlight>
                  <a:srgbClr val="FFFFFF"/>
                </a:highlight>
                <a:uFill>
                  <a:noFill/>
                </a:uFill>
                <a:hlinkClick r:id="rId4">
                  <a:extLst>
                    <a:ext uri="{A12FA001-AC4F-418D-AE19-62706E023703}">
                      <ahyp:hlinkClr val="tx"/>
                    </a:ext>
                  </a:extLst>
                </a:hlinkClick>
              </a:rPr>
              <a:t>constructors</a:t>
            </a:r>
            <a:r>
              <a:rPr lang="en" sz="1450">
                <a:solidFill>
                  <a:schemeClr val="dk1"/>
                </a:solidFill>
                <a:highlight>
                  <a:srgbClr val="FFFFFF"/>
                </a:highlight>
              </a:rPr>
              <a:t>, or </a:t>
            </a:r>
            <a:r>
              <a:rPr lang="en" sz="1450">
                <a:solidFill>
                  <a:schemeClr val="dk1"/>
                </a:solidFill>
                <a:highlight>
                  <a:srgbClr val="FFFFFF"/>
                </a:highlight>
                <a:uFill>
                  <a:noFill/>
                </a:uFill>
                <a:hlinkClick r:id="rId5">
                  <a:extLst>
                    <a:ext uri="{A12FA001-AC4F-418D-AE19-62706E023703}">
                      <ahyp:hlinkClr val="tx"/>
                    </a:ext>
                  </a:extLst>
                </a:hlinkClick>
              </a:rPr>
              <a:t>methods</a:t>
            </a:r>
            <a:r>
              <a:rPr lang="en" sz="1450">
                <a:solidFill>
                  <a:schemeClr val="dk1"/>
                </a:solidFill>
                <a:highlight>
                  <a:srgbClr val="FFFFFF"/>
                </a:highlight>
              </a:rPr>
              <a:t> in the   Java program.</a:t>
            </a:r>
            <a:endParaRPr sz="850">
              <a:solidFill>
                <a:schemeClr val="dk1"/>
              </a:solidFill>
              <a:highlight>
                <a:schemeClr val="lt1"/>
              </a:highlight>
              <a:latin typeface="Roboto"/>
              <a:ea typeface="Roboto"/>
              <a:cs typeface="Roboto"/>
              <a:sym typeface="Roboto"/>
            </a:endParaRPr>
          </a:p>
          <a:p>
            <a:pPr indent="-320675" lvl="0" marL="876300" rtl="0" algn="l">
              <a:spcBef>
                <a:spcPts val="0"/>
              </a:spcBef>
              <a:spcAft>
                <a:spcPts val="0"/>
              </a:spcAft>
              <a:buClr>
                <a:schemeClr val="dk1"/>
              </a:buClr>
              <a:buSzPts val="1450"/>
              <a:buChar char="●"/>
            </a:pPr>
            <a:r>
              <a:rPr b="1" lang="en" sz="1450">
                <a:solidFill>
                  <a:schemeClr val="dk1"/>
                </a:solidFill>
                <a:highlight>
                  <a:srgbClr val="FFFFFF"/>
                </a:highlight>
              </a:rPr>
              <a:t>Non-access modifiers : </a:t>
            </a:r>
            <a:r>
              <a:rPr lang="en" sz="1450">
                <a:solidFill>
                  <a:schemeClr val="dk1"/>
                </a:solidFill>
                <a:highlight>
                  <a:srgbClr val="FFFFFF"/>
                </a:highlight>
              </a:rPr>
              <a:t>modifiers do not change the accessibility of variable or method, but they provide special properties to them</a:t>
            </a:r>
            <a:endParaRPr sz="1450">
              <a:solidFill>
                <a:schemeClr val="dk1"/>
              </a:solidFill>
              <a:highlight>
                <a:srgbClr val="FFFFFF"/>
              </a:highlight>
            </a:endParaRPr>
          </a:p>
          <a:p>
            <a:pPr indent="0" lvl="0" marL="0" rtl="0" algn="l">
              <a:spcBef>
                <a:spcPts val="3800"/>
              </a:spcBef>
              <a:spcAft>
                <a:spcPts val="1200"/>
              </a:spcAft>
              <a:buNone/>
            </a:pPr>
            <a:r>
              <a:t/>
            </a:r>
            <a:endParaRPr sz="1450">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just">
              <a:lnSpc>
                <a:spcPct val="130000"/>
              </a:lnSpc>
              <a:spcBef>
                <a:spcPts val="1800"/>
              </a:spcBef>
              <a:spcAft>
                <a:spcPts val="400"/>
              </a:spcAft>
              <a:buNone/>
            </a:pPr>
            <a:r>
              <a:rPr lang="en" sz="2200">
                <a:solidFill>
                  <a:srgbClr val="610B38"/>
                </a:solidFill>
                <a:highlight>
                  <a:srgbClr val="FFFFFF"/>
                </a:highlight>
              </a:rPr>
              <a:t>Access modifier </a:t>
            </a:r>
            <a:endParaRPr sz="2200">
              <a:solidFill>
                <a:srgbClr val="610B38"/>
              </a:solidFill>
              <a:highlight>
                <a:srgbClr val="FFFFFF"/>
              </a:highlight>
            </a:endParaRPr>
          </a:p>
        </p:txBody>
      </p:sp>
      <p:sp>
        <p:nvSpPr>
          <p:cNvPr id="170" name="Google Shape;170;p29"/>
          <p:cNvSpPr txBox="1"/>
          <p:nvPr>
            <p:ph idx="1" type="body"/>
          </p:nvPr>
        </p:nvSpPr>
        <p:spPr>
          <a:xfrm>
            <a:off x="311700" y="1152475"/>
            <a:ext cx="54099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250">
                <a:solidFill>
                  <a:schemeClr val="dk1"/>
                </a:solidFill>
                <a:highlight>
                  <a:srgbClr val="FFFFFF"/>
                </a:highlight>
              </a:rPr>
              <a:t>Access modifier limits the visibility of classes, </a:t>
            </a:r>
            <a:r>
              <a:rPr lang="en" sz="1250">
                <a:solidFill>
                  <a:schemeClr val="dk1"/>
                </a:solidFill>
                <a:highlight>
                  <a:srgbClr val="FFFFFF"/>
                </a:highlight>
                <a:uFill>
                  <a:noFill/>
                </a:uFill>
                <a:hlinkClick r:id="rId3">
                  <a:extLst>
                    <a:ext uri="{A12FA001-AC4F-418D-AE19-62706E023703}">
                      <ahyp:hlinkClr val="tx"/>
                    </a:ext>
                  </a:extLst>
                </a:hlinkClick>
              </a:rPr>
              <a:t>fields</a:t>
            </a:r>
            <a:r>
              <a:rPr lang="en" sz="1250">
                <a:solidFill>
                  <a:schemeClr val="dk1"/>
                </a:solidFill>
                <a:highlight>
                  <a:srgbClr val="FFFFFF"/>
                </a:highlight>
              </a:rPr>
              <a:t>, </a:t>
            </a:r>
            <a:r>
              <a:rPr lang="en" sz="1250">
                <a:solidFill>
                  <a:schemeClr val="dk1"/>
                </a:solidFill>
                <a:highlight>
                  <a:srgbClr val="FFFFFF"/>
                </a:highlight>
                <a:uFill>
                  <a:noFill/>
                </a:uFill>
                <a:hlinkClick r:id="rId4">
                  <a:extLst>
                    <a:ext uri="{A12FA001-AC4F-418D-AE19-62706E023703}">
                      <ahyp:hlinkClr val="tx"/>
                    </a:ext>
                  </a:extLst>
                </a:hlinkClick>
              </a:rPr>
              <a:t>constructors</a:t>
            </a:r>
            <a:r>
              <a:rPr lang="en" sz="1250">
                <a:solidFill>
                  <a:schemeClr val="dk1"/>
                </a:solidFill>
                <a:highlight>
                  <a:srgbClr val="FFFFFF"/>
                </a:highlight>
              </a:rPr>
              <a:t>, or </a:t>
            </a:r>
            <a:r>
              <a:rPr lang="en" sz="1250">
                <a:solidFill>
                  <a:schemeClr val="dk1"/>
                </a:solidFill>
                <a:highlight>
                  <a:srgbClr val="FFFFFF"/>
                </a:highlight>
                <a:uFill>
                  <a:noFill/>
                </a:uFill>
                <a:hlinkClick r:id="rId5">
                  <a:extLst>
                    <a:ext uri="{A12FA001-AC4F-418D-AE19-62706E023703}">
                      <ahyp:hlinkClr val="tx"/>
                    </a:ext>
                  </a:extLst>
                </a:hlinkClick>
              </a:rPr>
              <a:t>methods</a:t>
            </a:r>
            <a:r>
              <a:rPr lang="en" sz="1250">
                <a:solidFill>
                  <a:schemeClr val="dk1"/>
                </a:solidFill>
                <a:highlight>
                  <a:srgbClr val="FFFFFF"/>
                </a:highlight>
              </a:rPr>
              <a:t> in the Java program.</a:t>
            </a:r>
            <a:endParaRPr sz="650">
              <a:solidFill>
                <a:schemeClr val="dk1"/>
              </a:solidFill>
              <a:highlight>
                <a:schemeClr val="lt1"/>
              </a:highlight>
              <a:latin typeface="Roboto"/>
              <a:ea typeface="Roboto"/>
              <a:cs typeface="Roboto"/>
              <a:sym typeface="Roboto"/>
            </a:endParaRPr>
          </a:p>
          <a:p>
            <a:pPr indent="0" lvl="0" marL="0" marR="0" rtl="0" algn="l">
              <a:lnSpc>
                <a:spcPct val="95000"/>
              </a:lnSpc>
              <a:spcBef>
                <a:spcPts val="1200"/>
              </a:spcBef>
              <a:spcAft>
                <a:spcPts val="0"/>
              </a:spcAft>
              <a:buNone/>
            </a:pPr>
            <a:r>
              <a:rPr b="1" lang="en" sz="1250">
                <a:solidFill>
                  <a:schemeClr val="dk1"/>
                </a:solidFill>
                <a:highlight>
                  <a:srgbClr val="FFFFFF"/>
                </a:highlight>
              </a:rPr>
              <a:t>Public</a:t>
            </a:r>
            <a:r>
              <a:rPr lang="en" sz="1250">
                <a:solidFill>
                  <a:schemeClr val="dk1"/>
                </a:solidFill>
                <a:highlight>
                  <a:srgbClr val="FFFFFF"/>
                </a:highlight>
              </a:rPr>
              <a:t>: The method is accessible by all classes when we use public specifier in our application.</a:t>
            </a:r>
            <a:endParaRPr sz="1250">
              <a:solidFill>
                <a:schemeClr val="dk1"/>
              </a:solidFill>
              <a:highlight>
                <a:srgbClr val="FFFFFF"/>
              </a:highlight>
            </a:endParaRPr>
          </a:p>
          <a:p>
            <a:pPr indent="0" lvl="0" marL="0" marR="0" rtl="0" algn="l">
              <a:lnSpc>
                <a:spcPct val="95000"/>
              </a:lnSpc>
              <a:spcBef>
                <a:spcPts val="1200"/>
              </a:spcBef>
              <a:spcAft>
                <a:spcPts val="0"/>
              </a:spcAft>
              <a:buNone/>
            </a:pPr>
            <a:r>
              <a:rPr b="1" lang="en" sz="1250">
                <a:solidFill>
                  <a:schemeClr val="dk1"/>
                </a:solidFill>
                <a:highlight>
                  <a:srgbClr val="FFFFFF"/>
                </a:highlight>
              </a:rPr>
              <a:t>Private</a:t>
            </a:r>
            <a:r>
              <a:rPr lang="en" sz="1250">
                <a:solidFill>
                  <a:schemeClr val="dk1"/>
                </a:solidFill>
                <a:highlight>
                  <a:srgbClr val="FFFFFF"/>
                </a:highlight>
              </a:rPr>
              <a:t>: When we use a private access specifier, the method is accessible only in the classes in which it is defined.</a:t>
            </a:r>
            <a:endParaRPr sz="1250">
              <a:solidFill>
                <a:schemeClr val="dk1"/>
              </a:solidFill>
              <a:highlight>
                <a:srgbClr val="FFFFFF"/>
              </a:highlight>
            </a:endParaRPr>
          </a:p>
          <a:p>
            <a:pPr indent="0" lvl="0" marL="0" marR="0" rtl="0" algn="l">
              <a:lnSpc>
                <a:spcPct val="95000"/>
              </a:lnSpc>
              <a:spcBef>
                <a:spcPts val="1200"/>
              </a:spcBef>
              <a:spcAft>
                <a:spcPts val="0"/>
              </a:spcAft>
              <a:buNone/>
            </a:pPr>
            <a:r>
              <a:rPr b="1" lang="en" sz="1250">
                <a:solidFill>
                  <a:schemeClr val="dk1"/>
                </a:solidFill>
                <a:highlight>
                  <a:srgbClr val="FFFFFF"/>
                </a:highlight>
              </a:rPr>
              <a:t>Protected</a:t>
            </a:r>
            <a:r>
              <a:rPr lang="en" sz="1250">
                <a:solidFill>
                  <a:schemeClr val="dk1"/>
                </a:solidFill>
                <a:highlight>
                  <a:srgbClr val="FFFFFF"/>
                </a:highlight>
              </a:rPr>
              <a:t>: When we use protected access specifier, the method is accessible within the same package or subclasses in a different package.</a:t>
            </a:r>
            <a:endParaRPr sz="1250">
              <a:solidFill>
                <a:schemeClr val="dk1"/>
              </a:solidFill>
              <a:highlight>
                <a:srgbClr val="FFFFFF"/>
              </a:highlight>
            </a:endParaRPr>
          </a:p>
          <a:p>
            <a:pPr indent="0" lvl="0" marL="0" marR="0" rtl="0" algn="l">
              <a:lnSpc>
                <a:spcPct val="95000"/>
              </a:lnSpc>
              <a:spcBef>
                <a:spcPts val="1200"/>
              </a:spcBef>
              <a:spcAft>
                <a:spcPts val="1200"/>
              </a:spcAft>
              <a:buNone/>
            </a:pPr>
            <a:r>
              <a:rPr b="1" lang="en" sz="1250">
                <a:solidFill>
                  <a:schemeClr val="dk1"/>
                </a:solidFill>
                <a:highlight>
                  <a:srgbClr val="FFFFFF"/>
                </a:highlight>
              </a:rPr>
              <a:t>Default</a:t>
            </a:r>
            <a:r>
              <a:rPr lang="en" sz="1250">
                <a:solidFill>
                  <a:schemeClr val="dk1"/>
                </a:solidFill>
                <a:highlight>
                  <a:srgbClr val="FFFFFF"/>
                </a:highlight>
              </a:rPr>
              <a:t>: When we do not use any access specifier in the method declaration, Java uses default access specifier by default. It is visible only from the same package only.</a:t>
            </a:r>
            <a:endParaRPr sz="1600"/>
          </a:p>
        </p:txBody>
      </p:sp>
      <p:pic>
        <p:nvPicPr>
          <p:cNvPr id="171" name="Google Shape;171;p29"/>
          <p:cNvPicPr preferRelativeResize="0"/>
          <p:nvPr/>
        </p:nvPicPr>
        <p:blipFill>
          <a:blip r:embed="rId6">
            <a:alphaModFix/>
          </a:blip>
          <a:stretch>
            <a:fillRect/>
          </a:stretch>
        </p:blipFill>
        <p:spPr>
          <a:xfrm>
            <a:off x="6014575" y="125700"/>
            <a:ext cx="2817726" cy="2587200"/>
          </a:xfrm>
          <a:prstGeom prst="rect">
            <a:avLst/>
          </a:prstGeom>
          <a:noFill/>
          <a:ln>
            <a:noFill/>
          </a:ln>
        </p:spPr>
      </p:pic>
      <p:grpSp>
        <p:nvGrpSpPr>
          <p:cNvPr id="172" name="Google Shape;172;p29"/>
          <p:cNvGrpSpPr/>
          <p:nvPr/>
        </p:nvGrpSpPr>
        <p:grpSpPr>
          <a:xfrm>
            <a:off x="5552559" y="2764786"/>
            <a:ext cx="3623787" cy="2248882"/>
            <a:chOff x="6429350" y="1952979"/>
            <a:chExt cx="2714650" cy="1670541"/>
          </a:xfrm>
        </p:grpSpPr>
        <p:pic>
          <p:nvPicPr>
            <p:cNvPr id="173" name="Google Shape;173;p29"/>
            <p:cNvPicPr preferRelativeResize="0"/>
            <p:nvPr/>
          </p:nvPicPr>
          <p:blipFill>
            <a:blip r:embed="rId7">
              <a:alphaModFix/>
            </a:blip>
            <a:stretch>
              <a:fillRect/>
            </a:stretch>
          </p:blipFill>
          <p:spPr>
            <a:xfrm>
              <a:off x="6429350" y="1952979"/>
              <a:ext cx="2714650" cy="1670541"/>
            </a:xfrm>
            <a:prstGeom prst="rect">
              <a:avLst/>
            </a:prstGeom>
            <a:noFill/>
            <a:ln>
              <a:noFill/>
            </a:ln>
          </p:spPr>
        </p:pic>
        <p:sp>
          <p:nvSpPr>
            <p:cNvPr id="174" name="Google Shape;174;p29"/>
            <p:cNvSpPr/>
            <p:nvPr/>
          </p:nvSpPr>
          <p:spPr>
            <a:xfrm>
              <a:off x="6591725" y="2883481"/>
              <a:ext cx="578100" cy="15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just">
              <a:lnSpc>
                <a:spcPct val="130000"/>
              </a:lnSpc>
              <a:spcBef>
                <a:spcPts val="1800"/>
              </a:spcBef>
              <a:spcAft>
                <a:spcPts val="0"/>
              </a:spcAft>
              <a:buNone/>
            </a:pPr>
            <a:r>
              <a:rPr lang="en" sz="2200">
                <a:solidFill>
                  <a:srgbClr val="610B38"/>
                </a:solidFill>
                <a:highlight>
                  <a:srgbClr val="FFFFFF"/>
                </a:highlight>
              </a:rPr>
              <a:t>Private Access Modifier</a:t>
            </a:r>
            <a:endParaRPr sz="2200">
              <a:solidFill>
                <a:srgbClr val="610B38"/>
              </a:solidFill>
              <a:highlight>
                <a:srgbClr val="FFFFFF"/>
              </a:highlight>
            </a:endParaRPr>
          </a:p>
          <a:p>
            <a:pPr indent="0" lvl="0" marL="0" rtl="0" algn="l">
              <a:spcBef>
                <a:spcPts val="400"/>
              </a:spcBef>
              <a:spcAft>
                <a:spcPts val="0"/>
              </a:spcAft>
              <a:buNone/>
            </a:pPr>
            <a:r>
              <a:t/>
            </a:r>
            <a:endParaRPr/>
          </a:p>
        </p:txBody>
      </p:sp>
      <p:sp>
        <p:nvSpPr>
          <p:cNvPr id="180" name="Google Shape;18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75862"/>
              <a:buFont typeface="Arial"/>
              <a:buNone/>
            </a:pPr>
            <a:r>
              <a:rPr lang="en" sz="1450">
                <a:solidFill>
                  <a:schemeClr val="dk1"/>
                </a:solidFill>
                <a:highlight>
                  <a:srgbClr val="FFFFFF"/>
                </a:highlight>
              </a:rPr>
              <a:t>1. Private access modifier in java can apply to a variable, method, constructor, inner class but not the outer class that is class itself.</a:t>
            </a:r>
            <a:endParaRPr sz="1450">
              <a:solidFill>
                <a:schemeClr val="dk1"/>
              </a:solidFill>
              <a:highlight>
                <a:srgbClr val="FFFFFF"/>
              </a:highlight>
            </a:endParaRPr>
          </a:p>
          <a:p>
            <a:pPr indent="0" lvl="0" marL="0" rtl="0" algn="l">
              <a:spcBef>
                <a:spcPts val="900"/>
              </a:spcBef>
              <a:spcAft>
                <a:spcPts val="0"/>
              </a:spcAft>
              <a:buClr>
                <a:schemeClr val="dk1"/>
              </a:buClr>
              <a:buSzPct val="75862"/>
              <a:buFont typeface="Arial"/>
              <a:buNone/>
            </a:pPr>
            <a:r>
              <a:rPr lang="en" sz="1450">
                <a:solidFill>
                  <a:schemeClr val="dk1"/>
                </a:solidFill>
                <a:highlight>
                  <a:srgbClr val="FFFFFF"/>
                </a:highlight>
              </a:rPr>
              <a:t>2. The instance variable can be private but a local variable cannot be private.</a:t>
            </a:r>
            <a:endParaRPr sz="1450">
              <a:solidFill>
                <a:schemeClr val="dk1"/>
              </a:solidFill>
              <a:highlight>
                <a:srgbClr val="FFFFFF"/>
              </a:highlight>
            </a:endParaRPr>
          </a:p>
          <a:p>
            <a:pPr indent="0" lvl="0" marL="0" rtl="0" algn="l">
              <a:spcBef>
                <a:spcPts val="9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Clr>
                <a:schemeClr val="dk1"/>
              </a:buClr>
              <a:buSzPct val="75862"/>
              <a:buFont typeface="Arial"/>
              <a:buNone/>
            </a:pPr>
            <a:r>
              <a:rPr lang="en" sz="1450">
                <a:solidFill>
                  <a:schemeClr val="dk1"/>
                </a:solidFill>
                <a:highlight>
                  <a:srgbClr val="FFFFFF"/>
                </a:highlight>
              </a:rPr>
              <a:t>3. Private members of a class cannot be accessed from outside the class. They are accessible only within the class.</a:t>
            </a:r>
            <a:endParaRPr sz="1450">
              <a:solidFill>
                <a:schemeClr val="dk1"/>
              </a:solidFill>
              <a:highlight>
                <a:srgbClr val="FFFFFF"/>
              </a:highlight>
            </a:endParaRPr>
          </a:p>
          <a:p>
            <a:pPr indent="0" lvl="0" marL="0" rtl="0" algn="l">
              <a:spcBef>
                <a:spcPts val="1200"/>
              </a:spcBef>
              <a:spcAft>
                <a:spcPts val="0"/>
              </a:spcAft>
              <a:buClr>
                <a:schemeClr val="dk1"/>
              </a:buClr>
              <a:buSzPct val="75862"/>
              <a:buFont typeface="Arial"/>
              <a:buNone/>
            </a:pPr>
            <a:r>
              <a:rPr lang="en" sz="1450">
                <a:solidFill>
                  <a:schemeClr val="dk1"/>
                </a:solidFill>
                <a:highlight>
                  <a:srgbClr val="FFFFFF"/>
                </a:highlight>
              </a:rPr>
              <a:t>4. Private members of a superclass cannot be inherited to the subclass. Therefore, they are not accessible in subclasses.</a:t>
            </a:r>
            <a:endParaRPr sz="1450">
              <a:solidFill>
                <a:schemeClr val="dk1"/>
              </a:solidFill>
              <a:highlight>
                <a:srgbClr val="FFFFFF"/>
              </a:highlight>
            </a:endParaRPr>
          </a:p>
          <a:p>
            <a:pPr indent="0" lvl="0" marL="0" rtl="0" algn="l">
              <a:spcBef>
                <a:spcPts val="900"/>
              </a:spcBef>
              <a:spcAft>
                <a:spcPts val="0"/>
              </a:spcAft>
              <a:buClr>
                <a:schemeClr val="dk1"/>
              </a:buClr>
              <a:buSzPct val="75862"/>
              <a:buFont typeface="Arial"/>
              <a:buNone/>
            </a:pPr>
            <a:r>
              <a:rPr lang="en" sz="1450">
                <a:solidFill>
                  <a:schemeClr val="dk1"/>
                </a:solidFill>
                <a:highlight>
                  <a:srgbClr val="FFFFFF"/>
                </a:highlight>
              </a:rPr>
              <a:t>5. If we make any constructor as private, we cannot create an object of that class from another class and also cannot create the subclass of that class.</a:t>
            </a:r>
            <a:endParaRPr sz="1450">
              <a:solidFill>
                <a:schemeClr val="dk1"/>
              </a:solidFill>
              <a:highlight>
                <a:srgbClr val="FFFFFF"/>
              </a:highlight>
            </a:endParaRPr>
          </a:p>
          <a:p>
            <a:pPr indent="0" lvl="0" marL="0" rtl="0" algn="l">
              <a:spcBef>
                <a:spcPts val="900"/>
              </a:spcBef>
              <a:spcAft>
                <a:spcPts val="0"/>
              </a:spcAft>
              <a:buClr>
                <a:schemeClr val="dk1"/>
              </a:buClr>
              <a:buSzPct val="75862"/>
              <a:buFont typeface="Arial"/>
              <a:buNone/>
            </a:pPr>
            <a:r>
              <a:rPr lang="en" sz="1450">
                <a:solidFill>
                  <a:schemeClr val="dk1"/>
                </a:solidFill>
                <a:highlight>
                  <a:srgbClr val="FFFFFF"/>
                </a:highlight>
              </a:rPr>
              <a:t>6. A class cannot be private except for inner classes. Inner classes are members of the outer class. So, members of the class can be private.</a:t>
            </a:r>
            <a:endParaRPr sz="1450">
              <a:solidFill>
                <a:schemeClr val="dk1"/>
              </a:solidFill>
              <a:highlight>
                <a:srgbClr val="FFFFFF"/>
              </a:highlight>
            </a:endParaRPr>
          </a:p>
          <a:p>
            <a:pPr indent="0" lvl="0" marL="0" rtl="0" algn="l">
              <a:spcBef>
                <a:spcPts val="900"/>
              </a:spcBef>
              <a:spcAft>
                <a:spcPts val="0"/>
              </a:spcAft>
              <a:buNone/>
            </a:pPr>
            <a:r>
              <a:rPr lang="en" sz="1450">
                <a:solidFill>
                  <a:schemeClr val="dk1"/>
                </a:solidFill>
                <a:highlight>
                  <a:srgbClr val="FFFFFF"/>
                </a:highlight>
              </a:rPr>
              <a:t>7. If we declare a method as private, we cannot call the private method from outside the class.</a:t>
            </a:r>
            <a:endParaRPr sz="1450">
              <a:solidFill>
                <a:schemeClr val="dk1"/>
              </a:solidFill>
              <a:highlight>
                <a:srgbClr val="FFFFFF"/>
              </a:highlight>
            </a:endParaRPr>
          </a:p>
          <a:p>
            <a:pPr indent="0" lvl="0" marL="0" rtl="0" algn="l">
              <a:spcBef>
                <a:spcPts val="900"/>
              </a:spcBef>
              <a:spcAft>
                <a:spcPts val="0"/>
              </a:spcAft>
              <a:buNone/>
            </a:pPr>
            <a:r>
              <a:t/>
            </a:r>
            <a:endParaRPr sz="1450">
              <a:solidFill>
                <a:schemeClr val="dk1"/>
              </a:solidFill>
              <a:highlight>
                <a:srgbClr val="FFFFFF"/>
              </a:highlight>
            </a:endParaRPr>
          </a:p>
          <a:p>
            <a:pPr indent="0" lvl="0" marL="0" rtl="0" algn="l">
              <a:spcBef>
                <a:spcPts val="900"/>
              </a:spcBef>
              <a:spcAft>
                <a:spcPts val="900"/>
              </a:spcAft>
              <a:buNone/>
            </a:pPr>
            <a:r>
              <a:rPr lang="en" sz="1450">
                <a:solidFill>
                  <a:schemeClr val="dk1"/>
                </a:solidFill>
                <a:highlight>
                  <a:srgbClr val="FFFFFF"/>
                </a:highlight>
              </a:rPr>
              <a:t>The only modifiers are applicable to a top-level class. They are public, default, final, abstract.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just">
              <a:lnSpc>
                <a:spcPct val="130000"/>
              </a:lnSpc>
              <a:spcBef>
                <a:spcPts val="1800"/>
              </a:spcBef>
              <a:spcAft>
                <a:spcPts val="0"/>
              </a:spcAft>
              <a:buNone/>
            </a:pPr>
            <a:r>
              <a:rPr lang="en" sz="2200">
                <a:solidFill>
                  <a:srgbClr val="610B38"/>
                </a:solidFill>
                <a:highlight>
                  <a:srgbClr val="FFFFFF"/>
                </a:highlight>
              </a:rPr>
              <a:t>Default Access Modifier</a:t>
            </a:r>
            <a:endParaRPr sz="2200">
              <a:solidFill>
                <a:srgbClr val="610B38"/>
              </a:solidFill>
              <a:highlight>
                <a:srgbClr val="FFFFFF"/>
              </a:highlight>
            </a:endParaRPr>
          </a:p>
          <a:p>
            <a:pPr indent="0" lvl="0" marL="0" rtl="0" algn="l">
              <a:spcBef>
                <a:spcPts val="400"/>
              </a:spcBef>
              <a:spcAft>
                <a:spcPts val="0"/>
              </a:spcAft>
              <a:buNone/>
            </a:pPr>
            <a:r>
              <a:t/>
            </a:r>
            <a:endParaRPr/>
          </a:p>
        </p:txBody>
      </p:sp>
      <p:sp>
        <p:nvSpPr>
          <p:cNvPr id="186" name="Google Shape;18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50">
                <a:solidFill>
                  <a:schemeClr val="dk1"/>
                </a:solidFill>
                <a:highlight>
                  <a:srgbClr val="FFFFFF"/>
                </a:highlight>
              </a:rPr>
              <a:t>1. When access modifier is not specified to members of a class or a class itself, it is called default access modifier.</a:t>
            </a:r>
            <a:endParaRPr sz="1450">
              <a:solidFill>
                <a:schemeClr val="dk1"/>
              </a:solidFill>
              <a:highlight>
                <a:srgbClr val="FFFFFF"/>
              </a:highlight>
            </a:endParaRPr>
          </a:p>
          <a:p>
            <a:pPr indent="0" lvl="0" marL="0" rtl="0" algn="l">
              <a:spcBef>
                <a:spcPts val="900"/>
              </a:spcBef>
              <a:spcAft>
                <a:spcPts val="0"/>
              </a:spcAft>
              <a:buClr>
                <a:schemeClr val="dk1"/>
              </a:buClr>
              <a:buSzPts val="1100"/>
              <a:buFont typeface="Arial"/>
              <a:buNone/>
            </a:pPr>
            <a:r>
              <a:rPr lang="en" sz="1450">
                <a:solidFill>
                  <a:schemeClr val="dk1"/>
                </a:solidFill>
                <a:highlight>
                  <a:srgbClr val="FFFFFF"/>
                </a:highlight>
              </a:rPr>
              <a:t>2. The default can apply to the instance variable, local variable, constructor, methods, inner class, or outer class.</a:t>
            </a:r>
            <a:endParaRPr sz="1450">
              <a:solidFill>
                <a:schemeClr val="dk1"/>
              </a:solidFill>
              <a:highlight>
                <a:srgbClr val="FFFFFF"/>
              </a:highlight>
            </a:endParaRPr>
          </a:p>
          <a:p>
            <a:pPr indent="0" lvl="0" marL="0" rtl="0" algn="l">
              <a:spcBef>
                <a:spcPts val="900"/>
              </a:spcBef>
              <a:spcAft>
                <a:spcPts val="0"/>
              </a:spcAft>
              <a:buClr>
                <a:schemeClr val="dk1"/>
              </a:buClr>
              <a:buSzPts val="1100"/>
              <a:buFont typeface="Arial"/>
              <a:buNone/>
            </a:pPr>
            <a:r>
              <a:rPr lang="en" sz="1450">
                <a:solidFill>
                  <a:schemeClr val="dk1"/>
                </a:solidFill>
                <a:highlight>
                  <a:srgbClr val="FFFFFF"/>
                </a:highlight>
              </a:rPr>
              <a:t>3. Default members of a class are visible inside of the class and everywhere within classes in the same package only. Therefore, they can be accessed from outside the classes in the same package but can not be accessed outside the package.</a:t>
            </a:r>
            <a:endParaRPr sz="1450">
              <a:solidFill>
                <a:schemeClr val="dk1"/>
              </a:solidFill>
              <a:highlight>
                <a:srgbClr val="FFFFFF"/>
              </a:highlight>
            </a:endParaRPr>
          </a:p>
          <a:p>
            <a:pPr indent="0" lvl="0" marL="0" rtl="0" algn="l">
              <a:spcBef>
                <a:spcPts val="900"/>
              </a:spcBef>
              <a:spcAft>
                <a:spcPts val="0"/>
              </a:spcAft>
              <a:buClr>
                <a:schemeClr val="dk1"/>
              </a:buClr>
              <a:buSzPts val="1100"/>
              <a:buFont typeface="Arial"/>
              <a:buNone/>
            </a:pPr>
            <a:r>
              <a:rPr lang="en" sz="1450">
                <a:solidFill>
                  <a:schemeClr val="dk1"/>
                </a:solidFill>
                <a:highlight>
                  <a:srgbClr val="FFFFFF"/>
                </a:highlight>
              </a:rPr>
              <a:t>4. Default members can be inherited to the subclass within the same package only. It cannot be inherited from outside the package.</a:t>
            </a:r>
            <a:endParaRPr sz="1450">
              <a:solidFill>
                <a:schemeClr val="dk1"/>
              </a:solidFill>
              <a:highlight>
                <a:srgbClr val="FFFFFF"/>
              </a:highlight>
            </a:endParaRPr>
          </a:p>
          <a:p>
            <a:pPr indent="0" lvl="0" marL="0" rtl="0" algn="l">
              <a:spcBef>
                <a:spcPts val="9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22">
                <a:solidFill>
                  <a:srgbClr val="610B38"/>
                </a:solidFill>
                <a:highlight>
                  <a:srgbClr val="FFFFFF"/>
                </a:highlight>
              </a:rPr>
              <a:t>Contents</a:t>
            </a:r>
            <a:endParaRPr sz="3022"/>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333333"/>
                </a:solidFill>
                <a:highlight>
                  <a:srgbClr val="FFFFFF"/>
                </a:highlight>
                <a:latin typeface="Roboto"/>
                <a:ea typeface="Roboto"/>
                <a:cs typeface="Roboto"/>
                <a:sym typeface="Roboto"/>
              </a:rPr>
              <a:t>what is a method in Java.</a:t>
            </a:r>
            <a:endParaRPr b="1"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200">
                <a:solidFill>
                  <a:srgbClr val="333333"/>
                </a:solidFill>
                <a:highlight>
                  <a:srgbClr val="FFFFFF"/>
                </a:highlight>
                <a:latin typeface="Roboto"/>
                <a:ea typeface="Roboto"/>
                <a:cs typeface="Roboto"/>
                <a:sym typeface="Roboto"/>
              </a:rPr>
              <a:t>Types of methods.</a:t>
            </a:r>
            <a:endParaRPr b="1"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200">
                <a:solidFill>
                  <a:srgbClr val="333333"/>
                </a:solidFill>
                <a:highlight>
                  <a:srgbClr val="FFFFFF"/>
                </a:highlight>
                <a:latin typeface="Roboto"/>
                <a:ea typeface="Roboto"/>
                <a:cs typeface="Roboto"/>
                <a:sym typeface="Roboto"/>
              </a:rPr>
              <a:t>Method declaration</a:t>
            </a:r>
            <a:r>
              <a:rPr lang="en" sz="1200">
                <a:solidFill>
                  <a:srgbClr val="333333"/>
                </a:solidFill>
                <a:highlight>
                  <a:srgbClr val="FFFFFF"/>
                </a:highlight>
                <a:latin typeface="Roboto"/>
                <a:ea typeface="Roboto"/>
                <a:cs typeface="Roboto"/>
                <a:sym typeface="Roboto"/>
              </a:rPr>
              <a:t> </a:t>
            </a:r>
            <a:endParaRPr b="1" sz="1200">
              <a:solidFill>
                <a:srgbClr val="333333"/>
              </a:solidFill>
              <a:highlight>
                <a:srgbClr val="FFFFFF"/>
              </a:highlight>
              <a:latin typeface="Roboto"/>
              <a:ea typeface="Roboto"/>
              <a:cs typeface="Roboto"/>
              <a:sym typeface="Roboto"/>
            </a:endParaRPr>
          </a:p>
          <a:p>
            <a:pPr indent="0" lvl="0" marL="0" marR="0" rtl="0" algn="l">
              <a:lnSpc>
                <a:spcPct val="115000"/>
              </a:lnSpc>
              <a:spcBef>
                <a:spcPts val="1200"/>
              </a:spcBef>
              <a:spcAft>
                <a:spcPts val="0"/>
              </a:spcAft>
              <a:buNone/>
            </a:pPr>
            <a:r>
              <a:rPr b="1" lang="en" sz="1200">
                <a:solidFill>
                  <a:srgbClr val="333333"/>
                </a:solidFill>
                <a:highlight>
                  <a:srgbClr val="FFFFFF"/>
                </a:highlight>
                <a:latin typeface="Roboto"/>
                <a:ea typeface="Roboto"/>
                <a:cs typeface="Roboto"/>
                <a:sym typeface="Roboto"/>
              </a:rPr>
              <a:t>Constructor</a:t>
            </a:r>
            <a:endParaRPr b="1" sz="1200">
              <a:solidFill>
                <a:srgbClr val="333333"/>
              </a:solidFill>
              <a:highlight>
                <a:srgbClr val="FFFFFF"/>
              </a:highlight>
              <a:latin typeface="Roboto"/>
              <a:ea typeface="Roboto"/>
              <a:cs typeface="Roboto"/>
              <a:sym typeface="Roboto"/>
            </a:endParaRPr>
          </a:p>
          <a:p>
            <a:pPr indent="0" lvl="0" marL="0" marR="0" rtl="0" algn="l">
              <a:lnSpc>
                <a:spcPct val="115000"/>
              </a:lnSpc>
              <a:spcBef>
                <a:spcPts val="1200"/>
              </a:spcBef>
              <a:spcAft>
                <a:spcPts val="0"/>
              </a:spcAft>
              <a:buNone/>
            </a:pPr>
            <a:r>
              <a:rPr b="1" lang="en" sz="1200">
                <a:solidFill>
                  <a:srgbClr val="333333"/>
                </a:solidFill>
                <a:highlight>
                  <a:srgbClr val="FFFFFF"/>
                </a:highlight>
                <a:latin typeface="Roboto"/>
                <a:ea typeface="Roboto"/>
                <a:cs typeface="Roboto"/>
                <a:sym typeface="Roboto"/>
              </a:rPr>
              <a:t>Access Modifiers</a:t>
            </a:r>
            <a:endParaRPr b="1" sz="1200">
              <a:solidFill>
                <a:srgbClr val="333333"/>
              </a:solidFill>
              <a:highlight>
                <a:srgbClr val="FFFFFF"/>
              </a:highlight>
              <a:latin typeface="Roboto"/>
              <a:ea typeface="Roboto"/>
              <a:cs typeface="Roboto"/>
              <a:sym typeface="Roboto"/>
            </a:endParaRPr>
          </a:p>
          <a:p>
            <a:pPr indent="0" lvl="0" marL="0" marR="0" rtl="0" algn="l">
              <a:lnSpc>
                <a:spcPct val="115000"/>
              </a:lnSpc>
              <a:spcBef>
                <a:spcPts val="1200"/>
              </a:spcBef>
              <a:spcAft>
                <a:spcPts val="0"/>
              </a:spcAft>
              <a:buNone/>
            </a:pPr>
            <a:r>
              <a:rPr b="1" lang="en" sz="1200">
                <a:solidFill>
                  <a:srgbClr val="333333"/>
                </a:solidFill>
                <a:highlight>
                  <a:srgbClr val="FFFFFF"/>
                </a:highlight>
                <a:latin typeface="Roboto"/>
                <a:ea typeface="Roboto"/>
                <a:cs typeface="Roboto"/>
                <a:sym typeface="Roboto"/>
              </a:rPr>
              <a:t>Static keyword</a:t>
            </a:r>
            <a:endParaRPr b="1" sz="1200">
              <a:solidFill>
                <a:srgbClr val="333333"/>
              </a:solidFill>
              <a:highlight>
                <a:srgbClr val="FFFFFF"/>
              </a:highlight>
              <a:latin typeface="Roboto"/>
              <a:ea typeface="Roboto"/>
              <a:cs typeface="Roboto"/>
              <a:sym typeface="Roboto"/>
            </a:endParaRPr>
          </a:p>
          <a:p>
            <a:pPr indent="0" lvl="0" marL="0" marR="0" rtl="0" algn="l">
              <a:lnSpc>
                <a:spcPct val="115000"/>
              </a:lnSpc>
              <a:spcBef>
                <a:spcPts val="1200"/>
              </a:spcBef>
              <a:spcAft>
                <a:spcPts val="1200"/>
              </a:spcAft>
              <a:buNone/>
            </a:pPr>
            <a:r>
              <a:rPr b="1" lang="en" sz="1200">
                <a:solidFill>
                  <a:srgbClr val="333333"/>
                </a:solidFill>
                <a:highlight>
                  <a:srgbClr val="FFFFFF"/>
                </a:highlight>
                <a:latin typeface="Roboto"/>
                <a:ea typeface="Roboto"/>
                <a:cs typeface="Roboto"/>
                <a:sym typeface="Roboto"/>
              </a:rPr>
              <a:t>Final Keyword</a:t>
            </a:r>
            <a:endParaRPr b="1"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just">
              <a:lnSpc>
                <a:spcPct val="130000"/>
              </a:lnSpc>
              <a:spcBef>
                <a:spcPts val="1800"/>
              </a:spcBef>
              <a:spcAft>
                <a:spcPts val="0"/>
              </a:spcAft>
              <a:buNone/>
            </a:pPr>
            <a:r>
              <a:rPr lang="en" sz="2200">
                <a:solidFill>
                  <a:srgbClr val="610B38"/>
                </a:solidFill>
                <a:highlight>
                  <a:srgbClr val="FFFFFF"/>
                </a:highlight>
              </a:rPr>
              <a:t>Protected Access Modifier</a:t>
            </a:r>
            <a:endParaRPr sz="2200">
              <a:solidFill>
                <a:srgbClr val="610B38"/>
              </a:solidFill>
              <a:highlight>
                <a:srgbClr val="FFFFFF"/>
              </a:highlight>
            </a:endParaRPr>
          </a:p>
          <a:p>
            <a:pPr indent="0" lvl="0" marL="0" rtl="0" algn="l">
              <a:spcBef>
                <a:spcPts val="400"/>
              </a:spcBef>
              <a:spcAft>
                <a:spcPts val="0"/>
              </a:spcAft>
              <a:buNone/>
            </a:pPr>
            <a:r>
              <a:t/>
            </a:r>
            <a:endParaRPr/>
          </a:p>
        </p:txBody>
      </p:sp>
      <p:sp>
        <p:nvSpPr>
          <p:cNvPr id="192" name="Google Shape;19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50">
                <a:solidFill>
                  <a:schemeClr val="dk1"/>
                </a:solidFill>
                <a:highlight>
                  <a:srgbClr val="FFFFFF"/>
                </a:highlight>
              </a:rPr>
              <a:t>1. Protected access modifier can be applied to instance variables, local variables, constructors, methods, inner classes but not the outer class.</a:t>
            </a:r>
            <a:endParaRPr sz="1450">
              <a:solidFill>
                <a:schemeClr val="dk1"/>
              </a:solidFill>
              <a:highlight>
                <a:srgbClr val="FFFFFF"/>
              </a:highlight>
            </a:endParaRPr>
          </a:p>
          <a:p>
            <a:pPr indent="0" lvl="0" marL="0" rtl="0" algn="l">
              <a:spcBef>
                <a:spcPts val="900"/>
              </a:spcBef>
              <a:spcAft>
                <a:spcPts val="0"/>
              </a:spcAft>
              <a:buClr>
                <a:schemeClr val="dk1"/>
              </a:buClr>
              <a:buSzPts val="1100"/>
              <a:buFont typeface="Arial"/>
              <a:buNone/>
            </a:pPr>
            <a:r>
              <a:rPr lang="en" sz="1450">
                <a:solidFill>
                  <a:schemeClr val="dk1"/>
                </a:solidFill>
                <a:highlight>
                  <a:srgbClr val="FFFFFF"/>
                </a:highlight>
              </a:rPr>
              <a:t>2. Protected members are accessible inside the class and everywhere within classes in the same package and outside the package but through inheritance only.</a:t>
            </a:r>
            <a:endParaRPr sz="1450">
              <a:solidFill>
                <a:schemeClr val="dk1"/>
              </a:solidFill>
              <a:highlight>
                <a:srgbClr val="FFFFFF"/>
              </a:highlight>
            </a:endParaRPr>
          </a:p>
          <a:p>
            <a:pPr indent="0" lvl="0" marL="0" rtl="0" algn="l">
              <a:spcBef>
                <a:spcPts val="900"/>
              </a:spcBef>
              <a:spcAft>
                <a:spcPts val="0"/>
              </a:spcAft>
              <a:buClr>
                <a:schemeClr val="dk1"/>
              </a:buClr>
              <a:buSzPts val="1100"/>
              <a:buFont typeface="Arial"/>
              <a:buNone/>
            </a:pPr>
            <a:r>
              <a:rPr lang="en" sz="1450">
                <a:solidFill>
                  <a:schemeClr val="dk1"/>
                </a:solidFill>
                <a:highlight>
                  <a:srgbClr val="FFFFFF"/>
                </a:highlight>
              </a:rPr>
              <a:t>3. Protected members can be inherited to the subclass.</a:t>
            </a:r>
            <a:endParaRPr sz="1450">
              <a:solidFill>
                <a:schemeClr val="dk1"/>
              </a:solidFill>
              <a:highlight>
                <a:srgbClr val="FFFFFF"/>
              </a:highlight>
            </a:endParaRPr>
          </a:p>
          <a:p>
            <a:pPr indent="0" lvl="0" marL="0" rtl="0" algn="l">
              <a:spcBef>
                <a:spcPts val="900"/>
              </a:spcBef>
              <a:spcAft>
                <a:spcPts val="0"/>
              </a:spcAft>
              <a:buClr>
                <a:schemeClr val="dk1"/>
              </a:buClr>
              <a:buSzPts val="1100"/>
              <a:buFont typeface="Arial"/>
              <a:buNone/>
            </a:pPr>
            <a:r>
              <a:rPr lang="en" sz="1450">
                <a:solidFill>
                  <a:schemeClr val="dk1"/>
                </a:solidFill>
                <a:highlight>
                  <a:srgbClr val="FFFFFF"/>
                </a:highlight>
              </a:rPr>
              <a:t>4. If we make constructor as protected then we can create the subclass of that class within the same package but not outside the package</a:t>
            </a:r>
            <a:endParaRPr sz="1450">
              <a:solidFill>
                <a:schemeClr val="dk1"/>
              </a:solidFill>
              <a:highlight>
                <a:srgbClr val="FFFFFF"/>
              </a:highlight>
            </a:endParaRPr>
          </a:p>
          <a:p>
            <a:pPr indent="0" lvl="0" marL="0" rtl="0" algn="l">
              <a:spcBef>
                <a:spcPts val="9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just">
              <a:lnSpc>
                <a:spcPct val="130000"/>
              </a:lnSpc>
              <a:spcBef>
                <a:spcPts val="1800"/>
              </a:spcBef>
              <a:spcAft>
                <a:spcPts val="0"/>
              </a:spcAft>
              <a:buNone/>
            </a:pPr>
            <a:r>
              <a:rPr lang="en" sz="2200">
                <a:solidFill>
                  <a:srgbClr val="610B38"/>
                </a:solidFill>
                <a:highlight>
                  <a:srgbClr val="FFFFFF"/>
                </a:highlight>
              </a:rPr>
              <a:t>Public Access Modifier</a:t>
            </a:r>
            <a:endParaRPr sz="2200">
              <a:solidFill>
                <a:srgbClr val="610B38"/>
              </a:solidFill>
              <a:highlight>
                <a:srgbClr val="FFFFFF"/>
              </a:highlight>
            </a:endParaRPr>
          </a:p>
          <a:p>
            <a:pPr indent="0" lvl="0" marL="0" rtl="0" algn="l">
              <a:spcBef>
                <a:spcPts val="400"/>
              </a:spcBef>
              <a:spcAft>
                <a:spcPts val="0"/>
              </a:spcAft>
              <a:buNone/>
            </a:pPr>
            <a:r>
              <a:t/>
            </a:r>
            <a:endParaRPr/>
          </a:p>
        </p:txBody>
      </p:sp>
      <p:sp>
        <p:nvSpPr>
          <p:cNvPr id="198" name="Google Shape;19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50">
                <a:solidFill>
                  <a:schemeClr val="dk1"/>
                </a:solidFill>
                <a:highlight>
                  <a:srgbClr val="FFFFFF"/>
                </a:highlight>
              </a:rPr>
              <a:t>1. </a:t>
            </a:r>
            <a:r>
              <a:rPr lang="en" sz="1450">
                <a:solidFill>
                  <a:schemeClr val="dk1"/>
                </a:solidFill>
                <a:highlight>
                  <a:srgbClr val="FFFFFF"/>
                </a:highlight>
              </a:rPr>
              <a:t>Public access modifier can apply to instance variables, constructors, inner classes, outer class, methods but not with local variables.</a:t>
            </a:r>
            <a:endParaRPr sz="1450">
              <a:solidFill>
                <a:schemeClr val="dk1"/>
              </a:solidFill>
              <a:highlight>
                <a:srgbClr val="FFFFFF"/>
              </a:highlight>
            </a:endParaRPr>
          </a:p>
          <a:p>
            <a:pPr indent="0" lvl="0" marL="0" rtl="0" algn="l">
              <a:spcBef>
                <a:spcPts val="900"/>
              </a:spcBef>
              <a:spcAft>
                <a:spcPts val="0"/>
              </a:spcAft>
              <a:buClr>
                <a:schemeClr val="dk1"/>
              </a:buClr>
              <a:buSzPts val="1100"/>
              <a:buFont typeface="Arial"/>
              <a:buNone/>
            </a:pPr>
            <a:r>
              <a:rPr lang="en" sz="1450">
                <a:solidFill>
                  <a:schemeClr val="dk1"/>
                </a:solidFill>
                <a:highlight>
                  <a:srgbClr val="FFFFFF"/>
                </a:highlight>
              </a:rPr>
              <a:t>2. Public members of a class can be used anywhere.</a:t>
            </a:r>
            <a:endParaRPr sz="1450">
              <a:solidFill>
                <a:schemeClr val="dk1"/>
              </a:solidFill>
              <a:highlight>
                <a:srgbClr val="FFFFFF"/>
              </a:highlight>
            </a:endParaRPr>
          </a:p>
          <a:p>
            <a:pPr indent="0" lvl="0" marL="0" rtl="0" algn="l">
              <a:spcBef>
                <a:spcPts val="900"/>
              </a:spcBef>
              <a:spcAft>
                <a:spcPts val="0"/>
              </a:spcAft>
              <a:buClr>
                <a:schemeClr val="dk1"/>
              </a:buClr>
              <a:buSzPts val="1100"/>
              <a:buFont typeface="Arial"/>
              <a:buNone/>
            </a:pPr>
            <a:r>
              <a:rPr lang="en" sz="1450">
                <a:solidFill>
                  <a:schemeClr val="dk1"/>
                </a:solidFill>
                <a:highlight>
                  <a:srgbClr val="FFFFFF"/>
                </a:highlight>
              </a:rPr>
              <a:t>3. Public members of a class can be inherited to any subclass.</a:t>
            </a:r>
            <a:endParaRPr sz="1450">
              <a:solidFill>
                <a:schemeClr val="dk1"/>
              </a:solidFill>
              <a:highlight>
                <a:srgbClr val="FFFFFF"/>
              </a:highlight>
            </a:endParaRPr>
          </a:p>
          <a:p>
            <a:pPr indent="0" lvl="0" marL="0" rtl="0" algn="l">
              <a:spcBef>
                <a:spcPts val="9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just">
              <a:lnSpc>
                <a:spcPct val="130000"/>
              </a:lnSpc>
              <a:spcBef>
                <a:spcPts val="1800"/>
              </a:spcBef>
              <a:spcAft>
                <a:spcPts val="0"/>
              </a:spcAft>
              <a:buNone/>
            </a:pPr>
            <a:r>
              <a:rPr lang="en" sz="2200">
                <a:solidFill>
                  <a:srgbClr val="610B38"/>
                </a:solidFill>
                <a:highlight>
                  <a:srgbClr val="FFFFFF"/>
                </a:highlight>
              </a:rPr>
              <a:t>Private Protected Access</a:t>
            </a:r>
            <a:endParaRPr sz="2200">
              <a:solidFill>
                <a:srgbClr val="610B38"/>
              </a:solidFill>
              <a:highlight>
                <a:srgbClr val="FFFFFF"/>
              </a:highlight>
            </a:endParaRPr>
          </a:p>
          <a:p>
            <a:pPr indent="0" lvl="0" marL="0" rtl="0" algn="l">
              <a:spcBef>
                <a:spcPts val="400"/>
              </a:spcBef>
              <a:spcAft>
                <a:spcPts val="0"/>
              </a:spcAft>
              <a:buNone/>
            </a:pPr>
            <a:r>
              <a:t/>
            </a:r>
            <a:endParaRPr/>
          </a:p>
        </p:txBody>
      </p:sp>
      <p:sp>
        <p:nvSpPr>
          <p:cNvPr id="204" name="Google Shape;20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50">
                <a:solidFill>
                  <a:schemeClr val="dk1"/>
                </a:solidFill>
                <a:highlight>
                  <a:srgbClr val="FFFFFF"/>
                </a:highlight>
              </a:rPr>
              <a:t>A variable or field can be declared with two keywords as private and protected together like this:</a:t>
            </a:r>
            <a:endParaRPr sz="1450">
              <a:solidFill>
                <a:schemeClr val="dk1"/>
              </a:solidFill>
              <a:highlight>
                <a:srgbClr val="FFFFFF"/>
              </a:highlight>
            </a:endParaRPr>
          </a:p>
          <a:p>
            <a:pPr indent="0" lvl="0" marL="190500" marR="190500" rtl="0" algn="l">
              <a:lnSpc>
                <a:spcPct val="170000"/>
              </a:lnSpc>
              <a:spcBef>
                <a:spcPts val="900"/>
              </a:spcBef>
              <a:spcAft>
                <a:spcPts val="0"/>
              </a:spcAft>
              <a:buClr>
                <a:schemeClr val="dk1"/>
              </a:buClr>
              <a:buSzPts val="1100"/>
              <a:buFont typeface="Arial"/>
              <a:buNone/>
            </a:pPr>
            <a:r>
              <a:rPr lang="en" sz="1300">
                <a:solidFill>
                  <a:srgbClr val="FFFFFF"/>
                </a:solidFill>
                <a:highlight>
                  <a:srgbClr val="403432"/>
                </a:highlight>
              </a:rPr>
              <a:t>private protected int age;</a:t>
            </a:r>
            <a:endParaRPr sz="1300">
              <a:solidFill>
                <a:srgbClr val="FFFFFF"/>
              </a:solidFill>
              <a:highlight>
                <a:srgbClr val="403432"/>
              </a:highlight>
            </a:endParaRPr>
          </a:p>
          <a:p>
            <a:pPr indent="0" lvl="0" marL="0" rtl="0" algn="l">
              <a:spcBef>
                <a:spcPts val="1700"/>
              </a:spcBef>
              <a:spcAft>
                <a:spcPts val="0"/>
              </a:spcAft>
              <a:buClr>
                <a:schemeClr val="dk1"/>
              </a:buClr>
              <a:buSzPts val="1100"/>
              <a:buFont typeface="Arial"/>
              <a:buNone/>
            </a:pPr>
            <a:r>
              <a:rPr lang="en" sz="1450">
                <a:solidFill>
                  <a:schemeClr val="dk1"/>
                </a:solidFill>
                <a:highlight>
                  <a:srgbClr val="FFFFFF"/>
                </a:highlight>
              </a:rPr>
              <a:t>It provides the visibility level in between the “protected access” and “private access”. This modifier makes the variable visible in all the subclasses regardless of what package they are in but the field cannot be accessed by other classes in the same package.</a:t>
            </a:r>
            <a:endParaRPr sz="1450">
              <a:solidFill>
                <a:schemeClr val="dk1"/>
              </a:solidFill>
              <a:highlight>
                <a:srgbClr val="FFFFFF"/>
              </a:highlight>
            </a:endParaRPr>
          </a:p>
          <a:p>
            <a:pPr indent="0" lvl="0" marL="0" rtl="0" algn="l">
              <a:spcBef>
                <a:spcPts val="9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rgbClr val="610B38"/>
                </a:solidFill>
                <a:highlight>
                  <a:srgbClr val="FFFFFF"/>
                </a:highlight>
              </a:rPr>
              <a:t>Non Access </a:t>
            </a:r>
            <a:r>
              <a:rPr lang="en" sz="2200">
                <a:solidFill>
                  <a:srgbClr val="610B38"/>
                </a:solidFill>
                <a:highlight>
                  <a:srgbClr val="FFFFFF"/>
                </a:highlight>
              </a:rPr>
              <a:t>Modifier</a:t>
            </a:r>
            <a:endParaRPr/>
          </a:p>
        </p:txBody>
      </p:sp>
      <p:sp>
        <p:nvSpPr>
          <p:cNvPr id="210" name="Google Shape;21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770"/>
              <a:buFont typeface="Arial"/>
              <a:buNone/>
            </a:pPr>
            <a:r>
              <a:rPr lang="en" sz="1170">
                <a:solidFill>
                  <a:schemeClr val="dk1"/>
                </a:solidFill>
              </a:rPr>
              <a:t>Non access modifiers are </a:t>
            </a:r>
            <a:r>
              <a:rPr b="1" lang="en" sz="1170">
                <a:solidFill>
                  <a:schemeClr val="dk1"/>
                </a:solidFill>
              </a:rPr>
              <a:t>used to set special properties </a:t>
            </a:r>
            <a:r>
              <a:rPr lang="en" sz="1170">
                <a:solidFill>
                  <a:schemeClr val="dk1"/>
                </a:solidFill>
              </a:rPr>
              <a:t>to the variable or method.</a:t>
            </a:r>
            <a:endParaRPr sz="1170">
              <a:solidFill>
                <a:schemeClr val="dk1"/>
              </a:solidFill>
            </a:endParaRPr>
          </a:p>
          <a:p>
            <a:pPr indent="0" lvl="0" marL="0" rtl="0" algn="l">
              <a:lnSpc>
                <a:spcPct val="95000"/>
              </a:lnSpc>
              <a:spcBef>
                <a:spcPts val="1200"/>
              </a:spcBef>
              <a:spcAft>
                <a:spcPts val="0"/>
              </a:spcAft>
              <a:buSzPts val="770"/>
              <a:buNone/>
            </a:pPr>
            <a:r>
              <a:rPr lang="en" sz="1170">
                <a:solidFill>
                  <a:schemeClr val="dk1"/>
                </a:solidFill>
              </a:rPr>
              <a:t>Non-access modifiers do not change the accessibility of variable or method, but they provide special properties to them. Java provides following non-access modifiers.</a:t>
            </a:r>
            <a:endParaRPr sz="1170">
              <a:solidFill>
                <a:schemeClr val="dk1"/>
              </a:solidFill>
            </a:endParaRPr>
          </a:p>
          <a:p>
            <a:pPr indent="-302895" lvl="0" marL="457200" rtl="0" algn="l">
              <a:lnSpc>
                <a:spcPct val="95000"/>
              </a:lnSpc>
              <a:spcBef>
                <a:spcPts val="1200"/>
              </a:spcBef>
              <a:spcAft>
                <a:spcPts val="0"/>
              </a:spcAft>
              <a:buClr>
                <a:schemeClr val="dk1"/>
              </a:buClr>
              <a:buSzPts val="1170"/>
              <a:buAutoNum type="arabicPeriod"/>
            </a:pPr>
            <a:r>
              <a:rPr lang="en" sz="1170">
                <a:solidFill>
                  <a:schemeClr val="dk1"/>
                </a:solidFill>
              </a:rPr>
              <a:t>Final</a:t>
            </a:r>
            <a:endParaRPr sz="1170">
              <a:solidFill>
                <a:schemeClr val="dk1"/>
              </a:solidFill>
            </a:endParaRPr>
          </a:p>
          <a:p>
            <a:pPr indent="-302895" lvl="0" marL="457200" rtl="0" algn="l">
              <a:lnSpc>
                <a:spcPct val="95000"/>
              </a:lnSpc>
              <a:spcBef>
                <a:spcPts val="0"/>
              </a:spcBef>
              <a:spcAft>
                <a:spcPts val="0"/>
              </a:spcAft>
              <a:buClr>
                <a:schemeClr val="dk1"/>
              </a:buClr>
              <a:buSzPts val="1170"/>
              <a:buAutoNum type="arabicPeriod"/>
            </a:pPr>
            <a:r>
              <a:rPr lang="en" sz="1170">
                <a:solidFill>
                  <a:schemeClr val="dk1"/>
                </a:solidFill>
              </a:rPr>
              <a:t>Static</a:t>
            </a:r>
            <a:endParaRPr sz="1170">
              <a:solidFill>
                <a:schemeClr val="dk1"/>
              </a:solidFill>
            </a:endParaRPr>
          </a:p>
          <a:p>
            <a:pPr indent="-302895" lvl="0" marL="457200" rtl="0" algn="l">
              <a:lnSpc>
                <a:spcPct val="95000"/>
              </a:lnSpc>
              <a:spcBef>
                <a:spcPts val="0"/>
              </a:spcBef>
              <a:spcAft>
                <a:spcPts val="0"/>
              </a:spcAft>
              <a:buClr>
                <a:schemeClr val="dk1"/>
              </a:buClr>
              <a:buSzPts val="1170"/>
              <a:buAutoNum type="arabicPeriod"/>
            </a:pPr>
            <a:r>
              <a:rPr lang="en" sz="1170">
                <a:solidFill>
                  <a:schemeClr val="dk1"/>
                </a:solidFill>
              </a:rPr>
              <a:t>Transient</a:t>
            </a:r>
            <a:endParaRPr sz="1170">
              <a:solidFill>
                <a:schemeClr val="dk1"/>
              </a:solidFill>
            </a:endParaRPr>
          </a:p>
          <a:p>
            <a:pPr indent="-302895" lvl="0" marL="457200" rtl="0" algn="l">
              <a:lnSpc>
                <a:spcPct val="95000"/>
              </a:lnSpc>
              <a:spcBef>
                <a:spcPts val="0"/>
              </a:spcBef>
              <a:spcAft>
                <a:spcPts val="0"/>
              </a:spcAft>
              <a:buClr>
                <a:schemeClr val="dk1"/>
              </a:buClr>
              <a:buSzPts val="1170"/>
              <a:buAutoNum type="arabicPeriod"/>
            </a:pPr>
            <a:r>
              <a:rPr lang="en" sz="1170">
                <a:solidFill>
                  <a:schemeClr val="dk1"/>
                </a:solidFill>
              </a:rPr>
              <a:t>Synchronized</a:t>
            </a:r>
            <a:endParaRPr sz="1170">
              <a:solidFill>
                <a:schemeClr val="dk1"/>
              </a:solidFill>
            </a:endParaRPr>
          </a:p>
          <a:p>
            <a:pPr indent="-302895" lvl="0" marL="457200" rtl="0" algn="l">
              <a:lnSpc>
                <a:spcPct val="95000"/>
              </a:lnSpc>
              <a:spcBef>
                <a:spcPts val="0"/>
              </a:spcBef>
              <a:spcAft>
                <a:spcPts val="0"/>
              </a:spcAft>
              <a:buClr>
                <a:schemeClr val="dk1"/>
              </a:buClr>
              <a:buSzPts val="1170"/>
              <a:buAutoNum type="arabicPeriod"/>
            </a:pPr>
            <a:r>
              <a:rPr lang="en" sz="1170">
                <a:solidFill>
                  <a:schemeClr val="dk1"/>
                </a:solidFill>
              </a:rPr>
              <a:t>Volatile</a:t>
            </a:r>
            <a:endParaRPr sz="1170">
              <a:solidFill>
                <a:schemeClr val="dk1"/>
              </a:solidFill>
            </a:endParaRPr>
          </a:p>
          <a:p>
            <a:pPr indent="0" lvl="0" marL="0" rtl="0" algn="l">
              <a:lnSpc>
                <a:spcPct val="95000"/>
              </a:lnSpc>
              <a:spcBef>
                <a:spcPts val="1400"/>
              </a:spcBef>
              <a:spcAft>
                <a:spcPts val="0"/>
              </a:spcAft>
              <a:buSzPts val="770"/>
              <a:buNone/>
            </a:pPr>
            <a:r>
              <a:rPr b="1" lang="en" sz="1310">
                <a:solidFill>
                  <a:schemeClr val="dk1"/>
                </a:solidFill>
              </a:rPr>
              <a:t>Final Modifier</a:t>
            </a:r>
            <a:endParaRPr b="1" sz="1310">
              <a:solidFill>
                <a:schemeClr val="dk1"/>
              </a:solidFill>
            </a:endParaRPr>
          </a:p>
          <a:p>
            <a:pPr indent="0" lvl="0" marL="0" rtl="0" algn="l">
              <a:lnSpc>
                <a:spcPct val="95000"/>
              </a:lnSpc>
              <a:spcBef>
                <a:spcPts val="1200"/>
              </a:spcBef>
              <a:spcAft>
                <a:spcPts val="0"/>
              </a:spcAft>
              <a:buSzPts val="770"/>
              <a:buNone/>
            </a:pPr>
            <a:r>
              <a:rPr lang="en" sz="1170">
                <a:solidFill>
                  <a:schemeClr val="dk1"/>
                </a:solidFill>
              </a:rPr>
              <a:t>Final modifier can be used with </a:t>
            </a:r>
            <a:r>
              <a:rPr b="1" lang="en" sz="1170">
                <a:solidFill>
                  <a:schemeClr val="dk1"/>
                </a:solidFill>
              </a:rPr>
              <a:t>variable, method</a:t>
            </a:r>
            <a:r>
              <a:rPr lang="en" sz="1170">
                <a:solidFill>
                  <a:schemeClr val="dk1"/>
                </a:solidFill>
              </a:rPr>
              <a:t> and class. if </a:t>
            </a:r>
            <a:r>
              <a:rPr b="1" lang="en" sz="1170">
                <a:solidFill>
                  <a:schemeClr val="dk1"/>
                </a:solidFill>
              </a:rPr>
              <a:t>variable</a:t>
            </a:r>
            <a:r>
              <a:rPr lang="en" sz="1170">
                <a:solidFill>
                  <a:schemeClr val="dk1"/>
                </a:solidFill>
              </a:rPr>
              <a:t> is declared </a:t>
            </a:r>
            <a:r>
              <a:rPr b="1" lang="en" sz="1170">
                <a:solidFill>
                  <a:schemeClr val="dk1"/>
                </a:solidFill>
              </a:rPr>
              <a:t>final</a:t>
            </a:r>
            <a:r>
              <a:rPr lang="en" sz="1170">
                <a:solidFill>
                  <a:schemeClr val="dk1"/>
                </a:solidFill>
              </a:rPr>
              <a:t> then we </a:t>
            </a:r>
            <a:r>
              <a:rPr b="1" lang="en" sz="1170">
                <a:solidFill>
                  <a:schemeClr val="dk1"/>
                </a:solidFill>
              </a:rPr>
              <a:t>cannot change</a:t>
            </a:r>
            <a:r>
              <a:rPr lang="en" sz="1170">
                <a:solidFill>
                  <a:schemeClr val="dk1"/>
                </a:solidFill>
              </a:rPr>
              <a:t> its value. If </a:t>
            </a:r>
            <a:r>
              <a:rPr b="1" lang="en" sz="1170">
                <a:solidFill>
                  <a:schemeClr val="dk1"/>
                </a:solidFill>
              </a:rPr>
              <a:t>method</a:t>
            </a:r>
            <a:r>
              <a:rPr lang="en" sz="1170">
                <a:solidFill>
                  <a:schemeClr val="dk1"/>
                </a:solidFill>
              </a:rPr>
              <a:t> is declared </a:t>
            </a:r>
            <a:r>
              <a:rPr b="1" lang="en" sz="1170">
                <a:solidFill>
                  <a:schemeClr val="dk1"/>
                </a:solidFill>
              </a:rPr>
              <a:t>final</a:t>
            </a:r>
            <a:r>
              <a:rPr lang="en" sz="1170">
                <a:solidFill>
                  <a:schemeClr val="dk1"/>
                </a:solidFill>
              </a:rPr>
              <a:t> then it </a:t>
            </a:r>
            <a:r>
              <a:rPr b="1" lang="en" sz="1170">
                <a:solidFill>
                  <a:schemeClr val="dk1"/>
                </a:solidFill>
              </a:rPr>
              <a:t>can not be overridden </a:t>
            </a:r>
            <a:r>
              <a:rPr lang="en" sz="1170">
                <a:solidFill>
                  <a:schemeClr val="dk1"/>
                </a:solidFill>
              </a:rPr>
              <a:t>and if a </a:t>
            </a:r>
            <a:r>
              <a:rPr b="1" lang="en" sz="1170">
                <a:solidFill>
                  <a:schemeClr val="dk1"/>
                </a:solidFill>
              </a:rPr>
              <a:t>class</a:t>
            </a:r>
            <a:r>
              <a:rPr lang="en" sz="1170">
                <a:solidFill>
                  <a:schemeClr val="dk1"/>
                </a:solidFill>
              </a:rPr>
              <a:t> is declared </a:t>
            </a:r>
            <a:r>
              <a:rPr b="1" lang="en" sz="1170">
                <a:solidFill>
                  <a:schemeClr val="dk1"/>
                </a:solidFill>
              </a:rPr>
              <a:t>final </a:t>
            </a:r>
            <a:r>
              <a:rPr lang="en" sz="1170">
                <a:solidFill>
                  <a:schemeClr val="dk1"/>
                </a:solidFill>
              </a:rPr>
              <a:t>then we </a:t>
            </a:r>
            <a:r>
              <a:rPr b="1" lang="en" sz="1170">
                <a:solidFill>
                  <a:schemeClr val="dk1"/>
                </a:solidFill>
              </a:rPr>
              <a:t>can not inherit it</a:t>
            </a:r>
            <a:r>
              <a:rPr lang="en" sz="1170">
                <a:solidFill>
                  <a:schemeClr val="dk1"/>
                </a:solidFill>
              </a:rPr>
              <a:t>.</a:t>
            </a:r>
            <a:endParaRPr sz="117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Static modifier</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static modifier is used to make field static. We can use it to declare static variable, method, class etc. static can be use to declare class level variable. If a method is declared static then we don’t need to have object to access that. We can use static to create nested class.</a:t>
            </a:r>
            <a:endParaRPr sz="1100">
              <a:solidFill>
                <a:schemeClr val="dk1"/>
              </a:solidFill>
            </a:endParaRPr>
          </a:p>
          <a:p>
            <a:pPr indent="0" lvl="0" marL="0" rtl="0" algn="l">
              <a:lnSpc>
                <a:spcPct val="95000"/>
              </a:lnSpc>
              <a:spcBef>
                <a:spcPts val="1200"/>
              </a:spcBef>
              <a:spcAft>
                <a:spcPts val="0"/>
              </a:spcAft>
              <a:buSzPts val="770"/>
              <a:buNone/>
            </a:pPr>
            <a:r>
              <a:t/>
            </a:r>
            <a:endParaRPr sz="1170">
              <a:solidFill>
                <a:schemeClr val="dk1"/>
              </a:solidFill>
            </a:endParaRPr>
          </a:p>
          <a:p>
            <a:pPr indent="0" lvl="0" marL="0" rtl="0" algn="l">
              <a:lnSpc>
                <a:spcPct val="95000"/>
              </a:lnSpc>
              <a:spcBef>
                <a:spcPts val="1200"/>
              </a:spcBef>
              <a:spcAft>
                <a:spcPts val="0"/>
              </a:spcAft>
              <a:buSzPts val="770"/>
              <a:buNone/>
            </a:pPr>
            <a:r>
              <a:t/>
            </a:r>
            <a:endParaRPr sz="1170">
              <a:solidFill>
                <a:schemeClr val="dk1"/>
              </a:solidFill>
            </a:endParaRPr>
          </a:p>
          <a:p>
            <a:pPr indent="0" lvl="0" marL="0" rtl="0" algn="l">
              <a:lnSpc>
                <a:spcPct val="95000"/>
              </a:lnSpc>
              <a:spcBef>
                <a:spcPts val="1200"/>
              </a:spcBef>
              <a:spcAft>
                <a:spcPts val="0"/>
              </a:spcAft>
              <a:buSzPts val="770"/>
              <a:buNone/>
            </a:pPr>
            <a:r>
              <a:t/>
            </a:r>
            <a:endParaRPr sz="1170">
              <a:solidFill>
                <a:schemeClr val="dk1"/>
              </a:solidFill>
            </a:endParaRPr>
          </a:p>
          <a:p>
            <a:pPr indent="0" lvl="0" marL="0" rtl="0" algn="l">
              <a:lnSpc>
                <a:spcPct val="95000"/>
              </a:lnSpc>
              <a:spcBef>
                <a:spcPts val="1200"/>
              </a:spcBef>
              <a:spcAft>
                <a:spcPts val="0"/>
              </a:spcAft>
              <a:buSzPts val="770"/>
              <a:buNone/>
            </a:pPr>
            <a:r>
              <a:t/>
            </a:r>
            <a:endParaRPr sz="1170">
              <a:solidFill>
                <a:schemeClr val="dk1"/>
              </a:solidFill>
            </a:endParaRPr>
          </a:p>
          <a:p>
            <a:pPr indent="0" lvl="0" marL="0" rtl="0" algn="l">
              <a:lnSpc>
                <a:spcPct val="95000"/>
              </a:lnSpc>
              <a:spcBef>
                <a:spcPts val="1200"/>
              </a:spcBef>
              <a:spcAft>
                <a:spcPts val="0"/>
              </a:spcAft>
              <a:buClr>
                <a:schemeClr val="dk1"/>
              </a:buClr>
              <a:buSzPts val="770"/>
              <a:buFont typeface="Arial"/>
              <a:buNone/>
            </a:pPr>
            <a:r>
              <a:t/>
            </a:r>
            <a:endParaRPr sz="1170">
              <a:solidFill>
                <a:schemeClr val="dk1"/>
              </a:solidFill>
            </a:endParaRPr>
          </a:p>
          <a:p>
            <a:pPr indent="0" lvl="0" marL="0" rtl="0" algn="l">
              <a:lnSpc>
                <a:spcPct val="95000"/>
              </a:lnSpc>
              <a:spcBef>
                <a:spcPts val="1200"/>
              </a:spcBef>
              <a:spcAft>
                <a:spcPts val="1200"/>
              </a:spcAft>
              <a:buSzPts val="770"/>
              <a:buNone/>
            </a:pPr>
            <a:r>
              <a:t/>
            </a:r>
            <a:endParaRPr sz="1660"/>
          </a:p>
        </p:txBody>
      </p:sp>
      <p:sp>
        <p:nvSpPr>
          <p:cNvPr id="211" name="Google Shape;211;p35"/>
          <p:cNvSpPr txBox="1"/>
          <p:nvPr/>
        </p:nvSpPr>
        <p:spPr>
          <a:xfrm>
            <a:off x="228600" y="2057400"/>
            <a:ext cx="89688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64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610B38"/>
                </a:solidFill>
                <a:highlight>
                  <a:srgbClr val="FFFFFF"/>
                </a:highlight>
              </a:rPr>
              <a:t>Non Access Modifier</a:t>
            </a:r>
            <a:endParaRPr sz="2200">
              <a:solidFill>
                <a:srgbClr val="610B38"/>
              </a:solidFill>
              <a:highlight>
                <a:srgbClr val="FFFFFF"/>
              </a:highlight>
            </a:endParaRPr>
          </a:p>
        </p:txBody>
      </p:sp>
      <p:sp>
        <p:nvSpPr>
          <p:cNvPr id="217" name="Google Shape;217;p36"/>
          <p:cNvSpPr txBox="1"/>
          <p:nvPr/>
        </p:nvSpPr>
        <p:spPr>
          <a:xfrm>
            <a:off x="304800" y="457200"/>
            <a:ext cx="8968800" cy="450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800">
              <a:solidFill>
                <a:schemeClr val="dk1"/>
              </a:solidFill>
            </a:endParaRPr>
          </a:p>
          <a:p>
            <a:pPr indent="0" lvl="0" marL="0" rtl="0" algn="l">
              <a:lnSpc>
                <a:spcPct val="115000"/>
              </a:lnSpc>
              <a:spcBef>
                <a:spcPts val="1400"/>
              </a:spcBef>
              <a:spcAft>
                <a:spcPts val="0"/>
              </a:spcAft>
              <a:buNone/>
            </a:pPr>
            <a:r>
              <a:rPr b="1" lang="en" sz="1000">
                <a:solidFill>
                  <a:schemeClr val="dk1"/>
                </a:solidFill>
              </a:rPr>
              <a:t>Transient modifier</a:t>
            </a:r>
            <a:endParaRPr b="1" sz="1000">
              <a:solidFill>
                <a:schemeClr val="dk1"/>
              </a:solidFill>
            </a:endParaRPr>
          </a:p>
          <a:p>
            <a:pPr indent="0" lvl="0" marL="0" rtl="0" algn="l">
              <a:lnSpc>
                <a:spcPct val="115000"/>
              </a:lnSpc>
              <a:spcBef>
                <a:spcPts val="1200"/>
              </a:spcBef>
              <a:spcAft>
                <a:spcPts val="0"/>
              </a:spcAft>
              <a:buNone/>
            </a:pPr>
            <a:r>
              <a:rPr lang="en" sz="800">
                <a:solidFill>
                  <a:schemeClr val="dk1"/>
                </a:solidFill>
              </a:rPr>
              <a:t>When an instance variable is declared as transient, then its value doesn't persist when an object is serialized</a:t>
            </a:r>
            <a:endParaRPr sz="800">
              <a:solidFill>
                <a:schemeClr val="dk1"/>
              </a:solidFill>
            </a:endParaRPr>
          </a:p>
          <a:p>
            <a:pPr indent="0" lvl="0" marL="0" rtl="0" algn="l">
              <a:lnSpc>
                <a:spcPct val="115000"/>
              </a:lnSpc>
              <a:spcBef>
                <a:spcPts val="1400"/>
              </a:spcBef>
              <a:spcAft>
                <a:spcPts val="0"/>
              </a:spcAft>
              <a:buNone/>
            </a:pPr>
            <a:r>
              <a:rPr b="1" lang="en" sz="1000">
                <a:solidFill>
                  <a:schemeClr val="dk1"/>
                </a:solidFill>
              </a:rPr>
              <a:t>Synchronized modifier</a:t>
            </a:r>
            <a:endParaRPr b="1" sz="1000">
              <a:solidFill>
                <a:schemeClr val="dk1"/>
              </a:solidFill>
            </a:endParaRPr>
          </a:p>
          <a:p>
            <a:pPr indent="0" lvl="0" marL="0" rtl="0" algn="l">
              <a:lnSpc>
                <a:spcPct val="115000"/>
              </a:lnSpc>
              <a:spcBef>
                <a:spcPts val="1200"/>
              </a:spcBef>
              <a:spcAft>
                <a:spcPts val="0"/>
              </a:spcAft>
              <a:buNone/>
            </a:pPr>
            <a:r>
              <a:rPr lang="en" sz="800">
                <a:solidFill>
                  <a:schemeClr val="dk1"/>
                </a:solidFill>
              </a:rPr>
              <a:t>When a method is synchronized it can be accessed by only one thread at a time.</a:t>
            </a:r>
            <a:endParaRPr sz="800">
              <a:solidFill>
                <a:schemeClr val="dk1"/>
              </a:solidFill>
            </a:endParaRPr>
          </a:p>
          <a:p>
            <a:pPr indent="0" lvl="0" marL="0" rtl="0" algn="l">
              <a:lnSpc>
                <a:spcPct val="115000"/>
              </a:lnSpc>
              <a:spcBef>
                <a:spcPts val="1400"/>
              </a:spcBef>
              <a:spcAft>
                <a:spcPts val="0"/>
              </a:spcAft>
              <a:buNone/>
            </a:pPr>
            <a:r>
              <a:rPr b="1" lang="en" sz="1000">
                <a:solidFill>
                  <a:schemeClr val="dk1"/>
                </a:solidFill>
              </a:rPr>
              <a:t>Volatile modifier</a:t>
            </a:r>
            <a:endParaRPr b="1" sz="1000">
              <a:solidFill>
                <a:schemeClr val="dk1"/>
              </a:solidFill>
            </a:endParaRPr>
          </a:p>
          <a:p>
            <a:pPr indent="0" lvl="0" marL="0" rtl="0" algn="l">
              <a:lnSpc>
                <a:spcPct val="115000"/>
              </a:lnSpc>
              <a:spcBef>
                <a:spcPts val="1200"/>
              </a:spcBef>
              <a:spcAft>
                <a:spcPts val="0"/>
              </a:spcAft>
              <a:buNone/>
            </a:pPr>
            <a:r>
              <a:rPr lang="en" sz="800">
                <a:solidFill>
                  <a:schemeClr val="dk1"/>
                </a:solidFill>
              </a:rPr>
              <a:t>Volatile modifier tells to the compiler that the volatile variable can be changed by other parts of a program. Volatile variables are used in case of multi-threading program. </a:t>
            </a:r>
            <a:r>
              <a:rPr b="1" lang="en" sz="800">
                <a:solidFill>
                  <a:schemeClr val="dk1"/>
                </a:solidFill>
              </a:rPr>
              <a:t>volatile</a:t>
            </a:r>
            <a:r>
              <a:rPr lang="en" sz="800">
                <a:solidFill>
                  <a:schemeClr val="dk1"/>
                </a:solidFill>
              </a:rPr>
              <a:t> keyword cannot be used with a method or a class. It can be only used with a variable.</a:t>
            </a:r>
            <a:endParaRPr sz="800">
              <a:solidFill>
                <a:schemeClr val="dk1"/>
              </a:solidFill>
            </a:endParaRPr>
          </a:p>
          <a:p>
            <a:pPr indent="0" lvl="0" marL="0" rtl="0" algn="l">
              <a:lnSpc>
                <a:spcPct val="115000"/>
              </a:lnSpc>
              <a:spcBef>
                <a:spcPts val="1200"/>
              </a:spcBef>
              <a:spcAft>
                <a:spcPts val="0"/>
              </a:spcAft>
              <a:buNone/>
            </a:pPr>
            <a:r>
              <a:rPr lang="en" sz="800">
                <a:solidFill>
                  <a:schemeClr val="dk1"/>
                </a:solidFill>
              </a:rPr>
              <a:t>E</a:t>
            </a:r>
            <a:r>
              <a:rPr lang="en" sz="800">
                <a:solidFill>
                  <a:schemeClr val="dk1"/>
                </a:solidFill>
              </a:rPr>
              <a:t>very read of a volatile variable will be read from the computer's main memory, and not from the CPU cache, and that every write to a volatile variable will be written to main memory, and not just to the CPU cache. </a:t>
            </a:r>
            <a:endParaRPr sz="800">
              <a:solidFill>
                <a:schemeClr val="dk1"/>
              </a:solidFill>
            </a:endParaRPr>
          </a:p>
          <a:p>
            <a:pPr indent="0" lvl="0" marL="0" rtl="0" algn="l">
              <a:lnSpc>
                <a:spcPct val="115000"/>
              </a:lnSpc>
              <a:spcBef>
                <a:spcPts val="1200"/>
              </a:spcBef>
              <a:spcAft>
                <a:spcPts val="0"/>
              </a:spcAft>
              <a:buNone/>
            </a:pPr>
            <a:r>
              <a:rPr lang="en" sz="850">
                <a:solidFill>
                  <a:srgbClr val="242729"/>
                </a:solidFill>
                <a:highlight>
                  <a:srgbClr val="FFFFFF"/>
                </a:highlight>
              </a:rPr>
              <a:t>Static and volatile are introduced for special purposes in java. Volatile keyword mainly used in multi threading environment.</a:t>
            </a:r>
            <a:endParaRPr sz="850">
              <a:solidFill>
                <a:srgbClr val="242729"/>
              </a:solidFill>
              <a:highlight>
                <a:srgbClr val="FFFFFF"/>
              </a:highlight>
            </a:endParaRPr>
          </a:p>
          <a:p>
            <a:pPr indent="0" lvl="0" marL="0" rtl="0" algn="l">
              <a:lnSpc>
                <a:spcPct val="115000"/>
              </a:lnSpc>
              <a:spcBef>
                <a:spcPts val="1200"/>
              </a:spcBef>
              <a:spcAft>
                <a:spcPts val="0"/>
              </a:spcAft>
              <a:buNone/>
            </a:pPr>
            <a:r>
              <a:rPr lang="en" sz="850">
                <a:solidFill>
                  <a:srgbClr val="242729"/>
                </a:solidFill>
                <a:highlight>
                  <a:srgbClr val="FFFFFF"/>
                </a:highlight>
              </a:rPr>
              <a:t>Declaring a variable as </a:t>
            </a:r>
            <a:r>
              <a:rPr lang="en" sz="700">
                <a:solidFill>
                  <a:srgbClr val="242729"/>
                </a:solidFill>
                <a:highlight>
                  <a:srgbClr val="EFF0F1"/>
                </a:highlight>
                <a:latin typeface="Courier New"/>
                <a:ea typeface="Courier New"/>
                <a:cs typeface="Courier New"/>
                <a:sym typeface="Courier New"/>
              </a:rPr>
              <a:t>volatile</a:t>
            </a:r>
            <a:r>
              <a:rPr lang="en" sz="850">
                <a:solidFill>
                  <a:srgbClr val="242729"/>
                </a:solidFill>
                <a:highlight>
                  <a:srgbClr val="FFFFFF"/>
                </a:highlight>
              </a:rPr>
              <a:t> (be it </a:t>
            </a:r>
            <a:r>
              <a:rPr lang="en" sz="700">
                <a:solidFill>
                  <a:srgbClr val="242729"/>
                </a:solidFill>
                <a:highlight>
                  <a:srgbClr val="EFF0F1"/>
                </a:highlight>
                <a:latin typeface="Courier New"/>
                <a:ea typeface="Courier New"/>
                <a:cs typeface="Courier New"/>
                <a:sym typeface="Courier New"/>
              </a:rPr>
              <a:t>static</a:t>
            </a:r>
            <a:r>
              <a:rPr lang="en" sz="850">
                <a:solidFill>
                  <a:srgbClr val="242729"/>
                </a:solidFill>
                <a:highlight>
                  <a:srgbClr val="FFFFFF"/>
                </a:highlight>
              </a:rPr>
              <a:t> or not) states that the variable will be accessed frequently by multiple threads. In Java, this boils down to instructing threads that they can not cache the variable's value, but will have to write back immediately after mutating so that other threads see the change. (Threads in Java are free to cache variables by default). </a:t>
            </a:r>
            <a:endParaRPr sz="850">
              <a:solidFill>
                <a:srgbClr val="242729"/>
              </a:solidFill>
              <a:highlight>
                <a:srgbClr val="FFFFFF"/>
              </a:highlight>
            </a:endParaRPr>
          </a:p>
          <a:p>
            <a:pPr indent="0" lvl="0" marL="0" rtl="0" algn="l">
              <a:lnSpc>
                <a:spcPct val="115000"/>
              </a:lnSpc>
              <a:spcBef>
                <a:spcPts val="1200"/>
              </a:spcBef>
              <a:spcAft>
                <a:spcPts val="0"/>
              </a:spcAft>
              <a:buNone/>
            </a:pPr>
            <a:r>
              <a:t/>
            </a:r>
            <a:endParaRPr sz="850">
              <a:solidFill>
                <a:srgbClr val="242729"/>
              </a:solidFill>
              <a:highlight>
                <a:srgbClr val="FFFFFF"/>
              </a:highlight>
            </a:endParaRPr>
          </a:p>
          <a:p>
            <a:pPr indent="0" lvl="0" marL="0" rtl="0" algn="l">
              <a:lnSpc>
                <a:spcPct val="115000"/>
              </a:lnSpc>
              <a:spcBef>
                <a:spcPts val="1200"/>
              </a:spcBef>
              <a:spcAft>
                <a:spcPts val="0"/>
              </a:spcAft>
              <a:buNone/>
            </a:pPr>
            <a:r>
              <a:t/>
            </a:r>
            <a:endParaRPr sz="850">
              <a:solidFill>
                <a:srgbClr val="242729"/>
              </a:solidFill>
              <a:highlight>
                <a:srgbClr val="FFFFFF"/>
              </a:highlight>
            </a:endParaRPr>
          </a:p>
          <a:p>
            <a:pPr indent="0" lvl="0" marL="0" rtl="0" algn="l">
              <a:lnSpc>
                <a:spcPct val="115000"/>
              </a:lnSpc>
              <a:spcBef>
                <a:spcPts val="1200"/>
              </a:spcBef>
              <a:spcAft>
                <a:spcPts val="1200"/>
              </a:spcAft>
              <a:buNone/>
            </a:pPr>
            <a:r>
              <a:t/>
            </a:r>
            <a:endParaRPr sz="800">
              <a:solidFill>
                <a:schemeClr val="dk1"/>
              </a:solidFill>
            </a:endParaRPr>
          </a:p>
        </p:txBody>
      </p:sp>
      <p:sp>
        <p:nvSpPr>
          <p:cNvPr id="218" name="Google Shape;218;p36"/>
          <p:cNvSpPr txBox="1"/>
          <p:nvPr/>
        </p:nvSpPr>
        <p:spPr>
          <a:xfrm>
            <a:off x="5628400" y="4159400"/>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public class SharedObject {</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en" sz="800">
                <a:solidFill>
                  <a:schemeClr val="dk1"/>
                </a:solidFill>
              </a:rPr>
              <a:t>    public </a:t>
            </a:r>
            <a:r>
              <a:rPr b="1" lang="en" sz="800">
                <a:solidFill>
                  <a:schemeClr val="dk1"/>
                </a:solidFill>
              </a:rPr>
              <a:t>volatile</a:t>
            </a:r>
            <a:r>
              <a:rPr lang="en" sz="800">
                <a:solidFill>
                  <a:schemeClr val="dk1"/>
                </a:solidFill>
              </a:rPr>
              <a:t> int counter = 0;</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en" sz="800">
                <a:solidFill>
                  <a:schemeClr val="dk1"/>
                </a:solidFill>
              </a:rPr>
              <a:t>}</a:t>
            </a:r>
            <a:endParaRPr sz="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1500"/>
              </a:spcBef>
              <a:spcAft>
                <a:spcPts val="0"/>
              </a:spcAft>
              <a:buClr>
                <a:schemeClr val="dk1"/>
              </a:buClr>
              <a:buSzPct val="50000"/>
              <a:buFont typeface="Arial"/>
              <a:buNone/>
            </a:pPr>
            <a:r>
              <a:rPr lang="en" sz="2200">
                <a:solidFill>
                  <a:srgbClr val="610B38"/>
                </a:solidFill>
                <a:highlight>
                  <a:srgbClr val="FFFFFF"/>
                </a:highlight>
              </a:rPr>
              <a:t>Applicable Modifiers with Classes, Methods, Variables, Interfaces</a:t>
            </a:r>
            <a:endParaRPr b="1" sz="1800">
              <a:highlight>
                <a:srgbClr val="FFFFFF"/>
              </a:highlight>
            </a:endParaRPr>
          </a:p>
          <a:p>
            <a:pPr indent="0" lvl="0" marL="0" rtl="0" algn="l">
              <a:spcBef>
                <a:spcPts val="1500"/>
              </a:spcBef>
              <a:spcAft>
                <a:spcPts val="0"/>
              </a:spcAft>
              <a:buNone/>
            </a:pPr>
            <a:r>
              <a:t/>
            </a:r>
            <a:endParaRPr/>
          </a:p>
        </p:txBody>
      </p:sp>
      <p:sp>
        <p:nvSpPr>
          <p:cNvPr id="224" name="Google Shape;224;p37"/>
          <p:cNvSpPr txBox="1"/>
          <p:nvPr/>
        </p:nvSpPr>
        <p:spPr>
          <a:xfrm>
            <a:off x="228600" y="914400"/>
            <a:ext cx="4877100" cy="18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50">
                <a:solidFill>
                  <a:srgbClr val="FF0000"/>
                </a:solidFill>
                <a:highlight>
                  <a:srgbClr val="FFFFFF"/>
                </a:highlight>
              </a:rPr>
              <a:t>Outer Class (Top-level Class):</a:t>
            </a:r>
            <a:endParaRPr b="1" sz="1050">
              <a:solidFill>
                <a:srgbClr val="FF0000"/>
              </a:solidFill>
              <a:highlight>
                <a:srgbClr val="FFFFFF"/>
              </a:highlight>
            </a:endParaRPr>
          </a:p>
          <a:p>
            <a:pPr indent="0" lvl="0" marL="0" rtl="0" algn="l">
              <a:lnSpc>
                <a:spcPct val="115000"/>
              </a:lnSpc>
              <a:spcBef>
                <a:spcPts val="900"/>
              </a:spcBef>
              <a:spcAft>
                <a:spcPts val="0"/>
              </a:spcAft>
              <a:buNone/>
            </a:pPr>
            <a:r>
              <a:rPr lang="en" sz="1050">
                <a:solidFill>
                  <a:schemeClr val="dk1"/>
                </a:solidFill>
                <a:highlight>
                  <a:srgbClr val="FFFFFF"/>
                </a:highlight>
              </a:rPr>
              <a:t>1. The only  modifiers are applicable to the outer class. They are public, default, final and abstract.</a:t>
            </a:r>
            <a:endParaRPr sz="1050">
              <a:solidFill>
                <a:schemeClr val="dk1"/>
              </a:solidFill>
              <a:highlight>
                <a:srgbClr val="FFFFFF"/>
              </a:highlight>
            </a:endParaRPr>
          </a:p>
          <a:p>
            <a:pPr indent="0" lvl="0" marL="0" rtl="0" algn="l">
              <a:lnSpc>
                <a:spcPct val="115000"/>
              </a:lnSpc>
              <a:spcBef>
                <a:spcPts val="900"/>
              </a:spcBef>
              <a:spcAft>
                <a:spcPts val="0"/>
              </a:spcAft>
              <a:buNone/>
            </a:pPr>
            <a:r>
              <a:rPr lang="en" sz="1050">
                <a:solidFill>
                  <a:schemeClr val="dk1"/>
                </a:solidFill>
                <a:highlight>
                  <a:srgbClr val="FFFFFF"/>
                </a:highlight>
              </a:rPr>
              <a:t>2. Final and abstract both cannot be applied simultaneously with a class. It is an illegal combination.</a:t>
            </a:r>
            <a:endParaRPr sz="1050">
              <a:solidFill>
                <a:schemeClr val="dk1"/>
              </a:solidFill>
              <a:highlight>
                <a:srgbClr val="FFFFFF"/>
              </a:highlight>
            </a:endParaRPr>
          </a:p>
          <a:p>
            <a:pPr indent="0" lvl="0" marL="0" rtl="0" algn="l">
              <a:lnSpc>
                <a:spcPct val="115000"/>
              </a:lnSpc>
              <a:spcBef>
                <a:spcPts val="900"/>
              </a:spcBef>
              <a:spcAft>
                <a:spcPts val="900"/>
              </a:spcAft>
              <a:buNone/>
            </a:pPr>
            <a:r>
              <a:rPr lang="en" sz="1050">
                <a:solidFill>
                  <a:schemeClr val="dk1"/>
                </a:solidFill>
                <a:highlight>
                  <a:srgbClr val="FFFFFF"/>
                </a:highlight>
              </a:rPr>
              <a:t>3. If a class is declared as public, private or protected cannot be applied simultaneously with public class. It is also an illegal combination.</a:t>
            </a:r>
            <a:endParaRPr sz="1050">
              <a:solidFill>
                <a:schemeClr val="dk1"/>
              </a:solidFill>
              <a:highlight>
                <a:srgbClr val="FFFFFF"/>
              </a:highlight>
            </a:endParaRPr>
          </a:p>
        </p:txBody>
      </p:sp>
      <p:sp>
        <p:nvSpPr>
          <p:cNvPr id="225" name="Google Shape;225;p37"/>
          <p:cNvSpPr txBox="1"/>
          <p:nvPr/>
        </p:nvSpPr>
        <p:spPr>
          <a:xfrm>
            <a:off x="152400" y="2819400"/>
            <a:ext cx="5072100" cy="18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50">
                <a:solidFill>
                  <a:srgbClr val="FF0000"/>
                </a:solidFill>
                <a:highlight>
                  <a:srgbClr val="FFFFFF"/>
                </a:highlight>
              </a:rPr>
              <a:t>Inner Class:</a:t>
            </a:r>
            <a:endParaRPr b="1" sz="1050">
              <a:solidFill>
                <a:srgbClr val="FF0000"/>
              </a:solidFill>
              <a:highlight>
                <a:srgbClr val="FFFFFF"/>
              </a:highlight>
            </a:endParaRPr>
          </a:p>
          <a:p>
            <a:pPr indent="0" lvl="0" marL="0" rtl="0" algn="l">
              <a:lnSpc>
                <a:spcPct val="115000"/>
              </a:lnSpc>
              <a:spcBef>
                <a:spcPts val="900"/>
              </a:spcBef>
              <a:spcAft>
                <a:spcPts val="0"/>
              </a:spcAft>
              <a:buNone/>
            </a:pPr>
            <a:r>
              <a:rPr lang="en" sz="1050">
                <a:solidFill>
                  <a:schemeClr val="dk1"/>
                </a:solidFill>
                <a:highlight>
                  <a:srgbClr val="FFFFFF"/>
                </a:highlight>
              </a:rPr>
              <a:t>1. The applicable modifiers for the inner class are public, private, protected, default, final, abstract and static.</a:t>
            </a:r>
            <a:endParaRPr sz="1050">
              <a:solidFill>
                <a:schemeClr val="dk1"/>
              </a:solidFill>
              <a:highlight>
                <a:srgbClr val="FFFFFF"/>
              </a:highlight>
            </a:endParaRPr>
          </a:p>
          <a:p>
            <a:pPr indent="0" lvl="0" marL="0" rtl="0" algn="l">
              <a:lnSpc>
                <a:spcPct val="115000"/>
              </a:lnSpc>
              <a:spcBef>
                <a:spcPts val="900"/>
              </a:spcBef>
              <a:spcAft>
                <a:spcPts val="0"/>
              </a:spcAft>
              <a:buNone/>
            </a:pPr>
            <a:r>
              <a:rPr lang="en" sz="1050">
                <a:solidFill>
                  <a:schemeClr val="dk1"/>
                </a:solidFill>
                <a:highlight>
                  <a:srgbClr val="FFFFFF"/>
                </a:highlight>
              </a:rPr>
              <a:t>2. The non-applicable modifiers for inner class are synchronized, transient and volatile.</a:t>
            </a:r>
            <a:endParaRPr sz="1050">
              <a:solidFill>
                <a:schemeClr val="dk1"/>
              </a:solidFill>
              <a:highlight>
                <a:srgbClr val="FFFFFF"/>
              </a:highlight>
            </a:endParaRPr>
          </a:p>
          <a:p>
            <a:pPr indent="0" lvl="0" marL="0" rtl="0" algn="l">
              <a:lnSpc>
                <a:spcPct val="115000"/>
              </a:lnSpc>
              <a:spcBef>
                <a:spcPts val="900"/>
              </a:spcBef>
              <a:spcAft>
                <a:spcPts val="900"/>
              </a:spcAft>
              <a:buNone/>
            </a:pPr>
            <a:r>
              <a:rPr lang="en" sz="1050">
                <a:solidFill>
                  <a:schemeClr val="dk1"/>
                </a:solidFill>
                <a:highlight>
                  <a:srgbClr val="FFFFFF"/>
                </a:highlight>
              </a:rPr>
              <a:t>3. The modifiers which are not applicable for inner classes but not applicable for outer classes are private, protected, and static.</a:t>
            </a:r>
            <a:endParaRPr sz="1050">
              <a:solidFill>
                <a:schemeClr val="dk1"/>
              </a:solidFill>
              <a:highlight>
                <a:srgbClr val="FFFFFF"/>
              </a:highlight>
            </a:endParaRPr>
          </a:p>
        </p:txBody>
      </p:sp>
      <p:sp>
        <p:nvSpPr>
          <p:cNvPr id="226" name="Google Shape;226;p37"/>
          <p:cNvSpPr txBox="1"/>
          <p:nvPr/>
        </p:nvSpPr>
        <p:spPr>
          <a:xfrm>
            <a:off x="5257800" y="838200"/>
            <a:ext cx="3812700" cy="18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50">
                <a:solidFill>
                  <a:srgbClr val="FF0000"/>
                </a:solidFill>
                <a:highlight>
                  <a:srgbClr val="FFFFFF"/>
                </a:highlight>
              </a:rPr>
              <a:t>Methods:</a:t>
            </a:r>
            <a:endParaRPr b="1" sz="1050">
              <a:solidFill>
                <a:srgbClr val="FF0000"/>
              </a:solidFill>
              <a:highlight>
                <a:srgbClr val="FFFFFF"/>
              </a:highlight>
            </a:endParaRPr>
          </a:p>
          <a:p>
            <a:pPr indent="0" lvl="0" marL="0" rtl="0" algn="l">
              <a:lnSpc>
                <a:spcPct val="115000"/>
              </a:lnSpc>
              <a:spcBef>
                <a:spcPts val="900"/>
              </a:spcBef>
              <a:spcAft>
                <a:spcPts val="0"/>
              </a:spcAft>
              <a:buNone/>
            </a:pPr>
            <a:r>
              <a:rPr lang="en" sz="1050">
                <a:solidFill>
                  <a:schemeClr val="dk1"/>
                </a:solidFill>
                <a:highlight>
                  <a:srgbClr val="FFFFFF"/>
                </a:highlight>
              </a:rPr>
              <a:t>1. The only two modifiers that are not applicable for methods are transient and volatile.</a:t>
            </a:r>
            <a:endParaRPr sz="1050">
              <a:solidFill>
                <a:schemeClr val="dk1"/>
              </a:solidFill>
              <a:highlight>
                <a:srgbClr val="FFFFFF"/>
              </a:highlight>
            </a:endParaRPr>
          </a:p>
          <a:p>
            <a:pPr indent="0" lvl="0" marL="0" rtl="0" algn="l">
              <a:lnSpc>
                <a:spcPct val="115000"/>
              </a:lnSpc>
              <a:spcBef>
                <a:spcPts val="900"/>
              </a:spcBef>
              <a:spcAft>
                <a:spcPts val="0"/>
              </a:spcAft>
              <a:buNone/>
            </a:pPr>
            <a:r>
              <a:rPr lang="en" sz="1050">
                <a:solidFill>
                  <a:schemeClr val="dk1"/>
                </a:solidFill>
                <a:highlight>
                  <a:srgbClr val="FFFFFF"/>
                </a:highlight>
              </a:rPr>
              <a:t>2. If a method is declared as public, we cannot declare simultaneously private or protected with a public method.</a:t>
            </a:r>
            <a:endParaRPr sz="1050">
              <a:solidFill>
                <a:schemeClr val="dk1"/>
              </a:solidFill>
              <a:highlight>
                <a:srgbClr val="FFFFFF"/>
              </a:highlight>
            </a:endParaRPr>
          </a:p>
          <a:p>
            <a:pPr indent="0" lvl="0" marL="0" rtl="0" algn="l">
              <a:lnSpc>
                <a:spcPct val="115000"/>
              </a:lnSpc>
              <a:spcBef>
                <a:spcPts val="900"/>
              </a:spcBef>
              <a:spcAft>
                <a:spcPts val="900"/>
              </a:spcAft>
              <a:buNone/>
            </a:pPr>
            <a:r>
              <a:rPr lang="en" sz="1050">
                <a:solidFill>
                  <a:schemeClr val="dk1"/>
                </a:solidFill>
                <a:highlight>
                  <a:srgbClr val="FFFFFF"/>
                </a:highlight>
              </a:rPr>
              <a:t>3. If a method is defined as abstract, we cannot apply final, static, synchronized and private.</a:t>
            </a:r>
            <a:endParaRPr sz="1050">
              <a:solidFill>
                <a:schemeClr val="dk1"/>
              </a:solidFill>
              <a:highlight>
                <a:srgbClr val="FFFFFF"/>
              </a:highlight>
            </a:endParaRPr>
          </a:p>
        </p:txBody>
      </p:sp>
      <p:sp>
        <p:nvSpPr>
          <p:cNvPr id="227" name="Google Shape;227;p37"/>
          <p:cNvSpPr txBox="1"/>
          <p:nvPr/>
        </p:nvSpPr>
        <p:spPr>
          <a:xfrm>
            <a:off x="5336600" y="2667000"/>
            <a:ext cx="3491400" cy="236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50">
                <a:solidFill>
                  <a:srgbClr val="FF0000"/>
                </a:solidFill>
                <a:highlight>
                  <a:srgbClr val="FFFFFF"/>
                </a:highlight>
              </a:rPr>
              <a:t>Variables:</a:t>
            </a:r>
            <a:endParaRPr b="1" sz="1050">
              <a:solidFill>
                <a:srgbClr val="FF0000"/>
              </a:solidFill>
              <a:highlight>
                <a:srgbClr val="FFFFFF"/>
              </a:highlight>
            </a:endParaRPr>
          </a:p>
          <a:p>
            <a:pPr indent="0" lvl="0" marL="0" rtl="0" algn="l">
              <a:lnSpc>
                <a:spcPct val="115000"/>
              </a:lnSpc>
              <a:spcBef>
                <a:spcPts val="900"/>
              </a:spcBef>
              <a:spcAft>
                <a:spcPts val="0"/>
              </a:spcAft>
              <a:buNone/>
            </a:pPr>
            <a:r>
              <a:rPr lang="en" sz="1050">
                <a:solidFill>
                  <a:schemeClr val="dk1"/>
                </a:solidFill>
                <a:highlight>
                  <a:srgbClr val="FFFFFF"/>
                </a:highlight>
              </a:rPr>
              <a:t>1. The modifiers applicable for variables are public, protected, private, default, final, static, transient, and volatile.</a:t>
            </a:r>
            <a:endParaRPr sz="1050">
              <a:solidFill>
                <a:schemeClr val="dk1"/>
              </a:solidFill>
              <a:highlight>
                <a:srgbClr val="FFFFFF"/>
              </a:highlight>
            </a:endParaRPr>
          </a:p>
          <a:p>
            <a:pPr indent="0" lvl="0" marL="0" rtl="0" algn="l">
              <a:lnSpc>
                <a:spcPct val="115000"/>
              </a:lnSpc>
              <a:spcBef>
                <a:spcPts val="900"/>
              </a:spcBef>
              <a:spcAft>
                <a:spcPts val="0"/>
              </a:spcAft>
              <a:buNone/>
            </a:pPr>
            <a:r>
              <a:rPr lang="en" sz="1050">
                <a:solidFill>
                  <a:schemeClr val="dk1"/>
                </a:solidFill>
                <a:highlight>
                  <a:srgbClr val="FFFFFF"/>
                </a:highlight>
              </a:rPr>
              <a:t>2. The non-access modifiers such as abstract, synchronized, native, and strictfp are not applicable for variables.</a:t>
            </a:r>
            <a:endParaRPr sz="1050">
              <a:solidFill>
                <a:schemeClr val="dk1"/>
              </a:solidFill>
              <a:highlight>
                <a:srgbClr val="FFFFFF"/>
              </a:highlight>
            </a:endParaRPr>
          </a:p>
          <a:p>
            <a:pPr indent="0" lvl="0" marL="0" rtl="0" algn="l">
              <a:lnSpc>
                <a:spcPct val="115000"/>
              </a:lnSpc>
              <a:spcBef>
                <a:spcPts val="900"/>
              </a:spcBef>
              <a:spcAft>
                <a:spcPts val="900"/>
              </a:spcAft>
              <a:buNone/>
            </a:pPr>
            <a:r>
              <a:rPr lang="en" sz="1050">
                <a:solidFill>
                  <a:schemeClr val="dk1"/>
                </a:solidFill>
                <a:highlight>
                  <a:srgbClr val="FFFFFF"/>
                </a:highlight>
              </a:rPr>
              <a:t>3. The only applicable modifier with local variable is final. If a variable is declared as final, we cannot declare as volatile.</a:t>
            </a:r>
            <a:endParaRPr sz="1050">
              <a:solidFill>
                <a:schemeClr val="dk1"/>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1500"/>
              </a:spcBef>
              <a:spcAft>
                <a:spcPts val="0"/>
              </a:spcAft>
              <a:buClr>
                <a:schemeClr val="dk1"/>
              </a:buClr>
              <a:buSzPct val="50000"/>
              <a:buFont typeface="Arial"/>
              <a:buNone/>
            </a:pPr>
            <a:r>
              <a:rPr lang="en" sz="2200">
                <a:solidFill>
                  <a:srgbClr val="610B38"/>
                </a:solidFill>
                <a:highlight>
                  <a:srgbClr val="FFFFFF"/>
                </a:highlight>
              </a:rPr>
              <a:t>Applicable Modifiers with Classes, Methods, Variables, Interfaces</a:t>
            </a:r>
            <a:endParaRPr sz="2200">
              <a:solidFill>
                <a:srgbClr val="610B38"/>
              </a:solidFill>
              <a:highlight>
                <a:srgbClr val="FFFFFF"/>
              </a:highlight>
            </a:endParaRPr>
          </a:p>
          <a:p>
            <a:pPr indent="0" lvl="0" marL="0" rtl="0" algn="l">
              <a:spcBef>
                <a:spcPts val="150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33" name="Google Shape;233;p38"/>
          <p:cNvSpPr txBox="1"/>
          <p:nvPr/>
        </p:nvSpPr>
        <p:spPr>
          <a:xfrm>
            <a:off x="228600" y="914400"/>
            <a:ext cx="4305600" cy="169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50">
                <a:solidFill>
                  <a:srgbClr val="FF0000"/>
                </a:solidFill>
                <a:highlight>
                  <a:srgbClr val="FFFFFF"/>
                </a:highlight>
              </a:rPr>
              <a:t>Constructors:</a:t>
            </a:r>
            <a:endParaRPr b="1" sz="1050">
              <a:solidFill>
                <a:srgbClr val="FF0000"/>
              </a:solidFill>
              <a:highlight>
                <a:srgbClr val="FFFFFF"/>
              </a:highlight>
            </a:endParaRPr>
          </a:p>
          <a:p>
            <a:pPr indent="0" lvl="0" marL="0" rtl="0" algn="l">
              <a:lnSpc>
                <a:spcPct val="115000"/>
              </a:lnSpc>
              <a:spcBef>
                <a:spcPts val="900"/>
              </a:spcBef>
              <a:spcAft>
                <a:spcPts val="0"/>
              </a:spcAft>
              <a:buNone/>
            </a:pPr>
            <a:r>
              <a:rPr lang="en" sz="1050">
                <a:solidFill>
                  <a:schemeClr val="dk1"/>
                </a:solidFill>
                <a:highlight>
                  <a:srgbClr val="FFFFFF"/>
                </a:highlight>
              </a:rPr>
              <a:t>1. For a constructor, only access modifiers are applicable. The access modifiers like public, protected, default, and private can be applied with constructors.</a:t>
            </a:r>
            <a:endParaRPr sz="1050">
              <a:solidFill>
                <a:schemeClr val="dk1"/>
              </a:solidFill>
              <a:highlight>
                <a:srgbClr val="FFFFFF"/>
              </a:highlight>
            </a:endParaRPr>
          </a:p>
          <a:p>
            <a:pPr indent="0" lvl="0" marL="0" rtl="0" algn="l">
              <a:lnSpc>
                <a:spcPct val="115000"/>
              </a:lnSpc>
              <a:spcBef>
                <a:spcPts val="900"/>
              </a:spcBef>
              <a:spcAft>
                <a:spcPts val="900"/>
              </a:spcAft>
              <a:buNone/>
            </a:pPr>
            <a:r>
              <a:rPr lang="en" sz="1050">
                <a:solidFill>
                  <a:schemeClr val="dk1"/>
                </a:solidFill>
                <a:highlight>
                  <a:srgbClr val="FFFFFF"/>
                </a:highlight>
              </a:rPr>
              <a:t>2. Non-access modifiers cannot be applied with constructors. By mistake, if you apply any other modifiers with constructor except these four access modifiers, you will get a compile-time error.</a:t>
            </a:r>
            <a:endParaRPr sz="1050">
              <a:solidFill>
                <a:schemeClr val="dk1"/>
              </a:solidFill>
              <a:highlight>
                <a:srgbClr val="FFFFFF"/>
              </a:highlight>
            </a:endParaRPr>
          </a:p>
        </p:txBody>
      </p:sp>
      <p:sp>
        <p:nvSpPr>
          <p:cNvPr id="234" name="Google Shape;234;p38"/>
          <p:cNvSpPr txBox="1"/>
          <p:nvPr/>
        </p:nvSpPr>
        <p:spPr>
          <a:xfrm>
            <a:off x="228600" y="2490355"/>
            <a:ext cx="4468200" cy="150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50">
                <a:solidFill>
                  <a:srgbClr val="FF0000"/>
                </a:solidFill>
                <a:highlight>
                  <a:srgbClr val="FFFFFF"/>
                </a:highlight>
              </a:rPr>
              <a:t>Outer Interface:</a:t>
            </a:r>
            <a:endParaRPr b="1" sz="1050">
              <a:solidFill>
                <a:srgbClr val="FF0000"/>
              </a:solidFill>
              <a:highlight>
                <a:srgbClr val="FFFFFF"/>
              </a:highlight>
            </a:endParaRPr>
          </a:p>
          <a:p>
            <a:pPr indent="0" lvl="0" marL="0" rtl="0" algn="l">
              <a:lnSpc>
                <a:spcPct val="115000"/>
              </a:lnSpc>
              <a:spcBef>
                <a:spcPts val="900"/>
              </a:spcBef>
              <a:spcAft>
                <a:spcPts val="0"/>
              </a:spcAft>
              <a:buNone/>
            </a:pPr>
            <a:r>
              <a:rPr lang="en" sz="1050">
                <a:solidFill>
                  <a:schemeClr val="dk1"/>
                </a:solidFill>
                <a:highlight>
                  <a:srgbClr val="FFFFFF"/>
                </a:highlight>
              </a:rPr>
              <a:t>1. Public, default, abstract are modifiers that are applicable for outer interface. Except for these modifiers, we cannot apply other modifiers with outer or top-level interface.</a:t>
            </a:r>
            <a:endParaRPr sz="1050">
              <a:solidFill>
                <a:schemeClr val="dk1"/>
              </a:solidFill>
              <a:highlight>
                <a:srgbClr val="FFFFFF"/>
              </a:highlight>
            </a:endParaRPr>
          </a:p>
          <a:p>
            <a:pPr indent="0" lvl="0" marL="0" rtl="0" algn="l">
              <a:lnSpc>
                <a:spcPct val="115000"/>
              </a:lnSpc>
              <a:spcBef>
                <a:spcPts val="900"/>
              </a:spcBef>
              <a:spcAft>
                <a:spcPts val="900"/>
              </a:spcAft>
              <a:buNone/>
            </a:pPr>
            <a:r>
              <a:rPr lang="en" sz="1050">
                <a:solidFill>
                  <a:schemeClr val="dk1"/>
                </a:solidFill>
                <a:highlight>
                  <a:srgbClr val="FFFFFF"/>
                </a:highlight>
              </a:rPr>
              <a:t>2. The non-access modifier that is applicable for classes but not applicable for an interface, is final.</a:t>
            </a:r>
            <a:endParaRPr sz="1050">
              <a:solidFill>
                <a:schemeClr val="dk1"/>
              </a:solidFill>
              <a:highlight>
                <a:srgbClr val="FFFFFF"/>
              </a:highlight>
            </a:endParaRPr>
          </a:p>
        </p:txBody>
      </p:sp>
      <p:sp>
        <p:nvSpPr>
          <p:cNvPr id="235" name="Google Shape;235;p38"/>
          <p:cNvSpPr txBox="1"/>
          <p:nvPr/>
        </p:nvSpPr>
        <p:spPr>
          <a:xfrm>
            <a:off x="223822" y="3880995"/>
            <a:ext cx="4533000" cy="132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50">
                <a:solidFill>
                  <a:srgbClr val="FF0000"/>
                </a:solidFill>
                <a:highlight>
                  <a:srgbClr val="FFFFFF"/>
                </a:highlight>
              </a:rPr>
              <a:t>Inner Interface:</a:t>
            </a:r>
            <a:endParaRPr b="1" sz="1050">
              <a:solidFill>
                <a:srgbClr val="FF0000"/>
              </a:solidFill>
              <a:highlight>
                <a:srgbClr val="FFFFFF"/>
              </a:highlight>
            </a:endParaRPr>
          </a:p>
          <a:p>
            <a:pPr indent="0" lvl="0" marL="0" rtl="0" algn="l">
              <a:lnSpc>
                <a:spcPct val="115000"/>
              </a:lnSpc>
              <a:spcBef>
                <a:spcPts val="900"/>
              </a:spcBef>
              <a:spcAft>
                <a:spcPts val="0"/>
              </a:spcAft>
              <a:buNone/>
            </a:pPr>
            <a:r>
              <a:rPr lang="en" sz="1050">
                <a:solidFill>
                  <a:schemeClr val="dk1"/>
                </a:solidFill>
                <a:highlight>
                  <a:srgbClr val="FFFFFF"/>
                </a:highlight>
              </a:rPr>
              <a:t>1. For inner interface, we can apply modifiers like private, default, protected, public, abstract, static.</a:t>
            </a:r>
            <a:endParaRPr sz="1050">
              <a:solidFill>
                <a:schemeClr val="dk1"/>
              </a:solidFill>
              <a:highlight>
                <a:srgbClr val="FFFFFF"/>
              </a:highlight>
            </a:endParaRPr>
          </a:p>
          <a:p>
            <a:pPr indent="0" lvl="0" marL="0" rtl="0" algn="l">
              <a:lnSpc>
                <a:spcPct val="115000"/>
              </a:lnSpc>
              <a:spcBef>
                <a:spcPts val="900"/>
              </a:spcBef>
              <a:spcAft>
                <a:spcPts val="900"/>
              </a:spcAft>
              <a:buNone/>
            </a:pPr>
            <a:r>
              <a:rPr lang="en" sz="1050">
                <a:solidFill>
                  <a:schemeClr val="dk1"/>
                </a:solidFill>
                <a:highlight>
                  <a:srgbClr val="FFFFFF"/>
                </a:highlight>
              </a:rPr>
              <a:t>2. The non-access modifiers such as final, synchronized, native, transient, and volatile are not applicable for inner interface.</a:t>
            </a:r>
            <a:endParaRPr sz="1050">
              <a:solidFill>
                <a:schemeClr val="dk1"/>
              </a:solidFill>
              <a:highlight>
                <a:srgbClr val="FFFFFF"/>
              </a:highlight>
            </a:endParaRPr>
          </a:p>
        </p:txBody>
      </p:sp>
      <p:sp>
        <p:nvSpPr>
          <p:cNvPr id="236" name="Google Shape;236;p38"/>
          <p:cNvSpPr txBox="1"/>
          <p:nvPr/>
        </p:nvSpPr>
        <p:spPr>
          <a:xfrm>
            <a:off x="4620600" y="878475"/>
            <a:ext cx="4305600" cy="132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50">
                <a:solidFill>
                  <a:srgbClr val="FF0000"/>
                </a:solidFill>
                <a:highlight>
                  <a:srgbClr val="FFFFFF"/>
                </a:highlight>
              </a:rPr>
              <a:t>Outer Enum:</a:t>
            </a:r>
            <a:endParaRPr b="1" sz="1050">
              <a:solidFill>
                <a:srgbClr val="FF0000"/>
              </a:solidFill>
              <a:highlight>
                <a:srgbClr val="FFFFFF"/>
              </a:highlight>
            </a:endParaRPr>
          </a:p>
          <a:p>
            <a:pPr indent="0" lvl="0" marL="0" rtl="0" algn="l">
              <a:lnSpc>
                <a:spcPct val="115000"/>
              </a:lnSpc>
              <a:spcBef>
                <a:spcPts val="900"/>
              </a:spcBef>
              <a:spcAft>
                <a:spcPts val="0"/>
              </a:spcAft>
              <a:buNone/>
            </a:pPr>
            <a:r>
              <a:rPr lang="en" sz="1050">
                <a:solidFill>
                  <a:schemeClr val="dk1"/>
                </a:solidFill>
                <a:highlight>
                  <a:srgbClr val="FFFFFF"/>
                </a:highlight>
              </a:rPr>
              <a:t>1. The only</a:t>
            </a:r>
            <a:r>
              <a:rPr lang="en" sz="1050">
                <a:solidFill>
                  <a:schemeClr val="dk1"/>
                </a:solidFill>
                <a:highlight>
                  <a:srgbClr val="FFFFFF"/>
                </a:highlight>
              </a:rPr>
              <a:t> modi</a:t>
            </a:r>
            <a:r>
              <a:rPr lang="en" sz="1050">
                <a:solidFill>
                  <a:schemeClr val="dk1"/>
                </a:solidFill>
                <a:highlight>
                  <a:srgbClr val="FFFFFF"/>
                </a:highlight>
              </a:rPr>
              <a:t>fiers like public, default are applicable for outer enum.</a:t>
            </a:r>
            <a:endParaRPr sz="1050">
              <a:solidFill>
                <a:schemeClr val="dk1"/>
              </a:solidFill>
              <a:highlight>
                <a:srgbClr val="FFFFFF"/>
              </a:highlight>
            </a:endParaRPr>
          </a:p>
          <a:p>
            <a:pPr indent="0" lvl="0" marL="0" rtl="0" algn="l">
              <a:lnSpc>
                <a:spcPct val="115000"/>
              </a:lnSpc>
              <a:spcBef>
                <a:spcPts val="900"/>
              </a:spcBef>
              <a:spcAft>
                <a:spcPts val="900"/>
              </a:spcAft>
              <a:buNone/>
            </a:pPr>
            <a:r>
              <a:rPr lang="en" sz="1050">
                <a:solidFill>
                  <a:schemeClr val="dk1"/>
                </a:solidFill>
                <a:highlight>
                  <a:srgbClr val="FFFFFF"/>
                </a:highlight>
              </a:rPr>
              <a:t>2. The modifiers which are applicable for classes but not applicable for enum are final and abstract.</a:t>
            </a:r>
            <a:endParaRPr sz="1050">
              <a:solidFill>
                <a:schemeClr val="dk1"/>
              </a:solidFill>
              <a:highlight>
                <a:srgbClr val="FFFFFF"/>
              </a:highlight>
            </a:endParaRPr>
          </a:p>
        </p:txBody>
      </p:sp>
      <p:sp>
        <p:nvSpPr>
          <p:cNvPr id="237" name="Google Shape;237;p38"/>
          <p:cNvSpPr txBox="1"/>
          <p:nvPr/>
        </p:nvSpPr>
        <p:spPr>
          <a:xfrm>
            <a:off x="4656425" y="2340450"/>
            <a:ext cx="4468200" cy="83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50">
                <a:solidFill>
                  <a:srgbClr val="FF0000"/>
                </a:solidFill>
                <a:highlight>
                  <a:srgbClr val="FFFFFF"/>
                </a:highlight>
              </a:rPr>
              <a:t>Inner Enum:</a:t>
            </a:r>
            <a:endParaRPr b="1" sz="1050">
              <a:solidFill>
                <a:srgbClr val="FF0000"/>
              </a:solidFill>
              <a:highlight>
                <a:srgbClr val="FFFFFF"/>
              </a:highlight>
            </a:endParaRPr>
          </a:p>
          <a:p>
            <a:pPr indent="0" lvl="0" marL="0" rtl="0" algn="l">
              <a:lnSpc>
                <a:spcPct val="115000"/>
              </a:lnSpc>
              <a:spcBef>
                <a:spcPts val="900"/>
              </a:spcBef>
              <a:spcAft>
                <a:spcPts val="900"/>
              </a:spcAft>
              <a:buNone/>
            </a:pPr>
            <a:r>
              <a:rPr lang="en" sz="1050">
                <a:solidFill>
                  <a:schemeClr val="dk1"/>
                </a:solidFill>
                <a:highlight>
                  <a:srgbClr val="FFFFFF"/>
                </a:highlight>
              </a:rPr>
              <a:t>1. For enum, we can apply all four access modifiers and a non-access modifiers like static.</a:t>
            </a:r>
            <a:endParaRPr sz="1050">
              <a:solidFill>
                <a:schemeClr val="dk1"/>
              </a:solidFill>
              <a:highlight>
                <a:srgbClr val="FFFFFF"/>
              </a:highlight>
            </a:endParaRPr>
          </a:p>
        </p:txBody>
      </p:sp>
      <p:pic>
        <p:nvPicPr>
          <p:cNvPr id="238" name="Google Shape;238;p38"/>
          <p:cNvPicPr preferRelativeResize="0"/>
          <p:nvPr/>
        </p:nvPicPr>
        <p:blipFill>
          <a:blip r:embed="rId3">
            <a:alphaModFix/>
          </a:blip>
          <a:stretch>
            <a:fillRect/>
          </a:stretch>
        </p:blipFill>
        <p:spPr>
          <a:xfrm>
            <a:off x="4805322" y="3478650"/>
            <a:ext cx="3775408" cy="1664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400"/>
              </a:spcBef>
              <a:spcAft>
                <a:spcPts val="0"/>
              </a:spcAft>
              <a:buClr>
                <a:schemeClr val="dk1"/>
              </a:buClr>
              <a:buSzPct val="50000"/>
              <a:buFont typeface="Arial"/>
              <a:buNone/>
            </a:pPr>
            <a:r>
              <a:rPr lang="en" sz="2200">
                <a:solidFill>
                  <a:srgbClr val="610B38"/>
                </a:solidFill>
                <a:highlight>
                  <a:srgbClr val="FFFFFF"/>
                </a:highlight>
              </a:rPr>
              <a:t>Java static keyword</a:t>
            </a:r>
            <a:endParaRPr sz="2200">
              <a:solidFill>
                <a:srgbClr val="610B38"/>
              </a:solidFill>
              <a:highlight>
                <a:srgbClr val="FFFFFF"/>
              </a:highlight>
            </a:endParaRPr>
          </a:p>
          <a:p>
            <a:pPr indent="0" lvl="0" marL="0" rtl="0" algn="l">
              <a:spcBef>
                <a:spcPts val="600"/>
              </a:spcBef>
              <a:spcAft>
                <a:spcPts val="0"/>
              </a:spcAft>
              <a:buNone/>
            </a:pPr>
            <a:r>
              <a:t/>
            </a:r>
            <a:endParaRPr/>
          </a:p>
        </p:txBody>
      </p:sp>
      <p:sp>
        <p:nvSpPr>
          <p:cNvPr id="244" name="Google Shape;24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333333"/>
                </a:solidFill>
                <a:highlight>
                  <a:srgbClr val="FFFFFF"/>
                </a:highlight>
                <a:latin typeface="Roboto"/>
                <a:ea typeface="Roboto"/>
                <a:cs typeface="Roboto"/>
                <a:sym typeface="Roboto"/>
              </a:rPr>
              <a:t>static keyword</a:t>
            </a:r>
            <a:r>
              <a:rPr lang="en" sz="1200">
                <a:solidFill>
                  <a:srgbClr val="333333"/>
                </a:solidFill>
                <a:highlight>
                  <a:srgbClr val="FFFFFF"/>
                </a:highlight>
                <a:latin typeface="Roboto"/>
                <a:ea typeface="Roboto"/>
                <a:cs typeface="Roboto"/>
                <a:sym typeface="Roboto"/>
              </a:rPr>
              <a:t> - used </a:t>
            </a:r>
            <a:r>
              <a:rPr lang="en" sz="1200">
                <a:solidFill>
                  <a:srgbClr val="333333"/>
                </a:solidFill>
                <a:highlight>
                  <a:schemeClr val="lt1"/>
                </a:highlight>
                <a:latin typeface="Roboto"/>
                <a:ea typeface="Roboto"/>
                <a:cs typeface="Roboto"/>
                <a:sym typeface="Roboto"/>
              </a:rPr>
              <a:t>mainly </a:t>
            </a:r>
            <a:r>
              <a:rPr lang="en" sz="1200">
                <a:solidFill>
                  <a:srgbClr val="333333"/>
                </a:solidFill>
                <a:highlight>
                  <a:srgbClr val="FFFFFF"/>
                </a:highlight>
                <a:latin typeface="Roboto"/>
                <a:ea typeface="Roboto"/>
                <a:cs typeface="Roboto"/>
                <a:sym typeface="Roboto"/>
              </a:rPr>
              <a:t>for memory management, It makes program </a:t>
            </a:r>
            <a:r>
              <a:rPr b="1" lang="en" sz="1200">
                <a:solidFill>
                  <a:srgbClr val="333333"/>
                </a:solidFill>
                <a:highlight>
                  <a:srgbClr val="FFFFFF"/>
                </a:highlight>
                <a:latin typeface="Roboto"/>
                <a:ea typeface="Roboto"/>
                <a:cs typeface="Roboto"/>
                <a:sym typeface="Roboto"/>
              </a:rPr>
              <a:t>memory efficient</a:t>
            </a:r>
            <a:r>
              <a:rPr lang="en" sz="1200">
                <a:solidFill>
                  <a:srgbClr val="333333"/>
                </a:solidFill>
                <a:highlight>
                  <a:srgbClr val="FFFFFF"/>
                </a:highlight>
                <a:latin typeface="Roboto"/>
                <a:ea typeface="Roboto"/>
                <a:cs typeface="Roboto"/>
                <a:sym typeface="Roboto"/>
              </a:rPr>
              <a:t> (i.e., it saves memory).</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333333"/>
                </a:solidFill>
                <a:highlight>
                  <a:srgbClr val="FFFFFF"/>
                </a:highlight>
                <a:latin typeface="Roboto"/>
                <a:ea typeface="Roboto"/>
                <a:cs typeface="Roboto"/>
                <a:sym typeface="Roboto"/>
              </a:rPr>
              <a:t>One can apply static keyword with </a:t>
            </a:r>
            <a:r>
              <a:rPr lang="en" sz="1200">
                <a:solidFill>
                  <a:srgbClr val="333333"/>
                </a:solidFill>
                <a:highlight>
                  <a:srgbClr val="FFFFFF"/>
                </a:highlight>
                <a:uFill>
                  <a:noFill/>
                </a:uFill>
                <a:latin typeface="Roboto"/>
                <a:ea typeface="Roboto"/>
                <a:cs typeface="Roboto"/>
                <a:sym typeface="Roboto"/>
                <a:hlinkClick r:id="rId3">
                  <a:extLst>
                    <a:ext uri="{A12FA001-AC4F-418D-AE19-62706E023703}">
                      <ahyp:hlinkClr val="tx"/>
                    </a:ext>
                  </a:extLst>
                </a:hlinkClick>
              </a:rPr>
              <a:t>variables</a:t>
            </a:r>
            <a:r>
              <a:rPr lang="en" sz="1200">
                <a:solidFill>
                  <a:srgbClr val="333333"/>
                </a:solidFill>
                <a:highlight>
                  <a:srgbClr val="FFFFFF"/>
                </a:highlight>
                <a:latin typeface="Roboto"/>
                <a:ea typeface="Roboto"/>
                <a:cs typeface="Roboto"/>
                <a:sym typeface="Roboto"/>
              </a:rPr>
              <a:t>, methods, blocks and </a:t>
            </a:r>
            <a:r>
              <a:rPr lang="en" sz="1200">
                <a:solidFill>
                  <a:srgbClr val="333333"/>
                </a:solidFill>
                <a:highlight>
                  <a:srgbClr val="FFFFFF"/>
                </a:highlight>
                <a:uFill>
                  <a:noFill/>
                </a:uFill>
                <a:latin typeface="Roboto"/>
                <a:ea typeface="Roboto"/>
                <a:cs typeface="Roboto"/>
                <a:sym typeface="Roboto"/>
                <a:hlinkClick r:id="rId4">
                  <a:extLst>
                    <a:ext uri="{A12FA001-AC4F-418D-AE19-62706E023703}">
                      <ahyp:hlinkClr val="tx"/>
                    </a:ext>
                  </a:extLst>
                </a:hlinkClick>
              </a:rPr>
              <a:t>nested classes</a:t>
            </a:r>
            <a:r>
              <a:rPr lang="en" sz="1200">
                <a:solidFill>
                  <a:srgbClr val="333333"/>
                </a:solidFill>
                <a:highlight>
                  <a:srgbClr val="FFFFFF"/>
                </a:highlight>
                <a:latin typeface="Roboto"/>
                <a:ea typeface="Roboto"/>
                <a:cs typeface="Roboto"/>
                <a:sym typeface="Roboto"/>
              </a:rPr>
              <a:t>. The static keyword belongs to the class than an instance of the class.</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The static can be:</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chemeClr val="dk1"/>
              </a:buClr>
              <a:buSzPts val="1200"/>
              <a:buFont typeface="Roboto"/>
              <a:buAutoNum type="arabicPeriod"/>
            </a:pPr>
            <a:r>
              <a:rPr lang="en" sz="1200">
                <a:solidFill>
                  <a:schemeClr val="dk1"/>
                </a:solidFill>
                <a:highlight>
                  <a:srgbClr val="FFFFFF"/>
                </a:highlight>
                <a:latin typeface="Roboto"/>
                <a:ea typeface="Roboto"/>
                <a:cs typeface="Roboto"/>
                <a:sym typeface="Roboto"/>
              </a:rPr>
              <a:t>Variable (also known as a class variable)</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AutoNum type="arabicPeriod"/>
            </a:pPr>
            <a:r>
              <a:rPr lang="en" sz="1200">
                <a:solidFill>
                  <a:schemeClr val="dk1"/>
                </a:solidFill>
                <a:highlight>
                  <a:srgbClr val="FFFFFF"/>
                </a:highlight>
                <a:latin typeface="Roboto"/>
                <a:ea typeface="Roboto"/>
                <a:cs typeface="Roboto"/>
                <a:sym typeface="Roboto"/>
              </a:rPr>
              <a:t>Method (also known as a class method)</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AutoNum type="arabicPeriod"/>
            </a:pPr>
            <a:r>
              <a:rPr lang="en" sz="1200">
                <a:solidFill>
                  <a:schemeClr val="dk1"/>
                </a:solidFill>
                <a:highlight>
                  <a:srgbClr val="FFFFFF"/>
                </a:highlight>
                <a:latin typeface="Roboto"/>
                <a:ea typeface="Roboto"/>
                <a:cs typeface="Roboto"/>
                <a:sym typeface="Roboto"/>
              </a:rPr>
              <a:t>Block</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AutoNum type="arabicPeriod"/>
            </a:pPr>
            <a:r>
              <a:rPr lang="en" sz="1200">
                <a:solidFill>
                  <a:schemeClr val="dk1"/>
                </a:solidFill>
                <a:highlight>
                  <a:srgbClr val="FFFFFF"/>
                </a:highlight>
                <a:latin typeface="Roboto"/>
                <a:ea typeface="Roboto"/>
                <a:cs typeface="Roboto"/>
                <a:sym typeface="Roboto"/>
              </a:rPr>
              <a:t>Nested class</a:t>
            </a:r>
            <a:endParaRPr sz="12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333333"/>
              </a:solidFill>
              <a:highlight>
                <a:srgbClr val="FFFFFF"/>
              </a:highlight>
              <a:latin typeface="Roboto"/>
              <a:ea typeface="Roboto"/>
              <a:cs typeface="Roboto"/>
              <a:sym typeface="Roboto"/>
            </a:endParaRPr>
          </a:p>
        </p:txBody>
      </p:sp>
      <p:sp>
        <p:nvSpPr>
          <p:cNvPr id="245" name="Google Shape;245;p39"/>
          <p:cNvSpPr txBox="1"/>
          <p:nvPr/>
        </p:nvSpPr>
        <p:spPr>
          <a:xfrm>
            <a:off x="4961650" y="2902950"/>
            <a:ext cx="41823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200"/>
              </a:spcAft>
              <a:buNone/>
            </a:pPr>
            <a:r>
              <a:rPr lang="en" sz="1300">
                <a:solidFill>
                  <a:srgbClr val="610B4B"/>
                </a:solidFill>
                <a:highlight>
                  <a:srgbClr val="FFFFFF"/>
                </a:highlight>
              </a:rPr>
              <a:t>Understanding the problem without static variable</a:t>
            </a:r>
            <a:endParaRPr sz="1300">
              <a:solidFill>
                <a:srgbClr val="610B4B"/>
              </a:solidFill>
              <a:highlight>
                <a:srgbClr val="FFFFFF"/>
              </a:highlight>
            </a:endParaRPr>
          </a:p>
        </p:txBody>
      </p:sp>
      <p:sp>
        <p:nvSpPr>
          <p:cNvPr id="246" name="Google Shape;246;p39"/>
          <p:cNvSpPr txBox="1"/>
          <p:nvPr/>
        </p:nvSpPr>
        <p:spPr>
          <a:xfrm>
            <a:off x="4580650" y="3183950"/>
            <a:ext cx="3000000" cy="1300500"/>
          </a:xfrm>
          <a:prstGeom prst="rect">
            <a:avLst/>
          </a:prstGeom>
          <a:noFill/>
          <a:ln>
            <a:noFill/>
          </a:ln>
        </p:spPr>
        <p:txBody>
          <a:bodyPr anchorCtr="0" anchor="t" bIns="91425" lIns="91425" spcFirstLastPara="1" rIns="91425" wrap="square" tIns="91425">
            <a:spAutoFit/>
          </a:bodyPr>
          <a:lstStyle/>
          <a:p>
            <a:pPr indent="0" lvl="0" marL="457200" rtl="0" algn="l">
              <a:lnSpc>
                <a:spcPct val="156250"/>
              </a:lnSpc>
              <a:spcBef>
                <a:spcPts val="0"/>
              </a:spcBef>
              <a:spcAft>
                <a:spcPts val="0"/>
              </a:spcAft>
              <a:buNone/>
            </a:pPr>
            <a:r>
              <a:rPr b="1" lang="en" sz="1000">
                <a:solidFill>
                  <a:srgbClr val="006699"/>
                </a:solidFill>
                <a:latin typeface="Roboto"/>
                <a:ea typeface="Roboto"/>
                <a:cs typeface="Roboto"/>
                <a:sym typeface="Roboto"/>
              </a:rPr>
              <a:t>class</a:t>
            </a:r>
            <a:r>
              <a:rPr lang="en" sz="1000">
                <a:solidFill>
                  <a:schemeClr val="dk1"/>
                </a:solidFill>
                <a:latin typeface="Roboto"/>
                <a:ea typeface="Roboto"/>
                <a:cs typeface="Roboto"/>
                <a:sym typeface="Roboto"/>
              </a:rPr>
              <a:t> Student{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r>
              <a:rPr b="1" lang="en" sz="1000">
                <a:solidFill>
                  <a:srgbClr val="006699"/>
                </a:solidFill>
                <a:latin typeface="Roboto"/>
                <a:ea typeface="Roboto"/>
                <a:cs typeface="Roboto"/>
                <a:sym typeface="Roboto"/>
              </a:rPr>
              <a:t>int</a:t>
            </a:r>
            <a:r>
              <a:rPr lang="en" sz="1000">
                <a:solidFill>
                  <a:schemeClr val="dk1"/>
                </a:solidFill>
                <a:latin typeface="Roboto"/>
                <a:ea typeface="Roboto"/>
                <a:cs typeface="Roboto"/>
                <a:sym typeface="Roboto"/>
              </a:rPr>
              <a:t> id;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String name;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String college = </a:t>
            </a:r>
            <a:r>
              <a:rPr lang="en" sz="1000">
                <a:solidFill>
                  <a:srgbClr val="0000FF"/>
                </a:solidFill>
                <a:latin typeface="Roboto"/>
                <a:ea typeface="Roboto"/>
                <a:cs typeface="Roboto"/>
                <a:sym typeface="Roboto"/>
              </a:rPr>
              <a:t>"ITS"</a:t>
            </a: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p:txBody>
      </p:sp>
      <p:sp>
        <p:nvSpPr>
          <p:cNvPr id="247" name="Google Shape;247;p39"/>
          <p:cNvSpPr txBox="1"/>
          <p:nvPr/>
        </p:nvSpPr>
        <p:spPr>
          <a:xfrm>
            <a:off x="6840675" y="3890950"/>
            <a:ext cx="2386800" cy="482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i="1" lang="en" sz="900">
                <a:solidFill>
                  <a:srgbClr val="333333"/>
                </a:solidFill>
                <a:highlight>
                  <a:srgbClr val="FFFFFF"/>
                </a:highlight>
                <a:latin typeface="Roboto"/>
                <a:ea typeface="Roboto"/>
                <a:cs typeface="Roboto"/>
                <a:sym typeface="Roboto"/>
              </a:rPr>
              <a:t>all instance data members will get memory each time when the object is created.</a:t>
            </a:r>
            <a:endParaRPr i="1" sz="900">
              <a:solidFill>
                <a:srgbClr val="333333"/>
              </a:solidFill>
              <a:highlight>
                <a:srgbClr val="FFFFFF"/>
              </a:highlight>
              <a:latin typeface="Roboto"/>
              <a:ea typeface="Roboto"/>
              <a:cs typeface="Roboto"/>
              <a:sym typeface="Roboto"/>
            </a:endParaRPr>
          </a:p>
        </p:txBody>
      </p:sp>
      <p:sp>
        <p:nvSpPr>
          <p:cNvPr id="248" name="Google Shape;248;p39"/>
          <p:cNvSpPr txBox="1"/>
          <p:nvPr/>
        </p:nvSpPr>
        <p:spPr>
          <a:xfrm>
            <a:off x="4940900" y="4596250"/>
            <a:ext cx="3818700" cy="3693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1200"/>
              </a:spcAft>
              <a:buNone/>
            </a:pPr>
            <a:r>
              <a:rPr lang="en" sz="1200">
                <a:solidFill>
                  <a:srgbClr val="333333"/>
                </a:solidFill>
                <a:highlight>
                  <a:srgbClr val="FFFFFF"/>
                </a:highlight>
                <a:latin typeface="Roboto"/>
                <a:ea typeface="Roboto"/>
                <a:cs typeface="Roboto"/>
                <a:sym typeface="Roboto"/>
              </a:rPr>
              <a:t>Java static property is shared to all objects.</a:t>
            </a:r>
            <a:endParaRPr sz="1200">
              <a:solidFill>
                <a:srgbClr val="333333"/>
              </a:solidFill>
              <a:highlight>
                <a:srgbClr val="FFFFFF"/>
              </a:highlight>
              <a:latin typeface="Roboto"/>
              <a:ea typeface="Roboto"/>
              <a:cs typeface="Roboto"/>
              <a:sym typeface="Roboto"/>
            </a:endParaRPr>
          </a:p>
        </p:txBody>
      </p:sp>
      <p:pic>
        <p:nvPicPr>
          <p:cNvPr id="249" name="Google Shape;249;p39"/>
          <p:cNvPicPr preferRelativeResize="0"/>
          <p:nvPr/>
        </p:nvPicPr>
        <p:blipFill>
          <a:blip r:embed="rId5">
            <a:alphaModFix/>
          </a:blip>
          <a:stretch>
            <a:fillRect/>
          </a:stretch>
        </p:blipFill>
        <p:spPr>
          <a:xfrm>
            <a:off x="1902825" y="3093450"/>
            <a:ext cx="2785650" cy="2004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Clr>
                <a:schemeClr val="dk1"/>
              </a:buClr>
              <a:buSzPct val="50000"/>
              <a:buFont typeface="Arial"/>
              <a:buNone/>
            </a:pPr>
            <a:r>
              <a:rPr lang="en" sz="2200">
                <a:solidFill>
                  <a:srgbClr val="610B38"/>
                </a:solidFill>
                <a:highlight>
                  <a:srgbClr val="FFFFFF"/>
                </a:highlight>
              </a:rPr>
              <a:t>Java static method</a:t>
            </a:r>
            <a:endParaRPr sz="2200">
              <a:solidFill>
                <a:srgbClr val="610B38"/>
              </a:solidFill>
              <a:highlight>
                <a:srgbClr val="FFFFFF"/>
              </a:highlight>
            </a:endParaRPr>
          </a:p>
          <a:p>
            <a:pPr indent="0" lvl="0" marL="0" rtl="0" algn="l">
              <a:spcBef>
                <a:spcPts val="400"/>
              </a:spcBef>
              <a:spcAft>
                <a:spcPts val="0"/>
              </a:spcAft>
              <a:buNone/>
            </a:pPr>
            <a:r>
              <a:t/>
            </a:r>
            <a:endParaRPr/>
          </a:p>
        </p:txBody>
      </p:sp>
      <p:sp>
        <p:nvSpPr>
          <p:cNvPr id="255" name="Google Shape;255;p40"/>
          <p:cNvSpPr txBox="1"/>
          <p:nvPr>
            <p:ph idx="1" type="body"/>
          </p:nvPr>
        </p:nvSpPr>
        <p:spPr>
          <a:xfrm>
            <a:off x="311700" y="1152475"/>
            <a:ext cx="5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Static keyword with any method, it is known as static method.</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 static method belongs to the class rather than the object of a class.</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 static method can be invoked without the need for creating an instance of a class.</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 static method can access static data member and can change the value of it.</a:t>
            </a:r>
            <a:endParaRPr sz="12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333333"/>
              </a:solidFill>
              <a:highlight>
                <a:srgbClr val="FFFFFF"/>
              </a:highlight>
              <a:latin typeface="Roboto"/>
              <a:ea typeface="Roboto"/>
              <a:cs typeface="Roboto"/>
              <a:sym typeface="Roboto"/>
            </a:endParaRPr>
          </a:p>
        </p:txBody>
      </p:sp>
      <p:sp>
        <p:nvSpPr>
          <p:cNvPr id="256" name="Google Shape;256;p40"/>
          <p:cNvSpPr txBox="1"/>
          <p:nvPr/>
        </p:nvSpPr>
        <p:spPr>
          <a:xfrm>
            <a:off x="5908525" y="979350"/>
            <a:ext cx="4149900" cy="2697600"/>
          </a:xfrm>
          <a:prstGeom prst="rect">
            <a:avLst/>
          </a:prstGeom>
          <a:noFill/>
          <a:ln>
            <a:noFill/>
          </a:ln>
        </p:spPr>
        <p:txBody>
          <a:bodyPr anchorCtr="0" anchor="t" bIns="91425" lIns="91425" spcFirstLastPara="1" rIns="91425" wrap="square" tIns="91425">
            <a:spAutoFit/>
          </a:bodyPr>
          <a:lstStyle/>
          <a:p>
            <a:pPr indent="0" lvl="0" marL="457200" rtl="0" algn="l">
              <a:lnSpc>
                <a:spcPct val="156250"/>
              </a:lnSpc>
              <a:spcBef>
                <a:spcPts val="0"/>
              </a:spcBef>
              <a:spcAft>
                <a:spcPts val="0"/>
              </a:spcAft>
              <a:buNone/>
            </a:pPr>
            <a:r>
              <a:rPr b="1" lang="en" sz="1000">
                <a:solidFill>
                  <a:srgbClr val="006699"/>
                </a:solidFill>
                <a:latin typeface="Roboto"/>
                <a:ea typeface="Roboto"/>
                <a:cs typeface="Roboto"/>
                <a:sym typeface="Roboto"/>
              </a:rPr>
              <a:t>class</a:t>
            </a:r>
            <a:r>
              <a:rPr lang="en" sz="1000">
                <a:solidFill>
                  <a:schemeClr val="dk1"/>
                </a:solidFill>
                <a:latin typeface="Roboto"/>
                <a:ea typeface="Roboto"/>
                <a:cs typeface="Roboto"/>
                <a:sym typeface="Roboto"/>
              </a:rPr>
              <a:t> Calculate{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r>
              <a:rPr b="1" lang="en" sz="1000">
                <a:solidFill>
                  <a:srgbClr val="006699"/>
                </a:solidFill>
                <a:latin typeface="Roboto"/>
                <a:ea typeface="Roboto"/>
                <a:cs typeface="Roboto"/>
                <a:sym typeface="Roboto"/>
              </a:rPr>
              <a:t>static</a:t>
            </a:r>
            <a:r>
              <a:rPr lang="en" sz="1000">
                <a:solidFill>
                  <a:schemeClr val="dk1"/>
                </a:solidFill>
                <a:latin typeface="Roboto"/>
                <a:ea typeface="Roboto"/>
                <a:cs typeface="Roboto"/>
                <a:sym typeface="Roboto"/>
              </a:rPr>
              <a:t> </a:t>
            </a:r>
            <a:r>
              <a:rPr b="1" lang="en" sz="1000">
                <a:solidFill>
                  <a:srgbClr val="006699"/>
                </a:solidFill>
                <a:latin typeface="Roboto"/>
                <a:ea typeface="Roboto"/>
                <a:cs typeface="Roboto"/>
                <a:sym typeface="Roboto"/>
              </a:rPr>
              <a:t>int</a:t>
            </a:r>
            <a:r>
              <a:rPr lang="en" sz="1000">
                <a:solidFill>
                  <a:schemeClr val="dk1"/>
                </a:solidFill>
                <a:latin typeface="Roboto"/>
                <a:ea typeface="Roboto"/>
                <a:cs typeface="Roboto"/>
                <a:sym typeface="Roboto"/>
              </a:rPr>
              <a:t> cube(</a:t>
            </a:r>
            <a:r>
              <a:rPr b="1" lang="en" sz="1000">
                <a:solidFill>
                  <a:srgbClr val="006699"/>
                </a:solidFill>
                <a:latin typeface="Roboto"/>
                <a:ea typeface="Roboto"/>
                <a:cs typeface="Roboto"/>
                <a:sym typeface="Roboto"/>
              </a:rPr>
              <a:t>int</a:t>
            </a:r>
            <a:r>
              <a:rPr lang="en" sz="1000">
                <a:solidFill>
                  <a:schemeClr val="dk1"/>
                </a:solidFill>
                <a:latin typeface="Roboto"/>
                <a:ea typeface="Roboto"/>
                <a:cs typeface="Roboto"/>
                <a:sym typeface="Roboto"/>
              </a:rPr>
              <a:t> x){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r>
              <a:rPr b="1" lang="en" sz="1000">
                <a:solidFill>
                  <a:srgbClr val="006699"/>
                </a:solidFill>
                <a:latin typeface="Roboto"/>
                <a:ea typeface="Roboto"/>
                <a:cs typeface="Roboto"/>
                <a:sym typeface="Roboto"/>
              </a:rPr>
              <a:t>return</a:t>
            </a:r>
            <a:r>
              <a:rPr lang="en" sz="1000">
                <a:solidFill>
                  <a:schemeClr val="dk1"/>
                </a:solidFill>
                <a:latin typeface="Roboto"/>
                <a:ea typeface="Roboto"/>
                <a:cs typeface="Roboto"/>
                <a:sym typeface="Roboto"/>
              </a:rPr>
              <a:t> x*x*x;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r>
              <a:rPr b="1" lang="en" sz="1000">
                <a:solidFill>
                  <a:srgbClr val="006699"/>
                </a:solidFill>
                <a:latin typeface="Roboto"/>
                <a:ea typeface="Roboto"/>
                <a:cs typeface="Roboto"/>
                <a:sym typeface="Roboto"/>
              </a:rPr>
              <a:t>public</a:t>
            </a:r>
            <a:r>
              <a:rPr lang="en" sz="1000">
                <a:solidFill>
                  <a:schemeClr val="dk1"/>
                </a:solidFill>
                <a:latin typeface="Roboto"/>
                <a:ea typeface="Roboto"/>
                <a:cs typeface="Roboto"/>
                <a:sym typeface="Roboto"/>
              </a:rPr>
              <a:t> </a:t>
            </a:r>
            <a:r>
              <a:rPr b="1" lang="en" sz="1000">
                <a:solidFill>
                  <a:srgbClr val="006699"/>
                </a:solidFill>
                <a:latin typeface="Roboto"/>
                <a:ea typeface="Roboto"/>
                <a:cs typeface="Roboto"/>
                <a:sym typeface="Roboto"/>
              </a:rPr>
              <a:t>static</a:t>
            </a:r>
            <a:r>
              <a:rPr lang="en" sz="1000">
                <a:solidFill>
                  <a:schemeClr val="dk1"/>
                </a:solidFill>
                <a:latin typeface="Roboto"/>
                <a:ea typeface="Roboto"/>
                <a:cs typeface="Roboto"/>
                <a:sym typeface="Roboto"/>
              </a:rPr>
              <a:t> </a:t>
            </a:r>
            <a:r>
              <a:rPr b="1" lang="en" sz="1000">
                <a:solidFill>
                  <a:srgbClr val="006699"/>
                </a:solidFill>
                <a:latin typeface="Roboto"/>
                <a:ea typeface="Roboto"/>
                <a:cs typeface="Roboto"/>
                <a:sym typeface="Roboto"/>
              </a:rPr>
              <a:t>void</a:t>
            </a:r>
            <a:r>
              <a:rPr lang="en" sz="1000">
                <a:solidFill>
                  <a:schemeClr val="dk1"/>
                </a:solidFill>
                <a:latin typeface="Roboto"/>
                <a:ea typeface="Roboto"/>
                <a:cs typeface="Roboto"/>
                <a:sym typeface="Roboto"/>
              </a:rPr>
              <a:t> main(String args[]){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r>
              <a:rPr b="1" lang="en" sz="1000">
                <a:solidFill>
                  <a:srgbClr val="006699"/>
                </a:solidFill>
                <a:latin typeface="Roboto"/>
                <a:ea typeface="Roboto"/>
                <a:cs typeface="Roboto"/>
                <a:sym typeface="Roboto"/>
              </a:rPr>
              <a:t>int</a:t>
            </a:r>
            <a:r>
              <a:rPr lang="en" sz="1000">
                <a:solidFill>
                  <a:schemeClr val="dk1"/>
                </a:solidFill>
                <a:latin typeface="Roboto"/>
                <a:ea typeface="Roboto"/>
                <a:cs typeface="Roboto"/>
                <a:sym typeface="Roboto"/>
              </a:rPr>
              <a:t> result=Calculate.cube(</a:t>
            </a:r>
            <a:r>
              <a:rPr lang="en" sz="1000">
                <a:solidFill>
                  <a:srgbClr val="C00000"/>
                </a:solidFill>
                <a:latin typeface="Roboto"/>
                <a:ea typeface="Roboto"/>
                <a:cs typeface="Roboto"/>
                <a:sym typeface="Roboto"/>
              </a:rPr>
              <a:t>5</a:t>
            </a: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System.out.println(result);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t/>
            </a:r>
            <a:endParaRPr b="1" sz="700">
              <a:solidFill>
                <a:srgbClr val="006699"/>
              </a:solidFill>
              <a:latin typeface="Roboto"/>
              <a:ea typeface="Roboto"/>
              <a:cs typeface="Roboto"/>
              <a:sym typeface="Roboto"/>
            </a:endParaRPr>
          </a:p>
        </p:txBody>
      </p:sp>
      <p:sp>
        <p:nvSpPr>
          <p:cNvPr id="257" name="Google Shape;257;p40"/>
          <p:cNvSpPr txBox="1"/>
          <p:nvPr/>
        </p:nvSpPr>
        <p:spPr>
          <a:xfrm>
            <a:off x="389650" y="3617350"/>
            <a:ext cx="3000000" cy="3849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1400"/>
              </a:spcBef>
              <a:spcAft>
                <a:spcPts val="400"/>
              </a:spcAft>
              <a:buNone/>
            </a:pPr>
            <a:r>
              <a:rPr lang="en" sz="1300">
                <a:solidFill>
                  <a:srgbClr val="610B4B"/>
                </a:solidFill>
                <a:highlight>
                  <a:srgbClr val="FFFFFF"/>
                </a:highlight>
              </a:rPr>
              <a:t>Restrictions for the static method</a:t>
            </a:r>
            <a:endParaRPr sz="1300">
              <a:solidFill>
                <a:srgbClr val="610B4B"/>
              </a:solidFill>
              <a:highlight>
                <a:srgbClr val="FFFFFF"/>
              </a:highlight>
            </a:endParaRPr>
          </a:p>
        </p:txBody>
      </p:sp>
      <p:sp>
        <p:nvSpPr>
          <p:cNvPr id="258" name="Google Shape;258;p40"/>
          <p:cNvSpPr txBox="1"/>
          <p:nvPr/>
        </p:nvSpPr>
        <p:spPr>
          <a:xfrm>
            <a:off x="406125" y="3961550"/>
            <a:ext cx="8549700" cy="657900"/>
          </a:xfrm>
          <a:prstGeom prst="rect">
            <a:avLst/>
          </a:prstGeom>
          <a:noFill/>
          <a:ln>
            <a:noFill/>
          </a:ln>
        </p:spPr>
        <p:txBody>
          <a:bodyPr anchorCtr="0" anchor="t" bIns="91425" lIns="91425" spcFirstLastPara="1" rIns="91425" wrap="square" tIns="91425">
            <a:spAutoFit/>
          </a:bodyPr>
          <a:lstStyle/>
          <a:p>
            <a:pPr indent="-304800" lvl="0" marL="457200" marR="25400" rtl="0" algn="l">
              <a:lnSpc>
                <a:spcPct val="156250"/>
              </a:lnSpc>
              <a:spcBef>
                <a:spcPts val="1500"/>
              </a:spcBef>
              <a:spcAft>
                <a:spcPts val="0"/>
              </a:spcAft>
              <a:buClr>
                <a:schemeClr val="dk1"/>
              </a:buClr>
              <a:buSzPts val="1200"/>
              <a:buFont typeface="Roboto"/>
              <a:buAutoNum type="arabicPeriod"/>
            </a:pPr>
            <a:r>
              <a:rPr lang="en" sz="1200">
                <a:solidFill>
                  <a:schemeClr val="dk1"/>
                </a:solidFill>
                <a:highlight>
                  <a:srgbClr val="FFFFFF"/>
                </a:highlight>
                <a:latin typeface="Roboto"/>
                <a:ea typeface="Roboto"/>
                <a:cs typeface="Roboto"/>
                <a:sym typeface="Roboto"/>
              </a:rPr>
              <a:t>The static method can not use non static data member or call non-static method directly.</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AutoNum type="arabicPeriod"/>
            </a:pPr>
            <a:r>
              <a:rPr lang="en" sz="1200">
                <a:solidFill>
                  <a:schemeClr val="dk1"/>
                </a:solidFill>
                <a:highlight>
                  <a:srgbClr val="FFFFFF"/>
                </a:highlight>
                <a:latin typeface="Roboto"/>
                <a:ea typeface="Roboto"/>
                <a:cs typeface="Roboto"/>
                <a:sym typeface="Roboto"/>
              </a:rPr>
              <a:t>this and super cannot be used in static context.</a:t>
            </a:r>
            <a:endParaRPr sz="1200">
              <a:solidFill>
                <a:schemeClr val="dk1"/>
              </a:solidFill>
              <a:highlight>
                <a:srgbClr val="FFFFFF"/>
              </a:highlight>
              <a:latin typeface="Roboto"/>
              <a:ea typeface="Roboto"/>
              <a:cs typeface="Roboto"/>
              <a:sym typeface="Roboto"/>
            </a:endParaRPr>
          </a:p>
        </p:txBody>
      </p:sp>
      <p:sp>
        <p:nvSpPr>
          <p:cNvPr id="259" name="Google Shape;259;p40"/>
          <p:cNvSpPr txBox="1"/>
          <p:nvPr/>
        </p:nvSpPr>
        <p:spPr>
          <a:xfrm>
            <a:off x="6538925" y="3635500"/>
            <a:ext cx="3000000" cy="1621800"/>
          </a:xfrm>
          <a:prstGeom prst="rect">
            <a:avLst/>
          </a:prstGeom>
          <a:noFill/>
          <a:ln>
            <a:noFill/>
          </a:ln>
        </p:spPr>
        <p:txBody>
          <a:bodyPr anchorCtr="0" anchor="t" bIns="91425" lIns="91425" spcFirstLastPara="1" rIns="91425" wrap="square" tIns="91425">
            <a:spAutoFit/>
          </a:bodyPr>
          <a:lstStyle/>
          <a:p>
            <a:pPr indent="0" lvl="0" marL="457200" rtl="0" algn="l">
              <a:lnSpc>
                <a:spcPct val="156250"/>
              </a:lnSpc>
              <a:spcBef>
                <a:spcPts val="0"/>
              </a:spcBef>
              <a:spcAft>
                <a:spcPts val="0"/>
              </a:spcAft>
              <a:buNone/>
            </a:pPr>
            <a:r>
              <a:rPr b="1" lang="en" sz="900">
                <a:solidFill>
                  <a:srgbClr val="006699"/>
                </a:solidFill>
                <a:latin typeface="Roboto"/>
                <a:ea typeface="Roboto"/>
                <a:cs typeface="Roboto"/>
                <a:sym typeface="Roboto"/>
              </a:rPr>
              <a:t>class</a:t>
            </a:r>
            <a:r>
              <a:rPr lang="en" sz="900">
                <a:solidFill>
                  <a:schemeClr val="dk1"/>
                </a:solidFill>
                <a:latin typeface="Roboto"/>
                <a:ea typeface="Roboto"/>
                <a:cs typeface="Roboto"/>
                <a:sym typeface="Roboto"/>
              </a:rPr>
              <a:t> A{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a:t>
            </a:r>
            <a:r>
              <a:rPr b="1" lang="en" sz="900">
                <a:solidFill>
                  <a:srgbClr val="006699"/>
                </a:solidFill>
                <a:latin typeface="Roboto"/>
                <a:ea typeface="Roboto"/>
                <a:cs typeface="Roboto"/>
                <a:sym typeface="Roboto"/>
              </a:rPr>
              <a:t>int</a:t>
            </a:r>
            <a:r>
              <a:rPr lang="en" sz="900">
                <a:solidFill>
                  <a:schemeClr val="dk1"/>
                </a:solidFill>
                <a:latin typeface="Roboto"/>
                <a:ea typeface="Roboto"/>
                <a:cs typeface="Roboto"/>
                <a:sym typeface="Roboto"/>
              </a:rPr>
              <a:t> a=</a:t>
            </a:r>
            <a:r>
              <a:rPr lang="en" sz="900">
                <a:solidFill>
                  <a:srgbClr val="C00000"/>
                </a:solidFill>
                <a:latin typeface="Roboto"/>
                <a:ea typeface="Roboto"/>
                <a:cs typeface="Roboto"/>
                <a:sym typeface="Roboto"/>
              </a:rPr>
              <a:t>40</a:t>
            </a:r>
            <a:r>
              <a:rPr lang="en" sz="900">
                <a:solidFill>
                  <a:schemeClr val="dk1"/>
                </a:solidFill>
                <a:latin typeface="Roboto"/>
                <a:ea typeface="Roboto"/>
                <a:cs typeface="Roboto"/>
                <a:sym typeface="Roboto"/>
              </a:rPr>
              <a:t>;</a:t>
            </a:r>
            <a:r>
              <a:rPr lang="en" sz="900">
                <a:solidFill>
                  <a:srgbClr val="008200"/>
                </a:solidFill>
                <a:latin typeface="Roboto"/>
                <a:ea typeface="Roboto"/>
                <a:cs typeface="Roboto"/>
                <a:sym typeface="Roboto"/>
              </a:rPr>
              <a:t>//non static</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a:t>
            </a:r>
            <a:r>
              <a:rPr b="1" lang="en" sz="900">
                <a:solidFill>
                  <a:srgbClr val="006699"/>
                </a:solidFill>
                <a:latin typeface="Roboto"/>
                <a:ea typeface="Roboto"/>
                <a:cs typeface="Roboto"/>
                <a:sym typeface="Roboto"/>
              </a:rPr>
              <a:t>public</a:t>
            </a:r>
            <a:r>
              <a:rPr lang="en" sz="900">
                <a:solidFill>
                  <a:schemeClr val="dk1"/>
                </a:solidFill>
                <a:latin typeface="Roboto"/>
                <a:ea typeface="Roboto"/>
                <a:cs typeface="Roboto"/>
                <a:sym typeface="Roboto"/>
              </a:rPr>
              <a:t> </a:t>
            </a:r>
            <a:r>
              <a:rPr b="1" lang="en" sz="900">
                <a:solidFill>
                  <a:srgbClr val="006699"/>
                </a:solidFill>
                <a:latin typeface="Roboto"/>
                <a:ea typeface="Roboto"/>
                <a:cs typeface="Roboto"/>
                <a:sym typeface="Roboto"/>
              </a:rPr>
              <a:t>static</a:t>
            </a:r>
            <a:r>
              <a:rPr lang="en" sz="900">
                <a:solidFill>
                  <a:schemeClr val="dk1"/>
                </a:solidFill>
                <a:latin typeface="Roboto"/>
                <a:ea typeface="Roboto"/>
                <a:cs typeface="Roboto"/>
                <a:sym typeface="Roboto"/>
              </a:rPr>
              <a:t> </a:t>
            </a:r>
            <a:r>
              <a:rPr b="1" lang="en" sz="900">
                <a:solidFill>
                  <a:srgbClr val="006699"/>
                </a:solidFill>
                <a:latin typeface="Roboto"/>
                <a:ea typeface="Roboto"/>
                <a:cs typeface="Roboto"/>
                <a:sym typeface="Roboto"/>
              </a:rPr>
              <a:t>void</a:t>
            </a:r>
            <a:r>
              <a:rPr lang="en" sz="900">
                <a:solidFill>
                  <a:schemeClr val="dk1"/>
                </a:solidFill>
                <a:latin typeface="Roboto"/>
                <a:ea typeface="Roboto"/>
                <a:cs typeface="Roboto"/>
                <a:sym typeface="Roboto"/>
              </a:rPr>
              <a:t> main(String args[]){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System.out.println(a);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just">
              <a:lnSpc>
                <a:spcPct val="130000"/>
              </a:lnSpc>
              <a:spcBef>
                <a:spcPts val="1800"/>
              </a:spcBef>
              <a:spcAft>
                <a:spcPts val="0"/>
              </a:spcAft>
              <a:buNone/>
            </a:pPr>
            <a:r>
              <a:rPr lang="en" sz="2200">
                <a:solidFill>
                  <a:srgbClr val="610B38"/>
                </a:solidFill>
                <a:highlight>
                  <a:srgbClr val="FFFFFF"/>
                </a:highlight>
              </a:rPr>
              <a:t>Java static block</a:t>
            </a:r>
            <a:endParaRPr sz="2200">
              <a:solidFill>
                <a:srgbClr val="610B38"/>
              </a:solidFill>
              <a:highlight>
                <a:srgbClr val="FFFFFF"/>
              </a:highlight>
            </a:endParaRPr>
          </a:p>
          <a:p>
            <a:pPr indent="0" lvl="0" marL="0" rtl="0" algn="l">
              <a:spcBef>
                <a:spcPts val="400"/>
              </a:spcBef>
              <a:spcAft>
                <a:spcPts val="0"/>
              </a:spcAft>
              <a:buNone/>
            </a:pPr>
            <a:r>
              <a:t/>
            </a:r>
            <a:endParaRPr/>
          </a:p>
        </p:txBody>
      </p:sp>
      <p:sp>
        <p:nvSpPr>
          <p:cNvPr id="265" name="Google Shape;265;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25400" rtl="0" algn="l">
              <a:lnSpc>
                <a:spcPct val="136250"/>
              </a:lnSpc>
              <a:spcBef>
                <a:spcPts val="1500"/>
              </a:spcBef>
              <a:spcAft>
                <a:spcPts val="0"/>
              </a:spcAft>
              <a:buSzPts val="770"/>
              <a:buNone/>
            </a:pPr>
            <a:r>
              <a:rPr lang="en" sz="1215">
                <a:solidFill>
                  <a:schemeClr val="dk1"/>
                </a:solidFill>
                <a:highlight>
                  <a:srgbClr val="FFFFFF"/>
                </a:highlight>
              </a:rPr>
              <a:t>When a block is declared with the static keyword, it is called </a:t>
            </a:r>
            <a:r>
              <a:rPr b="1" lang="en" sz="1215">
                <a:solidFill>
                  <a:schemeClr val="dk1"/>
                </a:solidFill>
                <a:highlight>
                  <a:srgbClr val="FFFFFF"/>
                </a:highlight>
              </a:rPr>
              <a:t>static block in Java</a:t>
            </a:r>
            <a:r>
              <a:rPr lang="en" sz="1215">
                <a:solidFill>
                  <a:schemeClr val="dk1"/>
                </a:solidFill>
                <a:highlight>
                  <a:srgbClr val="FFFFFF"/>
                </a:highlight>
              </a:rPr>
              <a:t>.</a:t>
            </a:r>
            <a:endParaRPr sz="1215">
              <a:solidFill>
                <a:schemeClr val="dk1"/>
              </a:solidFill>
              <a:highlight>
                <a:srgbClr val="FFFFFF"/>
              </a:highlight>
            </a:endParaRPr>
          </a:p>
          <a:p>
            <a:pPr indent="0" lvl="0" marL="0" marR="25400" rtl="0" algn="l">
              <a:lnSpc>
                <a:spcPct val="136250"/>
              </a:lnSpc>
              <a:spcBef>
                <a:spcPts val="1500"/>
              </a:spcBef>
              <a:spcAft>
                <a:spcPts val="0"/>
              </a:spcAft>
              <a:buSzPts val="770"/>
              <a:buNone/>
            </a:pPr>
            <a:r>
              <a:rPr lang="en" sz="1215">
                <a:solidFill>
                  <a:schemeClr val="dk1"/>
                </a:solidFill>
                <a:highlight>
                  <a:srgbClr val="FFFFFF"/>
                </a:highlight>
              </a:rPr>
              <a:t>It is a normal block of code that is enclosed in braces ({ }) and is preceded by a keyword “static”.</a:t>
            </a:r>
            <a:endParaRPr sz="1040">
              <a:solidFill>
                <a:schemeClr val="dk1"/>
              </a:solidFill>
              <a:highlight>
                <a:srgbClr val="FFFFFF"/>
              </a:highlight>
              <a:latin typeface="Roboto"/>
              <a:ea typeface="Roboto"/>
              <a:cs typeface="Roboto"/>
              <a:sym typeface="Roboto"/>
            </a:endParaRPr>
          </a:p>
          <a:p>
            <a:pPr indent="-294640" lvl="0" marL="457200" marR="25400" rtl="0" algn="l">
              <a:lnSpc>
                <a:spcPct val="136250"/>
              </a:lnSpc>
              <a:spcBef>
                <a:spcPts val="1500"/>
              </a:spcBef>
              <a:spcAft>
                <a:spcPts val="0"/>
              </a:spcAft>
              <a:buClr>
                <a:schemeClr val="dk1"/>
              </a:buClr>
              <a:buSzPts val="1040"/>
              <a:buFont typeface="Roboto"/>
              <a:buChar char="●"/>
            </a:pPr>
            <a:r>
              <a:rPr lang="en" sz="1040">
                <a:solidFill>
                  <a:schemeClr val="dk1"/>
                </a:solidFill>
                <a:highlight>
                  <a:srgbClr val="FFFFFF"/>
                </a:highlight>
                <a:latin typeface="Roboto"/>
                <a:ea typeface="Roboto"/>
                <a:cs typeface="Roboto"/>
                <a:sym typeface="Roboto"/>
              </a:rPr>
              <a:t>Is used to initialize the static data member.</a:t>
            </a:r>
            <a:endParaRPr sz="1040">
              <a:solidFill>
                <a:schemeClr val="dk1"/>
              </a:solidFill>
              <a:highlight>
                <a:srgbClr val="FFFFFF"/>
              </a:highlight>
              <a:latin typeface="Roboto"/>
              <a:ea typeface="Roboto"/>
              <a:cs typeface="Roboto"/>
              <a:sym typeface="Roboto"/>
            </a:endParaRPr>
          </a:p>
          <a:p>
            <a:pPr indent="-294640" lvl="0" marL="457200" marR="25400" rtl="0" algn="l">
              <a:lnSpc>
                <a:spcPct val="136250"/>
              </a:lnSpc>
              <a:spcBef>
                <a:spcPts val="0"/>
              </a:spcBef>
              <a:spcAft>
                <a:spcPts val="0"/>
              </a:spcAft>
              <a:buClr>
                <a:schemeClr val="dk1"/>
              </a:buClr>
              <a:buSzPts val="1040"/>
              <a:buFont typeface="Roboto"/>
              <a:buChar char="●"/>
            </a:pPr>
            <a:r>
              <a:rPr lang="en" sz="1040">
                <a:solidFill>
                  <a:schemeClr val="dk1"/>
                </a:solidFill>
                <a:highlight>
                  <a:srgbClr val="FFFFFF"/>
                </a:highlight>
                <a:latin typeface="Roboto"/>
                <a:ea typeface="Roboto"/>
                <a:cs typeface="Roboto"/>
                <a:sym typeface="Roboto"/>
              </a:rPr>
              <a:t>It is executed before the main method at the time of classloading.</a:t>
            </a:r>
            <a:endParaRPr sz="1040">
              <a:solidFill>
                <a:schemeClr val="dk1"/>
              </a:solidFill>
              <a:highlight>
                <a:srgbClr val="FFFFFF"/>
              </a:highlight>
              <a:latin typeface="Roboto"/>
              <a:ea typeface="Roboto"/>
              <a:cs typeface="Roboto"/>
              <a:sym typeface="Roboto"/>
            </a:endParaRPr>
          </a:p>
          <a:p>
            <a:pPr indent="0" lvl="0" marL="0" rtl="0" algn="l">
              <a:lnSpc>
                <a:spcPct val="95000"/>
              </a:lnSpc>
              <a:spcBef>
                <a:spcPts val="1200"/>
              </a:spcBef>
              <a:spcAft>
                <a:spcPts val="0"/>
              </a:spcAft>
              <a:buSzPts val="770"/>
              <a:buNone/>
            </a:pPr>
            <a:r>
              <a:rPr lang="en" sz="1215">
                <a:solidFill>
                  <a:schemeClr val="dk1"/>
                </a:solidFill>
                <a:highlight>
                  <a:srgbClr val="FFFFFF"/>
                </a:highlight>
              </a:rPr>
              <a:t>The static block gets executed only once by JVM when the class is loaded into the memory by Java ClassLoader.</a:t>
            </a:r>
            <a:endParaRPr sz="1215">
              <a:solidFill>
                <a:schemeClr val="dk1"/>
              </a:solidFill>
              <a:highlight>
                <a:srgbClr val="FFFFFF"/>
              </a:highlight>
            </a:endParaRPr>
          </a:p>
          <a:p>
            <a:pPr indent="0" lvl="0" marL="0" rtl="0" algn="l">
              <a:lnSpc>
                <a:spcPct val="95000"/>
              </a:lnSpc>
              <a:spcBef>
                <a:spcPts val="0"/>
              </a:spcBef>
              <a:spcAft>
                <a:spcPts val="0"/>
              </a:spcAft>
              <a:buSzPts val="770"/>
              <a:buNone/>
            </a:pPr>
            <a:r>
              <a:t/>
            </a:r>
            <a:endParaRPr sz="1215">
              <a:solidFill>
                <a:schemeClr val="dk1"/>
              </a:solidFill>
              <a:highlight>
                <a:srgbClr val="FFFFFF"/>
              </a:highlight>
            </a:endParaRPr>
          </a:p>
          <a:p>
            <a:pPr indent="0" lvl="0" marL="0" rtl="0" algn="l">
              <a:lnSpc>
                <a:spcPct val="95000"/>
              </a:lnSpc>
              <a:spcBef>
                <a:spcPts val="0"/>
              </a:spcBef>
              <a:spcAft>
                <a:spcPts val="0"/>
              </a:spcAft>
              <a:buSzPts val="770"/>
              <a:buNone/>
            </a:pPr>
            <a:r>
              <a:rPr lang="en" sz="1215">
                <a:solidFill>
                  <a:schemeClr val="dk1"/>
                </a:solidFill>
                <a:highlight>
                  <a:srgbClr val="FFFFFF"/>
                </a:highlight>
              </a:rPr>
              <a:t>Advantages of static initialization block:</a:t>
            </a:r>
            <a:endParaRPr sz="1215">
              <a:solidFill>
                <a:schemeClr val="dk1"/>
              </a:solidFill>
              <a:highlight>
                <a:srgbClr val="FFFFFF"/>
              </a:highlight>
            </a:endParaRPr>
          </a:p>
          <a:p>
            <a:pPr indent="0" lvl="0" marL="0" rtl="0" algn="l">
              <a:lnSpc>
                <a:spcPct val="95000"/>
              </a:lnSpc>
              <a:spcBef>
                <a:spcPts val="900"/>
              </a:spcBef>
              <a:spcAft>
                <a:spcPts val="0"/>
              </a:spcAft>
              <a:buSzPts val="770"/>
              <a:buNone/>
            </a:pPr>
            <a:r>
              <a:rPr lang="en" sz="1215">
                <a:solidFill>
                  <a:schemeClr val="dk1"/>
                </a:solidFill>
                <a:highlight>
                  <a:srgbClr val="FFFFFF"/>
                </a:highlight>
              </a:rPr>
              <a:t>1. Static initialization blocks are used to write logic that you want to execute during the class loading.</a:t>
            </a:r>
            <a:endParaRPr sz="1215">
              <a:solidFill>
                <a:schemeClr val="dk1"/>
              </a:solidFill>
              <a:highlight>
                <a:srgbClr val="FFFFFF"/>
              </a:highlight>
            </a:endParaRPr>
          </a:p>
          <a:p>
            <a:pPr indent="0" lvl="0" marL="0" rtl="0" algn="l">
              <a:lnSpc>
                <a:spcPct val="95000"/>
              </a:lnSpc>
              <a:spcBef>
                <a:spcPts val="900"/>
              </a:spcBef>
              <a:spcAft>
                <a:spcPts val="0"/>
              </a:spcAft>
              <a:buSzPts val="770"/>
              <a:buNone/>
            </a:pPr>
            <a:r>
              <a:rPr lang="en" sz="1215">
                <a:solidFill>
                  <a:schemeClr val="dk1"/>
                </a:solidFill>
                <a:highlight>
                  <a:srgbClr val="FFFFFF"/>
                </a:highlight>
              </a:rPr>
              <a:t>2. They are used to initialize the static variables.</a:t>
            </a:r>
            <a:endParaRPr sz="1215">
              <a:solidFill>
                <a:schemeClr val="dk1"/>
              </a:solidFill>
              <a:highlight>
                <a:srgbClr val="FFFFFF"/>
              </a:highlight>
            </a:endParaRPr>
          </a:p>
          <a:p>
            <a:pPr indent="0" lvl="0" marL="0" rtl="0" algn="l">
              <a:lnSpc>
                <a:spcPct val="95000"/>
              </a:lnSpc>
              <a:spcBef>
                <a:spcPts val="900"/>
              </a:spcBef>
              <a:spcAft>
                <a:spcPts val="0"/>
              </a:spcAft>
              <a:buClr>
                <a:schemeClr val="dk1"/>
              </a:buClr>
              <a:buSzPts val="770"/>
              <a:buFont typeface="Arial"/>
              <a:buNone/>
            </a:pPr>
            <a:r>
              <a:t/>
            </a:r>
            <a:endParaRPr sz="1215">
              <a:solidFill>
                <a:schemeClr val="dk1"/>
              </a:solidFill>
              <a:highlight>
                <a:srgbClr val="FFFFFF"/>
              </a:highlight>
            </a:endParaRPr>
          </a:p>
          <a:p>
            <a:pPr indent="0" lvl="0" marL="0" marR="25400" rtl="0" algn="l">
              <a:lnSpc>
                <a:spcPct val="136250"/>
              </a:lnSpc>
              <a:spcBef>
                <a:spcPts val="1500"/>
              </a:spcBef>
              <a:spcAft>
                <a:spcPts val="0"/>
              </a:spcAft>
              <a:buSzPts val="770"/>
              <a:buNone/>
            </a:pPr>
            <a:r>
              <a:t/>
            </a:r>
            <a:endParaRPr sz="1040">
              <a:solidFill>
                <a:schemeClr val="dk1"/>
              </a:solidFill>
              <a:highlight>
                <a:srgbClr val="FFFFFF"/>
              </a:highlight>
              <a:latin typeface="Roboto"/>
              <a:ea typeface="Roboto"/>
              <a:cs typeface="Roboto"/>
              <a:sym typeface="Roboto"/>
            </a:endParaRPr>
          </a:p>
          <a:p>
            <a:pPr indent="0" lvl="0" marL="0" rtl="0" algn="l">
              <a:lnSpc>
                <a:spcPct val="95000"/>
              </a:lnSpc>
              <a:spcBef>
                <a:spcPts val="1200"/>
              </a:spcBef>
              <a:spcAft>
                <a:spcPts val="1200"/>
              </a:spcAft>
              <a:buSzPts val="770"/>
              <a:buNone/>
            </a:pPr>
            <a:r>
              <a:t/>
            </a:r>
            <a:endParaRPr sz="1460"/>
          </a:p>
        </p:txBody>
      </p:sp>
      <p:sp>
        <p:nvSpPr>
          <p:cNvPr id="266" name="Google Shape;266;p41"/>
          <p:cNvSpPr txBox="1"/>
          <p:nvPr/>
        </p:nvSpPr>
        <p:spPr>
          <a:xfrm>
            <a:off x="6013750" y="3760225"/>
            <a:ext cx="3000000" cy="1269900"/>
          </a:xfrm>
          <a:prstGeom prst="rect">
            <a:avLst/>
          </a:prstGeom>
          <a:noFill/>
          <a:ln>
            <a:noFill/>
          </a:ln>
        </p:spPr>
        <p:txBody>
          <a:bodyPr anchorCtr="0" anchor="t" bIns="91425" lIns="91425" spcFirstLastPara="1" rIns="91425" wrap="square" tIns="91425">
            <a:spAutoFit/>
          </a:bodyPr>
          <a:lstStyle/>
          <a:p>
            <a:pPr indent="0" lvl="0" marL="457200" rtl="0" algn="l">
              <a:lnSpc>
                <a:spcPct val="156250"/>
              </a:lnSpc>
              <a:spcBef>
                <a:spcPts val="0"/>
              </a:spcBef>
              <a:spcAft>
                <a:spcPts val="0"/>
              </a:spcAft>
              <a:buNone/>
            </a:pPr>
            <a:r>
              <a:rPr b="1" lang="en" sz="800">
                <a:solidFill>
                  <a:srgbClr val="006699"/>
                </a:solidFill>
                <a:latin typeface="Roboto"/>
                <a:ea typeface="Roboto"/>
                <a:cs typeface="Roboto"/>
                <a:sym typeface="Roboto"/>
              </a:rPr>
              <a:t>class</a:t>
            </a:r>
            <a:r>
              <a:rPr lang="en" sz="800">
                <a:solidFill>
                  <a:schemeClr val="dk1"/>
                </a:solidFill>
                <a:latin typeface="Roboto"/>
                <a:ea typeface="Roboto"/>
                <a:cs typeface="Roboto"/>
                <a:sym typeface="Roboto"/>
              </a:rPr>
              <a:t> A2{  </a:t>
            </a:r>
            <a:endParaRPr sz="8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800">
                <a:solidFill>
                  <a:schemeClr val="dk1"/>
                </a:solidFill>
                <a:latin typeface="Roboto"/>
                <a:ea typeface="Roboto"/>
                <a:cs typeface="Roboto"/>
                <a:sym typeface="Roboto"/>
              </a:rPr>
              <a:t>  </a:t>
            </a:r>
            <a:r>
              <a:rPr b="1" lang="en" sz="800">
                <a:solidFill>
                  <a:srgbClr val="006699"/>
                </a:solidFill>
                <a:latin typeface="Roboto"/>
                <a:ea typeface="Roboto"/>
                <a:cs typeface="Roboto"/>
                <a:sym typeface="Roboto"/>
              </a:rPr>
              <a:t>static</a:t>
            </a:r>
            <a:r>
              <a:rPr lang="en" sz="800">
                <a:solidFill>
                  <a:schemeClr val="dk1"/>
                </a:solidFill>
                <a:latin typeface="Roboto"/>
                <a:ea typeface="Roboto"/>
                <a:cs typeface="Roboto"/>
                <a:sym typeface="Roboto"/>
              </a:rPr>
              <a:t>{System.out.println(</a:t>
            </a:r>
            <a:r>
              <a:rPr lang="en" sz="800">
                <a:solidFill>
                  <a:srgbClr val="0000FF"/>
                </a:solidFill>
                <a:latin typeface="Roboto"/>
                <a:ea typeface="Roboto"/>
                <a:cs typeface="Roboto"/>
                <a:sym typeface="Roboto"/>
              </a:rPr>
              <a:t>"static block is invoked"</a:t>
            </a: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800">
                <a:solidFill>
                  <a:schemeClr val="dk1"/>
                </a:solidFill>
                <a:latin typeface="Roboto"/>
                <a:ea typeface="Roboto"/>
                <a:cs typeface="Roboto"/>
                <a:sym typeface="Roboto"/>
              </a:rPr>
              <a:t>  </a:t>
            </a:r>
            <a:r>
              <a:rPr b="1" lang="en" sz="800">
                <a:solidFill>
                  <a:srgbClr val="006699"/>
                </a:solidFill>
                <a:latin typeface="Roboto"/>
                <a:ea typeface="Roboto"/>
                <a:cs typeface="Roboto"/>
                <a:sym typeface="Roboto"/>
              </a:rPr>
              <a:t>public</a:t>
            </a:r>
            <a:r>
              <a:rPr lang="en" sz="800">
                <a:solidFill>
                  <a:schemeClr val="dk1"/>
                </a:solidFill>
                <a:latin typeface="Roboto"/>
                <a:ea typeface="Roboto"/>
                <a:cs typeface="Roboto"/>
                <a:sym typeface="Roboto"/>
              </a:rPr>
              <a:t> </a:t>
            </a:r>
            <a:r>
              <a:rPr b="1" lang="en" sz="800">
                <a:solidFill>
                  <a:srgbClr val="006699"/>
                </a:solidFill>
                <a:latin typeface="Roboto"/>
                <a:ea typeface="Roboto"/>
                <a:cs typeface="Roboto"/>
                <a:sym typeface="Roboto"/>
              </a:rPr>
              <a:t>static</a:t>
            </a:r>
            <a:r>
              <a:rPr lang="en" sz="800">
                <a:solidFill>
                  <a:schemeClr val="dk1"/>
                </a:solidFill>
                <a:latin typeface="Roboto"/>
                <a:ea typeface="Roboto"/>
                <a:cs typeface="Roboto"/>
                <a:sym typeface="Roboto"/>
              </a:rPr>
              <a:t> </a:t>
            </a:r>
            <a:r>
              <a:rPr b="1" lang="en" sz="800">
                <a:solidFill>
                  <a:srgbClr val="006699"/>
                </a:solidFill>
                <a:latin typeface="Roboto"/>
                <a:ea typeface="Roboto"/>
                <a:cs typeface="Roboto"/>
                <a:sym typeface="Roboto"/>
              </a:rPr>
              <a:t>void</a:t>
            </a:r>
            <a:r>
              <a:rPr lang="en" sz="800">
                <a:solidFill>
                  <a:schemeClr val="dk1"/>
                </a:solidFill>
                <a:latin typeface="Roboto"/>
                <a:ea typeface="Roboto"/>
                <a:cs typeface="Roboto"/>
                <a:sym typeface="Roboto"/>
              </a:rPr>
              <a:t> main(String args[]){  </a:t>
            </a:r>
            <a:endParaRPr sz="8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800">
                <a:solidFill>
                  <a:schemeClr val="dk1"/>
                </a:solidFill>
                <a:latin typeface="Roboto"/>
                <a:ea typeface="Roboto"/>
                <a:cs typeface="Roboto"/>
                <a:sym typeface="Roboto"/>
              </a:rPr>
              <a:t>       System.out.println(</a:t>
            </a:r>
            <a:r>
              <a:rPr lang="en" sz="800">
                <a:solidFill>
                  <a:srgbClr val="0000FF"/>
                </a:solidFill>
                <a:latin typeface="Roboto"/>
                <a:ea typeface="Roboto"/>
                <a:cs typeface="Roboto"/>
                <a:sym typeface="Roboto"/>
              </a:rPr>
              <a:t>"Hello main"</a:t>
            </a: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800">
                <a:solidFill>
                  <a:schemeClr val="dk1"/>
                </a:solidFill>
                <a:latin typeface="Roboto"/>
                <a:ea typeface="Roboto"/>
                <a:cs typeface="Roboto"/>
                <a:sym typeface="Roboto"/>
              </a:rPr>
              <a:t>  }  </a:t>
            </a:r>
            <a:endParaRPr sz="8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p:txBody>
      </p:sp>
      <p:sp>
        <p:nvSpPr>
          <p:cNvPr id="267" name="Google Shape;267;p41"/>
          <p:cNvSpPr txBox="1"/>
          <p:nvPr/>
        </p:nvSpPr>
        <p:spPr>
          <a:xfrm>
            <a:off x="6822900" y="471965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Output:static block is invoked</a:t>
            </a:r>
            <a:endParaRPr sz="800">
              <a:solidFill>
                <a:schemeClr val="dk1"/>
              </a:solidFill>
            </a:endParaRPr>
          </a:p>
          <a:p>
            <a:pPr indent="0" lvl="0" marL="0" rtl="0" algn="just">
              <a:lnSpc>
                <a:spcPct val="115000"/>
              </a:lnSpc>
              <a:spcBef>
                <a:spcPts val="0"/>
              </a:spcBef>
              <a:spcAft>
                <a:spcPts val="0"/>
              </a:spcAft>
              <a:buNone/>
            </a:pPr>
            <a:r>
              <a:rPr lang="en" sz="800">
                <a:solidFill>
                  <a:schemeClr val="dk1"/>
                </a:solidFill>
              </a:rPr>
              <a:t>       Hello main</a:t>
            </a:r>
            <a:endParaRPr sz="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400"/>
              </a:spcBef>
              <a:spcAft>
                <a:spcPts val="0"/>
              </a:spcAft>
              <a:buClr>
                <a:schemeClr val="dk1"/>
              </a:buClr>
              <a:buSzPct val="50000"/>
              <a:buFont typeface="Arial"/>
              <a:buNone/>
            </a:pPr>
            <a:r>
              <a:rPr lang="en" sz="2200">
                <a:solidFill>
                  <a:srgbClr val="610B38"/>
                </a:solidFill>
                <a:highlight>
                  <a:srgbClr val="FFFFFF"/>
                </a:highlight>
              </a:rPr>
              <a:t>Method in Java</a:t>
            </a:r>
            <a:endParaRPr sz="2200">
              <a:solidFill>
                <a:srgbClr val="610B38"/>
              </a:solidFill>
              <a:highlight>
                <a:srgbClr val="FFFFFF"/>
              </a:highlight>
            </a:endParaRPr>
          </a:p>
          <a:p>
            <a:pPr indent="0" lvl="0" marL="0" rtl="0" algn="l">
              <a:spcBef>
                <a:spcPts val="60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solidFill>
                  <a:srgbClr val="333333"/>
                </a:solidFill>
                <a:highlight>
                  <a:srgbClr val="FFFFFF"/>
                </a:highlight>
                <a:latin typeface="Roboto"/>
                <a:ea typeface="Roboto"/>
                <a:cs typeface="Roboto"/>
                <a:sym typeface="Roboto"/>
              </a:rPr>
              <a:t>A </a:t>
            </a:r>
            <a:r>
              <a:rPr b="1" lang="en" sz="1200">
                <a:solidFill>
                  <a:srgbClr val="333333"/>
                </a:solidFill>
                <a:highlight>
                  <a:srgbClr val="FFFFFF"/>
                </a:highlight>
                <a:latin typeface="Roboto"/>
                <a:ea typeface="Roboto"/>
                <a:cs typeface="Roboto"/>
                <a:sym typeface="Roboto"/>
              </a:rPr>
              <a:t>method</a:t>
            </a:r>
            <a:r>
              <a:rPr lang="en" sz="1200">
                <a:solidFill>
                  <a:srgbClr val="333333"/>
                </a:solidFill>
                <a:highlight>
                  <a:srgbClr val="FFFFFF"/>
                </a:highlight>
                <a:latin typeface="Roboto"/>
                <a:ea typeface="Roboto"/>
                <a:cs typeface="Roboto"/>
                <a:sym typeface="Roboto"/>
              </a:rPr>
              <a:t> is a way to perform some task. </a:t>
            </a:r>
            <a:r>
              <a:rPr lang="en" sz="1200">
                <a:solidFill>
                  <a:srgbClr val="333333"/>
                </a:solidFill>
                <a:highlight>
                  <a:srgbClr val="FFFFFF"/>
                </a:highlight>
                <a:latin typeface="Roboto"/>
                <a:ea typeface="Roboto"/>
                <a:cs typeface="Roboto"/>
                <a:sym typeface="Roboto"/>
              </a:rPr>
              <a:t>It's</a:t>
            </a:r>
            <a:r>
              <a:rPr lang="en" sz="1200">
                <a:solidFill>
                  <a:srgbClr val="333333"/>
                </a:solidFill>
                <a:highlight>
                  <a:srgbClr val="FFFFFF"/>
                </a:highlight>
                <a:latin typeface="Roboto"/>
                <a:ea typeface="Roboto"/>
                <a:cs typeface="Roboto"/>
                <a:sym typeface="Roboto"/>
              </a:rPr>
              <a:t> a block of code or collection of statements or a set of code grouped together to perform a certain task or operation.</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None/>
            </a:pPr>
            <a:r>
              <a:rPr lang="en" sz="1200">
                <a:solidFill>
                  <a:srgbClr val="333333"/>
                </a:solidFill>
                <a:highlight>
                  <a:srgbClr val="FFFFFF"/>
                </a:highlight>
                <a:latin typeface="Roboto"/>
                <a:ea typeface="Roboto"/>
                <a:cs typeface="Roboto"/>
                <a:sym typeface="Roboto"/>
              </a:rPr>
              <a:t>It is used to achieve the </a:t>
            </a:r>
            <a:r>
              <a:rPr b="1" lang="en" sz="1200">
                <a:solidFill>
                  <a:srgbClr val="333333"/>
                </a:solidFill>
                <a:highlight>
                  <a:srgbClr val="FFFFFF"/>
                </a:highlight>
                <a:latin typeface="Roboto"/>
                <a:ea typeface="Roboto"/>
                <a:cs typeface="Roboto"/>
                <a:sym typeface="Roboto"/>
              </a:rPr>
              <a:t>reusability</a:t>
            </a:r>
            <a:r>
              <a:rPr lang="en" sz="1200">
                <a:solidFill>
                  <a:srgbClr val="333333"/>
                </a:solidFill>
                <a:highlight>
                  <a:srgbClr val="FFFFFF"/>
                </a:highlight>
                <a:latin typeface="Roboto"/>
                <a:ea typeface="Roboto"/>
                <a:cs typeface="Roboto"/>
                <a:sym typeface="Roboto"/>
              </a:rPr>
              <a:t> of code, we write a method once and use it many times.</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None/>
            </a:pPr>
            <a:r>
              <a:rPr lang="en" sz="1200">
                <a:solidFill>
                  <a:srgbClr val="333333"/>
                </a:solidFill>
                <a:highlight>
                  <a:srgbClr val="FFFFFF"/>
                </a:highlight>
                <a:latin typeface="Roboto"/>
                <a:ea typeface="Roboto"/>
                <a:cs typeface="Roboto"/>
                <a:sym typeface="Roboto"/>
              </a:rPr>
              <a:t>The method is executed only when we call or invoke it.</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None/>
            </a:pPr>
            <a:r>
              <a:rPr lang="en" sz="1200">
                <a:solidFill>
                  <a:srgbClr val="333333"/>
                </a:solidFill>
                <a:highlight>
                  <a:srgbClr val="FFFFFF"/>
                </a:highlight>
                <a:latin typeface="Roboto"/>
                <a:ea typeface="Roboto"/>
                <a:cs typeface="Roboto"/>
                <a:sym typeface="Roboto"/>
              </a:rPr>
              <a:t>The most important method in Java is the </a:t>
            </a:r>
            <a:r>
              <a:rPr b="1" lang="en" sz="1200">
                <a:solidFill>
                  <a:srgbClr val="333333"/>
                </a:solidFill>
                <a:highlight>
                  <a:srgbClr val="FFFFFF"/>
                </a:highlight>
                <a:latin typeface="Roboto"/>
                <a:ea typeface="Roboto"/>
                <a:cs typeface="Roboto"/>
                <a:sym typeface="Roboto"/>
              </a:rPr>
              <a:t>main()</a:t>
            </a:r>
            <a:r>
              <a:rPr lang="en" sz="1200">
                <a:solidFill>
                  <a:srgbClr val="333333"/>
                </a:solidFill>
                <a:highlight>
                  <a:srgbClr val="FFFFFF"/>
                </a:highlight>
                <a:latin typeface="Roboto"/>
                <a:ea typeface="Roboto"/>
                <a:cs typeface="Roboto"/>
                <a:sym typeface="Roboto"/>
              </a:rPr>
              <a:t> method.</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just">
              <a:lnSpc>
                <a:spcPct val="130000"/>
              </a:lnSpc>
              <a:spcBef>
                <a:spcPts val="1800"/>
              </a:spcBef>
              <a:spcAft>
                <a:spcPts val="0"/>
              </a:spcAft>
              <a:buNone/>
            </a:pPr>
            <a:r>
              <a:rPr lang="en" sz="2200">
                <a:solidFill>
                  <a:srgbClr val="610B38"/>
                </a:solidFill>
                <a:highlight>
                  <a:srgbClr val="FFFFFF"/>
                </a:highlight>
              </a:rPr>
              <a:t>Final Keyword</a:t>
            </a:r>
            <a:endParaRPr sz="2200">
              <a:solidFill>
                <a:srgbClr val="610B38"/>
              </a:solidFill>
              <a:highlight>
                <a:srgbClr val="FFFFFF"/>
              </a:highlight>
            </a:endParaRPr>
          </a:p>
          <a:p>
            <a:pPr indent="0" lvl="0" marL="0" rtl="0" algn="l">
              <a:spcBef>
                <a:spcPts val="400"/>
              </a:spcBef>
              <a:spcAft>
                <a:spcPts val="0"/>
              </a:spcAft>
              <a:buNone/>
            </a:pPr>
            <a:r>
              <a:t/>
            </a:r>
            <a:endParaRPr/>
          </a:p>
        </p:txBody>
      </p:sp>
      <p:sp>
        <p:nvSpPr>
          <p:cNvPr id="273" name="Google Shape;273;p42"/>
          <p:cNvSpPr txBox="1"/>
          <p:nvPr>
            <p:ph idx="1" type="body"/>
          </p:nvPr>
        </p:nvSpPr>
        <p:spPr>
          <a:xfrm>
            <a:off x="311700" y="1152475"/>
            <a:ext cx="5910000" cy="34164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lang="en" sz="1465"/>
              <a:t>F</a:t>
            </a:r>
            <a:r>
              <a:rPr lang="en" sz="1141">
                <a:solidFill>
                  <a:schemeClr val="dk1"/>
                </a:solidFill>
                <a:highlight>
                  <a:srgbClr val="FFFFFF"/>
                </a:highlight>
              </a:rPr>
              <a:t>inal keyword declared with variable, method, and class indicates that “This cannot be modified”.</a:t>
            </a:r>
            <a:endParaRPr sz="1141">
              <a:solidFill>
                <a:schemeClr val="dk1"/>
              </a:solidFill>
              <a:highlight>
                <a:srgbClr val="FFFFFF"/>
              </a:highlight>
            </a:endParaRPr>
          </a:p>
          <a:p>
            <a:pPr indent="-301069" lvl="0" marL="457200" rtl="0" algn="l">
              <a:lnSpc>
                <a:spcPct val="80000"/>
              </a:lnSpc>
              <a:spcBef>
                <a:spcPts val="1200"/>
              </a:spcBef>
              <a:spcAft>
                <a:spcPts val="0"/>
              </a:spcAft>
              <a:buClr>
                <a:schemeClr val="dk1"/>
              </a:buClr>
              <a:buSzPts val="1141"/>
              <a:buChar char="●"/>
            </a:pPr>
            <a:r>
              <a:rPr lang="en" sz="1141">
                <a:solidFill>
                  <a:schemeClr val="dk1"/>
                </a:solidFill>
                <a:highlight>
                  <a:srgbClr val="FFFFFF"/>
                </a:highlight>
              </a:rPr>
              <a:t>A final variable can be used where we want to remain constant the value of a variable throughout the execution of a program.</a:t>
            </a:r>
            <a:endParaRPr sz="1141">
              <a:solidFill>
                <a:schemeClr val="dk1"/>
              </a:solidFill>
              <a:highlight>
                <a:srgbClr val="FFFFFF"/>
              </a:highlight>
            </a:endParaRPr>
          </a:p>
          <a:p>
            <a:pPr indent="-301069" lvl="0" marL="457200" rtl="0" algn="l">
              <a:lnSpc>
                <a:spcPct val="80000"/>
              </a:lnSpc>
              <a:spcBef>
                <a:spcPts val="0"/>
              </a:spcBef>
              <a:spcAft>
                <a:spcPts val="0"/>
              </a:spcAft>
              <a:buSzPts val="1141"/>
              <a:buChar char="●"/>
            </a:pPr>
            <a:r>
              <a:rPr lang="en" sz="1141">
                <a:solidFill>
                  <a:schemeClr val="dk1"/>
                </a:solidFill>
                <a:highlight>
                  <a:srgbClr val="FFFFFF"/>
                </a:highlight>
              </a:rPr>
              <a:t>A final keyword can be applied to local variables, instance variables, and </a:t>
            </a:r>
            <a:r>
              <a:rPr lang="en" sz="1141">
                <a:solidFill>
                  <a:srgbClr val="FF2828"/>
                </a:solidFill>
                <a:highlight>
                  <a:srgbClr val="FFFFFF"/>
                </a:highlight>
                <a:uFill>
                  <a:noFill/>
                </a:uFill>
                <a:hlinkClick r:id="rId3">
                  <a:extLst>
                    <a:ext uri="{A12FA001-AC4F-418D-AE19-62706E023703}">
                      <ahyp:hlinkClr val="tx"/>
                    </a:ext>
                  </a:extLst>
                </a:hlinkClick>
              </a:rPr>
              <a:t>static variables</a:t>
            </a:r>
            <a:r>
              <a:rPr lang="en" sz="1141">
                <a:solidFill>
                  <a:schemeClr val="dk1"/>
                </a:solidFill>
                <a:highlight>
                  <a:srgbClr val="FFFFFF"/>
                </a:highlight>
              </a:rPr>
              <a:t>.</a:t>
            </a:r>
            <a:endParaRPr sz="1141">
              <a:solidFill>
                <a:schemeClr val="dk1"/>
              </a:solidFill>
              <a:highlight>
                <a:srgbClr val="FFFFFF"/>
              </a:highlight>
            </a:endParaRPr>
          </a:p>
          <a:p>
            <a:pPr indent="-313769" lvl="0" marL="457200" rtl="0" algn="l">
              <a:lnSpc>
                <a:spcPct val="80000"/>
              </a:lnSpc>
              <a:spcBef>
                <a:spcPts val="0"/>
              </a:spcBef>
              <a:spcAft>
                <a:spcPts val="0"/>
              </a:spcAft>
              <a:buClr>
                <a:schemeClr val="dk1"/>
              </a:buClr>
              <a:buSzPts val="1341"/>
              <a:buChar char="●"/>
            </a:pPr>
            <a:r>
              <a:rPr lang="en" sz="1141">
                <a:solidFill>
                  <a:schemeClr val="dk1"/>
                </a:solidFill>
                <a:highlight>
                  <a:srgbClr val="FFFFFF"/>
                </a:highlight>
              </a:rPr>
              <a:t>A variable that is declared as final and not initialized at a time of declaration is known as a blank final variable.</a:t>
            </a:r>
            <a:r>
              <a:rPr lang="en" sz="817">
                <a:solidFill>
                  <a:schemeClr val="dk1"/>
                </a:solidFill>
              </a:rPr>
              <a:t> </a:t>
            </a:r>
            <a:r>
              <a:rPr lang="en" sz="1141">
                <a:solidFill>
                  <a:schemeClr val="dk1"/>
                </a:solidFill>
                <a:highlight>
                  <a:srgbClr val="FFFFFF"/>
                </a:highlight>
              </a:rPr>
              <a:t>A blank final variable must be initialized in the constructor of the class or initialize in the static block otherwise it results in compilation error.</a:t>
            </a:r>
            <a:endParaRPr sz="1141">
              <a:solidFill>
                <a:schemeClr val="dk1"/>
              </a:solidFill>
              <a:highlight>
                <a:srgbClr val="FFFFFF"/>
              </a:highlight>
            </a:endParaRPr>
          </a:p>
          <a:p>
            <a:pPr indent="-301069" lvl="0" marL="457200" rtl="0" algn="l">
              <a:lnSpc>
                <a:spcPct val="80000"/>
              </a:lnSpc>
              <a:spcBef>
                <a:spcPts val="0"/>
              </a:spcBef>
              <a:spcAft>
                <a:spcPts val="0"/>
              </a:spcAft>
              <a:buClr>
                <a:schemeClr val="dk1"/>
              </a:buClr>
              <a:buSzPts val="1141"/>
              <a:buChar char="●"/>
            </a:pPr>
            <a:r>
              <a:rPr lang="en" sz="1141">
                <a:solidFill>
                  <a:schemeClr val="dk1"/>
                </a:solidFill>
                <a:highlight>
                  <a:srgbClr val="FFFFFF"/>
                </a:highlight>
              </a:rPr>
              <a:t>A final method can be inherited in the subclass but we cannot override it</a:t>
            </a:r>
            <a:endParaRPr sz="1141">
              <a:solidFill>
                <a:schemeClr val="dk1"/>
              </a:solidFill>
              <a:highlight>
                <a:srgbClr val="FFFFFF"/>
              </a:highlight>
            </a:endParaRPr>
          </a:p>
          <a:p>
            <a:pPr indent="-301069" lvl="0" marL="457200" rtl="0" algn="l">
              <a:lnSpc>
                <a:spcPct val="80000"/>
              </a:lnSpc>
              <a:spcBef>
                <a:spcPts val="0"/>
              </a:spcBef>
              <a:spcAft>
                <a:spcPts val="0"/>
              </a:spcAft>
              <a:buClr>
                <a:schemeClr val="dk1"/>
              </a:buClr>
              <a:buSzPts val="1141"/>
              <a:buChar char="●"/>
            </a:pPr>
            <a:r>
              <a:rPr lang="en" sz="1141">
                <a:solidFill>
                  <a:schemeClr val="dk1"/>
                </a:solidFill>
                <a:highlight>
                  <a:srgbClr val="FFFFFF"/>
                </a:highlight>
              </a:rPr>
              <a:t>Abstract method Vs final method: abstract method must be overridden in the subclass but final method cannot be overridden in the subclass.</a:t>
            </a:r>
            <a:endParaRPr sz="1141">
              <a:solidFill>
                <a:schemeClr val="dk1"/>
              </a:solidFill>
              <a:highlight>
                <a:srgbClr val="FFFFFF"/>
              </a:highlight>
            </a:endParaRPr>
          </a:p>
          <a:p>
            <a:pPr indent="-301069" lvl="0" marL="457200" rtl="0" algn="l">
              <a:lnSpc>
                <a:spcPct val="80000"/>
              </a:lnSpc>
              <a:spcBef>
                <a:spcPts val="0"/>
              </a:spcBef>
              <a:spcAft>
                <a:spcPts val="0"/>
              </a:spcAft>
              <a:buClr>
                <a:schemeClr val="dk1"/>
              </a:buClr>
              <a:buSzPts val="1141"/>
              <a:buChar char="●"/>
            </a:pPr>
            <a:r>
              <a:rPr lang="en" sz="1141">
                <a:solidFill>
                  <a:schemeClr val="dk1"/>
                </a:solidFill>
                <a:highlight>
                  <a:srgbClr val="FFFFFF"/>
                </a:highlight>
              </a:rPr>
              <a:t>If we declare any parameter as final, the value of parameter cannot be changed after initialization.</a:t>
            </a:r>
            <a:endParaRPr sz="1141">
              <a:solidFill>
                <a:schemeClr val="dk1"/>
              </a:solidFill>
              <a:highlight>
                <a:srgbClr val="FFFFFF"/>
              </a:highlight>
            </a:endParaRPr>
          </a:p>
        </p:txBody>
      </p:sp>
      <p:pic>
        <p:nvPicPr>
          <p:cNvPr id="274" name="Google Shape;274;p42"/>
          <p:cNvPicPr preferRelativeResize="0"/>
          <p:nvPr/>
        </p:nvPicPr>
        <p:blipFill>
          <a:blip r:embed="rId4">
            <a:alphaModFix/>
          </a:blip>
          <a:stretch>
            <a:fillRect/>
          </a:stretch>
        </p:blipFill>
        <p:spPr>
          <a:xfrm>
            <a:off x="6253149" y="154400"/>
            <a:ext cx="2728075" cy="1584350"/>
          </a:xfrm>
          <a:prstGeom prst="rect">
            <a:avLst/>
          </a:prstGeom>
          <a:noFill/>
          <a:ln>
            <a:noFill/>
          </a:ln>
        </p:spPr>
      </p:pic>
      <p:sp>
        <p:nvSpPr>
          <p:cNvPr id="275" name="Google Shape;275;p42"/>
          <p:cNvSpPr txBox="1"/>
          <p:nvPr/>
        </p:nvSpPr>
        <p:spPr>
          <a:xfrm>
            <a:off x="6300775" y="1713625"/>
            <a:ext cx="30000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highlight>
                  <a:srgbClr val="403432"/>
                </a:highlight>
              </a:rPr>
              <a:t>package finalPrograms; </a:t>
            </a:r>
            <a:endParaRPr sz="900">
              <a:solidFill>
                <a:srgbClr val="FFFFFF"/>
              </a:solidFill>
              <a:highlight>
                <a:srgbClr val="403432"/>
              </a:highlight>
            </a:endParaRPr>
          </a:p>
          <a:p>
            <a:pPr indent="0" lvl="0" marL="0" rtl="0" algn="l">
              <a:spcBef>
                <a:spcPts val="0"/>
              </a:spcBef>
              <a:spcAft>
                <a:spcPts val="0"/>
              </a:spcAft>
              <a:buNone/>
            </a:pPr>
            <a:r>
              <a:rPr lang="en" sz="900">
                <a:solidFill>
                  <a:srgbClr val="FFFFFF"/>
                </a:solidFill>
                <a:highlight>
                  <a:srgbClr val="403432"/>
                </a:highlight>
              </a:rPr>
              <a:t>public class FinalVariableEx </a:t>
            </a:r>
            <a:endParaRPr sz="900">
              <a:solidFill>
                <a:srgbClr val="FFFFFF"/>
              </a:solidFill>
              <a:highlight>
                <a:srgbClr val="403432"/>
              </a:highlight>
            </a:endParaRPr>
          </a:p>
          <a:p>
            <a:pPr indent="0" lvl="0" marL="0" rtl="0" algn="l">
              <a:spcBef>
                <a:spcPts val="0"/>
              </a:spcBef>
              <a:spcAft>
                <a:spcPts val="0"/>
              </a:spcAft>
              <a:buNone/>
            </a:pPr>
            <a:r>
              <a:rPr lang="en" sz="900">
                <a:solidFill>
                  <a:srgbClr val="FFFFFF"/>
                </a:solidFill>
                <a:highlight>
                  <a:srgbClr val="403432"/>
                </a:highlight>
              </a:rPr>
              <a:t>{ </a:t>
            </a:r>
            <a:endParaRPr sz="900">
              <a:solidFill>
                <a:srgbClr val="FFFFFF"/>
              </a:solidFill>
              <a:highlight>
                <a:srgbClr val="403432"/>
              </a:highlight>
            </a:endParaRPr>
          </a:p>
          <a:p>
            <a:pPr indent="0" lvl="0" marL="0" rtl="0" algn="l">
              <a:spcBef>
                <a:spcPts val="0"/>
              </a:spcBef>
              <a:spcAft>
                <a:spcPts val="0"/>
              </a:spcAft>
              <a:buNone/>
            </a:pPr>
            <a:r>
              <a:rPr lang="en" sz="900">
                <a:solidFill>
                  <a:srgbClr val="FFFFFF"/>
                </a:solidFill>
                <a:highlight>
                  <a:srgbClr val="403432"/>
                </a:highlight>
              </a:rPr>
              <a:t>// Declare a final instance variable. </a:t>
            </a:r>
            <a:endParaRPr sz="900">
              <a:solidFill>
                <a:srgbClr val="FFFFFF"/>
              </a:solidFill>
              <a:highlight>
                <a:srgbClr val="403432"/>
              </a:highlight>
            </a:endParaRPr>
          </a:p>
          <a:p>
            <a:pPr indent="0" lvl="0" marL="0" rtl="0" algn="l">
              <a:spcBef>
                <a:spcPts val="0"/>
              </a:spcBef>
              <a:spcAft>
                <a:spcPts val="0"/>
              </a:spcAft>
              <a:buNone/>
            </a:pPr>
            <a:r>
              <a:rPr lang="en" sz="900">
                <a:solidFill>
                  <a:srgbClr val="FFFFFF"/>
                </a:solidFill>
                <a:highlight>
                  <a:srgbClr val="403432"/>
                </a:highlight>
              </a:rPr>
              <a:t>    final int a = 20; </a:t>
            </a:r>
            <a:endParaRPr sz="900">
              <a:solidFill>
                <a:srgbClr val="FFFFFF"/>
              </a:solidFill>
              <a:highlight>
                <a:srgbClr val="403432"/>
              </a:highlight>
            </a:endParaRPr>
          </a:p>
          <a:p>
            <a:pPr indent="0" lvl="0" marL="0" rtl="0" algn="l">
              <a:spcBef>
                <a:spcPts val="0"/>
              </a:spcBef>
              <a:spcAft>
                <a:spcPts val="0"/>
              </a:spcAft>
              <a:buNone/>
            </a:pPr>
            <a:r>
              <a:rPr lang="en" sz="900">
                <a:solidFill>
                  <a:srgbClr val="FFFFFF"/>
                </a:solidFill>
                <a:highlight>
                  <a:srgbClr val="403432"/>
                </a:highlight>
              </a:rPr>
              <a:t>// Declare an instance method. </a:t>
            </a:r>
            <a:endParaRPr sz="900">
              <a:solidFill>
                <a:srgbClr val="FFFFFF"/>
              </a:solidFill>
              <a:highlight>
                <a:srgbClr val="403432"/>
              </a:highlight>
            </a:endParaRPr>
          </a:p>
          <a:p>
            <a:pPr indent="0" lvl="0" marL="0" rtl="0" algn="l">
              <a:spcBef>
                <a:spcPts val="0"/>
              </a:spcBef>
              <a:spcAft>
                <a:spcPts val="0"/>
              </a:spcAft>
              <a:buNone/>
            </a:pPr>
            <a:r>
              <a:rPr lang="en" sz="900">
                <a:solidFill>
                  <a:srgbClr val="FFFFFF"/>
                </a:solidFill>
                <a:highlight>
                  <a:srgbClr val="403432"/>
                </a:highlight>
              </a:rPr>
              <a:t>   void change()</a:t>
            </a:r>
            <a:endParaRPr sz="900">
              <a:solidFill>
                <a:srgbClr val="FFFFFF"/>
              </a:solidFill>
              <a:highlight>
                <a:srgbClr val="403432"/>
              </a:highlight>
            </a:endParaRPr>
          </a:p>
          <a:p>
            <a:pPr indent="0" lvl="0" marL="0" rtl="0" algn="l">
              <a:spcBef>
                <a:spcPts val="0"/>
              </a:spcBef>
              <a:spcAft>
                <a:spcPts val="0"/>
              </a:spcAft>
              <a:buNone/>
            </a:pPr>
            <a:r>
              <a:rPr lang="en" sz="900">
                <a:solidFill>
                  <a:srgbClr val="FFFFFF"/>
                </a:solidFill>
                <a:highlight>
                  <a:srgbClr val="403432"/>
                </a:highlight>
              </a:rPr>
              <a:t>   { </a:t>
            </a:r>
            <a:endParaRPr sz="900">
              <a:solidFill>
                <a:srgbClr val="FFFFFF"/>
              </a:solidFill>
              <a:highlight>
                <a:srgbClr val="403432"/>
              </a:highlight>
            </a:endParaRPr>
          </a:p>
          <a:p>
            <a:pPr indent="0" lvl="0" marL="0" rtl="0" algn="l">
              <a:spcBef>
                <a:spcPts val="0"/>
              </a:spcBef>
              <a:spcAft>
                <a:spcPts val="0"/>
              </a:spcAft>
              <a:buNone/>
            </a:pPr>
            <a:r>
              <a:rPr lang="en" sz="900">
                <a:solidFill>
                  <a:srgbClr val="FFFFFF"/>
                </a:solidFill>
                <a:highlight>
                  <a:srgbClr val="403432"/>
                </a:highlight>
              </a:rPr>
              <a:t>// Change the value of the final instance variable. </a:t>
            </a:r>
            <a:endParaRPr sz="900">
              <a:solidFill>
                <a:srgbClr val="FFFFFF"/>
              </a:solidFill>
              <a:highlight>
                <a:srgbClr val="403432"/>
              </a:highlight>
            </a:endParaRPr>
          </a:p>
          <a:p>
            <a:pPr indent="0" lvl="0" marL="0" marR="0" rtl="0" algn="l">
              <a:lnSpc>
                <a:spcPct val="100000"/>
              </a:lnSpc>
              <a:spcBef>
                <a:spcPts val="0"/>
              </a:spcBef>
              <a:spcAft>
                <a:spcPts val="0"/>
              </a:spcAft>
              <a:buNone/>
            </a:pPr>
            <a:r>
              <a:rPr lang="en" sz="900">
                <a:solidFill>
                  <a:srgbClr val="FFFFFF"/>
                </a:solidFill>
                <a:highlight>
                  <a:srgbClr val="403432"/>
                </a:highlight>
              </a:rPr>
              <a:t>    a = 40; // compile time error. A final variable's value ca</a:t>
            </a:r>
            <a:r>
              <a:rPr lang="en" sz="900">
                <a:solidFill>
                  <a:srgbClr val="FFFFFF"/>
                </a:solidFill>
                <a:highlight>
                  <a:srgbClr val="403432"/>
                </a:highlight>
              </a:rPr>
              <a:t>nnot be changed. </a:t>
            </a:r>
            <a:endParaRPr sz="900">
              <a:solidFill>
                <a:srgbClr val="FFFFFF"/>
              </a:solidFill>
              <a:highlight>
                <a:srgbClr val="403432"/>
              </a:highlight>
            </a:endParaRPr>
          </a:p>
          <a:p>
            <a:pPr indent="0" lvl="0" marL="0" marR="0" rtl="0" algn="l">
              <a:lnSpc>
                <a:spcPct val="100000"/>
              </a:lnSpc>
              <a:spcBef>
                <a:spcPts val="0"/>
              </a:spcBef>
              <a:spcAft>
                <a:spcPts val="0"/>
              </a:spcAft>
              <a:buNone/>
            </a:pPr>
            <a:r>
              <a:rPr lang="en" sz="900">
                <a:solidFill>
                  <a:srgbClr val="FFFFFF"/>
                </a:solidFill>
                <a:highlight>
                  <a:srgbClr val="403432"/>
                </a:highlight>
              </a:rPr>
              <a:t>    System.out.println(a); </a:t>
            </a:r>
            <a:endParaRPr sz="900">
              <a:solidFill>
                <a:srgbClr val="FFFFFF"/>
              </a:solidFill>
              <a:highlight>
                <a:srgbClr val="403432"/>
              </a:highlight>
            </a:endParaRPr>
          </a:p>
          <a:p>
            <a:pPr indent="0" lvl="0" marL="0" marR="0" rtl="0" algn="l">
              <a:lnSpc>
                <a:spcPct val="100000"/>
              </a:lnSpc>
              <a:spcBef>
                <a:spcPts val="0"/>
              </a:spcBef>
              <a:spcAft>
                <a:spcPts val="0"/>
              </a:spcAft>
              <a:buNone/>
            </a:pPr>
            <a:r>
              <a:rPr lang="en" sz="900">
                <a:solidFill>
                  <a:srgbClr val="FFFFFF"/>
                </a:solidFill>
                <a:highlight>
                  <a:srgbClr val="403432"/>
                </a:highlight>
              </a:rPr>
              <a:t>// Declare a final local variable inside the method. </a:t>
            </a:r>
            <a:endParaRPr sz="900">
              <a:solidFill>
                <a:srgbClr val="FFFFFF"/>
              </a:solidFill>
              <a:highlight>
                <a:srgbClr val="403432"/>
              </a:highlight>
            </a:endParaRPr>
          </a:p>
          <a:p>
            <a:pPr indent="0" lvl="0" marL="0" marR="0" rtl="0" algn="l">
              <a:lnSpc>
                <a:spcPct val="100000"/>
              </a:lnSpc>
              <a:spcBef>
                <a:spcPts val="0"/>
              </a:spcBef>
              <a:spcAft>
                <a:spcPts val="0"/>
              </a:spcAft>
              <a:buNone/>
            </a:pPr>
            <a:r>
              <a:rPr lang="en" sz="900">
                <a:solidFill>
                  <a:srgbClr val="FFFFFF"/>
                </a:solidFill>
                <a:highlight>
                  <a:srgbClr val="403432"/>
                </a:highlight>
              </a:rPr>
              <a:t>   final int i = 0; </a:t>
            </a:r>
            <a:endParaRPr sz="900">
              <a:solidFill>
                <a:srgbClr val="FFFFFF"/>
              </a:solidFill>
              <a:highlight>
                <a:srgbClr val="403432"/>
              </a:highlight>
            </a:endParaRPr>
          </a:p>
          <a:p>
            <a:pPr indent="0" lvl="0" marL="0" marR="0" rtl="0" algn="l">
              <a:lnSpc>
                <a:spcPct val="100000"/>
              </a:lnSpc>
              <a:spcBef>
                <a:spcPts val="0"/>
              </a:spcBef>
              <a:spcAft>
                <a:spcPts val="0"/>
              </a:spcAft>
              <a:buNone/>
            </a:pPr>
            <a:r>
              <a:rPr lang="en" sz="900">
                <a:solidFill>
                  <a:srgbClr val="FFFFFF"/>
                </a:solidFill>
                <a:highlight>
                  <a:srgbClr val="403432"/>
                </a:highlight>
              </a:rPr>
              <a:t>   for(i=0; i&lt; 5; i++) // compile time error. </a:t>
            </a:r>
            <a:endParaRPr sz="900">
              <a:solidFill>
                <a:srgbClr val="FFFFFF"/>
              </a:solidFill>
              <a:highlight>
                <a:srgbClr val="403432"/>
              </a:highlight>
            </a:endParaRPr>
          </a:p>
          <a:p>
            <a:pPr indent="0" lvl="0" marL="0" marR="0" rtl="0" algn="l">
              <a:lnSpc>
                <a:spcPct val="100000"/>
              </a:lnSpc>
              <a:spcBef>
                <a:spcPts val="0"/>
              </a:spcBef>
              <a:spcAft>
                <a:spcPts val="0"/>
              </a:spcAft>
              <a:buNone/>
            </a:pPr>
            <a:r>
              <a:rPr lang="en" sz="900">
                <a:solidFill>
                  <a:srgbClr val="FFFFFF"/>
                </a:solidFill>
                <a:highlight>
                  <a:srgbClr val="403432"/>
                </a:highlight>
              </a:rPr>
              <a:t>   {</a:t>
            </a:r>
            <a:endParaRPr sz="1300">
              <a:solidFill>
                <a:srgbClr val="FFFFFF"/>
              </a:solidFill>
              <a:highlight>
                <a:srgbClr val="403432"/>
              </a:highlight>
            </a:endParaRPr>
          </a:p>
          <a:p>
            <a:pPr indent="0" lvl="0" marL="0" rtl="0" algn="l">
              <a:spcBef>
                <a:spcPts val="0"/>
              </a:spcBef>
              <a:spcAft>
                <a:spcPts val="0"/>
              </a:spcAft>
              <a:buNone/>
            </a:pPr>
            <a:r>
              <a:t/>
            </a:r>
            <a:endParaRPr sz="900">
              <a:solidFill>
                <a:srgbClr val="FFFFFF"/>
              </a:solidFill>
              <a:highlight>
                <a:srgbClr val="403432"/>
              </a:highlight>
            </a:endParaRPr>
          </a:p>
        </p:txBody>
      </p:sp>
      <p:sp>
        <p:nvSpPr>
          <p:cNvPr id="276" name="Google Shape;276;p42"/>
          <p:cNvSpPr txBox="1"/>
          <p:nvPr/>
        </p:nvSpPr>
        <p:spPr>
          <a:xfrm>
            <a:off x="4841325" y="4160700"/>
            <a:ext cx="300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FFFFF"/>
                </a:solidFill>
                <a:highlight>
                  <a:srgbClr val="403432"/>
                </a:highlight>
              </a:rPr>
              <a:t>class Test </a:t>
            </a:r>
            <a:endParaRPr sz="800">
              <a:solidFill>
                <a:srgbClr val="FFFFFF"/>
              </a:solidFill>
              <a:highlight>
                <a:srgbClr val="403432"/>
              </a:highlight>
            </a:endParaRPr>
          </a:p>
          <a:p>
            <a:pPr indent="0" lvl="0" marL="0" rtl="0" algn="l">
              <a:spcBef>
                <a:spcPts val="0"/>
              </a:spcBef>
              <a:spcAft>
                <a:spcPts val="0"/>
              </a:spcAft>
              <a:buNone/>
            </a:pPr>
            <a:r>
              <a:rPr lang="en" sz="800">
                <a:solidFill>
                  <a:srgbClr val="FFFFFF"/>
                </a:solidFill>
                <a:highlight>
                  <a:srgbClr val="403432"/>
                </a:highlight>
              </a:rPr>
              <a:t>{ </a:t>
            </a:r>
            <a:endParaRPr sz="800">
              <a:solidFill>
                <a:srgbClr val="FFFFFF"/>
              </a:solidFill>
              <a:highlight>
                <a:srgbClr val="403432"/>
              </a:highlight>
            </a:endParaRPr>
          </a:p>
          <a:p>
            <a:pPr indent="0" lvl="0" marL="0" rtl="0" algn="l">
              <a:spcBef>
                <a:spcPts val="0"/>
              </a:spcBef>
              <a:spcAft>
                <a:spcPts val="0"/>
              </a:spcAft>
              <a:buNone/>
            </a:pPr>
            <a:r>
              <a:rPr lang="en" sz="800">
                <a:solidFill>
                  <a:srgbClr val="FFFFFF"/>
                </a:solidFill>
                <a:highlight>
                  <a:srgbClr val="403432"/>
                </a:highlight>
              </a:rPr>
              <a:t>// Declaration of final instance variable. </a:t>
            </a:r>
            <a:endParaRPr sz="800">
              <a:solidFill>
                <a:srgbClr val="FFFFFF"/>
              </a:solidFill>
              <a:highlight>
                <a:srgbClr val="403432"/>
              </a:highlight>
            </a:endParaRPr>
          </a:p>
          <a:p>
            <a:pPr indent="0" lvl="0" marL="0" rtl="0" algn="l">
              <a:spcBef>
                <a:spcPts val="0"/>
              </a:spcBef>
              <a:spcAft>
                <a:spcPts val="0"/>
              </a:spcAft>
              <a:buNone/>
            </a:pPr>
            <a:r>
              <a:rPr lang="en" sz="800">
                <a:solidFill>
                  <a:srgbClr val="FFFFFF"/>
                </a:solidFill>
                <a:highlight>
                  <a:srgbClr val="403432"/>
                </a:highlight>
              </a:rPr>
              <a:t>   final int x; </a:t>
            </a:r>
            <a:endParaRPr sz="800">
              <a:solidFill>
                <a:srgbClr val="FFFFFF"/>
              </a:solidFill>
              <a:highlight>
                <a:srgbClr val="403432"/>
              </a:highlight>
            </a:endParaRPr>
          </a:p>
          <a:p>
            <a:pPr indent="0" lvl="0" marL="0" rtl="0" algn="l">
              <a:spcBef>
                <a:spcPts val="0"/>
              </a:spcBef>
              <a:spcAft>
                <a:spcPts val="0"/>
              </a:spcAft>
              <a:buNone/>
            </a:pPr>
            <a:r>
              <a:rPr lang="en" sz="800">
                <a:solidFill>
                  <a:srgbClr val="FFFFFF"/>
                </a:solidFill>
                <a:highlight>
                  <a:srgbClr val="403432"/>
                </a:highlight>
              </a:rPr>
              <a:t>   Test(){ </a:t>
            </a:r>
            <a:endParaRPr sz="800">
              <a:solidFill>
                <a:srgbClr val="FFFFFF"/>
              </a:solidFill>
              <a:highlight>
                <a:srgbClr val="403432"/>
              </a:highlight>
            </a:endParaRPr>
          </a:p>
          <a:p>
            <a:pPr indent="0" lvl="0" marL="0" rtl="0" algn="l">
              <a:spcBef>
                <a:spcPts val="0"/>
              </a:spcBef>
              <a:spcAft>
                <a:spcPts val="0"/>
              </a:spcAft>
              <a:buNone/>
            </a:pPr>
            <a:r>
              <a:rPr lang="en" sz="800">
                <a:solidFill>
                  <a:srgbClr val="FFFFFF"/>
                </a:solidFill>
                <a:highlight>
                  <a:srgbClr val="403432"/>
                </a:highlight>
              </a:rPr>
              <a:t>// Initialization of final variable in the constructor. </a:t>
            </a:r>
            <a:endParaRPr sz="800">
              <a:solidFill>
                <a:srgbClr val="FFFFFF"/>
              </a:solidFill>
              <a:highlight>
                <a:srgbClr val="403432"/>
              </a:highlight>
            </a:endParaRPr>
          </a:p>
          <a:p>
            <a:pPr indent="0" lvl="0" marL="0" rtl="0" algn="l">
              <a:spcBef>
                <a:spcPts val="0"/>
              </a:spcBef>
              <a:spcAft>
                <a:spcPts val="0"/>
              </a:spcAft>
              <a:buNone/>
            </a:pPr>
            <a:r>
              <a:rPr lang="en" sz="800">
                <a:solidFill>
                  <a:srgbClr val="FFFFFF"/>
                </a:solidFill>
                <a:highlight>
                  <a:srgbClr val="403432"/>
                </a:highlight>
              </a:rPr>
              <a:t>      x = 20; </a:t>
            </a:r>
            <a:endParaRPr sz="800">
              <a:solidFill>
                <a:srgbClr val="FFFFFF"/>
              </a:solidFill>
              <a:highlight>
                <a:srgbClr val="403432"/>
              </a:highlight>
            </a:endParaRPr>
          </a:p>
          <a:p>
            <a:pPr indent="0" lvl="0" marL="0" rtl="0" algn="l">
              <a:spcBef>
                <a:spcPts val="0"/>
              </a:spcBef>
              <a:spcAft>
                <a:spcPts val="0"/>
              </a:spcAft>
              <a:buNone/>
            </a:pPr>
            <a:r>
              <a:rPr lang="en" sz="800">
                <a:solidFill>
                  <a:srgbClr val="FFFFFF"/>
                </a:solidFill>
                <a:highlight>
                  <a:srgbClr val="403432"/>
                </a:highlight>
              </a:rPr>
              <a:t>   } </a:t>
            </a:r>
            <a:endParaRPr sz="800">
              <a:solidFill>
                <a:srgbClr val="FFFFFF"/>
              </a:solidFill>
              <a:highlight>
                <a:srgbClr val="403432"/>
              </a:highlight>
            </a:endParaRPr>
          </a:p>
          <a:p>
            <a:pPr indent="0" lvl="0" marL="190500" marR="190500" rtl="0" algn="l">
              <a:lnSpc>
                <a:spcPct val="170000"/>
              </a:lnSpc>
              <a:spcBef>
                <a:spcPts val="0"/>
              </a:spcBef>
              <a:spcAft>
                <a:spcPts val="1700"/>
              </a:spcAft>
              <a:buNone/>
            </a:pPr>
            <a:r>
              <a:rPr lang="en" sz="800">
                <a:solidFill>
                  <a:srgbClr val="FFFFFF"/>
                </a:solidFill>
                <a:highlight>
                  <a:srgbClr val="403432"/>
                </a:highlight>
              </a:rPr>
              <a:t> }</a:t>
            </a:r>
            <a:endParaRPr sz="800">
              <a:solidFill>
                <a:srgbClr val="FFFFFF"/>
              </a:solidFill>
              <a:highlight>
                <a:srgbClr val="403432"/>
              </a:highlight>
            </a:endParaRPr>
          </a:p>
        </p:txBody>
      </p:sp>
      <p:sp>
        <p:nvSpPr>
          <p:cNvPr id="277" name="Google Shape;277;p42"/>
          <p:cNvSpPr txBox="1"/>
          <p:nvPr/>
        </p:nvSpPr>
        <p:spPr>
          <a:xfrm>
            <a:off x="7239000" y="4347300"/>
            <a:ext cx="3000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800">
                <a:solidFill>
                  <a:srgbClr val="FFFFFF"/>
                </a:solidFill>
                <a:highlight>
                  <a:srgbClr val="403432"/>
                </a:highlight>
              </a:rPr>
              <a:t>static </a:t>
            </a:r>
            <a:endParaRPr sz="800">
              <a:solidFill>
                <a:srgbClr val="FFFFFF"/>
              </a:solidFill>
              <a:highlight>
                <a:srgbClr val="403432"/>
              </a:highlight>
            </a:endParaRPr>
          </a:p>
          <a:p>
            <a:pPr indent="0" lvl="0" marL="0" marR="0" rtl="0" algn="l">
              <a:lnSpc>
                <a:spcPct val="100000"/>
              </a:lnSpc>
              <a:spcBef>
                <a:spcPts val="0"/>
              </a:spcBef>
              <a:spcAft>
                <a:spcPts val="0"/>
              </a:spcAft>
              <a:buNone/>
            </a:pPr>
            <a:r>
              <a:rPr lang="en" sz="800">
                <a:solidFill>
                  <a:srgbClr val="FFFFFF"/>
                </a:solidFill>
                <a:highlight>
                  <a:srgbClr val="403432"/>
                </a:highlight>
              </a:rPr>
              <a:t>    { </a:t>
            </a:r>
            <a:endParaRPr sz="800">
              <a:solidFill>
                <a:srgbClr val="FFFFFF"/>
              </a:solidFill>
              <a:highlight>
                <a:srgbClr val="403432"/>
              </a:highlight>
            </a:endParaRPr>
          </a:p>
          <a:p>
            <a:pPr indent="0" lvl="0" marL="0" marR="0" rtl="0" algn="l">
              <a:lnSpc>
                <a:spcPct val="100000"/>
              </a:lnSpc>
              <a:spcBef>
                <a:spcPts val="0"/>
              </a:spcBef>
              <a:spcAft>
                <a:spcPts val="0"/>
              </a:spcAft>
              <a:buNone/>
            </a:pPr>
            <a:r>
              <a:rPr lang="en" sz="800">
                <a:solidFill>
                  <a:srgbClr val="FFFFFF"/>
                </a:solidFill>
                <a:highlight>
                  <a:srgbClr val="403432"/>
                </a:highlight>
              </a:rPr>
              <a:t>      a = 20; </a:t>
            </a:r>
            <a:endParaRPr sz="800">
              <a:solidFill>
                <a:srgbClr val="FFFFFF"/>
              </a:solidFill>
              <a:highlight>
                <a:srgbClr val="403432"/>
              </a:highlight>
            </a:endParaRPr>
          </a:p>
          <a:p>
            <a:pPr indent="0" lvl="0" marL="0" marR="0" rtl="0" algn="l">
              <a:lnSpc>
                <a:spcPct val="100000"/>
              </a:lnSpc>
              <a:spcBef>
                <a:spcPts val="0"/>
              </a:spcBef>
              <a:spcAft>
                <a:spcPts val="0"/>
              </a:spcAft>
              <a:buNone/>
            </a:pPr>
            <a:r>
              <a:rPr lang="en" sz="800">
                <a:solidFill>
                  <a:srgbClr val="FFFFFF"/>
                </a:solidFill>
                <a:highlight>
                  <a:srgbClr val="403432"/>
                </a:highlight>
              </a:rPr>
              <a:t>      System.out.println("Value of a: " +a); </a:t>
            </a:r>
            <a:endParaRPr sz="800">
              <a:solidFill>
                <a:srgbClr val="FFFFFF"/>
              </a:solidFill>
              <a:highlight>
                <a:srgbClr val="403432"/>
              </a:highlight>
            </a:endParaRPr>
          </a:p>
          <a:p>
            <a:pPr indent="0" lvl="0" marL="0" marR="0" rtl="0" algn="l">
              <a:lnSpc>
                <a:spcPct val="100000"/>
              </a:lnSpc>
              <a:spcBef>
                <a:spcPts val="0"/>
              </a:spcBef>
              <a:spcAft>
                <a:spcPts val="0"/>
              </a:spcAft>
              <a:buNone/>
            </a:pPr>
            <a:r>
              <a:rPr lang="en" sz="800">
                <a:solidFill>
                  <a:srgbClr val="FFFFFF"/>
                </a:solidFill>
                <a:highlight>
                  <a:srgbClr val="403432"/>
                </a:highlight>
              </a:rPr>
              <a:t>    }</a:t>
            </a:r>
            <a:endParaRPr sz="800">
              <a:solidFill>
                <a:srgbClr val="FFFFFF"/>
              </a:solidFill>
              <a:highlight>
                <a:srgbClr val="403432"/>
              </a:highlight>
            </a:endParaRPr>
          </a:p>
        </p:txBody>
      </p:sp>
      <p:sp>
        <p:nvSpPr>
          <p:cNvPr id="278" name="Google Shape;278;p42"/>
          <p:cNvSpPr txBox="1"/>
          <p:nvPr/>
        </p:nvSpPr>
        <p:spPr>
          <a:xfrm>
            <a:off x="1827500" y="4278900"/>
            <a:ext cx="3000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800">
                <a:solidFill>
                  <a:srgbClr val="FFFFFF"/>
                </a:solidFill>
                <a:highlight>
                  <a:srgbClr val="403432"/>
                </a:highlight>
              </a:rPr>
              <a:t>void msg(final String name)</a:t>
            </a:r>
            <a:endParaRPr sz="800">
              <a:solidFill>
                <a:srgbClr val="FFFFFF"/>
              </a:solidFill>
              <a:highlight>
                <a:srgbClr val="403432"/>
              </a:highlight>
            </a:endParaRPr>
          </a:p>
          <a:p>
            <a:pPr indent="0" lvl="0" marL="0" marR="0" rtl="0" algn="l">
              <a:lnSpc>
                <a:spcPct val="100000"/>
              </a:lnSpc>
              <a:spcBef>
                <a:spcPts val="0"/>
              </a:spcBef>
              <a:spcAft>
                <a:spcPts val="0"/>
              </a:spcAft>
              <a:buNone/>
            </a:pPr>
            <a:r>
              <a:rPr lang="en" sz="800">
                <a:solidFill>
                  <a:srgbClr val="FFFFFF"/>
                </a:solidFill>
                <a:highlight>
                  <a:srgbClr val="403432"/>
                </a:highlight>
              </a:rPr>
              <a:t>{ </a:t>
            </a:r>
            <a:endParaRPr sz="800">
              <a:solidFill>
                <a:srgbClr val="FFFFFF"/>
              </a:solidFill>
              <a:highlight>
                <a:srgbClr val="403432"/>
              </a:highlight>
            </a:endParaRPr>
          </a:p>
          <a:p>
            <a:pPr indent="0" lvl="0" marL="0" marR="0" rtl="0" algn="l">
              <a:lnSpc>
                <a:spcPct val="100000"/>
              </a:lnSpc>
              <a:spcBef>
                <a:spcPts val="0"/>
              </a:spcBef>
              <a:spcAft>
                <a:spcPts val="0"/>
              </a:spcAft>
              <a:buNone/>
            </a:pPr>
            <a:r>
              <a:rPr lang="en" sz="800">
                <a:solidFill>
                  <a:srgbClr val="FFFFFF"/>
                </a:solidFill>
                <a:highlight>
                  <a:srgbClr val="403432"/>
                </a:highlight>
              </a:rPr>
              <a:t>   name = "Lava"; // Compile time error because the final local variable cannot be changed. </a:t>
            </a:r>
            <a:endParaRPr sz="800">
              <a:solidFill>
                <a:srgbClr val="FFFFFF"/>
              </a:solidFill>
              <a:highlight>
                <a:srgbClr val="403432"/>
              </a:highlight>
            </a:endParaRPr>
          </a:p>
          <a:p>
            <a:pPr indent="0" lvl="0" marL="0" marR="0" rtl="0" algn="l">
              <a:lnSpc>
                <a:spcPct val="100000"/>
              </a:lnSpc>
              <a:spcBef>
                <a:spcPts val="0"/>
              </a:spcBef>
              <a:spcAft>
                <a:spcPts val="0"/>
              </a:spcAft>
              <a:buNone/>
            </a:pPr>
            <a:r>
              <a:rPr lang="en" sz="800">
                <a:solidFill>
                  <a:srgbClr val="FFFFFF"/>
                </a:solidFill>
                <a:highlight>
                  <a:srgbClr val="403432"/>
                </a:highlight>
              </a:rPr>
              <a:t> }</a:t>
            </a:r>
            <a:endParaRPr sz="1300">
              <a:solidFill>
                <a:srgbClr val="FFFFFF"/>
              </a:solidFill>
              <a:highlight>
                <a:srgbClr val="403432"/>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idx="1" type="body"/>
          </p:nvPr>
        </p:nvSpPr>
        <p:spPr>
          <a:xfrm>
            <a:off x="311700" y="6952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20000"/>
              </a:lnSpc>
              <a:spcBef>
                <a:spcPts val="1500"/>
              </a:spcBef>
              <a:spcAft>
                <a:spcPts val="0"/>
              </a:spcAft>
              <a:buNone/>
            </a:pPr>
            <a:r>
              <a:rPr b="1" lang="en" sz="1650">
                <a:solidFill>
                  <a:schemeClr val="dk1"/>
                </a:solidFill>
                <a:highlight>
                  <a:srgbClr val="FFFFFF"/>
                </a:highlight>
              </a:rPr>
              <a:t>Reference Final Variable: </a:t>
            </a:r>
            <a:r>
              <a:rPr lang="en" sz="1450">
                <a:solidFill>
                  <a:schemeClr val="dk1"/>
                </a:solidFill>
                <a:highlight>
                  <a:srgbClr val="FFFFFF"/>
                </a:highlight>
              </a:rPr>
              <a:t>A final variable that is declared as a reference to an object is known as </a:t>
            </a:r>
            <a:r>
              <a:rPr b="1" lang="en" sz="1450">
                <a:solidFill>
                  <a:schemeClr val="dk1"/>
                </a:solidFill>
                <a:highlight>
                  <a:srgbClr val="FFFFFF"/>
                </a:highlight>
              </a:rPr>
              <a:t>reference final variable</a:t>
            </a:r>
            <a:r>
              <a:rPr lang="en" sz="1450">
                <a:solidFill>
                  <a:schemeClr val="dk1"/>
                </a:solidFill>
                <a:highlight>
                  <a:srgbClr val="FFFFFF"/>
                </a:highlight>
              </a:rPr>
              <a:t>. There is nothing like a final object in Java.</a:t>
            </a:r>
            <a:endParaRPr sz="1450">
              <a:solidFill>
                <a:schemeClr val="dk1"/>
              </a:solidFill>
              <a:highlight>
                <a:srgbClr val="FFFFFF"/>
              </a:highlight>
            </a:endParaRPr>
          </a:p>
          <a:p>
            <a:pPr indent="0" lvl="0" marL="0" rtl="0" algn="l">
              <a:lnSpc>
                <a:spcPct val="120000"/>
              </a:lnSpc>
              <a:spcBef>
                <a:spcPts val="1500"/>
              </a:spcBef>
              <a:spcAft>
                <a:spcPts val="0"/>
              </a:spcAft>
              <a:buNone/>
            </a:pPr>
            <a:r>
              <a:rPr lang="en" sz="1450">
                <a:solidFill>
                  <a:schemeClr val="dk1"/>
                </a:solidFill>
                <a:highlight>
                  <a:srgbClr val="FFFFFF"/>
                </a:highlight>
              </a:rPr>
              <a:t>If a final reference variable refers to an object then it does not mean that the object is final. It simply means that the reference variable cannot refer to another object.</a:t>
            </a:r>
            <a:endParaRPr sz="1450">
              <a:solidFill>
                <a:schemeClr val="dk1"/>
              </a:solidFill>
              <a:highlight>
                <a:srgbClr val="FFFFFF"/>
              </a:highlight>
            </a:endParaRPr>
          </a:p>
          <a:p>
            <a:pPr indent="0" lvl="0" marL="0" rtl="0" algn="l">
              <a:spcBef>
                <a:spcPts val="1500"/>
              </a:spcBef>
              <a:spcAft>
                <a:spcPts val="0"/>
              </a:spcAft>
              <a:buNone/>
            </a:pPr>
            <a:r>
              <a:rPr lang="en" sz="1450">
                <a:solidFill>
                  <a:schemeClr val="dk1"/>
                </a:solidFill>
                <a:highlight>
                  <a:srgbClr val="FFFFFF"/>
                </a:highlight>
              </a:rPr>
              <a:t>For example, a final List reference variable looks like this:</a:t>
            </a:r>
            <a:endParaRPr sz="1450">
              <a:solidFill>
                <a:schemeClr val="dk1"/>
              </a:solidFill>
              <a:highlight>
                <a:srgbClr val="FFFFFF"/>
              </a:highlight>
            </a:endParaRPr>
          </a:p>
          <a:p>
            <a:pPr indent="0" lvl="0" marL="190500" marR="190500" rtl="0" algn="l">
              <a:lnSpc>
                <a:spcPct val="170000"/>
              </a:lnSpc>
              <a:spcBef>
                <a:spcPts val="900"/>
              </a:spcBef>
              <a:spcAft>
                <a:spcPts val="0"/>
              </a:spcAft>
              <a:buNone/>
            </a:pPr>
            <a:r>
              <a:rPr lang="en" sz="1300">
                <a:solidFill>
                  <a:srgbClr val="FFFFFF"/>
                </a:solidFill>
                <a:highlight>
                  <a:srgbClr val="403432"/>
                </a:highlight>
              </a:rPr>
              <a:t>final List list; // Here, list is variable of type List.</a:t>
            </a:r>
            <a:endParaRPr sz="1300">
              <a:solidFill>
                <a:srgbClr val="FFFFFF"/>
              </a:solidFill>
              <a:highlight>
                <a:srgbClr val="403432"/>
              </a:highlight>
            </a:endParaRPr>
          </a:p>
          <a:p>
            <a:pPr indent="0" lvl="0" marL="0" rtl="0" algn="l">
              <a:spcBef>
                <a:spcPts val="1700"/>
              </a:spcBef>
              <a:spcAft>
                <a:spcPts val="0"/>
              </a:spcAft>
              <a:buNone/>
            </a:pPr>
            <a:r>
              <a:rPr lang="en" sz="1450">
                <a:solidFill>
                  <a:schemeClr val="dk1"/>
                </a:solidFill>
                <a:highlight>
                  <a:srgbClr val="FFFFFF"/>
                </a:highlight>
              </a:rPr>
              <a:t>Here, the list is final. It does not mean that elements cannot be added or removed from the list. The final list means the reference variable cannot refer to any new ArrayList. Any attempt to do so will get a compile-time error.</a:t>
            </a:r>
            <a:endParaRPr sz="1450">
              <a:solidFill>
                <a:schemeClr val="dk1"/>
              </a:solidFill>
              <a:highlight>
                <a:srgbClr val="FFFFFF"/>
              </a:highlight>
            </a:endParaRPr>
          </a:p>
          <a:p>
            <a:pPr indent="0" lvl="0" marL="0" rtl="0" algn="l">
              <a:lnSpc>
                <a:spcPct val="120000"/>
              </a:lnSpc>
              <a:spcBef>
                <a:spcPts val="1500"/>
              </a:spcBef>
              <a:spcAft>
                <a:spcPts val="0"/>
              </a:spcAft>
              <a:buClr>
                <a:schemeClr val="dk1"/>
              </a:buClr>
              <a:buSzPct val="75862"/>
              <a:buFont typeface="Arial"/>
              <a:buNone/>
            </a:pPr>
            <a:r>
              <a:t/>
            </a:r>
            <a:endParaRPr sz="1450">
              <a:solidFill>
                <a:schemeClr val="dk1"/>
              </a:solidFill>
              <a:highlight>
                <a:srgbClr val="FFFFFF"/>
              </a:highlight>
            </a:endParaRPr>
          </a:p>
          <a:p>
            <a:pPr indent="0" lvl="0" marL="0" rtl="0" algn="l">
              <a:spcBef>
                <a:spcPts val="15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idx="1" type="body"/>
          </p:nvPr>
        </p:nvSpPr>
        <p:spPr>
          <a:xfrm>
            <a:off x="311700" y="466675"/>
            <a:ext cx="8520600" cy="3416400"/>
          </a:xfrm>
          <a:prstGeom prst="rect">
            <a:avLst/>
          </a:prstGeom>
        </p:spPr>
        <p:txBody>
          <a:bodyPr anchorCtr="0" anchor="t" bIns="91425" lIns="91425" spcFirstLastPara="1" rIns="91425" wrap="square" tIns="91425">
            <a:normAutofit/>
          </a:bodyPr>
          <a:lstStyle/>
          <a:p>
            <a:pPr indent="0" lvl="0" marL="0" marR="0" rtl="0" algn="just">
              <a:lnSpc>
                <a:spcPct val="130000"/>
              </a:lnSpc>
              <a:spcBef>
                <a:spcPts val="1800"/>
              </a:spcBef>
              <a:spcAft>
                <a:spcPts val="0"/>
              </a:spcAft>
              <a:buNone/>
            </a:pPr>
            <a:r>
              <a:rPr lang="en" sz="2200">
                <a:solidFill>
                  <a:srgbClr val="610B38"/>
                </a:solidFill>
                <a:highlight>
                  <a:srgbClr val="FFFFFF"/>
                </a:highlight>
              </a:rPr>
              <a:t>Use of Final class in Java</a:t>
            </a:r>
            <a:endParaRPr sz="2200">
              <a:solidFill>
                <a:srgbClr val="610B38"/>
              </a:solidFill>
              <a:highlight>
                <a:srgbClr val="FFFFFF"/>
              </a:highlight>
            </a:endParaRPr>
          </a:p>
          <a:p>
            <a:pPr indent="0" lvl="0" marL="0" rtl="0" algn="l">
              <a:spcBef>
                <a:spcPts val="400"/>
              </a:spcBef>
              <a:spcAft>
                <a:spcPts val="0"/>
              </a:spcAft>
              <a:buClr>
                <a:schemeClr val="dk1"/>
              </a:buClr>
              <a:buSzPts val="1100"/>
              <a:buFont typeface="Arial"/>
              <a:buNone/>
            </a:pPr>
            <a:r>
              <a:rPr lang="en" sz="1050">
                <a:solidFill>
                  <a:schemeClr val="dk1"/>
                </a:solidFill>
                <a:highlight>
                  <a:srgbClr val="FFFFFF"/>
                </a:highlight>
              </a:rPr>
              <a:t>Three important uses of a final class in Java. </a:t>
            </a:r>
            <a:endParaRPr sz="1050">
              <a:solidFill>
                <a:schemeClr val="dk1"/>
              </a:solidFill>
              <a:highlight>
                <a:srgbClr val="FFFFFF"/>
              </a:highlight>
            </a:endParaRPr>
          </a:p>
          <a:p>
            <a:pPr indent="0" lvl="0" marL="0" rtl="0" algn="l">
              <a:spcBef>
                <a:spcPts val="900"/>
              </a:spcBef>
              <a:spcAft>
                <a:spcPts val="0"/>
              </a:spcAft>
              <a:buClr>
                <a:schemeClr val="dk1"/>
              </a:buClr>
              <a:buSzPts val="1100"/>
              <a:buFont typeface="Arial"/>
              <a:buNone/>
            </a:pPr>
            <a:r>
              <a:rPr lang="en" sz="1050">
                <a:solidFill>
                  <a:schemeClr val="dk1"/>
                </a:solidFill>
                <a:highlight>
                  <a:srgbClr val="FFFFFF"/>
                </a:highlight>
              </a:rPr>
              <a:t>1. The first use is to prevent inheritance, as the final classes cannot be extended.</a:t>
            </a:r>
            <a:endParaRPr sz="1050">
              <a:solidFill>
                <a:schemeClr val="dk1"/>
              </a:solidFill>
              <a:highlight>
                <a:srgbClr val="FFFFFF"/>
              </a:highlight>
            </a:endParaRPr>
          </a:p>
          <a:p>
            <a:pPr indent="0" lvl="0" marL="0" rtl="0" algn="l">
              <a:spcBef>
                <a:spcPts val="900"/>
              </a:spcBef>
              <a:spcAft>
                <a:spcPts val="0"/>
              </a:spcAft>
              <a:buClr>
                <a:schemeClr val="dk1"/>
              </a:buClr>
              <a:buSzPts val="1100"/>
              <a:buFont typeface="Arial"/>
              <a:buNone/>
            </a:pPr>
            <a:r>
              <a:rPr lang="en" sz="1050">
                <a:solidFill>
                  <a:schemeClr val="dk1"/>
                </a:solidFill>
                <a:highlight>
                  <a:srgbClr val="FFFFFF"/>
                </a:highlight>
              </a:rPr>
              <a:t>2. The second use is to create an immutable class like the predefined String class. We cannot make a class immutable without making it final.</a:t>
            </a:r>
            <a:endParaRPr sz="1050">
              <a:solidFill>
                <a:schemeClr val="dk1"/>
              </a:solidFill>
              <a:highlight>
                <a:srgbClr val="FFFFFF"/>
              </a:highlight>
            </a:endParaRPr>
          </a:p>
          <a:p>
            <a:pPr indent="0" lvl="0" marL="0" rtl="0" algn="l">
              <a:spcBef>
                <a:spcPts val="900"/>
              </a:spcBef>
              <a:spcAft>
                <a:spcPts val="0"/>
              </a:spcAft>
              <a:buClr>
                <a:schemeClr val="dk1"/>
              </a:buClr>
              <a:buSzPts val="1100"/>
              <a:buFont typeface="Arial"/>
              <a:buNone/>
            </a:pPr>
            <a:r>
              <a:rPr lang="en" sz="1050">
                <a:solidFill>
                  <a:schemeClr val="dk1"/>
                </a:solidFill>
                <a:highlight>
                  <a:srgbClr val="FFFFFF"/>
                </a:highlight>
              </a:rPr>
              <a:t>3. A final class is very useful when we want high security in any application because the final class cannot be extended.</a:t>
            </a:r>
            <a:endParaRPr sz="1050">
              <a:solidFill>
                <a:schemeClr val="dk1"/>
              </a:solidFill>
              <a:highlight>
                <a:srgbClr val="FFFFFF"/>
              </a:highlight>
            </a:endParaRPr>
          </a:p>
          <a:p>
            <a:pPr indent="0" lvl="0" marL="0" rtl="0" algn="l">
              <a:spcBef>
                <a:spcPts val="900"/>
              </a:spcBef>
              <a:spcAft>
                <a:spcPts val="1200"/>
              </a:spcAft>
              <a:buNone/>
            </a:pPr>
            <a:r>
              <a:t/>
            </a:r>
            <a:endParaRPr sz="1400"/>
          </a:p>
        </p:txBody>
      </p:sp>
      <p:sp>
        <p:nvSpPr>
          <p:cNvPr id="289" name="Google Shape;289;p44"/>
          <p:cNvSpPr txBox="1"/>
          <p:nvPr/>
        </p:nvSpPr>
        <p:spPr>
          <a:xfrm>
            <a:off x="6137100" y="2402025"/>
            <a:ext cx="30000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An immutable class</a:t>
            </a:r>
            <a:endParaRPr sz="1100"/>
          </a:p>
          <a:p>
            <a:pPr indent="0" lvl="0" marL="0" rtl="0" algn="l">
              <a:spcBef>
                <a:spcPts val="0"/>
              </a:spcBef>
              <a:spcAft>
                <a:spcPts val="0"/>
              </a:spcAft>
              <a:buNone/>
            </a:pPr>
            <a:r>
              <a:rPr lang="en" sz="1100"/>
              <a:t>final class Student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 Member attributes of final class</a:t>
            </a:r>
            <a:endParaRPr sz="1100"/>
          </a:p>
          <a:p>
            <a:pPr indent="0" lvl="0" marL="0" rtl="0" algn="l">
              <a:spcBef>
                <a:spcPts val="0"/>
              </a:spcBef>
              <a:spcAft>
                <a:spcPts val="0"/>
              </a:spcAft>
              <a:buNone/>
            </a:pPr>
            <a:r>
              <a:rPr lang="en" sz="1100"/>
              <a:t>    private final String name;</a:t>
            </a:r>
            <a:endParaRPr sz="1100"/>
          </a:p>
          <a:p>
            <a:pPr indent="0" lvl="0" marL="0" rtl="0" algn="l">
              <a:spcBef>
                <a:spcPts val="0"/>
              </a:spcBef>
              <a:spcAft>
                <a:spcPts val="0"/>
              </a:spcAft>
              <a:buNone/>
            </a:pPr>
            <a:r>
              <a:rPr lang="en" sz="1100"/>
              <a:t>    private final int regNo;</a:t>
            </a:r>
            <a:endParaRPr sz="1100"/>
          </a:p>
          <a:p>
            <a:pPr indent="0" lvl="0" marL="0" rtl="0" algn="l">
              <a:spcBef>
                <a:spcPts val="0"/>
              </a:spcBef>
              <a:spcAft>
                <a:spcPts val="0"/>
              </a:spcAft>
              <a:buNone/>
            </a:pPr>
            <a:r>
              <a:rPr lang="en" sz="1100"/>
              <a:t>    private final Map&lt;String, String&gt; metadata;</a:t>
            </a:r>
            <a:endParaRPr sz="1100"/>
          </a:p>
          <a:p>
            <a:pPr indent="0" lvl="0" marL="0" rtl="0" algn="l">
              <a:spcBef>
                <a:spcPts val="0"/>
              </a:spcBef>
              <a:spcAft>
                <a:spcPts val="0"/>
              </a:spcAft>
              <a:buNone/>
            </a:pPr>
            <a:r>
              <a:rPr lang="en" sz="1100"/>
              <a:t> </a:t>
            </a:r>
            <a:endParaRPr sz="1100"/>
          </a:p>
          <a:p>
            <a:pPr indent="0" lvl="0" marL="0" marR="0" rtl="0" algn="l">
              <a:lnSpc>
                <a:spcPct val="100000"/>
              </a:lnSpc>
              <a:spcBef>
                <a:spcPts val="0"/>
              </a:spcBef>
              <a:spcAft>
                <a:spcPts val="0"/>
              </a:spcAft>
              <a:buNone/>
            </a:pPr>
            <a:r>
              <a:rPr lang="en" sz="1100"/>
              <a:t>    // Co</a:t>
            </a:r>
            <a:r>
              <a:rPr lang="en" sz="1100"/>
              <a:t>nstructor of immutable class</a:t>
            </a:r>
            <a:endParaRPr sz="1100"/>
          </a:p>
          <a:p>
            <a:pPr indent="0" lvl="0" marL="0" marR="0" rtl="0" algn="l">
              <a:lnSpc>
                <a:spcPct val="100000"/>
              </a:lnSpc>
              <a:spcBef>
                <a:spcPts val="0"/>
              </a:spcBef>
              <a:spcAft>
                <a:spcPts val="0"/>
              </a:spcAft>
              <a:buNone/>
            </a:pPr>
            <a:r>
              <a:rPr lang="en" sz="1100"/>
              <a:t>    // Parameterized constructor</a:t>
            </a:r>
            <a:endParaRPr sz="1100"/>
          </a:p>
          <a:p>
            <a:pPr indent="0" lvl="0" marL="0" marR="0" rtl="0" algn="l">
              <a:lnSpc>
                <a:spcPct val="100000"/>
              </a:lnSpc>
              <a:spcBef>
                <a:spcPts val="0"/>
              </a:spcBef>
              <a:spcAft>
                <a:spcPts val="0"/>
              </a:spcAft>
              <a:buNone/>
            </a:pPr>
            <a:r>
              <a:rPr lang="en" sz="1100"/>
              <a:t>    public Student(String name, int regNo,</a:t>
            </a:r>
            <a:endParaRPr sz="1100"/>
          </a:p>
          <a:p>
            <a:pPr indent="0" lvl="0" marL="0" marR="0" rtl="0" algn="l">
              <a:lnSpc>
                <a:spcPct val="100000"/>
              </a:lnSpc>
              <a:spcBef>
                <a:spcPts val="0"/>
              </a:spcBef>
              <a:spcAft>
                <a:spcPts val="0"/>
              </a:spcAft>
              <a:buNone/>
            </a:pPr>
            <a:r>
              <a:rPr lang="en" sz="1100"/>
              <a:t>                   Map&lt;String, String&gt; metadata)</a:t>
            </a:r>
            <a:endParaRPr sz="1100"/>
          </a:p>
          <a:p>
            <a:pPr indent="0" lvl="0" marL="0" marR="0" rtl="0" algn="l">
              <a:lnSpc>
                <a:spcPct val="100000"/>
              </a:lnSpc>
              <a:spcBef>
                <a:spcPts val="0"/>
              </a:spcBef>
              <a:spcAft>
                <a:spcPts val="0"/>
              </a:spcAft>
              <a:buNone/>
            </a:pPr>
            <a:r>
              <a:rPr lang="en" sz="1100"/>
              <a:t>    {</a:t>
            </a:r>
            <a:endParaRPr sz="1100"/>
          </a:p>
          <a:p>
            <a:pPr indent="0" lvl="0" marL="0" marR="0" rtl="0" algn="l">
              <a:lnSpc>
                <a:spcPct val="100000"/>
              </a:lnSpc>
              <a:spcBef>
                <a:spcPts val="0"/>
              </a:spcBef>
              <a:spcAft>
                <a:spcPts val="0"/>
              </a:spcAft>
              <a:buNone/>
            </a:pPr>
            <a:r>
              <a:rPr lang="en" sz="1100"/>
              <a:t> </a:t>
            </a:r>
            <a:endParaRPr sz="1100"/>
          </a:p>
          <a:p>
            <a:pPr indent="0" lvl="0" marL="0" rtl="0" algn="l">
              <a:spcBef>
                <a:spcPts val="0"/>
              </a:spcBef>
              <a:spcAft>
                <a:spcPts val="0"/>
              </a:spcAft>
              <a:buNone/>
            </a:pPr>
            <a:r>
              <a:t/>
            </a:r>
            <a:endParaRPr sz="1100"/>
          </a:p>
        </p:txBody>
      </p:sp>
      <p:sp>
        <p:nvSpPr>
          <p:cNvPr id="290" name="Google Shape;290;p44"/>
          <p:cNvSpPr txBox="1"/>
          <p:nvPr/>
        </p:nvSpPr>
        <p:spPr>
          <a:xfrm>
            <a:off x="311700" y="2426275"/>
            <a:ext cx="5734500" cy="259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950">
                <a:solidFill>
                  <a:srgbClr val="FF0000"/>
                </a:solidFill>
                <a:highlight>
                  <a:srgbClr val="FFFFFF"/>
                </a:highlight>
              </a:rPr>
              <a:t>Key Points:</a:t>
            </a:r>
            <a:endParaRPr b="1" sz="950">
              <a:solidFill>
                <a:srgbClr val="FF0000"/>
              </a:solidFill>
              <a:highlight>
                <a:srgbClr val="FFFFFF"/>
              </a:highlight>
            </a:endParaRPr>
          </a:p>
          <a:p>
            <a:pPr indent="0" lvl="0" marL="0" rtl="0" algn="l">
              <a:lnSpc>
                <a:spcPct val="115000"/>
              </a:lnSpc>
              <a:spcBef>
                <a:spcPts val="900"/>
              </a:spcBef>
              <a:spcAft>
                <a:spcPts val="0"/>
              </a:spcAft>
              <a:buNone/>
            </a:pPr>
            <a:r>
              <a:rPr lang="en" sz="950">
                <a:solidFill>
                  <a:schemeClr val="dk1"/>
                </a:solidFill>
                <a:highlight>
                  <a:srgbClr val="FFFFFF"/>
                </a:highlight>
              </a:rPr>
              <a:t>1. A constructor cannot be final.</a:t>
            </a:r>
            <a:endParaRPr sz="950">
              <a:solidFill>
                <a:schemeClr val="dk1"/>
              </a:solidFill>
              <a:highlight>
                <a:srgbClr val="FFFFFF"/>
              </a:highlight>
            </a:endParaRPr>
          </a:p>
          <a:p>
            <a:pPr indent="0" lvl="0" marL="0" rtl="0" algn="l">
              <a:lnSpc>
                <a:spcPct val="115000"/>
              </a:lnSpc>
              <a:spcBef>
                <a:spcPts val="900"/>
              </a:spcBef>
              <a:spcAft>
                <a:spcPts val="0"/>
              </a:spcAft>
              <a:buNone/>
            </a:pPr>
            <a:r>
              <a:rPr lang="en" sz="950">
                <a:solidFill>
                  <a:schemeClr val="dk1"/>
                </a:solidFill>
                <a:highlight>
                  <a:srgbClr val="FFFFFF"/>
                </a:highlight>
              </a:rPr>
              <a:t>2. A block cannot be final.</a:t>
            </a:r>
            <a:endParaRPr sz="950">
              <a:solidFill>
                <a:schemeClr val="dk1"/>
              </a:solidFill>
              <a:highlight>
                <a:srgbClr val="FFFFFF"/>
              </a:highlight>
            </a:endParaRPr>
          </a:p>
          <a:p>
            <a:pPr indent="0" lvl="0" marL="0" rtl="0" algn="l">
              <a:lnSpc>
                <a:spcPct val="115000"/>
              </a:lnSpc>
              <a:spcBef>
                <a:spcPts val="900"/>
              </a:spcBef>
              <a:spcAft>
                <a:spcPts val="0"/>
              </a:spcAft>
              <a:buNone/>
            </a:pPr>
            <a:r>
              <a:rPr lang="en" sz="950">
                <a:solidFill>
                  <a:schemeClr val="dk1"/>
                </a:solidFill>
                <a:highlight>
                  <a:srgbClr val="FFFFFF"/>
                </a:highlight>
              </a:rPr>
              <a:t>3. A local final variable must be initialized at the time of declaration.</a:t>
            </a:r>
            <a:endParaRPr sz="950">
              <a:solidFill>
                <a:schemeClr val="dk1"/>
              </a:solidFill>
              <a:highlight>
                <a:srgbClr val="FFFFFF"/>
              </a:highlight>
            </a:endParaRPr>
          </a:p>
          <a:p>
            <a:pPr indent="0" lvl="0" marL="0" rtl="0" algn="l">
              <a:lnSpc>
                <a:spcPct val="115000"/>
              </a:lnSpc>
              <a:spcBef>
                <a:spcPts val="900"/>
              </a:spcBef>
              <a:spcAft>
                <a:spcPts val="0"/>
              </a:spcAft>
              <a:buNone/>
            </a:pPr>
            <a:r>
              <a:rPr lang="en" sz="950">
                <a:solidFill>
                  <a:schemeClr val="dk1"/>
                </a:solidFill>
                <a:highlight>
                  <a:srgbClr val="FFFFFF"/>
                </a:highlight>
              </a:rPr>
              <a:t>4. We cannot change the value of a final variable after initialization.</a:t>
            </a:r>
            <a:endParaRPr sz="950">
              <a:solidFill>
                <a:schemeClr val="dk1"/>
              </a:solidFill>
              <a:highlight>
                <a:srgbClr val="FFFFFF"/>
              </a:highlight>
            </a:endParaRPr>
          </a:p>
          <a:p>
            <a:pPr indent="0" lvl="0" marL="0" rtl="0" algn="l">
              <a:lnSpc>
                <a:spcPct val="115000"/>
              </a:lnSpc>
              <a:spcBef>
                <a:spcPts val="900"/>
              </a:spcBef>
              <a:spcAft>
                <a:spcPts val="0"/>
              </a:spcAft>
              <a:buNone/>
            </a:pPr>
            <a:r>
              <a:rPr lang="en" sz="950">
                <a:solidFill>
                  <a:schemeClr val="dk1"/>
                </a:solidFill>
                <a:highlight>
                  <a:srgbClr val="FFFFFF"/>
                </a:highlight>
              </a:rPr>
              <a:t>5. A final method cannot be overridden.</a:t>
            </a:r>
            <a:endParaRPr sz="950">
              <a:solidFill>
                <a:schemeClr val="dk1"/>
              </a:solidFill>
              <a:highlight>
                <a:srgbClr val="FFFFFF"/>
              </a:highlight>
            </a:endParaRPr>
          </a:p>
          <a:p>
            <a:pPr indent="0" lvl="0" marL="0" rtl="0" algn="l">
              <a:lnSpc>
                <a:spcPct val="115000"/>
              </a:lnSpc>
              <a:spcBef>
                <a:spcPts val="900"/>
              </a:spcBef>
              <a:spcAft>
                <a:spcPts val="0"/>
              </a:spcAft>
              <a:buNone/>
            </a:pPr>
            <a:r>
              <a:rPr lang="en" sz="950">
                <a:solidFill>
                  <a:schemeClr val="dk1"/>
                </a:solidFill>
                <a:highlight>
                  <a:srgbClr val="FFFFFF"/>
                </a:highlight>
              </a:rPr>
              <a:t>6. A final class cannot be extended(inherited).</a:t>
            </a:r>
            <a:endParaRPr sz="950">
              <a:solidFill>
                <a:schemeClr val="dk1"/>
              </a:solidFill>
              <a:highlight>
                <a:srgbClr val="FFFFFF"/>
              </a:highlight>
            </a:endParaRPr>
          </a:p>
          <a:p>
            <a:pPr indent="0" lvl="0" marL="0" rtl="0" algn="l">
              <a:lnSpc>
                <a:spcPct val="115000"/>
              </a:lnSpc>
              <a:spcBef>
                <a:spcPts val="900"/>
              </a:spcBef>
              <a:spcAft>
                <a:spcPts val="0"/>
              </a:spcAft>
              <a:buNone/>
            </a:pPr>
            <a:r>
              <a:rPr lang="en" sz="950">
                <a:solidFill>
                  <a:schemeClr val="dk1"/>
                </a:solidFill>
                <a:highlight>
                  <a:srgbClr val="FFFFFF"/>
                </a:highlight>
              </a:rPr>
              <a:t>7. We can create the object for a final class but cannot extend it.</a:t>
            </a:r>
            <a:endParaRPr sz="950">
              <a:solidFill>
                <a:schemeClr val="dk1"/>
              </a:solidFill>
              <a:highlight>
                <a:srgbClr val="FFFFFF"/>
              </a:highlight>
            </a:endParaRPr>
          </a:p>
          <a:p>
            <a:pPr indent="0" lvl="0" marL="0" rtl="0" algn="l">
              <a:lnSpc>
                <a:spcPct val="115000"/>
              </a:lnSpc>
              <a:spcBef>
                <a:spcPts val="900"/>
              </a:spcBef>
              <a:spcAft>
                <a:spcPts val="900"/>
              </a:spcAft>
              <a:buNone/>
            </a:pPr>
            <a:r>
              <a:rPr lang="en" sz="950">
                <a:solidFill>
                  <a:schemeClr val="dk1"/>
                </a:solidFill>
                <a:highlight>
                  <a:srgbClr val="FFFFFF"/>
                </a:highlight>
              </a:rPr>
              <a:t>8. If the method parameters are declared as final, the value of these parameters cannot be changed.</a:t>
            </a:r>
            <a:endParaRPr sz="950">
              <a:solidFill>
                <a:schemeClr val="dk1"/>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1200"/>
              </a:spcAft>
              <a:buNone/>
            </a:pPr>
            <a:r>
              <a:rPr lang="en" sz="1900">
                <a:solidFill>
                  <a:schemeClr val="dk1"/>
                </a:solidFill>
              </a:rPr>
              <a:t>                                                          Thank you…</a:t>
            </a:r>
            <a:endParaRPr sz="19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1" name="Google Shape;30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7" name="Google Shape;307;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3" name="Google Shape;31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9" name="Google Shape;319;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solidFill>
                  <a:srgbClr val="090A0B"/>
                </a:solidFill>
                <a:highlight>
                  <a:srgbClr val="FFFFFF"/>
                </a:highlight>
                <a:latin typeface="Roboto"/>
                <a:ea typeface="Roboto"/>
                <a:cs typeface="Roboto"/>
                <a:sym typeface="Roboto"/>
              </a:rPr>
              <a:t>Methods in Java</a:t>
            </a:r>
            <a:endParaRPr/>
          </a:p>
        </p:txBody>
      </p:sp>
      <p:sp>
        <p:nvSpPr>
          <p:cNvPr id="325" name="Google Shape;325;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50">
                <a:solidFill>
                  <a:schemeClr val="dk1"/>
                </a:solidFill>
                <a:highlight>
                  <a:srgbClr val="FFFFFF"/>
                </a:highlight>
              </a:rPr>
              <a:t>The building block of a Java application.</a:t>
            </a:r>
            <a:endParaRPr sz="1450">
              <a:solidFill>
                <a:schemeClr val="dk1"/>
              </a:solidFill>
              <a:highlight>
                <a:srgbClr val="FFFFFF"/>
              </a:highlight>
            </a:endParaRPr>
          </a:p>
          <a:p>
            <a:pPr indent="0" lvl="0" marL="0" rtl="0" algn="l">
              <a:spcBef>
                <a:spcPts val="1200"/>
              </a:spcBef>
              <a:spcAft>
                <a:spcPts val="0"/>
              </a:spcAft>
              <a:buNone/>
            </a:pPr>
            <a:r>
              <a:rPr lang="en" sz="1450">
                <a:solidFill>
                  <a:schemeClr val="dk1"/>
                </a:solidFill>
                <a:highlight>
                  <a:srgbClr val="FFFFFF"/>
                </a:highlight>
              </a:rPr>
              <a:t>A method is a set of code used to write the logic of the applications which perform some specific tasks or operations.</a:t>
            </a:r>
            <a:endParaRPr sz="1450">
              <a:solidFill>
                <a:schemeClr val="dk1"/>
              </a:solidFill>
              <a:highlight>
                <a:srgbClr val="FFFFFF"/>
              </a:highlight>
            </a:endParaRPr>
          </a:p>
          <a:p>
            <a:pPr indent="0" lvl="0" marL="0" rtl="0" algn="l">
              <a:spcBef>
                <a:spcPts val="1200"/>
              </a:spcBef>
              <a:spcAft>
                <a:spcPts val="0"/>
              </a:spcAft>
              <a:buNone/>
            </a:pPr>
            <a:r>
              <a:rPr lang="en" sz="1450">
                <a:solidFill>
                  <a:schemeClr val="dk1"/>
                </a:solidFill>
                <a:highlight>
                  <a:srgbClr val="FFFFFF"/>
                </a:highlight>
              </a:rPr>
              <a:t>A method is executed when it is called from another method.</a:t>
            </a:r>
            <a:endParaRPr sz="1450">
              <a:solidFill>
                <a:schemeClr val="dk1"/>
              </a:solidFill>
              <a:highlight>
                <a:srgbClr val="FFFFFF"/>
              </a:highlight>
            </a:endParaRPr>
          </a:p>
          <a:p>
            <a:pPr indent="0" lvl="0" marL="0" rtl="0" algn="l">
              <a:spcBef>
                <a:spcPts val="1200"/>
              </a:spcBef>
              <a:spcAft>
                <a:spcPts val="0"/>
              </a:spcAft>
              <a:buNone/>
            </a:pPr>
            <a:r>
              <a:rPr lang="en" sz="1450">
                <a:solidFill>
                  <a:schemeClr val="dk1"/>
                </a:solidFill>
                <a:highlight>
                  <a:srgbClr val="FFFFFF"/>
                </a:highlight>
              </a:rPr>
              <a:t>The main() method is the first method that is executed by </a:t>
            </a:r>
            <a:r>
              <a:rPr lang="en" sz="1450">
                <a:solidFill>
                  <a:srgbClr val="FF2828"/>
                </a:solidFill>
                <a:highlight>
                  <a:srgbClr val="FFFFFF"/>
                </a:highlight>
                <a:uFill>
                  <a:noFill/>
                </a:uFill>
                <a:hlinkClick r:id="rId3">
                  <a:extLst>
                    <a:ext uri="{A12FA001-AC4F-418D-AE19-62706E023703}">
                      <ahyp:hlinkClr val="tx"/>
                    </a:ext>
                  </a:extLst>
                </a:hlinkClick>
              </a:rPr>
              <a:t>JVM (Java Virtual Machine)</a:t>
            </a:r>
            <a:r>
              <a:rPr lang="en" sz="1450">
                <a:solidFill>
                  <a:schemeClr val="dk1"/>
                </a:solidFill>
                <a:highlight>
                  <a:srgbClr val="FFFFFF"/>
                </a:highlight>
              </a:rPr>
              <a:t> in java program.</a:t>
            </a:r>
            <a:endParaRPr sz="1450">
              <a:solidFill>
                <a:schemeClr val="dk1"/>
              </a:solidFill>
              <a:highlight>
                <a:srgbClr val="FFFFFF"/>
              </a:highlight>
            </a:endParaRPr>
          </a:p>
          <a:p>
            <a:pPr indent="0" lvl="0" marL="0" rtl="0" algn="l">
              <a:spcBef>
                <a:spcPts val="1200"/>
              </a:spcBef>
              <a:spcAft>
                <a:spcPts val="1200"/>
              </a:spcAft>
              <a:buNone/>
            </a:pPr>
            <a:r>
              <a:rPr lang="en" sz="1450">
                <a:solidFill>
                  <a:schemeClr val="dk1"/>
                </a:solidFill>
                <a:highlight>
                  <a:srgbClr val="FFFFFF"/>
                </a:highlight>
              </a:rPr>
              <a:t>When a method is called, it returns a value to the calling method. It can also perform a task without returning any value to the calling method.</a:t>
            </a:r>
            <a:endParaRPr sz="1450">
              <a:solidFill>
                <a:schemeClr val="dk1"/>
              </a:solidFill>
              <a:highlight>
                <a:srgbClr val="FFFFFF"/>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900"/>
              </a:spcBef>
              <a:spcAft>
                <a:spcPts val="300"/>
              </a:spcAft>
              <a:buClr>
                <a:schemeClr val="dk1"/>
              </a:buClr>
              <a:buSzPct val="40740"/>
              <a:buFont typeface="Arial"/>
              <a:buNone/>
            </a:pPr>
            <a:r>
              <a:rPr b="1" lang="en" sz="2700">
                <a:solidFill>
                  <a:srgbClr val="090A0B"/>
                </a:solidFill>
                <a:highlight>
                  <a:srgbClr val="FFFFFF"/>
                </a:highlight>
                <a:latin typeface="Roboto"/>
                <a:ea typeface="Roboto"/>
                <a:cs typeface="Roboto"/>
                <a:sym typeface="Roboto"/>
              </a:rPr>
              <a:t>Java Method Components</a:t>
            </a:r>
            <a:endParaRPr/>
          </a:p>
        </p:txBody>
      </p:sp>
      <p:pic>
        <p:nvPicPr>
          <p:cNvPr id="331" name="Google Shape;331;p51"/>
          <p:cNvPicPr preferRelativeResize="0"/>
          <p:nvPr/>
        </p:nvPicPr>
        <p:blipFill>
          <a:blip r:embed="rId3">
            <a:alphaModFix/>
          </a:blip>
          <a:stretch>
            <a:fillRect/>
          </a:stretch>
        </p:blipFill>
        <p:spPr>
          <a:xfrm>
            <a:off x="499750" y="3181352"/>
            <a:ext cx="7977351" cy="1814350"/>
          </a:xfrm>
          <a:prstGeom prst="rect">
            <a:avLst/>
          </a:prstGeom>
          <a:noFill/>
          <a:ln>
            <a:noFill/>
          </a:ln>
        </p:spPr>
      </p:pic>
      <p:sp>
        <p:nvSpPr>
          <p:cNvPr id="332" name="Google Shape;332;p51"/>
          <p:cNvSpPr txBox="1"/>
          <p:nvPr/>
        </p:nvSpPr>
        <p:spPr>
          <a:xfrm>
            <a:off x="397975" y="2317938"/>
            <a:ext cx="5784000" cy="877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highlight>
                  <a:srgbClr val="403432"/>
                </a:highlight>
              </a:rPr>
              <a:t>Syntax:</a:t>
            </a:r>
            <a:endParaRPr sz="900">
              <a:solidFill>
                <a:srgbClr val="FFFFFF"/>
              </a:solidFill>
              <a:highlight>
                <a:srgbClr val="403432"/>
              </a:highlight>
            </a:endParaRPr>
          </a:p>
          <a:p>
            <a:pPr indent="0" lvl="0" marL="0" rtl="0" algn="l">
              <a:spcBef>
                <a:spcPts val="0"/>
              </a:spcBef>
              <a:spcAft>
                <a:spcPts val="0"/>
              </a:spcAft>
              <a:buNone/>
            </a:pPr>
            <a:r>
              <a:rPr lang="en" sz="900">
                <a:solidFill>
                  <a:srgbClr val="FFFFFF"/>
                </a:solidFill>
                <a:highlight>
                  <a:srgbClr val="403432"/>
                </a:highlight>
              </a:rPr>
              <a:t>  method_modifier   return_type   method_name(Parameter_list) throws Exceptions</a:t>
            </a:r>
            <a:endParaRPr sz="900">
              <a:solidFill>
                <a:srgbClr val="FFFFFF"/>
              </a:solidFill>
              <a:highlight>
                <a:srgbClr val="403432"/>
              </a:highlight>
            </a:endParaRPr>
          </a:p>
          <a:p>
            <a:pPr indent="0" lvl="0" marL="0" rtl="0" algn="l">
              <a:spcBef>
                <a:spcPts val="0"/>
              </a:spcBef>
              <a:spcAft>
                <a:spcPts val="0"/>
              </a:spcAft>
              <a:buNone/>
            </a:pPr>
            <a:r>
              <a:rPr lang="en" sz="900">
                <a:solidFill>
                  <a:srgbClr val="FFFFFF"/>
                </a:solidFill>
                <a:highlight>
                  <a:srgbClr val="403432"/>
                </a:highlight>
              </a:rPr>
              <a:t>  {</a:t>
            </a:r>
            <a:endParaRPr sz="900">
              <a:solidFill>
                <a:srgbClr val="FFFFFF"/>
              </a:solidFill>
              <a:highlight>
                <a:srgbClr val="403432"/>
              </a:highlight>
            </a:endParaRPr>
          </a:p>
          <a:p>
            <a:pPr indent="0" lvl="0" marL="0" rtl="0" algn="l">
              <a:spcBef>
                <a:spcPts val="0"/>
              </a:spcBef>
              <a:spcAft>
                <a:spcPts val="0"/>
              </a:spcAft>
              <a:buNone/>
            </a:pPr>
            <a:r>
              <a:rPr lang="en" sz="900">
                <a:solidFill>
                  <a:srgbClr val="FFFFFF"/>
                </a:solidFill>
                <a:highlight>
                  <a:srgbClr val="403432"/>
                </a:highlight>
              </a:rPr>
              <a:t>    // Method body </a:t>
            </a:r>
            <a:endParaRPr sz="900">
              <a:solidFill>
                <a:srgbClr val="FFFFFF"/>
              </a:solidFill>
              <a:highlight>
                <a:srgbClr val="403432"/>
              </a:highlight>
            </a:endParaRPr>
          </a:p>
          <a:p>
            <a:pPr indent="0" lvl="0" marL="0" marR="190500" rtl="0" algn="l">
              <a:lnSpc>
                <a:spcPct val="170000"/>
              </a:lnSpc>
              <a:spcBef>
                <a:spcPts val="0"/>
              </a:spcBef>
              <a:spcAft>
                <a:spcPts val="1700"/>
              </a:spcAft>
              <a:buNone/>
            </a:pPr>
            <a:r>
              <a:rPr lang="en" sz="900">
                <a:solidFill>
                  <a:srgbClr val="FFFFFF"/>
                </a:solidFill>
                <a:highlight>
                  <a:srgbClr val="403432"/>
                </a:highlight>
              </a:rPr>
              <a:t> }</a:t>
            </a:r>
            <a:endParaRPr sz="900">
              <a:solidFill>
                <a:srgbClr val="FFFFFF"/>
              </a:solidFill>
              <a:highlight>
                <a:srgbClr val="403432"/>
              </a:highlight>
            </a:endParaRPr>
          </a:p>
        </p:txBody>
      </p:sp>
      <p:sp>
        <p:nvSpPr>
          <p:cNvPr id="333" name="Google Shape;333;p51"/>
          <p:cNvSpPr txBox="1"/>
          <p:nvPr/>
        </p:nvSpPr>
        <p:spPr>
          <a:xfrm>
            <a:off x="304800" y="1066800"/>
            <a:ext cx="85794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chemeClr val="dk1"/>
                </a:solidFill>
                <a:highlight>
                  <a:srgbClr val="FFFFFF"/>
                </a:highlight>
              </a:rPr>
              <a:t>A</a:t>
            </a:r>
            <a:r>
              <a:rPr lang="en" sz="1450">
                <a:solidFill>
                  <a:schemeClr val="dk1"/>
                </a:solidFill>
                <a:highlight>
                  <a:srgbClr val="FFFFFF"/>
                </a:highlight>
              </a:rPr>
              <a:t> method has six fundamental parts such as </a:t>
            </a:r>
            <a:r>
              <a:rPr lang="en" sz="1450">
                <a:solidFill>
                  <a:srgbClr val="FF2828"/>
                </a:solidFill>
                <a:highlight>
                  <a:srgbClr val="FFFFFF"/>
                </a:highlight>
                <a:uFill>
                  <a:noFill/>
                </a:uFill>
                <a:hlinkClick r:id="rId4">
                  <a:extLst>
                    <a:ext uri="{A12FA001-AC4F-418D-AE19-62706E023703}">
                      <ahyp:hlinkClr val="tx"/>
                    </a:ext>
                  </a:extLst>
                </a:hlinkClick>
              </a:rPr>
              <a:t>modifiers</a:t>
            </a:r>
            <a:r>
              <a:rPr lang="en" sz="1450">
                <a:solidFill>
                  <a:schemeClr val="dk1"/>
                </a:solidFill>
                <a:highlight>
                  <a:srgbClr val="FFFFFF"/>
                </a:highlight>
              </a:rPr>
              <a:t>, method name, </a:t>
            </a:r>
            <a:r>
              <a:rPr lang="en" sz="1450">
                <a:solidFill>
                  <a:srgbClr val="FF2828"/>
                </a:solidFill>
                <a:highlight>
                  <a:srgbClr val="FFFFFF"/>
                </a:highlight>
                <a:uFill>
                  <a:noFill/>
                </a:uFill>
                <a:hlinkClick r:id="rId5">
                  <a:extLst>
                    <a:ext uri="{A12FA001-AC4F-418D-AE19-62706E023703}">
                      <ahyp:hlinkClr val="tx"/>
                    </a:ext>
                  </a:extLst>
                </a:hlinkClick>
              </a:rPr>
              <a:t>return type</a:t>
            </a:r>
            <a:r>
              <a:rPr lang="en" sz="1450">
                <a:solidFill>
                  <a:schemeClr val="dk1"/>
                </a:solidFill>
                <a:highlight>
                  <a:srgbClr val="FFFFFF"/>
                </a:highlight>
              </a:rPr>
              <a:t>, parameter list, exception list, and body.</a:t>
            </a:r>
            <a:endParaRPr sz="1450">
              <a:solidFill>
                <a:schemeClr val="dk1"/>
              </a:solidFill>
              <a:highlight>
                <a:srgbClr val="FFFFFF"/>
              </a:highlight>
            </a:endParaRPr>
          </a:p>
          <a:p>
            <a:pPr indent="0" lvl="0" marL="0" rtl="0" algn="l">
              <a:spcBef>
                <a:spcPts val="0"/>
              </a:spcBef>
              <a:spcAft>
                <a:spcPts val="0"/>
              </a:spcAft>
              <a:buNone/>
            </a:pPr>
            <a:r>
              <a:t/>
            </a:r>
            <a:endParaRPr sz="1450">
              <a:solidFill>
                <a:schemeClr val="dk1"/>
              </a:solidFill>
              <a:highlight>
                <a:srgbClr val="FFFFFF"/>
              </a:highlight>
            </a:endParaRPr>
          </a:p>
          <a:p>
            <a:pPr indent="0" lvl="0" marL="0" rtl="0" algn="l">
              <a:spcBef>
                <a:spcPts val="0"/>
              </a:spcBef>
              <a:spcAft>
                <a:spcPts val="0"/>
              </a:spcAft>
              <a:buNone/>
            </a:pPr>
            <a:r>
              <a:rPr lang="en" sz="1450">
                <a:solidFill>
                  <a:schemeClr val="dk1"/>
                </a:solidFill>
                <a:highlight>
                  <a:srgbClr val="FFFFFF"/>
                </a:highlight>
              </a:rPr>
              <a:t>B</a:t>
            </a:r>
            <a:r>
              <a:rPr lang="en" sz="1450">
                <a:solidFill>
                  <a:schemeClr val="dk1"/>
                </a:solidFill>
                <a:highlight>
                  <a:srgbClr val="FFFFFF"/>
                </a:highlight>
              </a:rPr>
              <a:t>asic syntax to declare a method is as follows</a:t>
            </a:r>
            <a:endParaRPr sz="1450">
              <a:solidFill>
                <a:schemeClr val="dk1"/>
              </a:solidFill>
              <a:highlight>
                <a:srgbClr val="FFFFFF"/>
              </a:highlight>
            </a:endParaRPr>
          </a:p>
        </p:txBody>
      </p:sp>
      <p:sp>
        <p:nvSpPr>
          <p:cNvPr id="334" name="Google Shape;334;p51"/>
          <p:cNvSpPr txBox="1"/>
          <p:nvPr/>
        </p:nvSpPr>
        <p:spPr>
          <a:xfrm>
            <a:off x="4654625" y="1805850"/>
            <a:ext cx="4413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50">
                <a:solidFill>
                  <a:schemeClr val="dk1"/>
                </a:solidFill>
                <a:highlight>
                  <a:srgbClr val="FFFFFF"/>
                </a:highlight>
              </a:rPr>
              <a:t>The method name with parameter list (number of parameters, type of parameters, and order of parameters ) is called </a:t>
            </a:r>
            <a:r>
              <a:rPr b="1" i="1" lang="en" sz="950">
                <a:solidFill>
                  <a:schemeClr val="dk1"/>
                </a:solidFill>
                <a:highlight>
                  <a:srgbClr val="FFFFFF"/>
                </a:highlight>
              </a:rPr>
              <a:t>method signature in java</a:t>
            </a:r>
            <a:r>
              <a:rPr i="1" lang="en" sz="950">
                <a:solidFill>
                  <a:schemeClr val="dk1"/>
                </a:solidFill>
                <a:highlight>
                  <a:srgbClr val="FFFFFF"/>
                </a:highlight>
              </a:rPr>
              <a:t>.</a:t>
            </a:r>
            <a:endParaRPr i="1"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marR="0" rtl="0" algn="just">
              <a:lnSpc>
                <a:spcPct val="130000"/>
              </a:lnSpc>
              <a:spcBef>
                <a:spcPts val="400"/>
              </a:spcBef>
              <a:spcAft>
                <a:spcPts val="0"/>
              </a:spcAft>
              <a:buClr>
                <a:schemeClr val="dk1"/>
              </a:buClr>
              <a:buSzPct val="50000"/>
              <a:buFont typeface="Arial"/>
              <a:buNone/>
            </a:pPr>
            <a:r>
              <a:rPr lang="en" sz="2200">
                <a:solidFill>
                  <a:srgbClr val="610B38"/>
                </a:solidFill>
                <a:highlight>
                  <a:srgbClr val="FFFFFF"/>
                </a:highlight>
              </a:rPr>
              <a:t>Method Declaration</a:t>
            </a:r>
            <a:endParaRPr sz="2200">
              <a:solidFill>
                <a:srgbClr val="610B38"/>
              </a:solidFill>
              <a:highlight>
                <a:srgbClr val="FFFFFF"/>
              </a:highlight>
            </a:endParaRPr>
          </a:p>
          <a:p>
            <a:pPr indent="0" lvl="0" marL="0" marR="0" rtl="0" algn="just">
              <a:lnSpc>
                <a:spcPct val="130000"/>
              </a:lnSpc>
              <a:spcBef>
                <a:spcPts val="600"/>
              </a:spcBef>
              <a:spcAft>
                <a:spcPts val="0"/>
              </a:spcAft>
              <a:buClr>
                <a:schemeClr val="dk1"/>
              </a:buClr>
              <a:buSzPct val="50000"/>
              <a:buFont typeface="Arial"/>
              <a:buNone/>
            </a:pPr>
            <a:r>
              <a:t/>
            </a:r>
            <a:endParaRPr sz="2200">
              <a:solidFill>
                <a:srgbClr val="610B38"/>
              </a:solidFill>
              <a:highlight>
                <a:srgbClr val="FFFFFF"/>
              </a:highlight>
            </a:endParaRPr>
          </a:p>
          <a:p>
            <a:pPr indent="0" lvl="0" marL="0" marR="0" rtl="0" algn="just">
              <a:lnSpc>
                <a:spcPct val="130000"/>
              </a:lnSpc>
              <a:spcBef>
                <a:spcPts val="600"/>
              </a:spcBef>
              <a:spcAft>
                <a:spcPts val="600"/>
              </a:spcAft>
              <a:buClr>
                <a:schemeClr val="dk1"/>
              </a:buClr>
              <a:buSzPct val="50000"/>
              <a:buFont typeface="Arial"/>
              <a:buNone/>
            </a:pPr>
            <a:r>
              <a:t/>
            </a:r>
            <a:endParaRPr sz="2200">
              <a:solidFill>
                <a:srgbClr val="610B38"/>
              </a:solidFill>
              <a:highlight>
                <a:srgbClr val="FFFFFF"/>
              </a:highlight>
            </a:endParaRPr>
          </a:p>
        </p:txBody>
      </p:sp>
      <p:sp>
        <p:nvSpPr>
          <p:cNvPr id="73" name="Google Shape;73;p16"/>
          <p:cNvSpPr txBox="1"/>
          <p:nvPr>
            <p:ph idx="1" type="body"/>
          </p:nvPr>
        </p:nvSpPr>
        <p:spPr>
          <a:xfrm>
            <a:off x="311700" y="8476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solidFill>
                  <a:srgbClr val="333333"/>
                </a:solidFill>
                <a:highlight>
                  <a:srgbClr val="FFFFFF"/>
                </a:highlight>
                <a:latin typeface="Roboto"/>
                <a:ea typeface="Roboto"/>
                <a:cs typeface="Roboto"/>
                <a:sym typeface="Roboto"/>
              </a:rPr>
              <a:t>Method declaration provides information about method attributes, such as visibility, return-type, name, and arguments.</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None/>
            </a:pPr>
            <a:r>
              <a:rPr lang="en" sz="1200">
                <a:solidFill>
                  <a:srgbClr val="333333"/>
                </a:solidFill>
                <a:highlight>
                  <a:srgbClr val="FFFFFF"/>
                </a:highlight>
                <a:latin typeface="Roboto"/>
                <a:ea typeface="Roboto"/>
                <a:cs typeface="Roboto"/>
                <a:sym typeface="Roboto"/>
              </a:rPr>
              <a:t>It has six components that are known as </a:t>
            </a:r>
            <a:r>
              <a:rPr b="1" lang="en" sz="1200">
                <a:solidFill>
                  <a:srgbClr val="333333"/>
                </a:solidFill>
                <a:highlight>
                  <a:srgbClr val="FFFFFF"/>
                </a:highlight>
                <a:latin typeface="Roboto"/>
                <a:ea typeface="Roboto"/>
                <a:cs typeface="Roboto"/>
                <a:sym typeface="Roboto"/>
              </a:rPr>
              <a:t>method header</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235500" y="2005450"/>
            <a:ext cx="4026825" cy="1863850"/>
          </a:xfrm>
          <a:prstGeom prst="rect">
            <a:avLst/>
          </a:prstGeom>
          <a:noFill/>
          <a:ln>
            <a:noFill/>
          </a:ln>
        </p:spPr>
      </p:pic>
      <p:sp>
        <p:nvSpPr>
          <p:cNvPr id="75" name="Google Shape;75;p16"/>
          <p:cNvSpPr txBox="1"/>
          <p:nvPr/>
        </p:nvSpPr>
        <p:spPr>
          <a:xfrm>
            <a:off x="4244258" y="1511011"/>
            <a:ext cx="4866000" cy="1311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sz="950">
                <a:solidFill>
                  <a:srgbClr val="333333"/>
                </a:solidFill>
                <a:highlight>
                  <a:srgbClr val="FFFFFF"/>
                </a:highlight>
                <a:latin typeface="Roboto"/>
                <a:ea typeface="Roboto"/>
                <a:cs typeface="Roboto"/>
                <a:sym typeface="Roboto"/>
              </a:rPr>
              <a:t>Method Signature:</a:t>
            </a:r>
            <a:r>
              <a:rPr lang="en" sz="950">
                <a:solidFill>
                  <a:srgbClr val="333333"/>
                </a:solidFill>
                <a:highlight>
                  <a:srgbClr val="FFFFFF"/>
                </a:highlight>
                <a:latin typeface="Roboto"/>
                <a:ea typeface="Roboto"/>
                <a:cs typeface="Roboto"/>
                <a:sym typeface="Roboto"/>
              </a:rPr>
              <a:t> Every method has a method signature. It is a part of the method declaration. It includes the </a:t>
            </a:r>
            <a:r>
              <a:rPr b="1" lang="en" sz="950">
                <a:solidFill>
                  <a:srgbClr val="333333"/>
                </a:solidFill>
                <a:highlight>
                  <a:srgbClr val="FFFFFF"/>
                </a:highlight>
                <a:latin typeface="Roboto"/>
                <a:ea typeface="Roboto"/>
                <a:cs typeface="Roboto"/>
                <a:sym typeface="Roboto"/>
              </a:rPr>
              <a:t>method name</a:t>
            </a:r>
            <a:r>
              <a:rPr lang="en" sz="950">
                <a:solidFill>
                  <a:srgbClr val="333333"/>
                </a:solidFill>
                <a:highlight>
                  <a:srgbClr val="FFFFFF"/>
                </a:highlight>
                <a:latin typeface="Roboto"/>
                <a:ea typeface="Roboto"/>
                <a:cs typeface="Roboto"/>
                <a:sym typeface="Roboto"/>
              </a:rPr>
              <a:t> and </a:t>
            </a:r>
            <a:r>
              <a:rPr b="1" lang="en" sz="950">
                <a:solidFill>
                  <a:srgbClr val="333333"/>
                </a:solidFill>
                <a:highlight>
                  <a:srgbClr val="FFFFFF"/>
                </a:highlight>
                <a:latin typeface="Roboto"/>
                <a:ea typeface="Roboto"/>
                <a:cs typeface="Roboto"/>
                <a:sym typeface="Roboto"/>
              </a:rPr>
              <a:t>parameter list</a:t>
            </a:r>
            <a:r>
              <a:rPr lang="en" sz="950">
                <a:solidFill>
                  <a:srgbClr val="333333"/>
                </a:solidFill>
                <a:highlight>
                  <a:srgbClr val="FFFFFF"/>
                </a:highlight>
                <a:latin typeface="Roboto"/>
                <a:ea typeface="Roboto"/>
                <a:cs typeface="Roboto"/>
                <a:sym typeface="Roboto"/>
              </a:rPr>
              <a:t>.</a:t>
            </a:r>
            <a:endParaRPr sz="95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 sz="950">
                <a:solidFill>
                  <a:srgbClr val="333333"/>
                </a:solidFill>
                <a:highlight>
                  <a:srgbClr val="FFFFFF"/>
                </a:highlight>
                <a:latin typeface="Roboto"/>
                <a:ea typeface="Roboto"/>
                <a:cs typeface="Roboto"/>
                <a:sym typeface="Roboto"/>
              </a:rPr>
              <a:t>Access Specifier:</a:t>
            </a:r>
            <a:r>
              <a:rPr lang="en" sz="950">
                <a:solidFill>
                  <a:srgbClr val="333333"/>
                </a:solidFill>
                <a:highlight>
                  <a:srgbClr val="FFFFFF"/>
                </a:highlight>
                <a:latin typeface="Roboto"/>
                <a:ea typeface="Roboto"/>
                <a:cs typeface="Roboto"/>
                <a:sym typeface="Roboto"/>
              </a:rPr>
              <a:t> Access specifier or modifier is the access type of the method. It specifies the visibility of the method. Java provides </a:t>
            </a:r>
            <a:r>
              <a:rPr b="1" lang="en" sz="950">
                <a:solidFill>
                  <a:srgbClr val="333333"/>
                </a:solidFill>
                <a:highlight>
                  <a:srgbClr val="FFFFFF"/>
                </a:highlight>
                <a:latin typeface="Roboto"/>
                <a:ea typeface="Roboto"/>
                <a:cs typeface="Roboto"/>
                <a:sym typeface="Roboto"/>
              </a:rPr>
              <a:t>four</a:t>
            </a:r>
            <a:r>
              <a:rPr lang="en" sz="950">
                <a:solidFill>
                  <a:srgbClr val="333333"/>
                </a:solidFill>
                <a:highlight>
                  <a:srgbClr val="FFFFFF"/>
                </a:highlight>
                <a:latin typeface="Roboto"/>
                <a:ea typeface="Roboto"/>
                <a:cs typeface="Roboto"/>
                <a:sym typeface="Roboto"/>
              </a:rPr>
              <a:t> types of access specifier:</a:t>
            </a:r>
            <a:endParaRPr sz="950">
              <a:solidFill>
                <a:schemeClr val="dk1"/>
              </a:solidFill>
              <a:highlight>
                <a:srgbClr val="FFFFFF"/>
              </a:highlight>
              <a:latin typeface="Roboto"/>
              <a:ea typeface="Roboto"/>
              <a:cs typeface="Roboto"/>
              <a:sym typeface="Roboto"/>
            </a:endParaRPr>
          </a:p>
          <a:p>
            <a:pPr indent="0" lvl="0" marL="0" rtl="0" algn="just">
              <a:lnSpc>
                <a:spcPct val="115000"/>
              </a:lnSpc>
              <a:spcBef>
                <a:spcPts val="1200"/>
              </a:spcBef>
              <a:spcAft>
                <a:spcPts val="1200"/>
              </a:spcAft>
              <a:buNone/>
            </a:pPr>
            <a:r>
              <a:t/>
            </a:r>
            <a:endParaRPr sz="950">
              <a:solidFill>
                <a:srgbClr val="333333"/>
              </a:solidFill>
              <a:highlight>
                <a:srgbClr val="FFFFFF"/>
              </a:highlight>
              <a:latin typeface="Roboto"/>
              <a:ea typeface="Roboto"/>
              <a:cs typeface="Roboto"/>
              <a:sym typeface="Roboto"/>
            </a:endParaRPr>
          </a:p>
        </p:txBody>
      </p:sp>
      <p:sp>
        <p:nvSpPr>
          <p:cNvPr id="76" name="Google Shape;76;p16"/>
          <p:cNvSpPr txBox="1"/>
          <p:nvPr/>
        </p:nvSpPr>
        <p:spPr>
          <a:xfrm>
            <a:off x="4250305" y="2434925"/>
            <a:ext cx="4916100" cy="2642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sz="950">
                <a:solidFill>
                  <a:srgbClr val="333333"/>
                </a:solidFill>
                <a:highlight>
                  <a:srgbClr val="FFFFFF"/>
                </a:highlight>
                <a:latin typeface="Roboto"/>
                <a:ea typeface="Roboto"/>
                <a:cs typeface="Roboto"/>
                <a:sym typeface="Roboto"/>
              </a:rPr>
              <a:t>Return Type:</a:t>
            </a:r>
            <a:r>
              <a:rPr lang="en" sz="950">
                <a:solidFill>
                  <a:srgbClr val="333333"/>
                </a:solidFill>
                <a:highlight>
                  <a:srgbClr val="FFFFFF"/>
                </a:highlight>
                <a:latin typeface="Roboto"/>
                <a:ea typeface="Roboto"/>
                <a:cs typeface="Roboto"/>
                <a:sym typeface="Roboto"/>
              </a:rPr>
              <a:t> Return type is a data type that the method returns. It may have a primitive data type, object, collection, void, etc. If the method does not return anything, we use void keyword.</a:t>
            </a:r>
            <a:endParaRPr sz="95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 sz="950">
                <a:solidFill>
                  <a:srgbClr val="333333"/>
                </a:solidFill>
                <a:highlight>
                  <a:srgbClr val="FFFFFF"/>
                </a:highlight>
                <a:latin typeface="Roboto"/>
                <a:ea typeface="Roboto"/>
                <a:cs typeface="Roboto"/>
                <a:sym typeface="Roboto"/>
              </a:rPr>
              <a:t>Method Name:</a:t>
            </a:r>
            <a:r>
              <a:rPr lang="en" sz="950">
                <a:solidFill>
                  <a:srgbClr val="333333"/>
                </a:solidFill>
                <a:highlight>
                  <a:srgbClr val="FFFFFF"/>
                </a:highlight>
                <a:latin typeface="Roboto"/>
                <a:ea typeface="Roboto"/>
                <a:cs typeface="Roboto"/>
                <a:sym typeface="Roboto"/>
              </a:rPr>
              <a:t> It is a unique name that is used to define the name of a method. It must be corresponding to the functionality of the method. Suppose, if we are creating a method for subtraction of two numbers, the method name must be </a:t>
            </a:r>
            <a:r>
              <a:rPr b="1" lang="en" sz="950">
                <a:solidFill>
                  <a:srgbClr val="333333"/>
                </a:solidFill>
                <a:highlight>
                  <a:srgbClr val="FFFFFF"/>
                </a:highlight>
                <a:latin typeface="Roboto"/>
                <a:ea typeface="Roboto"/>
                <a:cs typeface="Roboto"/>
                <a:sym typeface="Roboto"/>
              </a:rPr>
              <a:t>subtraction().</a:t>
            </a:r>
            <a:r>
              <a:rPr lang="en" sz="950">
                <a:solidFill>
                  <a:srgbClr val="333333"/>
                </a:solidFill>
                <a:highlight>
                  <a:srgbClr val="FFFFFF"/>
                </a:highlight>
                <a:latin typeface="Roboto"/>
                <a:ea typeface="Roboto"/>
                <a:cs typeface="Roboto"/>
                <a:sym typeface="Roboto"/>
              </a:rPr>
              <a:t> A method is invoked by its name.</a:t>
            </a:r>
            <a:endParaRPr sz="95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 sz="950">
                <a:solidFill>
                  <a:srgbClr val="333333"/>
                </a:solidFill>
                <a:highlight>
                  <a:srgbClr val="FFFFFF"/>
                </a:highlight>
                <a:latin typeface="Roboto"/>
                <a:ea typeface="Roboto"/>
                <a:cs typeface="Roboto"/>
                <a:sym typeface="Roboto"/>
              </a:rPr>
              <a:t>Parameter List:</a:t>
            </a:r>
            <a:r>
              <a:rPr lang="en" sz="950">
                <a:solidFill>
                  <a:srgbClr val="333333"/>
                </a:solidFill>
                <a:highlight>
                  <a:srgbClr val="FFFFFF"/>
                </a:highlight>
                <a:latin typeface="Roboto"/>
                <a:ea typeface="Roboto"/>
                <a:cs typeface="Roboto"/>
                <a:sym typeface="Roboto"/>
              </a:rPr>
              <a:t> It is the list of parameters separated by a comma and enclosed in the pair of parentheses. It contains the data type and variable name. If the method has no parameter, left the parentheses blank.</a:t>
            </a:r>
            <a:endParaRPr sz="95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1200"/>
              </a:spcAft>
              <a:buNone/>
            </a:pPr>
            <a:r>
              <a:rPr b="1" lang="en" sz="950">
                <a:solidFill>
                  <a:srgbClr val="333333"/>
                </a:solidFill>
                <a:highlight>
                  <a:srgbClr val="FFFFFF"/>
                </a:highlight>
                <a:latin typeface="Roboto"/>
                <a:ea typeface="Roboto"/>
                <a:cs typeface="Roboto"/>
                <a:sym typeface="Roboto"/>
              </a:rPr>
              <a:t>Method Body:</a:t>
            </a:r>
            <a:r>
              <a:rPr lang="en" sz="950">
                <a:solidFill>
                  <a:srgbClr val="333333"/>
                </a:solidFill>
                <a:highlight>
                  <a:srgbClr val="FFFFFF"/>
                </a:highlight>
                <a:latin typeface="Roboto"/>
                <a:ea typeface="Roboto"/>
                <a:cs typeface="Roboto"/>
                <a:sym typeface="Roboto"/>
              </a:rPr>
              <a:t> It is a part of the method declaration. It contains all the actions to be performed. It is enclosed within the pair of curly braces.</a:t>
            </a:r>
            <a:endParaRPr sz="95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900"/>
              </a:spcBef>
              <a:spcAft>
                <a:spcPts val="0"/>
              </a:spcAft>
              <a:buClr>
                <a:schemeClr val="dk1"/>
              </a:buClr>
              <a:buSzPct val="40740"/>
              <a:buFont typeface="Arial"/>
              <a:buNone/>
            </a:pPr>
            <a:r>
              <a:rPr b="1" lang="en" sz="2700">
                <a:solidFill>
                  <a:srgbClr val="090A0B"/>
                </a:solidFill>
                <a:highlight>
                  <a:srgbClr val="FFFFFF"/>
                </a:highlight>
                <a:latin typeface="Roboto"/>
                <a:ea typeface="Roboto"/>
                <a:cs typeface="Roboto"/>
                <a:sym typeface="Roboto"/>
              </a:rPr>
              <a:t>Java Method Components</a:t>
            </a:r>
            <a:endParaRPr b="1" sz="2700">
              <a:solidFill>
                <a:srgbClr val="090A0B"/>
              </a:solidFill>
              <a:highlight>
                <a:srgbClr val="FFFFFF"/>
              </a:highlight>
              <a:latin typeface="Roboto"/>
              <a:ea typeface="Roboto"/>
              <a:cs typeface="Roboto"/>
              <a:sym typeface="Roboto"/>
            </a:endParaRPr>
          </a:p>
          <a:p>
            <a:pPr indent="0" lvl="0" marL="0" rtl="0" algn="l">
              <a:spcBef>
                <a:spcPts val="300"/>
              </a:spcBef>
              <a:spcAft>
                <a:spcPts val="0"/>
              </a:spcAft>
              <a:buNone/>
            </a:pPr>
            <a:r>
              <a:t/>
            </a:r>
            <a:endParaRPr/>
          </a:p>
        </p:txBody>
      </p:sp>
      <p:sp>
        <p:nvSpPr>
          <p:cNvPr id="340" name="Google Shape;340;p52"/>
          <p:cNvSpPr txBox="1"/>
          <p:nvPr>
            <p:ph idx="1" type="body"/>
          </p:nvPr>
        </p:nvSpPr>
        <p:spPr>
          <a:xfrm>
            <a:off x="311700" y="645875"/>
            <a:ext cx="8749800" cy="3923100"/>
          </a:xfrm>
          <a:prstGeom prst="rect">
            <a:avLst/>
          </a:prstGeom>
        </p:spPr>
        <p:txBody>
          <a:bodyPr anchorCtr="0" anchor="t" bIns="91425" lIns="91425" spcFirstLastPara="1" rIns="91425" wrap="square" tIns="91425">
            <a:noAutofit/>
          </a:bodyPr>
          <a:lstStyle/>
          <a:p>
            <a:pPr indent="0" lvl="0" marL="0" marR="215900" rtl="0" algn="l">
              <a:lnSpc>
                <a:spcPct val="160000"/>
              </a:lnSpc>
              <a:spcBef>
                <a:spcPts val="0"/>
              </a:spcBef>
              <a:spcAft>
                <a:spcPts val="0"/>
              </a:spcAft>
              <a:buNone/>
            </a:pPr>
            <a:r>
              <a:rPr lang="en" sz="850">
                <a:solidFill>
                  <a:srgbClr val="3C484E"/>
                </a:solidFill>
                <a:highlight>
                  <a:srgbClr val="FFFFFF"/>
                </a:highlight>
                <a:latin typeface="Verdana"/>
                <a:ea typeface="Verdana"/>
                <a:cs typeface="Verdana"/>
                <a:sym typeface="Verdana"/>
              </a:rPr>
              <a:t>A method must be declared inside the class. In general, a method has six fundamental parts such as </a:t>
            </a:r>
            <a:r>
              <a:rPr lang="en" sz="850">
                <a:solidFill>
                  <a:srgbClr val="3C484E"/>
                </a:solidFill>
                <a:highlight>
                  <a:srgbClr val="FFFFFF"/>
                </a:highlight>
                <a:uFill>
                  <a:noFill/>
                </a:uFill>
                <a:latin typeface="Verdana"/>
                <a:ea typeface="Verdana"/>
                <a:cs typeface="Verdana"/>
                <a:sym typeface="Verdana"/>
                <a:hlinkClick r:id="rId3">
                  <a:extLst>
                    <a:ext uri="{A12FA001-AC4F-418D-AE19-62706E023703}">
                      <ahyp:hlinkClr val="tx"/>
                    </a:ext>
                  </a:extLst>
                </a:hlinkClick>
              </a:rPr>
              <a:t>modifiers</a:t>
            </a:r>
            <a:r>
              <a:rPr lang="en" sz="850">
                <a:solidFill>
                  <a:srgbClr val="3C484E"/>
                </a:solidFill>
                <a:highlight>
                  <a:srgbClr val="FFFFFF"/>
                </a:highlight>
                <a:latin typeface="Verdana"/>
                <a:ea typeface="Verdana"/>
                <a:cs typeface="Verdana"/>
                <a:sym typeface="Verdana"/>
              </a:rPr>
              <a:t>, method name, </a:t>
            </a:r>
            <a:r>
              <a:rPr lang="en" sz="850">
                <a:solidFill>
                  <a:srgbClr val="3C484E"/>
                </a:solidFill>
                <a:highlight>
                  <a:srgbClr val="FFFFFF"/>
                </a:highlight>
                <a:uFill>
                  <a:noFill/>
                </a:uFill>
                <a:latin typeface="Verdana"/>
                <a:ea typeface="Verdana"/>
                <a:cs typeface="Verdana"/>
                <a:sym typeface="Verdana"/>
                <a:hlinkClick r:id="rId4">
                  <a:extLst>
                    <a:ext uri="{A12FA001-AC4F-418D-AE19-62706E023703}">
                      <ahyp:hlinkClr val="tx"/>
                    </a:ext>
                  </a:extLst>
                </a:hlinkClick>
              </a:rPr>
              <a:t>return type</a:t>
            </a:r>
            <a:r>
              <a:rPr lang="en" sz="850">
                <a:solidFill>
                  <a:srgbClr val="3C484E"/>
                </a:solidFill>
                <a:highlight>
                  <a:srgbClr val="FFFFFF"/>
                </a:highlight>
                <a:latin typeface="Verdana"/>
                <a:ea typeface="Verdana"/>
                <a:cs typeface="Verdana"/>
                <a:sym typeface="Verdana"/>
              </a:rPr>
              <a:t>, parameter list, exception list, and body.</a:t>
            </a:r>
            <a:endParaRPr sz="850">
              <a:solidFill>
                <a:srgbClr val="3C484E"/>
              </a:solidFill>
              <a:highlight>
                <a:srgbClr val="FFFFFF"/>
              </a:highlight>
              <a:latin typeface="Verdana"/>
              <a:ea typeface="Verdana"/>
              <a:cs typeface="Verdana"/>
              <a:sym typeface="Verdana"/>
            </a:endParaRPr>
          </a:p>
          <a:p>
            <a:pPr indent="0" lvl="0" marL="0" marR="215900" rtl="0" algn="l">
              <a:lnSpc>
                <a:spcPct val="160000"/>
              </a:lnSpc>
              <a:spcBef>
                <a:spcPts val="0"/>
              </a:spcBef>
              <a:spcAft>
                <a:spcPts val="0"/>
              </a:spcAft>
              <a:buNone/>
            </a:pPr>
            <a:r>
              <a:t/>
            </a:r>
            <a:endParaRPr sz="850">
              <a:solidFill>
                <a:srgbClr val="3C484E"/>
              </a:solidFill>
              <a:highlight>
                <a:srgbClr val="FFFFFF"/>
              </a:highlight>
              <a:latin typeface="Verdana"/>
              <a:ea typeface="Verdana"/>
              <a:cs typeface="Verdana"/>
              <a:sym typeface="Verdana"/>
            </a:endParaRPr>
          </a:p>
          <a:p>
            <a:pPr indent="-282575" lvl="0" marL="457200" marR="215900" rtl="0" algn="l">
              <a:lnSpc>
                <a:spcPct val="160000"/>
              </a:lnSpc>
              <a:spcBef>
                <a:spcPts val="0"/>
              </a:spcBef>
              <a:spcAft>
                <a:spcPts val="0"/>
              </a:spcAft>
              <a:buClr>
                <a:srgbClr val="3C484E"/>
              </a:buClr>
              <a:buSzPts val="850"/>
              <a:buFont typeface="Verdana"/>
              <a:buAutoNum type="arabicPeriod"/>
            </a:pPr>
            <a:r>
              <a:rPr b="1" lang="en" sz="850">
                <a:solidFill>
                  <a:srgbClr val="3C484E"/>
                </a:solidFill>
                <a:highlight>
                  <a:srgbClr val="FFFFFF"/>
                </a:highlight>
                <a:latin typeface="Verdana"/>
                <a:ea typeface="Verdana"/>
                <a:cs typeface="Verdana"/>
                <a:sym typeface="Verdana"/>
              </a:rPr>
              <a:t>A</a:t>
            </a:r>
            <a:r>
              <a:rPr b="1" lang="en" sz="850">
                <a:solidFill>
                  <a:srgbClr val="3C484E"/>
                </a:solidFill>
                <a:highlight>
                  <a:srgbClr val="FFFFFF"/>
                </a:highlight>
                <a:latin typeface="Verdana"/>
                <a:ea typeface="Verdana"/>
                <a:cs typeface="Verdana"/>
                <a:sym typeface="Verdana"/>
              </a:rPr>
              <a:t>ccess Modifiers</a:t>
            </a:r>
            <a:r>
              <a:rPr lang="en" sz="850">
                <a:solidFill>
                  <a:srgbClr val="3C484E"/>
                </a:solidFill>
                <a:highlight>
                  <a:srgbClr val="FFFFFF"/>
                </a:highlight>
                <a:latin typeface="Verdana"/>
                <a:ea typeface="Verdana"/>
                <a:cs typeface="Verdana"/>
                <a:sym typeface="Verdana"/>
              </a:rPr>
              <a:t>: Java Method access modifiers </a:t>
            </a:r>
            <a:r>
              <a:rPr lang="en" sz="850">
                <a:solidFill>
                  <a:srgbClr val="3C484E"/>
                </a:solidFill>
                <a:highlight>
                  <a:srgbClr val="FFFFFF"/>
                </a:highlight>
                <a:latin typeface="Verdana"/>
                <a:ea typeface="Verdana"/>
                <a:cs typeface="Verdana"/>
                <a:sym typeface="Verdana"/>
              </a:rPr>
              <a:t>defines the access type of a method but it is optional to use</a:t>
            </a:r>
            <a:r>
              <a:rPr lang="en" sz="850">
                <a:solidFill>
                  <a:srgbClr val="3C484E"/>
                </a:solidFill>
                <a:highlight>
                  <a:srgbClr val="FFFFFF"/>
                </a:highlight>
                <a:latin typeface="Verdana"/>
                <a:ea typeface="Verdana"/>
                <a:cs typeface="Verdana"/>
                <a:sym typeface="Verdana"/>
              </a:rPr>
              <a:t>. It is used to restrict the scope of the method. There are four </a:t>
            </a:r>
            <a:r>
              <a:rPr lang="en" sz="850">
                <a:solidFill>
                  <a:schemeClr val="dk1"/>
                </a:solidFill>
                <a:highlight>
                  <a:srgbClr val="FFFFFF"/>
                </a:highlight>
                <a:uFill>
                  <a:noFill/>
                </a:uFill>
                <a:latin typeface="Verdana"/>
                <a:ea typeface="Verdana"/>
                <a:cs typeface="Verdana"/>
                <a:sym typeface="Verdana"/>
                <a:hlinkClick r:id="rId5">
                  <a:extLst>
                    <a:ext uri="{A12FA001-AC4F-418D-AE19-62706E023703}">
                      <ahyp:hlinkClr val="tx"/>
                    </a:ext>
                  </a:extLst>
                </a:hlinkClick>
              </a:rPr>
              <a:t>access modifiers in java</a:t>
            </a:r>
            <a:r>
              <a:rPr lang="en" sz="850">
                <a:solidFill>
                  <a:srgbClr val="3C484E"/>
                </a:solidFill>
                <a:highlight>
                  <a:srgbClr val="FFFFFF"/>
                </a:highlight>
                <a:latin typeface="Verdana"/>
                <a:ea typeface="Verdana"/>
                <a:cs typeface="Verdana"/>
                <a:sym typeface="Verdana"/>
              </a:rPr>
              <a:t> – </a:t>
            </a:r>
            <a:r>
              <a:rPr b="1" lang="en" sz="850">
                <a:solidFill>
                  <a:srgbClr val="3C484E"/>
                </a:solidFill>
                <a:highlight>
                  <a:srgbClr val="FFFFFF"/>
                </a:highlight>
                <a:latin typeface="Verdana"/>
                <a:ea typeface="Verdana"/>
                <a:cs typeface="Verdana"/>
                <a:sym typeface="Verdana"/>
              </a:rPr>
              <a:t>private, protected, public and default. </a:t>
            </a:r>
            <a:r>
              <a:rPr lang="en" sz="850">
                <a:solidFill>
                  <a:srgbClr val="3C484E"/>
                </a:solidFill>
                <a:highlight>
                  <a:srgbClr val="FFFFFF"/>
                </a:highlight>
                <a:latin typeface="Verdana"/>
                <a:ea typeface="Verdana"/>
                <a:cs typeface="Verdana"/>
                <a:sym typeface="Verdana"/>
              </a:rPr>
              <a:t>Apart from access modifiers, we can also specify a method to be </a:t>
            </a:r>
            <a:r>
              <a:rPr b="1" lang="en" sz="850">
                <a:solidFill>
                  <a:srgbClr val="3C484E"/>
                </a:solidFill>
                <a:highlight>
                  <a:srgbClr val="FFFFFF"/>
                </a:highlight>
                <a:latin typeface="Verdana"/>
                <a:ea typeface="Verdana"/>
                <a:cs typeface="Verdana"/>
                <a:sym typeface="Verdana"/>
              </a:rPr>
              <a:t>static</a:t>
            </a:r>
            <a:r>
              <a:rPr lang="en" sz="850">
                <a:solidFill>
                  <a:srgbClr val="3C484E"/>
                </a:solidFill>
                <a:highlight>
                  <a:srgbClr val="FFFFFF"/>
                </a:highlight>
                <a:latin typeface="Verdana"/>
                <a:ea typeface="Verdana"/>
                <a:cs typeface="Verdana"/>
                <a:sym typeface="Verdana"/>
              </a:rPr>
              <a:t>, in that case, we don’t need to create an object to call the method. We can directly call a static method through class. Static methods are useful for creating utility methods.</a:t>
            </a:r>
            <a:endParaRPr sz="850">
              <a:solidFill>
                <a:srgbClr val="3C484E"/>
              </a:solidFill>
              <a:highlight>
                <a:srgbClr val="FFFFFF"/>
              </a:highlight>
              <a:latin typeface="Verdana"/>
              <a:ea typeface="Verdana"/>
              <a:cs typeface="Verdana"/>
              <a:sym typeface="Verdana"/>
            </a:endParaRPr>
          </a:p>
          <a:p>
            <a:pPr indent="0" lvl="0" marL="457200" marR="215900" rtl="0" algn="l">
              <a:lnSpc>
                <a:spcPct val="160000"/>
              </a:lnSpc>
              <a:spcBef>
                <a:spcPts val="0"/>
              </a:spcBef>
              <a:spcAft>
                <a:spcPts val="0"/>
              </a:spcAft>
              <a:buNone/>
            </a:pPr>
            <a:r>
              <a:rPr lang="en" sz="850">
                <a:solidFill>
                  <a:srgbClr val="3C484E"/>
                </a:solidFill>
                <a:highlight>
                  <a:srgbClr val="FFFFFF"/>
                </a:highlight>
                <a:latin typeface="Verdana"/>
                <a:ea typeface="Verdana"/>
                <a:cs typeface="Verdana"/>
                <a:sym typeface="Verdana"/>
              </a:rPr>
              <a:t>The public is the least restrictive access modifier and the private is the most.</a:t>
            </a:r>
            <a:endParaRPr sz="850">
              <a:solidFill>
                <a:srgbClr val="3C484E"/>
              </a:solidFill>
              <a:highlight>
                <a:srgbClr val="FFFFFF"/>
              </a:highlight>
              <a:latin typeface="Verdana"/>
              <a:ea typeface="Verdana"/>
              <a:cs typeface="Verdana"/>
              <a:sym typeface="Verdana"/>
            </a:endParaRPr>
          </a:p>
          <a:p>
            <a:pPr indent="0" lvl="0" marL="0" marR="215900" rtl="0" algn="l">
              <a:lnSpc>
                <a:spcPct val="160000"/>
              </a:lnSpc>
              <a:spcBef>
                <a:spcPts val="0"/>
              </a:spcBef>
              <a:spcAft>
                <a:spcPts val="0"/>
              </a:spcAft>
              <a:buNone/>
            </a:pPr>
            <a:r>
              <a:rPr lang="en" sz="850">
                <a:solidFill>
                  <a:srgbClr val="3C484E"/>
                </a:solidFill>
                <a:highlight>
                  <a:srgbClr val="FFFFFF"/>
                </a:highlight>
                <a:latin typeface="Verdana"/>
                <a:ea typeface="Verdana"/>
                <a:cs typeface="Verdana"/>
                <a:sym typeface="Verdana"/>
              </a:rPr>
              <a:t>              It may be declared as </a:t>
            </a:r>
            <a:r>
              <a:rPr b="1" lang="en" sz="850">
                <a:solidFill>
                  <a:srgbClr val="3C484E"/>
                </a:solidFill>
                <a:highlight>
                  <a:srgbClr val="FFFFFF"/>
                </a:highlight>
                <a:uFill>
                  <a:noFill/>
                </a:uFill>
                <a:latin typeface="Verdana"/>
                <a:ea typeface="Verdana"/>
                <a:cs typeface="Verdana"/>
                <a:sym typeface="Verdana"/>
                <a:hlinkClick r:id="rId6">
                  <a:extLst>
                    <a:ext uri="{A12FA001-AC4F-418D-AE19-62706E023703}">
                      <ahyp:hlinkClr val="tx"/>
                    </a:ext>
                  </a:extLst>
                </a:hlinkClick>
              </a:rPr>
              <a:t>final</a:t>
            </a:r>
            <a:r>
              <a:rPr lang="en" sz="850">
                <a:solidFill>
                  <a:srgbClr val="3C484E"/>
                </a:solidFill>
                <a:highlight>
                  <a:srgbClr val="FFFFFF"/>
                </a:highlight>
                <a:latin typeface="Verdana"/>
                <a:ea typeface="Verdana"/>
                <a:cs typeface="Verdana"/>
                <a:sym typeface="Verdana"/>
              </a:rPr>
              <a:t>, </a:t>
            </a:r>
            <a:r>
              <a:rPr b="1" lang="en" sz="850">
                <a:solidFill>
                  <a:srgbClr val="3C484E"/>
                </a:solidFill>
                <a:highlight>
                  <a:srgbClr val="FFFFFF"/>
                </a:highlight>
                <a:latin typeface="Verdana"/>
                <a:ea typeface="Verdana"/>
                <a:cs typeface="Verdana"/>
                <a:sym typeface="Verdana"/>
              </a:rPr>
              <a:t>synchronized</a:t>
            </a:r>
            <a:r>
              <a:rPr lang="en" sz="850">
                <a:solidFill>
                  <a:srgbClr val="3C484E"/>
                </a:solidFill>
                <a:highlight>
                  <a:srgbClr val="FFFFFF"/>
                </a:highlight>
                <a:latin typeface="Verdana"/>
                <a:ea typeface="Verdana"/>
                <a:cs typeface="Verdana"/>
                <a:sym typeface="Verdana"/>
              </a:rPr>
              <a:t>, </a:t>
            </a:r>
            <a:r>
              <a:rPr b="1" lang="en" sz="850">
                <a:solidFill>
                  <a:srgbClr val="3C484E"/>
                </a:solidFill>
                <a:highlight>
                  <a:srgbClr val="FFFFFF"/>
                </a:highlight>
                <a:latin typeface="Verdana"/>
                <a:ea typeface="Verdana"/>
                <a:cs typeface="Verdana"/>
                <a:sym typeface="Verdana"/>
              </a:rPr>
              <a:t>abstract</a:t>
            </a:r>
            <a:r>
              <a:rPr lang="en" sz="850">
                <a:solidFill>
                  <a:srgbClr val="3C484E"/>
                </a:solidFill>
                <a:highlight>
                  <a:srgbClr val="FFFFFF"/>
                </a:highlight>
                <a:latin typeface="Verdana"/>
                <a:ea typeface="Verdana"/>
                <a:cs typeface="Verdana"/>
                <a:sym typeface="Verdana"/>
              </a:rPr>
              <a:t> (If the method is abstract, the implementation is omitted and the method body is </a:t>
            </a:r>
            <a:endParaRPr sz="850">
              <a:solidFill>
                <a:srgbClr val="3C484E"/>
              </a:solidFill>
              <a:highlight>
                <a:srgbClr val="FFFFFF"/>
              </a:highlight>
              <a:latin typeface="Verdana"/>
              <a:ea typeface="Verdana"/>
              <a:cs typeface="Verdana"/>
              <a:sym typeface="Verdana"/>
            </a:endParaRPr>
          </a:p>
          <a:p>
            <a:pPr indent="0" lvl="0" marL="0" marR="215900" rtl="0" algn="l">
              <a:lnSpc>
                <a:spcPct val="160000"/>
              </a:lnSpc>
              <a:spcBef>
                <a:spcPts val="0"/>
              </a:spcBef>
              <a:spcAft>
                <a:spcPts val="0"/>
              </a:spcAft>
              <a:buNone/>
            </a:pPr>
            <a:r>
              <a:rPr lang="en" sz="850">
                <a:solidFill>
                  <a:srgbClr val="3C484E"/>
                </a:solidFill>
                <a:highlight>
                  <a:srgbClr val="FFFFFF"/>
                </a:highlight>
                <a:latin typeface="Verdana"/>
                <a:ea typeface="Verdana"/>
                <a:cs typeface="Verdana"/>
                <a:sym typeface="Verdana"/>
              </a:rPr>
              <a:t>              replaced with a single semicolon).</a:t>
            </a:r>
            <a:endParaRPr sz="850">
              <a:solidFill>
                <a:srgbClr val="3C484E"/>
              </a:solidFill>
              <a:highlight>
                <a:srgbClr val="FFFFFF"/>
              </a:highlight>
              <a:latin typeface="Verdana"/>
              <a:ea typeface="Verdana"/>
              <a:cs typeface="Verdana"/>
              <a:sym typeface="Verdana"/>
            </a:endParaRPr>
          </a:p>
          <a:p>
            <a:pPr indent="-282575" lvl="0" marL="457200" marR="215900" rtl="0" algn="l">
              <a:lnSpc>
                <a:spcPct val="160000"/>
              </a:lnSpc>
              <a:spcBef>
                <a:spcPts val="800"/>
              </a:spcBef>
              <a:spcAft>
                <a:spcPts val="0"/>
              </a:spcAft>
              <a:buClr>
                <a:srgbClr val="3C484E"/>
              </a:buClr>
              <a:buSzPts val="850"/>
              <a:buFont typeface="Verdana"/>
              <a:buAutoNum type="arabicPeriod"/>
            </a:pPr>
            <a:r>
              <a:rPr b="1" lang="en" sz="850">
                <a:solidFill>
                  <a:srgbClr val="3C484E"/>
                </a:solidFill>
                <a:highlight>
                  <a:srgbClr val="FFFFFF"/>
                </a:highlight>
                <a:latin typeface="Verdana"/>
                <a:ea typeface="Verdana"/>
                <a:cs typeface="Verdana"/>
                <a:sym typeface="Verdana"/>
              </a:rPr>
              <a:t>Return Type</a:t>
            </a:r>
            <a:r>
              <a:rPr lang="en" sz="850">
                <a:solidFill>
                  <a:srgbClr val="3C484E"/>
                </a:solidFill>
                <a:highlight>
                  <a:srgbClr val="FFFFFF"/>
                </a:highlight>
                <a:latin typeface="Verdana"/>
                <a:ea typeface="Verdana"/>
                <a:cs typeface="Verdana"/>
                <a:sym typeface="Verdana"/>
              </a:rPr>
              <a:t>: Java Methods must specify the return type. They can be any primitive type or an object. If the method is not returning anything, then we must use </a:t>
            </a:r>
            <a:r>
              <a:rPr lang="en" sz="850">
                <a:solidFill>
                  <a:srgbClr val="3C484E"/>
                </a:solidFill>
                <a:highlight>
                  <a:srgbClr val="E5EFF5"/>
                </a:highlight>
                <a:latin typeface="Courier New"/>
                <a:ea typeface="Courier New"/>
                <a:cs typeface="Courier New"/>
                <a:sym typeface="Courier New"/>
              </a:rPr>
              <a:t>void</a:t>
            </a:r>
            <a:r>
              <a:rPr lang="en" sz="850">
                <a:solidFill>
                  <a:srgbClr val="3C484E"/>
                </a:solidFill>
                <a:highlight>
                  <a:srgbClr val="FFFFFF"/>
                </a:highlight>
                <a:latin typeface="Verdana"/>
                <a:ea typeface="Verdana"/>
                <a:cs typeface="Verdana"/>
                <a:sym typeface="Verdana"/>
              </a:rPr>
              <a:t> as return type.</a:t>
            </a:r>
            <a:endParaRPr sz="850">
              <a:solidFill>
                <a:srgbClr val="3C484E"/>
              </a:solidFill>
              <a:highlight>
                <a:srgbClr val="FFFFFF"/>
              </a:highlight>
              <a:latin typeface="Verdana"/>
              <a:ea typeface="Verdana"/>
              <a:cs typeface="Verdana"/>
              <a:sym typeface="Verdana"/>
            </a:endParaRPr>
          </a:p>
          <a:p>
            <a:pPr indent="-282575" lvl="0" marL="457200" marR="215900" rtl="0" algn="l">
              <a:lnSpc>
                <a:spcPct val="160000"/>
              </a:lnSpc>
              <a:spcBef>
                <a:spcPts val="0"/>
              </a:spcBef>
              <a:spcAft>
                <a:spcPts val="0"/>
              </a:spcAft>
              <a:buClr>
                <a:srgbClr val="3C484E"/>
              </a:buClr>
              <a:buSzPts val="850"/>
              <a:buFont typeface="Verdana"/>
              <a:buAutoNum type="arabicPeriod"/>
            </a:pPr>
            <a:r>
              <a:rPr b="1" lang="en" sz="850">
                <a:solidFill>
                  <a:srgbClr val="3C484E"/>
                </a:solidFill>
                <a:highlight>
                  <a:srgbClr val="FFFFFF"/>
                </a:highlight>
                <a:latin typeface="Verdana"/>
                <a:ea typeface="Verdana"/>
                <a:cs typeface="Verdana"/>
                <a:sym typeface="Verdana"/>
              </a:rPr>
              <a:t>Method Name</a:t>
            </a:r>
            <a:r>
              <a:rPr lang="en" sz="850">
                <a:solidFill>
                  <a:srgbClr val="3C484E"/>
                </a:solidFill>
                <a:highlight>
                  <a:srgbClr val="FFFFFF"/>
                </a:highlight>
                <a:latin typeface="Verdana"/>
                <a:ea typeface="Verdana"/>
                <a:cs typeface="Verdana"/>
                <a:sym typeface="Verdana"/>
              </a:rPr>
              <a:t>: Every method in Java must have a name. It’s used to identify the method. We should provide descriptive names for our method to give some idea about the task performed by the method. If you have written any Java program, I am sure you would have seen </a:t>
            </a:r>
            <a:r>
              <a:rPr lang="en" sz="850">
                <a:solidFill>
                  <a:schemeClr val="dk1"/>
                </a:solidFill>
                <a:highlight>
                  <a:srgbClr val="FFFFFF"/>
                </a:highlight>
                <a:uFill>
                  <a:noFill/>
                </a:uFill>
                <a:latin typeface="Verdana"/>
                <a:ea typeface="Verdana"/>
                <a:cs typeface="Verdana"/>
                <a:sym typeface="Verdana"/>
                <a:hlinkClick r:id="rId7">
                  <a:extLst>
                    <a:ext uri="{A12FA001-AC4F-418D-AE19-62706E023703}">
                      <ahyp:hlinkClr val="tx"/>
                    </a:ext>
                  </a:extLst>
                </a:hlinkClick>
              </a:rPr>
              <a:t>java main method</a:t>
            </a:r>
            <a:r>
              <a:rPr lang="en" sz="850">
                <a:solidFill>
                  <a:srgbClr val="3C484E"/>
                </a:solidFill>
                <a:highlight>
                  <a:srgbClr val="FFFFFF"/>
                </a:highlight>
                <a:latin typeface="Verdana"/>
                <a:ea typeface="Verdana"/>
                <a:cs typeface="Verdana"/>
                <a:sym typeface="Verdana"/>
              </a:rPr>
              <a:t>.</a:t>
            </a:r>
            <a:endParaRPr sz="850">
              <a:solidFill>
                <a:srgbClr val="3C484E"/>
              </a:solidFill>
              <a:highlight>
                <a:srgbClr val="FFFFFF"/>
              </a:highlight>
              <a:latin typeface="Verdana"/>
              <a:ea typeface="Verdana"/>
              <a:cs typeface="Verdana"/>
              <a:sym typeface="Verdana"/>
            </a:endParaRPr>
          </a:p>
          <a:p>
            <a:pPr indent="-282575" lvl="0" marL="457200" marR="215900" rtl="0" algn="l">
              <a:lnSpc>
                <a:spcPct val="160000"/>
              </a:lnSpc>
              <a:spcBef>
                <a:spcPts val="0"/>
              </a:spcBef>
              <a:spcAft>
                <a:spcPts val="0"/>
              </a:spcAft>
              <a:buClr>
                <a:srgbClr val="3C484E"/>
              </a:buClr>
              <a:buSzPts val="850"/>
              <a:buFont typeface="Verdana"/>
              <a:buAutoNum type="arabicPeriod"/>
            </a:pPr>
            <a:r>
              <a:rPr b="1" lang="en" sz="850">
                <a:solidFill>
                  <a:srgbClr val="3C484E"/>
                </a:solidFill>
                <a:highlight>
                  <a:srgbClr val="FFFFFF"/>
                </a:highlight>
                <a:latin typeface="Verdana"/>
                <a:ea typeface="Verdana"/>
                <a:cs typeface="Verdana"/>
                <a:sym typeface="Verdana"/>
              </a:rPr>
              <a:t>Method Parameters</a:t>
            </a:r>
            <a:r>
              <a:rPr lang="en" sz="850">
                <a:solidFill>
                  <a:srgbClr val="3C484E"/>
                </a:solidFill>
                <a:highlight>
                  <a:srgbClr val="FFFFFF"/>
                </a:highlight>
                <a:latin typeface="Verdana"/>
                <a:ea typeface="Verdana"/>
                <a:cs typeface="Verdana"/>
                <a:sym typeface="Verdana"/>
              </a:rPr>
              <a:t>: We can pass parameters to a method, they are defined in the parenthesis after the method name. Usually, method statements work on these parameters to achieve their tasks.</a:t>
            </a:r>
            <a:endParaRPr sz="850">
              <a:solidFill>
                <a:srgbClr val="3C484E"/>
              </a:solidFill>
              <a:highlight>
                <a:srgbClr val="FFFFFF"/>
              </a:highlight>
              <a:latin typeface="Verdana"/>
              <a:ea typeface="Verdana"/>
              <a:cs typeface="Verdana"/>
              <a:sym typeface="Verdana"/>
            </a:endParaRPr>
          </a:p>
          <a:p>
            <a:pPr indent="-282575" lvl="0" marL="457200" marR="215900" rtl="0" algn="l">
              <a:lnSpc>
                <a:spcPct val="160000"/>
              </a:lnSpc>
              <a:spcBef>
                <a:spcPts val="0"/>
              </a:spcBef>
              <a:spcAft>
                <a:spcPts val="0"/>
              </a:spcAft>
              <a:buClr>
                <a:srgbClr val="3C484E"/>
              </a:buClr>
              <a:buSzPts val="850"/>
              <a:buFont typeface="Verdana"/>
              <a:buAutoNum type="arabicPeriod"/>
            </a:pPr>
            <a:r>
              <a:rPr b="1" lang="en" sz="850">
                <a:solidFill>
                  <a:srgbClr val="3C484E"/>
                </a:solidFill>
                <a:highlight>
                  <a:srgbClr val="FFFFFF"/>
                </a:highlight>
                <a:latin typeface="Verdana"/>
                <a:ea typeface="Verdana"/>
                <a:cs typeface="Verdana"/>
                <a:sym typeface="Verdana"/>
              </a:rPr>
              <a:t>Exceptions List</a:t>
            </a:r>
            <a:r>
              <a:rPr lang="en" sz="850">
                <a:solidFill>
                  <a:srgbClr val="3C484E"/>
                </a:solidFill>
                <a:highlight>
                  <a:srgbClr val="FFFFFF"/>
                </a:highlight>
                <a:latin typeface="Verdana"/>
                <a:ea typeface="Verdana"/>
                <a:cs typeface="Verdana"/>
                <a:sym typeface="Verdana"/>
              </a:rPr>
              <a:t>: Sometimes a java method can throw exceptions. We can define them using </a:t>
            </a:r>
            <a:r>
              <a:rPr lang="en" sz="850">
                <a:solidFill>
                  <a:srgbClr val="3C484E"/>
                </a:solidFill>
                <a:highlight>
                  <a:srgbClr val="E5EFF5"/>
                </a:highlight>
                <a:latin typeface="Courier New"/>
                <a:ea typeface="Courier New"/>
                <a:cs typeface="Courier New"/>
                <a:sym typeface="Courier New"/>
              </a:rPr>
              <a:t>throws</a:t>
            </a:r>
            <a:r>
              <a:rPr lang="en" sz="850">
                <a:solidFill>
                  <a:srgbClr val="3C484E"/>
                </a:solidFill>
                <a:highlight>
                  <a:srgbClr val="FFFFFF"/>
                </a:highlight>
                <a:latin typeface="Verdana"/>
                <a:ea typeface="Verdana"/>
                <a:cs typeface="Verdana"/>
                <a:sym typeface="Verdana"/>
              </a:rPr>
              <a:t> keyword. If there are multiple exceptions that can be thrown, then we can separate them using comma.</a:t>
            </a:r>
            <a:endParaRPr sz="850">
              <a:solidFill>
                <a:srgbClr val="3C484E"/>
              </a:solidFill>
              <a:highlight>
                <a:srgbClr val="FFFFFF"/>
              </a:highlight>
              <a:latin typeface="Verdana"/>
              <a:ea typeface="Verdana"/>
              <a:cs typeface="Verdana"/>
              <a:sym typeface="Verdana"/>
            </a:endParaRPr>
          </a:p>
          <a:p>
            <a:pPr indent="-282575" lvl="0" marL="457200" marR="215900" rtl="0" algn="l">
              <a:lnSpc>
                <a:spcPct val="160000"/>
              </a:lnSpc>
              <a:spcBef>
                <a:spcPts val="0"/>
              </a:spcBef>
              <a:spcAft>
                <a:spcPts val="0"/>
              </a:spcAft>
              <a:buClr>
                <a:srgbClr val="3C484E"/>
              </a:buClr>
              <a:buSzPts val="850"/>
              <a:buFont typeface="Verdana"/>
              <a:buAutoNum type="arabicPeriod"/>
            </a:pPr>
            <a:r>
              <a:rPr b="1" lang="en" sz="850">
                <a:solidFill>
                  <a:srgbClr val="3C484E"/>
                </a:solidFill>
                <a:highlight>
                  <a:srgbClr val="FFFFFF"/>
                </a:highlight>
                <a:latin typeface="Verdana"/>
                <a:ea typeface="Verdana"/>
                <a:cs typeface="Verdana"/>
                <a:sym typeface="Verdana"/>
              </a:rPr>
              <a:t>Method Body</a:t>
            </a:r>
            <a:r>
              <a:rPr lang="en" sz="850">
                <a:solidFill>
                  <a:srgbClr val="3C484E"/>
                </a:solidFill>
                <a:highlight>
                  <a:srgbClr val="FFFFFF"/>
                </a:highlight>
                <a:latin typeface="Verdana"/>
                <a:ea typeface="Verdana"/>
                <a:cs typeface="Verdana"/>
                <a:sym typeface="Verdana"/>
              </a:rPr>
              <a:t>: This is where all the method operations take place. Method body contains statements to be executed by the method and they are inside the curly brackets.</a:t>
            </a:r>
            <a:endParaRPr sz="850">
              <a:solidFill>
                <a:srgbClr val="3C484E"/>
              </a:solidFill>
              <a:highlight>
                <a:srgbClr val="FFFFFF"/>
              </a:highlight>
              <a:latin typeface="Verdana"/>
              <a:ea typeface="Verdana"/>
              <a:cs typeface="Verdana"/>
              <a:sym typeface="Verdana"/>
            </a:endParaRPr>
          </a:p>
          <a:p>
            <a:pPr indent="0" lvl="0" marL="0" rtl="0" algn="l">
              <a:spcBef>
                <a:spcPts val="5000"/>
              </a:spcBef>
              <a:spcAft>
                <a:spcPts val="1200"/>
              </a:spcAft>
              <a:buSzPts val="440"/>
              <a:buNone/>
            </a:pPr>
            <a:r>
              <a:t/>
            </a:r>
            <a:endParaRPr sz="85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1500"/>
              </a:spcBef>
              <a:spcAft>
                <a:spcPts val="0"/>
              </a:spcAft>
              <a:buClr>
                <a:schemeClr val="dk1"/>
              </a:buClr>
              <a:buSzPct val="61111"/>
              <a:buFont typeface="Arial"/>
              <a:buNone/>
            </a:pPr>
            <a:r>
              <a:rPr b="1" lang="en" sz="1800">
                <a:highlight>
                  <a:srgbClr val="FFFFFF"/>
                </a:highlight>
              </a:rPr>
              <a:t>Why do we use methods in Java?</a:t>
            </a:r>
            <a:endParaRPr b="1" sz="1800">
              <a:highlight>
                <a:srgbClr val="FFFFFF"/>
              </a:highlight>
            </a:endParaRPr>
          </a:p>
          <a:p>
            <a:pPr indent="0" lvl="0" marL="0" rtl="0" algn="l">
              <a:spcBef>
                <a:spcPts val="1500"/>
              </a:spcBef>
              <a:spcAft>
                <a:spcPts val="0"/>
              </a:spcAft>
              <a:buNone/>
            </a:pPr>
            <a:r>
              <a:t/>
            </a:r>
            <a:endParaRPr/>
          </a:p>
        </p:txBody>
      </p:sp>
      <p:sp>
        <p:nvSpPr>
          <p:cNvPr id="346" name="Google Shape;346;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50">
                <a:solidFill>
                  <a:schemeClr val="dk1"/>
                </a:solidFill>
                <a:highlight>
                  <a:srgbClr val="FFFFFF"/>
                </a:highlight>
              </a:rPr>
              <a:t>The purpose of using methods in the Java program is to write the logic of the applications.</a:t>
            </a:r>
            <a:endParaRPr/>
          </a:p>
        </p:txBody>
      </p:sp>
      <p:sp>
        <p:nvSpPr>
          <p:cNvPr id="347" name="Google Shape;347;p53"/>
          <p:cNvSpPr txBox="1"/>
          <p:nvPr/>
        </p:nvSpPr>
        <p:spPr>
          <a:xfrm>
            <a:off x="381000" y="1676400"/>
            <a:ext cx="6809700" cy="3263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highlight>
                  <a:srgbClr val="403432"/>
                </a:highlight>
              </a:rPr>
              <a:t>class Addition </a:t>
            </a:r>
            <a:endParaRPr sz="1000">
              <a:solidFill>
                <a:srgbClr val="FFFFFF"/>
              </a:solidFill>
              <a:highlight>
                <a:srgbClr val="403432"/>
              </a:highlight>
            </a:endParaRPr>
          </a:p>
          <a:p>
            <a:pPr indent="0" lvl="0" marL="0" rtl="0" algn="l">
              <a:spcBef>
                <a:spcPts val="0"/>
              </a:spcBef>
              <a:spcAft>
                <a:spcPts val="0"/>
              </a:spcAft>
              <a:buNone/>
            </a:pPr>
            <a:r>
              <a:rPr lang="en" sz="1000">
                <a:solidFill>
                  <a:srgbClr val="FFFFFF"/>
                </a:solidFill>
                <a:highlight>
                  <a:srgbClr val="403432"/>
                </a:highlight>
              </a:rPr>
              <a:t>{ </a:t>
            </a:r>
            <a:endParaRPr sz="1000">
              <a:solidFill>
                <a:srgbClr val="FFFFFF"/>
              </a:solidFill>
              <a:highlight>
                <a:srgbClr val="403432"/>
              </a:highlight>
            </a:endParaRPr>
          </a:p>
          <a:p>
            <a:pPr indent="0" lvl="0" marL="0" rtl="0" algn="l">
              <a:spcBef>
                <a:spcPts val="0"/>
              </a:spcBef>
              <a:spcAft>
                <a:spcPts val="0"/>
              </a:spcAft>
              <a:buNone/>
            </a:pPr>
            <a:r>
              <a:rPr lang="en" sz="1000">
                <a:solidFill>
                  <a:srgbClr val="FFFFFF"/>
                </a:solidFill>
                <a:highlight>
                  <a:srgbClr val="403432"/>
                </a:highlight>
              </a:rPr>
              <a:t>// Declare two instance variables. </a:t>
            </a:r>
            <a:endParaRPr sz="1000">
              <a:solidFill>
                <a:srgbClr val="FFFFFF"/>
              </a:solidFill>
              <a:highlight>
                <a:srgbClr val="403432"/>
              </a:highlight>
            </a:endParaRPr>
          </a:p>
          <a:p>
            <a:pPr indent="0" lvl="0" marL="0" rtl="0" algn="l">
              <a:spcBef>
                <a:spcPts val="0"/>
              </a:spcBef>
              <a:spcAft>
                <a:spcPts val="0"/>
              </a:spcAft>
              <a:buNone/>
            </a:pPr>
            <a:r>
              <a:rPr lang="en" sz="1000">
                <a:solidFill>
                  <a:srgbClr val="FFFFFF"/>
                </a:solidFill>
                <a:highlight>
                  <a:srgbClr val="403432"/>
                </a:highlight>
              </a:rPr>
              <a:t>   int a = 10; </a:t>
            </a:r>
            <a:endParaRPr sz="1000">
              <a:solidFill>
                <a:srgbClr val="FFFFFF"/>
              </a:solidFill>
              <a:highlight>
                <a:srgbClr val="403432"/>
              </a:highlight>
            </a:endParaRPr>
          </a:p>
          <a:p>
            <a:pPr indent="0" lvl="0" marL="0" rtl="0" algn="l">
              <a:spcBef>
                <a:spcPts val="0"/>
              </a:spcBef>
              <a:spcAft>
                <a:spcPts val="0"/>
              </a:spcAft>
              <a:buNone/>
            </a:pPr>
            <a:r>
              <a:rPr lang="en" sz="1000">
                <a:solidFill>
                  <a:srgbClr val="FFFFFF"/>
                </a:solidFill>
                <a:highlight>
                  <a:srgbClr val="403432"/>
                </a:highlight>
              </a:rPr>
              <a:t>   int b = 20; </a:t>
            </a:r>
            <a:endParaRPr sz="1000">
              <a:solidFill>
                <a:srgbClr val="FFFFFF"/>
              </a:solidFill>
              <a:highlight>
                <a:srgbClr val="403432"/>
              </a:highlight>
            </a:endParaRPr>
          </a:p>
          <a:p>
            <a:pPr indent="0" lvl="0" marL="0" rtl="0" algn="l">
              <a:spcBef>
                <a:spcPts val="0"/>
              </a:spcBef>
              <a:spcAft>
                <a:spcPts val="0"/>
              </a:spcAft>
              <a:buNone/>
            </a:pPr>
            <a:r>
              <a:rPr lang="en" sz="1000">
                <a:solidFill>
                  <a:srgbClr val="FFFFFF"/>
                </a:solidFill>
                <a:highlight>
                  <a:srgbClr val="403432"/>
                </a:highlight>
              </a:rPr>
              <a:t>System.out.println(a + b); // It is invalid syntax because inside the class, we cannot write directly the business logic of the application. Therefore, we declare the method inside the class and write the logic inside the methods. </a:t>
            </a:r>
            <a:endParaRPr sz="1000">
              <a:solidFill>
                <a:srgbClr val="FFFFFF"/>
              </a:solidFill>
              <a:highlight>
                <a:srgbClr val="403432"/>
              </a:highlight>
            </a:endParaRPr>
          </a:p>
          <a:p>
            <a:pPr indent="0" lvl="0" marL="0" rtl="0" algn="l">
              <a:spcBef>
                <a:spcPts val="0"/>
              </a:spcBef>
              <a:spcAft>
                <a:spcPts val="0"/>
              </a:spcAft>
              <a:buNone/>
            </a:pPr>
            <a:r>
              <a:t/>
            </a:r>
            <a:endParaRPr sz="1000">
              <a:solidFill>
                <a:srgbClr val="FFFFFF"/>
              </a:solidFill>
              <a:highlight>
                <a:srgbClr val="403432"/>
              </a:highlight>
            </a:endParaRPr>
          </a:p>
          <a:p>
            <a:pPr indent="0" lvl="0" marL="0" rtl="0" algn="l">
              <a:spcBef>
                <a:spcPts val="0"/>
              </a:spcBef>
              <a:spcAft>
                <a:spcPts val="0"/>
              </a:spcAft>
              <a:buNone/>
            </a:pPr>
            <a:r>
              <a:rPr lang="en" sz="1000">
                <a:solidFill>
                  <a:srgbClr val="FFFFFF"/>
                </a:solidFill>
                <a:highlight>
                  <a:srgbClr val="403432"/>
                </a:highlight>
              </a:rPr>
              <a:t>// Declaration of an instance method. </a:t>
            </a:r>
            <a:endParaRPr sz="1000">
              <a:solidFill>
                <a:srgbClr val="FFFFFF"/>
              </a:solidFill>
              <a:highlight>
                <a:srgbClr val="403432"/>
              </a:highlight>
            </a:endParaRPr>
          </a:p>
          <a:p>
            <a:pPr indent="0" lvl="0" marL="0" rtl="0" algn="l">
              <a:spcBef>
                <a:spcPts val="0"/>
              </a:spcBef>
              <a:spcAft>
                <a:spcPts val="0"/>
              </a:spcAft>
              <a:buNone/>
            </a:pPr>
            <a:r>
              <a:rPr lang="en" sz="1000">
                <a:solidFill>
                  <a:srgbClr val="FFFFFF"/>
                </a:solidFill>
                <a:highlight>
                  <a:srgbClr val="403432"/>
                </a:highlight>
              </a:rPr>
              <a:t>   void add()</a:t>
            </a:r>
            <a:endParaRPr sz="1000">
              <a:solidFill>
                <a:srgbClr val="FFFFFF"/>
              </a:solidFill>
              <a:highlight>
                <a:srgbClr val="403432"/>
              </a:highlight>
            </a:endParaRPr>
          </a:p>
          <a:p>
            <a:pPr indent="0" lvl="0" marL="0" rtl="0" algn="l">
              <a:spcBef>
                <a:spcPts val="0"/>
              </a:spcBef>
              <a:spcAft>
                <a:spcPts val="0"/>
              </a:spcAft>
              <a:buNone/>
            </a:pPr>
            <a:r>
              <a:rPr lang="en" sz="1000">
                <a:solidFill>
                  <a:srgbClr val="FFFFFF"/>
                </a:solidFill>
                <a:highlight>
                  <a:srgbClr val="403432"/>
                </a:highlight>
              </a:rPr>
              <a:t>   { </a:t>
            </a:r>
            <a:endParaRPr sz="1000">
              <a:solidFill>
                <a:srgbClr val="FFFFFF"/>
              </a:solidFill>
              <a:highlight>
                <a:srgbClr val="403432"/>
              </a:highlight>
            </a:endParaRPr>
          </a:p>
          <a:p>
            <a:pPr indent="0" lvl="0" marL="0" rtl="0" algn="l">
              <a:spcBef>
                <a:spcPts val="0"/>
              </a:spcBef>
              <a:spcAft>
                <a:spcPts val="0"/>
              </a:spcAft>
              <a:buNone/>
            </a:pPr>
            <a:r>
              <a:rPr lang="en" sz="1000">
                <a:solidFill>
                  <a:srgbClr val="FFFFFF"/>
                </a:solidFill>
                <a:highlight>
                  <a:srgbClr val="403432"/>
                </a:highlight>
              </a:rPr>
              <a:t>  // Write logic of adding two number and print it on the console. </a:t>
            </a:r>
            <a:endParaRPr sz="1000">
              <a:solidFill>
                <a:srgbClr val="FFFFFF"/>
              </a:solidFill>
              <a:highlight>
                <a:srgbClr val="403432"/>
              </a:highlight>
            </a:endParaRPr>
          </a:p>
          <a:p>
            <a:pPr indent="0" lvl="0" marL="0" rtl="0" algn="l">
              <a:spcBef>
                <a:spcPts val="0"/>
              </a:spcBef>
              <a:spcAft>
                <a:spcPts val="0"/>
              </a:spcAft>
              <a:buNone/>
            </a:pPr>
            <a:r>
              <a:rPr lang="en" sz="1000">
                <a:solidFill>
                  <a:srgbClr val="FFFFFF"/>
                </a:solidFill>
                <a:highlight>
                  <a:srgbClr val="403432"/>
                </a:highlight>
              </a:rPr>
              <a:t>     System.out.println(a+b); </a:t>
            </a:r>
            <a:endParaRPr sz="1000">
              <a:solidFill>
                <a:srgbClr val="FFFFFF"/>
              </a:solidFill>
              <a:highlight>
                <a:srgbClr val="403432"/>
              </a:highlight>
            </a:endParaRPr>
          </a:p>
          <a:p>
            <a:pPr indent="0" lvl="0" marL="0" rtl="0" algn="l">
              <a:spcBef>
                <a:spcPts val="0"/>
              </a:spcBef>
              <a:spcAft>
                <a:spcPts val="0"/>
              </a:spcAft>
              <a:buNone/>
            </a:pPr>
            <a:r>
              <a:rPr lang="en" sz="1000">
                <a:solidFill>
                  <a:srgbClr val="FFFFFF"/>
                </a:solidFill>
                <a:highlight>
                  <a:srgbClr val="403432"/>
                </a:highlight>
              </a:rPr>
              <a:t>   }</a:t>
            </a:r>
            <a:endParaRPr sz="1000">
              <a:solidFill>
                <a:srgbClr val="FFFFFF"/>
              </a:solidFill>
              <a:highlight>
                <a:srgbClr val="403432"/>
              </a:highlight>
            </a:endParaRPr>
          </a:p>
          <a:p>
            <a:pPr indent="0" lvl="0" marL="0" rtl="0" algn="l">
              <a:spcBef>
                <a:spcPts val="0"/>
              </a:spcBef>
              <a:spcAft>
                <a:spcPts val="0"/>
              </a:spcAft>
              <a:buNone/>
            </a:pPr>
            <a:r>
              <a:rPr lang="en" sz="1000">
                <a:solidFill>
                  <a:srgbClr val="FFFFFF"/>
                </a:solidFill>
                <a:highlight>
                  <a:srgbClr val="403432"/>
                </a:highlight>
              </a:rPr>
              <a:t>public static void main(String[] args)</a:t>
            </a:r>
            <a:endParaRPr sz="1000">
              <a:solidFill>
                <a:srgbClr val="FFFFFF"/>
              </a:solidFill>
              <a:highlight>
                <a:srgbClr val="403432"/>
              </a:highlight>
            </a:endParaRPr>
          </a:p>
          <a:p>
            <a:pPr indent="0" lvl="0" marL="0" rtl="0" algn="l">
              <a:spcBef>
                <a:spcPts val="0"/>
              </a:spcBef>
              <a:spcAft>
                <a:spcPts val="0"/>
              </a:spcAft>
              <a:buNone/>
            </a:pPr>
            <a:r>
              <a:rPr lang="en" sz="1000">
                <a:solidFill>
                  <a:srgbClr val="FFFFFF"/>
                </a:solidFill>
                <a:highlight>
                  <a:srgbClr val="403432"/>
                </a:highlight>
              </a:rPr>
              <a:t>{</a:t>
            </a:r>
            <a:endParaRPr sz="1000">
              <a:solidFill>
                <a:srgbClr val="FFFFFF"/>
              </a:solidFill>
              <a:highlight>
                <a:srgbClr val="403432"/>
              </a:highlight>
            </a:endParaRPr>
          </a:p>
          <a:p>
            <a:pPr indent="0" lvl="0" marL="0" rtl="0" algn="l">
              <a:spcBef>
                <a:spcPts val="0"/>
              </a:spcBef>
              <a:spcAft>
                <a:spcPts val="0"/>
              </a:spcAft>
              <a:buNone/>
            </a:pPr>
            <a:r>
              <a:rPr lang="en" sz="1000">
                <a:solidFill>
                  <a:srgbClr val="FFFFFF"/>
                </a:solidFill>
                <a:highlight>
                  <a:srgbClr val="403432"/>
                </a:highlight>
              </a:rPr>
              <a:t> Addition a = new Addition(); // Object creation.</a:t>
            </a:r>
            <a:endParaRPr sz="1000">
              <a:solidFill>
                <a:srgbClr val="FFFFFF"/>
              </a:solidFill>
              <a:highlight>
                <a:srgbClr val="403432"/>
              </a:highlight>
            </a:endParaRPr>
          </a:p>
          <a:p>
            <a:pPr indent="0" lvl="0" marL="0" rtl="0" algn="l">
              <a:spcBef>
                <a:spcPts val="0"/>
              </a:spcBef>
              <a:spcAft>
                <a:spcPts val="0"/>
              </a:spcAft>
              <a:buNone/>
            </a:pPr>
            <a:r>
              <a:rPr lang="en" sz="1000">
                <a:solidFill>
                  <a:srgbClr val="FFFFFF"/>
                </a:solidFill>
                <a:highlight>
                  <a:srgbClr val="403432"/>
                </a:highlight>
              </a:rPr>
              <a:t> a.add(); // Calling method.</a:t>
            </a:r>
            <a:endParaRPr sz="1000">
              <a:solidFill>
                <a:srgbClr val="FFFFFF"/>
              </a:solidFill>
              <a:highlight>
                <a:srgbClr val="403432"/>
              </a:highlight>
            </a:endParaRPr>
          </a:p>
          <a:p>
            <a:pPr indent="0" lvl="0" marL="0" rtl="0" algn="l">
              <a:spcBef>
                <a:spcPts val="0"/>
              </a:spcBef>
              <a:spcAft>
                <a:spcPts val="0"/>
              </a:spcAft>
              <a:buNone/>
            </a:pPr>
            <a:r>
              <a:rPr lang="en" sz="1000">
                <a:solidFill>
                  <a:srgbClr val="FFFFFF"/>
                </a:solidFill>
                <a:highlight>
                  <a:srgbClr val="403432"/>
                </a:highlight>
              </a:rPr>
              <a:t> }</a:t>
            </a:r>
            <a:endParaRPr sz="1000">
              <a:solidFill>
                <a:srgbClr val="FFFFFF"/>
              </a:solidFill>
              <a:highlight>
                <a:srgbClr val="403432"/>
              </a:highlight>
            </a:endParaRPr>
          </a:p>
          <a:p>
            <a:pPr indent="0" lvl="0" marL="190500" marR="190500" rtl="0" algn="l">
              <a:lnSpc>
                <a:spcPct val="170000"/>
              </a:lnSpc>
              <a:spcBef>
                <a:spcPts val="0"/>
              </a:spcBef>
              <a:spcAft>
                <a:spcPts val="1700"/>
              </a:spcAft>
              <a:buNone/>
            </a:pPr>
            <a:r>
              <a:rPr lang="en" sz="1000">
                <a:solidFill>
                  <a:srgbClr val="FFFFFF"/>
                </a:solidFill>
                <a:highlight>
                  <a:srgbClr val="403432"/>
                </a:highlight>
              </a:rPr>
              <a:t>}</a:t>
            </a:r>
            <a:endParaRPr sz="1000">
              <a:solidFill>
                <a:srgbClr val="FFFFFF"/>
              </a:solidFill>
              <a:highlight>
                <a:srgbClr val="403432"/>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900"/>
              </a:spcBef>
              <a:spcAft>
                <a:spcPts val="0"/>
              </a:spcAft>
              <a:buClr>
                <a:schemeClr val="dk1"/>
              </a:buClr>
              <a:buSzPct val="40740"/>
              <a:buFont typeface="Arial"/>
              <a:buNone/>
            </a:pPr>
            <a:r>
              <a:rPr b="1" lang="en" sz="2700">
                <a:solidFill>
                  <a:srgbClr val="090A0B"/>
                </a:solidFill>
                <a:highlight>
                  <a:srgbClr val="FFFFFF"/>
                </a:highlight>
                <a:latin typeface="Roboto"/>
                <a:ea typeface="Roboto"/>
                <a:cs typeface="Roboto"/>
                <a:sym typeface="Roboto"/>
              </a:rPr>
              <a:t>Java Method</a:t>
            </a:r>
            <a:endParaRPr b="1" sz="2700">
              <a:solidFill>
                <a:srgbClr val="090A0B"/>
              </a:solidFill>
              <a:highlight>
                <a:srgbClr val="FFFFFF"/>
              </a:highlight>
              <a:latin typeface="Roboto"/>
              <a:ea typeface="Roboto"/>
              <a:cs typeface="Roboto"/>
              <a:sym typeface="Roboto"/>
            </a:endParaRPr>
          </a:p>
          <a:p>
            <a:pPr indent="0" lvl="0" marL="0" rtl="0" algn="l">
              <a:spcBef>
                <a:spcPts val="300"/>
              </a:spcBef>
              <a:spcAft>
                <a:spcPts val="0"/>
              </a:spcAft>
              <a:buNone/>
            </a:pPr>
            <a:r>
              <a:t/>
            </a:r>
            <a:endParaRPr/>
          </a:p>
        </p:txBody>
      </p:sp>
      <p:sp>
        <p:nvSpPr>
          <p:cNvPr id="353" name="Google Shape;353;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None/>
            </a:pPr>
            <a:r>
              <a:rPr lang="en" sz="1650">
                <a:solidFill>
                  <a:srgbClr val="3C484E"/>
                </a:solidFill>
                <a:highlight>
                  <a:srgbClr val="FFFFFF"/>
                </a:highlight>
                <a:latin typeface="Verdana"/>
                <a:ea typeface="Verdana"/>
                <a:cs typeface="Verdana"/>
                <a:sym typeface="Verdana"/>
              </a:rPr>
              <a:t>https://www.scientecheasy.com/2020/06/java-methods.html/</a:t>
            </a:r>
            <a:endParaRPr sz="1650">
              <a:solidFill>
                <a:srgbClr val="3C484E"/>
              </a:solidFill>
              <a:highlight>
                <a:srgbClr val="FFFFFF"/>
              </a:highlight>
              <a:latin typeface="Verdana"/>
              <a:ea typeface="Verdana"/>
              <a:cs typeface="Verdana"/>
              <a:sym typeface="Verdana"/>
            </a:endParaRPr>
          </a:p>
          <a:p>
            <a:pPr indent="0" lvl="0" marL="0" marR="0" rtl="0" algn="l">
              <a:lnSpc>
                <a:spcPct val="115000"/>
              </a:lnSpc>
              <a:spcBef>
                <a:spcPts val="1200"/>
              </a:spcBef>
              <a:spcAft>
                <a:spcPts val="0"/>
              </a:spcAft>
              <a:buNone/>
            </a:pPr>
            <a:r>
              <a:rPr lang="en" sz="1650">
                <a:solidFill>
                  <a:srgbClr val="3C484E"/>
                </a:solidFill>
                <a:highlight>
                  <a:srgbClr val="FFFFFF"/>
                </a:highlight>
                <a:latin typeface="Verdana"/>
                <a:ea typeface="Verdana"/>
                <a:cs typeface="Verdana"/>
                <a:sym typeface="Verdana"/>
              </a:rPr>
              <a:t>Methods in Java are the building block of a Java application</a:t>
            </a:r>
            <a:endParaRPr sz="1650">
              <a:solidFill>
                <a:srgbClr val="3C484E"/>
              </a:solidFill>
              <a:highlight>
                <a:srgbClr val="FFFFFF"/>
              </a:highlight>
              <a:latin typeface="Verdana"/>
              <a:ea typeface="Verdana"/>
              <a:cs typeface="Verdana"/>
              <a:sym typeface="Verdana"/>
            </a:endParaRPr>
          </a:p>
          <a:p>
            <a:pPr indent="0" lvl="0" marL="0" marR="0" rtl="0" algn="l">
              <a:lnSpc>
                <a:spcPct val="115000"/>
              </a:lnSpc>
              <a:spcBef>
                <a:spcPts val="1200"/>
              </a:spcBef>
              <a:spcAft>
                <a:spcPts val="0"/>
              </a:spcAft>
              <a:buNone/>
            </a:pPr>
            <a:r>
              <a:t/>
            </a:r>
            <a:endParaRPr sz="1650">
              <a:solidFill>
                <a:srgbClr val="3C484E"/>
              </a:solidFill>
              <a:highlight>
                <a:srgbClr val="FFFFFF"/>
              </a:highlight>
              <a:latin typeface="Verdana"/>
              <a:ea typeface="Verdana"/>
              <a:cs typeface="Verdana"/>
              <a:sym typeface="Verdana"/>
            </a:endParaRPr>
          </a:p>
          <a:p>
            <a:pPr indent="0" lvl="0" marL="0" marR="0" rtl="0" algn="l">
              <a:lnSpc>
                <a:spcPct val="115000"/>
              </a:lnSpc>
              <a:spcBef>
                <a:spcPts val="1200"/>
              </a:spcBef>
              <a:spcAft>
                <a:spcPts val="0"/>
              </a:spcAft>
              <a:buNone/>
            </a:pPr>
            <a:r>
              <a:rPr lang="en" sz="1650">
                <a:solidFill>
                  <a:srgbClr val="3C484E"/>
                </a:solidFill>
                <a:highlight>
                  <a:srgbClr val="FFFFFF"/>
                </a:highlight>
                <a:latin typeface="Verdana"/>
                <a:ea typeface="Verdana"/>
                <a:cs typeface="Verdana"/>
                <a:sym typeface="Verdana"/>
              </a:rPr>
              <a:t>Java Method is a collection of statements to process some specific task and return the response to the caller.</a:t>
            </a:r>
            <a:endParaRPr sz="1650">
              <a:solidFill>
                <a:srgbClr val="3C484E"/>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sz="1650">
              <a:solidFill>
                <a:srgbClr val="3C484E"/>
              </a:solidFill>
              <a:highlight>
                <a:srgbClr val="FFFFFF"/>
              </a:highlight>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lang="en" sz="1650">
                <a:solidFill>
                  <a:srgbClr val="3C484E"/>
                </a:solidFill>
                <a:highlight>
                  <a:srgbClr val="FFFFFF"/>
                </a:highlight>
                <a:latin typeface="Verdana"/>
                <a:ea typeface="Verdana"/>
                <a:cs typeface="Verdana"/>
                <a:sym typeface="Verdana"/>
              </a:rPr>
              <a:t>Methods allow us to write reusable code and dividing our program into several small units of work.</a:t>
            </a:r>
            <a:endParaRPr sz="1650">
              <a:solidFill>
                <a:srgbClr val="3C484E"/>
              </a:solidFill>
              <a:highlight>
                <a:srgbClr val="FFFFFF"/>
              </a:highlight>
              <a:latin typeface="Verdana"/>
              <a:ea typeface="Verdana"/>
              <a:cs typeface="Verdana"/>
              <a:sym typeface="Verdana"/>
            </a:endParaRPr>
          </a:p>
          <a:p>
            <a:pPr indent="0" lvl="0" marL="0" rtl="0" algn="l">
              <a:spcBef>
                <a:spcPts val="0"/>
              </a:spcBef>
              <a:spcAft>
                <a:spcPts val="1200"/>
              </a:spcAft>
              <a:buNone/>
            </a:pPr>
            <a:r>
              <a:t/>
            </a:r>
            <a:endParaRPr sz="1650">
              <a:solidFill>
                <a:srgbClr val="3C484E"/>
              </a:solidFill>
              <a:highlight>
                <a:srgbClr val="FFFFFF"/>
              </a:highlight>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900"/>
              </a:spcBef>
              <a:spcAft>
                <a:spcPts val="0"/>
              </a:spcAft>
              <a:buClr>
                <a:schemeClr val="dk1"/>
              </a:buClr>
              <a:buSzPct val="40740"/>
              <a:buFont typeface="Arial"/>
              <a:buNone/>
            </a:pPr>
            <a:r>
              <a:rPr b="1" lang="en" sz="2700">
                <a:solidFill>
                  <a:srgbClr val="090A0B"/>
                </a:solidFill>
                <a:highlight>
                  <a:srgbClr val="FFFFFF"/>
                </a:highlight>
                <a:latin typeface="Roboto"/>
                <a:ea typeface="Roboto"/>
                <a:cs typeface="Roboto"/>
                <a:sym typeface="Roboto"/>
              </a:rPr>
              <a:t>Java Method Signature</a:t>
            </a:r>
            <a:endParaRPr b="1" sz="2700">
              <a:solidFill>
                <a:srgbClr val="090A0B"/>
              </a:solidFill>
              <a:highlight>
                <a:srgbClr val="FFFFFF"/>
              </a:highlight>
              <a:latin typeface="Roboto"/>
              <a:ea typeface="Roboto"/>
              <a:cs typeface="Roboto"/>
              <a:sym typeface="Roboto"/>
            </a:endParaRPr>
          </a:p>
          <a:p>
            <a:pPr indent="0" lvl="0" marL="0" rtl="0" algn="l">
              <a:spcBef>
                <a:spcPts val="300"/>
              </a:spcBef>
              <a:spcAft>
                <a:spcPts val="0"/>
              </a:spcAft>
              <a:buNone/>
            </a:pPr>
            <a:r>
              <a:t/>
            </a:r>
            <a:endParaRPr/>
          </a:p>
        </p:txBody>
      </p:sp>
      <p:sp>
        <p:nvSpPr>
          <p:cNvPr id="359" name="Google Shape;359;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50">
                <a:solidFill>
                  <a:srgbClr val="3C484E"/>
                </a:solidFill>
                <a:highlight>
                  <a:srgbClr val="FFFFFF"/>
                </a:highlight>
                <a:latin typeface="Verdana"/>
                <a:ea typeface="Verdana"/>
                <a:cs typeface="Verdana"/>
                <a:sym typeface="Verdana"/>
              </a:rPr>
              <a:t>Java Method Signature consists of its name and parameter types in the declared order. </a:t>
            </a:r>
            <a:endParaRPr sz="1650">
              <a:solidFill>
                <a:srgbClr val="3C484E"/>
              </a:solidFill>
              <a:highlight>
                <a:srgbClr val="FFFFFF"/>
              </a:highlight>
              <a:latin typeface="Verdana"/>
              <a:ea typeface="Verdana"/>
              <a:cs typeface="Verdana"/>
              <a:sym typeface="Verdana"/>
            </a:endParaRPr>
          </a:p>
          <a:p>
            <a:pPr indent="0" lvl="0" marL="0" rtl="0" algn="l">
              <a:spcBef>
                <a:spcPts val="1200"/>
              </a:spcBef>
              <a:spcAft>
                <a:spcPts val="0"/>
              </a:spcAft>
              <a:buNone/>
            </a:pPr>
            <a:r>
              <a:rPr lang="en" sz="1650">
                <a:solidFill>
                  <a:srgbClr val="3C484E"/>
                </a:solidFill>
                <a:highlight>
                  <a:srgbClr val="FFFFFF"/>
                </a:highlight>
                <a:latin typeface="Verdana"/>
                <a:ea typeface="Verdana"/>
                <a:cs typeface="Verdana"/>
                <a:sym typeface="Verdana"/>
              </a:rPr>
              <a:t>In a class, there can be multiple methods but each of them should have a different signature otherwise it won’t compile. </a:t>
            </a:r>
            <a:endParaRPr sz="1650">
              <a:solidFill>
                <a:srgbClr val="3C484E"/>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sz="1650">
              <a:solidFill>
                <a:srgbClr val="3C484E"/>
              </a:solidFill>
              <a:highlight>
                <a:srgbClr val="FFFFFF"/>
              </a:highlight>
              <a:latin typeface="Verdana"/>
              <a:ea typeface="Verdana"/>
              <a:cs typeface="Verdana"/>
              <a:sym typeface="Verdana"/>
            </a:endParaRPr>
          </a:p>
          <a:p>
            <a:pPr indent="0" lvl="0" marL="0" rtl="0" algn="l">
              <a:spcBef>
                <a:spcPts val="1200"/>
              </a:spcBef>
              <a:spcAft>
                <a:spcPts val="1200"/>
              </a:spcAft>
              <a:buNone/>
            </a:pPr>
            <a:r>
              <a:rPr lang="en" sz="1650">
                <a:solidFill>
                  <a:srgbClr val="3C484E"/>
                </a:solidFill>
                <a:highlight>
                  <a:srgbClr val="FFFFFF"/>
                </a:highlight>
                <a:latin typeface="Verdana"/>
                <a:ea typeface="Verdana"/>
                <a:cs typeface="Verdana"/>
                <a:sym typeface="Verdana"/>
              </a:rPr>
              <a:t>Java Method signature is used by JRE to identify the exact method to be called when invoked in our program.</a:t>
            </a:r>
            <a:endParaRPr/>
          </a:p>
        </p:txBody>
      </p:sp>
      <p:sp>
        <p:nvSpPr>
          <p:cNvPr id="360" name="Google Shape;360;p55"/>
          <p:cNvSpPr txBox="1"/>
          <p:nvPr/>
        </p:nvSpPr>
        <p:spPr>
          <a:xfrm>
            <a:off x="351175" y="3923850"/>
            <a:ext cx="3270600" cy="75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rPr lang="en" sz="1050">
                <a:solidFill>
                  <a:srgbClr val="F92672"/>
                </a:solidFill>
                <a:highlight>
                  <a:srgbClr val="0E0F11"/>
                </a:highlight>
                <a:latin typeface="Courier New"/>
                <a:ea typeface="Courier New"/>
                <a:cs typeface="Courier New"/>
                <a:sym typeface="Courier New"/>
              </a:rPr>
              <a:t>public</a:t>
            </a:r>
            <a:r>
              <a:rPr lang="en" sz="1050">
                <a:solidFill>
                  <a:srgbClr val="F8F8F2"/>
                </a:solidFill>
                <a:highlight>
                  <a:srgbClr val="0E0F11"/>
                </a:highlight>
                <a:latin typeface="Courier New"/>
                <a:ea typeface="Courier New"/>
                <a:cs typeface="Courier New"/>
                <a:sym typeface="Courier New"/>
              </a:rPr>
              <a:t> </a:t>
            </a:r>
            <a:r>
              <a:rPr lang="en" sz="1050">
                <a:solidFill>
                  <a:srgbClr val="F92672"/>
                </a:solidFill>
                <a:highlight>
                  <a:srgbClr val="0E0F11"/>
                </a:highlight>
                <a:latin typeface="Courier New"/>
                <a:ea typeface="Courier New"/>
                <a:cs typeface="Courier New"/>
                <a:sym typeface="Courier New"/>
              </a:rPr>
              <a:t>void</a:t>
            </a:r>
            <a:r>
              <a:rPr lang="en" sz="1050">
                <a:solidFill>
                  <a:srgbClr val="F8F8F2"/>
                </a:solidFill>
                <a:highlight>
                  <a:srgbClr val="0E0F11"/>
                </a:highlight>
                <a:latin typeface="Courier New"/>
                <a:ea typeface="Courier New"/>
                <a:cs typeface="Courier New"/>
                <a:sym typeface="Courier New"/>
              </a:rPr>
              <a:t> </a:t>
            </a:r>
            <a:r>
              <a:rPr lang="en" sz="1050">
                <a:solidFill>
                  <a:srgbClr val="A6E22E"/>
                </a:solidFill>
                <a:highlight>
                  <a:srgbClr val="0E0F11"/>
                </a:highlight>
                <a:latin typeface="Courier New"/>
                <a:ea typeface="Courier New"/>
                <a:cs typeface="Courier New"/>
                <a:sym typeface="Courier New"/>
              </a:rPr>
              <a:t>print</a:t>
            </a:r>
            <a:r>
              <a:rPr lang="en" sz="1050">
                <a:solidFill>
                  <a:srgbClr val="F8F8F2"/>
                </a:solidFill>
                <a:highlight>
                  <a:srgbClr val="0E0F11"/>
                </a:highlight>
                <a:latin typeface="Courier New"/>
                <a:ea typeface="Courier New"/>
                <a:cs typeface="Courier New"/>
                <a:sym typeface="Courier New"/>
              </a:rPr>
              <a:t>(String s) {}</a:t>
            </a:r>
            <a:endParaRPr sz="1050">
              <a:solidFill>
                <a:srgbClr val="F8F8F2"/>
              </a:solidFill>
              <a:highlight>
                <a:srgbClr val="0E0F1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F92672"/>
                </a:solidFill>
                <a:highlight>
                  <a:srgbClr val="0E0F11"/>
                </a:highlight>
                <a:latin typeface="Courier New"/>
                <a:ea typeface="Courier New"/>
                <a:cs typeface="Courier New"/>
                <a:sym typeface="Courier New"/>
              </a:rPr>
              <a:t>private</a:t>
            </a:r>
            <a:r>
              <a:rPr lang="en" sz="1050">
                <a:solidFill>
                  <a:srgbClr val="F8F8F2"/>
                </a:solidFill>
                <a:highlight>
                  <a:srgbClr val="0E0F11"/>
                </a:highlight>
                <a:latin typeface="Courier New"/>
                <a:ea typeface="Courier New"/>
                <a:cs typeface="Courier New"/>
                <a:sym typeface="Courier New"/>
              </a:rPr>
              <a:t> </a:t>
            </a:r>
            <a:r>
              <a:rPr lang="en" sz="1050">
                <a:solidFill>
                  <a:srgbClr val="F92672"/>
                </a:solidFill>
                <a:highlight>
                  <a:srgbClr val="0E0F11"/>
                </a:highlight>
                <a:latin typeface="Courier New"/>
                <a:ea typeface="Courier New"/>
                <a:cs typeface="Courier New"/>
                <a:sym typeface="Courier New"/>
              </a:rPr>
              <a:t>static</a:t>
            </a:r>
            <a:r>
              <a:rPr lang="en" sz="1050">
                <a:solidFill>
                  <a:srgbClr val="F8F8F2"/>
                </a:solidFill>
                <a:highlight>
                  <a:srgbClr val="0E0F11"/>
                </a:highlight>
                <a:latin typeface="Courier New"/>
                <a:ea typeface="Courier New"/>
                <a:cs typeface="Courier New"/>
                <a:sym typeface="Courier New"/>
              </a:rPr>
              <a:t> </a:t>
            </a:r>
            <a:r>
              <a:rPr lang="en" sz="1050">
                <a:solidFill>
                  <a:srgbClr val="F92672"/>
                </a:solidFill>
                <a:highlight>
                  <a:srgbClr val="0E0F11"/>
                </a:highlight>
                <a:latin typeface="Courier New"/>
                <a:ea typeface="Courier New"/>
                <a:cs typeface="Courier New"/>
                <a:sym typeface="Courier New"/>
              </a:rPr>
              <a:t>int</a:t>
            </a:r>
            <a:r>
              <a:rPr lang="en" sz="1050">
                <a:solidFill>
                  <a:srgbClr val="F8F8F2"/>
                </a:solidFill>
                <a:highlight>
                  <a:srgbClr val="0E0F11"/>
                </a:highlight>
                <a:latin typeface="Courier New"/>
                <a:ea typeface="Courier New"/>
                <a:cs typeface="Courier New"/>
                <a:sym typeface="Courier New"/>
              </a:rPr>
              <a:t> </a:t>
            </a:r>
            <a:r>
              <a:rPr lang="en" sz="1050">
                <a:solidFill>
                  <a:srgbClr val="A6E22E"/>
                </a:solidFill>
                <a:highlight>
                  <a:srgbClr val="0E0F11"/>
                </a:highlight>
                <a:latin typeface="Courier New"/>
                <a:ea typeface="Courier New"/>
                <a:cs typeface="Courier New"/>
                <a:sym typeface="Courier New"/>
              </a:rPr>
              <a:t>print</a:t>
            </a:r>
            <a:r>
              <a:rPr lang="en" sz="1050">
                <a:solidFill>
                  <a:srgbClr val="F8F8F2"/>
                </a:solidFill>
                <a:highlight>
                  <a:srgbClr val="0E0F11"/>
                </a:highlight>
                <a:latin typeface="Courier New"/>
                <a:ea typeface="Courier New"/>
                <a:cs typeface="Courier New"/>
                <a:sym typeface="Courier New"/>
              </a:rPr>
              <a:t>(String s) {}</a:t>
            </a:r>
            <a:endParaRPr/>
          </a:p>
        </p:txBody>
      </p:sp>
      <p:sp>
        <p:nvSpPr>
          <p:cNvPr id="361" name="Google Shape;361;p55"/>
          <p:cNvSpPr txBox="1"/>
          <p:nvPr/>
        </p:nvSpPr>
        <p:spPr>
          <a:xfrm>
            <a:off x="4406750" y="4075325"/>
            <a:ext cx="4572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F92672"/>
                </a:solidFill>
                <a:highlight>
                  <a:srgbClr val="0E0F11"/>
                </a:highlight>
                <a:latin typeface="Courier New"/>
                <a:ea typeface="Courier New"/>
                <a:cs typeface="Courier New"/>
                <a:sym typeface="Courier New"/>
              </a:rPr>
              <a:t>public</a:t>
            </a:r>
            <a:r>
              <a:rPr lang="en" sz="1050">
                <a:solidFill>
                  <a:srgbClr val="F8F8F2"/>
                </a:solidFill>
                <a:highlight>
                  <a:srgbClr val="0E0F11"/>
                </a:highlight>
                <a:latin typeface="Courier New"/>
                <a:ea typeface="Courier New"/>
                <a:cs typeface="Courier New"/>
                <a:sym typeface="Courier New"/>
              </a:rPr>
              <a:t> </a:t>
            </a:r>
            <a:r>
              <a:rPr lang="en" sz="1050">
                <a:solidFill>
                  <a:srgbClr val="F92672"/>
                </a:solidFill>
                <a:highlight>
                  <a:srgbClr val="0E0F11"/>
                </a:highlight>
                <a:latin typeface="Courier New"/>
                <a:ea typeface="Courier New"/>
                <a:cs typeface="Courier New"/>
                <a:sym typeface="Courier New"/>
              </a:rPr>
              <a:t>void</a:t>
            </a:r>
            <a:r>
              <a:rPr lang="en" sz="1050">
                <a:solidFill>
                  <a:srgbClr val="F8F8F2"/>
                </a:solidFill>
                <a:highlight>
                  <a:srgbClr val="0E0F11"/>
                </a:highlight>
                <a:latin typeface="Courier New"/>
                <a:ea typeface="Courier New"/>
                <a:cs typeface="Courier New"/>
                <a:sym typeface="Courier New"/>
              </a:rPr>
              <a:t> </a:t>
            </a:r>
            <a:r>
              <a:rPr lang="en" sz="1050">
                <a:solidFill>
                  <a:srgbClr val="A6E22E"/>
                </a:solidFill>
                <a:highlight>
                  <a:srgbClr val="0E0F11"/>
                </a:highlight>
                <a:latin typeface="Courier New"/>
                <a:ea typeface="Courier New"/>
                <a:cs typeface="Courier New"/>
                <a:sym typeface="Courier New"/>
              </a:rPr>
              <a:t>print</a:t>
            </a:r>
            <a:r>
              <a:rPr lang="en" sz="1050">
                <a:solidFill>
                  <a:srgbClr val="F8F8F2"/>
                </a:solidFill>
                <a:highlight>
                  <a:srgbClr val="0E0F11"/>
                </a:highlight>
                <a:latin typeface="Courier New"/>
                <a:ea typeface="Courier New"/>
                <a:cs typeface="Courier New"/>
                <a:sym typeface="Courier New"/>
              </a:rPr>
              <a:t>(String s, </a:t>
            </a:r>
            <a:r>
              <a:rPr lang="en" sz="1050">
                <a:solidFill>
                  <a:srgbClr val="F92672"/>
                </a:solidFill>
                <a:highlight>
                  <a:srgbClr val="0E0F11"/>
                </a:highlight>
                <a:latin typeface="Courier New"/>
                <a:ea typeface="Courier New"/>
                <a:cs typeface="Courier New"/>
                <a:sym typeface="Courier New"/>
              </a:rPr>
              <a:t>int</a:t>
            </a:r>
            <a:r>
              <a:rPr lang="en" sz="1050">
                <a:solidFill>
                  <a:srgbClr val="F8F8F2"/>
                </a:solidFill>
                <a:highlight>
                  <a:srgbClr val="0E0F11"/>
                </a:highlight>
                <a:latin typeface="Courier New"/>
                <a:ea typeface="Courier New"/>
                <a:cs typeface="Courier New"/>
                <a:sym typeface="Courier New"/>
              </a:rPr>
              <a:t> i) {}</a:t>
            </a:r>
            <a:endParaRPr sz="1050">
              <a:solidFill>
                <a:srgbClr val="F8F8F2"/>
              </a:solidFill>
              <a:highlight>
                <a:srgbClr val="0E0F1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F92672"/>
                </a:solidFill>
                <a:highlight>
                  <a:srgbClr val="0E0F11"/>
                </a:highlight>
                <a:latin typeface="Courier New"/>
                <a:ea typeface="Courier New"/>
                <a:cs typeface="Courier New"/>
                <a:sym typeface="Courier New"/>
              </a:rPr>
              <a:t>private</a:t>
            </a:r>
            <a:r>
              <a:rPr lang="en" sz="1050">
                <a:solidFill>
                  <a:srgbClr val="F8F8F2"/>
                </a:solidFill>
                <a:highlight>
                  <a:srgbClr val="0E0F11"/>
                </a:highlight>
                <a:latin typeface="Courier New"/>
                <a:ea typeface="Courier New"/>
                <a:cs typeface="Courier New"/>
                <a:sym typeface="Courier New"/>
              </a:rPr>
              <a:t> </a:t>
            </a:r>
            <a:r>
              <a:rPr lang="en" sz="1050">
                <a:solidFill>
                  <a:srgbClr val="F92672"/>
                </a:solidFill>
                <a:highlight>
                  <a:srgbClr val="0E0F11"/>
                </a:highlight>
                <a:latin typeface="Courier New"/>
                <a:ea typeface="Courier New"/>
                <a:cs typeface="Courier New"/>
                <a:sym typeface="Courier New"/>
              </a:rPr>
              <a:t>static</a:t>
            </a:r>
            <a:r>
              <a:rPr lang="en" sz="1050">
                <a:solidFill>
                  <a:srgbClr val="F8F8F2"/>
                </a:solidFill>
                <a:highlight>
                  <a:srgbClr val="0E0F11"/>
                </a:highlight>
                <a:latin typeface="Courier New"/>
                <a:ea typeface="Courier New"/>
                <a:cs typeface="Courier New"/>
                <a:sym typeface="Courier New"/>
              </a:rPr>
              <a:t> </a:t>
            </a:r>
            <a:r>
              <a:rPr lang="en" sz="1050">
                <a:solidFill>
                  <a:srgbClr val="F92672"/>
                </a:solidFill>
                <a:highlight>
                  <a:srgbClr val="0E0F11"/>
                </a:highlight>
                <a:latin typeface="Courier New"/>
                <a:ea typeface="Courier New"/>
                <a:cs typeface="Courier New"/>
                <a:sym typeface="Courier New"/>
              </a:rPr>
              <a:t>void</a:t>
            </a:r>
            <a:r>
              <a:rPr lang="en" sz="1050">
                <a:solidFill>
                  <a:srgbClr val="F8F8F2"/>
                </a:solidFill>
                <a:highlight>
                  <a:srgbClr val="0E0F11"/>
                </a:highlight>
                <a:latin typeface="Courier New"/>
                <a:ea typeface="Courier New"/>
                <a:cs typeface="Courier New"/>
                <a:sym typeface="Courier New"/>
              </a:rPr>
              <a:t> </a:t>
            </a:r>
            <a:r>
              <a:rPr lang="en" sz="1050">
                <a:solidFill>
                  <a:srgbClr val="A6E22E"/>
                </a:solidFill>
                <a:highlight>
                  <a:srgbClr val="0E0F11"/>
                </a:highlight>
                <a:latin typeface="Courier New"/>
                <a:ea typeface="Courier New"/>
                <a:cs typeface="Courier New"/>
                <a:sym typeface="Courier New"/>
              </a:rPr>
              <a:t>print</a:t>
            </a:r>
            <a:r>
              <a:rPr lang="en" sz="1050">
                <a:solidFill>
                  <a:srgbClr val="F8F8F2"/>
                </a:solidFill>
                <a:highlight>
                  <a:srgbClr val="0E0F11"/>
                </a:highlight>
                <a:latin typeface="Courier New"/>
                <a:ea typeface="Courier New"/>
                <a:cs typeface="Courier New"/>
                <a:sym typeface="Courier New"/>
              </a:rPr>
              <a:t>(</a:t>
            </a:r>
            <a:r>
              <a:rPr lang="en" sz="1050">
                <a:solidFill>
                  <a:srgbClr val="F92672"/>
                </a:solidFill>
                <a:highlight>
                  <a:srgbClr val="0E0F11"/>
                </a:highlight>
                <a:latin typeface="Courier New"/>
                <a:ea typeface="Courier New"/>
                <a:cs typeface="Courier New"/>
                <a:sym typeface="Courier New"/>
              </a:rPr>
              <a:t>int</a:t>
            </a:r>
            <a:r>
              <a:rPr lang="en" sz="1050">
                <a:solidFill>
                  <a:srgbClr val="F8F8F2"/>
                </a:solidFill>
                <a:highlight>
                  <a:srgbClr val="0E0F11"/>
                </a:highlight>
                <a:latin typeface="Courier New"/>
                <a:ea typeface="Courier New"/>
                <a:cs typeface="Courier New"/>
                <a:sym typeface="Courier New"/>
              </a:rPr>
              <a:t> i, String s) {}</a:t>
            </a:r>
            <a:endParaRPr/>
          </a:p>
        </p:txBody>
      </p:sp>
      <p:sp>
        <p:nvSpPr>
          <p:cNvPr id="362" name="Google Shape;362;p55"/>
          <p:cNvSpPr txBox="1"/>
          <p:nvPr/>
        </p:nvSpPr>
        <p:spPr>
          <a:xfrm>
            <a:off x="336925" y="4501800"/>
            <a:ext cx="3560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50">
                <a:solidFill>
                  <a:srgbClr val="3C484E"/>
                </a:solidFill>
                <a:highlight>
                  <a:srgbClr val="FFFFFF"/>
                </a:highlight>
                <a:latin typeface="Verdana"/>
                <a:ea typeface="Verdana"/>
                <a:cs typeface="Verdana"/>
                <a:sym typeface="Verdana"/>
              </a:rPr>
              <a:t>I</a:t>
            </a:r>
            <a:r>
              <a:rPr lang="en" sz="950">
                <a:solidFill>
                  <a:srgbClr val="3C484E"/>
                </a:solidFill>
                <a:highlight>
                  <a:srgbClr val="FFFFFF"/>
                </a:highlight>
                <a:latin typeface="Verdana"/>
                <a:ea typeface="Verdana"/>
                <a:cs typeface="Verdana"/>
                <a:sym typeface="Verdana"/>
              </a:rPr>
              <a:t>t won’t compile because both the methods have same signature.</a:t>
            </a:r>
            <a:endParaRPr sz="700"/>
          </a:p>
        </p:txBody>
      </p:sp>
      <p:sp>
        <p:nvSpPr>
          <p:cNvPr id="363" name="Google Shape;363;p55"/>
          <p:cNvSpPr txBox="1"/>
          <p:nvPr/>
        </p:nvSpPr>
        <p:spPr>
          <a:xfrm>
            <a:off x="4413750" y="4437132"/>
            <a:ext cx="3393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50">
                <a:solidFill>
                  <a:srgbClr val="3C484E"/>
                </a:solidFill>
                <a:highlight>
                  <a:srgbClr val="FFFFFF"/>
                </a:highlight>
                <a:latin typeface="Verdana"/>
                <a:ea typeface="Verdana"/>
                <a:cs typeface="Verdana"/>
                <a:sym typeface="Verdana"/>
              </a:rPr>
              <a:t>Above methods are different because the parameters order are not the same.</a:t>
            </a:r>
            <a:endParaRPr sz="950">
              <a:solidFill>
                <a:srgbClr val="3C484E"/>
              </a:solidFill>
              <a:highlight>
                <a:srgbClr val="FFFFFF"/>
              </a:highlight>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900"/>
              </a:spcBef>
              <a:spcAft>
                <a:spcPts val="0"/>
              </a:spcAft>
              <a:buClr>
                <a:schemeClr val="dk1"/>
              </a:buClr>
              <a:buSzPct val="40740"/>
              <a:buFont typeface="Arial"/>
              <a:buNone/>
            </a:pPr>
            <a:r>
              <a:rPr b="1" lang="en" sz="2700">
                <a:solidFill>
                  <a:srgbClr val="090A0B"/>
                </a:solidFill>
                <a:highlight>
                  <a:srgbClr val="FFFFFF"/>
                </a:highlight>
                <a:latin typeface="Roboto"/>
                <a:ea typeface="Roboto"/>
                <a:cs typeface="Roboto"/>
                <a:sym typeface="Roboto"/>
              </a:rPr>
              <a:t>Calling a Java Method</a:t>
            </a:r>
            <a:endParaRPr b="1" sz="2700">
              <a:solidFill>
                <a:srgbClr val="090A0B"/>
              </a:solidFill>
              <a:highlight>
                <a:srgbClr val="FFFFFF"/>
              </a:highlight>
              <a:latin typeface="Roboto"/>
              <a:ea typeface="Roboto"/>
              <a:cs typeface="Roboto"/>
              <a:sym typeface="Roboto"/>
            </a:endParaRPr>
          </a:p>
          <a:p>
            <a:pPr indent="0" lvl="0" marL="0" rtl="0" algn="l">
              <a:spcBef>
                <a:spcPts val="300"/>
              </a:spcBef>
              <a:spcAft>
                <a:spcPts val="0"/>
              </a:spcAft>
              <a:buNone/>
            </a:pPr>
            <a:r>
              <a:t/>
            </a:r>
            <a:endParaRPr/>
          </a:p>
        </p:txBody>
      </p:sp>
      <p:sp>
        <p:nvSpPr>
          <p:cNvPr id="369" name="Google Shape;369;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50">
                <a:solidFill>
                  <a:srgbClr val="3C484E"/>
                </a:solidFill>
                <a:highlight>
                  <a:srgbClr val="FFFFFF"/>
                </a:highlight>
                <a:latin typeface="Verdana"/>
                <a:ea typeface="Verdana"/>
                <a:cs typeface="Verdana"/>
                <a:sym typeface="Verdana"/>
              </a:rPr>
              <a:t>Create a main method and call some other method</a:t>
            </a:r>
            <a:endParaRPr/>
          </a:p>
        </p:txBody>
      </p:sp>
      <p:sp>
        <p:nvSpPr>
          <p:cNvPr id="370" name="Google Shape;370;p56"/>
          <p:cNvSpPr txBox="1"/>
          <p:nvPr/>
        </p:nvSpPr>
        <p:spPr>
          <a:xfrm>
            <a:off x="311700" y="1755800"/>
            <a:ext cx="5921700" cy="2932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F8F8F2"/>
                </a:solidFill>
                <a:highlight>
                  <a:srgbClr val="0E0F11"/>
                </a:highlight>
                <a:latin typeface="Courier New"/>
                <a:ea typeface="Courier New"/>
                <a:cs typeface="Courier New"/>
                <a:sym typeface="Courier New"/>
              </a:rPr>
              <a:t>package com.journaldev.util;</a:t>
            </a:r>
            <a:endParaRPr sz="1050">
              <a:solidFill>
                <a:srgbClr val="F8F8F2"/>
              </a:solidFill>
              <a:highlight>
                <a:srgbClr val="0E0F11"/>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F8F8F2"/>
              </a:solidFill>
              <a:highlight>
                <a:srgbClr val="0E0F1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F92672"/>
                </a:solidFill>
                <a:highlight>
                  <a:srgbClr val="0E0F11"/>
                </a:highlight>
                <a:latin typeface="Courier New"/>
                <a:ea typeface="Courier New"/>
                <a:cs typeface="Courier New"/>
                <a:sym typeface="Courier New"/>
              </a:rPr>
              <a:t>public</a:t>
            </a:r>
            <a:r>
              <a:rPr lang="en" sz="1050">
                <a:solidFill>
                  <a:srgbClr val="F8F8F2"/>
                </a:solidFill>
                <a:highlight>
                  <a:srgbClr val="0E0F11"/>
                </a:highlight>
                <a:latin typeface="Courier New"/>
                <a:ea typeface="Courier New"/>
                <a:cs typeface="Courier New"/>
                <a:sym typeface="Courier New"/>
              </a:rPr>
              <a:t> </a:t>
            </a:r>
            <a:r>
              <a:rPr lang="en" sz="1050">
                <a:solidFill>
                  <a:srgbClr val="F92672"/>
                </a:solidFill>
                <a:highlight>
                  <a:srgbClr val="0E0F11"/>
                </a:highlight>
                <a:latin typeface="Courier New"/>
                <a:ea typeface="Courier New"/>
                <a:cs typeface="Courier New"/>
                <a:sym typeface="Courier New"/>
              </a:rPr>
              <a:t>class</a:t>
            </a:r>
            <a:r>
              <a:rPr lang="en" sz="1050">
                <a:solidFill>
                  <a:srgbClr val="F8F8F2"/>
                </a:solidFill>
                <a:highlight>
                  <a:srgbClr val="0E0F11"/>
                </a:highlight>
                <a:latin typeface="Courier New"/>
                <a:ea typeface="Courier New"/>
                <a:cs typeface="Courier New"/>
                <a:sym typeface="Courier New"/>
              </a:rPr>
              <a:t> </a:t>
            </a:r>
            <a:r>
              <a:rPr lang="en" sz="1050">
                <a:solidFill>
                  <a:srgbClr val="A6E22E"/>
                </a:solidFill>
                <a:highlight>
                  <a:srgbClr val="0E0F11"/>
                </a:highlight>
                <a:latin typeface="Courier New"/>
                <a:ea typeface="Courier New"/>
                <a:cs typeface="Courier New"/>
                <a:sym typeface="Courier New"/>
              </a:rPr>
              <a:t>MathUtils</a:t>
            </a:r>
            <a:r>
              <a:rPr lang="en" sz="1050">
                <a:solidFill>
                  <a:srgbClr val="F8F8F2"/>
                </a:solidFill>
                <a:highlight>
                  <a:srgbClr val="0E0F11"/>
                </a:highlight>
                <a:latin typeface="Courier New"/>
                <a:ea typeface="Courier New"/>
                <a:cs typeface="Courier New"/>
                <a:sym typeface="Courier New"/>
              </a:rPr>
              <a:t> {</a:t>
            </a:r>
            <a:endParaRPr sz="1050">
              <a:solidFill>
                <a:srgbClr val="F8F8F2"/>
              </a:solidFill>
              <a:highlight>
                <a:srgbClr val="0E0F11"/>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F8F8F2"/>
              </a:solidFill>
              <a:highlight>
                <a:srgbClr val="0E0F1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F8F8F2"/>
                </a:solidFill>
                <a:highlight>
                  <a:srgbClr val="0E0F11"/>
                </a:highlight>
                <a:latin typeface="Courier New"/>
                <a:ea typeface="Courier New"/>
                <a:cs typeface="Courier New"/>
                <a:sym typeface="Courier New"/>
              </a:rPr>
              <a:t>	</a:t>
            </a:r>
            <a:r>
              <a:rPr lang="en" sz="1050">
                <a:solidFill>
                  <a:srgbClr val="F92672"/>
                </a:solidFill>
                <a:highlight>
                  <a:srgbClr val="0E0F11"/>
                </a:highlight>
                <a:latin typeface="Courier New"/>
                <a:ea typeface="Courier New"/>
                <a:cs typeface="Courier New"/>
                <a:sym typeface="Courier New"/>
              </a:rPr>
              <a:t>public</a:t>
            </a:r>
            <a:r>
              <a:rPr lang="en" sz="1050">
                <a:solidFill>
                  <a:srgbClr val="F8F8F2"/>
                </a:solidFill>
                <a:highlight>
                  <a:srgbClr val="0E0F11"/>
                </a:highlight>
                <a:latin typeface="Courier New"/>
                <a:ea typeface="Courier New"/>
                <a:cs typeface="Courier New"/>
                <a:sym typeface="Courier New"/>
              </a:rPr>
              <a:t> </a:t>
            </a:r>
            <a:r>
              <a:rPr lang="en" sz="1050">
                <a:solidFill>
                  <a:srgbClr val="F92672"/>
                </a:solidFill>
                <a:highlight>
                  <a:srgbClr val="0E0F11"/>
                </a:highlight>
                <a:latin typeface="Courier New"/>
                <a:ea typeface="Courier New"/>
                <a:cs typeface="Courier New"/>
                <a:sym typeface="Courier New"/>
              </a:rPr>
              <a:t>int</a:t>
            </a:r>
            <a:r>
              <a:rPr lang="en" sz="1050">
                <a:solidFill>
                  <a:srgbClr val="F8F8F2"/>
                </a:solidFill>
                <a:highlight>
                  <a:srgbClr val="0E0F11"/>
                </a:highlight>
                <a:latin typeface="Courier New"/>
                <a:ea typeface="Courier New"/>
                <a:cs typeface="Courier New"/>
                <a:sym typeface="Courier New"/>
              </a:rPr>
              <a:t> </a:t>
            </a:r>
            <a:r>
              <a:rPr lang="en" sz="1050">
                <a:solidFill>
                  <a:srgbClr val="A6E22E"/>
                </a:solidFill>
                <a:highlight>
                  <a:srgbClr val="0E0F11"/>
                </a:highlight>
                <a:latin typeface="Courier New"/>
                <a:ea typeface="Courier New"/>
                <a:cs typeface="Courier New"/>
                <a:sym typeface="Courier New"/>
              </a:rPr>
              <a:t>add</a:t>
            </a:r>
            <a:r>
              <a:rPr lang="en" sz="1050">
                <a:solidFill>
                  <a:srgbClr val="F8F8F2"/>
                </a:solidFill>
                <a:highlight>
                  <a:srgbClr val="0E0F11"/>
                </a:highlight>
                <a:latin typeface="Courier New"/>
                <a:ea typeface="Courier New"/>
                <a:cs typeface="Courier New"/>
                <a:sym typeface="Courier New"/>
              </a:rPr>
              <a:t> (</a:t>
            </a:r>
            <a:r>
              <a:rPr lang="en" sz="1050">
                <a:solidFill>
                  <a:srgbClr val="F92672"/>
                </a:solidFill>
                <a:highlight>
                  <a:srgbClr val="0E0F11"/>
                </a:highlight>
                <a:latin typeface="Courier New"/>
                <a:ea typeface="Courier New"/>
                <a:cs typeface="Courier New"/>
                <a:sym typeface="Courier New"/>
              </a:rPr>
              <a:t>int</a:t>
            </a:r>
            <a:r>
              <a:rPr lang="en" sz="1050">
                <a:solidFill>
                  <a:srgbClr val="F8F8F2"/>
                </a:solidFill>
                <a:highlight>
                  <a:srgbClr val="0E0F11"/>
                </a:highlight>
                <a:latin typeface="Courier New"/>
                <a:ea typeface="Courier New"/>
                <a:cs typeface="Courier New"/>
                <a:sym typeface="Courier New"/>
              </a:rPr>
              <a:t> x, </a:t>
            </a:r>
            <a:r>
              <a:rPr lang="en" sz="1050">
                <a:solidFill>
                  <a:srgbClr val="F92672"/>
                </a:solidFill>
                <a:highlight>
                  <a:srgbClr val="0E0F11"/>
                </a:highlight>
                <a:latin typeface="Courier New"/>
                <a:ea typeface="Courier New"/>
                <a:cs typeface="Courier New"/>
                <a:sym typeface="Courier New"/>
              </a:rPr>
              <a:t>int</a:t>
            </a:r>
            <a:r>
              <a:rPr lang="en" sz="1050">
                <a:solidFill>
                  <a:srgbClr val="F8F8F2"/>
                </a:solidFill>
                <a:highlight>
                  <a:srgbClr val="0E0F11"/>
                </a:highlight>
                <a:latin typeface="Courier New"/>
                <a:ea typeface="Courier New"/>
                <a:cs typeface="Courier New"/>
                <a:sym typeface="Courier New"/>
              </a:rPr>
              <a:t> y) {</a:t>
            </a:r>
            <a:endParaRPr sz="1050">
              <a:solidFill>
                <a:srgbClr val="F8F8F2"/>
              </a:solidFill>
              <a:highlight>
                <a:srgbClr val="0E0F1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F8F8F2"/>
                </a:solidFill>
                <a:highlight>
                  <a:srgbClr val="0E0F11"/>
                </a:highlight>
                <a:latin typeface="Courier New"/>
                <a:ea typeface="Courier New"/>
                <a:cs typeface="Courier New"/>
                <a:sym typeface="Courier New"/>
              </a:rPr>
              <a:t>		</a:t>
            </a:r>
            <a:r>
              <a:rPr lang="en" sz="1050">
                <a:solidFill>
                  <a:srgbClr val="F92672"/>
                </a:solidFill>
                <a:highlight>
                  <a:srgbClr val="0E0F11"/>
                </a:highlight>
                <a:latin typeface="Courier New"/>
                <a:ea typeface="Courier New"/>
                <a:cs typeface="Courier New"/>
                <a:sym typeface="Courier New"/>
              </a:rPr>
              <a:t>return</a:t>
            </a:r>
            <a:r>
              <a:rPr lang="en" sz="1050">
                <a:solidFill>
                  <a:srgbClr val="F8F8F2"/>
                </a:solidFill>
                <a:highlight>
                  <a:srgbClr val="0E0F11"/>
                </a:highlight>
                <a:latin typeface="Courier New"/>
                <a:ea typeface="Courier New"/>
                <a:cs typeface="Courier New"/>
                <a:sym typeface="Courier New"/>
              </a:rPr>
              <a:t> x + y;</a:t>
            </a:r>
            <a:endParaRPr sz="1050">
              <a:solidFill>
                <a:srgbClr val="F8F8F2"/>
              </a:solidFill>
              <a:highlight>
                <a:srgbClr val="0E0F1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F8F8F2"/>
                </a:solidFill>
                <a:highlight>
                  <a:srgbClr val="0E0F11"/>
                </a:highlight>
                <a:latin typeface="Courier New"/>
                <a:ea typeface="Courier New"/>
                <a:cs typeface="Courier New"/>
                <a:sym typeface="Courier New"/>
              </a:rPr>
              <a:t>	}</a:t>
            </a:r>
            <a:endParaRPr sz="1050">
              <a:solidFill>
                <a:srgbClr val="F8F8F2"/>
              </a:solidFill>
              <a:highlight>
                <a:srgbClr val="0E0F1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F8F8F2"/>
                </a:solidFill>
                <a:highlight>
                  <a:srgbClr val="0E0F11"/>
                </a:highlight>
                <a:latin typeface="Courier New"/>
                <a:ea typeface="Courier New"/>
                <a:cs typeface="Courier New"/>
                <a:sym typeface="Courier New"/>
              </a:rPr>
              <a:t>	</a:t>
            </a:r>
            <a:endParaRPr sz="1050">
              <a:solidFill>
                <a:srgbClr val="F8F8F2"/>
              </a:solidFill>
              <a:highlight>
                <a:srgbClr val="0E0F1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F8F8F2"/>
                </a:solidFill>
                <a:highlight>
                  <a:srgbClr val="0E0F11"/>
                </a:highlight>
                <a:latin typeface="Courier New"/>
                <a:ea typeface="Courier New"/>
                <a:cs typeface="Courier New"/>
                <a:sym typeface="Courier New"/>
              </a:rPr>
              <a:t>	</a:t>
            </a:r>
            <a:r>
              <a:rPr lang="en" sz="1050">
                <a:solidFill>
                  <a:srgbClr val="F92672"/>
                </a:solidFill>
                <a:highlight>
                  <a:srgbClr val="0E0F11"/>
                </a:highlight>
                <a:latin typeface="Courier New"/>
                <a:ea typeface="Courier New"/>
                <a:cs typeface="Courier New"/>
                <a:sym typeface="Courier New"/>
              </a:rPr>
              <a:t>public</a:t>
            </a:r>
            <a:r>
              <a:rPr lang="en" sz="1050">
                <a:solidFill>
                  <a:srgbClr val="F8F8F2"/>
                </a:solidFill>
                <a:highlight>
                  <a:srgbClr val="0E0F11"/>
                </a:highlight>
                <a:latin typeface="Courier New"/>
                <a:ea typeface="Courier New"/>
                <a:cs typeface="Courier New"/>
                <a:sym typeface="Courier New"/>
              </a:rPr>
              <a:t> </a:t>
            </a:r>
            <a:r>
              <a:rPr lang="en" sz="1050">
                <a:solidFill>
                  <a:srgbClr val="F92672"/>
                </a:solidFill>
                <a:highlight>
                  <a:srgbClr val="0E0F11"/>
                </a:highlight>
                <a:latin typeface="Courier New"/>
                <a:ea typeface="Courier New"/>
                <a:cs typeface="Courier New"/>
                <a:sym typeface="Courier New"/>
              </a:rPr>
              <a:t>static</a:t>
            </a:r>
            <a:r>
              <a:rPr lang="en" sz="1050">
                <a:solidFill>
                  <a:srgbClr val="F8F8F2"/>
                </a:solidFill>
                <a:highlight>
                  <a:srgbClr val="0E0F11"/>
                </a:highlight>
                <a:latin typeface="Courier New"/>
                <a:ea typeface="Courier New"/>
                <a:cs typeface="Courier New"/>
                <a:sym typeface="Courier New"/>
              </a:rPr>
              <a:t> </a:t>
            </a:r>
            <a:r>
              <a:rPr lang="en" sz="1050">
                <a:solidFill>
                  <a:srgbClr val="F92672"/>
                </a:solidFill>
                <a:highlight>
                  <a:srgbClr val="0E0F11"/>
                </a:highlight>
                <a:latin typeface="Courier New"/>
                <a:ea typeface="Courier New"/>
                <a:cs typeface="Courier New"/>
                <a:sym typeface="Courier New"/>
              </a:rPr>
              <a:t>void</a:t>
            </a:r>
            <a:r>
              <a:rPr lang="en" sz="1050">
                <a:solidFill>
                  <a:srgbClr val="F8F8F2"/>
                </a:solidFill>
                <a:highlight>
                  <a:srgbClr val="0E0F11"/>
                </a:highlight>
                <a:latin typeface="Courier New"/>
                <a:ea typeface="Courier New"/>
                <a:cs typeface="Courier New"/>
                <a:sym typeface="Courier New"/>
              </a:rPr>
              <a:t> </a:t>
            </a:r>
            <a:r>
              <a:rPr lang="en" sz="1050">
                <a:solidFill>
                  <a:srgbClr val="A6E22E"/>
                </a:solidFill>
                <a:highlight>
                  <a:srgbClr val="0E0F11"/>
                </a:highlight>
                <a:latin typeface="Courier New"/>
                <a:ea typeface="Courier New"/>
                <a:cs typeface="Courier New"/>
                <a:sym typeface="Courier New"/>
              </a:rPr>
              <a:t>main</a:t>
            </a:r>
            <a:r>
              <a:rPr lang="en" sz="1050">
                <a:solidFill>
                  <a:srgbClr val="F8F8F2"/>
                </a:solidFill>
                <a:highlight>
                  <a:srgbClr val="0E0F11"/>
                </a:highlight>
                <a:latin typeface="Courier New"/>
                <a:ea typeface="Courier New"/>
                <a:cs typeface="Courier New"/>
                <a:sym typeface="Courier New"/>
              </a:rPr>
              <a:t>(String args[]) throws Exception {</a:t>
            </a:r>
            <a:endParaRPr sz="1050">
              <a:solidFill>
                <a:srgbClr val="F8F8F2"/>
              </a:solidFill>
              <a:highlight>
                <a:srgbClr val="0E0F1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F8F8F2"/>
                </a:solidFill>
                <a:highlight>
                  <a:srgbClr val="0E0F11"/>
                </a:highlight>
                <a:latin typeface="Courier New"/>
                <a:ea typeface="Courier New"/>
                <a:cs typeface="Courier New"/>
                <a:sym typeface="Courier New"/>
              </a:rPr>
              <a:t>		MathUtils mu = </a:t>
            </a:r>
            <a:r>
              <a:rPr lang="en" sz="1050">
                <a:solidFill>
                  <a:srgbClr val="F92672"/>
                </a:solidFill>
                <a:highlight>
                  <a:srgbClr val="0E0F11"/>
                </a:highlight>
                <a:latin typeface="Courier New"/>
                <a:ea typeface="Courier New"/>
                <a:cs typeface="Courier New"/>
                <a:sym typeface="Courier New"/>
              </a:rPr>
              <a:t>new</a:t>
            </a:r>
            <a:r>
              <a:rPr lang="en" sz="1050">
                <a:solidFill>
                  <a:srgbClr val="F8F8F2"/>
                </a:solidFill>
                <a:highlight>
                  <a:srgbClr val="0E0F11"/>
                </a:highlight>
                <a:latin typeface="Courier New"/>
                <a:ea typeface="Courier New"/>
                <a:cs typeface="Courier New"/>
                <a:sym typeface="Courier New"/>
              </a:rPr>
              <a:t> MathUtils();</a:t>
            </a:r>
            <a:endParaRPr sz="1050">
              <a:solidFill>
                <a:srgbClr val="F8F8F2"/>
              </a:solidFill>
              <a:highlight>
                <a:srgbClr val="0E0F1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F8F8F2"/>
                </a:solidFill>
                <a:highlight>
                  <a:srgbClr val="0E0F11"/>
                </a:highlight>
                <a:latin typeface="Courier New"/>
                <a:ea typeface="Courier New"/>
                <a:cs typeface="Courier New"/>
                <a:sym typeface="Courier New"/>
              </a:rPr>
              <a:t>		System.</a:t>
            </a:r>
            <a:r>
              <a:rPr lang="en" sz="1050">
                <a:solidFill>
                  <a:srgbClr val="F92672"/>
                </a:solidFill>
                <a:highlight>
                  <a:srgbClr val="0E0F11"/>
                </a:highlight>
                <a:latin typeface="Courier New"/>
                <a:ea typeface="Courier New"/>
                <a:cs typeface="Courier New"/>
                <a:sym typeface="Courier New"/>
              </a:rPr>
              <a:t>out</a:t>
            </a:r>
            <a:r>
              <a:rPr lang="en" sz="1050">
                <a:solidFill>
                  <a:srgbClr val="F8F8F2"/>
                </a:solidFill>
                <a:highlight>
                  <a:srgbClr val="0E0F11"/>
                </a:highlight>
                <a:latin typeface="Courier New"/>
                <a:ea typeface="Courier New"/>
                <a:cs typeface="Courier New"/>
                <a:sym typeface="Courier New"/>
              </a:rPr>
              <a:t>.println(mu.</a:t>
            </a:r>
            <a:r>
              <a:rPr lang="en" sz="1050">
                <a:solidFill>
                  <a:srgbClr val="F92672"/>
                </a:solidFill>
                <a:highlight>
                  <a:srgbClr val="0E0F11"/>
                </a:highlight>
                <a:latin typeface="Courier New"/>
                <a:ea typeface="Courier New"/>
                <a:cs typeface="Courier New"/>
                <a:sym typeface="Courier New"/>
              </a:rPr>
              <a:t>add</a:t>
            </a:r>
            <a:r>
              <a:rPr lang="en" sz="1050">
                <a:solidFill>
                  <a:srgbClr val="F8F8F2"/>
                </a:solidFill>
                <a:highlight>
                  <a:srgbClr val="0E0F11"/>
                </a:highlight>
                <a:latin typeface="Courier New"/>
                <a:ea typeface="Courier New"/>
                <a:cs typeface="Courier New"/>
                <a:sym typeface="Courier New"/>
              </a:rPr>
              <a:t>(</a:t>
            </a:r>
            <a:r>
              <a:rPr lang="en" sz="1050">
                <a:solidFill>
                  <a:srgbClr val="AE81FF"/>
                </a:solidFill>
                <a:highlight>
                  <a:srgbClr val="0E0F11"/>
                </a:highlight>
                <a:latin typeface="Courier New"/>
                <a:ea typeface="Courier New"/>
                <a:cs typeface="Courier New"/>
                <a:sym typeface="Courier New"/>
              </a:rPr>
              <a:t>5</a:t>
            </a:r>
            <a:r>
              <a:rPr lang="en" sz="1050">
                <a:solidFill>
                  <a:srgbClr val="F8F8F2"/>
                </a:solidFill>
                <a:highlight>
                  <a:srgbClr val="0E0F11"/>
                </a:highlight>
                <a:latin typeface="Courier New"/>
                <a:ea typeface="Courier New"/>
                <a:cs typeface="Courier New"/>
                <a:sym typeface="Courier New"/>
              </a:rPr>
              <a:t>, </a:t>
            </a:r>
            <a:r>
              <a:rPr lang="en" sz="1050">
                <a:solidFill>
                  <a:srgbClr val="AE81FF"/>
                </a:solidFill>
                <a:highlight>
                  <a:srgbClr val="0E0F11"/>
                </a:highlight>
                <a:latin typeface="Courier New"/>
                <a:ea typeface="Courier New"/>
                <a:cs typeface="Courier New"/>
                <a:sym typeface="Courier New"/>
              </a:rPr>
              <a:t>2</a:t>
            </a:r>
            <a:r>
              <a:rPr lang="en" sz="1050">
                <a:solidFill>
                  <a:srgbClr val="F8F8F2"/>
                </a:solidFill>
                <a:highlight>
                  <a:srgbClr val="0E0F11"/>
                </a:highlight>
                <a:latin typeface="Courier New"/>
                <a:ea typeface="Courier New"/>
                <a:cs typeface="Courier New"/>
                <a:sym typeface="Courier New"/>
              </a:rPr>
              <a:t>));</a:t>
            </a:r>
            <a:endParaRPr sz="1050">
              <a:solidFill>
                <a:srgbClr val="F8F8F2"/>
              </a:solidFill>
              <a:highlight>
                <a:srgbClr val="0E0F1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F8F8F2"/>
                </a:solidFill>
                <a:highlight>
                  <a:srgbClr val="0E0F11"/>
                </a:highlight>
                <a:latin typeface="Courier New"/>
                <a:ea typeface="Courier New"/>
                <a:cs typeface="Courier New"/>
                <a:sym typeface="Courier New"/>
              </a:rPr>
              <a:t>		MathUtils.print(</a:t>
            </a:r>
            <a:r>
              <a:rPr lang="en" sz="1050">
                <a:solidFill>
                  <a:srgbClr val="E6DB74"/>
                </a:solidFill>
                <a:highlight>
                  <a:srgbClr val="0E0F11"/>
                </a:highlight>
                <a:latin typeface="Courier New"/>
                <a:ea typeface="Courier New"/>
                <a:cs typeface="Courier New"/>
                <a:sym typeface="Courier New"/>
              </a:rPr>
              <a:t>"Static Method"</a:t>
            </a:r>
            <a:r>
              <a:rPr lang="en" sz="1050">
                <a:solidFill>
                  <a:srgbClr val="F8F8F2"/>
                </a:solidFill>
                <a:highlight>
                  <a:srgbClr val="0E0F11"/>
                </a:highlight>
                <a:latin typeface="Courier New"/>
                <a:ea typeface="Courier New"/>
                <a:cs typeface="Courier New"/>
                <a:sym typeface="Courier New"/>
              </a:rPr>
              <a:t>);</a:t>
            </a:r>
            <a:endParaRPr sz="1050">
              <a:solidFill>
                <a:srgbClr val="F8F8F2"/>
              </a:solidFill>
              <a:highlight>
                <a:srgbClr val="0E0F1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F8F8F2"/>
                </a:solidFill>
                <a:highlight>
                  <a:srgbClr val="0E0F11"/>
                </a:highlight>
                <a:latin typeface="Courier New"/>
                <a:ea typeface="Courier New"/>
                <a:cs typeface="Courier New"/>
                <a:sym typeface="Courier New"/>
              </a:rPr>
              <a:t>	}</a:t>
            </a:r>
            <a:endParaRPr sz="1050">
              <a:solidFill>
                <a:srgbClr val="F8F8F2"/>
              </a:solidFill>
              <a:highlight>
                <a:srgbClr val="0E0F1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F8F8F2"/>
                </a:solidFill>
                <a:highlight>
                  <a:srgbClr val="0E0F11"/>
                </a:highlight>
                <a:latin typeface="Courier New"/>
                <a:ea typeface="Courier New"/>
                <a:cs typeface="Courier New"/>
                <a:sym typeface="Courier New"/>
              </a:rPr>
              <a:t>	</a:t>
            </a:r>
            <a:endParaRPr sz="1050">
              <a:solidFill>
                <a:srgbClr val="F8F8F2"/>
              </a:solidFill>
              <a:highlight>
                <a:srgbClr val="0E0F1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F8F8F2"/>
                </a:solidFill>
                <a:highlight>
                  <a:srgbClr val="0E0F11"/>
                </a:highlight>
                <a:latin typeface="Courier New"/>
                <a:ea typeface="Courier New"/>
                <a:cs typeface="Courier New"/>
                <a:sym typeface="Courier New"/>
              </a:rPr>
              <a:t>	</a:t>
            </a:r>
            <a:r>
              <a:rPr lang="en" sz="1050">
                <a:solidFill>
                  <a:srgbClr val="F92672"/>
                </a:solidFill>
                <a:highlight>
                  <a:srgbClr val="0E0F11"/>
                </a:highlight>
                <a:latin typeface="Courier New"/>
                <a:ea typeface="Courier New"/>
                <a:cs typeface="Courier New"/>
                <a:sym typeface="Courier New"/>
              </a:rPr>
              <a:t>public</a:t>
            </a:r>
            <a:r>
              <a:rPr lang="en" sz="1050">
                <a:solidFill>
                  <a:srgbClr val="F8F8F2"/>
                </a:solidFill>
                <a:highlight>
                  <a:srgbClr val="0E0F11"/>
                </a:highlight>
                <a:latin typeface="Courier New"/>
                <a:ea typeface="Courier New"/>
                <a:cs typeface="Courier New"/>
                <a:sym typeface="Courier New"/>
              </a:rPr>
              <a:t> </a:t>
            </a:r>
            <a:r>
              <a:rPr lang="en" sz="1050">
                <a:solidFill>
                  <a:srgbClr val="F92672"/>
                </a:solidFill>
                <a:highlight>
                  <a:srgbClr val="0E0F11"/>
                </a:highlight>
                <a:latin typeface="Courier New"/>
                <a:ea typeface="Courier New"/>
                <a:cs typeface="Courier New"/>
                <a:sym typeface="Courier New"/>
              </a:rPr>
              <a:t>static</a:t>
            </a:r>
            <a:r>
              <a:rPr lang="en" sz="1050">
                <a:solidFill>
                  <a:srgbClr val="F8F8F2"/>
                </a:solidFill>
                <a:highlight>
                  <a:srgbClr val="0E0F11"/>
                </a:highlight>
                <a:latin typeface="Courier New"/>
                <a:ea typeface="Courier New"/>
                <a:cs typeface="Courier New"/>
                <a:sym typeface="Courier New"/>
              </a:rPr>
              <a:t> </a:t>
            </a:r>
            <a:r>
              <a:rPr lang="en" sz="1050">
                <a:solidFill>
                  <a:srgbClr val="F92672"/>
                </a:solidFill>
                <a:highlight>
                  <a:srgbClr val="0E0F11"/>
                </a:highlight>
                <a:latin typeface="Courier New"/>
                <a:ea typeface="Courier New"/>
                <a:cs typeface="Courier New"/>
                <a:sym typeface="Courier New"/>
              </a:rPr>
              <a:t>void</a:t>
            </a:r>
            <a:r>
              <a:rPr lang="en" sz="1050">
                <a:solidFill>
                  <a:srgbClr val="F8F8F2"/>
                </a:solidFill>
                <a:highlight>
                  <a:srgbClr val="0E0F11"/>
                </a:highlight>
                <a:latin typeface="Courier New"/>
                <a:ea typeface="Courier New"/>
                <a:cs typeface="Courier New"/>
                <a:sym typeface="Courier New"/>
              </a:rPr>
              <a:t> </a:t>
            </a:r>
            <a:r>
              <a:rPr lang="en" sz="1050">
                <a:solidFill>
                  <a:srgbClr val="A6E22E"/>
                </a:solidFill>
                <a:highlight>
                  <a:srgbClr val="0E0F11"/>
                </a:highlight>
                <a:latin typeface="Courier New"/>
                <a:ea typeface="Courier New"/>
                <a:cs typeface="Courier New"/>
                <a:sym typeface="Courier New"/>
              </a:rPr>
              <a:t>print</a:t>
            </a:r>
            <a:r>
              <a:rPr lang="en" sz="1050">
                <a:solidFill>
                  <a:srgbClr val="F8F8F2"/>
                </a:solidFill>
                <a:highlight>
                  <a:srgbClr val="0E0F11"/>
                </a:highlight>
                <a:latin typeface="Courier New"/>
                <a:ea typeface="Courier New"/>
                <a:cs typeface="Courier New"/>
                <a:sym typeface="Courier New"/>
              </a:rPr>
              <a:t>(String s) {}</a:t>
            </a:r>
            <a:endParaRPr sz="1050">
              <a:solidFill>
                <a:srgbClr val="F8F8F2"/>
              </a:solidFill>
              <a:highlight>
                <a:srgbClr val="0E0F1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F8F8F2"/>
                </a:solidFill>
                <a:highlight>
                  <a:srgbClr val="0E0F11"/>
                </a:highlight>
                <a:latin typeface="Courier New"/>
                <a:ea typeface="Courier New"/>
                <a:cs typeface="Courier New"/>
                <a:sym typeface="Courier New"/>
              </a:rPr>
              <a:t>	</a:t>
            </a:r>
            <a:endParaRPr sz="1050">
              <a:solidFill>
                <a:srgbClr val="F8F8F2"/>
              </a:solidFill>
              <a:highlight>
                <a:srgbClr val="0E0F11"/>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F8F8F2"/>
                </a:solidFill>
                <a:highlight>
                  <a:srgbClr val="0E0F11"/>
                </a:highlight>
                <a:latin typeface="Courier New"/>
                <a:ea typeface="Courier New"/>
                <a:cs typeface="Courier New"/>
                <a:sym typeface="Courier New"/>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6" name="Google Shape;376;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7" name="Google Shape;377;p57"/>
          <p:cNvPicPr preferRelativeResize="0"/>
          <p:nvPr/>
        </p:nvPicPr>
        <p:blipFill>
          <a:blip r:embed="rId3">
            <a:alphaModFix/>
          </a:blip>
          <a:stretch>
            <a:fillRect/>
          </a:stretch>
        </p:blipFill>
        <p:spPr>
          <a:xfrm>
            <a:off x="1411550" y="2367797"/>
            <a:ext cx="6411352" cy="14581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in Java</a:t>
            </a:r>
            <a:endParaRPr/>
          </a:p>
        </p:txBody>
      </p:sp>
      <p:sp>
        <p:nvSpPr>
          <p:cNvPr id="383" name="Google Shape;383;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Void Method</a:t>
            </a:r>
            <a:endParaRPr/>
          </a:p>
          <a:p>
            <a:pPr indent="0" lvl="0" marL="0" rtl="0" algn="l">
              <a:spcBef>
                <a:spcPts val="1200"/>
              </a:spcBef>
              <a:spcAft>
                <a:spcPts val="0"/>
              </a:spcAft>
              <a:buNone/>
            </a:pPr>
            <a:r>
              <a:rPr lang="en"/>
              <a:t>Value returning Method</a:t>
            </a:r>
            <a:endParaRPr/>
          </a:p>
          <a:p>
            <a:pPr indent="0" lvl="0" marL="0" rtl="0" algn="l">
              <a:spcBef>
                <a:spcPts val="1200"/>
              </a:spcBef>
              <a:spcAft>
                <a:spcPts val="0"/>
              </a:spcAft>
              <a:buNone/>
            </a:pPr>
            <a:r>
              <a:rPr lang="en"/>
              <a:t>The return key work</a:t>
            </a:r>
            <a:endParaRPr/>
          </a:p>
          <a:p>
            <a:pPr indent="0" lvl="0" marL="0" rtl="0" algn="l">
              <a:spcBef>
                <a:spcPts val="1200"/>
              </a:spcBef>
              <a:spcAft>
                <a:spcPts val="1200"/>
              </a:spcAft>
              <a:buNone/>
            </a:pPr>
            <a:r>
              <a:rPr lang="en"/>
              <a:t>Calling methods.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9" name="Google Shape;389;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Void Method: A </a:t>
            </a:r>
            <a:r>
              <a:rPr lang="en"/>
              <a:t>method</a:t>
            </a:r>
            <a:r>
              <a:rPr lang="en"/>
              <a:t>  that does not return a value , The return type is void.</a:t>
            </a:r>
            <a:endParaRPr/>
          </a:p>
          <a:p>
            <a:pPr indent="0" lvl="0" marL="0" rtl="0" algn="l">
              <a:lnSpc>
                <a:spcPct val="100000"/>
              </a:lnSpc>
              <a:spcBef>
                <a:spcPts val="1200"/>
              </a:spcBef>
              <a:spcAft>
                <a:spcPts val="0"/>
              </a:spcAft>
              <a:buNone/>
            </a:pPr>
            <a:r>
              <a:rPr lang="en" sz="1400">
                <a:solidFill>
                  <a:srgbClr val="1155CC"/>
                </a:solidFill>
              </a:rPr>
              <a:t>public static void sayHi() {</a:t>
            </a:r>
            <a:endParaRPr sz="1400">
              <a:solidFill>
                <a:srgbClr val="1155CC"/>
              </a:solidFill>
            </a:endParaRPr>
          </a:p>
          <a:p>
            <a:pPr indent="0" lvl="0" marL="0" rtl="0" algn="l">
              <a:lnSpc>
                <a:spcPct val="100000"/>
              </a:lnSpc>
              <a:spcBef>
                <a:spcPts val="0"/>
              </a:spcBef>
              <a:spcAft>
                <a:spcPts val="0"/>
              </a:spcAft>
              <a:buNone/>
            </a:pPr>
            <a:r>
              <a:rPr lang="en" sz="1400">
                <a:solidFill>
                  <a:srgbClr val="1155CC"/>
                </a:solidFill>
              </a:rPr>
              <a:t>    	System.out.println(“Hi”);</a:t>
            </a:r>
            <a:endParaRPr sz="1400">
              <a:solidFill>
                <a:srgbClr val="1155CC"/>
              </a:solidFill>
            </a:endParaRPr>
          </a:p>
          <a:p>
            <a:pPr indent="0" lvl="0" marL="0" rtl="0" algn="l">
              <a:lnSpc>
                <a:spcPct val="100000"/>
              </a:lnSpc>
              <a:spcBef>
                <a:spcPts val="0"/>
              </a:spcBef>
              <a:spcAft>
                <a:spcPts val="0"/>
              </a:spcAft>
              <a:buNone/>
            </a:pPr>
            <a:r>
              <a:rPr lang="en" sz="1400">
                <a:solidFill>
                  <a:srgbClr val="1155CC"/>
                </a:solidFill>
              </a:rPr>
              <a:t>}</a:t>
            </a:r>
            <a:endParaRPr sz="1400">
              <a:solidFill>
                <a:srgbClr val="1155CC"/>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5" name="Google Shape;395;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hlinkClick r:id="rId3"/>
              </a:rPr>
              <a:t>https://www.skylit.com/javamethods/ppt/index.html</a:t>
            </a:r>
            <a:endParaRPr/>
          </a:p>
          <a:p>
            <a:pPr indent="0" lvl="0" marL="0" rtl="0" algn="l">
              <a:spcBef>
                <a:spcPts val="1200"/>
              </a:spcBef>
              <a:spcAft>
                <a:spcPts val="0"/>
              </a:spcAft>
              <a:buNone/>
            </a:pPr>
            <a:r>
              <a:rPr lang="en" sz="1650" u="sng">
                <a:solidFill>
                  <a:schemeClr val="hlink"/>
                </a:solidFill>
                <a:highlight>
                  <a:srgbClr val="FFFFFF"/>
                </a:highlight>
                <a:latin typeface="Verdana"/>
                <a:ea typeface="Verdana"/>
                <a:cs typeface="Verdana"/>
                <a:sym typeface="Verdana"/>
                <a:hlinkClick r:id="rId4"/>
              </a:rPr>
              <a:t>https://www.scientecheasy.com/2020/06/java-methods.html/</a:t>
            </a:r>
            <a:endParaRPr sz="1650">
              <a:solidFill>
                <a:srgbClr val="3C484E"/>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sz="1650">
              <a:solidFill>
                <a:srgbClr val="3C484E"/>
              </a:solidFill>
              <a:highlight>
                <a:srgbClr val="FFFFFF"/>
              </a:highlight>
              <a:latin typeface="Verdana"/>
              <a:ea typeface="Verdana"/>
              <a:cs typeface="Verdana"/>
              <a:sym typeface="Verdana"/>
            </a:endParaRPr>
          </a:p>
          <a:p>
            <a:pPr indent="0" lvl="0" marL="0" rtl="0" algn="l">
              <a:spcBef>
                <a:spcPts val="1200"/>
              </a:spcBef>
              <a:spcAft>
                <a:spcPts val="0"/>
              </a:spcAft>
              <a:buNone/>
            </a:pPr>
            <a:r>
              <a:rPr lang="en" sz="1650" u="sng">
                <a:solidFill>
                  <a:schemeClr val="hlink"/>
                </a:solidFill>
                <a:highlight>
                  <a:srgbClr val="FFFFFF"/>
                </a:highlight>
                <a:latin typeface="Verdana"/>
                <a:ea typeface="Verdana"/>
                <a:cs typeface="Verdana"/>
                <a:sym typeface="Verdana"/>
                <a:hlinkClick r:id="rId5"/>
              </a:rPr>
              <a:t>https://www.slidesfinder.com/programmingsguru/collections-in-java-powerpoint-presentation/4548.aspx</a:t>
            </a:r>
            <a:endParaRPr sz="1650">
              <a:solidFill>
                <a:srgbClr val="3C484E"/>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sz="1650">
              <a:solidFill>
                <a:srgbClr val="3C484E"/>
              </a:solidFill>
              <a:highlight>
                <a:srgbClr val="FFFFFF"/>
              </a:highlight>
              <a:latin typeface="Verdana"/>
              <a:ea typeface="Verdana"/>
              <a:cs typeface="Verdana"/>
              <a:sym typeface="Verdana"/>
            </a:endParaRPr>
          </a:p>
          <a:p>
            <a:pPr indent="0" lvl="0" marL="0" rtl="0" algn="l">
              <a:spcBef>
                <a:spcPts val="1200"/>
              </a:spcBef>
              <a:spcAft>
                <a:spcPts val="0"/>
              </a:spcAft>
              <a:buClr>
                <a:schemeClr val="dk1"/>
              </a:buClr>
              <a:buSzPct val="66666"/>
              <a:buFont typeface="Arial"/>
              <a:buNone/>
            </a:pPr>
            <a:r>
              <a:t/>
            </a:r>
            <a:endParaRPr sz="1650">
              <a:solidFill>
                <a:srgbClr val="3C484E"/>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just">
              <a:lnSpc>
                <a:spcPct val="130000"/>
              </a:lnSpc>
              <a:spcBef>
                <a:spcPts val="400"/>
              </a:spcBef>
              <a:spcAft>
                <a:spcPts val="0"/>
              </a:spcAft>
              <a:buNone/>
            </a:pPr>
            <a:r>
              <a:rPr lang="en" sz="2200">
                <a:solidFill>
                  <a:srgbClr val="610B38"/>
                </a:solidFill>
                <a:highlight>
                  <a:srgbClr val="FFFFFF"/>
                </a:highlight>
              </a:rPr>
              <a:t>Naming a Method</a:t>
            </a:r>
            <a:endParaRPr sz="2200">
              <a:solidFill>
                <a:srgbClr val="610B38"/>
              </a:solidFill>
              <a:highlight>
                <a:srgbClr val="FFFFFF"/>
              </a:highlight>
            </a:endParaRPr>
          </a:p>
          <a:p>
            <a:pPr indent="0" lvl="0" marL="0" rtl="0" algn="l">
              <a:spcBef>
                <a:spcPts val="600"/>
              </a:spcBef>
              <a:spcAft>
                <a:spcPts val="0"/>
              </a:spcAft>
              <a:buNone/>
            </a:pPr>
            <a:r>
              <a:t/>
            </a:r>
            <a:endParaRPr/>
          </a:p>
        </p:txBody>
      </p:sp>
      <p:sp>
        <p:nvSpPr>
          <p:cNvPr id="82" name="Google Shape;82;p17"/>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852"/>
              <a:buNone/>
            </a:pPr>
            <a:r>
              <a:rPr lang="en" sz="952">
                <a:solidFill>
                  <a:schemeClr val="dk1"/>
                </a:solidFill>
              </a:rPr>
              <a:t>While defining a method, </a:t>
            </a:r>
            <a:endParaRPr sz="952">
              <a:solidFill>
                <a:schemeClr val="dk1"/>
              </a:solidFill>
            </a:endParaRPr>
          </a:p>
          <a:p>
            <a:pPr indent="457200" lvl="0" marL="0" rtl="0" algn="l">
              <a:lnSpc>
                <a:spcPct val="95000"/>
              </a:lnSpc>
              <a:spcBef>
                <a:spcPts val="1200"/>
              </a:spcBef>
              <a:spcAft>
                <a:spcPts val="0"/>
              </a:spcAft>
              <a:buSzPts val="852"/>
              <a:buNone/>
            </a:pPr>
            <a:r>
              <a:rPr lang="en" sz="952">
                <a:solidFill>
                  <a:schemeClr val="dk1"/>
                </a:solidFill>
              </a:rPr>
              <a:t>Remember that the method name must be a </a:t>
            </a:r>
            <a:r>
              <a:rPr b="1" lang="en" sz="952">
                <a:solidFill>
                  <a:schemeClr val="dk1"/>
                </a:solidFill>
                <a:latin typeface="Roboto"/>
                <a:ea typeface="Roboto"/>
                <a:cs typeface="Roboto"/>
                <a:sym typeface="Roboto"/>
              </a:rPr>
              <a:t>verb</a:t>
            </a:r>
            <a:r>
              <a:rPr lang="en" sz="952">
                <a:solidFill>
                  <a:schemeClr val="dk1"/>
                </a:solidFill>
              </a:rPr>
              <a:t> and start with a </a:t>
            </a:r>
            <a:r>
              <a:rPr b="1" lang="en" sz="952">
                <a:solidFill>
                  <a:schemeClr val="dk1"/>
                </a:solidFill>
                <a:latin typeface="Roboto"/>
                <a:ea typeface="Roboto"/>
                <a:cs typeface="Roboto"/>
                <a:sym typeface="Roboto"/>
              </a:rPr>
              <a:t>lowercase</a:t>
            </a:r>
            <a:r>
              <a:rPr lang="en" sz="952">
                <a:solidFill>
                  <a:schemeClr val="dk1"/>
                </a:solidFill>
              </a:rPr>
              <a:t> letter. </a:t>
            </a:r>
            <a:endParaRPr sz="952">
              <a:solidFill>
                <a:schemeClr val="dk1"/>
              </a:solidFill>
            </a:endParaRPr>
          </a:p>
          <a:p>
            <a:pPr indent="457200" lvl="0" marL="0" rtl="0" algn="l">
              <a:lnSpc>
                <a:spcPct val="95000"/>
              </a:lnSpc>
              <a:spcBef>
                <a:spcPts val="1200"/>
              </a:spcBef>
              <a:spcAft>
                <a:spcPts val="0"/>
              </a:spcAft>
              <a:buSzPts val="852"/>
              <a:buNone/>
            </a:pPr>
            <a:r>
              <a:rPr lang="en" sz="952">
                <a:solidFill>
                  <a:schemeClr val="dk1"/>
                </a:solidFill>
              </a:rPr>
              <a:t>If the method name has more than two words, the first name must be a verb followed by adjective or noun. </a:t>
            </a:r>
            <a:endParaRPr sz="952">
              <a:solidFill>
                <a:schemeClr val="dk1"/>
              </a:solidFill>
            </a:endParaRPr>
          </a:p>
          <a:p>
            <a:pPr indent="457200" lvl="0" marL="0" rtl="0" algn="l">
              <a:lnSpc>
                <a:spcPct val="95000"/>
              </a:lnSpc>
              <a:spcBef>
                <a:spcPts val="1200"/>
              </a:spcBef>
              <a:spcAft>
                <a:spcPts val="0"/>
              </a:spcAft>
              <a:buClr>
                <a:schemeClr val="dk1"/>
              </a:buClr>
              <a:buSzPts val="852"/>
              <a:buFont typeface="Arial"/>
              <a:buNone/>
            </a:pPr>
            <a:r>
              <a:rPr lang="en" sz="952">
                <a:solidFill>
                  <a:schemeClr val="dk1"/>
                </a:solidFill>
              </a:rPr>
              <a:t>In the multi-word method name, the first letter of each word must be in </a:t>
            </a:r>
            <a:r>
              <a:rPr b="1" lang="en" sz="952">
                <a:solidFill>
                  <a:schemeClr val="dk1"/>
                </a:solidFill>
                <a:latin typeface="Roboto"/>
                <a:ea typeface="Roboto"/>
                <a:cs typeface="Roboto"/>
                <a:sym typeface="Roboto"/>
              </a:rPr>
              <a:t>uppercase</a:t>
            </a:r>
            <a:r>
              <a:rPr lang="en" sz="952">
                <a:solidFill>
                  <a:schemeClr val="dk1"/>
                </a:solidFill>
              </a:rPr>
              <a:t> except the first word. For example:</a:t>
            </a:r>
            <a:endParaRPr sz="952">
              <a:solidFill>
                <a:schemeClr val="dk1"/>
              </a:solidFill>
            </a:endParaRPr>
          </a:p>
          <a:p>
            <a:pPr indent="457200" lvl="0" marL="0" rtl="0" algn="l">
              <a:lnSpc>
                <a:spcPct val="95000"/>
              </a:lnSpc>
              <a:spcBef>
                <a:spcPts val="1200"/>
              </a:spcBef>
              <a:spcAft>
                <a:spcPts val="0"/>
              </a:spcAft>
              <a:buClr>
                <a:schemeClr val="dk1"/>
              </a:buClr>
              <a:buSzPts val="852"/>
              <a:buFont typeface="Arial"/>
              <a:buNone/>
            </a:pPr>
            <a:r>
              <a:rPr b="1" lang="en" sz="1030">
                <a:solidFill>
                  <a:srgbClr val="333333"/>
                </a:solidFill>
                <a:highlight>
                  <a:srgbClr val="FFFFFF"/>
                </a:highlight>
                <a:latin typeface="Roboto"/>
                <a:ea typeface="Roboto"/>
                <a:cs typeface="Roboto"/>
                <a:sym typeface="Roboto"/>
              </a:rPr>
              <a:t>Single-word method name:</a:t>
            </a:r>
            <a:r>
              <a:rPr lang="en" sz="1030">
                <a:solidFill>
                  <a:srgbClr val="333333"/>
                </a:solidFill>
                <a:highlight>
                  <a:srgbClr val="FFFFFF"/>
                </a:highlight>
                <a:latin typeface="Roboto"/>
                <a:ea typeface="Roboto"/>
                <a:cs typeface="Roboto"/>
                <a:sym typeface="Roboto"/>
              </a:rPr>
              <a:t> sum(), area()</a:t>
            </a:r>
            <a:endParaRPr sz="1030">
              <a:solidFill>
                <a:srgbClr val="333333"/>
              </a:solidFill>
              <a:highlight>
                <a:srgbClr val="FFFFFF"/>
              </a:highlight>
              <a:latin typeface="Roboto"/>
              <a:ea typeface="Roboto"/>
              <a:cs typeface="Roboto"/>
              <a:sym typeface="Roboto"/>
            </a:endParaRPr>
          </a:p>
          <a:p>
            <a:pPr indent="457200" lvl="0" marL="0" rtl="0" algn="just">
              <a:lnSpc>
                <a:spcPct val="95000"/>
              </a:lnSpc>
              <a:spcBef>
                <a:spcPts val="1200"/>
              </a:spcBef>
              <a:spcAft>
                <a:spcPts val="0"/>
              </a:spcAft>
              <a:buClr>
                <a:schemeClr val="dk1"/>
              </a:buClr>
              <a:buSzPts val="852"/>
              <a:buFont typeface="Arial"/>
              <a:buNone/>
            </a:pPr>
            <a:r>
              <a:rPr b="1" lang="en" sz="1030">
                <a:solidFill>
                  <a:srgbClr val="333333"/>
                </a:solidFill>
                <a:highlight>
                  <a:srgbClr val="FFFFFF"/>
                </a:highlight>
                <a:latin typeface="Roboto"/>
                <a:ea typeface="Roboto"/>
                <a:cs typeface="Roboto"/>
                <a:sym typeface="Roboto"/>
              </a:rPr>
              <a:t>Multi-word method name:</a:t>
            </a:r>
            <a:r>
              <a:rPr lang="en" sz="1030">
                <a:solidFill>
                  <a:srgbClr val="333333"/>
                </a:solidFill>
                <a:highlight>
                  <a:srgbClr val="FFFFFF"/>
                </a:highlight>
                <a:latin typeface="Roboto"/>
                <a:ea typeface="Roboto"/>
                <a:cs typeface="Roboto"/>
                <a:sym typeface="Roboto"/>
              </a:rPr>
              <a:t> areaOfCircle(), stringComparision()</a:t>
            </a:r>
            <a:endParaRPr sz="1030">
              <a:solidFill>
                <a:srgbClr val="333333"/>
              </a:solidFill>
              <a:highlight>
                <a:srgbClr val="FFFFFF"/>
              </a:highlight>
              <a:latin typeface="Roboto"/>
              <a:ea typeface="Roboto"/>
              <a:cs typeface="Roboto"/>
              <a:sym typeface="Roboto"/>
            </a:endParaRPr>
          </a:p>
          <a:p>
            <a:pPr indent="0" lvl="0" marL="0" rtl="0" algn="just">
              <a:lnSpc>
                <a:spcPct val="95000"/>
              </a:lnSpc>
              <a:spcBef>
                <a:spcPts val="1200"/>
              </a:spcBef>
              <a:spcAft>
                <a:spcPts val="0"/>
              </a:spcAft>
              <a:buClr>
                <a:schemeClr val="dk1"/>
              </a:buClr>
              <a:buSzPts val="852"/>
              <a:buFont typeface="Arial"/>
              <a:buNone/>
            </a:pPr>
            <a:r>
              <a:rPr lang="en" sz="1030">
                <a:solidFill>
                  <a:srgbClr val="333333"/>
                </a:solidFill>
                <a:highlight>
                  <a:srgbClr val="FFFFFF"/>
                </a:highlight>
                <a:latin typeface="Roboto"/>
                <a:ea typeface="Roboto"/>
                <a:cs typeface="Roboto"/>
                <a:sym typeface="Roboto"/>
              </a:rPr>
              <a:t>It is also possible that a method has the same name as another method name in the same class, it is known as </a:t>
            </a:r>
            <a:r>
              <a:rPr b="1" lang="en" sz="1030">
                <a:solidFill>
                  <a:srgbClr val="333333"/>
                </a:solidFill>
                <a:highlight>
                  <a:srgbClr val="FFFFFF"/>
                </a:highlight>
                <a:latin typeface="Roboto"/>
                <a:ea typeface="Roboto"/>
                <a:cs typeface="Roboto"/>
                <a:sym typeface="Roboto"/>
              </a:rPr>
              <a:t>method overloading</a:t>
            </a:r>
            <a:r>
              <a:rPr lang="en" sz="1030">
                <a:solidFill>
                  <a:srgbClr val="333333"/>
                </a:solidFill>
                <a:highlight>
                  <a:srgbClr val="FFFFFF"/>
                </a:highlight>
                <a:latin typeface="Roboto"/>
                <a:ea typeface="Roboto"/>
                <a:cs typeface="Roboto"/>
                <a:sym typeface="Roboto"/>
              </a:rPr>
              <a:t>.</a:t>
            </a:r>
            <a:endParaRPr sz="1030">
              <a:solidFill>
                <a:srgbClr val="333333"/>
              </a:solidFill>
              <a:highlight>
                <a:srgbClr val="FFFFFF"/>
              </a:highlight>
              <a:latin typeface="Roboto"/>
              <a:ea typeface="Roboto"/>
              <a:cs typeface="Roboto"/>
              <a:sym typeface="Roboto"/>
            </a:endParaRPr>
          </a:p>
          <a:p>
            <a:pPr indent="0" lvl="0" marL="0" rtl="0" algn="just">
              <a:lnSpc>
                <a:spcPct val="110000"/>
              </a:lnSpc>
              <a:spcBef>
                <a:spcPts val="1800"/>
              </a:spcBef>
              <a:spcAft>
                <a:spcPts val="0"/>
              </a:spcAft>
              <a:buClr>
                <a:schemeClr val="dk1"/>
              </a:buClr>
              <a:buSzPts val="852"/>
              <a:buFont typeface="Arial"/>
              <a:buNone/>
            </a:pPr>
            <a:r>
              <a:rPr lang="en" sz="1572">
                <a:solidFill>
                  <a:srgbClr val="610B38"/>
                </a:solidFill>
                <a:highlight>
                  <a:srgbClr val="FFFFFF"/>
                </a:highlight>
              </a:rPr>
              <a:t>Types of Method</a:t>
            </a:r>
            <a:endParaRPr sz="1572">
              <a:solidFill>
                <a:srgbClr val="610B38"/>
              </a:solidFill>
              <a:highlight>
                <a:srgbClr val="FFFFFF"/>
              </a:highlight>
            </a:endParaRPr>
          </a:p>
          <a:p>
            <a:pPr indent="0" lvl="0" marL="0" rtl="0" algn="just">
              <a:lnSpc>
                <a:spcPct val="95000"/>
              </a:lnSpc>
              <a:spcBef>
                <a:spcPts val="1200"/>
              </a:spcBef>
              <a:spcAft>
                <a:spcPts val="0"/>
              </a:spcAft>
              <a:buClr>
                <a:schemeClr val="dk1"/>
              </a:buClr>
              <a:buSzPts val="852"/>
              <a:buFont typeface="Arial"/>
              <a:buNone/>
            </a:pPr>
            <a:r>
              <a:rPr lang="en" sz="1030">
                <a:solidFill>
                  <a:srgbClr val="333333"/>
                </a:solidFill>
                <a:highlight>
                  <a:srgbClr val="FFFFFF"/>
                </a:highlight>
                <a:latin typeface="Roboto"/>
                <a:ea typeface="Roboto"/>
                <a:cs typeface="Roboto"/>
                <a:sym typeface="Roboto"/>
              </a:rPr>
              <a:t>There are two types of methods in Java:</a:t>
            </a:r>
            <a:endParaRPr sz="1030">
              <a:solidFill>
                <a:srgbClr val="333333"/>
              </a:solidFill>
              <a:highlight>
                <a:srgbClr val="FFFFFF"/>
              </a:highlight>
              <a:latin typeface="Roboto"/>
              <a:ea typeface="Roboto"/>
              <a:cs typeface="Roboto"/>
              <a:sym typeface="Roboto"/>
            </a:endParaRPr>
          </a:p>
          <a:p>
            <a:pPr indent="-294005" lvl="0" marL="457200" marR="25400" rtl="0" algn="l">
              <a:lnSpc>
                <a:spcPct val="136250"/>
              </a:lnSpc>
              <a:spcBef>
                <a:spcPts val="1500"/>
              </a:spcBef>
              <a:spcAft>
                <a:spcPts val="0"/>
              </a:spcAft>
              <a:buClr>
                <a:schemeClr val="dk1"/>
              </a:buClr>
              <a:buSzPts val="1030"/>
              <a:buFont typeface="Roboto"/>
              <a:buChar char="●"/>
            </a:pPr>
            <a:r>
              <a:rPr lang="en" sz="1030">
                <a:solidFill>
                  <a:schemeClr val="dk1"/>
                </a:solidFill>
                <a:highlight>
                  <a:srgbClr val="FFFFFF"/>
                </a:highlight>
                <a:latin typeface="Roboto"/>
                <a:ea typeface="Roboto"/>
                <a:cs typeface="Roboto"/>
                <a:sym typeface="Roboto"/>
              </a:rPr>
              <a:t>Predefined Method</a:t>
            </a:r>
            <a:endParaRPr sz="1030">
              <a:solidFill>
                <a:schemeClr val="dk1"/>
              </a:solidFill>
              <a:highlight>
                <a:srgbClr val="FFFFFF"/>
              </a:highlight>
              <a:latin typeface="Roboto"/>
              <a:ea typeface="Roboto"/>
              <a:cs typeface="Roboto"/>
              <a:sym typeface="Roboto"/>
            </a:endParaRPr>
          </a:p>
          <a:p>
            <a:pPr indent="-294005" lvl="0" marL="457200" marR="25400" rtl="0" algn="l">
              <a:lnSpc>
                <a:spcPct val="136250"/>
              </a:lnSpc>
              <a:spcBef>
                <a:spcPts val="0"/>
              </a:spcBef>
              <a:spcAft>
                <a:spcPts val="0"/>
              </a:spcAft>
              <a:buClr>
                <a:schemeClr val="dk1"/>
              </a:buClr>
              <a:buSzPts val="1030"/>
              <a:buFont typeface="Roboto"/>
              <a:buChar char="●"/>
            </a:pPr>
            <a:r>
              <a:rPr lang="en" sz="1030">
                <a:solidFill>
                  <a:schemeClr val="dk1"/>
                </a:solidFill>
                <a:highlight>
                  <a:srgbClr val="FFFFFF"/>
                </a:highlight>
                <a:latin typeface="Roboto"/>
                <a:ea typeface="Roboto"/>
                <a:cs typeface="Roboto"/>
                <a:sym typeface="Roboto"/>
              </a:rPr>
              <a:t>User-defined Method</a:t>
            </a:r>
            <a:endParaRPr sz="149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just">
              <a:lnSpc>
                <a:spcPct val="130000"/>
              </a:lnSpc>
              <a:spcBef>
                <a:spcPts val="400"/>
              </a:spcBef>
              <a:spcAft>
                <a:spcPts val="0"/>
              </a:spcAft>
              <a:buNone/>
            </a:pPr>
            <a:r>
              <a:rPr lang="en" sz="2200">
                <a:solidFill>
                  <a:srgbClr val="610B38"/>
                </a:solidFill>
                <a:highlight>
                  <a:srgbClr val="FFFFFF"/>
                </a:highlight>
              </a:rPr>
              <a:t>Predefined Method</a:t>
            </a:r>
            <a:endParaRPr sz="2200">
              <a:solidFill>
                <a:srgbClr val="610B38"/>
              </a:solidFill>
              <a:highlight>
                <a:srgbClr val="FFFFFF"/>
              </a:highlight>
            </a:endParaRPr>
          </a:p>
          <a:p>
            <a:pPr indent="0" lvl="0" marL="0" rtl="0" algn="l">
              <a:spcBef>
                <a:spcPts val="600"/>
              </a:spcBef>
              <a:spcAft>
                <a:spcPts val="0"/>
              </a:spcAft>
              <a:buNone/>
            </a:pPr>
            <a:r>
              <a:t/>
            </a:r>
            <a:endParaRPr/>
          </a:p>
        </p:txBody>
      </p:sp>
      <p:sp>
        <p:nvSpPr>
          <p:cNvPr id="88" name="Google Shape;88;p18"/>
          <p:cNvSpPr txBox="1"/>
          <p:nvPr>
            <p:ph idx="1" type="body"/>
          </p:nvPr>
        </p:nvSpPr>
        <p:spPr>
          <a:xfrm>
            <a:off x="311700" y="9238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solidFill>
                  <a:srgbClr val="333333"/>
                </a:solidFill>
                <a:highlight>
                  <a:srgbClr val="FFFFFF"/>
                </a:highlight>
                <a:latin typeface="Roboto"/>
                <a:ea typeface="Roboto"/>
                <a:cs typeface="Roboto"/>
                <a:sym typeface="Roboto"/>
              </a:rPr>
              <a:t>Methods that is already defined in the Java class libraries is known as predefined methods, also known as the </a:t>
            </a:r>
            <a:r>
              <a:rPr b="1" lang="en" sz="1200">
                <a:solidFill>
                  <a:srgbClr val="333333"/>
                </a:solidFill>
                <a:highlight>
                  <a:srgbClr val="FFFFFF"/>
                </a:highlight>
                <a:latin typeface="Roboto"/>
                <a:ea typeface="Roboto"/>
                <a:cs typeface="Roboto"/>
                <a:sym typeface="Roboto"/>
              </a:rPr>
              <a:t>standard library method</a:t>
            </a:r>
            <a:r>
              <a:rPr lang="en" sz="1200">
                <a:solidFill>
                  <a:srgbClr val="333333"/>
                </a:solidFill>
                <a:highlight>
                  <a:srgbClr val="FFFFFF"/>
                </a:highlight>
                <a:latin typeface="Roboto"/>
                <a:ea typeface="Roboto"/>
                <a:cs typeface="Roboto"/>
                <a:sym typeface="Roboto"/>
              </a:rPr>
              <a:t> or </a:t>
            </a:r>
            <a:r>
              <a:rPr b="1" lang="en" sz="1200">
                <a:solidFill>
                  <a:srgbClr val="333333"/>
                </a:solidFill>
                <a:highlight>
                  <a:srgbClr val="FFFFFF"/>
                </a:highlight>
                <a:latin typeface="Roboto"/>
                <a:ea typeface="Roboto"/>
                <a:cs typeface="Roboto"/>
                <a:sym typeface="Roboto"/>
              </a:rPr>
              <a:t>built-in method</a:t>
            </a:r>
            <a:r>
              <a:rPr lang="en" sz="1200">
                <a:solidFill>
                  <a:srgbClr val="333333"/>
                </a:solidFill>
                <a:highlight>
                  <a:srgbClr val="FFFFFF"/>
                </a:highlight>
                <a:latin typeface="Roboto"/>
                <a:ea typeface="Roboto"/>
                <a:cs typeface="Roboto"/>
                <a:sym typeface="Roboto"/>
              </a:rPr>
              <a:t>.</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None/>
            </a:pPr>
            <a:r>
              <a:rPr lang="en" sz="1200">
                <a:solidFill>
                  <a:srgbClr val="333333"/>
                </a:solidFill>
                <a:highlight>
                  <a:srgbClr val="FFFFFF"/>
                </a:highlight>
                <a:latin typeface="Roboto"/>
                <a:ea typeface="Roboto"/>
                <a:cs typeface="Roboto"/>
                <a:sym typeface="Roboto"/>
              </a:rPr>
              <a:t>We can directly use these methods just by calling them in the program at any point. Ex. </a:t>
            </a:r>
            <a:r>
              <a:rPr b="1" lang="en" sz="1200">
                <a:solidFill>
                  <a:srgbClr val="333333"/>
                </a:solidFill>
                <a:highlight>
                  <a:srgbClr val="FFFFFF"/>
                </a:highlight>
                <a:latin typeface="Roboto"/>
                <a:ea typeface="Roboto"/>
                <a:cs typeface="Roboto"/>
                <a:sym typeface="Roboto"/>
              </a:rPr>
              <a:t>length(), equals(), compareTo(), sqrt(),</a:t>
            </a:r>
            <a:r>
              <a:rPr lang="en" sz="1200">
                <a:solidFill>
                  <a:srgbClr val="333333"/>
                </a:solidFill>
                <a:highlight>
                  <a:srgbClr val="FFFFFF"/>
                </a:highlight>
                <a:latin typeface="Roboto"/>
                <a:ea typeface="Roboto"/>
                <a:cs typeface="Roboto"/>
                <a:sym typeface="Roboto"/>
              </a:rPr>
              <a:t> etc.</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None/>
            </a:pPr>
            <a:r>
              <a:rPr lang="en" sz="1200">
                <a:solidFill>
                  <a:srgbClr val="333333"/>
                </a:solidFill>
                <a:highlight>
                  <a:srgbClr val="FFFFFF"/>
                </a:highlight>
                <a:latin typeface="Roboto"/>
                <a:ea typeface="Roboto"/>
                <a:cs typeface="Roboto"/>
                <a:sym typeface="Roboto"/>
              </a:rPr>
              <a:t>When we call any of the predefined methods in our program, a series of codes related to the corresponding method runs in the background that is already stored in the library.</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None/>
            </a:pPr>
            <a:r>
              <a:rPr lang="en" sz="1200">
                <a:solidFill>
                  <a:srgbClr val="333333"/>
                </a:solidFill>
                <a:highlight>
                  <a:srgbClr val="FFFFFF"/>
                </a:highlight>
                <a:latin typeface="Roboto"/>
                <a:ea typeface="Roboto"/>
                <a:cs typeface="Roboto"/>
                <a:sym typeface="Roboto"/>
              </a:rPr>
              <a:t>Each and every predefined method is defined inside a class. Such as </a:t>
            </a:r>
            <a:r>
              <a:rPr b="1" lang="en" sz="1200">
                <a:solidFill>
                  <a:srgbClr val="333333"/>
                </a:solidFill>
                <a:highlight>
                  <a:srgbClr val="FFFFFF"/>
                </a:highlight>
                <a:latin typeface="Roboto"/>
                <a:ea typeface="Roboto"/>
                <a:cs typeface="Roboto"/>
                <a:sym typeface="Roboto"/>
              </a:rPr>
              <a:t>print()</a:t>
            </a:r>
            <a:r>
              <a:rPr lang="en" sz="1200">
                <a:solidFill>
                  <a:srgbClr val="333333"/>
                </a:solidFill>
                <a:highlight>
                  <a:srgbClr val="FFFFFF"/>
                </a:highlight>
                <a:latin typeface="Roboto"/>
                <a:ea typeface="Roboto"/>
                <a:cs typeface="Roboto"/>
                <a:sym typeface="Roboto"/>
              </a:rPr>
              <a:t> method is defined in the </a:t>
            </a:r>
            <a:r>
              <a:rPr b="1" lang="en" sz="1200">
                <a:solidFill>
                  <a:srgbClr val="333333"/>
                </a:solidFill>
                <a:highlight>
                  <a:srgbClr val="FFFFFF"/>
                </a:highlight>
                <a:latin typeface="Roboto"/>
                <a:ea typeface="Roboto"/>
                <a:cs typeface="Roboto"/>
                <a:sym typeface="Roboto"/>
              </a:rPr>
              <a:t>java.io.PrintStream</a:t>
            </a:r>
            <a:r>
              <a:rPr lang="en" sz="1200">
                <a:solidFill>
                  <a:srgbClr val="333333"/>
                </a:solidFill>
                <a:highlight>
                  <a:srgbClr val="FFFFFF"/>
                </a:highlight>
                <a:latin typeface="Roboto"/>
                <a:ea typeface="Roboto"/>
                <a:cs typeface="Roboto"/>
                <a:sym typeface="Roboto"/>
              </a:rPr>
              <a:t> class. It prints the statement that we write inside the method. For example, </a:t>
            </a:r>
            <a:r>
              <a:rPr b="1" lang="en" sz="1200">
                <a:solidFill>
                  <a:srgbClr val="333333"/>
                </a:solidFill>
                <a:highlight>
                  <a:srgbClr val="FFFFFF"/>
                </a:highlight>
                <a:latin typeface="Roboto"/>
                <a:ea typeface="Roboto"/>
                <a:cs typeface="Roboto"/>
                <a:sym typeface="Roboto"/>
              </a:rPr>
              <a:t>print("Java")</a:t>
            </a:r>
            <a:r>
              <a:rPr lang="en" sz="1200">
                <a:solidFill>
                  <a:srgbClr val="333333"/>
                </a:solidFill>
                <a:highlight>
                  <a:srgbClr val="FFFFFF"/>
                </a:highlight>
                <a:latin typeface="Roboto"/>
                <a:ea typeface="Roboto"/>
                <a:cs typeface="Roboto"/>
                <a:sym typeface="Roboto"/>
              </a:rPr>
              <a:t>, it prints Java on the console.</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
        <p:nvSpPr>
          <p:cNvPr id="89" name="Google Shape;89;p18"/>
          <p:cNvSpPr txBox="1"/>
          <p:nvPr/>
        </p:nvSpPr>
        <p:spPr>
          <a:xfrm>
            <a:off x="4419600" y="3352800"/>
            <a:ext cx="5805900" cy="1654800"/>
          </a:xfrm>
          <a:prstGeom prst="rect">
            <a:avLst/>
          </a:prstGeom>
          <a:noFill/>
          <a:ln>
            <a:noFill/>
          </a:ln>
        </p:spPr>
        <p:txBody>
          <a:bodyPr anchorCtr="0" anchor="t" bIns="91425" lIns="91425" spcFirstLastPara="1" rIns="91425" wrap="square" tIns="91425">
            <a:spAutoFit/>
          </a:bodyPr>
          <a:lstStyle/>
          <a:p>
            <a:pPr indent="0" lvl="0" marL="457200" rtl="0" algn="l">
              <a:lnSpc>
                <a:spcPct val="156250"/>
              </a:lnSpc>
              <a:spcBef>
                <a:spcPts val="0"/>
              </a:spcBef>
              <a:spcAft>
                <a:spcPts val="0"/>
              </a:spcAft>
              <a:buNone/>
            </a:pPr>
            <a:r>
              <a:rPr b="1" lang="en" sz="800">
                <a:solidFill>
                  <a:srgbClr val="006699"/>
                </a:solidFill>
                <a:latin typeface="Roboto"/>
                <a:ea typeface="Roboto"/>
                <a:cs typeface="Roboto"/>
                <a:sym typeface="Roboto"/>
              </a:rPr>
              <a:t>public</a:t>
            </a:r>
            <a:r>
              <a:rPr lang="en" sz="800">
                <a:solidFill>
                  <a:schemeClr val="dk1"/>
                </a:solidFill>
                <a:latin typeface="Roboto"/>
                <a:ea typeface="Roboto"/>
                <a:cs typeface="Roboto"/>
                <a:sym typeface="Roboto"/>
              </a:rPr>
              <a:t> </a:t>
            </a:r>
            <a:r>
              <a:rPr b="1" lang="en" sz="800">
                <a:solidFill>
                  <a:srgbClr val="006699"/>
                </a:solidFill>
                <a:latin typeface="Roboto"/>
                <a:ea typeface="Roboto"/>
                <a:cs typeface="Roboto"/>
                <a:sym typeface="Roboto"/>
              </a:rPr>
              <a:t>class</a:t>
            </a:r>
            <a:r>
              <a:rPr lang="en" sz="800">
                <a:solidFill>
                  <a:schemeClr val="dk1"/>
                </a:solidFill>
                <a:latin typeface="Roboto"/>
                <a:ea typeface="Roboto"/>
                <a:cs typeface="Roboto"/>
                <a:sym typeface="Roboto"/>
              </a:rPr>
              <a:t> Demo   </a:t>
            </a:r>
            <a:endParaRPr sz="8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b="1" lang="en" sz="800">
                <a:solidFill>
                  <a:srgbClr val="006699"/>
                </a:solidFill>
                <a:latin typeface="Roboto"/>
                <a:ea typeface="Roboto"/>
                <a:cs typeface="Roboto"/>
                <a:sym typeface="Roboto"/>
              </a:rPr>
              <a:t>public</a:t>
            </a:r>
            <a:r>
              <a:rPr lang="en" sz="800">
                <a:solidFill>
                  <a:schemeClr val="dk1"/>
                </a:solidFill>
                <a:latin typeface="Roboto"/>
                <a:ea typeface="Roboto"/>
                <a:cs typeface="Roboto"/>
                <a:sym typeface="Roboto"/>
              </a:rPr>
              <a:t> </a:t>
            </a:r>
            <a:r>
              <a:rPr b="1" lang="en" sz="800">
                <a:solidFill>
                  <a:srgbClr val="006699"/>
                </a:solidFill>
                <a:latin typeface="Roboto"/>
                <a:ea typeface="Roboto"/>
                <a:cs typeface="Roboto"/>
                <a:sym typeface="Roboto"/>
              </a:rPr>
              <a:t>static</a:t>
            </a:r>
            <a:r>
              <a:rPr lang="en" sz="800">
                <a:solidFill>
                  <a:schemeClr val="dk1"/>
                </a:solidFill>
                <a:latin typeface="Roboto"/>
                <a:ea typeface="Roboto"/>
                <a:cs typeface="Roboto"/>
                <a:sym typeface="Roboto"/>
              </a:rPr>
              <a:t> </a:t>
            </a:r>
            <a:r>
              <a:rPr b="1" lang="en" sz="800">
                <a:solidFill>
                  <a:srgbClr val="006699"/>
                </a:solidFill>
                <a:latin typeface="Roboto"/>
                <a:ea typeface="Roboto"/>
                <a:cs typeface="Roboto"/>
                <a:sym typeface="Roboto"/>
              </a:rPr>
              <a:t>void</a:t>
            </a:r>
            <a:r>
              <a:rPr lang="en" sz="800">
                <a:solidFill>
                  <a:schemeClr val="dk1"/>
                </a:solidFill>
                <a:latin typeface="Roboto"/>
                <a:ea typeface="Roboto"/>
                <a:cs typeface="Roboto"/>
                <a:sym typeface="Roboto"/>
              </a:rPr>
              <a:t> main(String[] args)   </a:t>
            </a:r>
            <a:endParaRPr sz="8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lang="en" sz="800">
                <a:solidFill>
                  <a:srgbClr val="008200"/>
                </a:solidFill>
                <a:latin typeface="Roboto"/>
                <a:ea typeface="Roboto"/>
                <a:cs typeface="Roboto"/>
                <a:sym typeface="Roboto"/>
              </a:rPr>
              <a:t>// using the max() method of Math class</a:t>
            </a: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lang="en" sz="800">
                <a:solidFill>
                  <a:schemeClr val="dk1"/>
                </a:solidFill>
                <a:latin typeface="Roboto"/>
                <a:ea typeface="Roboto"/>
                <a:cs typeface="Roboto"/>
                <a:sym typeface="Roboto"/>
              </a:rPr>
              <a:t>System.out.print(</a:t>
            </a:r>
            <a:r>
              <a:rPr lang="en" sz="800">
                <a:solidFill>
                  <a:srgbClr val="0000FF"/>
                </a:solidFill>
                <a:latin typeface="Roboto"/>
                <a:ea typeface="Roboto"/>
                <a:cs typeface="Roboto"/>
                <a:sym typeface="Roboto"/>
              </a:rPr>
              <a:t>"The maximum number is: "</a:t>
            </a:r>
            <a:r>
              <a:rPr lang="en" sz="800">
                <a:solidFill>
                  <a:schemeClr val="dk1"/>
                </a:solidFill>
                <a:latin typeface="Roboto"/>
                <a:ea typeface="Roboto"/>
                <a:cs typeface="Roboto"/>
                <a:sym typeface="Roboto"/>
              </a:rPr>
              <a:t> + Math.max(</a:t>
            </a:r>
            <a:r>
              <a:rPr lang="en" sz="800">
                <a:solidFill>
                  <a:srgbClr val="C00000"/>
                </a:solidFill>
                <a:latin typeface="Roboto"/>
                <a:ea typeface="Roboto"/>
                <a:cs typeface="Roboto"/>
                <a:sym typeface="Roboto"/>
              </a:rPr>
              <a:t>9</a:t>
            </a:r>
            <a:r>
              <a:rPr lang="en" sz="800">
                <a:solidFill>
                  <a:schemeClr val="dk1"/>
                </a:solidFill>
                <a:latin typeface="Roboto"/>
                <a:ea typeface="Roboto"/>
                <a:cs typeface="Roboto"/>
                <a:sym typeface="Roboto"/>
              </a:rPr>
              <a:t>,</a:t>
            </a:r>
            <a:r>
              <a:rPr lang="en" sz="800">
                <a:solidFill>
                  <a:srgbClr val="C00000"/>
                </a:solidFill>
                <a:latin typeface="Roboto"/>
                <a:ea typeface="Roboto"/>
                <a:cs typeface="Roboto"/>
                <a:sym typeface="Roboto"/>
              </a:rPr>
              <a:t>7</a:t>
            </a: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a:p>
            <a:pPr indent="0" lvl="0" marL="914400" rtl="0" algn="l">
              <a:lnSpc>
                <a:spcPct val="156250"/>
              </a:lnSpc>
              <a:spcBef>
                <a:spcPts val="0"/>
              </a:spcBef>
              <a:spcAft>
                <a:spcPts val="0"/>
              </a:spcAft>
              <a:buNone/>
            </a:pP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400"/>
              </a:spcBef>
              <a:spcAft>
                <a:spcPts val="0"/>
              </a:spcAft>
              <a:buNone/>
            </a:pPr>
            <a:r>
              <a:rPr lang="en" sz="2200">
                <a:solidFill>
                  <a:srgbClr val="610B38"/>
                </a:solidFill>
                <a:highlight>
                  <a:srgbClr val="FFFFFF"/>
                </a:highlight>
              </a:rPr>
              <a:t>User-defined Method</a:t>
            </a:r>
            <a:endParaRPr sz="1600">
              <a:solidFill>
                <a:srgbClr val="610B4B"/>
              </a:solidFill>
              <a:highlight>
                <a:srgbClr val="FFFFFF"/>
              </a:highlight>
            </a:endParaRPr>
          </a:p>
          <a:p>
            <a:pPr indent="0" lvl="0" marL="0" rtl="0" algn="just">
              <a:lnSpc>
                <a:spcPct val="130000"/>
              </a:lnSpc>
              <a:spcBef>
                <a:spcPts val="1400"/>
              </a:spcBef>
              <a:spcAft>
                <a:spcPts val="0"/>
              </a:spcAft>
              <a:buNone/>
            </a:pPr>
            <a:r>
              <a:t/>
            </a:r>
            <a:endParaRPr sz="1600">
              <a:solidFill>
                <a:srgbClr val="610B4B"/>
              </a:solidFill>
              <a:highlight>
                <a:srgbClr val="FFFFFF"/>
              </a:highlight>
            </a:endParaRPr>
          </a:p>
          <a:p>
            <a:pPr indent="0" lvl="0" marL="0" rtl="0" algn="l">
              <a:spcBef>
                <a:spcPts val="400"/>
              </a:spcBef>
              <a:spcAft>
                <a:spcPts val="0"/>
              </a:spcAft>
              <a:buNone/>
            </a:pPr>
            <a:r>
              <a:t/>
            </a:r>
            <a:endParaRPr/>
          </a:p>
        </p:txBody>
      </p:sp>
      <p:sp>
        <p:nvSpPr>
          <p:cNvPr id="95" name="Google Shape;95;p19"/>
          <p:cNvSpPr txBox="1"/>
          <p:nvPr>
            <p:ph idx="1" type="body"/>
          </p:nvPr>
        </p:nvSpPr>
        <p:spPr>
          <a:xfrm>
            <a:off x="311700" y="847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33333"/>
                </a:solidFill>
                <a:highlight>
                  <a:srgbClr val="FFFFFF"/>
                </a:highlight>
                <a:latin typeface="Roboto"/>
                <a:ea typeface="Roboto"/>
                <a:cs typeface="Roboto"/>
                <a:sym typeface="Roboto"/>
              </a:rPr>
              <a:t>The method written by the user or programmer is known as </a:t>
            </a:r>
            <a:r>
              <a:rPr b="1" lang="en" sz="1200">
                <a:solidFill>
                  <a:srgbClr val="333333"/>
                </a:solidFill>
                <a:highlight>
                  <a:srgbClr val="FFFFFF"/>
                </a:highlight>
                <a:latin typeface="Roboto"/>
                <a:ea typeface="Roboto"/>
                <a:cs typeface="Roboto"/>
                <a:sym typeface="Roboto"/>
              </a:rPr>
              <a:t>a user-defined</a:t>
            </a:r>
            <a:r>
              <a:rPr lang="en" sz="1200">
                <a:solidFill>
                  <a:srgbClr val="333333"/>
                </a:solidFill>
                <a:highlight>
                  <a:srgbClr val="FFFFFF"/>
                </a:highlight>
                <a:latin typeface="Roboto"/>
                <a:ea typeface="Roboto"/>
                <a:cs typeface="Roboto"/>
                <a:sym typeface="Roboto"/>
              </a:rPr>
              <a:t> method. These methods are modified according to the requirement.</a:t>
            </a:r>
            <a:endParaRPr/>
          </a:p>
        </p:txBody>
      </p:sp>
      <p:sp>
        <p:nvSpPr>
          <p:cNvPr id="96" name="Google Shape;96;p19"/>
          <p:cNvSpPr txBox="1"/>
          <p:nvPr/>
        </p:nvSpPr>
        <p:spPr>
          <a:xfrm>
            <a:off x="1858675" y="1170725"/>
            <a:ext cx="6895800" cy="4142400"/>
          </a:xfrm>
          <a:prstGeom prst="rect">
            <a:avLst/>
          </a:prstGeom>
          <a:noFill/>
          <a:ln>
            <a:noFill/>
          </a:ln>
        </p:spPr>
        <p:txBody>
          <a:bodyPr anchorCtr="0" anchor="t" bIns="91425" lIns="91425" spcFirstLastPara="1" rIns="91425" wrap="square" tIns="91425">
            <a:spAutoFit/>
          </a:bodyPr>
          <a:lstStyle/>
          <a:p>
            <a:pPr indent="0" lvl="0" marL="457200" rtl="0" algn="l">
              <a:lnSpc>
                <a:spcPct val="156250"/>
              </a:lnSpc>
              <a:spcBef>
                <a:spcPts val="0"/>
              </a:spcBef>
              <a:spcAft>
                <a:spcPts val="0"/>
              </a:spcAft>
              <a:buNone/>
            </a:pPr>
            <a:r>
              <a:rPr b="1" lang="en" sz="900">
                <a:solidFill>
                  <a:srgbClr val="006699"/>
                </a:solidFill>
                <a:latin typeface="Roboto"/>
                <a:ea typeface="Roboto"/>
                <a:cs typeface="Roboto"/>
                <a:sym typeface="Roboto"/>
              </a:rPr>
              <a:t>public</a:t>
            </a:r>
            <a:r>
              <a:rPr lang="en" sz="900">
                <a:solidFill>
                  <a:schemeClr val="dk1"/>
                </a:solidFill>
                <a:latin typeface="Roboto"/>
                <a:ea typeface="Roboto"/>
                <a:cs typeface="Roboto"/>
                <a:sym typeface="Roboto"/>
              </a:rPr>
              <a:t> </a:t>
            </a:r>
            <a:r>
              <a:rPr b="1" lang="en" sz="900">
                <a:solidFill>
                  <a:srgbClr val="006699"/>
                </a:solidFill>
                <a:latin typeface="Roboto"/>
                <a:ea typeface="Roboto"/>
                <a:cs typeface="Roboto"/>
                <a:sym typeface="Roboto"/>
              </a:rPr>
              <a:t>class</a:t>
            </a:r>
            <a:r>
              <a:rPr lang="en" sz="900">
                <a:solidFill>
                  <a:schemeClr val="dk1"/>
                </a:solidFill>
                <a:latin typeface="Roboto"/>
                <a:ea typeface="Roboto"/>
                <a:cs typeface="Roboto"/>
                <a:sym typeface="Roboto"/>
              </a:rPr>
              <a:t> Addition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b="1" lang="en" sz="900">
                <a:solidFill>
                  <a:srgbClr val="006699"/>
                </a:solidFill>
                <a:latin typeface="Roboto"/>
                <a:ea typeface="Roboto"/>
                <a:cs typeface="Roboto"/>
                <a:sym typeface="Roboto"/>
              </a:rPr>
              <a:t>public</a:t>
            </a:r>
            <a:r>
              <a:rPr lang="en" sz="900">
                <a:solidFill>
                  <a:schemeClr val="dk1"/>
                </a:solidFill>
                <a:latin typeface="Roboto"/>
                <a:ea typeface="Roboto"/>
                <a:cs typeface="Roboto"/>
                <a:sym typeface="Roboto"/>
              </a:rPr>
              <a:t> </a:t>
            </a:r>
            <a:r>
              <a:rPr b="1" lang="en" sz="900">
                <a:solidFill>
                  <a:srgbClr val="006699"/>
                </a:solidFill>
                <a:latin typeface="Roboto"/>
                <a:ea typeface="Roboto"/>
                <a:cs typeface="Roboto"/>
                <a:sym typeface="Roboto"/>
              </a:rPr>
              <a:t>static</a:t>
            </a:r>
            <a:r>
              <a:rPr lang="en" sz="900">
                <a:solidFill>
                  <a:schemeClr val="dk1"/>
                </a:solidFill>
                <a:latin typeface="Roboto"/>
                <a:ea typeface="Roboto"/>
                <a:cs typeface="Roboto"/>
                <a:sym typeface="Roboto"/>
              </a:rPr>
              <a:t> </a:t>
            </a:r>
            <a:r>
              <a:rPr b="1" lang="en" sz="900">
                <a:solidFill>
                  <a:srgbClr val="006699"/>
                </a:solidFill>
                <a:latin typeface="Roboto"/>
                <a:ea typeface="Roboto"/>
                <a:cs typeface="Roboto"/>
                <a:sym typeface="Roboto"/>
              </a:rPr>
              <a:t>void</a:t>
            </a:r>
            <a:r>
              <a:rPr lang="en" sz="900">
                <a:solidFill>
                  <a:schemeClr val="dk1"/>
                </a:solidFill>
                <a:latin typeface="Roboto"/>
                <a:ea typeface="Roboto"/>
                <a:cs typeface="Roboto"/>
                <a:sym typeface="Roboto"/>
              </a:rPr>
              <a:t> main(String[] args)   </a:t>
            </a:r>
            <a:endParaRPr sz="9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b="1" lang="en" sz="900">
                <a:solidFill>
                  <a:srgbClr val="006699"/>
                </a:solidFill>
                <a:latin typeface="Roboto"/>
                <a:ea typeface="Roboto"/>
                <a:cs typeface="Roboto"/>
                <a:sym typeface="Roboto"/>
              </a:rPr>
              <a:t>int</a:t>
            </a:r>
            <a:r>
              <a:rPr lang="en" sz="900">
                <a:solidFill>
                  <a:schemeClr val="dk1"/>
                </a:solidFill>
                <a:latin typeface="Roboto"/>
                <a:ea typeface="Roboto"/>
                <a:cs typeface="Roboto"/>
                <a:sym typeface="Roboto"/>
              </a:rPr>
              <a:t> a = </a:t>
            </a:r>
            <a:r>
              <a:rPr lang="en" sz="900">
                <a:solidFill>
                  <a:srgbClr val="C00000"/>
                </a:solidFill>
                <a:latin typeface="Roboto"/>
                <a:ea typeface="Roboto"/>
                <a:cs typeface="Roboto"/>
                <a:sym typeface="Roboto"/>
              </a:rPr>
              <a:t>19</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b="1" lang="en" sz="900">
                <a:solidFill>
                  <a:srgbClr val="006699"/>
                </a:solidFill>
                <a:latin typeface="Roboto"/>
                <a:ea typeface="Roboto"/>
                <a:cs typeface="Roboto"/>
                <a:sym typeface="Roboto"/>
              </a:rPr>
              <a:t>int</a:t>
            </a:r>
            <a:r>
              <a:rPr lang="en" sz="900">
                <a:solidFill>
                  <a:schemeClr val="dk1"/>
                </a:solidFill>
                <a:latin typeface="Roboto"/>
                <a:ea typeface="Roboto"/>
                <a:cs typeface="Roboto"/>
                <a:sym typeface="Roboto"/>
              </a:rPr>
              <a:t> b = </a:t>
            </a:r>
            <a:r>
              <a:rPr lang="en" sz="900">
                <a:solidFill>
                  <a:srgbClr val="C00000"/>
                </a:solidFill>
                <a:latin typeface="Roboto"/>
                <a:ea typeface="Roboto"/>
                <a:cs typeface="Roboto"/>
                <a:sym typeface="Roboto"/>
              </a:rPr>
              <a:t>5</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lang="en" sz="900">
                <a:solidFill>
                  <a:srgbClr val="008200"/>
                </a:solidFill>
                <a:latin typeface="Roboto"/>
                <a:ea typeface="Roboto"/>
                <a:cs typeface="Roboto"/>
                <a:sym typeface="Roboto"/>
              </a:rPr>
              <a:t>//method calling</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b="1" lang="en" sz="900">
                <a:solidFill>
                  <a:srgbClr val="006699"/>
                </a:solidFill>
                <a:latin typeface="Roboto"/>
                <a:ea typeface="Roboto"/>
                <a:cs typeface="Roboto"/>
                <a:sym typeface="Roboto"/>
              </a:rPr>
              <a:t>int</a:t>
            </a:r>
            <a:r>
              <a:rPr lang="en" sz="900">
                <a:solidFill>
                  <a:schemeClr val="dk1"/>
                </a:solidFill>
                <a:latin typeface="Roboto"/>
                <a:ea typeface="Roboto"/>
                <a:cs typeface="Roboto"/>
                <a:sym typeface="Roboto"/>
              </a:rPr>
              <a:t> c = add(a, b);   </a:t>
            </a:r>
            <a:r>
              <a:rPr lang="en" sz="900">
                <a:solidFill>
                  <a:srgbClr val="008200"/>
                </a:solidFill>
                <a:latin typeface="Roboto"/>
                <a:ea typeface="Roboto"/>
                <a:cs typeface="Roboto"/>
                <a:sym typeface="Roboto"/>
              </a:rPr>
              <a:t>//a and b are actual parameters</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lang="en" sz="900">
                <a:solidFill>
                  <a:schemeClr val="dk1"/>
                </a:solidFill>
                <a:latin typeface="Roboto"/>
                <a:ea typeface="Roboto"/>
                <a:cs typeface="Roboto"/>
                <a:sym typeface="Roboto"/>
              </a:rPr>
              <a:t>System.out.println(</a:t>
            </a:r>
            <a:r>
              <a:rPr lang="en" sz="900">
                <a:solidFill>
                  <a:srgbClr val="0000FF"/>
                </a:solidFill>
                <a:latin typeface="Roboto"/>
                <a:ea typeface="Roboto"/>
                <a:cs typeface="Roboto"/>
                <a:sym typeface="Roboto"/>
              </a:rPr>
              <a:t>"The sum of a and b is= "</a:t>
            </a:r>
            <a:r>
              <a:rPr lang="en" sz="900">
                <a:solidFill>
                  <a:schemeClr val="dk1"/>
                </a:solidFill>
                <a:latin typeface="Roboto"/>
                <a:ea typeface="Roboto"/>
                <a:cs typeface="Roboto"/>
                <a:sym typeface="Roboto"/>
              </a:rPr>
              <a:t> + c);  </a:t>
            </a:r>
            <a:endParaRPr sz="9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900">
                <a:solidFill>
                  <a:srgbClr val="008200"/>
                </a:solidFill>
                <a:latin typeface="Roboto"/>
                <a:ea typeface="Roboto"/>
                <a:cs typeface="Roboto"/>
                <a:sym typeface="Roboto"/>
              </a:rPr>
              <a:t>//user defined method</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b="1" lang="en" sz="900">
                <a:solidFill>
                  <a:srgbClr val="006699"/>
                </a:solidFill>
                <a:latin typeface="Roboto"/>
                <a:ea typeface="Roboto"/>
                <a:cs typeface="Roboto"/>
                <a:sym typeface="Roboto"/>
              </a:rPr>
              <a:t>public</a:t>
            </a:r>
            <a:r>
              <a:rPr lang="en" sz="900">
                <a:solidFill>
                  <a:schemeClr val="dk1"/>
                </a:solidFill>
                <a:latin typeface="Roboto"/>
                <a:ea typeface="Roboto"/>
                <a:cs typeface="Roboto"/>
                <a:sym typeface="Roboto"/>
              </a:rPr>
              <a:t> </a:t>
            </a:r>
            <a:r>
              <a:rPr b="1" lang="en" sz="900">
                <a:solidFill>
                  <a:srgbClr val="006699"/>
                </a:solidFill>
                <a:latin typeface="Roboto"/>
                <a:ea typeface="Roboto"/>
                <a:cs typeface="Roboto"/>
                <a:sym typeface="Roboto"/>
              </a:rPr>
              <a:t>static</a:t>
            </a:r>
            <a:r>
              <a:rPr lang="en" sz="900">
                <a:solidFill>
                  <a:schemeClr val="dk1"/>
                </a:solidFill>
                <a:latin typeface="Roboto"/>
                <a:ea typeface="Roboto"/>
                <a:cs typeface="Roboto"/>
                <a:sym typeface="Roboto"/>
              </a:rPr>
              <a:t> </a:t>
            </a:r>
            <a:r>
              <a:rPr b="1" lang="en" sz="900">
                <a:solidFill>
                  <a:srgbClr val="006699"/>
                </a:solidFill>
                <a:latin typeface="Roboto"/>
                <a:ea typeface="Roboto"/>
                <a:cs typeface="Roboto"/>
                <a:sym typeface="Roboto"/>
              </a:rPr>
              <a:t>int</a:t>
            </a:r>
            <a:r>
              <a:rPr lang="en" sz="900">
                <a:solidFill>
                  <a:schemeClr val="dk1"/>
                </a:solidFill>
                <a:latin typeface="Roboto"/>
                <a:ea typeface="Roboto"/>
                <a:cs typeface="Roboto"/>
                <a:sym typeface="Roboto"/>
              </a:rPr>
              <a:t> add(</a:t>
            </a:r>
            <a:r>
              <a:rPr b="1" lang="en" sz="900">
                <a:solidFill>
                  <a:srgbClr val="006699"/>
                </a:solidFill>
                <a:latin typeface="Roboto"/>
                <a:ea typeface="Roboto"/>
                <a:cs typeface="Roboto"/>
                <a:sym typeface="Roboto"/>
              </a:rPr>
              <a:t>int</a:t>
            </a:r>
            <a:r>
              <a:rPr lang="en" sz="900">
                <a:solidFill>
                  <a:schemeClr val="dk1"/>
                </a:solidFill>
                <a:latin typeface="Roboto"/>
                <a:ea typeface="Roboto"/>
                <a:cs typeface="Roboto"/>
                <a:sym typeface="Roboto"/>
              </a:rPr>
              <a:t> n1, </a:t>
            </a:r>
            <a:r>
              <a:rPr b="1" lang="en" sz="900">
                <a:solidFill>
                  <a:srgbClr val="006699"/>
                </a:solidFill>
                <a:latin typeface="Roboto"/>
                <a:ea typeface="Roboto"/>
                <a:cs typeface="Roboto"/>
                <a:sym typeface="Roboto"/>
              </a:rPr>
              <a:t>int</a:t>
            </a:r>
            <a:r>
              <a:rPr lang="en" sz="900">
                <a:solidFill>
                  <a:schemeClr val="dk1"/>
                </a:solidFill>
                <a:latin typeface="Roboto"/>
                <a:ea typeface="Roboto"/>
                <a:cs typeface="Roboto"/>
                <a:sym typeface="Roboto"/>
              </a:rPr>
              <a:t> n2)   </a:t>
            </a:r>
            <a:r>
              <a:rPr lang="en" sz="900">
                <a:solidFill>
                  <a:srgbClr val="008200"/>
                </a:solidFill>
                <a:latin typeface="Roboto"/>
                <a:ea typeface="Roboto"/>
                <a:cs typeface="Roboto"/>
                <a:sym typeface="Roboto"/>
              </a:rPr>
              <a:t>//n1 and n2 are formal parameters</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b="1" lang="en" sz="900">
                <a:solidFill>
                  <a:srgbClr val="006699"/>
                </a:solidFill>
                <a:latin typeface="Roboto"/>
                <a:ea typeface="Roboto"/>
                <a:cs typeface="Roboto"/>
                <a:sym typeface="Roboto"/>
              </a:rPr>
              <a:t>int</a:t>
            </a:r>
            <a:r>
              <a:rPr lang="en" sz="900">
                <a:solidFill>
                  <a:schemeClr val="dk1"/>
                </a:solidFill>
                <a:latin typeface="Roboto"/>
                <a:ea typeface="Roboto"/>
                <a:cs typeface="Roboto"/>
                <a:sym typeface="Roboto"/>
              </a:rPr>
              <a:t> s;  </a:t>
            </a:r>
            <a:endParaRPr sz="9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lang="en" sz="900">
                <a:solidFill>
                  <a:schemeClr val="dk1"/>
                </a:solidFill>
                <a:latin typeface="Roboto"/>
                <a:ea typeface="Roboto"/>
                <a:cs typeface="Roboto"/>
                <a:sym typeface="Roboto"/>
              </a:rPr>
              <a:t>s=n1+n2;  </a:t>
            </a:r>
            <a:endParaRPr sz="9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b="1" lang="en" sz="900">
                <a:solidFill>
                  <a:srgbClr val="006699"/>
                </a:solidFill>
                <a:latin typeface="Roboto"/>
                <a:ea typeface="Roboto"/>
                <a:cs typeface="Roboto"/>
                <a:sym typeface="Roboto"/>
              </a:rPr>
              <a:t>return</a:t>
            </a:r>
            <a:r>
              <a:rPr lang="en" sz="900">
                <a:solidFill>
                  <a:schemeClr val="dk1"/>
                </a:solidFill>
                <a:latin typeface="Roboto"/>
                <a:ea typeface="Roboto"/>
                <a:cs typeface="Roboto"/>
                <a:sym typeface="Roboto"/>
              </a:rPr>
              <a:t> s; </a:t>
            </a:r>
            <a:r>
              <a:rPr lang="en" sz="900">
                <a:solidFill>
                  <a:srgbClr val="008200"/>
                </a:solidFill>
                <a:latin typeface="Roboto"/>
                <a:ea typeface="Roboto"/>
                <a:cs typeface="Roboto"/>
                <a:sym typeface="Roboto"/>
              </a:rPr>
              <a:t>//returning the sum</a:t>
            </a: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900">
                <a:solidFill>
                  <a:schemeClr val="dk1"/>
                </a:solidFill>
                <a:latin typeface="Roboto"/>
                <a:ea typeface="Roboto"/>
                <a:cs typeface="Roboto"/>
                <a:sym typeface="Roboto"/>
              </a:rPr>
              <a:t>} </a:t>
            </a:r>
            <a:endParaRPr sz="9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t/>
            </a:r>
            <a:endParaRPr b="1" sz="400">
              <a:solidFill>
                <a:srgbClr val="006699"/>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400"/>
              </a:spcBef>
              <a:spcAft>
                <a:spcPts val="0"/>
              </a:spcAft>
              <a:buClr>
                <a:schemeClr val="dk1"/>
              </a:buClr>
              <a:buSzPct val="50000"/>
              <a:buFont typeface="Arial"/>
              <a:buNone/>
            </a:pPr>
            <a:r>
              <a:rPr lang="en" sz="2200">
                <a:solidFill>
                  <a:srgbClr val="610B38"/>
                </a:solidFill>
                <a:highlight>
                  <a:srgbClr val="FFFFFF"/>
                </a:highlight>
              </a:rPr>
              <a:t>Static Method</a:t>
            </a:r>
            <a:endParaRPr sz="1600">
              <a:solidFill>
                <a:srgbClr val="610B4B"/>
              </a:solidFill>
              <a:highlight>
                <a:srgbClr val="FFFFFF"/>
              </a:highlight>
            </a:endParaRPr>
          </a:p>
          <a:p>
            <a:pPr indent="0" lvl="0" marL="0" rtl="0" algn="l">
              <a:spcBef>
                <a:spcPts val="400"/>
              </a:spcBef>
              <a:spcAft>
                <a:spcPts val="0"/>
              </a:spcAft>
              <a:buNone/>
            </a:pPr>
            <a:r>
              <a:t/>
            </a:r>
            <a:endParaRPr/>
          </a:p>
        </p:txBody>
      </p:sp>
      <p:sp>
        <p:nvSpPr>
          <p:cNvPr id="102" name="Google Shape;102;p20"/>
          <p:cNvSpPr txBox="1"/>
          <p:nvPr>
            <p:ph idx="1" type="body"/>
          </p:nvPr>
        </p:nvSpPr>
        <p:spPr>
          <a:xfrm>
            <a:off x="311700" y="619075"/>
            <a:ext cx="8520600" cy="141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Method with static keyword is known as static method.</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333333"/>
                </a:solidFill>
                <a:highlight>
                  <a:srgbClr val="FFFFFF"/>
                </a:highlight>
                <a:latin typeface="Roboto"/>
                <a:ea typeface="Roboto"/>
                <a:cs typeface="Roboto"/>
                <a:sym typeface="Roboto"/>
              </a:rPr>
              <a:t>Method with static keyword belongs to a class rather than an instance of a class.</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333333"/>
                </a:solidFill>
                <a:highlight>
                  <a:srgbClr val="FFFFFF"/>
                </a:highlight>
                <a:latin typeface="Roboto"/>
                <a:ea typeface="Roboto"/>
                <a:cs typeface="Roboto"/>
                <a:sym typeface="Roboto"/>
              </a:rPr>
              <a:t>Static methods  can be called without creating an object.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200">
                <a:solidFill>
                  <a:srgbClr val="333333"/>
                </a:solidFill>
                <a:highlight>
                  <a:srgbClr val="FFFFFF"/>
                </a:highlight>
                <a:latin typeface="Roboto"/>
                <a:ea typeface="Roboto"/>
                <a:cs typeface="Roboto"/>
                <a:sym typeface="Roboto"/>
              </a:rPr>
              <a:t>It can access static data members and also change the value of it.</a:t>
            </a:r>
            <a:endParaRPr sz="1200">
              <a:solidFill>
                <a:srgbClr val="333333"/>
              </a:solidFill>
              <a:highlight>
                <a:srgbClr val="FFFFFF"/>
              </a:highlight>
              <a:latin typeface="Roboto"/>
              <a:ea typeface="Roboto"/>
              <a:cs typeface="Roboto"/>
              <a:sym typeface="Roboto"/>
            </a:endParaRPr>
          </a:p>
        </p:txBody>
      </p:sp>
      <p:sp>
        <p:nvSpPr>
          <p:cNvPr id="103" name="Google Shape;103;p20"/>
          <p:cNvSpPr txBox="1"/>
          <p:nvPr/>
        </p:nvSpPr>
        <p:spPr>
          <a:xfrm>
            <a:off x="5208450" y="1526600"/>
            <a:ext cx="3759900" cy="3544200"/>
          </a:xfrm>
          <a:prstGeom prst="rect">
            <a:avLst/>
          </a:prstGeom>
          <a:noFill/>
          <a:ln>
            <a:noFill/>
          </a:ln>
        </p:spPr>
        <p:txBody>
          <a:bodyPr anchorCtr="0" anchor="t" bIns="91425" lIns="91425" spcFirstLastPara="1" rIns="91425" wrap="square" tIns="91425">
            <a:spAutoFit/>
          </a:bodyPr>
          <a:lstStyle/>
          <a:p>
            <a:pPr indent="0" lvl="0" marL="457200" rtl="0" algn="l">
              <a:lnSpc>
                <a:spcPct val="156250"/>
              </a:lnSpc>
              <a:spcBef>
                <a:spcPts val="0"/>
              </a:spcBef>
              <a:spcAft>
                <a:spcPts val="0"/>
              </a:spcAft>
              <a:buNone/>
            </a:pPr>
            <a:r>
              <a:rPr b="1" lang="en" sz="1200">
                <a:solidFill>
                  <a:srgbClr val="006699"/>
                </a:solidFill>
                <a:latin typeface="Roboto"/>
                <a:ea typeface="Roboto"/>
                <a:cs typeface="Roboto"/>
                <a:sym typeface="Roboto"/>
              </a:rPr>
              <a:t>public</a:t>
            </a:r>
            <a:r>
              <a:rPr lang="en" sz="1200">
                <a:solidFill>
                  <a:schemeClr val="dk1"/>
                </a:solidFill>
                <a:latin typeface="Roboto"/>
                <a:ea typeface="Roboto"/>
                <a:cs typeface="Roboto"/>
                <a:sym typeface="Roboto"/>
              </a:rPr>
              <a:t> </a:t>
            </a:r>
            <a:r>
              <a:rPr b="1" lang="en" sz="1200">
                <a:solidFill>
                  <a:srgbClr val="006699"/>
                </a:solidFill>
                <a:latin typeface="Roboto"/>
                <a:ea typeface="Roboto"/>
                <a:cs typeface="Roboto"/>
                <a:sym typeface="Roboto"/>
              </a:rPr>
              <a:t>class</a:t>
            </a:r>
            <a:r>
              <a:rPr lang="en" sz="1200">
                <a:solidFill>
                  <a:schemeClr val="dk1"/>
                </a:solidFill>
                <a:latin typeface="Roboto"/>
                <a:ea typeface="Roboto"/>
                <a:cs typeface="Roboto"/>
                <a:sym typeface="Roboto"/>
              </a:rPr>
              <a:t> Display  </a:t>
            </a:r>
            <a:endParaRPr sz="12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b="1" lang="en" sz="1200">
                <a:solidFill>
                  <a:srgbClr val="006699"/>
                </a:solidFill>
                <a:latin typeface="Roboto"/>
                <a:ea typeface="Roboto"/>
                <a:cs typeface="Roboto"/>
                <a:sym typeface="Roboto"/>
              </a:rPr>
              <a:t>public</a:t>
            </a:r>
            <a:r>
              <a:rPr lang="en" sz="1200">
                <a:solidFill>
                  <a:schemeClr val="dk1"/>
                </a:solidFill>
                <a:latin typeface="Roboto"/>
                <a:ea typeface="Roboto"/>
                <a:cs typeface="Roboto"/>
                <a:sym typeface="Roboto"/>
              </a:rPr>
              <a:t> </a:t>
            </a:r>
            <a:r>
              <a:rPr b="1" lang="en" sz="1200">
                <a:solidFill>
                  <a:srgbClr val="006699"/>
                </a:solidFill>
                <a:latin typeface="Roboto"/>
                <a:ea typeface="Roboto"/>
                <a:cs typeface="Roboto"/>
                <a:sym typeface="Roboto"/>
              </a:rPr>
              <a:t>static</a:t>
            </a:r>
            <a:r>
              <a:rPr lang="en" sz="1200">
                <a:solidFill>
                  <a:schemeClr val="dk1"/>
                </a:solidFill>
                <a:latin typeface="Roboto"/>
                <a:ea typeface="Roboto"/>
                <a:cs typeface="Roboto"/>
                <a:sym typeface="Roboto"/>
              </a:rPr>
              <a:t> </a:t>
            </a:r>
            <a:r>
              <a:rPr b="1" lang="en" sz="1200">
                <a:solidFill>
                  <a:srgbClr val="006699"/>
                </a:solidFill>
                <a:latin typeface="Roboto"/>
                <a:ea typeface="Roboto"/>
                <a:cs typeface="Roboto"/>
                <a:sym typeface="Roboto"/>
              </a:rPr>
              <a:t>void</a:t>
            </a:r>
            <a:r>
              <a:rPr lang="en" sz="1200">
                <a:solidFill>
                  <a:schemeClr val="dk1"/>
                </a:solidFill>
                <a:latin typeface="Roboto"/>
                <a:ea typeface="Roboto"/>
                <a:cs typeface="Roboto"/>
                <a:sym typeface="Roboto"/>
              </a:rPr>
              <a:t> main(String[]</a:t>
            </a:r>
            <a:r>
              <a:rPr lang="en" sz="12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args)   </a:t>
            </a:r>
            <a:endParaRPr sz="12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12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lang="en" sz="1200">
                <a:solidFill>
                  <a:schemeClr val="dk1"/>
                </a:solidFill>
                <a:latin typeface="Roboto"/>
                <a:ea typeface="Roboto"/>
                <a:cs typeface="Roboto"/>
                <a:sym typeface="Roboto"/>
              </a:rPr>
              <a:t>s</a:t>
            </a:r>
            <a:r>
              <a:rPr lang="en" sz="1200">
                <a:solidFill>
                  <a:schemeClr val="dk1"/>
                </a:solidFill>
                <a:latin typeface="Roboto"/>
                <a:ea typeface="Roboto"/>
                <a:cs typeface="Roboto"/>
                <a:sym typeface="Roboto"/>
              </a:rPr>
              <a:t>how();  </a:t>
            </a:r>
            <a:endParaRPr sz="12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b="1" lang="en" sz="1200">
                <a:solidFill>
                  <a:srgbClr val="006699"/>
                </a:solidFill>
                <a:latin typeface="Roboto"/>
                <a:ea typeface="Roboto"/>
                <a:cs typeface="Roboto"/>
                <a:sym typeface="Roboto"/>
              </a:rPr>
              <a:t>static</a:t>
            </a:r>
            <a:r>
              <a:rPr lang="en" sz="1200">
                <a:solidFill>
                  <a:schemeClr val="dk1"/>
                </a:solidFill>
                <a:latin typeface="Roboto"/>
                <a:ea typeface="Roboto"/>
                <a:cs typeface="Roboto"/>
                <a:sym typeface="Roboto"/>
              </a:rPr>
              <a:t> </a:t>
            </a:r>
            <a:r>
              <a:rPr b="1" lang="en" sz="1200">
                <a:solidFill>
                  <a:srgbClr val="006699"/>
                </a:solidFill>
                <a:latin typeface="Roboto"/>
                <a:ea typeface="Roboto"/>
                <a:cs typeface="Roboto"/>
                <a:sym typeface="Roboto"/>
              </a:rPr>
              <a:t>void</a:t>
            </a:r>
            <a:r>
              <a:rPr lang="en" sz="1200">
                <a:solidFill>
                  <a:schemeClr val="dk1"/>
                </a:solidFill>
                <a:latin typeface="Roboto"/>
                <a:ea typeface="Roboto"/>
                <a:cs typeface="Roboto"/>
                <a:sym typeface="Roboto"/>
              </a:rPr>
              <a:t> show()   </a:t>
            </a:r>
            <a:endParaRPr sz="12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lang="en" sz="1200">
                <a:solidFill>
                  <a:schemeClr val="dk1"/>
                </a:solidFill>
                <a:latin typeface="Roboto"/>
                <a:ea typeface="Roboto"/>
                <a:cs typeface="Roboto"/>
                <a:sym typeface="Roboto"/>
              </a:rPr>
              <a:t>System.out.println(</a:t>
            </a:r>
            <a:r>
              <a:rPr lang="en" sz="1200">
                <a:solidFill>
                  <a:srgbClr val="0000FF"/>
                </a:solidFill>
                <a:latin typeface="Roboto"/>
                <a:ea typeface="Roboto"/>
                <a:cs typeface="Roboto"/>
                <a:sym typeface="Roboto"/>
              </a:rPr>
              <a:t>"It is an example of static method."</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400"/>
              </a:spcBef>
              <a:spcAft>
                <a:spcPts val="0"/>
              </a:spcAft>
              <a:buClr>
                <a:schemeClr val="dk1"/>
              </a:buClr>
              <a:buSzPct val="50000"/>
              <a:buFont typeface="Arial"/>
              <a:buNone/>
            </a:pPr>
            <a:r>
              <a:rPr lang="en" sz="2200">
                <a:solidFill>
                  <a:srgbClr val="610B38"/>
                </a:solidFill>
                <a:highlight>
                  <a:srgbClr val="FFFFFF"/>
                </a:highlight>
              </a:rPr>
              <a:t>Instance Method</a:t>
            </a:r>
            <a:endParaRPr sz="2200">
              <a:solidFill>
                <a:srgbClr val="610B38"/>
              </a:solidFill>
              <a:highlight>
                <a:srgbClr val="FFFFFF"/>
              </a:highlight>
            </a:endParaRPr>
          </a:p>
          <a:p>
            <a:pPr indent="0" lvl="0" marL="0" rtl="0" algn="l">
              <a:spcBef>
                <a:spcPts val="400"/>
              </a:spcBef>
              <a:spcAft>
                <a:spcPts val="0"/>
              </a:spcAft>
              <a:buNone/>
            </a:pPr>
            <a:r>
              <a:t/>
            </a:r>
            <a:endParaRPr/>
          </a:p>
        </p:txBody>
      </p:sp>
      <p:sp>
        <p:nvSpPr>
          <p:cNvPr id="109" name="Google Shape;109;p21"/>
          <p:cNvSpPr txBox="1"/>
          <p:nvPr>
            <p:ph idx="1" type="body"/>
          </p:nvPr>
        </p:nvSpPr>
        <p:spPr>
          <a:xfrm>
            <a:off x="311700" y="8476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solidFill>
                  <a:srgbClr val="333333"/>
                </a:solidFill>
                <a:highlight>
                  <a:srgbClr val="FFFFFF"/>
                </a:highlight>
                <a:latin typeface="Roboto"/>
                <a:ea typeface="Roboto"/>
                <a:cs typeface="Roboto"/>
                <a:sym typeface="Roboto"/>
              </a:rPr>
              <a:t>The method of the class is known as an </a:t>
            </a:r>
            <a:r>
              <a:rPr b="1" lang="en" sz="1200">
                <a:solidFill>
                  <a:srgbClr val="333333"/>
                </a:solidFill>
                <a:highlight>
                  <a:srgbClr val="FFFFFF"/>
                </a:highlight>
                <a:latin typeface="Roboto"/>
                <a:ea typeface="Roboto"/>
                <a:cs typeface="Roboto"/>
                <a:sym typeface="Roboto"/>
              </a:rPr>
              <a:t>instance method</a:t>
            </a:r>
            <a:r>
              <a:rPr lang="en" sz="1200">
                <a:solidFill>
                  <a:srgbClr val="333333"/>
                </a:solidFill>
                <a:highlight>
                  <a:srgbClr val="FFFFFF"/>
                </a:highlight>
                <a:latin typeface="Roboto"/>
                <a:ea typeface="Roboto"/>
                <a:cs typeface="Roboto"/>
                <a:sym typeface="Roboto"/>
              </a:rPr>
              <a:t>.</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It is a </a:t>
            </a:r>
            <a:r>
              <a:rPr b="1" lang="en" sz="1200">
                <a:solidFill>
                  <a:srgbClr val="333333"/>
                </a:solidFill>
                <a:highlight>
                  <a:srgbClr val="FFFFFF"/>
                </a:highlight>
                <a:latin typeface="Roboto"/>
                <a:ea typeface="Roboto"/>
                <a:cs typeface="Roboto"/>
                <a:sym typeface="Roboto"/>
              </a:rPr>
              <a:t>non-static</a:t>
            </a:r>
            <a:r>
              <a:rPr lang="en" sz="1200">
                <a:solidFill>
                  <a:srgbClr val="333333"/>
                </a:solidFill>
                <a:highlight>
                  <a:srgbClr val="FFFFFF"/>
                </a:highlight>
                <a:latin typeface="Roboto"/>
                <a:ea typeface="Roboto"/>
                <a:cs typeface="Roboto"/>
                <a:sym typeface="Roboto"/>
              </a:rPr>
              <a:t> method defined in the class. Before calling or invoking the instance method, it is necessary to create an object of its class.</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
        <p:nvSpPr>
          <p:cNvPr id="110" name="Google Shape;110;p21"/>
          <p:cNvSpPr txBox="1"/>
          <p:nvPr/>
        </p:nvSpPr>
        <p:spPr>
          <a:xfrm>
            <a:off x="5029200" y="1524000"/>
            <a:ext cx="4056900" cy="3771000"/>
          </a:xfrm>
          <a:prstGeom prst="rect">
            <a:avLst/>
          </a:prstGeom>
          <a:noFill/>
          <a:ln>
            <a:noFill/>
          </a:ln>
        </p:spPr>
        <p:txBody>
          <a:bodyPr anchorCtr="0" anchor="t" bIns="91425" lIns="91425" spcFirstLastPara="1" rIns="91425" wrap="square" tIns="91425">
            <a:spAutoFit/>
          </a:bodyPr>
          <a:lstStyle/>
          <a:p>
            <a:pPr indent="0" lvl="0" marL="457200" rtl="0" algn="l">
              <a:lnSpc>
                <a:spcPct val="156250"/>
              </a:lnSpc>
              <a:spcBef>
                <a:spcPts val="0"/>
              </a:spcBef>
              <a:spcAft>
                <a:spcPts val="0"/>
              </a:spcAft>
              <a:buNone/>
            </a:pPr>
            <a:r>
              <a:rPr b="1" lang="en" sz="800">
                <a:solidFill>
                  <a:srgbClr val="006699"/>
                </a:solidFill>
                <a:latin typeface="Roboto"/>
                <a:ea typeface="Roboto"/>
                <a:cs typeface="Roboto"/>
                <a:sym typeface="Roboto"/>
              </a:rPr>
              <a:t>public</a:t>
            </a:r>
            <a:r>
              <a:rPr lang="en" sz="800">
                <a:solidFill>
                  <a:schemeClr val="dk1"/>
                </a:solidFill>
                <a:latin typeface="Roboto"/>
                <a:ea typeface="Roboto"/>
                <a:cs typeface="Roboto"/>
                <a:sym typeface="Roboto"/>
              </a:rPr>
              <a:t> </a:t>
            </a:r>
            <a:r>
              <a:rPr b="1" lang="en" sz="800">
                <a:solidFill>
                  <a:srgbClr val="006699"/>
                </a:solidFill>
                <a:latin typeface="Roboto"/>
                <a:ea typeface="Roboto"/>
                <a:cs typeface="Roboto"/>
                <a:sym typeface="Roboto"/>
              </a:rPr>
              <a:t>class</a:t>
            </a:r>
            <a:r>
              <a:rPr lang="en" sz="800">
                <a:solidFill>
                  <a:schemeClr val="dk1"/>
                </a:solidFill>
                <a:latin typeface="Roboto"/>
                <a:ea typeface="Roboto"/>
                <a:cs typeface="Roboto"/>
                <a:sym typeface="Roboto"/>
              </a:rPr>
              <a:t> InstanceMethodExample  </a:t>
            </a:r>
            <a:endParaRPr sz="8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b="1" lang="en" sz="800">
                <a:solidFill>
                  <a:srgbClr val="006699"/>
                </a:solidFill>
                <a:latin typeface="Roboto"/>
                <a:ea typeface="Roboto"/>
                <a:cs typeface="Roboto"/>
                <a:sym typeface="Roboto"/>
              </a:rPr>
              <a:t>public</a:t>
            </a:r>
            <a:r>
              <a:rPr lang="en" sz="800">
                <a:solidFill>
                  <a:schemeClr val="dk1"/>
                </a:solidFill>
                <a:latin typeface="Roboto"/>
                <a:ea typeface="Roboto"/>
                <a:cs typeface="Roboto"/>
                <a:sym typeface="Roboto"/>
              </a:rPr>
              <a:t> </a:t>
            </a:r>
            <a:r>
              <a:rPr b="1" lang="en" sz="800">
                <a:solidFill>
                  <a:srgbClr val="006699"/>
                </a:solidFill>
                <a:latin typeface="Roboto"/>
                <a:ea typeface="Roboto"/>
                <a:cs typeface="Roboto"/>
                <a:sym typeface="Roboto"/>
              </a:rPr>
              <a:t>static</a:t>
            </a:r>
            <a:r>
              <a:rPr lang="en" sz="800">
                <a:solidFill>
                  <a:schemeClr val="dk1"/>
                </a:solidFill>
                <a:latin typeface="Roboto"/>
                <a:ea typeface="Roboto"/>
                <a:cs typeface="Roboto"/>
                <a:sym typeface="Roboto"/>
              </a:rPr>
              <a:t> </a:t>
            </a:r>
            <a:r>
              <a:rPr b="1" lang="en" sz="800">
                <a:solidFill>
                  <a:srgbClr val="006699"/>
                </a:solidFill>
                <a:latin typeface="Roboto"/>
                <a:ea typeface="Roboto"/>
                <a:cs typeface="Roboto"/>
                <a:sym typeface="Roboto"/>
              </a:rPr>
              <a:t>void</a:t>
            </a:r>
            <a:r>
              <a:rPr lang="en" sz="800">
                <a:solidFill>
                  <a:schemeClr val="dk1"/>
                </a:solidFill>
                <a:latin typeface="Roboto"/>
                <a:ea typeface="Roboto"/>
                <a:cs typeface="Roboto"/>
                <a:sym typeface="Roboto"/>
              </a:rPr>
              <a:t> main(String [] args)  </a:t>
            </a:r>
            <a:endParaRPr sz="8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lang="en" sz="800">
                <a:solidFill>
                  <a:srgbClr val="008200"/>
                </a:solidFill>
                <a:latin typeface="Roboto"/>
                <a:ea typeface="Roboto"/>
                <a:cs typeface="Roboto"/>
                <a:sym typeface="Roboto"/>
              </a:rPr>
              <a:t>//Creating an object of the class</a:t>
            </a: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lang="en" sz="800">
                <a:solidFill>
                  <a:schemeClr val="dk1"/>
                </a:solidFill>
                <a:latin typeface="Roboto"/>
                <a:ea typeface="Roboto"/>
                <a:cs typeface="Roboto"/>
                <a:sym typeface="Roboto"/>
              </a:rPr>
              <a:t>InstanceMethodExample obj = </a:t>
            </a:r>
            <a:r>
              <a:rPr b="1" lang="en" sz="800">
                <a:solidFill>
                  <a:srgbClr val="006699"/>
                </a:solidFill>
                <a:latin typeface="Roboto"/>
                <a:ea typeface="Roboto"/>
                <a:cs typeface="Roboto"/>
                <a:sym typeface="Roboto"/>
              </a:rPr>
              <a:t>new</a:t>
            </a:r>
            <a:r>
              <a:rPr lang="en" sz="800">
                <a:solidFill>
                  <a:schemeClr val="dk1"/>
                </a:solidFill>
                <a:latin typeface="Roboto"/>
                <a:ea typeface="Roboto"/>
                <a:cs typeface="Roboto"/>
                <a:sym typeface="Roboto"/>
              </a:rPr>
              <a:t> InstanceMethodExample();  </a:t>
            </a:r>
            <a:endParaRPr sz="8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lang="en" sz="800">
                <a:solidFill>
                  <a:srgbClr val="008200"/>
                </a:solidFill>
                <a:latin typeface="Roboto"/>
                <a:ea typeface="Roboto"/>
                <a:cs typeface="Roboto"/>
                <a:sym typeface="Roboto"/>
              </a:rPr>
              <a:t>//invoking instance method </a:t>
            </a: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lang="en" sz="800">
                <a:solidFill>
                  <a:schemeClr val="dk1"/>
                </a:solidFill>
                <a:latin typeface="Roboto"/>
                <a:ea typeface="Roboto"/>
                <a:cs typeface="Roboto"/>
                <a:sym typeface="Roboto"/>
              </a:rPr>
              <a:t>System.out.println(</a:t>
            </a:r>
            <a:r>
              <a:rPr lang="en" sz="800">
                <a:solidFill>
                  <a:srgbClr val="0000FF"/>
                </a:solidFill>
                <a:latin typeface="Roboto"/>
                <a:ea typeface="Roboto"/>
                <a:cs typeface="Roboto"/>
                <a:sym typeface="Roboto"/>
              </a:rPr>
              <a:t>"The sum is: "</a:t>
            </a:r>
            <a:r>
              <a:rPr lang="en" sz="800">
                <a:solidFill>
                  <a:schemeClr val="dk1"/>
                </a:solidFill>
                <a:latin typeface="Roboto"/>
                <a:ea typeface="Roboto"/>
                <a:cs typeface="Roboto"/>
                <a:sym typeface="Roboto"/>
              </a:rPr>
              <a:t>+obj.add(</a:t>
            </a:r>
            <a:r>
              <a:rPr lang="en" sz="800">
                <a:solidFill>
                  <a:srgbClr val="C00000"/>
                </a:solidFill>
                <a:latin typeface="Roboto"/>
                <a:ea typeface="Roboto"/>
                <a:cs typeface="Roboto"/>
                <a:sym typeface="Roboto"/>
              </a:rPr>
              <a:t>12</a:t>
            </a:r>
            <a:r>
              <a:rPr lang="en" sz="800">
                <a:solidFill>
                  <a:schemeClr val="dk1"/>
                </a:solidFill>
                <a:latin typeface="Roboto"/>
                <a:ea typeface="Roboto"/>
                <a:cs typeface="Roboto"/>
                <a:sym typeface="Roboto"/>
              </a:rPr>
              <a:t>, </a:t>
            </a:r>
            <a:r>
              <a:rPr lang="en" sz="800">
                <a:solidFill>
                  <a:srgbClr val="C00000"/>
                </a:solidFill>
                <a:latin typeface="Roboto"/>
                <a:ea typeface="Roboto"/>
                <a:cs typeface="Roboto"/>
                <a:sym typeface="Roboto"/>
              </a:rPr>
              <a:t>13</a:t>
            </a: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b="1" lang="en" sz="800">
                <a:solidFill>
                  <a:srgbClr val="006699"/>
                </a:solidFill>
                <a:latin typeface="Roboto"/>
                <a:ea typeface="Roboto"/>
                <a:cs typeface="Roboto"/>
                <a:sym typeface="Roboto"/>
              </a:rPr>
              <a:t>int</a:t>
            </a:r>
            <a:r>
              <a:rPr lang="en" sz="800">
                <a:solidFill>
                  <a:schemeClr val="dk1"/>
                </a:solidFill>
                <a:latin typeface="Roboto"/>
                <a:ea typeface="Roboto"/>
                <a:cs typeface="Roboto"/>
                <a:sym typeface="Roboto"/>
              </a:rPr>
              <a:t> s;  </a:t>
            </a:r>
            <a:endParaRPr sz="8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800">
                <a:solidFill>
                  <a:srgbClr val="008200"/>
                </a:solidFill>
                <a:latin typeface="Roboto"/>
                <a:ea typeface="Roboto"/>
                <a:cs typeface="Roboto"/>
                <a:sym typeface="Roboto"/>
              </a:rPr>
              <a:t>//user-defined method because we have not used static keyword</a:t>
            </a: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b="1" lang="en" sz="800">
                <a:solidFill>
                  <a:srgbClr val="006699"/>
                </a:solidFill>
                <a:latin typeface="Roboto"/>
                <a:ea typeface="Roboto"/>
                <a:cs typeface="Roboto"/>
                <a:sym typeface="Roboto"/>
              </a:rPr>
              <a:t>public</a:t>
            </a:r>
            <a:r>
              <a:rPr lang="en" sz="800">
                <a:solidFill>
                  <a:schemeClr val="dk1"/>
                </a:solidFill>
                <a:latin typeface="Roboto"/>
                <a:ea typeface="Roboto"/>
                <a:cs typeface="Roboto"/>
                <a:sym typeface="Roboto"/>
              </a:rPr>
              <a:t> </a:t>
            </a:r>
            <a:r>
              <a:rPr b="1" lang="en" sz="800">
                <a:solidFill>
                  <a:srgbClr val="006699"/>
                </a:solidFill>
                <a:latin typeface="Roboto"/>
                <a:ea typeface="Roboto"/>
                <a:cs typeface="Roboto"/>
                <a:sym typeface="Roboto"/>
              </a:rPr>
              <a:t>int</a:t>
            </a:r>
            <a:r>
              <a:rPr lang="en" sz="800">
                <a:solidFill>
                  <a:schemeClr val="dk1"/>
                </a:solidFill>
                <a:latin typeface="Roboto"/>
                <a:ea typeface="Roboto"/>
                <a:cs typeface="Roboto"/>
                <a:sym typeface="Roboto"/>
              </a:rPr>
              <a:t> add(</a:t>
            </a:r>
            <a:r>
              <a:rPr b="1" lang="en" sz="800">
                <a:solidFill>
                  <a:srgbClr val="006699"/>
                </a:solidFill>
                <a:latin typeface="Roboto"/>
                <a:ea typeface="Roboto"/>
                <a:cs typeface="Roboto"/>
                <a:sym typeface="Roboto"/>
              </a:rPr>
              <a:t>int</a:t>
            </a:r>
            <a:r>
              <a:rPr lang="en" sz="800">
                <a:solidFill>
                  <a:schemeClr val="dk1"/>
                </a:solidFill>
                <a:latin typeface="Roboto"/>
                <a:ea typeface="Roboto"/>
                <a:cs typeface="Roboto"/>
                <a:sym typeface="Roboto"/>
              </a:rPr>
              <a:t> a, </a:t>
            </a:r>
            <a:r>
              <a:rPr b="1" lang="en" sz="800">
                <a:solidFill>
                  <a:srgbClr val="006699"/>
                </a:solidFill>
                <a:latin typeface="Roboto"/>
                <a:ea typeface="Roboto"/>
                <a:cs typeface="Roboto"/>
                <a:sym typeface="Roboto"/>
              </a:rPr>
              <a:t>int</a:t>
            </a:r>
            <a:r>
              <a:rPr lang="en" sz="800">
                <a:solidFill>
                  <a:schemeClr val="dk1"/>
                </a:solidFill>
                <a:latin typeface="Roboto"/>
                <a:ea typeface="Roboto"/>
                <a:cs typeface="Roboto"/>
                <a:sym typeface="Roboto"/>
              </a:rPr>
              <a:t> b)  </a:t>
            </a:r>
            <a:endParaRPr sz="8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lang="en" sz="800">
                <a:solidFill>
                  <a:schemeClr val="dk1"/>
                </a:solidFill>
                <a:latin typeface="Roboto"/>
                <a:ea typeface="Roboto"/>
                <a:cs typeface="Roboto"/>
                <a:sym typeface="Roboto"/>
              </a:rPr>
              <a:t>s = a+b;  </a:t>
            </a:r>
            <a:endParaRPr sz="8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lang="en" sz="800">
                <a:solidFill>
                  <a:srgbClr val="008200"/>
                </a:solidFill>
                <a:latin typeface="Roboto"/>
                <a:ea typeface="Roboto"/>
                <a:cs typeface="Roboto"/>
                <a:sym typeface="Roboto"/>
              </a:rPr>
              <a:t>//returning the sum</a:t>
            </a: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a:p>
            <a:pPr indent="457200" lvl="0" marL="914400" rtl="0" algn="l">
              <a:lnSpc>
                <a:spcPct val="156250"/>
              </a:lnSpc>
              <a:spcBef>
                <a:spcPts val="0"/>
              </a:spcBef>
              <a:spcAft>
                <a:spcPts val="0"/>
              </a:spcAft>
              <a:buNone/>
            </a:pPr>
            <a:r>
              <a:rPr b="1" lang="en" sz="800">
                <a:solidFill>
                  <a:srgbClr val="006699"/>
                </a:solidFill>
                <a:latin typeface="Roboto"/>
                <a:ea typeface="Roboto"/>
                <a:cs typeface="Roboto"/>
                <a:sym typeface="Roboto"/>
              </a:rPr>
              <a:t>return</a:t>
            </a:r>
            <a:r>
              <a:rPr lang="en" sz="800">
                <a:solidFill>
                  <a:schemeClr val="dk1"/>
                </a:solidFill>
                <a:latin typeface="Roboto"/>
                <a:ea typeface="Roboto"/>
                <a:cs typeface="Roboto"/>
                <a:sym typeface="Roboto"/>
              </a:rPr>
              <a:t> s;  </a:t>
            </a:r>
            <a:endParaRPr sz="8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p:txBody>
      </p:sp>
      <p:sp>
        <p:nvSpPr>
          <p:cNvPr id="111" name="Google Shape;111;p21"/>
          <p:cNvSpPr txBox="1"/>
          <p:nvPr/>
        </p:nvSpPr>
        <p:spPr>
          <a:xfrm>
            <a:off x="304800" y="1905000"/>
            <a:ext cx="3000000" cy="1062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There are two types of instance method:</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chemeClr val="dk1"/>
              </a:buClr>
              <a:buSzPts val="1200"/>
              <a:buFont typeface="Roboto"/>
              <a:buChar char="●"/>
            </a:pPr>
            <a:r>
              <a:rPr b="1" lang="en" sz="1200">
                <a:solidFill>
                  <a:schemeClr val="dk1"/>
                </a:solidFill>
                <a:highlight>
                  <a:srgbClr val="FFFFFF"/>
                </a:highlight>
                <a:latin typeface="Roboto"/>
                <a:ea typeface="Roboto"/>
                <a:cs typeface="Roboto"/>
                <a:sym typeface="Roboto"/>
              </a:rPr>
              <a:t>Accessor Method</a:t>
            </a:r>
            <a:endParaRPr b="1"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b="1" lang="en" sz="1200">
                <a:solidFill>
                  <a:schemeClr val="dk1"/>
                </a:solidFill>
                <a:highlight>
                  <a:srgbClr val="FFFFFF"/>
                </a:highlight>
                <a:latin typeface="Roboto"/>
                <a:ea typeface="Roboto"/>
                <a:cs typeface="Roboto"/>
                <a:sym typeface="Roboto"/>
              </a:rPr>
              <a:t>Mutator Method</a:t>
            </a:r>
            <a:endParaRPr b="1" sz="1200">
              <a:solidFill>
                <a:schemeClr val="dk1"/>
              </a:solidFill>
              <a:highlight>
                <a:srgbClr val="FFFFFF"/>
              </a:highlight>
              <a:latin typeface="Roboto"/>
              <a:ea typeface="Roboto"/>
              <a:cs typeface="Roboto"/>
              <a:sym typeface="Roboto"/>
            </a:endParaRPr>
          </a:p>
        </p:txBody>
      </p:sp>
      <p:sp>
        <p:nvSpPr>
          <p:cNvPr id="112" name="Google Shape;112;p21"/>
          <p:cNvSpPr txBox="1"/>
          <p:nvPr/>
        </p:nvSpPr>
        <p:spPr>
          <a:xfrm>
            <a:off x="228600" y="3048000"/>
            <a:ext cx="3000000" cy="79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200">
                <a:solidFill>
                  <a:srgbClr val="333333"/>
                </a:solidFill>
                <a:highlight>
                  <a:srgbClr val="FFFFFF"/>
                </a:highlight>
                <a:latin typeface="Roboto"/>
                <a:ea typeface="Roboto"/>
                <a:cs typeface="Roboto"/>
                <a:sym typeface="Roboto"/>
              </a:rPr>
              <a:t>Accessor Method:</a:t>
            </a:r>
            <a:r>
              <a:rPr lang="en" sz="1200">
                <a:solidFill>
                  <a:srgbClr val="333333"/>
                </a:solidFill>
                <a:highlight>
                  <a:srgbClr val="FFFFFF"/>
                </a:highlight>
                <a:latin typeface="Roboto"/>
                <a:ea typeface="Roboto"/>
                <a:cs typeface="Roboto"/>
                <a:sym typeface="Roboto"/>
              </a:rPr>
              <a:t> The method(s) that reads the instance variable(s) is known as the accessor method.</a:t>
            </a:r>
            <a:endParaRPr sz="1200">
              <a:solidFill>
                <a:srgbClr val="333333"/>
              </a:solidFill>
              <a:highlight>
                <a:srgbClr val="FFFFFF"/>
              </a:highlight>
              <a:latin typeface="Roboto"/>
              <a:ea typeface="Roboto"/>
              <a:cs typeface="Roboto"/>
              <a:sym typeface="Roboto"/>
            </a:endParaRPr>
          </a:p>
        </p:txBody>
      </p:sp>
      <p:sp>
        <p:nvSpPr>
          <p:cNvPr id="113" name="Google Shape;113;p21"/>
          <p:cNvSpPr txBox="1"/>
          <p:nvPr/>
        </p:nvSpPr>
        <p:spPr>
          <a:xfrm>
            <a:off x="152400" y="3886200"/>
            <a:ext cx="3000000" cy="79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200">
                <a:solidFill>
                  <a:srgbClr val="333333"/>
                </a:solidFill>
                <a:highlight>
                  <a:srgbClr val="FFFFFF"/>
                </a:highlight>
                <a:latin typeface="Roboto"/>
                <a:ea typeface="Roboto"/>
                <a:cs typeface="Roboto"/>
                <a:sym typeface="Roboto"/>
              </a:rPr>
              <a:t>Mutator Method:</a:t>
            </a:r>
            <a:r>
              <a:rPr lang="en" sz="1200">
                <a:solidFill>
                  <a:srgbClr val="333333"/>
                </a:solidFill>
                <a:highlight>
                  <a:srgbClr val="FFFFFF"/>
                </a:highlight>
                <a:latin typeface="Roboto"/>
                <a:ea typeface="Roboto"/>
                <a:cs typeface="Roboto"/>
                <a:sym typeface="Roboto"/>
              </a:rPr>
              <a:t> The method(s) read the instance variable(s) and also modify the values.</a:t>
            </a:r>
            <a:endParaRPr sz="1200">
              <a:solidFill>
                <a:srgbClr val="333333"/>
              </a:solidFill>
              <a:highlight>
                <a:srgbClr val="FFFFFF"/>
              </a:highlight>
              <a:latin typeface="Roboto"/>
              <a:ea typeface="Roboto"/>
              <a:cs typeface="Roboto"/>
              <a:sym typeface="Roboto"/>
            </a:endParaRPr>
          </a:p>
        </p:txBody>
      </p:sp>
      <p:sp>
        <p:nvSpPr>
          <p:cNvPr id="114" name="Google Shape;114;p21"/>
          <p:cNvSpPr txBox="1"/>
          <p:nvPr/>
        </p:nvSpPr>
        <p:spPr>
          <a:xfrm>
            <a:off x="3039350" y="2483700"/>
            <a:ext cx="3000000" cy="1060200"/>
          </a:xfrm>
          <a:prstGeom prst="rect">
            <a:avLst/>
          </a:prstGeom>
          <a:noFill/>
          <a:ln>
            <a:noFill/>
          </a:ln>
        </p:spPr>
        <p:txBody>
          <a:bodyPr anchorCtr="0" anchor="t" bIns="91425" lIns="91425" spcFirstLastPara="1" rIns="91425" wrap="square" tIns="91425">
            <a:spAutoFit/>
          </a:bodyPr>
          <a:lstStyle/>
          <a:p>
            <a:pPr indent="0" lvl="0" marL="457200" rtl="0" algn="l">
              <a:lnSpc>
                <a:spcPct val="156250"/>
              </a:lnSpc>
              <a:spcBef>
                <a:spcPts val="0"/>
              </a:spcBef>
              <a:spcAft>
                <a:spcPts val="0"/>
              </a:spcAft>
              <a:buNone/>
            </a:pPr>
            <a:r>
              <a:rPr b="1" lang="en" sz="1000">
                <a:solidFill>
                  <a:srgbClr val="006699"/>
                </a:solidFill>
                <a:latin typeface="Roboto"/>
                <a:ea typeface="Roboto"/>
                <a:cs typeface="Roboto"/>
                <a:sym typeface="Roboto"/>
              </a:rPr>
              <a:t>public</a:t>
            </a:r>
            <a:r>
              <a:rPr lang="en" sz="1000">
                <a:solidFill>
                  <a:schemeClr val="dk1"/>
                </a:solidFill>
                <a:latin typeface="Roboto"/>
                <a:ea typeface="Roboto"/>
                <a:cs typeface="Roboto"/>
                <a:sym typeface="Roboto"/>
              </a:rPr>
              <a:t> </a:t>
            </a:r>
            <a:r>
              <a:rPr b="1" lang="en" sz="1000">
                <a:solidFill>
                  <a:srgbClr val="006699"/>
                </a:solidFill>
                <a:latin typeface="Roboto"/>
                <a:ea typeface="Roboto"/>
                <a:cs typeface="Roboto"/>
                <a:sym typeface="Roboto"/>
              </a:rPr>
              <a:t>int</a:t>
            </a:r>
            <a:r>
              <a:rPr lang="en" sz="1000">
                <a:solidFill>
                  <a:schemeClr val="dk1"/>
                </a:solidFill>
                <a:latin typeface="Roboto"/>
                <a:ea typeface="Roboto"/>
                <a:cs typeface="Roboto"/>
                <a:sym typeface="Roboto"/>
              </a:rPr>
              <a:t> getId()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b="1" lang="en" sz="1000">
                <a:solidFill>
                  <a:srgbClr val="006699"/>
                </a:solidFill>
                <a:latin typeface="Roboto"/>
                <a:ea typeface="Roboto"/>
                <a:cs typeface="Roboto"/>
                <a:sym typeface="Roboto"/>
              </a:rPr>
              <a:t>return</a:t>
            </a:r>
            <a:r>
              <a:rPr lang="en" sz="1000">
                <a:solidFill>
                  <a:schemeClr val="dk1"/>
                </a:solidFill>
                <a:latin typeface="Roboto"/>
                <a:ea typeface="Roboto"/>
                <a:cs typeface="Roboto"/>
                <a:sym typeface="Roboto"/>
              </a:rPr>
              <a:t> Id;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p:txBody>
      </p:sp>
      <p:sp>
        <p:nvSpPr>
          <p:cNvPr id="115" name="Google Shape;115;p21"/>
          <p:cNvSpPr txBox="1"/>
          <p:nvPr/>
        </p:nvSpPr>
        <p:spPr>
          <a:xfrm>
            <a:off x="3009050" y="3978600"/>
            <a:ext cx="3000000" cy="1060200"/>
          </a:xfrm>
          <a:prstGeom prst="rect">
            <a:avLst/>
          </a:prstGeom>
          <a:noFill/>
          <a:ln>
            <a:noFill/>
          </a:ln>
        </p:spPr>
        <p:txBody>
          <a:bodyPr anchorCtr="0" anchor="t" bIns="91425" lIns="91425" spcFirstLastPara="1" rIns="91425" wrap="square" tIns="91425">
            <a:spAutoFit/>
          </a:bodyPr>
          <a:lstStyle/>
          <a:p>
            <a:pPr indent="0" lvl="0" marL="457200" rtl="0" algn="l">
              <a:lnSpc>
                <a:spcPct val="156250"/>
              </a:lnSpc>
              <a:spcBef>
                <a:spcPts val="0"/>
              </a:spcBef>
              <a:spcAft>
                <a:spcPts val="0"/>
              </a:spcAft>
              <a:buNone/>
            </a:pPr>
            <a:r>
              <a:rPr b="1" lang="en" sz="1000">
                <a:solidFill>
                  <a:srgbClr val="006699"/>
                </a:solidFill>
                <a:latin typeface="Roboto"/>
                <a:ea typeface="Roboto"/>
                <a:cs typeface="Roboto"/>
                <a:sym typeface="Roboto"/>
              </a:rPr>
              <a:t>public</a:t>
            </a:r>
            <a:r>
              <a:rPr lang="en" sz="1000">
                <a:solidFill>
                  <a:schemeClr val="dk1"/>
                </a:solidFill>
                <a:latin typeface="Roboto"/>
                <a:ea typeface="Roboto"/>
                <a:cs typeface="Roboto"/>
                <a:sym typeface="Roboto"/>
              </a:rPr>
              <a:t> </a:t>
            </a:r>
            <a:r>
              <a:rPr b="1" lang="en" sz="1000">
                <a:solidFill>
                  <a:srgbClr val="006699"/>
                </a:solidFill>
                <a:latin typeface="Roboto"/>
                <a:ea typeface="Roboto"/>
                <a:cs typeface="Roboto"/>
                <a:sym typeface="Roboto"/>
              </a:rPr>
              <a:t>void</a:t>
            </a:r>
            <a:r>
              <a:rPr lang="en" sz="1000">
                <a:solidFill>
                  <a:schemeClr val="dk1"/>
                </a:solidFill>
                <a:latin typeface="Roboto"/>
                <a:ea typeface="Roboto"/>
                <a:cs typeface="Roboto"/>
                <a:sym typeface="Roboto"/>
              </a:rPr>
              <a:t> setRoll(</a:t>
            </a:r>
            <a:r>
              <a:rPr b="1" lang="en" sz="1000">
                <a:solidFill>
                  <a:srgbClr val="006699"/>
                </a:solidFill>
                <a:latin typeface="Roboto"/>
                <a:ea typeface="Roboto"/>
                <a:cs typeface="Roboto"/>
                <a:sym typeface="Roboto"/>
              </a:rPr>
              <a:t>int</a:t>
            </a:r>
            <a:r>
              <a:rPr lang="en" sz="1000">
                <a:solidFill>
                  <a:schemeClr val="dk1"/>
                </a:solidFill>
                <a:latin typeface="Roboto"/>
                <a:ea typeface="Roboto"/>
                <a:cs typeface="Roboto"/>
                <a:sym typeface="Roboto"/>
              </a:rPr>
              <a:t> roll)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457200" lvl="0" marL="457200" rtl="0" algn="l">
              <a:lnSpc>
                <a:spcPct val="156250"/>
              </a:lnSpc>
              <a:spcBef>
                <a:spcPts val="0"/>
              </a:spcBef>
              <a:spcAft>
                <a:spcPts val="0"/>
              </a:spcAft>
              <a:buNone/>
            </a:pPr>
            <a:r>
              <a:rPr b="1" lang="en" sz="1000">
                <a:solidFill>
                  <a:srgbClr val="006699"/>
                </a:solidFill>
                <a:latin typeface="Roboto"/>
                <a:ea typeface="Roboto"/>
                <a:cs typeface="Roboto"/>
                <a:sym typeface="Roboto"/>
              </a:rPr>
              <a:t>this</a:t>
            </a:r>
            <a:r>
              <a:rPr lang="en" sz="1000">
                <a:solidFill>
                  <a:schemeClr val="dk1"/>
                </a:solidFill>
                <a:latin typeface="Roboto"/>
                <a:ea typeface="Roboto"/>
                <a:cs typeface="Roboto"/>
                <a:sym typeface="Roboto"/>
              </a:rPr>
              <a:t>.roll = roll;  </a:t>
            </a:r>
            <a:endParaRPr sz="1000">
              <a:solidFill>
                <a:schemeClr val="dk1"/>
              </a:solidFill>
              <a:latin typeface="Roboto"/>
              <a:ea typeface="Roboto"/>
              <a:cs typeface="Roboto"/>
              <a:sym typeface="Roboto"/>
            </a:endParaRPr>
          </a:p>
          <a:p>
            <a:pPr indent="0" lvl="0" marL="457200" rtl="0" algn="l">
              <a:lnSpc>
                <a:spcPct val="156250"/>
              </a:lnSpc>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