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DC6282-307E-4953-8AA3-999D7B925717}">
  <a:tblStyle styleId="{4CDC6282-307E-4953-8AA3-999D7B9257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bdb86c36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bdb86c36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bdb86c3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bdb86c3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bdb86c36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bdb86c3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bdb86c36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bdb86c3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bdb86c36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bdb86c36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bdb86c36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bdb86c36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db86c36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bdb86c36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c9ab47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c9ab47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c9ab47b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c9ab47b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c9ab47b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c9ab47b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17f46a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17f46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c9ab47b6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c9ab47b6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c9ab47b6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c9ab47b6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c9ab47b6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c9ab47b6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bdb86c36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bdb86c3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def8dd3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def8dd3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def8dd3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def8dd3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def8dd3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def8dd3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def8dd34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def8dd3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def8dd34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def8dd34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def8dd34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def8dd34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17f46a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17f46a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c9ab47b6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c9ab47b6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def8dd3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def8dd3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def8dd3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def8dd3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def8dd3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def8dd3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def8dd34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def8dd34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def8dd34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def8dd34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def8dd34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def8dd34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def8dd34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def8dd34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def8dd34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def8dd34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b17f46a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b17f46a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bdb86c3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bdb86c3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bdb86c3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bdb86c3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db86c3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db86c3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bdb86c3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bdb86c3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bdb86c36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bdb86c36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Inner Class in Java</a:t>
            </a:r>
            <a:endParaRPr/>
          </a:p>
        </p:txBody>
      </p:sp>
      <p:sp>
        <p:nvSpPr>
          <p:cNvPr id="55" name="Google Shape;55;p13"/>
          <p:cNvSpPr txBox="1"/>
          <p:nvPr/>
        </p:nvSpPr>
        <p:spPr>
          <a:xfrm>
            <a:off x="334650" y="4263200"/>
            <a:ext cx="21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Md Irshad Sheikh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local inner classes:</a:t>
            </a:r>
            <a:endParaRPr/>
          </a:p>
        </p:txBody>
      </p:sp>
      <p:sp>
        <p:nvSpPr>
          <p:cNvPr id="130" name="Google Shape;130;p22"/>
          <p:cNvSpPr txBox="1"/>
          <p:nvPr/>
        </p:nvSpPr>
        <p:spPr>
          <a:xfrm>
            <a:off x="429225" y="1017725"/>
            <a:ext cx="4190400" cy="40584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Sometimes a class is declared inside a method such type of inner classes are called method local inner classes. </a:t>
            </a:r>
            <a:endParaRPr/>
          </a:p>
          <a:p>
            <a:pPr indent="-317500" lvl="0" marL="457200" rtl="0" algn="l">
              <a:spcBef>
                <a:spcPts val="1000"/>
              </a:spcBef>
              <a:spcAft>
                <a:spcPts val="0"/>
              </a:spcAft>
              <a:buSzPts val="1400"/>
              <a:buChar char="➔"/>
            </a:pPr>
            <a:r>
              <a:rPr lang="en"/>
              <a:t>The main objective of method local inner class is to define method specific repeatedly required functionality.</a:t>
            </a:r>
            <a:endParaRPr/>
          </a:p>
          <a:p>
            <a:pPr indent="-317500" lvl="0" marL="457200" rtl="0" algn="l">
              <a:spcBef>
                <a:spcPts val="1000"/>
              </a:spcBef>
              <a:spcAft>
                <a:spcPts val="0"/>
              </a:spcAft>
              <a:buSzPts val="1400"/>
              <a:buChar char="➔"/>
            </a:pPr>
            <a:r>
              <a:rPr lang="en"/>
              <a:t>Method Local inner classes are best suitable to meet nested method requirement.</a:t>
            </a:r>
            <a:endParaRPr/>
          </a:p>
          <a:p>
            <a:pPr indent="-317500" lvl="0" marL="457200" rtl="0" algn="l">
              <a:spcBef>
                <a:spcPts val="1000"/>
              </a:spcBef>
              <a:spcAft>
                <a:spcPts val="0"/>
              </a:spcAft>
              <a:buSzPts val="1400"/>
              <a:buChar char="➔"/>
            </a:pPr>
            <a:r>
              <a:rPr lang="en"/>
              <a:t>Method local inner class can only be accessed within the method where it is declared it. </a:t>
            </a:r>
            <a:endParaRPr/>
          </a:p>
          <a:p>
            <a:pPr indent="-317500" lvl="0" marL="457200" rtl="0" algn="l">
              <a:spcBef>
                <a:spcPts val="1000"/>
              </a:spcBef>
              <a:spcAft>
                <a:spcPts val="0"/>
              </a:spcAft>
              <a:buSzPts val="1400"/>
              <a:buChar char="➔"/>
            </a:pPr>
            <a:r>
              <a:rPr lang="en">
                <a:solidFill>
                  <a:schemeClr val="dk1"/>
                </a:solidFill>
              </a:rPr>
              <a:t>C</a:t>
            </a:r>
            <a:r>
              <a:rPr lang="en">
                <a:solidFill>
                  <a:schemeClr val="dk1"/>
                </a:solidFill>
              </a:rPr>
              <a:t>an't access </a:t>
            </a:r>
            <a:r>
              <a:rPr lang="en"/>
              <a:t>f</a:t>
            </a:r>
            <a:r>
              <a:rPr lang="en"/>
              <a:t>rom outside of the method</a:t>
            </a:r>
            <a:endParaRPr/>
          </a:p>
          <a:p>
            <a:pPr indent="-317500" lvl="0" marL="457200" rtl="0" algn="l">
              <a:spcBef>
                <a:spcPts val="1000"/>
              </a:spcBef>
              <a:spcAft>
                <a:spcPts val="0"/>
              </a:spcAft>
              <a:buSzPts val="1400"/>
              <a:buChar char="➔"/>
            </a:pPr>
            <a:r>
              <a:rPr lang="en"/>
              <a:t>As the scope of method local inner classes is very less, this type of inner classes are most rarely used type of inner classes.</a:t>
            </a:r>
            <a:endParaRPr/>
          </a:p>
        </p:txBody>
      </p:sp>
      <p:sp>
        <p:nvSpPr>
          <p:cNvPr id="131" name="Google Shape;131;p22"/>
          <p:cNvSpPr txBox="1"/>
          <p:nvPr/>
        </p:nvSpPr>
        <p:spPr>
          <a:xfrm>
            <a:off x="4954350" y="1069450"/>
            <a:ext cx="41904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800"/>
              <a:t>Example:</a:t>
            </a:r>
            <a:endParaRPr b="1" sz="800"/>
          </a:p>
          <a:p>
            <a:pPr indent="0" lvl="0" marL="0" rtl="0" algn="l">
              <a:spcBef>
                <a:spcPts val="0"/>
              </a:spcBef>
              <a:spcAft>
                <a:spcPts val="0"/>
              </a:spcAft>
              <a:buClr>
                <a:schemeClr val="dk1"/>
              </a:buClr>
              <a:buSzPts val="1100"/>
              <a:buFont typeface="Arial"/>
              <a:buNone/>
            </a:pPr>
            <a:r>
              <a:rPr lang="en" sz="800"/>
              <a:t>class Test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public void methodOne()</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457200" rtl="0" algn="l">
              <a:spcBef>
                <a:spcPts val="0"/>
              </a:spcBef>
              <a:spcAft>
                <a:spcPts val="0"/>
              </a:spcAft>
              <a:buClr>
                <a:schemeClr val="dk1"/>
              </a:buClr>
              <a:buSzPts val="1100"/>
              <a:buFont typeface="Arial"/>
              <a:buNone/>
            </a:pPr>
            <a:r>
              <a:rPr lang="en" sz="800"/>
              <a:t>class Inner</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  public void sum(inti,int j)</a:t>
            </a:r>
            <a:endParaRPr sz="800"/>
          </a:p>
          <a:p>
            <a:pPr indent="0" lvl="0" marL="457200" rtl="0" algn="l">
              <a:spcBef>
                <a:spcPts val="0"/>
              </a:spcBef>
              <a:spcAft>
                <a:spcPts val="0"/>
              </a:spcAft>
              <a:buClr>
                <a:schemeClr val="dk1"/>
              </a:buClr>
              <a:buSzPts val="1100"/>
              <a:buFont typeface="Arial"/>
              <a:buNone/>
            </a:pPr>
            <a:r>
              <a:rPr lang="en" sz="800"/>
              <a:t>  {</a:t>
            </a:r>
            <a:endParaRPr sz="800"/>
          </a:p>
          <a:p>
            <a:pPr indent="457200" lvl="0" marL="457200" rtl="0" algn="l">
              <a:spcBef>
                <a:spcPts val="0"/>
              </a:spcBef>
              <a:spcAft>
                <a:spcPts val="0"/>
              </a:spcAft>
              <a:buClr>
                <a:schemeClr val="dk1"/>
              </a:buClr>
              <a:buSzPts val="1100"/>
              <a:buFont typeface="Arial"/>
              <a:buNone/>
            </a:pPr>
            <a:r>
              <a:rPr lang="en" sz="800"/>
              <a:t>System.out.println("The sum:"+(i+j));</a:t>
            </a:r>
            <a:endParaRPr sz="800"/>
          </a:p>
          <a:p>
            <a:pPr indent="0" lvl="0" marL="457200" rtl="0" algn="l">
              <a:spcBef>
                <a:spcPts val="0"/>
              </a:spcBef>
              <a:spcAft>
                <a:spcPts val="0"/>
              </a:spcAft>
              <a:buClr>
                <a:schemeClr val="dk1"/>
              </a:buClr>
              <a:buSzPts val="1100"/>
              <a:buFont typeface="Arial"/>
              <a:buNone/>
            </a:pPr>
            <a:r>
              <a:rPr lang="en" sz="800"/>
              <a:t>  }</a:t>
            </a:r>
            <a:endParaRPr sz="800"/>
          </a:p>
          <a:p>
            <a:pPr indent="0" lvl="0" marL="457200" rtl="0" algn="l">
              <a:spcBef>
                <a:spcPts val="0"/>
              </a:spcBef>
              <a:spcAft>
                <a:spcPts val="0"/>
              </a:spcAft>
              <a:buClr>
                <a:schemeClr val="dk1"/>
              </a:buClr>
              <a:buSzPts val="1100"/>
              <a:buFont typeface="Arial"/>
              <a:buNone/>
            </a:pPr>
            <a:r>
              <a:rPr lang="en" sz="800"/>
              <a:t>}</a:t>
            </a:r>
            <a:endParaRPr sz="800"/>
          </a:p>
          <a:p>
            <a:pPr indent="457200" lvl="0" marL="0" rtl="0" algn="l">
              <a:spcBef>
                <a:spcPts val="0"/>
              </a:spcBef>
              <a:spcAft>
                <a:spcPts val="0"/>
              </a:spcAft>
              <a:buClr>
                <a:schemeClr val="dk1"/>
              </a:buClr>
              <a:buSzPts val="1100"/>
              <a:buFont typeface="Arial"/>
              <a:buNone/>
            </a:pPr>
            <a:r>
              <a:rPr lang="en" sz="800"/>
              <a:t>Inner i=new Inner();</a:t>
            </a:r>
            <a:endParaRPr sz="800"/>
          </a:p>
          <a:p>
            <a:pPr indent="457200" lvl="0" marL="0" rtl="0" algn="l">
              <a:spcBef>
                <a:spcPts val="0"/>
              </a:spcBef>
              <a:spcAft>
                <a:spcPts val="0"/>
              </a:spcAft>
              <a:buNone/>
            </a:pPr>
            <a:r>
              <a:rPr lang="en" sz="800"/>
              <a:t>i.sum(10,20);</a:t>
            </a:r>
            <a:endParaRPr sz="800"/>
          </a:p>
          <a:p>
            <a:pPr indent="0" lvl="0" marL="0" rtl="0" algn="l">
              <a:spcBef>
                <a:spcPts val="0"/>
              </a:spcBef>
              <a:spcAft>
                <a:spcPts val="0"/>
              </a:spcAft>
              <a:buClr>
                <a:schemeClr val="dk1"/>
              </a:buClr>
              <a:buSzPts val="1100"/>
              <a:buFont typeface="Arial"/>
              <a:buNone/>
            </a:pPr>
            <a:r>
              <a:t/>
            </a:r>
            <a:endParaRPr sz="800"/>
          </a:p>
          <a:p>
            <a:pPr indent="457200" lvl="0" marL="0" rtl="0" algn="l">
              <a:spcBef>
                <a:spcPts val="0"/>
              </a:spcBef>
              <a:spcAft>
                <a:spcPts val="0"/>
              </a:spcAft>
              <a:buClr>
                <a:schemeClr val="dk1"/>
              </a:buClr>
              <a:buSzPts val="1100"/>
              <a:buFont typeface="Arial"/>
              <a:buNone/>
            </a:pPr>
            <a:r>
              <a:rPr lang="en" sz="800"/>
              <a:t>i.sum(100,200);</a:t>
            </a:r>
            <a:endParaRPr sz="800"/>
          </a:p>
          <a:p>
            <a:pPr indent="0" lvl="0" marL="0" rtl="0" algn="l">
              <a:spcBef>
                <a:spcPts val="0"/>
              </a:spcBef>
              <a:spcAft>
                <a:spcPts val="0"/>
              </a:spcAft>
              <a:buClr>
                <a:schemeClr val="dk1"/>
              </a:buClr>
              <a:buSzPts val="1100"/>
              <a:buFont typeface="Arial"/>
              <a:buNone/>
            </a:pPr>
            <a:r>
              <a:t/>
            </a:r>
            <a:endParaRPr sz="800"/>
          </a:p>
          <a:p>
            <a:pPr indent="457200" lvl="0" marL="0" rtl="0" algn="l">
              <a:spcBef>
                <a:spcPts val="0"/>
              </a:spcBef>
              <a:spcAft>
                <a:spcPts val="0"/>
              </a:spcAft>
              <a:buClr>
                <a:schemeClr val="dk1"/>
              </a:buClr>
              <a:buSzPts val="1100"/>
              <a:buFont typeface="Arial"/>
              <a:buNone/>
            </a:pPr>
            <a:r>
              <a:rPr lang="en" sz="800"/>
              <a:t>i.sum(1000,2000);</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public static void main(String[] args)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457200" rtl="0" algn="l">
              <a:spcBef>
                <a:spcPts val="0"/>
              </a:spcBef>
              <a:spcAft>
                <a:spcPts val="0"/>
              </a:spcAft>
              <a:buClr>
                <a:schemeClr val="dk1"/>
              </a:buClr>
              <a:buSzPts val="1100"/>
              <a:buFont typeface="Arial"/>
              <a:buNone/>
            </a:pPr>
            <a:r>
              <a:rPr lang="en" sz="800"/>
              <a:t>new Test().methodOne();</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Output:</a:t>
            </a:r>
            <a:endParaRPr sz="800"/>
          </a:p>
          <a:p>
            <a:pPr indent="0" lvl="0" marL="0" rtl="0" algn="l">
              <a:spcBef>
                <a:spcPts val="0"/>
              </a:spcBef>
              <a:spcAft>
                <a:spcPts val="0"/>
              </a:spcAft>
              <a:buClr>
                <a:schemeClr val="dk1"/>
              </a:buClr>
              <a:buSzPts val="1100"/>
              <a:buFont typeface="Arial"/>
              <a:buNone/>
            </a:pPr>
            <a:r>
              <a:rPr lang="en" sz="800"/>
              <a:t>The sum: 30</a:t>
            </a:r>
            <a:endParaRPr sz="800"/>
          </a:p>
          <a:p>
            <a:pPr indent="0" lvl="0" marL="0" rtl="0" algn="l">
              <a:spcBef>
                <a:spcPts val="0"/>
              </a:spcBef>
              <a:spcAft>
                <a:spcPts val="0"/>
              </a:spcAft>
              <a:buClr>
                <a:schemeClr val="dk1"/>
              </a:buClr>
              <a:buSzPts val="1100"/>
              <a:buFont typeface="Arial"/>
              <a:buNone/>
            </a:pPr>
            <a:r>
              <a:rPr lang="en" sz="800"/>
              <a:t>The sum: 300</a:t>
            </a:r>
            <a:endParaRPr sz="800"/>
          </a:p>
          <a:p>
            <a:pPr indent="0" lvl="0" marL="0" rtl="0" algn="l">
              <a:spcBef>
                <a:spcPts val="0"/>
              </a:spcBef>
              <a:spcAft>
                <a:spcPts val="0"/>
              </a:spcAft>
              <a:buNone/>
            </a:pPr>
            <a:r>
              <a:rPr lang="en" sz="800"/>
              <a:t>The sum: 3000</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local inner classes:</a:t>
            </a:r>
            <a:endParaRPr/>
          </a:p>
        </p:txBody>
      </p:sp>
      <p:sp>
        <p:nvSpPr>
          <p:cNvPr id="137" name="Google Shape;137;p23"/>
          <p:cNvSpPr txBox="1"/>
          <p:nvPr/>
        </p:nvSpPr>
        <p:spPr>
          <a:xfrm>
            <a:off x="429225" y="1017725"/>
            <a:ext cx="4190400" cy="32427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If inner class are being declared inside instance method then both static and non static members can be accessed of outer class directly.</a:t>
            </a:r>
            <a:endParaRPr/>
          </a:p>
          <a:p>
            <a:pPr indent="-317500" lvl="0" marL="457200" rtl="0" algn="l">
              <a:spcBef>
                <a:spcPts val="1000"/>
              </a:spcBef>
              <a:spcAft>
                <a:spcPts val="0"/>
              </a:spcAft>
              <a:buSzPts val="1400"/>
              <a:buChar char="➔"/>
            </a:pPr>
            <a:r>
              <a:rPr lang="en"/>
              <a:t>But if inner class </a:t>
            </a:r>
            <a:r>
              <a:rPr lang="en">
                <a:solidFill>
                  <a:schemeClr val="dk1"/>
                </a:solidFill>
              </a:rPr>
              <a:t>are being declared</a:t>
            </a:r>
            <a:r>
              <a:rPr lang="en"/>
              <a:t> inside static method then only static members </a:t>
            </a:r>
            <a:r>
              <a:rPr lang="en">
                <a:solidFill>
                  <a:schemeClr val="dk1"/>
                </a:solidFill>
              </a:rPr>
              <a:t>can be accessed</a:t>
            </a:r>
            <a:r>
              <a:rPr lang="en"/>
              <a:t> of outer class directly and instance </a:t>
            </a:r>
            <a:r>
              <a:rPr lang="en">
                <a:solidFill>
                  <a:schemeClr val="dk1"/>
                </a:solidFill>
              </a:rPr>
              <a:t>members</a:t>
            </a:r>
            <a:r>
              <a:rPr lang="en"/>
              <a:t> can’t be accessed directly.</a:t>
            </a:r>
            <a:endParaRPr/>
          </a:p>
          <a:p>
            <a:pPr indent="-317500" lvl="0" marL="457200" rtl="0" algn="l">
              <a:spcBef>
                <a:spcPts val="1000"/>
              </a:spcBef>
              <a:spcAft>
                <a:spcPts val="0"/>
              </a:spcAft>
              <a:buSzPts val="1400"/>
              <a:buChar char="➔"/>
            </a:pPr>
            <a:r>
              <a:rPr lang="en"/>
              <a:t>If methodOne() method is declared as static then compile time error will be raised </a:t>
            </a:r>
            <a:r>
              <a:rPr lang="en">
                <a:solidFill>
                  <a:srgbClr val="FF0000"/>
                </a:solidFill>
              </a:rPr>
              <a:t>"non-static variable x cannot be referenced from a static context".</a:t>
            </a:r>
            <a:endParaRPr>
              <a:solidFill>
                <a:srgbClr val="FF0000"/>
              </a:solidFill>
            </a:endParaRPr>
          </a:p>
        </p:txBody>
      </p:sp>
      <p:sp>
        <p:nvSpPr>
          <p:cNvPr id="138" name="Google Shape;138;p23"/>
          <p:cNvSpPr txBox="1"/>
          <p:nvPr/>
        </p:nvSpPr>
        <p:spPr>
          <a:xfrm>
            <a:off x="4954350" y="1069450"/>
            <a:ext cx="41904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Example:</a:t>
            </a:r>
            <a:endParaRPr b="1" sz="800"/>
          </a:p>
          <a:p>
            <a:pPr indent="0" lvl="0" marL="0" rtl="0" algn="l">
              <a:spcBef>
                <a:spcPts val="0"/>
              </a:spcBef>
              <a:spcAft>
                <a:spcPts val="0"/>
              </a:spcAft>
              <a:buNone/>
            </a:pPr>
            <a:r>
              <a:rPr lang="en" sz="1100"/>
              <a:t>class Test</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lang="en" sz="1100"/>
              <a:t>   int x=10;</a:t>
            </a:r>
            <a:endParaRPr sz="1100"/>
          </a:p>
          <a:p>
            <a:pPr indent="0" lvl="0" marL="0" rtl="0" algn="l">
              <a:spcBef>
                <a:spcPts val="0"/>
              </a:spcBef>
              <a:spcAft>
                <a:spcPts val="0"/>
              </a:spcAft>
              <a:buNone/>
            </a:pPr>
            <a:r>
              <a:rPr lang="en" sz="1100"/>
              <a:t>   static int y=20;</a:t>
            </a:r>
            <a:endParaRPr sz="1100"/>
          </a:p>
          <a:p>
            <a:pPr indent="0" lvl="0" marL="0" rtl="0" algn="l">
              <a:spcBef>
                <a:spcPts val="0"/>
              </a:spcBef>
              <a:spcAft>
                <a:spcPts val="0"/>
              </a:spcAft>
              <a:buNone/>
            </a:pPr>
            <a:r>
              <a:rPr lang="en" sz="1100"/>
              <a:t>   public void methodOne()</a:t>
            </a:r>
            <a:endParaRPr sz="1100"/>
          </a:p>
          <a:p>
            <a:pPr indent="0" lvl="0" marL="0" rtl="0" algn="l">
              <a:spcBef>
                <a:spcPts val="0"/>
              </a:spcBef>
              <a:spcAft>
                <a:spcPts val="0"/>
              </a:spcAft>
              <a:buNone/>
            </a:pPr>
            <a:r>
              <a:rPr lang="en" sz="1100"/>
              <a:t>   {</a:t>
            </a:r>
            <a:endParaRPr sz="1100"/>
          </a:p>
          <a:p>
            <a:pPr indent="0" lvl="0" marL="457200" rtl="0" algn="l">
              <a:spcBef>
                <a:spcPts val="0"/>
              </a:spcBef>
              <a:spcAft>
                <a:spcPts val="0"/>
              </a:spcAft>
              <a:buNone/>
            </a:pPr>
            <a:r>
              <a:rPr lang="en" sz="1100"/>
              <a:t>class Inner</a:t>
            </a:r>
            <a:endParaRPr sz="1100"/>
          </a:p>
          <a:p>
            <a:pPr indent="0" lvl="0" marL="457200" rtl="0" algn="l">
              <a:spcBef>
                <a:spcPts val="0"/>
              </a:spcBef>
              <a:spcAft>
                <a:spcPts val="0"/>
              </a:spcAft>
              <a:buNone/>
            </a:pPr>
            <a:r>
              <a:rPr lang="en" sz="1100"/>
              <a:t>{</a:t>
            </a:r>
            <a:endParaRPr sz="1100"/>
          </a:p>
          <a:p>
            <a:pPr indent="0" lvl="0" marL="457200" rtl="0" algn="l">
              <a:spcBef>
                <a:spcPts val="0"/>
              </a:spcBef>
              <a:spcAft>
                <a:spcPts val="0"/>
              </a:spcAft>
              <a:buNone/>
            </a:pPr>
            <a:r>
              <a:rPr lang="en" sz="1100"/>
              <a:t>   public void methodTwo()</a:t>
            </a:r>
            <a:endParaRPr sz="1100"/>
          </a:p>
          <a:p>
            <a:pPr indent="0" lvl="0" marL="457200" rtl="0" algn="l">
              <a:spcBef>
                <a:spcPts val="0"/>
              </a:spcBef>
              <a:spcAft>
                <a:spcPts val="0"/>
              </a:spcAft>
              <a:buNone/>
            </a:pPr>
            <a:r>
              <a:rPr lang="en" sz="1100"/>
              <a:t>   {</a:t>
            </a:r>
            <a:endParaRPr sz="1100"/>
          </a:p>
          <a:p>
            <a:pPr indent="0" lvl="0" marL="457200" rtl="0" algn="l">
              <a:spcBef>
                <a:spcPts val="0"/>
              </a:spcBef>
              <a:spcAft>
                <a:spcPts val="0"/>
              </a:spcAft>
              <a:buNone/>
            </a:pPr>
            <a:r>
              <a:rPr lang="en" sz="1100"/>
              <a:t>     System.out.println(x);//10</a:t>
            </a:r>
            <a:endParaRPr sz="1100"/>
          </a:p>
          <a:p>
            <a:pPr indent="0" lvl="0" marL="457200" rtl="0" algn="l">
              <a:spcBef>
                <a:spcPts val="0"/>
              </a:spcBef>
              <a:spcAft>
                <a:spcPts val="0"/>
              </a:spcAft>
              <a:buNone/>
            </a:pPr>
            <a:r>
              <a:rPr lang="en" sz="1100"/>
              <a:t>     System.out.println(y);//20</a:t>
            </a:r>
            <a:endParaRPr sz="1100"/>
          </a:p>
          <a:p>
            <a:pPr indent="0" lvl="0" marL="45720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Inner i=new Inner();</a:t>
            </a:r>
            <a:endParaRPr sz="1100"/>
          </a:p>
          <a:p>
            <a:pPr indent="0" lvl="0" marL="0" rtl="0" algn="l">
              <a:spcBef>
                <a:spcPts val="0"/>
              </a:spcBef>
              <a:spcAft>
                <a:spcPts val="0"/>
              </a:spcAft>
              <a:buNone/>
            </a:pPr>
            <a:r>
              <a:rPr lang="en" sz="1100"/>
              <a:t>      i.methodTwo();</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public static void main(String[] args)</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new Test().methodOne();</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local inner classes:</a:t>
            </a:r>
            <a:endParaRPr/>
          </a:p>
        </p:txBody>
      </p:sp>
      <p:sp>
        <p:nvSpPr>
          <p:cNvPr id="144" name="Google Shape;144;p24"/>
          <p:cNvSpPr txBox="1"/>
          <p:nvPr/>
        </p:nvSpPr>
        <p:spPr>
          <a:xfrm>
            <a:off x="429225" y="1017725"/>
            <a:ext cx="4190400" cy="28527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From method local inner class local variables can’t be accessed of the method in which it is declared. But if that local variable is declared as final then any compile time error won’t be raised</a:t>
            </a:r>
            <a:endParaRPr/>
          </a:p>
          <a:p>
            <a:pPr indent="-317500" lvl="0" marL="457200" rtl="0" algn="l">
              <a:spcBef>
                <a:spcPts val="1000"/>
              </a:spcBef>
              <a:spcAft>
                <a:spcPts val="0"/>
              </a:spcAft>
              <a:buSzPts val="1400"/>
              <a:buChar char="➔"/>
            </a:pPr>
            <a:r>
              <a:rPr lang="en"/>
              <a:t>The only applicable modifiers for method local inner classes are:</a:t>
            </a:r>
            <a:endParaRPr/>
          </a:p>
          <a:p>
            <a:pPr indent="0" lvl="0" marL="457200" rtl="0" algn="l">
              <a:spcBef>
                <a:spcPts val="1000"/>
              </a:spcBef>
              <a:spcAft>
                <a:spcPts val="0"/>
              </a:spcAft>
              <a:buNone/>
            </a:pPr>
            <a:r>
              <a:rPr lang="en"/>
              <a:t>1. final</a:t>
            </a:r>
            <a:endParaRPr/>
          </a:p>
          <a:p>
            <a:pPr indent="0" lvl="0" marL="457200" rtl="0" algn="l">
              <a:spcBef>
                <a:spcPts val="1000"/>
              </a:spcBef>
              <a:spcAft>
                <a:spcPts val="0"/>
              </a:spcAft>
              <a:buNone/>
            </a:pPr>
            <a:r>
              <a:rPr lang="en"/>
              <a:t>2. abstract</a:t>
            </a:r>
            <a:endParaRPr/>
          </a:p>
          <a:p>
            <a:pPr indent="0" lvl="0" marL="457200" rtl="0" algn="l">
              <a:spcBef>
                <a:spcPts val="1000"/>
              </a:spcBef>
              <a:spcAft>
                <a:spcPts val="0"/>
              </a:spcAft>
              <a:buNone/>
            </a:pPr>
            <a:r>
              <a:rPr lang="en"/>
              <a:t>3. strictfp</a:t>
            </a:r>
            <a:endParaRPr/>
          </a:p>
        </p:txBody>
      </p:sp>
      <p:sp>
        <p:nvSpPr>
          <p:cNvPr id="145" name="Google Shape;145;p24"/>
          <p:cNvSpPr txBox="1"/>
          <p:nvPr/>
        </p:nvSpPr>
        <p:spPr>
          <a:xfrm>
            <a:off x="4953600" y="851200"/>
            <a:ext cx="41904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Example:</a:t>
            </a:r>
            <a:endParaRPr b="1" sz="800"/>
          </a:p>
          <a:p>
            <a:pPr indent="0" lvl="0" marL="0" rtl="0" algn="l">
              <a:spcBef>
                <a:spcPts val="0"/>
              </a:spcBef>
              <a:spcAft>
                <a:spcPts val="0"/>
              </a:spcAft>
              <a:buNone/>
            </a:pPr>
            <a:r>
              <a:rPr lang="en" sz="1000"/>
              <a:t>class Test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int x=10;</a:t>
            </a:r>
            <a:endParaRPr sz="1000"/>
          </a:p>
          <a:p>
            <a:pPr indent="0" lvl="0" marL="0" rtl="0" algn="l">
              <a:spcBef>
                <a:spcPts val="0"/>
              </a:spcBef>
              <a:spcAft>
                <a:spcPts val="0"/>
              </a:spcAft>
              <a:buNone/>
            </a:pPr>
            <a:r>
              <a:rPr lang="en" sz="1000"/>
              <a:t>   public void methodOne()</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a:t>
            </a:r>
            <a:r>
              <a:rPr lang="en" sz="1000">
                <a:solidFill>
                  <a:schemeClr val="dk1"/>
                </a:solidFill>
              </a:rPr>
              <a:t>int y=20;</a:t>
            </a:r>
            <a:endParaRPr sz="1000"/>
          </a:p>
          <a:p>
            <a:pPr indent="0" lvl="0" marL="457200" rtl="0" algn="l">
              <a:spcBef>
                <a:spcPts val="0"/>
              </a:spcBef>
              <a:spcAft>
                <a:spcPts val="0"/>
              </a:spcAft>
              <a:buNone/>
            </a:pPr>
            <a:r>
              <a:rPr lang="en" sz="1000"/>
              <a:t>class Inner</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   public void methodTwo()</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     </a:t>
            </a:r>
            <a:r>
              <a:rPr lang="en" sz="1000"/>
              <a:t>System.out.println(x);//10</a:t>
            </a:r>
            <a:endParaRPr sz="1000"/>
          </a:p>
          <a:p>
            <a:pPr indent="0" lvl="0" marL="457200" rtl="0" algn="l">
              <a:spcBef>
                <a:spcPts val="0"/>
              </a:spcBef>
              <a:spcAft>
                <a:spcPts val="0"/>
              </a:spcAft>
              <a:buNone/>
            </a:pPr>
            <a:r>
              <a:rPr lang="en" sz="1000"/>
              <a:t>     System.out.println(y); //C.E: local variable y</a:t>
            </a:r>
            <a:endParaRPr sz="1000"/>
          </a:p>
          <a:p>
            <a:pPr indent="0" lvl="0" marL="457200" rtl="0" algn="l">
              <a:spcBef>
                <a:spcPts val="0"/>
              </a:spcBef>
              <a:spcAft>
                <a:spcPts val="0"/>
              </a:spcAft>
              <a:buNone/>
            </a:pPr>
            <a:r>
              <a:rPr lang="en" sz="1000"/>
              <a:t>                 is accessed from within inner class;</a:t>
            </a:r>
            <a:endParaRPr sz="1000"/>
          </a:p>
          <a:p>
            <a:pPr indent="457200" lvl="0" marL="457200" rtl="0" algn="l">
              <a:spcBef>
                <a:spcPts val="0"/>
              </a:spcBef>
              <a:spcAft>
                <a:spcPts val="0"/>
              </a:spcAft>
              <a:buNone/>
            </a:pPr>
            <a:r>
              <a:rPr lang="en" sz="1000"/>
              <a:t>     needs to be declared final.</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Inner i=new Inner();</a:t>
            </a:r>
            <a:endParaRPr sz="1000"/>
          </a:p>
          <a:p>
            <a:pPr indent="0" lvl="0" marL="0" rtl="0" algn="l">
              <a:spcBef>
                <a:spcPts val="0"/>
              </a:spcBef>
              <a:spcAft>
                <a:spcPts val="0"/>
              </a:spcAft>
              <a:buNone/>
            </a:pPr>
            <a:r>
              <a:rPr lang="en" sz="1000"/>
              <a:t>      i.methodTwo();</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public static void main(String[] args)</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new Test().methodOne();</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inner classes:</a:t>
            </a:r>
            <a:endParaRPr/>
          </a:p>
        </p:txBody>
      </p:sp>
      <p:sp>
        <p:nvSpPr>
          <p:cNvPr id="151" name="Google Shape;151;p25"/>
          <p:cNvSpPr txBox="1"/>
          <p:nvPr/>
        </p:nvSpPr>
        <p:spPr>
          <a:xfrm>
            <a:off x="429225" y="1017725"/>
            <a:ext cx="4190400" cy="36273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Sometimes inner class </a:t>
            </a:r>
            <a:r>
              <a:rPr lang="en">
                <a:solidFill>
                  <a:schemeClr val="dk1"/>
                </a:solidFill>
              </a:rPr>
              <a:t>can be declared</a:t>
            </a:r>
            <a:r>
              <a:rPr lang="en"/>
              <a:t> without name such type of inner classes are called anonymous inner classes.</a:t>
            </a:r>
            <a:endParaRPr/>
          </a:p>
          <a:p>
            <a:pPr indent="-317500" lvl="0" marL="457200" rtl="0" algn="l">
              <a:spcBef>
                <a:spcPts val="1000"/>
              </a:spcBef>
              <a:spcAft>
                <a:spcPts val="0"/>
              </a:spcAft>
              <a:buSzPts val="1400"/>
              <a:buChar char="➔"/>
            </a:pPr>
            <a:r>
              <a:rPr lang="en"/>
              <a:t>The main objective of anonymous inner classes is "just for instant use".</a:t>
            </a:r>
            <a:endParaRPr/>
          </a:p>
          <a:p>
            <a:pPr indent="-317500" lvl="0" marL="457200" rtl="0" algn="l">
              <a:spcBef>
                <a:spcPts val="1000"/>
              </a:spcBef>
              <a:spcAft>
                <a:spcPts val="0"/>
              </a:spcAft>
              <a:buSzPts val="1400"/>
              <a:buChar char="➔"/>
            </a:pPr>
            <a:r>
              <a:rPr lang="en"/>
              <a:t>There are 3 types of anonymous inner classes</a:t>
            </a:r>
            <a:endParaRPr/>
          </a:p>
          <a:p>
            <a:pPr indent="-285750" lvl="1" marL="914400" rtl="0" algn="l">
              <a:spcBef>
                <a:spcPts val="1000"/>
              </a:spcBef>
              <a:spcAft>
                <a:spcPts val="0"/>
              </a:spcAft>
              <a:buSzPts val="900"/>
              <a:buChar char="◆"/>
            </a:pPr>
            <a:r>
              <a:rPr lang="en"/>
              <a:t>Anonymous inner class that extends a class.</a:t>
            </a:r>
            <a:endParaRPr/>
          </a:p>
          <a:p>
            <a:pPr indent="-285750" lvl="1" marL="914400" rtl="0" algn="l">
              <a:spcBef>
                <a:spcPts val="1000"/>
              </a:spcBef>
              <a:spcAft>
                <a:spcPts val="0"/>
              </a:spcAft>
              <a:buSzPts val="900"/>
              <a:buChar char="◆"/>
            </a:pPr>
            <a:r>
              <a:rPr lang="en"/>
              <a:t>Anonymous inner class that implements an interface.</a:t>
            </a:r>
            <a:endParaRPr/>
          </a:p>
          <a:p>
            <a:pPr indent="-285750" lvl="1" marL="914400" rtl="0" algn="l">
              <a:spcBef>
                <a:spcPts val="1000"/>
              </a:spcBef>
              <a:spcAft>
                <a:spcPts val="0"/>
              </a:spcAft>
              <a:buSzPts val="900"/>
              <a:buChar char="◆"/>
            </a:pPr>
            <a:r>
              <a:rPr lang="en"/>
              <a:t>Anonymous inner class that defined inside method arguments.</a:t>
            </a:r>
            <a:endParaRPr/>
          </a:p>
        </p:txBody>
      </p:sp>
      <p:sp>
        <p:nvSpPr>
          <p:cNvPr id="152" name="Google Shape;152;p25"/>
          <p:cNvSpPr txBox="1"/>
          <p:nvPr/>
        </p:nvSpPr>
        <p:spPr>
          <a:xfrm>
            <a:off x="4953600" y="851200"/>
            <a:ext cx="41904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extends a class: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lang="en" sz="1000"/>
              <a:t>class PopCorn</a:t>
            </a:r>
            <a:endParaRPr sz="1000"/>
          </a:p>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void taste()</a:t>
            </a:r>
            <a:endParaRPr sz="1000"/>
          </a:p>
          <a:p>
            <a:pPr indent="0" lvl="0" marL="457200" rtl="0" algn="l">
              <a:spcBef>
                <a:spcPts val="0"/>
              </a:spcBef>
              <a:spcAft>
                <a:spcPts val="0"/>
              </a:spcAft>
              <a:buNone/>
            </a:pPr>
            <a:r>
              <a:rPr lang="en" sz="1000"/>
              <a:t>{</a:t>
            </a:r>
            <a:endParaRPr sz="1000"/>
          </a:p>
          <a:p>
            <a:pPr indent="457200" lvl="0" marL="457200" rtl="0" algn="l">
              <a:spcBef>
                <a:spcPts val="0"/>
              </a:spcBef>
              <a:spcAft>
                <a:spcPts val="0"/>
              </a:spcAft>
              <a:buNone/>
            </a:pPr>
            <a:r>
              <a:rPr lang="en" sz="1000"/>
              <a:t>System.out.println("spicy");</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class Test</a:t>
            </a:r>
            <a:endParaRPr sz="1000"/>
          </a:p>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static void main(String[] args)</a:t>
            </a:r>
            <a:endParaRPr sz="1000"/>
          </a:p>
          <a:p>
            <a:pPr indent="0" lvl="0" marL="457200" rtl="0" algn="l">
              <a:spcBef>
                <a:spcPts val="0"/>
              </a:spcBef>
              <a:spcAft>
                <a:spcPts val="0"/>
              </a:spcAft>
              <a:buNone/>
            </a:pPr>
            <a:r>
              <a:rPr lang="en" sz="1000"/>
              <a:t>{</a:t>
            </a:r>
            <a:endParaRPr sz="1000"/>
          </a:p>
          <a:p>
            <a:pPr indent="457200" lvl="0" marL="457200" rtl="0" algn="l">
              <a:spcBef>
                <a:spcPts val="0"/>
              </a:spcBef>
              <a:spcAft>
                <a:spcPts val="0"/>
              </a:spcAft>
              <a:buNone/>
            </a:pPr>
            <a:r>
              <a:rPr lang="en" sz="1000"/>
              <a:t>PopCorn p=new PopCorn() { </a:t>
            </a:r>
            <a:r>
              <a:rPr lang="en" sz="1000">
                <a:solidFill>
                  <a:schemeClr val="dk1"/>
                </a:solidFill>
              </a:rPr>
              <a:t>// child class object </a:t>
            </a:r>
            <a:endParaRPr sz="1000"/>
          </a:p>
          <a:p>
            <a:pPr indent="0" lvl="0" marL="1371600" rtl="0" algn="l">
              <a:spcBef>
                <a:spcPts val="0"/>
              </a:spcBef>
              <a:spcAft>
                <a:spcPts val="0"/>
              </a:spcAft>
              <a:buNone/>
            </a:pPr>
            <a:r>
              <a:rPr lang="en" sz="1000"/>
              <a:t>public void taste()</a:t>
            </a:r>
            <a:endParaRPr sz="1000"/>
          </a:p>
          <a:p>
            <a:pPr indent="0" lvl="0" marL="1371600" rtl="0" algn="l">
              <a:spcBef>
                <a:spcPts val="0"/>
              </a:spcBef>
              <a:spcAft>
                <a:spcPts val="0"/>
              </a:spcAft>
              <a:buNone/>
            </a:pPr>
            <a:r>
              <a:rPr lang="en" sz="1000"/>
              <a:t>{</a:t>
            </a:r>
            <a:endParaRPr sz="1000"/>
          </a:p>
          <a:p>
            <a:pPr indent="457200" lvl="0" marL="1371600" rtl="0" algn="l">
              <a:spcBef>
                <a:spcPts val="0"/>
              </a:spcBef>
              <a:spcAft>
                <a:spcPts val="0"/>
              </a:spcAft>
              <a:buNone/>
            </a:pPr>
            <a:r>
              <a:rPr lang="en" sz="1000"/>
              <a:t>System.out.println("salty");</a:t>
            </a:r>
            <a:endParaRPr sz="1000"/>
          </a:p>
          <a:p>
            <a:pPr indent="0" lvl="0" marL="1371600" rtl="0" algn="l">
              <a:spcBef>
                <a:spcPts val="0"/>
              </a:spcBef>
              <a:spcAft>
                <a:spcPts val="0"/>
              </a:spcAft>
              <a:buNone/>
            </a:pPr>
            <a:r>
              <a:rPr lang="en" sz="1000"/>
              <a:t>}</a:t>
            </a:r>
            <a:endParaRPr sz="1000"/>
          </a:p>
          <a:p>
            <a:pPr indent="0" lvl="0" marL="914400" rtl="0" algn="l">
              <a:spcBef>
                <a:spcPts val="0"/>
              </a:spcBef>
              <a:spcAft>
                <a:spcPts val="0"/>
              </a:spcAft>
              <a:buNone/>
            </a:pPr>
            <a:r>
              <a:rPr lang="en" sz="1000"/>
              <a:t>};</a:t>
            </a:r>
            <a:endParaRPr sz="1000"/>
          </a:p>
          <a:p>
            <a:pPr indent="457200" lvl="0" marL="0" rtl="0" algn="l">
              <a:spcBef>
                <a:spcPts val="0"/>
              </a:spcBef>
              <a:spcAft>
                <a:spcPts val="0"/>
              </a:spcAft>
              <a:buNone/>
            </a:pPr>
            <a:r>
              <a:rPr lang="en" sz="1000"/>
              <a:t> p.taste();//salty</a:t>
            </a:r>
            <a:endParaRPr sz="1000"/>
          </a:p>
          <a:p>
            <a:pPr indent="457200" lvl="0" marL="0" rtl="0" algn="l">
              <a:spcBef>
                <a:spcPts val="0"/>
              </a:spcBef>
              <a:spcAft>
                <a:spcPts val="0"/>
              </a:spcAft>
              <a:buNone/>
            </a:pPr>
            <a:r>
              <a:rPr lang="en" sz="1000"/>
              <a:t> PopCorn p1=new PopCorn();</a:t>
            </a:r>
            <a:endParaRPr sz="1000"/>
          </a:p>
          <a:p>
            <a:pPr indent="457200" lvl="0" marL="0" rtl="0" algn="l">
              <a:spcBef>
                <a:spcPts val="0"/>
              </a:spcBef>
              <a:spcAft>
                <a:spcPts val="0"/>
              </a:spcAft>
              <a:buNone/>
            </a:pPr>
            <a:r>
              <a:rPr lang="en" sz="1000"/>
              <a:t> p1.taste();//spicy</a:t>
            </a:r>
            <a:endParaRPr sz="1000"/>
          </a:p>
          <a:p>
            <a:pPr indent="45720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inner classes:</a:t>
            </a:r>
            <a:endParaRPr/>
          </a:p>
        </p:txBody>
      </p:sp>
      <p:sp>
        <p:nvSpPr>
          <p:cNvPr id="158" name="Google Shape;158;p26"/>
          <p:cNvSpPr txBox="1"/>
          <p:nvPr/>
        </p:nvSpPr>
        <p:spPr>
          <a:xfrm>
            <a:off x="429225" y="1017725"/>
            <a:ext cx="4190400" cy="2596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Inside Anonymous inner classes new methods can be declared but outside of anonymous inner classes these methods can’t be called directly because </a:t>
            </a:r>
            <a:r>
              <a:rPr lang="en">
                <a:solidFill>
                  <a:schemeClr val="dk1"/>
                </a:solidFill>
              </a:rPr>
              <a:t>Anonymous inner classes are</a:t>
            </a:r>
            <a:r>
              <a:rPr lang="en"/>
              <a:t> depending on parent reference.</a:t>
            </a:r>
            <a:endParaRPr/>
          </a:p>
          <a:p>
            <a:pPr indent="-317500" lvl="0" marL="457200" rtl="0" algn="l">
              <a:spcBef>
                <a:spcPts val="1000"/>
              </a:spcBef>
              <a:spcAft>
                <a:spcPts val="0"/>
              </a:spcAft>
              <a:buSzPts val="1400"/>
              <a:buChar char="➔"/>
            </a:pPr>
            <a:r>
              <a:rPr lang="en"/>
              <a:t>Parent reference can be used to hold child class object but by using that reference we can't call child specific methods</a:t>
            </a:r>
            <a:endParaRPr/>
          </a:p>
          <a:p>
            <a:pPr indent="-317500" lvl="0" marL="457200" rtl="0" algn="l">
              <a:spcBef>
                <a:spcPts val="1000"/>
              </a:spcBef>
              <a:spcAft>
                <a:spcPts val="0"/>
              </a:spcAft>
              <a:buSzPts val="1400"/>
              <a:buChar char="➔"/>
            </a:pPr>
            <a:r>
              <a:rPr lang="en"/>
              <a:t>These methods just for internal purpose only.</a:t>
            </a:r>
            <a:endParaRPr/>
          </a:p>
        </p:txBody>
      </p:sp>
      <p:sp>
        <p:nvSpPr>
          <p:cNvPr id="159" name="Google Shape;159;p26"/>
          <p:cNvSpPr txBox="1"/>
          <p:nvPr/>
        </p:nvSpPr>
        <p:spPr>
          <a:xfrm>
            <a:off x="4953600" y="683875"/>
            <a:ext cx="4190400" cy="45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extends a class: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lang="en" sz="900"/>
              <a:t>classPopCorn</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void taste()</a:t>
            </a:r>
            <a:endParaRPr sz="900"/>
          </a:p>
          <a:p>
            <a:pPr indent="0" lvl="0" marL="457200" rtl="0" algn="l">
              <a:spcBef>
                <a:spcPts val="0"/>
              </a:spcBef>
              <a:spcAft>
                <a:spcPts val="0"/>
              </a:spcAft>
              <a:buNone/>
            </a:pPr>
            <a:r>
              <a:rPr lang="en" sz="900"/>
              <a:t>{</a:t>
            </a:r>
            <a:endParaRPr sz="900"/>
          </a:p>
          <a:p>
            <a:pPr indent="457200" lvl="0" marL="457200" rtl="0" algn="l">
              <a:spcBef>
                <a:spcPts val="0"/>
              </a:spcBef>
              <a:spcAft>
                <a:spcPts val="0"/>
              </a:spcAft>
              <a:buNone/>
            </a:pPr>
            <a:r>
              <a:rPr lang="en" sz="900"/>
              <a:t>System.out.println("spicy");</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class Test</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457200" lvl="0" marL="457200" rtl="0" algn="l">
              <a:spcBef>
                <a:spcPts val="0"/>
              </a:spcBef>
              <a:spcAft>
                <a:spcPts val="0"/>
              </a:spcAft>
              <a:buNone/>
            </a:pPr>
            <a:r>
              <a:rPr lang="en" sz="900"/>
              <a:t>PopCorn p=new PopCorn() {</a:t>
            </a:r>
            <a:endParaRPr sz="900"/>
          </a:p>
          <a:p>
            <a:pPr indent="0" lvl="0" marL="1371600" rtl="0" algn="l">
              <a:spcBef>
                <a:spcPts val="0"/>
              </a:spcBef>
              <a:spcAft>
                <a:spcPts val="0"/>
              </a:spcAft>
              <a:buNone/>
            </a:pPr>
            <a:r>
              <a:rPr lang="en" sz="900"/>
              <a:t>public void taste()</a:t>
            </a:r>
            <a:endParaRPr sz="900"/>
          </a:p>
          <a:p>
            <a:pPr indent="0" lvl="0" marL="1371600" rtl="0" algn="l">
              <a:spcBef>
                <a:spcPts val="0"/>
              </a:spcBef>
              <a:spcAft>
                <a:spcPts val="0"/>
              </a:spcAft>
              <a:buNone/>
            </a:pPr>
            <a:r>
              <a:rPr lang="en" sz="900"/>
              <a:t>{</a:t>
            </a:r>
            <a:endParaRPr sz="900"/>
          </a:p>
          <a:p>
            <a:pPr indent="0" lvl="0" marL="1371600" rtl="0" algn="l">
              <a:spcBef>
                <a:spcPts val="0"/>
              </a:spcBef>
              <a:spcAft>
                <a:spcPts val="0"/>
              </a:spcAft>
              <a:buNone/>
            </a:pPr>
            <a:r>
              <a:rPr lang="en" sz="900"/>
              <a:t>   methodOne();//valid call(internal purpose)</a:t>
            </a:r>
            <a:endParaRPr sz="900"/>
          </a:p>
          <a:p>
            <a:pPr indent="0" lvl="0" marL="1371600" rtl="0" algn="l">
              <a:spcBef>
                <a:spcPts val="0"/>
              </a:spcBef>
              <a:spcAft>
                <a:spcPts val="0"/>
              </a:spcAft>
              <a:buNone/>
            </a:pPr>
            <a:r>
              <a:rPr lang="en" sz="900"/>
              <a:t>   System.out.println("salty");</a:t>
            </a:r>
            <a:endParaRPr sz="900"/>
          </a:p>
          <a:p>
            <a:pPr indent="0" lvl="0" marL="1371600" rtl="0" algn="l">
              <a:spcBef>
                <a:spcPts val="0"/>
              </a:spcBef>
              <a:spcAft>
                <a:spcPts val="0"/>
              </a:spcAft>
              <a:buNone/>
            </a:pPr>
            <a:r>
              <a:rPr lang="en" sz="900"/>
              <a:t>}</a:t>
            </a:r>
            <a:endParaRPr sz="900"/>
          </a:p>
          <a:p>
            <a:pPr indent="0" lvl="0" marL="1371600" rtl="0" algn="l">
              <a:spcBef>
                <a:spcPts val="0"/>
              </a:spcBef>
              <a:spcAft>
                <a:spcPts val="0"/>
              </a:spcAft>
              <a:buNone/>
            </a:pPr>
            <a:r>
              <a:rPr lang="en" sz="900"/>
              <a:t>public void methodOne()</a:t>
            </a:r>
            <a:endParaRPr sz="900"/>
          </a:p>
          <a:p>
            <a:pPr indent="0" lvl="0" marL="1371600" rtl="0" algn="l">
              <a:spcBef>
                <a:spcPts val="0"/>
              </a:spcBef>
              <a:spcAft>
                <a:spcPts val="0"/>
              </a:spcAft>
              <a:buNone/>
            </a:pPr>
            <a:r>
              <a:rPr lang="en" sz="900"/>
              <a:t>{</a:t>
            </a:r>
            <a:endParaRPr sz="900"/>
          </a:p>
          <a:p>
            <a:pPr indent="0" lvl="0" marL="1371600" rtl="0" algn="l">
              <a:spcBef>
                <a:spcPts val="0"/>
              </a:spcBef>
              <a:spcAft>
                <a:spcPts val="0"/>
              </a:spcAft>
              <a:buNone/>
            </a:pPr>
            <a:r>
              <a:rPr lang="en" sz="900"/>
              <a:t>  System.out.println("child specific method");</a:t>
            </a:r>
            <a:endParaRPr sz="900"/>
          </a:p>
          <a:p>
            <a:pPr indent="0" lvl="0" marL="1371600" rtl="0" algn="l">
              <a:spcBef>
                <a:spcPts val="0"/>
              </a:spcBef>
              <a:spcAft>
                <a:spcPts val="0"/>
              </a:spcAft>
              <a:buNone/>
            </a:pPr>
            <a:r>
              <a:rPr lang="en" sz="900"/>
              <a:t>}</a:t>
            </a:r>
            <a:endParaRPr sz="900"/>
          </a:p>
          <a:p>
            <a:pPr indent="0" lvl="0" marL="1371600" rtl="0" algn="l">
              <a:spcBef>
                <a:spcPts val="0"/>
              </a:spcBef>
              <a:spcAft>
                <a:spcPts val="0"/>
              </a:spcAft>
              <a:buNone/>
            </a:pPr>
            <a:r>
              <a:t/>
            </a:r>
            <a:endParaRPr sz="900"/>
          </a:p>
          <a:p>
            <a:pPr indent="0" lvl="0" marL="914400" rtl="0" algn="l">
              <a:spcBef>
                <a:spcPts val="0"/>
              </a:spcBef>
              <a:spcAft>
                <a:spcPts val="0"/>
              </a:spcAft>
              <a:buNone/>
            </a:pPr>
            <a:r>
              <a:rPr lang="en" sz="900"/>
              <a:t>};</a:t>
            </a:r>
            <a:endParaRPr sz="900"/>
          </a:p>
          <a:p>
            <a:pPr indent="0" lvl="0" marL="0" rtl="0" algn="l">
              <a:spcBef>
                <a:spcPts val="0"/>
              </a:spcBef>
              <a:spcAft>
                <a:spcPts val="0"/>
              </a:spcAft>
              <a:buNone/>
            </a:pPr>
            <a:r>
              <a:rPr b="1" lang="en" sz="900"/>
              <a:t>               //p.methodOne();//here we can not call(outside inner class)</a:t>
            </a:r>
            <a:endParaRPr b="1" sz="900"/>
          </a:p>
          <a:p>
            <a:pPr indent="457200" lvl="0" marL="0" rtl="0" algn="l">
              <a:spcBef>
                <a:spcPts val="0"/>
              </a:spcBef>
              <a:spcAft>
                <a:spcPts val="0"/>
              </a:spcAft>
              <a:buNone/>
            </a:pPr>
            <a:r>
              <a:rPr lang="en" sz="900"/>
              <a:t> p.taste();//salty</a:t>
            </a:r>
            <a:endParaRPr sz="900"/>
          </a:p>
          <a:p>
            <a:pPr indent="457200" lvl="0" marL="0" rtl="0" algn="l">
              <a:spcBef>
                <a:spcPts val="0"/>
              </a:spcBef>
              <a:spcAft>
                <a:spcPts val="0"/>
              </a:spcAft>
              <a:buNone/>
            </a:pPr>
            <a:r>
              <a:rPr lang="en" sz="900"/>
              <a:t> PopCorn p1=new PopCorn();</a:t>
            </a:r>
            <a:endParaRPr sz="900"/>
          </a:p>
          <a:p>
            <a:pPr indent="457200" lvl="0" marL="0" rtl="0" algn="l">
              <a:spcBef>
                <a:spcPts val="0"/>
              </a:spcBef>
              <a:spcAft>
                <a:spcPts val="0"/>
              </a:spcAft>
              <a:buNone/>
            </a:pPr>
            <a:r>
              <a:rPr lang="en" sz="900"/>
              <a:t> p1.taste();//spicy</a:t>
            </a:r>
            <a:endParaRPr sz="900"/>
          </a:p>
          <a:p>
            <a:pPr indent="45720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inner classes:</a:t>
            </a:r>
            <a:endParaRPr/>
          </a:p>
        </p:txBody>
      </p:sp>
      <p:sp>
        <p:nvSpPr>
          <p:cNvPr id="165" name="Google Shape;165;p27"/>
          <p:cNvSpPr txBox="1"/>
          <p:nvPr/>
        </p:nvSpPr>
        <p:spPr>
          <a:xfrm>
            <a:off x="429225" y="1017725"/>
            <a:ext cx="4190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Extends Thread Class</a:t>
            </a:r>
            <a:endParaRPr/>
          </a:p>
        </p:txBody>
      </p:sp>
      <p:sp>
        <p:nvSpPr>
          <p:cNvPr id="166" name="Google Shape;166;p27"/>
          <p:cNvSpPr txBox="1"/>
          <p:nvPr/>
        </p:nvSpPr>
        <p:spPr>
          <a:xfrm>
            <a:off x="4953600" y="683875"/>
            <a:ext cx="41904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extends a class:</a:t>
            </a:r>
            <a:endParaRPr b="1" sz="11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Test</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  </a:t>
            </a:r>
            <a:r>
              <a:rPr lang="en" sz="900"/>
              <a:t>Thread t=new Thread() {</a:t>
            </a:r>
            <a:endParaRPr sz="900"/>
          </a:p>
          <a:p>
            <a:pPr indent="457200" lvl="0" marL="457200" rtl="0" algn="l">
              <a:spcBef>
                <a:spcPts val="0"/>
              </a:spcBef>
              <a:spcAft>
                <a:spcPts val="0"/>
              </a:spcAft>
              <a:buNone/>
            </a:pPr>
            <a:r>
              <a:rPr lang="en" sz="900"/>
              <a:t>public void run()</a:t>
            </a:r>
            <a:endParaRPr sz="900"/>
          </a:p>
          <a:p>
            <a:pPr indent="457200" lvl="0" marL="457200" rtl="0" algn="l">
              <a:spcBef>
                <a:spcPts val="0"/>
              </a:spcBef>
              <a:spcAft>
                <a:spcPts val="0"/>
              </a:spcAft>
              <a:buNone/>
            </a:pPr>
            <a:r>
              <a:rPr lang="en" sz="900"/>
              <a:t>{</a:t>
            </a:r>
            <a:endParaRPr sz="900"/>
          </a:p>
          <a:p>
            <a:pPr indent="457200" lvl="0" marL="914400" rtl="0" algn="l">
              <a:spcBef>
                <a:spcPts val="0"/>
              </a:spcBef>
              <a:spcAft>
                <a:spcPts val="0"/>
              </a:spcAft>
              <a:buNone/>
            </a:pPr>
            <a:r>
              <a:rPr lang="en" sz="900"/>
              <a:t>for(int i=0;i&lt;10;i++)</a:t>
            </a:r>
            <a:endParaRPr sz="900"/>
          </a:p>
          <a:p>
            <a:pPr indent="457200" lvl="0" marL="914400" rtl="0" algn="l">
              <a:spcBef>
                <a:spcPts val="0"/>
              </a:spcBef>
              <a:spcAft>
                <a:spcPts val="0"/>
              </a:spcAft>
              <a:buNone/>
            </a:pPr>
            <a:r>
              <a:rPr lang="en" sz="900"/>
              <a:t>{</a:t>
            </a:r>
            <a:endParaRPr sz="900"/>
          </a:p>
          <a:p>
            <a:pPr indent="457200" lvl="0" marL="914400" rtl="0" algn="l">
              <a:spcBef>
                <a:spcPts val="0"/>
              </a:spcBef>
              <a:spcAft>
                <a:spcPts val="0"/>
              </a:spcAft>
              <a:buNone/>
            </a:pPr>
            <a:r>
              <a:rPr lang="en" sz="900"/>
              <a:t>  System.out.println("child thread");</a:t>
            </a:r>
            <a:endParaRPr sz="900"/>
          </a:p>
          <a:p>
            <a:pPr indent="457200" lvl="0" marL="914400" rtl="0" algn="l">
              <a:spcBef>
                <a:spcPts val="0"/>
              </a:spcBef>
              <a:spcAft>
                <a:spcPts val="0"/>
              </a:spcAft>
              <a:buNone/>
            </a:pPr>
            <a:r>
              <a:rPr lang="en" sz="900"/>
              <a:t>}</a:t>
            </a:r>
            <a:endParaRPr sz="900"/>
          </a:p>
          <a:p>
            <a:pPr indent="45720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t.start();</a:t>
            </a:r>
            <a:endParaRPr sz="900"/>
          </a:p>
          <a:p>
            <a:pPr indent="457200" lvl="0" marL="0" rtl="0" algn="l">
              <a:spcBef>
                <a:spcPts val="0"/>
              </a:spcBef>
              <a:spcAft>
                <a:spcPts val="0"/>
              </a:spcAft>
              <a:buNone/>
            </a:pPr>
            <a:r>
              <a:rPr lang="en" sz="900"/>
              <a:t>  for(int i=0;i&lt;10;i++)</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System.out.println("main thread");</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inner classes:</a:t>
            </a:r>
            <a:endParaRPr/>
          </a:p>
        </p:txBody>
      </p:sp>
      <p:sp>
        <p:nvSpPr>
          <p:cNvPr id="172" name="Google Shape;172;p28"/>
          <p:cNvSpPr txBox="1"/>
          <p:nvPr/>
        </p:nvSpPr>
        <p:spPr>
          <a:xfrm>
            <a:off x="429225" y="1017725"/>
            <a:ext cx="4190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Implements Runnable Interface</a:t>
            </a:r>
            <a:endParaRPr/>
          </a:p>
        </p:txBody>
      </p:sp>
      <p:sp>
        <p:nvSpPr>
          <p:cNvPr id="173" name="Google Shape;173;p28"/>
          <p:cNvSpPr txBox="1"/>
          <p:nvPr/>
        </p:nvSpPr>
        <p:spPr>
          <a:xfrm>
            <a:off x="4953600" y="683875"/>
            <a:ext cx="41904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implements an interface:</a:t>
            </a:r>
            <a:endParaRPr b="1" sz="11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Test</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Runnable r=new Runnable() //here we are not creating for</a:t>
            </a:r>
            <a:endParaRPr sz="900"/>
          </a:p>
          <a:p>
            <a:pPr indent="457200" lvl="0" marL="0" rtl="0" algn="l">
              <a:spcBef>
                <a:spcPts val="0"/>
              </a:spcBef>
              <a:spcAft>
                <a:spcPts val="0"/>
              </a:spcAft>
              <a:buNone/>
            </a:pPr>
            <a:r>
              <a:rPr lang="en" sz="900"/>
              <a:t>                                    Runnable interface, we are creating</a:t>
            </a:r>
            <a:endParaRPr sz="900"/>
          </a:p>
          <a:p>
            <a:pPr indent="457200" lvl="0" marL="0" rtl="0" algn="l">
              <a:spcBef>
                <a:spcPts val="0"/>
              </a:spcBef>
              <a:spcAft>
                <a:spcPts val="0"/>
              </a:spcAft>
              <a:buNone/>
            </a:pPr>
            <a:r>
              <a:rPr lang="en" sz="900"/>
              <a:t>                                   implements class object.</a:t>
            </a:r>
            <a:endParaRPr sz="900"/>
          </a:p>
          <a:p>
            <a:pPr indent="457200" lvl="0" marL="0" rtl="0" algn="l">
              <a:spcBef>
                <a:spcPts val="0"/>
              </a:spcBef>
              <a:spcAft>
                <a:spcPts val="0"/>
              </a:spcAft>
              <a:buNone/>
            </a:pPr>
            <a:r>
              <a:rPr lang="en" sz="900"/>
              <a:t>{</a:t>
            </a:r>
            <a:endParaRPr sz="900"/>
          </a:p>
          <a:p>
            <a:pPr indent="457200" lvl="0" marL="457200" rtl="0" algn="l">
              <a:spcBef>
                <a:spcPts val="0"/>
              </a:spcBef>
              <a:spcAft>
                <a:spcPts val="0"/>
              </a:spcAft>
              <a:buNone/>
            </a:pPr>
            <a:r>
              <a:rPr lang="en" sz="900"/>
              <a:t>public void run()</a:t>
            </a:r>
            <a:endParaRPr sz="900"/>
          </a:p>
          <a:p>
            <a:pPr indent="457200" lvl="0" marL="457200" rtl="0" algn="l">
              <a:spcBef>
                <a:spcPts val="0"/>
              </a:spcBef>
              <a:spcAft>
                <a:spcPts val="0"/>
              </a:spcAft>
              <a:buNone/>
            </a:pPr>
            <a:r>
              <a:rPr lang="en" sz="900"/>
              <a:t>{</a:t>
            </a:r>
            <a:endParaRPr sz="900"/>
          </a:p>
          <a:p>
            <a:pPr indent="457200" lvl="0" marL="914400" rtl="0" algn="l">
              <a:spcBef>
                <a:spcPts val="0"/>
              </a:spcBef>
              <a:spcAft>
                <a:spcPts val="0"/>
              </a:spcAft>
              <a:buNone/>
            </a:pPr>
            <a:r>
              <a:rPr lang="en" sz="900"/>
              <a:t>for(int i=0;i&lt;10;i++)</a:t>
            </a:r>
            <a:endParaRPr sz="900"/>
          </a:p>
          <a:p>
            <a:pPr indent="457200" lvl="0" marL="914400" rtl="0" algn="l">
              <a:spcBef>
                <a:spcPts val="0"/>
              </a:spcBef>
              <a:spcAft>
                <a:spcPts val="0"/>
              </a:spcAft>
              <a:buNone/>
            </a:pPr>
            <a:r>
              <a:rPr lang="en" sz="900"/>
              <a:t>{</a:t>
            </a:r>
            <a:endParaRPr sz="900"/>
          </a:p>
          <a:p>
            <a:pPr indent="457200" lvl="0" marL="914400" rtl="0" algn="l">
              <a:spcBef>
                <a:spcPts val="0"/>
              </a:spcBef>
              <a:spcAft>
                <a:spcPts val="0"/>
              </a:spcAft>
              <a:buNone/>
            </a:pPr>
            <a:r>
              <a:rPr lang="en" sz="900"/>
              <a:t>  System.out.println("child thread");</a:t>
            </a:r>
            <a:endParaRPr sz="900"/>
          </a:p>
          <a:p>
            <a:pPr indent="457200" lvl="0" marL="914400" rtl="0" algn="l">
              <a:spcBef>
                <a:spcPts val="0"/>
              </a:spcBef>
              <a:spcAft>
                <a:spcPts val="0"/>
              </a:spcAft>
              <a:buNone/>
            </a:pPr>
            <a:r>
              <a:rPr lang="en" sz="900"/>
              <a:t>}</a:t>
            </a:r>
            <a:endParaRPr sz="900"/>
          </a:p>
          <a:p>
            <a:pPr indent="45720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Thread t=new Thread(r);</a:t>
            </a:r>
            <a:endParaRPr sz="900"/>
          </a:p>
          <a:p>
            <a:pPr indent="457200" lvl="0" marL="0" rtl="0" algn="l">
              <a:spcBef>
                <a:spcPts val="0"/>
              </a:spcBef>
              <a:spcAft>
                <a:spcPts val="0"/>
              </a:spcAft>
              <a:buNone/>
            </a:pPr>
            <a:r>
              <a:rPr lang="en" sz="900"/>
              <a:t>  t.start();</a:t>
            </a:r>
            <a:endParaRPr sz="900"/>
          </a:p>
          <a:p>
            <a:pPr indent="457200" lvl="0" marL="0" rtl="0" algn="l">
              <a:spcBef>
                <a:spcPts val="0"/>
              </a:spcBef>
              <a:spcAft>
                <a:spcPts val="0"/>
              </a:spcAft>
              <a:buNone/>
            </a:pPr>
            <a:r>
              <a:rPr lang="en" sz="900"/>
              <a:t>  for(int i=0;i&lt;10;i++)</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System.out.println("main thread");</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inner classes:</a:t>
            </a:r>
            <a:endParaRPr/>
          </a:p>
        </p:txBody>
      </p:sp>
      <p:sp>
        <p:nvSpPr>
          <p:cNvPr id="179" name="Google Shape;179;p29"/>
          <p:cNvSpPr txBox="1"/>
          <p:nvPr/>
        </p:nvSpPr>
        <p:spPr>
          <a:xfrm>
            <a:off x="4953600" y="683875"/>
            <a:ext cx="41904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define inside method arguments:</a:t>
            </a:r>
            <a:endParaRPr b="1" sz="11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Test</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457200" lvl="0" marL="0" rtl="0" algn="l">
              <a:spcBef>
                <a:spcPts val="0"/>
              </a:spcBef>
              <a:spcAft>
                <a:spcPts val="0"/>
              </a:spcAft>
              <a:buClr>
                <a:schemeClr val="dk1"/>
              </a:buClr>
              <a:buSzPts val="1100"/>
              <a:buFont typeface="Arial"/>
              <a:buNone/>
            </a:pPr>
            <a:r>
              <a:rPr lang="en" sz="900"/>
              <a:t>    </a:t>
            </a:r>
            <a:r>
              <a:rPr lang="en" sz="900"/>
              <a:t>new Thread(</a:t>
            </a:r>
            <a:endParaRPr sz="900"/>
          </a:p>
          <a:p>
            <a:pPr indent="457200" lvl="0" marL="457200" rtl="0" algn="l">
              <a:spcBef>
                <a:spcPts val="0"/>
              </a:spcBef>
              <a:spcAft>
                <a:spcPts val="0"/>
              </a:spcAft>
              <a:buClr>
                <a:schemeClr val="dk1"/>
              </a:buClr>
              <a:buSzPts val="1100"/>
              <a:buFont typeface="Arial"/>
              <a:buNone/>
            </a:pPr>
            <a:r>
              <a:rPr lang="en" sz="900"/>
              <a:t>new Runnable()</a:t>
            </a:r>
            <a:endParaRPr sz="900"/>
          </a:p>
          <a:p>
            <a:pPr indent="457200" lvl="0" marL="457200" rtl="0" algn="l">
              <a:spcBef>
                <a:spcPts val="0"/>
              </a:spcBef>
              <a:spcAft>
                <a:spcPts val="0"/>
              </a:spcAft>
              <a:buClr>
                <a:schemeClr val="dk1"/>
              </a:buClr>
              <a:buSzPts val="1100"/>
              <a:buFont typeface="Arial"/>
              <a:buNone/>
            </a:pPr>
            <a:r>
              <a:rPr lang="en" sz="900"/>
              <a:t>{</a:t>
            </a:r>
            <a:endParaRPr sz="900"/>
          </a:p>
          <a:p>
            <a:pPr indent="457200" lvl="0" marL="457200" rtl="0" algn="l">
              <a:spcBef>
                <a:spcPts val="0"/>
              </a:spcBef>
              <a:spcAft>
                <a:spcPts val="0"/>
              </a:spcAft>
              <a:buClr>
                <a:schemeClr val="dk1"/>
              </a:buClr>
              <a:buSzPts val="1100"/>
              <a:buFont typeface="Arial"/>
              <a:buNone/>
            </a:pPr>
            <a:r>
              <a:rPr lang="en" sz="900"/>
              <a:t>   public void run()</a:t>
            </a:r>
            <a:endParaRPr sz="900"/>
          </a:p>
          <a:p>
            <a:pPr indent="457200" lvl="0" marL="457200" rtl="0" algn="l">
              <a:spcBef>
                <a:spcPts val="0"/>
              </a:spcBef>
              <a:spcAft>
                <a:spcPts val="0"/>
              </a:spcAft>
              <a:buClr>
                <a:schemeClr val="dk1"/>
              </a:buClr>
              <a:buSzPts val="1100"/>
              <a:buFont typeface="Arial"/>
              <a:buNone/>
            </a:pPr>
            <a:r>
              <a:rPr lang="en" sz="900"/>
              <a:t>   {</a:t>
            </a:r>
            <a:endParaRPr sz="900"/>
          </a:p>
          <a:p>
            <a:pPr indent="457200" lvl="0" marL="914400" rtl="0" algn="l">
              <a:spcBef>
                <a:spcPts val="0"/>
              </a:spcBef>
              <a:spcAft>
                <a:spcPts val="0"/>
              </a:spcAft>
              <a:buClr>
                <a:schemeClr val="dk1"/>
              </a:buClr>
              <a:buSzPts val="1100"/>
              <a:buFont typeface="Arial"/>
              <a:buNone/>
            </a:pPr>
            <a:r>
              <a:rPr lang="en" sz="900"/>
              <a:t>for(int i=0;i&lt;10;i++)</a:t>
            </a:r>
            <a:endParaRPr sz="900"/>
          </a:p>
          <a:p>
            <a:pPr indent="457200" lvl="0" marL="914400" rtl="0" algn="l">
              <a:spcBef>
                <a:spcPts val="0"/>
              </a:spcBef>
              <a:spcAft>
                <a:spcPts val="0"/>
              </a:spcAft>
              <a:buClr>
                <a:schemeClr val="dk1"/>
              </a:buClr>
              <a:buSzPts val="1100"/>
              <a:buFont typeface="Arial"/>
              <a:buNone/>
            </a:pPr>
            <a:r>
              <a:rPr lang="en" sz="900"/>
              <a:t>{</a:t>
            </a:r>
            <a:endParaRPr sz="900"/>
          </a:p>
          <a:p>
            <a:pPr indent="457200" lvl="0" marL="914400" rtl="0" algn="l">
              <a:spcBef>
                <a:spcPts val="0"/>
              </a:spcBef>
              <a:spcAft>
                <a:spcPts val="0"/>
              </a:spcAft>
              <a:buClr>
                <a:schemeClr val="dk1"/>
              </a:buClr>
              <a:buSzPts val="1100"/>
              <a:buFont typeface="Arial"/>
              <a:buNone/>
            </a:pPr>
            <a:r>
              <a:rPr lang="en" sz="900"/>
              <a:t>   System.out.println("child thread");</a:t>
            </a:r>
            <a:endParaRPr sz="900"/>
          </a:p>
          <a:p>
            <a:pPr indent="457200" lvl="0" marL="914400" rtl="0" algn="l">
              <a:spcBef>
                <a:spcPts val="0"/>
              </a:spcBef>
              <a:spcAft>
                <a:spcPts val="0"/>
              </a:spcAft>
              <a:buClr>
                <a:schemeClr val="dk1"/>
              </a:buClr>
              <a:buSzPts val="1100"/>
              <a:buFont typeface="Arial"/>
              <a:buNone/>
            </a:pPr>
            <a:r>
              <a:rPr lang="en" sz="900"/>
              <a:t>}</a:t>
            </a:r>
            <a:endParaRPr sz="900"/>
          </a:p>
          <a:p>
            <a:pPr indent="457200" lvl="0" marL="457200" rtl="0" algn="l">
              <a:spcBef>
                <a:spcPts val="0"/>
              </a:spcBef>
              <a:spcAft>
                <a:spcPts val="0"/>
              </a:spcAft>
              <a:buClr>
                <a:schemeClr val="dk1"/>
              </a:buClr>
              <a:buSzPts val="1100"/>
              <a:buFont typeface="Arial"/>
              <a:buNone/>
            </a:pPr>
            <a:r>
              <a:rPr lang="en" sz="900"/>
              <a:t>   }</a:t>
            </a:r>
            <a:endParaRPr sz="900"/>
          </a:p>
          <a:p>
            <a:pPr indent="457200" lvl="0" marL="0" rtl="0" algn="l">
              <a:spcBef>
                <a:spcPts val="0"/>
              </a:spcBef>
              <a:spcAft>
                <a:spcPts val="0"/>
              </a:spcAft>
              <a:buClr>
                <a:schemeClr val="dk1"/>
              </a:buClr>
              <a:buSzPts val="1100"/>
              <a:buFont typeface="Arial"/>
              <a:buNone/>
            </a:pPr>
            <a:r>
              <a:rPr lang="en" sz="900"/>
              <a:t>   }).start();</a:t>
            </a:r>
            <a:endParaRPr sz="900"/>
          </a:p>
          <a:p>
            <a:pPr indent="457200" lvl="0" marL="0" rtl="0" algn="l">
              <a:spcBef>
                <a:spcPts val="0"/>
              </a:spcBef>
              <a:spcAft>
                <a:spcPts val="0"/>
              </a:spcAft>
              <a:buNone/>
            </a:pPr>
            <a:r>
              <a:t/>
            </a:r>
            <a:endParaRPr sz="900"/>
          </a:p>
          <a:p>
            <a:pPr indent="457200" lvl="0" marL="0" rtl="0" algn="l">
              <a:spcBef>
                <a:spcPts val="0"/>
              </a:spcBef>
              <a:spcAft>
                <a:spcPts val="0"/>
              </a:spcAft>
              <a:buNone/>
            </a:pPr>
            <a:r>
              <a:rPr lang="en" sz="900"/>
              <a:t>  for(int i=0;i&lt;10;i++)</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System.out.println("main thread");</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
        <p:nvSpPr>
          <p:cNvPr id="180" name="Google Shape;180;p29"/>
          <p:cNvSpPr txBox="1"/>
          <p:nvPr/>
        </p:nvSpPr>
        <p:spPr>
          <a:xfrm>
            <a:off x="311700" y="1017725"/>
            <a:ext cx="41904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Anonymous Inner Class that implements an interface:</a:t>
            </a:r>
            <a:endParaRPr b="1" sz="1100"/>
          </a:p>
          <a:p>
            <a:pPr indent="0" lvl="0" marL="0" rtl="0" algn="l">
              <a:spcBef>
                <a:spcPts val="0"/>
              </a:spcBef>
              <a:spcAft>
                <a:spcPts val="0"/>
              </a:spcAft>
              <a:buNone/>
            </a:pPr>
            <a:r>
              <a:t/>
            </a:r>
            <a:endParaRPr sz="900"/>
          </a:p>
          <a:p>
            <a:pPr indent="0" lvl="0" marL="0" rtl="0" algn="l">
              <a:spcBef>
                <a:spcPts val="0"/>
              </a:spcBef>
              <a:spcAft>
                <a:spcPts val="0"/>
              </a:spcAft>
              <a:buNone/>
            </a:pPr>
            <a:r>
              <a:rPr lang="en" sz="900"/>
              <a:t>class Test</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Runnable r=new Runnable() //here we are not creating for</a:t>
            </a:r>
            <a:endParaRPr sz="900"/>
          </a:p>
          <a:p>
            <a:pPr indent="457200" lvl="0" marL="0" rtl="0" algn="l">
              <a:spcBef>
                <a:spcPts val="0"/>
              </a:spcBef>
              <a:spcAft>
                <a:spcPts val="0"/>
              </a:spcAft>
              <a:buNone/>
            </a:pPr>
            <a:r>
              <a:rPr lang="en" sz="900"/>
              <a:t>                                    Runnable interface, we are creating</a:t>
            </a:r>
            <a:endParaRPr sz="900"/>
          </a:p>
          <a:p>
            <a:pPr indent="457200" lvl="0" marL="0" rtl="0" algn="l">
              <a:spcBef>
                <a:spcPts val="0"/>
              </a:spcBef>
              <a:spcAft>
                <a:spcPts val="0"/>
              </a:spcAft>
              <a:buNone/>
            </a:pPr>
            <a:r>
              <a:rPr lang="en" sz="900"/>
              <a:t>                                   implements class object.</a:t>
            </a:r>
            <a:endParaRPr sz="900"/>
          </a:p>
          <a:p>
            <a:pPr indent="457200" lvl="0" marL="0" rtl="0" algn="l">
              <a:spcBef>
                <a:spcPts val="0"/>
              </a:spcBef>
              <a:spcAft>
                <a:spcPts val="0"/>
              </a:spcAft>
              <a:buNone/>
            </a:pPr>
            <a:r>
              <a:rPr lang="en" sz="900"/>
              <a:t>{</a:t>
            </a:r>
            <a:endParaRPr sz="900"/>
          </a:p>
          <a:p>
            <a:pPr indent="457200" lvl="0" marL="457200" rtl="0" algn="l">
              <a:spcBef>
                <a:spcPts val="0"/>
              </a:spcBef>
              <a:spcAft>
                <a:spcPts val="0"/>
              </a:spcAft>
              <a:buNone/>
            </a:pPr>
            <a:r>
              <a:rPr lang="en" sz="900"/>
              <a:t>public void run()</a:t>
            </a:r>
            <a:endParaRPr sz="900"/>
          </a:p>
          <a:p>
            <a:pPr indent="457200" lvl="0" marL="457200" rtl="0" algn="l">
              <a:spcBef>
                <a:spcPts val="0"/>
              </a:spcBef>
              <a:spcAft>
                <a:spcPts val="0"/>
              </a:spcAft>
              <a:buNone/>
            </a:pPr>
            <a:r>
              <a:rPr lang="en" sz="900"/>
              <a:t>{</a:t>
            </a:r>
            <a:endParaRPr sz="900"/>
          </a:p>
          <a:p>
            <a:pPr indent="457200" lvl="0" marL="914400" rtl="0" algn="l">
              <a:spcBef>
                <a:spcPts val="0"/>
              </a:spcBef>
              <a:spcAft>
                <a:spcPts val="0"/>
              </a:spcAft>
              <a:buNone/>
            </a:pPr>
            <a:r>
              <a:rPr lang="en" sz="900"/>
              <a:t>for(int i=0;i&lt;10;i++)</a:t>
            </a:r>
            <a:endParaRPr sz="900"/>
          </a:p>
          <a:p>
            <a:pPr indent="457200" lvl="0" marL="914400" rtl="0" algn="l">
              <a:spcBef>
                <a:spcPts val="0"/>
              </a:spcBef>
              <a:spcAft>
                <a:spcPts val="0"/>
              </a:spcAft>
              <a:buNone/>
            </a:pPr>
            <a:r>
              <a:rPr lang="en" sz="900"/>
              <a:t>{</a:t>
            </a:r>
            <a:endParaRPr sz="900"/>
          </a:p>
          <a:p>
            <a:pPr indent="457200" lvl="0" marL="914400" rtl="0" algn="l">
              <a:spcBef>
                <a:spcPts val="0"/>
              </a:spcBef>
              <a:spcAft>
                <a:spcPts val="0"/>
              </a:spcAft>
              <a:buNone/>
            </a:pPr>
            <a:r>
              <a:rPr lang="en" sz="900"/>
              <a:t>  System.out.println("child thread");</a:t>
            </a:r>
            <a:endParaRPr sz="900"/>
          </a:p>
          <a:p>
            <a:pPr indent="457200" lvl="0" marL="914400" rtl="0" algn="l">
              <a:spcBef>
                <a:spcPts val="0"/>
              </a:spcBef>
              <a:spcAft>
                <a:spcPts val="0"/>
              </a:spcAft>
              <a:buNone/>
            </a:pPr>
            <a:r>
              <a:rPr lang="en" sz="900"/>
              <a:t>}</a:t>
            </a:r>
            <a:endParaRPr sz="900"/>
          </a:p>
          <a:p>
            <a:pPr indent="457200" lvl="0" marL="457200" rtl="0" algn="l">
              <a:spcBef>
                <a:spcPts val="0"/>
              </a:spcBef>
              <a:spcAft>
                <a:spcPts val="0"/>
              </a:spcAft>
              <a:buNone/>
            </a:pPr>
            <a:r>
              <a:rPr lang="en" sz="900"/>
              <a:t>}</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Thread t=new Thread(r);</a:t>
            </a:r>
            <a:endParaRPr sz="900"/>
          </a:p>
          <a:p>
            <a:pPr indent="457200" lvl="0" marL="0" rtl="0" algn="l">
              <a:spcBef>
                <a:spcPts val="0"/>
              </a:spcBef>
              <a:spcAft>
                <a:spcPts val="0"/>
              </a:spcAft>
              <a:buNone/>
            </a:pPr>
            <a:r>
              <a:rPr lang="en" sz="900"/>
              <a:t>  t.start();</a:t>
            </a:r>
            <a:endParaRPr sz="900"/>
          </a:p>
          <a:p>
            <a:pPr indent="457200" lvl="0" marL="0" rtl="0" algn="l">
              <a:spcBef>
                <a:spcPts val="0"/>
              </a:spcBef>
              <a:spcAft>
                <a:spcPts val="0"/>
              </a:spcAft>
              <a:buNone/>
            </a:pPr>
            <a:r>
              <a:rPr lang="en" sz="900"/>
              <a:t>  for(int i=0;i&lt;10;i++)</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    System.out.println("main thread");</a:t>
            </a:r>
            <a:endParaRPr sz="900"/>
          </a:p>
          <a:p>
            <a:pPr indent="457200" lvl="0" marL="0" rtl="0" algn="l">
              <a:spcBef>
                <a:spcPts val="0"/>
              </a:spcBef>
              <a:spcAft>
                <a:spcPts val="0"/>
              </a:spcAft>
              <a:buNone/>
            </a:pPr>
            <a:r>
              <a:rPr lang="en" sz="900"/>
              <a:t>  }</a:t>
            </a:r>
            <a:endParaRPr sz="900"/>
          </a:p>
          <a:p>
            <a:pPr indent="457200" lvl="0" marL="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Difference between general class and anonymous inner classes:</a:t>
            </a:r>
            <a:endParaRPr sz="2120"/>
          </a:p>
        </p:txBody>
      </p:sp>
      <p:graphicFrame>
        <p:nvGraphicFramePr>
          <p:cNvPr id="186" name="Google Shape;186;p30"/>
          <p:cNvGraphicFramePr/>
          <p:nvPr/>
        </p:nvGraphicFramePr>
        <p:xfrm>
          <a:off x="377775" y="1017725"/>
          <a:ext cx="3000000" cy="3000000"/>
        </p:xfrm>
        <a:graphic>
          <a:graphicData uri="http://schemas.openxmlformats.org/drawingml/2006/table">
            <a:tbl>
              <a:tblPr>
                <a:noFill/>
                <a:tableStyleId>{4CDC6282-307E-4953-8AA3-999D7B925717}</a:tableStyleId>
              </a:tblPr>
              <a:tblGrid>
                <a:gridCol w="3619500"/>
                <a:gridCol w="3619500"/>
              </a:tblGrid>
              <a:tr h="381000">
                <a:tc>
                  <a:txBody>
                    <a:bodyPr/>
                    <a:lstStyle/>
                    <a:p>
                      <a:pPr indent="0" lvl="0" marL="0" rtl="0" algn="l">
                        <a:spcBef>
                          <a:spcPts val="0"/>
                        </a:spcBef>
                        <a:spcAft>
                          <a:spcPts val="0"/>
                        </a:spcAft>
                        <a:buNone/>
                      </a:pPr>
                      <a:r>
                        <a:rPr b="1" lang="en"/>
                        <a:t>General Class</a:t>
                      </a:r>
                      <a:endParaRPr b="1"/>
                    </a:p>
                  </a:txBody>
                  <a:tcPr marT="91425" marB="91425" marR="91425" marL="91425"/>
                </a:tc>
                <a:tc>
                  <a:txBody>
                    <a:bodyPr/>
                    <a:lstStyle/>
                    <a:p>
                      <a:pPr indent="0" lvl="0" marL="0" rtl="0" algn="l">
                        <a:spcBef>
                          <a:spcPts val="0"/>
                        </a:spcBef>
                        <a:spcAft>
                          <a:spcPts val="0"/>
                        </a:spcAft>
                        <a:buNone/>
                      </a:pPr>
                      <a:r>
                        <a:rPr b="1" lang="en"/>
                        <a:t>Anonymous Inner Class</a:t>
                      </a:r>
                      <a:endParaRPr b="1"/>
                    </a:p>
                  </a:txBody>
                  <a:tcPr marT="91425" marB="91425" marR="91425" marL="91425"/>
                </a:tc>
              </a:tr>
              <a:tr h="381000">
                <a:tc>
                  <a:txBody>
                    <a:bodyPr/>
                    <a:lstStyle/>
                    <a:p>
                      <a:pPr indent="0" lvl="0" marL="0" rtl="0" algn="l">
                        <a:spcBef>
                          <a:spcPts val="0"/>
                        </a:spcBef>
                        <a:spcAft>
                          <a:spcPts val="0"/>
                        </a:spcAft>
                        <a:buNone/>
                      </a:pPr>
                      <a:r>
                        <a:rPr lang="en"/>
                        <a:t>1) A general class can extends only one class at a time.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 Of Course anonymous inner class can also extends only one class at a time.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t>2) A general class can implement any</a:t>
                      </a:r>
                      <a:endParaRPr/>
                    </a:p>
                    <a:p>
                      <a:pPr indent="0" lvl="0" marL="0" rtl="0" algn="l">
                        <a:spcBef>
                          <a:spcPts val="0"/>
                        </a:spcBef>
                        <a:spcAft>
                          <a:spcPts val="0"/>
                        </a:spcAft>
                        <a:buNone/>
                      </a:pPr>
                      <a:r>
                        <a:rPr lang="en"/>
                        <a:t>no. Of interfaces at a time.</a:t>
                      </a:r>
                      <a:endParaRPr/>
                    </a:p>
                  </a:txBody>
                  <a:tcPr marT="91425" marB="91425" marR="91425" marL="91425"/>
                </a:tc>
                <a:tc>
                  <a:txBody>
                    <a:bodyPr/>
                    <a:lstStyle/>
                    <a:p>
                      <a:pPr indent="0" lvl="0" marL="0" rtl="0" algn="l">
                        <a:spcBef>
                          <a:spcPts val="0"/>
                        </a:spcBef>
                        <a:spcAft>
                          <a:spcPts val="0"/>
                        </a:spcAft>
                        <a:buNone/>
                      </a:pPr>
                      <a:r>
                        <a:rPr lang="en"/>
                        <a:t>2) But anonymous inner class can implement only one interface at a time.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t>3) A general class can extends a class</a:t>
                      </a:r>
                      <a:endParaRPr/>
                    </a:p>
                    <a:p>
                      <a:pPr indent="0" lvl="0" marL="0" rtl="0" algn="l">
                        <a:spcBef>
                          <a:spcPts val="0"/>
                        </a:spcBef>
                        <a:spcAft>
                          <a:spcPts val="0"/>
                        </a:spcAft>
                        <a:buClr>
                          <a:schemeClr val="dk1"/>
                        </a:buClr>
                        <a:buSzPts val="1100"/>
                        <a:buFont typeface="Arial"/>
                        <a:buNone/>
                      </a:pPr>
                      <a:r>
                        <a:rPr lang="en"/>
                        <a:t>and can implement an interface</a:t>
                      </a:r>
                      <a:endParaRPr/>
                    </a:p>
                    <a:p>
                      <a:pPr indent="0" lvl="0" marL="0" rtl="0" algn="l">
                        <a:spcBef>
                          <a:spcPts val="0"/>
                        </a:spcBef>
                        <a:spcAft>
                          <a:spcPts val="0"/>
                        </a:spcAft>
                        <a:buNone/>
                      </a:pPr>
                      <a:r>
                        <a:rPr lang="en"/>
                        <a:t>simultaneously.</a:t>
                      </a:r>
                      <a:endParaRPr/>
                    </a:p>
                  </a:txBody>
                  <a:tcPr marT="91425" marB="91425" marR="91425" marL="91425"/>
                </a:tc>
                <a:tc>
                  <a:txBody>
                    <a:bodyPr/>
                    <a:lstStyle/>
                    <a:p>
                      <a:pPr indent="0" lvl="0" marL="0" rtl="0" algn="l">
                        <a:spcBef>
                          <a:spcPts val="0"/>
                        </a:spcBef>
                        <a:spcAft>
                          <a:spcPts val="0"/>
                        </a:spcAft>
                        <a:buNone/>
                      </a:pPr>
                      <a:r>
                        <a:rPr lang="en"/>
                        <a:t>3) But anonymous inner class can extends a class or can implements an interface but not both simultaneously.</a:t>
                      </a:r>
                      <a:endParaRPr/>
                    </a:p>
                  </a:txBody>
                  <a:tcPr marT="91425" marB="91425" marR="91425" marL="91425"/>
                </a:tc>
              </a:tr>
              <a:tr h="381000">
                <a:tc>
                  <a:txBody>
                    <a:bodyPr/>
                    <a:lstStyle/>
                    <a:p>
                      <a:pPr indent="0" lvl="0" marL="0" rtl="0" algn="l">
                        <a:spcBef>
                          <a:spcPts val="0"/>
                        </a:spcBef>
                        <a:spcAft>
                          <a:spcPts val="0"/>
                        </a:spcAft>
                        <a:buNone/>
                      </a:pPr>
                      <a:r>
                        <a:rPr lang="en"/>
                        <a:t>4) In normal Java class constructor can be created because name of the class is known</a:t>
                      </a:r>
                      <a:endParaRPr/>
                    </a:p>
                  </a:txBody>
                  <a:tcPr marT="91425" marB="91425" marR="91425" marL="91425"/>
                </a:tc>
                <a:tc>
                  <a:txBody>
                    <a:bodyPr/>
                    <a:lstStyle/>
                    <a:p>
                      <a:pPr indent="0" lvl="0" marL="0" rtl="0" algn="l">
                        <a:spcBef>
                          <a:spcPts val="0"/>
                        </a:spcBef>
                        <a:spcAft>
                          <a:spcPts val="0"/>
                        </a:spcAft>
                        <a:buNone/>
                      </a:pPr>
                      <a:r>
                        <a:rPr lang="en"/>
                        <a:t>4) But in anonymous inner class constructor can’t be created because anonymous inner class not having any name</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Nested Class</a:t>
            </a:r>
            <a:endParaRPr/>
          </a:p>
        </p:txBody>
      </p:sp>
      <p:sp>
        <p:nvSpPr>
          <p:cNvPr id="192" name="Google Shape;192;p31"/>
          <p:cNvSpPr txBox="1"/>
          <p:nvPr/>
        </p:nvSpPr>
        <p:spPr>
          <a:xfrm>
            <a:off x="400125" y="1076725"/>
            <a:ext cx="4190400" cy="32427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Sometimes inner classes can be declared with static modifier such type of inner classes are called static nested classes.</a:t>
            </a:r>
            <a:endParaRPr/>
          </a:p>
          <a:p>
            <a:pPr indent="-317500" lvl="0" marL="457200" rtl="0" algn="l">
              <a:spcBef>
                <a:spcPts val="1000"/>
              </a:spcBef>
              <a:spcAft>
                <a:spcPts val="0"/>
              </a:spcAft>
              <a:buSzPts val="1400"/>
              <a:buChar char="➔"/>
            </a:pPr>
            <a:r>
              <a:rPr lang="en"/>
              <a:t>In the case of normal or regular inner classes without existing outer class object there is no chance of existing inner class object. i.e., inner class object is always strongly associated with outer class object.</a:t>
            </a:r>
            <a:endParaRPr/>
          </a:p>
          <a:p>
            <a:pPr indent="-317500" lvl="0" marL="457200" rtl="0" algn="l">
              <a:spcBef>
                <a:spcPts val="1000"/>
              </a:spcBef>
              <a:spcAft>
                <a:spcPts val="0"/>
              </a:spcAft>
              <a:buSzPts val="1400"/>
              <a:buChar char="➔"/>
            </a:pPr>
            <a:r>
              <a:rPr lang="en"/>
              <a:t>But in the case of static nested class without existing outer class object there may be a chance of existing static nested class object. i.e., static nested class object is not strongly associated with outer class object.</a:t>
            </a:r>
            <a:endParaRPr/>
          </a:p>
        </p:txBody>
      </p:sp>
      <p:sp>
        <p:nvSpPr>
          <p:cNvPr id="193" name="Google Shape;193;p31"/>
          <p:cNvSpPr txBox="1"/>
          <p:nvPr/>
        </p:nvSpPr>
        <p:spPr>
          <a:xfrm>
            <a:off x="4917975" y="1156750"/>
            <a:ext cx="419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t>Example:</a:t>
            </a:r>
            <a:endParaRPr sz="1200"/>
          </a:p>
          <a:p>
            <a:pPr indent="0" lvl="0" marL="0" rtl="0" algn="l">
              <a:spcBef>
                <a:spcPts val="0"/>
              </a:spcBef>
              <a:spcAft>
                <a:spcPts val="0"/>
              </a:spcAft>
              <a:buClr>
                <a:schemeClr val="dk1"/>
              </a:buClr>
              <a:buSzPts val="1100"/>
              <a:buFont typeface="Arial"/>
              <a:buNone/>
            </a:pPr>
            <a:r>
              <a:rPr lang="en" sz="1200"/>
              <a:t>class Test</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static class Nested</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914400" rtl="0" algn="l">
              <a:spcBef>
                <a:spcPts val="0"/>
              </a:spcBef>
              <a:spcAft>
                <a:spcPts val="0"/>
              </a:spcAft>
              <a:buClr>
                <a:schemeClr val="dk1"/>
              </a:buClr>
              <a:buSzPts val="1100"/>
              <a:buFont typeface="Arial"/>
              <a:buNone/>
            </a:pPr>
            <a:r>
              <a:rPr lang="en" sz="1200"/>
              <a:t>public void methodOne()</a:t>
            </a:r>
            <a:endParaRPr sz="1200"/>
          </a:p>
          <a:p>
            <a:pPr indent="0" lvl="0" marL="914400" rtl="0" algn="l">
              <a:spcBef>
                <a:spcPts val="0"/>
              </a:spcBef>
              <a:spcAft>
                <a:spcPts val="0"/>
              </a:spcAft>
              <a:buClr>
                <a:schemeClr val="dk1"/>
              </a:buClr>
              <a:buSzPts val="1100"/>
              <a:buFont typeface="Arial"/>
              <a:buNone/>
            </a:pPr>
            <a:r>
              <a:rPr lang="en" sz="1200"/>
              <a:t>{</a:t>
            </a:r>
            <a:endParaRPr sz="1200"/>
          </a:p>
          <a:p>
            <a:pPr indent="0" lvl="0" marL="914400" rtl="0" algn="l">
              <a:spcBef>
                <a:spcPts val="0"/>
              </a:spcBef>
              <a:spcAft>
                <a:spcPts val="0"/>
              </a:spcAft>
              <a:buClr>
                <a:schemeClr val="dk1"/>
              </a:buClr>
              <a:buSzPts val="1100"/>
              <a:buFont typeface="Arial"/>
              <a:buNone/>
            </a:pPr>
            <a:r>
              <a:rPr lang="en" sz="1200"/>
              <a:t>System.out.println("nested class method");</a:t>
            </a:r>
            <a:endParaRPr sz="1200"/>
          </a:p>
          <a:p>
            <a:pPr indent="0" lvl="0" marL="91440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public static void main(String[] args)</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914400" rtl="0" algn="l">
              <a:spcBef>
                <a:spcPts val="0"/>
              </a:spcBef>
              <a:spcAft>
                <a:spcPts val="0"/>
              </a:spcAft>
              <a:buClr>
                <a:schemeClr val="dk1"/>
              </a:buClr>
              <a:buSzPts val="1100"/>
              <a:buFont typeface="Arial"/>
              <a:buNone/>
            </a:pPr>
            <a:r>
              <a:rPr lang="en" sz="1200"/>
              <a:t>Test.Nested t=new Test.Nested();</a:t>
            </a:r>
            <a:endParaRPr sz="1200"/>
          </a:p>
          <a:p>
            <a:pPr indent="0" lvl="0" marL="914400" rtl="0" algn="l">
              <a:spcBef>
                <a:spcPts val="0"/>
              </a:spcBef>
              <a:spcAft>
                <a:spcPts val="0"/>
              </a:spcAft>
              <a:buClr>
                <a:schemeClr val="dk1"/>
              </a:buClr>
              <a:buSzPts val="1100"/>
              <a:buFont typeface="Arial"/>
              <a:buNone/>
            </a:pPr>
            <a:r>
              <a:rPr lang="en" sz="1200"/>
              <a:t>t.methodOne();</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of Inner Class</a:t>
            </a:r>
            <a:endParaRPr/>
          </a:p>
          <a:p>
            <a:pPr indent="-342900" lvl="0" marL="457200" rtl="0" algn="l">
              <a:spcBef>
                <a:spcPts val="0"/>
              </a:spcBef>
              <a:spcAft>
                <a:spcPts val="0"/>
              </a:spcAft>
              <a:buSzPts val="1800"/>
              <a:buChar char="➢"/>
            </a:pPr>
            <a:r>
              <a:rPr lang="en"/>
              <a:t>Types of Inner Class</a:t>
            </a:r>
            <a:endParaRPr/>
          </a:p>
          <a:p>
            <a:pPr indent="-342900" lvl="0" marL="457200" rtl="0" algn="l">
              <a:spcBef>
                <a:spcPts val="0"/>
              </a:spcBef>
              <a:spcAft>
                <a:spcPts val="0"/>
              </a:spcAft>
              <a:buSzPts val="1800"/>
              <a:buChar char="➢"/>
            </a:pPr>
            <a:r>
              <a:rPr lang="en"/>
              <a:t>Access Modifiers of Inner Class</a:t>
            </a:r>
            <a:endParaRPr/>
          </a:p>
          <a:p>
            <a:pPr indent="-342900" lvl="0" marL="457200" rtl="0" algn="l">
              <a:spcBef>
                <a:spcPts val="0"/>
              </a:spcBef>
              <a:spcAft>
                <a:spcPts val="0"/>
              </a:spcAft>
              <a:buSzPts val="1800"/>
              <a:buChar char="➢"/>
            </a:pPr>
            <a:r>
              <a:rPr lang="en"/>
              <a:t>Inheritance of Inner Class</a:t>
            </a:r>
            <a:endParaRPr/>
          </a:p>
          <a:p>
            <a:pPr indent="-342900" lvl="0" marL="457200" rtl="0" algn="l">
              <a:spcBef>
                <a:spcPts val="0"/>
              </a:spcBef>
              <a:spcAft>
                <a:spcPts val="0"/>
              </a:spcAft>
              <a:buSzPts val="1800"/>
              <a:buChar char="➢"/>
            </a:pPr>
            <a:r>
              <a:rPr lang="en"/>
              <a:t>Super </a:t>
            </a:r>
            <a:endParaRPr/>
          </a:p>
          <a:p>
            <a:pPr indent="-342900" lvl="0" marL="457200" rtl="0" algn="l">
              <a:spcBef>
                <a:spcPts val="0"/>
              </a:spcBef>
              <a:spcAft>
                <a:spcPts val="0"/>
              </a:spcAft>
              <a:buSzPts val="1800"/>
              <a:buChar char="➢"/>
            </a:pPr>
            <a:r>
              <a:rPr lang="en"/>
              <a:t>This</a:t>
            </a:r>
            <a:endParaRPr/>
          </a:p>
          <a:p>
            <a:pPr indent="-342900" lvl="0" marL="457200" rtl="0" algn="l">
              <a:spcBef>
                <a:spcPts val="0"/>
              </a:spcBef>
              <a:spcAft>
                <a:spcPts val="0"/>
              </a:spcAft>
              <a:buSzPts val="1800"/>
              <a:buChar char="➢"/>
            </a:pPr>
            <a:r>
              <a:rPr lang="en"/>
              <a:t>Super vs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Nested Class</a:t>
            </a:r>
            <a:endParaRPr/>
          </a:p>
        </p:txBody>
      </p:sp>
      <p:sp>
        <p:nvSpPr>
          <p:cNvPr id="199" name="Google Shape;199;p32"/>
          <p:cNvSpPr txBox="1"/>
          <p:nvPr/>
        </p:nvSpPr>
        <p:spPr>
          <a:xfrm>
            <a:off x="400125" y="1076725"/>
            <a:ext cx="419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Inside static nested classes static members can be declared including main() method also. Hence it is possible to invoke static nested class directly from the command prompt.</a:t>
            </a:r>
            <a:endParaRPr/>
          </a:p>
        </p:txBody>
      </p:sp>
      <p:sp>
        <p:nvSpPr>
          <p:cNvPr id="200" name="Google Shape;200;p32"/>
          <p:cNvSpPr txBox="1"/>
          <p:nvPr/>
        </p:nvSpPr>
        <p:spPr>
          <a:xfrm>
            <a:off x="4917975" y="1156750"/>
            <a:ext cx="4190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a:t>
            </a:r>
            <a:endParaRPr sz="1200"/>
          </a:p>
          <a:p>
            <a:pPr indent="0" lvl="0" marL="0" rtl="0" algn="l">
              <a:spcBef>
                <a:spcPts val="0"/>
              </a:spcBef>
              <a:spcAft>
                <a:spcPts val="0"/>
              </a:spcAft>
              <a:buNone/>
            </a:pPr>
            <a:r>
              <a:rPr lang="en" sz="1200"/>
              <a:t>class Test</a:t>
            </a:r>
            <a:endParaRPr sz="1200"/>
          </a:p>
          <a:p>
            <a:pPr indent="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static class Nested</a:t>
            </a:r>
            <a:endParaRPr sz="1200"/>
          </a:p>
          <a:p>
            <a:pPr indent="0" lvl="0" marL="457200" rtl="0" algn="l">
              <a:spcBef>
                <a:spcPts val="0"/>
              </a:spcBef>
              <a:spcAft>
                <a:spcPts val="0"/>
              </a:spcAft>
              <a:buNone/>
            </a:pPr>
            <a:r>
              <a:rPr lang="en" sz="1200"/>
              <a:t>{</a:t>
            </a:r>
            <a:endParaRPr sz="1200"/>
          </a:p>
          <a:p>
            <a:pPr indent="0" lvl="0" marL="457200" rtl="0" algn="l">
              <a:spcBef>
                <a:spcPts val="0"/>
              </a:spcBef>
              <a:spcAft>
                <a:spcPts val="0"/>
              </a:spcAft>
              <a:buNone/>
            </a:pPr>
            <a:r>
              <a:rPr lang="en" sz="1200">
                <a:solidFill>
                  <a:schemeClr val="dk1"/>
                </a:solidFill>
              </a:rPr>
              <a:t>       public static void main(String[] args)</a:t>
            </a:r>
            <a:endParaRPr sz="1200"/>
          </a:p>
          <a:p>
            <a:pPr indent="0" lvl="0" marL="0" rtl="0" algn="l">
              <a:spcBef>
                <a:spcPts val="0"/>
              </a:spcBef>
              <a:spcAft>
                <a:spcPts val="0"/>
              </a:spcAft>
              <a:buNone/>
            </a:pPr>
            <a:r>
              <a:rPr lang="en" sz="1200"/>
              <a:t>                  {</a:t>
            </a:r>
            <a:endParaRPr sz="1200"/>
          </a:p>
          <a:p>
            <a:pPr indent="0" lvl="0" marL="914400" rtl="0" algn="l">
              <a:spcBef>
                <a:spcPts val="0"/>
              </a:spcBef>
              <a:spcAft>
                <a:spcPts val="0"/>
              </a:spcAft>
              <a:buNone/>
            </a:pPr>
            <a:r>
              <a:rPr lang="en" sz="1200"/>
              <a:t>System.out.println("nested class main method");</a:t>
            </a:r>
            <a:endParaRPr sz="1200"/>
          </a:p>
          <a:p>
            <a:pPr indent="0" lvl="0" marL="0" rtl="0" algn="l">
              <a:spcBef>
                <a:spcPts val="0"/>
              </a:spcBef>
              <a:spcAft>
                <a:spcPts val="0"/>
              </a:spcAft>
              <a:buNone/>
            </a:pPr>
            <a:r>
              <a:rPr lang="en" sz="1200"/>
              <a:t>                   }</a:t>
            </a:r>
            <a:endParaRPr sz="1200"/>
          </a:p>
          <a:p>
            <a:pPr indent="0" lvl="0" marL="457200" rtl="0" algn="l">
              <a:spcBef>
                <a:spcPts val="0"/>
              </a:spcBef>
              <a:spcAft>
                <a:spcPts val="0"/>
              </a:spcAft>
              <a:buNone/>
            </a:pPr>
            <a:r>
              <a:rPr lang="en" sz="1200"/>
              <a:t>}</a:t>
            </a:r>
            <a:endParaRPr sz="1200"/>
          </a:p>
          <a:p>
            <a:pPr indent="0" lvl="0" marL="457200" rtl="0" algn="l">
              <a:spcBef>
                <a:spcPts val="0"/>
              </a:spcBef>
              <a:spcAft>
                <a:spcPts val="0"/>
              </a:spcAft>
              <a:buNone/>
            </a:pPr>
            <a:r>
              <a:rPr lang="en" sz="1200"/>
              <a:t>public static void main(String[] args)</a:t>
            </a:r>
            <a:endParaRPr sz="1200"/>
          </a:p>
          <a:p>
            <a:pPr indent="0" lvl="0" marL="457200" rtl="0" algn="l">
              <a:spcBef>
                <a:spcPts val="0"/>
              </a:spcBef>
              <a:spcAft>
                <a:spcPts val="0"/>
              </a:spcAft>
              <a:buNone/>
            </a:pPr>
            <a:r>
              <a:rPr lang="en" sz="1200"/>
              <a:t>{</a:t>
            </a:r>
            <a:endParaRPr sz="1200"/>
          </a:p>
          <a:p>
            <a:pPr indent="0" lvl="0" marL="914400" rtl="0" algn="l">
              <a:spcBef>
                <a:spcPts val="0"/>
              </a:spcBef>
              <a:spcAft>
                <a:spcPts val="0"/>
              </a:spcAft>
              <a:buNone/>
            </a:pPr>
            <a:r>
              <a:rPr lang="en" sz="1200"/>
              <a:t>System.out.println("outer class main method");</a:t>
            </a:r>
            <a:endParaRPr sz="1200"/>
          </a:p>
          <a:p>
            <a:pPr indent="0" lvl="0" marL="45720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Nested Class</a:t>
            </a:r>
            <a:endParaRPr/>
          </a:p>
        </p:txBody>
      </p:sp>
      <p:sp>
        <p:nvSpPr>
          <p:cNvPr id="206" name="Google Shape;206;p33"/>
          <p:cNvSpPr txBox="1"/>
          <p:nvPr/>
        </p:nvSpPr>
        <p:spPr>
          <a:xfrm>
            <a:off x="400125" y="1076725"/>
            <a:ext cx="419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From the normal inner class both static and non static members can be accessed of outer class but from static nested class only static members can be accessed of outer class.</a:t>
            </a:r>
            <a:endParaRPr/>
          </a:p>
        </p:txBody>
      </p:sp>
      <p:sp>
        <p:nvSpPr>
          <p:cNvPr id="207" name="Google Shape;207;p33"/>
          <p:cNvSpPr txBox="1"/>
          <p:nvPr/>
        </p:nvSpPr>
        <p:spPr>
          <a:xfrm>
            <a:off x="4917975" y="1156750"/>
            <a:ext cx="41904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Example:</a:t>
            </a:r>
            <a:endParaRPr sz="1000"/>
          </a:p>
          <a:p>
            <a:pPr indent="0" lvl="0" marL="0" rtl="0" algn="l">
              <a:spcBef>
                <a:spcPts val="0"/>
              </a:spcBef>
              <a:spcAft>
                <a:spcPts val="0"/>
              </a:spcAft>
              <a:buNone/>
            </a:pPr>
            <a:r>
              <a:rPr lang="en" sz="1000"/>
              <a:t>class Test</a:t>
            </a:r>
            <a:endParaRPr sz="1000"/>
          </a:p>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int x=10;</a:t>
            </a:r>
            <a:endParaRPr sz="1000"/>
          </a:p>
          <a:p>
            <a:pPr indent="0" lvl="0" marL="457200" rtl="0" algn="l">
              <a:spcBef>
                <a:spcPts val="0"/>
              </a:spcBef>
              <a:spcAft>
                <a:spcPts val="0"/>
              </a:spcAft>
              <a:buNone/>
            </a:pPr>
            <a:r>
              <a:rPr lang="en" sz="1000"/>
              <a:t>static int y=20;</a:t>
            </a:r>
            <a:endParaRPr sz="1000"/>
          </a:p>
          <a:p>
            <a:pPr indent="0" lvl="0" marL="0" rtl="0" algn="l">
              <a:spcBef>
                <a:spcPts val="0"/>
              </a:spcBef>
              <a:spcAft>
                <a:spcPts val="0"/>
              </a:spcAft>
              <a:buNone/>
            </a:pPr>
            <a:r>
              <a:t/>
            </a:r>
            <a:endParaRPr sz="1000"/>
          </a:p>
          <a:p>
            <a:pPr indent="0" lvl="0" marL="457200" rtl="0" algn="l">
              <a:spcBef>
                <a:spcPts val="0"/>
              </a:spcBef>
              <a:spcAft>
                <a:spcPts val="0"/>
              </a:spcAft>
              <a:buNone/>
            </a:pPr>
            <a:r>
              <a:rPr lang="en" sz="1000"/>
              <a:t>static class Nested</a:t>
            </a:r>
            <a:endParaRPr sz="1000"/>
          </a:p>
          <a:p>
            <a:pPr indent="0" lvl="0" marL="457200" rtl="0" algn="l">
              <a:spcBef>
                <a:spcPts val="0"/>
              </a:spcBef>
              <a:spcAft>
                <a:spcPts val="0"/>
              </a:spcAft>
              <a:buNone/>
            </a:pPr>
            <a:r>
              <a:rPr lang="en" sz="1000"/>
              <a:t>{</a:t>
            </a:r>
            <a:endParaRPr sz="1000"/>
          </a:p>
          <a:p>
            <a:pPr indent="0" lvl="0" marL="914400" rtl="0" algn="l">
              <a:spcBef>
                <a:spcPts val="0"/>
              </a:spcBef>
              <a:spcAft>
                <a:spcPts val="0"/>
              </a:spcAft>
              <a:buNone/>
            </a:pPr>
            <a:r>
              <a:rPr lang="en" sz="1000">
                <a:solidFill>
                  <a:schemeClr val="dk1"/>
                </a:solidFill>
              </a:rPr>
              <a:t>public void methodOne()</a:t>
            </a:r>
            <a:endParaRPr sz="800"/>
          </a:p>
          <a:p>
            <a:pPr indent="0" lvl="0" marL="0" rtl="0" algn="l">
              <a:spcBef>
                <a:spcPts val="0"/>
              </a:spcBef>
              <a:spcAft>
                <a:spcPts val="0"/>
              </a:spcAft>
              <a:buNone/>
            </a:pPr>
            <a:r>
              <a:rPr lang="en" sz="1000"/>
              <a:t>                  {</a:t>
            </a:r>
            <a:endParaRPr sz="1000"/>
          </a:p>
          <a:p>
            <a:pPr indent="0" lvl="0" marL="914400" rtl="0" algn="l">
              <a:spcBef>
                <a:spcPts val="0"/>
              </a:spcBef>
              <a:spcAft>
                <a:spcPts val="0"/>
              </a:spcAft>
              <a:buNone/>
            </a:pPr>
            <a:r>
              <a:rPr lang="en" sz="1000"/>
              <a:t>System.out.println(x);//</a:t>
            </a:r>
            <a:r>
              <a:rPr b="1" lang="en" sz="1000"/>
              <a:t>C.E:non-static variable x</a:t>
            </a:r>
            <a:endParaRPr b="1" sz="1000"/>
          </a:p>
          <a:p>
            <a:pPr indent="0" lvl="0" marL="914400" rtl="0" algn="l">
              <a:spcBef>
                <a:spcPts val="0"/>
              </a:spcBef>
              <a:spcAft>
                <a:spcPts val="0"/>
              </a:spcAft>
              <a:buNone/>
            </a:pPr>
            <a:r>
              <a:rPr b="1" lang="en" sz="1000"/>
              <a:t>                                    cannot be referenced from a         static context</a:t>
            </a:r>
            <a:endParaRPr b="1" sz="1000"/>
          </a:p>
          <a:p>
            <a:pPr indent="0" lvl="0" marL="914400" rtl="0" algn="l">
              <a:spcBef>
                <a:spcPts val="0"/>
              </a:spcBef>
              <a:spcAft>
                <a:spcPts val="0"/>
              </a:spcAft>
              <a:buNone/>
            </a:pPr>
            <a:r>
              <a:rPr lang="en" sz="1000"/>
              <a:t>System.out.println(y);</a:t>
            </a:r>
            <a:endParaRPr sz="1000"/>
          </a:p>
          <a:p>
            <a:pPr indent="0" lvl="0" marL="914400" rtl="0" algn="l">
              <a:spcBef>
                <a:spcPts val="0"/>
              </a:spcBef>
              <a:spcAft>
                <a:spcPts val="0"/>
              </a:spcAft>
              <a:buNone/>
            </a:pPr>
            <a:r>
              <a:t/>
            </a:r>
            <a:endParaRPr sz="1000"/>
          </a:p>
          <a:p>
            <a:pPr indent="0" lvl="0" marL="0" rtl="0" algn="l">
              <a:spcBef>
                <a:spcPts val="0"/>
              </a:spcBef>
              <a:spcAft>
                <a:spcPts val="0"/>
              </a:spcAft>
              <a:buNone/>
            </a:pPr>
            <a:r>
              <a:rPr lang="en" sz="1000"/>
              <a:t>                   }</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static void main(String[] args)</a:t>
            </a:r>
            <a:endParaRPr sz="1000"/>
          </a:p>
          <a:p>
            <a:pPr indent="0" lvl="0" marL="457200" rtl="0" algn="l">
              <a:spcBef>
                <a:spcPts val="0"/>
              </a:spcBef>
              <a:spcAft>
                <a:spcPts val="0"/>
              </a:spcAft>
              <a:buNone/>
            </a:pPr>
            <a:r>
              <a:rPr lang="en" sz="1000"/>
              <a:t>{</a:t>
            </a:r>
            <a:endParaRPr sz="1000"/>
          </a:p>
          <a:p>
            <a:pPr indent="0" lvl="0" marL="914400" rtl="0" algn="l">
              <a:spcBef>
                <a:spcPts val="0"/>
              </a:spcBef>
              <a:spcAft>
                <a:spcPts val="0"/>
              </a:spcAft>
              <a:buNone/>
            </a:pPr>
            <a:r>
              <a:rPr lang="en" sz="1000"/>
              <a:t>Test.Nested t=new Test.Nested();</a:t>
            </a:r>
            <a:endParaRPr sz="1000"/>
          </a:p>
          <a:p>
            <a:pPr indent="0" lvl="0" marL="914400" rtl="0" algn="l">
              <a:spcBef>
                <a:spcPts val="0"/>
              </a:spcBef>
              <a:spcAft>
                <a:spcPts val="0"/>
              </a:spcAft>
              <a:buNone/>
            </a:pPr>
            <a:r>
              <a:rPr lang="en" sz="1000"/>
              <a:t>t.methodOne();</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28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t>Comparison</a:t>
            </a:r>
            <a:r>
              <a:rPr b="1" lang="en" sz="1720"/>
              <a:t> between normal or Regular class and static nested classes:</a:t>
            </a:r>
            <a:endParaRPr b="1" sz="1720"/>
          </a:p>
        </p:txBody>
      </p:sp>
      <p:graphicFrame>
        <p:nvGraphicFramePr>
          <p:cNvPr id="213" name="Google Shape;213;p34"/>
          <p:cNvGraphicFramePr/>
          <p:nvPr/>
        </p:nvGraphicFramePr>
        <p:xfrm>
          <a:off x="311700" y="755800"/>
          <a:ext cx="3000000" cy="3000000"/>
        </p:xfrm>
        <a:graphic>
          <a:graphicData uri="http://schemas.openxmlformats.org/drawingml/2006/table">
            <a:tbl>
              <a:tblPr>
                <a:noFill/>
                <a:tableStyleId>{4CDC6282-307E-4953-8AA3-999D7B925717}</a:tableStyleId>
              </a:tblPr>
              <a:tblGrid>
                <a:gridCol w="3619500"/>
                <a:gridCol w="3619500"/>
              </a:tblGrid>
              <a:tr h="381000">
                <a:tc>
                  <a:txBody>
                    <a:bodyPr/>
                    <a:lstStyle/>
                    <a:p>
                      <a:pPr indent="0" lvl="0" marL="0" rtl="0" algn="l">
                        <a:spcBef>
                          <a:spcPts val="0"/>
                        </a:spcBef>
                        <a:spcAft>
                          <a:spcPts val="0"/>
                        </a:spcAft>
                        <a:buNone/>
                      </a:pPr>
                      <a:r>
                        <a:rPr b="1" lang="en"/>
                        <a:t>Normal /regular inner class</a:t>
                      </a:r>
                      <a:endParaRPr b="1"/>
                    </a:p>
                  </a:txBody>
                  <a:tcPr marT="91425" marB="91425" marR="91425" marL="91425"/>
                </a:tc>
                <a:tc>
                  <a:txBody>
                    <a:bodyPr/>
                    <a:lstStyle/>
                    <a:p>
                      <a:pPr indent="0" lvl="0" marL="0" rtl="0" algn="l">
                        <a:spcBef>
                          <a:spcPts val="0"/>
                        </a:spcBef>
                        <a:spcAft>
                          <a:spcPts val="0"/>
                        </a:spcAft>
                        <a:buNone/>
                      </a:pPr>
                      <a:r>
                        <a:rPr b="1" lang="en"/>
                        <a:t>Static nested class</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t>1) Without existing outer class object</a:t>
                      </a:r>
                      <a:endParaRPr/>
                    </a:p>
                    <a:p>
                      <a:pPr indent="0" lvl="0" marL="0" rtl="0" algn="l">
                        <a:spcBef>
                          <a:spcPts val="0"/>
                        </a:spcBef>
                        <a:spcAft>
                          <a:spcPts val="0"/>
                        </a:spcAft>
                        <a:buClr>
                          <a:schemeClr val="dk1"/>
                        </a:buClr>
                        <a:buSzPts val="1100"/>
                        <a:buFont typeface="Arial"/>
                        <a:buNone/>
                      </a:pPr>
                      <a:r>
                        <a:rPr lang="en"/>
                        <a:t>there is no chance of existing inner class</a:t>
                      </a:r>
                      <a:endParaRPr/>
                    </a:p>
                    <a:p>
                      <a:pPr indent="0" lvl="0" marL="0" rtl="0" algn="l">
                        <a:spcBef>
                          <a:spcPts val="0"/>
                        </a:spcBef>
                        <a:spcAft>
                          <a:spcPts val="0"/>
                        </a:spcAft>
                        <a:buClr>
                          <a:schemeClr val="dk1"/>
                        </a:buClr>
                        <a:buSzPts val="1100"/>
                        <a:buFont typeface="Arial"/>
                        <a:buNone/>
                      </a:pPr>
                      <a:r>
                        <a:rPr lang="en"/>
                        <a:t>object. That is inner class object is always</a:t>
                      </a:r>
                      <a:endParaRPr/>
                    </a:p>
                    <a:p>
                      <a:pPr indent="0" lvl="0" marL="0" rtl="0" algn="l">
                        <a:spcBef>
                          <a:spcPts val="0"/>
                        </a:spcBef>
                        <a:spcAft>
                          <a:spcPts val="0"/>
                        </a:spcAft>
                        <a:buNone/>
                      </a:pPr>
                      <a:r>
                        <a:rPr lang="en"/>
                        <a:t>associated with outer class object.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 Without existing outer class object there</a:t>
                      </a:r>
                      <a:endParaRPr>
                        <a:solidFill>
                          <a:schemeClr val="dk1"/>
                        </a:solidFill>
                      </a:endParaRPr>
                    </a:p>
                    <a:p>
                      <a:pPr indent="0" lvl="0" marL="0" rtl="0" algn="l">
                        <a:spcBef>
                          <a:spcPts val="0"/>
                        </a:spcBef>
                        <a:spcAft>
                          <a:spcPts val="0"/>
                        </a:spcAft>
                        <a:buNone/>
                      </a:pPr>
                      <a:r>
                        <a:rPr lang="en">
                          <a:solidFill>
                            <a:schemeClr val="dk1"/>
                          </a:solidFill>
                        </a:rPr>
                        <a:t>may be a chance of existing static nested</a:t>
                      </a:r>
                      <a:endParaRPr>
                        <a:solidFill>
                          <a:schemeClr val="dk1"/>
                        </a:solidFill>
                      </a:endParaRPr>
                    </a:p>
                    <a:p>
                      <a:pPr indent="0" lvl="0" marL="0" rtl="0" algn="l">
                        <a:spcBef>
                          <a:spcPts val="0"/>
                        </a:spcBef>
                        <a:spcAft>
                          <a:spcPts val="0"/>
                        </a:spcAft>
                        <a:buNone/>
                      </a:pPr>
                      <a:r>
                        <a:rPr lang="en">
                          <a:solidFill>
                            <a:schemeClr val="dk1"/>
                          </a:solidFill>
                        </a:rPr>
                        <a:t>class object. That is static nested class object is not associated with outer class object.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t>2) Inside normal or regular inner class we can't declare static members.</a:t>
                      </a:r>
                      <a:endParaRPr/>
                    </a:p>
                  </a:txBody>
                  <a:tcPr marT="91425" marB="91425" marR="91425" marL="91425"/>
                </a:tc>
                <a:tc>
                  <a:txBody>
                    <a:bodyPr/>
                    <a:lstStyle/>
                    <a:p>
                      <a:pPr indent="0" lvl="0" marL="0" rtl="0" algn="l">
                        <a:spcBef>
                          <a:spcPts val="0"/>
                        </a:spcBef>
                        <a:spcAft>
                          <a:spcPts val="0"/>
                        </a:spcAft>
                        <a:buNone/>
                      </a:pPr>
                      <a:r>
                        <a:rPr lang="en"/>
                        <a:t>2) Inside static nested class we can declare static members.</a:t>
                      </a:r>
                      <a:endParaRPr/>
                    </a:p>
                  </a:txBody>
                  <a:tcPr marT="91425" marB="91425" marR="91425" marL="91425"/>
                </a:tc>
              </a:tr>
              <a:tr h="381000">
                <a:tc>
                  <a:txBody>
                    <a:bodyPr/>
                    <a:lstStyle/>
                    <a:p>
                      <a:pPr indent="0" lvl="0" marL="0" rtl="0" algn="l">
                        <a:spcBef>
                          <a:spcPts val="0"/>
                        </a:spcBef>
                        <a:spcAft>
                          <a:spcPts val="0"/>
                        </a:spcAft>
                        <a:buNone/>
                      </a:pPr>
                      <a:r>
                        <a:rPr lang="en"/>
                        <a:t>3) Inside normal inner class we can't</a:t>
                      </a:r>
                      <a:endParaRPr/>
                    </a:p>
                    <a:p>
                      <a:pPr indent="0" lvl="0" marL="0" rtl="0" algn="l">
                        <a:spcBef>
                          <a:spcPts val="0"/>
                        </a:spcBef>
                        <a:spcAft>
                          <a:spcPts val="0"/>
                        </a:spcAft>
                        <a:buNone/>
                      </a:pPr>
                      <a:r>
                        <a:rPr lang="en"/>
                        <a:t>declare main() method and hence we</a:t>
                      </a:r>
                      <a:endParaRPr/>
                    </a:p>
                    <a:p>
                      <a:pPr indent="0" lvl="0" marL="0" rtl="0" algn="l">
                        <a:spcBef>
                          <a:spcPts val="0"/>
                        </a:spcBef>
                        <a:spcAft>
                          <a:spcPts val="0"/>
                        </a:spcAft>
                        <a:buNone/>
                      </a:pPr>
                      <a:r>
                        <a:rPr lang="en"/>
                        <a:t>can't invoke regular inner class directly</a:t>
                      </a:r>
                      <a:endParaRPr/>
                    </a:p>
                    <a:p>
                      <a:pPr indent="0" lvl="0" marL="0" rtl="0" algn="l">
                        <a:spcBef>
                          <a:spcPts val="0"/>
                        </a:spcBef>
                        <a:spcAft>
                          <a:spcPts val="0"/>
                        </a:spcAft>
                        <a:buNone/>
                      </a:pPr>
                      <a:r>
                        <a:rPr lang="en"/>
                        <a:t>from the command prompt.</a:t>
                      </a:r>
                      <a:endParaRPr/>
                    </a:p>
                  </a:txBody>
                  <a:tcPr marT="91425" marB="91425" marR="91425" marL="91425"/>
                </a:tc>
                <a:tc>
                  <a:txBody>
                    <a:bodyPr/>
                    <a:lstStyle/>
                    <a:p>
                      <a:pPr indent="0" lvl="0" marL="0" rtl="0" algn="l">
                        <a:spcBef>
                          <a:spcPts val="0"/>
                        </a:spcBef>
                        <a:spcAft>
                          <a:spcPts val="0"/>
                        </a:spcAft>
                        <a:buNone/>
                      </a:pPr>
                      <a:r>
                        <a:rPr lang="en"/>
                        <a:t>3) Inside static nested class we can declare</a:t>
                      </a:r>
                      <a:endParaRPr/>
                    </a:p>
                    <a:p>
                      <a:pPr indent="0" lvl="0" marL="0" rtl="0" algn="l">
                        <a:spcBef>
                          <a:spcPts val="0"/>
                        </a:spcBef>
                        <a:spcAft>
                          <a:spcPts val="0"/>
                        </a:spcAft>
                        <a:buNone/>
                      </a:pPr>
                      <a:r>
                        <a:rPr lang="en"/>
                        <a:t>main() method and hence we can invoke</a:t>
                      </a:r>
                      <a:endParaRPr/>
                    </a:p>
                    <a:p>
                      <a:pPr indent="0" lvl="0" marL="0" rtl="0" algn="l">
                        <a:spcBef>
                          <a:spcPts val="0"/>
                        </a:spcBef>
                        <a:spcAft>
                          <a:spcPts val="0"/>
                        </a:spcAft>
                        <a:buNone/>
                      </a:pPr>
                      <a:r>
                        <a:rPr lang="en"/>
                        <a:t>static nested class directly from the command prompt.</a:t>
                      </a:r>
                      <a:endParaRPr/>
                    </a:p>
                  </a:txBody>
                  <a:tcPr marT="91425" marB="91425" marR="91425" marL="91425"/>
                </a:tc>
              </a:tr>
              <a:tr h="381000">
                <a:tc>
                  <a:txBody>
                    <a:bodyPr/>
                    <a:lstStyle/>
                    <a:p>
                      <a:pPr indent="0" lvl="0" marL="0" rtl="0" algn="l">
                        <a:spcBef>
                          <a:spcPts val="0"/>
                        </a:spcBef>
                        <a:spcAft>
                          <a:spcPts val="0"/>
                        </a:spcAft>
                        <a:buNone/>
                      </a:pPr>
                      <a:r>
                        <a:rPr lang="en"/>
                        <a:t>4) From the normal or regular inner class we can access both static and non static members of outer class directly.</a:t>
                      </a:r>
                      <a:endParaRPr/>
                    </a:p>
                  </a:txBody>
                  <a:tcPr marT="91425" marB="91425" marR="91425" marL="91425"/>
                </a:tc>
                <a:tc>
                  <a:txBody>
                    <a:bodyPr/>
                    <a:lstStyle/>
                    <a:p>
                      <a:pPr indent="0" lvl="0" marL="0" rtl="0" algn="l">
                        <a:spcBef>
                          <a:spcPts val="0"/>
                        </a:spcBef>
                        <a:spcAft>
                          <a:spcPts val="0"/>
                        </a:spcAft>
                        <a:buNone/>
                      </a:pPr>
                      <a:r>
                        <a:rPr lang="en"/>
                        <a:t>4) From static nested class we can access only static members of outer class directly.</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of Inner class</a:t>
            </a:r>
            <a:endParaRPr/>
          </a:p>
        </p:txBody>
      </p:sp>
      <p:sp>
        <p:nvSpPr>
          <p:cNvPr id="219" name="Google Shape;219;p35"/>
          <p:cNvSpPr txBox="1"/>
          <p:nvPr/>
        </p:nvSpPr>
        <p:spPr>
          <a:xfrm>
            <a:off x="421950" y="1229500"/>
            <a:ext cx="4190400" cy="14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A static nested class can inherit:</a:t>
            </a:r>
            <a:endParaRPr sz="1350">
              <a:solidFill>
                <a:srgbClr val="172B53"/>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314325" lvl="0" marL="457200" rtl="0" algn="l">
              <a:lnSpc>
                <a:spcPct val="140000"/>
              </a:lnSpc>
              <a:spcBef>
                <a:spcPts val="800"/>
              </a:spcBef>
              <a:spcAft>
                <a:spcPts val="0"/>
              </a:spcAft>
              <a:buClr>
                <a:srgbClr val="172B53"/>
              </a:buClr>
              <a:buSzPts val="1350"/>
              <a:buChar char="●"/>
            </a:pPr>
            <a:r>
              <a:rPr lang="en" sz="1350">
                <a:solidFill>
                  <a:srgbClr val="172B53"/>
                </a:solidFill>
                <a:highlight>
                  <a:srgbClr val="FFFFFF"/>
                </a:highlight>
              </a:rPr>
              <a:t>an ordinary class</a:t>
            </a:r>
            <a:endParaRPr sz="1350">
              <a:solidFill>
                <a:srgbClr val="172B53"/>
              </a:solidFill>
              <a:highlight>
                <a:srgbClr val="FFFFFF"/>
              </a:highlight>
            </a:endParaRPr>
          </a:p>
          <a:p>
            <a:pPr indent="-314325" lvl="0" marL="457200" rtl="0" algn="l">
              <a:lnSpc>
                <a:spcPct val="140000"/>
              </a:lnSpc>
              <a:spcBef>
                <a:spcPts val="0"/>
              </a:spcBef>
              <a:spcAft>
                <a:spcPts val="0"/>
              </a:spcAft>
              <a:buClr>
                <a:srgbClr val="172B53"/>
              </a:buClr>
              <a:buSzPts val="1350"/>
              <a:buChar char="●"/>
            </a:pPr>
            <a:r>
              <a:rPr lang="en" sz="1350">
                <a:solidFill>
                  <a:srgbClr val="172B53"/>
                </a:solidFill>
                <a:highlight>
                  <a:srgbClr val="FFFFFF"/>
                </a:highlight>
              </a:rPr>
              <a:t>a static nested class that is declared in an outer class</a:t>
            </a:r>
            <a:endParaRPr/>
          </a:p>
        </p:txBody>
      </p:sp>
      <p:sp>
        <p:nvSpPr>
          <p:cNvPr id="220" name="Google Shape;220;p35"/>
          <p:cNvSpPr txBox="1"/>
          <p:nvPr/>
        </p:nvSpPr>
        <p:spPr>
          <a:xfrm>
            <a:off x="4779750" y="1229500"/>
            <a:ext cx="4190400" cy="3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Boeing737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private</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private</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maxPassengersCount = </a:t>
            </a:r>
            <a:r>
              <a:rPr lang="en" sz="850">
                <a:solidFill>
                  <a:srgbClr val="0026B3"/>
                </a:solidFill>
                <a:highlight>
                  <a:srgbClr val="FFFFFF"/>
                </a:highlight>
                <a:latin typeface="Courier New"/>
                <a:ea typeface="Courier New"/>
                <a:cs typeface="Courier New"/>
                <a:sym typeface="Courier New"/>
              </a:rPr>
              <a:t>300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Boeing737(</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manufactureYear)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.manufactureYear =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a:t>
            </a:r>
            <a:r>
              <a:rPr lang="en" sz="850">
                <a:solidFill>
                  <a:srgbClr val="900606"/>
                </a:solidFill>
                <a:highlight>
                  <a:srgbClr val="FFFFFF"/>
                </a:highlight>
                <a:latin typeface="Courier New"/>
                <a:ea typeface="Courier New"/>
                <a:cs typeface="Courier New"/>
                <a:sym typeface="Courier New"/>
              </a:rPr>
              <a:t>getManufactureYear</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b="1" lang="en" sz="850">
                <a:solidFill>
                  <a:srgbClr val="000080"/>
                </a:solidFill>
                <a:highlight>
                  <a:srgbClr val="FFFFFF"/>
                </a:highlight>
                <a:latin typeface="Courier New"/>
                <a:ea typeface="Courier New"/>
                <a:cs typeface="Courier New"/>
                <a:sym typeface="Courier New"/>
              </a:rPr>
              <a:t>class</a:t>
            </a:r>
            <a:r>
              <a:rPr b="1" lang="en" sz="850">
                <a:solidFill>
                  <a:schemeClr val="dk1"/>
                </a:solidFill>
                <a:highlight>
                  <a:srgbClr val="FFFFFF"/>
                </a:highlight>
                <a:latin typeface="Courier New"/>
                <a:ea typeface="Courier New"/>
                <a:cs typeface="Courier New"/>
                <a:sym typeface="Courier New"/>
              </a:rPr>
              <a:t> Drawing</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b="1" lang="en" sz="850">
                <a:solidFill>
                  <a:schemeClr val="dk1"/>
                </a:solidFill>
                <a:highlight>
                  <a:srgbClr val="FFFFFF"/>
                </a:highlight>
                <a:latin typeface="Courier New"/>
                <a:ea typeface="Courier New"/>
                <a:cs typeface="Courier New"/>
                <a:sym typeface="Courier New"/>
              </a:rPr>
              <a:t>Boeing737Drawing </a:t>
            </a:r>
            <a:r>
              <a:rPr b="1" lang="en" sz="850">
                <a:solidFill>
                  <a:srgbClr val="000080"/>
                </a:solidFill>
                <a:highlight>
                  <a:srgbClr val="FFFFFF"/>
                </a:highlight>
                <a:latin typeface="Courier New"/>
                <a:ea typeface="Courier New"/>
                <a:cs typeface="Courier New"/>
                <a:sym typeface="Courier New"/>
              </a:rPr>
              <a:t>extends</a:t>
            </a:r>
            <a:r>
              <a:rPr b="1" lang="en" sz="850">
                <a:solidFill>
                  <a:schemeClr val="dk1"/>
                </a:solidFill>
                <a:highlight>
                  <a:srgbClr val="FFFFFF"/>
                </a:highlight>
                <a:latin typeface="Courier New"/>
                <a:ea typeface="Courier New"/>
                <a:cs typeface="Courier New"/>
                <a:sym typeface="Courier New"/>
              </a:rPr>
              <a:t> Drawing</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a:t>
            </a:r>
            <a:r>
              <a:rPr lang="en" sz="850">
                <a:solidFill>
                  <a:srgbClr val="900606"/>
                </a:solidFill>
                <a:highlight>
                  <a:srgbClr val="FFFFFF"/>
                </a:highlight>
                <a:latin typeface="Courier New"/>
                <a:ea typeface="Courier New"/>
                <a:cs typeface="Courier New"/>
                <a:sym typeface="Courier New"/>
              </a:rPr>
              <a:t>getMaxPassengersCount</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maxPassengersCount;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of Inner class</a:t>
            </a:r>
            <a:endParaRPr/>
          </a:p>
        </p:txBody>
      </p:sp>
      <p:sp>
        <p:nvSpPr>
          <p:cNvPr id="226" name="Google Shape;226;p36"/>
          <p:cNvSpPr txBox="1"/>
          <p:nvPr/>
        </p:nvSpPr>
        <p:spPr>
          <a:xfrm>
            <a:off x="421950" y="1229500"/>
            <a:ext cx="419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A</a:t>
            </a:r>
            <a:r>
              <a:rPr lang="en" sz="1350">
                <a:solidFill>
                  <a:srgbClr val="172B53"/>
                </a:solidFill>
                <a:highlight>
                  <a:srgbClr val="FFFFFF"/>
                </a:highlight>
              </a:rPr>
              <a:t>n ordinary class instead of static nested class</a:t>
            </a:r>
            <a:endParaRPr sz="1350">
              <a:solidFill>
                <a:srgbClr val="172B53"/>
              </a:solidFill>
              <a:highlight>
                <a:srgbClr val="FFFFFF"/>
              </a:highlight>
            </a:endParaRPr>
          </a:p>
        </p:txBody>
      </p:sp>
      <p:sp>
        <p:nvSpPr>
          <p:cNvPr id="227" name="Google Shape;227;p36"/>
          <p:cNvSpPr txBox="1"/>
          <p:nvPr/>
        </p:nvSpPr>
        <p:spPr>
          <a:xfrm>
            <a:off x="4779750" y="1229500"/>
            <a:ext cx="4190400" cy="3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50">
                <a:solidFill>
                  <a:srgbClr val="000080"/>
                </a:solidFill>
                <a:highlight>
                  <a:srgbClr val="FFFFFF"/>
                </a:highlight>
                <a:latin typeface="Courier New"/>
                <a:ea typeface="Courier New"/>
                <a:cs typeface="Courier New"/>
                <a:sym typeface="Courier New"/>
              </a:rPr>
              <a:t>public</a:t>
            </a:r>
            <a:r>
              <a:rPr b="1" lang="en" sz="850">
                <a:solidFill>
                  <a:schemeClr val="dk1"/>
                </a:solidFill>
                <a:highlight>
                  <a:srgbClr val="FFFFFF"/>
                </a:highlight>
                <a:latin typeface="Courier New"/>
                <a:ea typeface="Courier New"/>
                <a:cs typeface="Courier New"/>
                <a:sym typeface="Courier New"/>
              </a:rPr>
              <a:t> </a:t>
            </a:r>
            <a:r>
              <a:rPr b="1" lang="en" sz="850">
                <a:solidFill>
                  <a:srgbClr val="000080"/>
                </a:solidFill>
                <a:highlight>
                  <a:srgbClr val="FFFFFF"/>
                </a:highlight>
                <a:latin typeface="Courier New"/>
                <a:ea typeface="Courier New"/>
                <a:cs typeface="Courier New"/>
                <a:sym typeface="Courier New"/>
              </a:rPr>
              <a:t>class</a:t>
            </a:r>
            <a:r>
              <a:rPr b="1" lang="en" sz="850">
                <a:solidFill>
                  <a:schemeClr val="dk1"/>
                </a:solidFill>
                <a:highlight>
                  <a:srgbClr val="FFFFFF"/>
                </a:highlight>
                <a:latin typeface="Courier New"/>
                <a:ea typeface="Courier New"/>
                <a:cs typeface="Courier New"/>
                <a:sym typeface="Courier New"/>
              </a:rPr>
              <a:t> Drawing {</a:t>
            </a:r>
            <a:endParaRPr b="1"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850">
                <a:solidFill>
                  <a:schemeClr val="dk1"/>
                </a:solidFill>
                <a:highlight>
                  <a:srgbClr val="FFFFFF"/>
                </a:highlight>
                <a:latin typeface="Courier New"/>
                <a:ea typeface="Courier New"/>
                <a:cs typeface="Courier New"/>
                <a:sym typeface="Courier New"/>
              </a:rPr>
              <a:t>}</a:t>
            </a:r>
            <a:endParaRPr b="1"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Boeing737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private</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private</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maxPassengersCount = </a:t>
            </a:r>
            <a:r>
              <a:rPr lang="en" sz="850">
                <a:solidFill>
                  <a:srgbClr val="0026B3"/>
                </a:solidFill>
                <a:highlight>
                  <a:srgbClr val="FFFFFF"/>
                </a:highlight>
                <a:latin typeface="Courier New"/>
                <a:ea typeface="Courier New"/>
                <a:cs typeface="Courier New"/>
                <a:sym typeface="Courier New"/>
              </a:rPr>
              <a:t>300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Boeing737(</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manufactureYear)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.manufactureYear =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a:t>
            </a:r>
            <a:r>
              <a:rPr lang="en" sz="850">
                <a:solidFill>
                  <a:srgbClr val="900606"/>
                </a:solidFill>
                <a:highlight>
                  <a:srgbClr val="FFFFFF"/>
                </a:highlight>
                <a:latin typeface="Courier New"/>
                <a:ea typeface="Courier New"/>
                <a:cs typeface="Courier New"/>
                <a:sym typeface="Courier New"/>
              </a:rPr>
              <a:t>getManufactureYear</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manufactureYear;</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b="1" lang="en" sz="850">
                <a:solidFill>
                  <a:schemeClr val="dk1"/>
                </a:solidFill>
                <a:highlight>
                  <a:srgbClr val="FFFFFF"/>
                </a:highlight>
                <a:latin typeface="Courier New"/>
                <a:ea typeface="Courier New"/>
                <a:cs typeface="Courier New"/>
                <a:sym typeface="Courier New"/>
              </a:rPr>
              <a:t>Boeing737Drawing </a:t>
            </a:r>
            <a:r>
              <a:rPr b="1" lang="en" sz="850">
                <a:solidFill>
                  <a:srgbClr val="000080"/>
                </a:solidFill>
                <a:highlight>
                  <a:srgbClr val="FFFFFF"/>
                </a:highlight>
                <a:latin typeface="Courier New"/>
                <a:ea typeface="Courier New"/>
                <a:cs typeface="Courier New"/>
                <a:sym typeface="Courier New"/>
              </a:rPr>
              <a:t>extends</a:t>
            </a:r>
            <a:r>
              <a:rPr b="1" lang="en" sz="850">
                <a:solidFill>
                  <a:schemeClr val="dk1"/>
                </a:solidFill>
                <a:highlight>
                  <a:srgbClr val="FFFFFF"/>
                </a:highlight>
                <a:latin typeface="Courier New"/>
                <a:ea typeface="Courier New"/>
                <a:cs typeface="Courier New"/>
                <a:sym typeface="Courier New"/>
              </a:rPr>
              <a:t> Drawing</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public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static</a:t>
            </a: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int</a:t>
            </a:r>
            <a:r>
              <a:rPr lang="en" sz="850">
                <a:solidFill>
                  <a:schemeClr val="dk1"/>
                </a:solidFill>
                <a:highlight>
                  <a:srgbClr val="FFFFFF"/>
                </a:highlight>
                <a:latin typeface="Courier New"/>
                <a:ea typeface="Courier New"/>
                <a:cs typeface="Courier New"/>
                <a:sym typeface="Courier New"/>
              </a:rPr>
              <a:t> </a:t>
            </a:r>
            <a:r>
              <a:rPr lang="en" sz="850">
                <a:solidFill>
                  <a:srgbClr val="900606"/>
                </a:solidFill>
                <a:highlight>
                  <a:srgbClr val="FFFFFF"/>
                </a:highlight>
                <a:latin typeface="Courier New"/>
                <a:ea typeface="Courier New"/>
                <a:cs typeface="Courier New"/>
                <a:sym typeface="Courier New"/>
              </a:rPr>
              <a:t>getMaxPassengersCount</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80"/>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maxPassengersCount;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35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of Inner class</a:t>
            </a:r>
            <a:endParaRPr/>
          </a:p>
        </p:txBody>
      </p:sp>
      <p:sp>
        <p:nvSpPr>
          <p:cNvPr id="233" name="Google Shape;233;p37"/>
          <p:cNvSpPr txBox="1"/>
          <p:nvPr/>
        </p:nvSpPr>
        <p:spPr>
          <a:xfrm>
            <a:off x="421950" y="1229500"/>
            <a:ext cx="419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But what classes can inherit a static nested class? </a:t>
            </a:r>
            <a:endParaRPr sz="1350">
              <a:solidFill>
                <a:srgbClr val="172B53"/>
              </a:solidFill>
              <a:highlight>
                <a:srgbClr val="FFFFFF"/>
              </a:highlight>
            </a:endParaRPr>
          </a:p>
          <a:p>
            <a:pPr indent="0" lvl="0" marL="0" rtl="0" algn="l">
              <a:spcBef>
                <a:spcPts val="0"/>
              </a:spcBef>
              <a:spcAft>
                <a:spcPts val="0"/>
              </a:spcAft>
              <a:buNone/>
            </a:pPr>
            <a:r>
              <a:t/>
            </a:r>
            <a:endParaRPr sz="1350">
              <a:solidFill>
                <a:srgbClr val="172B53"/>
              </a:solidFill>
              <a:highlight>
                <a:srgbClr val="FFFFFF"/>
              </a:highlight>
            </a:endParaRPr>
          </a:p>
          <a:p>
            <a:pPr indent="0" lvl="0" marL="0" rtl="0" algn="l">
              <a:spcBef>
                <a:spcPts val="0"/>
              </a:spcBef>
              <a:spcAft>
                <a:spcPts val="0"/>
              </a:spcAft>
              <a:buNone/>
            </a:pPr>
            <a:r>
              <a:rPr lang="en" sz="1350">
                <a:solidFill>
                  <a:srgbClr val="172B53"/>
                </a:solidFill>
                <a:highlight>
                  <a:srgbClr val="FFFFFF"/>
                </a:highlight>
              </a:rPr>
              <a:t>Nested/non-nested, static/non-static — it doesn’t matter. </a:t>
            </a:r>
            <a:endParaRPr sz="1350">
              <a:solidFill>
                <a:srgbClr val="172B53"/>
              </a:solidFill>
              <a:highlight>
                <a:srgbClr val="FFFFFF"/>
              </a:highlight>
            </a:endParaRPr>
          </a:p>
        </p:txBody>
      </p:sp>
      <p:sp>
        <p:nvSpPr>
          <p:cNvPr id="234" name="Google Shape;234;p37"/>
          <p:cNvSpPr txBox="1"/>
          <p:nvPr/>
        </p:nvSpPr>
        <p:spPr>
          <a:xfrm>
            <a:off x="4779750" y="1229500"/>
            <a:ext cx="4190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class</a:t>
            </a:r>
            <a:r>
              <a:rPr lang="en" sz="650">
                <a:solidFill>
                  <a:schemeClr val="dk1"/>
                </a:solidFill>
                <a:highlight>
                  <a:srgbClr val="FFFFFF"/>
                </a:highlight>
                <a:latin typeface="Courier New"/>
                <a:ea typeface="Courier New"/>
                <a:cs typeface="Courier New"/>
                <a:sym typeface="Courier New"/>
              </a:rPr>
              <a:t> Boeing737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private</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int</a:t>
            </a:r>
            <a:r>
              <a:rPr lang="en" sz="650">
                <a:solidFill>
                  <a:schemeClr val="dk1"/>
                </a:solidFill>
                <a:highlight>
                  <a:srgbClr val="FFFFFF"/>
                </a:highlight>
                <a:latin typeface="Courier New"/>
                <a:ea typeface="Courier New"/>
                <a:cs typeface="Courier New"/>
                <a:sym typeface="Courier New"/>
              </a:rPr>
              <a:t> manufactureYear;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private</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static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int</a:t>
            </a:r>
            <a:r>
              <a:rPr lang="en" sz="650">
                <a:solidFill>
                  <a:schemeClr val="dk1"/>
                </a:solidFill>
                <a:highlight>
                  <a:srgbClr val="FFFFFF"/>
                </a:highlight>
                <a:latin typeface="Courier New"/>
                <a:ea typeface="Courier New"/>
                <a:cs typeface="Courier New"/>
                <a:sym typeface="Courier New"/>
              </a:rPr>
              <a:t> maxPassengersCount = </a:t>
            </a:r>
            <a:r>
              <a:rPr lang="en" sz="650">
                <a:solidFill>
                  <a:srgbClr val="0026B3"/>
                </a:solidFill>
                <a:highlight>
                  <a:srgbClr val="FFFFFF"/>
                </a:highlight>
                <a:latin typeface="Courier New"/>
                <a:ea typeface="Courier New"/>
                <a:cs typeface="Courier New"/>
                <a:sym typeface="Courier New"/>
              </a:rPr>
              <a:t>300</a:t>
            </a:r>
            <a:r>
              <a:rPr lang="en" sz="650">
                <a:solidFill>
                  <a:schemeClr val="dk1"/>
                </a:solidFill>
                <a:highlight>
                  <a:srgbClr val="FFFFFF"/>
                </a:highlight>
                <a:latin typeface="Courier New"/>
                <a:ea typeface="Courier New"/>
                <a:cs typeface="Courier New"/>
                <a:sym typeface="Courier New"/>
              </a:rPr>
              <a:t>;</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Boeing737(</a:t>
            </a:r>
            <a:r>
              <a:rPr lang="en" sz="650">
                <a:solidFill>
                  <a:srgbClr val="000080"/>
                </a:solidFill>
                <a:highlight>
                  <a:srgbClr val="FFFFFF"/>
                </a:highlight>
                <a:latin typeface="Courier New"/>
                <a:ea typeface="Courier New"/>
                <a:cs typeface="Courier New"/>
                <a:sym typeface="Courier New"/>
              </a:rPr>
              <a:t>int</a:t>
            </a:r>
            <a:r>
              <a:rPr lang="en" sz="650">
                <a:solidFill>
                  <a:schemeClr val="dk1"/>
                </a:solidFill>
                <a:highlight>
                  <a:srgbClr val="FFFFFF"/>
                </a:highlight>
                <a:latin typeface="Courier New"/>
                <a:ea typeface="Courier New"/>
                <a:cs typeface="Courier New"/>
                <a:sym typeface="Courier New"/>
              </a:rPr>
              <a:t> manufactureYear)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this</a:t>
            </a:r>
            <a:r>
              <a:rPr lang="en" sz="650">
                <a:solidFill>
                  <a:schemeClr val="dk1"/>
                </a:solidFill>
                <a:highlight>
                  <a:srgbClr val="FFFFFF"/>
                </a:highlight>
                <a:latin typeface="Courier New"/>
                <a:ea typeface="Courier New"/>
                <a:cs typeface="Courier New"/>
                <a:sym typeface="Courier New"/>
              </a:rPr>
              <a:t>.manufactureYear = manufactureYear;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int</a:t>
            </a:r>
            <a:r>
              <a:rPr lang="en" sz="650">
                <a:solidFill>
                  <a:schemeClr val="dk1"/>
                </a:solidFill>
                <a:highlight>
                  <a:srgbClr val="FFFFFF"/>
                </a:highlight>
                <a:latin typeface="Courier New"/>
                <a:ea typeface="Courier New"/>
                <a:cs typeface="Courier New"/>
                <a:sym typeface="Courier New"/>
              </a:rPr>
              <a:t> </a:t>
            </a:r>
            <a:r>
              <a:rPr lang="en" sz="650">
                <a:solidFill>
                  <a:srgbClr val="900606"/>
                </a:solidFill>
                <a:highlight>
                  <a:srgbClr val="FFFFFF"/>
                </a:highlight>
                <a:latin typeface="Courier New"/>
                <a:ea typeface="Courier New"/>
                <a:cs typeface="Courier New"/>
                <a:sym typeface="Courier New"/>
              </a:rPr>
              <a:t>getManufactureYear</a:t>
            </a: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return</a:t>
            </a:r>
            <a:r>
              <a:rPr lang="en" sz="650">
                <a:solidFill>
                  <a:schemeClr val="dk1"/>
                </a:solidFill>
                <a:highlight>
                  <a:srgbClr val="FFFFFF"/>
                </a:highlight>
                <a:latin typeface="Courier New"/>
                <a:ea typeface="Courier New"/>
                <a:cs typeface="Courier New"/>
                <a:sym typeface="Courier New"/>
              </a:rPr>
              <a:t> manufactureYear;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public</a:t>
            </a:r>
            <a:r>
              <a:rPr b="1"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static</a:t>
            </a:r>
            <a:r>
              <a:rPr b="1"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class</a:t>
            </a:r>
            <a:r>
              <a:rPr b="1" lang="en" sz="650">
                <a:solidFill>
                  <a:schemeClr val="dk1"/>
                </a:solidFill>
                <a:highlight>
                  <a:srgbClr val="FFFFFF"/>
                </a:highlight>
                <a:latin typeface="Courier New"/>
                <a:ea typeface="Courier New"/>
                <a:cs typeface="Courier New"/>
                <a:sym typeface="Courier New"/>
              </a:rPr>
              <a:t> Drawing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public</a:t>
            </a:r>
            <a:r>
              <a:rPr b="1"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class</a:t>
            </a:r>
            <a:r>
              <a:rPr b="1" lang="en" sz="650">
                <a:solidFill>
                  <a:schemeClr val="dk1"/>
                </a:solidFill>
                <a:highlight>
                  <a:srgbClr val="FFFFFF"/>
                </a:highlight>
                <a:latin typeface="Courier New"/>
                <a:ea typeface="Courier New"/>
                <a:cs typeface="Courier New"/>
                <a:sym typeface="Courier New"/>
              </a:rPr>
              <a:t> Boeing737Drawing </a:t>
            </a:r>
            <a:r>
              <a:rPr b="1" lang="en" sz="650">
                <a:solidFill>
                  <a:srgbClr val="000080"/>
                </a:solidFill>
                <a:highlight>
                  <a:srgbClr val="FFFFFF"/>
                </a:highlight>
                <a:latin typeface="Courier New"/>
                <a:ea typeface="Courier New"/>
                <a:cs typeface="Courier New"/>
                <a:sym typeface="Courier New"/>
              </a:rPr>
              <a:t>extends</a:t>
            </a:r>
            <a:r>
              <a:rPr b="1" lang="en" sz="650">
                <a:solidFill>
                  <a:schemeClr val="dk1"/>
                </a:solidFill>
                <a:highlight>
                  <a:srgbClr val="FFFFFF"/>
                </a:highlight>
                <a:latin typeface="Courier New"/>
                <a:ea typeface="Courier New"/>
                <a:cs typeface="Courier New"/>
                <a:sym typeface="Courier New"/>
              </a:rPr>
              <a:t> Drawing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int</a:t>
            </a:r>
            <a:r>
              <a:rPr lang="en" sz="650">
                <a:solidFill>
                  <a:schemeClr val="dk1"/>
                </a:solidFill>
                <a:highlight>
                  <a:srgbClr val="FFFFFF"/>
                </a:highlight>
                <a:latin typeface="Courier New"/>
                <a:ea typeface="Courier New"/>
                <a:cs typeface="Courier New"/>
                <a:sym typeface="Courier New"/>
              </a:rPr>
              <a:t> </a:t>
            </a:r>
            <a:r>
              <a:rPr lang="en" sz="650">
                <a:solidFill>
                  <a:srgbClr val="900606"/>
                </a:solidFill>
                <a:highlight>
                  <a:srgbClr val="FFFFFF"/>
                </a:highlight>
                <a:latin typeface="Courier New"/>
                <a:ea typeface="Courier New"/>
                <a:cs typeface="Courier New"/>
                <a:sym typeface="Courier New"/>
              </a:rPr>
              <a:t>getMaxPassengersCount</a:t>
            </a: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return</a:t>
            </a:r>
            <a:r>
              <a:rPr lang="en" sz="650">
                <a:solidFill>
                  <a:schemeClr val="dk1"/>
                </a:solidFill>
                <a:highlight>
                  <a:srgbClr val="FFFFFF"/>
                </a:highlight>
                <a:latin typeface="Courier New"/>
                <a:ea typeface="Courier New"/>
                <a:cs typeface="Courier New"/>
                <a:sym typeface="Courier New"/>
              </a:rPr>
              <a:t> maxPassengersCount;</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class</a:t>
            </a:r>
            <a:r>
              <a:rPr lang="en" sz="650">
                <a:solidFill>
                  <a:schemeClr val="dk1"/>
                </a:solidFill>
                <a:highlight>
                  <a:srgbClr val="FFFFFF"/>
                </a:highlight>
                <a:latin typeface="Courier New"/>
                <a:ea typeface="Courier New"/>
                <a:cs typeface="Courier New"/>
                <a:sym typeface="Courier New"/>
              </a:rPr>
              <a:t> Main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static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void</a:t>
            </a:r>
            <a:r>
              <a:rPr lang="en" sz="650">
                <a:solidFill>
                  <a:schemeClr val="dk1"/>
                </a:solidFill>
                <a:highlight>
                  <a:srgbClr val="FFFFFF"/>
                </a:highlight>
                <a:latin typeface="Courier New"/>
                <a:ea typeface="Courier New"/>
                <a:cs typeface="Courier New"/>
                <a:sym typeface="Courier New"/>
              </a:rPr>
              <a:t> </a:t>
            </a:r>
            <a:r>
              <a:rPr lang="en" sz="650">
                <a:solidFill>
                  <a:srgbClr val="900606"/>
                </a:solidFill>
                <a:highlight>
                  <a:srgbClr val="FFFFFF"/>
                </a:highlight>
                <a:latin typeface="Courier New"/>
                <a:ea typeface="Courier New"/>
                <a:cs typeface="Courier New"/>
                <a:sym typeface="Courier New"/>
              </a:rPr>
              <a:t>main</a:t>
            </a:r>
            <a:r>
              <a:rPr lang="en" sz="650">
                <a:solidFill>
                  <a:schemeClr val="dk1"/>
                </a:solidFill>
                <a:highlight>
                  <a:srgbClr val="FFFFFF"/>
                </a:highlight>
                <a:latin typeface="Courier New"/>
                <a:ea typeface="Courier New"/>
                <a:cs typeface="Courier New"/>
                <a:sym typeface="Courier New"/>
              </a:rPr>
              <a:t>(String[] args)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Boeing737 boeing737 = </a:t>
            </a:r>
            <a:r>
              <a:rPr lang="en" sz="650">
                <a:solidFill>
                  <a:srgbClr val="000080"/>
                </a:solidFill>
                <a:highlight>
                  <a:srgbClr val="FFFFFF"/>
                </a:highlight>
                <a:latin typeface="Courier New"/>
                <a:ea typeface="Courier New"/>
                <a:cs typeface="Courier New"/>
                <a:sym typeface="Courier New"/>
              </a:rPr>
              <a:t>new</a:t>
            </a:r>
            <a:r>
              <a:rPr lang="en" sz="650">
                <a:solidFill>
                  <a:schemeClr val="dk1"/>
                </a:solidFill>
                <a:highlight>
                  <a:srgbClr val="FFFFFF"/>
                </a:highlight>
                <a:latin typeface="Courier New"/>
                <a:ea typeface="Courier New"/>
                <a:cs typeface="Courier New"/>
                <a:sym typeface="Courier New"/>
              </a:rPr>
              <a:t> Boeing737(</a:t>
            </a:r>
            <a:r>
              <a:rPr lang="en" sz="650">
                <a:solidFill>
                  <a:srgbClr val="0026B3"/>
                </a:solidFill>
                <a:highlight>
                  <a:srgbClr val="FFFFFF"/>
                </a:highlight>
                <a:latin typeface="Courier New"/>
                <a:ea typeface="Courier New"/>
                <a:cs typeface="Courier New"/>
                <a:sym typeface="Courier New"/>
              </a:rPr>
              <a:t>1990</a:t>
            </a:r>
            <a:r>
              <a:rPr lang="en" sz="650">
                <a:solidFill>
                  <a:schemeClr val="dk1"/>
                </a:solidFill>
                <a:highlight>
                  <a:srgbClr val="FFFFFF"/>
                </a:highlight>
                <a:latin typeface="Courier New"/>
                <a:ea typeface="Courier New"/>
                <a:cs typeface="Courier New"/>
                <a:sym typeface="Courier New"/>
              </a:rPr>
              <a:t>);</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Boeing737.Boeing737Drawing drawing = boeing737.</a:t>
            </a:r>
            <a:r>
              <a:rPr lang="en" sz="650">
                <a:solidFill>
                  <a:srgbClr val="000080"/>
                </a:solidFill>
                <a:highlight>
                  <a:srgbClr val="FFFFFF"/>
                </a:highlight>
                <a:latin typeface="Courier New"/>
                <a:ea typeface="Courier New"/>
                <a:cs typeface="Courier New"/>
                <a:sym typeface="Courier New"/>
              </a:rPr>
              <a:t>new</a:t>
            </a:r>
            <a:r>
              <a:rPr lang="en" sz="650">
                <a:solidFill>
                  <a:schemeClr val="dk1"/>
                </a:solidFill>
                <a:highlight>
                  <a:srgbClr val="FFFFFF"/>
                </a:highlight>
                <a:latin typeface="Courier New"/>
                <a:ea typeface="Courier New"/>
                <a:cs typeface="Courier New"/>
                <a:sym typeface="Courier New"/>
              </a:rPr>
              <a:t> Boeing737Drawing();</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System.out.</a:t>
            </a:r>
            <a:r>
              <a:rPr lang="en" sz="650">
                <a:solidFill>
                  <a:srgbClr val="900606"/>
                </a:solidFill>
                <a:highlight>
                  <a:srgbClr val="FFFFFF"/>
                </a:highlight>
                <a:latin typeface="Courier New"/>
                <a:ea typeface="Courier New"/>
                <a:cs typeface="Courier New"/>
                <a:sym typeface="Courier New"/>
              </a:rPr>
              <a:t>println</a:t>
            </a:r>
            <a:r>
              <a:rPr lang="en" sz="650">
                <a:solidFill>
                  <a:schemeClr val="dk1"/>
                </a:solidFill>
                <a:highlight>
                  <a:srgbClr val="FFFFFF"/>
                </a:highlight>
                <a:latin typeface="Courier New"/>
                <a:ea typeface="Courier New"/>
                <a:cs typeface="Courier New"/>
                <a:sym typeface="Courier New"/>
              </a:rPr>
              <a:t>(drawing.</a:t>
            </a:r>
            <a:r>
              <a:rPr lang="en" sz="650">
                <a:solidFill>
                  <a:srgbClr val="900606"/>
                </a:solidFill>
                <a:highlight>
                  <a:srgbClr val="FFFFFF"/>
                </a:highlight>
                <a:latin typeface="Courier New"/>
                <a:ea typeface="Courier New"/>
                <a:cs typeface="Courier New"/>
                <a:sym typeface="Courier New"/>
              </a:rPr>
              <a:t>getMaxPassengersCount</a:t>
            </a:r>
            <a:r>
              <a:rPr lang="en" sz="650">
                <a:solidFill>
                  <a:schemeClr val="dk1"/>
                </a:solidFill>
                <a:highlight>
                  <a:srgbClr val="FFFFFF"/>
                </a:highlight>
                <a:latin typeface="Courier New"/>
                <a:ea typeface="Courier New"/>
                <a:cs typeface="Courier New"/>
                <a:sym typeface="Courier New"/>
              </a:rPr>
              <a:t>());</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a:t>
            </a:r>
            <a:endParaRPr sz="1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Local Inner class</a:t>
            </a:r>
            <a:endParaRPr/>
          </a:p>
        </p:txBody>
      </p:sp>
      <p:sp>
        <p:nvSpPr>
          <p:cNvPr id="240" name="Google Shape;240;p38"/>
          <p:cNvSpPr txBox="1"/>
          <p:nvPr/>
        </p:nvSpPr>
        <p:spPr>
          <a:xfrm>
            <a:off x="421950" y="1229500"/>
            <a:ext cx="419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Only other local classes inside the same method (or code block) can inherit a local class.</a:t>
            </a:r>
            <a:endParaRPr sz="1350">
              <a:solidFill>
                <a:srgbClr val="172B53"/>
              </a:solidFill>
              <a:highlight>
                <a:srgbClr val="FFFFFF"/>
              </a:highlight>
            </a:endParaRPr>
          </a:p>
        </p:txBody>
      </p:sp>
      <p:sp>
        <p:nvSpPr>
          <p:cNvPr id="241" name="Google Shape;241;p38"/>
          <p:cNvSpPr txBox="1"/>
          <p:nvPr/>
        </p:nvSpPr>
        <p:spPr>
          <a:xfrm>
            <a:off x="4779750" y="1229500"/>
            <a:ext cx="4190400" cy="39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000080"/>
                </a:solidFill>
                <a:highlight>
                  <a:srgbClr val="FFFFFF"/>
                </a:highlight>
                <a:latin typeface="Courier New"/>
                <a:ea typeface="Courier New"/>
                <a:cs typeface="Courier New"/>
                <a:sym typeface="Courier New"/>
              </a:rPr>
              <a:t>public</a:t>
            </a: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PhoneNumberValidator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public</a:t>
            </a: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void</a:t>
            </a:r>
            <a:r>
              <a:rPr lang="en" sz="750">
                <a:solidFill>
                  <a:schemeClr val="dk1"/>
                </a:solidFill>
                <a:highlight>
                  <a:srgbClr val="FFFFFF"/>
                </a:highlight>
                <a:latin typeface="Courier New"/>
                <a:ea typeface="Courier New"/>
                <a:cs typeface="Courier New"/>
                <a:sym typeface="Courier New"/>
              </a:rPr>
              <a:t> </a:t>
            </a:r>
            <a:r>
              <a:rPr lang="en" sz="750">
                <a:solidFill>
                  <a:srgbClr val="900606"/>
                </a:solidFill>
                <a:highlight>
                  <a:srgbClr val="FFFFFF"/>
                </a:highlight>
                <a:latin typeface="Courier New"/>
                <a:ea typeface="Courier New"/>
                <a:cs typeface="Courier New"/>
                <a:sym typeface="Courier New"/>
              </a:rPr>
              <a:t>validatePhoneNumber</a:t>
            </a:r>
            <a:r>
              <a:rPr lang="en" sz="750">
                <a:solidFill>
                  <a:schemeClr val="dk1"/>
                </a:solidFill>
                <a:highlight>
                  <a:srgbClr val="FFFFFF"/>
                </a:highlight>
                <a:latin typeface="Courier New"/>
                <a:ea typeface="Courier New"/>
                <a:cs typeface="Courier New"/>
                <a:sym typeface="Courier New"/>
              </a:rPr>
              <a:t>(</a:t>
            </a:r>
            <a:r>
              <a:rPr lang="en" sz="750">
                <a:solidFill>
                  <a:srgbClr val="000080"/>
                </a:solidFill>
                <a:highlight>
                  <a:srgbClr val="FFFFFF"/>
                </a:highlight>
                <a:latin typeface="Courier New"/>
                <a:ea typeface="Courier New"/>
                <a:cs typeface="Courier New"/>
                <a:sym typeface="Courier New"/>
              </a:rPr>
              <a:t>final</a:t>
            </a:r>
            <a:r>
              <a:rPr lang="en" sz="750">
                <a:solidFill>
                  <a:schemeClr val="dk1"/>
                </a:solidFill>
                <a:highlight>
                  <a:srgbClr val="FFFFFF"/>
                </a:highlight>
                <a:latin typeface="Courier New"/>
                <a:ea typeface="Courier New"/>
                <a:cs typeface="Courier New"/>
                <a:sym typeface="Courier New"/>
              </a:rPr>
              <a:t> String 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PhoneNumber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private</a:t>
            </a:r>
            <a:r>
              <a:rPr lang="en" sz="750">
                <a:solidFill>
                  <a:schemeClr val="dk1"/>
                </a:solidFill>
                <a:highlight>
                  <a:srgbClr val="FFFFFF"/>
                </a:highlight>
                <a:latin typeface="Courier New"/>
                <a:ea typeface="Courier New"/>
                <a:cs typeface="Courier New"/>
                <a:sym typeface="Courier New"/>
              </a:rPr>
              <a:t> String phoneNumber;</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public</a:t>
            </a:r>
            <a:r>
              <a:rPr lang="en" sz="750">
                <a:solidFill>
                  <a:schemeClr val="dk1"/>
                </a:solidFill>
                <a:highlight>
                  <a:srgbClr val="FFFFFF"/>
                </a:highlight>
                <a:latin typeface="Courier New"/>
                <a:ea typeface="Courier New"/>
                <a:cs typeface="Courier New"/>
                <a:sym typeface="Courier New"/>
              </a:rPr>
              <a:t> PhoneNumber()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.phoneNumber = number;</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public</a:t>
            </a:r>
            <a:r>
              <a:rPr lang="en" sz="750">
                <a:solidFill>
                  <a:schemeClr val="dk1"/>
                </a:solidFill>
                <a:highlight>
                  <a:srgbClr val="FFFFFF"/>
                </a:highlight>
                <a:latin typeface="Courier New"/>
                <a:ea typeface="Courier New"/>
                <a:cs typeface="Courier New"/>
                <a:sym typeface="Courier New"/>
              </a:rPr>
              <a:t> String </a:t>
            </a:r>
            <a:r>
              <a:rPr lang="en" sz="750">
                <a:solidFill>
                  <a:srgbClr val="900606"/>
                </a:solidFill>
                <a:highlight>
                  <a:srgbClr val="FFFFFF"/>
                </a:highlight>
                <a:latin typeface="Courier New"/>
                <a:ea typeface="Courier New"/>
                <a:cs typeface="Courier New"/>
                <a:sym typeface="Courier New"/>
              </a:rPr>
              <a:t>getPhoneNumber</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phoneNumber;</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public</a:t>
            </a: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void</a:t>
            </a:r>
            <a:r>
              <a:rPr lang="en" sz="750">
                <a:solidFill>
                  <a:schemeClr val="dk1"/>
                </a:solidFill>
                <a:highlight>
                  <a:srgbClr val="FFFFFF"/>
                </a:highlight>
                <a:latin typeface="Courier New"/>
                <a:ea typeface="Courier New"/>
                <a:cs typeface="Courier New"/>
                <a:sym typeface="Courier New"/>
              </a:rPr>
              <a:t> </a:t>
            </a:r>
            <a:r>
              <a:rPr lang="en" sz="750">
                <a:solidFill>
                  <a:srgbClr val="900606"/>
                </a:solidFill>
                <a:highlight>
                  <a:srgbClr val="FFFFFF"/>
                </a:highlight>
                <a:latin typeface="Courier New"/>
                <a:ea typeface="Courier New"/>
                <a:cs typeface="Courier New"/>
                <a:sym typeface="Courier New"/>
              </a:rPr>
              <a:t>setPhoneNumber</a:t>
            </a:r>
            <a:r>
              <a:rPr lang="en" sz="750">
                <a:solidFill>
                  <a:schemeClr val="dk1"/>
                </a:solidFill>
                <a:highlight>
                  <a:srgbClr val="FFFFFF"/>
                </a:highlight>
                <a:latin typeface="Courier New"/>
                <a:ea typeface="Courier New"/>
                <a:cs typeface="Courier New"/>
                <a:sym typeface="Courier New"/>
              </a:rPr>
              <a:t>(String phoneNumber)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.phoneNumber = phoneNumber;</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CellPhoneNumber </a:t>
            </a:r>
            <a:r>
              <a:rPr lang="en" sz="750">
                <a:solidFill>
                  <a:srgbClr val="000080"/>
                </a:solidFill>
                <a:highlight>
                  <a:srgbClr val="FFFFFF"/>
                </a:highlight>
                <a:latin typeface="Courier New"/>
                <a:ea typeface="Courier New"/>
                <a:cs typeface="Courier New"/>
                <a:sym typeface="Courier New"/>
              </a:rPr>
              <a:t>extends</a:t>
            </a:r>
            <a:r>
              <a:rPr lang="en" sz="750">
                <a:solidFill>
                  <a:schemeClr val="dk1"/>
                </a:solidFill>
                <a:highlight>
                  <a:srgbClr val="FFFFFF"/>
                </a:highlight>
                <a:latin typeface="Courier New"/>
                <a:ea typeface="Courier New"/>
                <a:cs typeface="Courier New"/>
                <a:sym typeface="Courier New"/>
              </a:rPr>
              <a:t> PhoneNumber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000080"/>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LandlinePhoneNumber </a:t>
            </a:r>
            <a:r>
              <a:rPr lang="en" sz="750">
                <a:solidFill>
                  <a:srgbClr val="000080"/>
                </a:solidFill>
                <a:highlight>
                  <a:srgbClr val="FFFFFF"/>
                </a:highlight>
                <a:latin typeface="Courier New"/>
                <a:ea typeface="Courier New"/>
                <a:cs typeface="Courier New"/>
                <a:sym typeface="Courier New"/>
              </a:rPr>
              <a:t>extends</a:t>
            </a:r>
            <a:r>
              <a:rPr lang="en" sz="750">
                <a:solidFill>
                  <a:schemeClr val="dk1"/>
                </a:solidFill>
                <a:highlight>
                  <a:srgbClr val="FFFFFF"/>
                </a:highlight>
                <a:latin typeface="Courier New"/>
                <a:ea typeface="Courier New"/>
                <a:cs typeface="Courier New"/>
                <a:sym typeface="Courier New"/>
              </a:rPr>
              <a:t> PhoneNumber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 ...number validation code</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a:t>
            </a:r>
            <a:endParaRPr sz="100">
              <a:solidFill>
                <a:srgbClr val="000080"/>
              </a:solidFill>
              <a:highlight>
                <a:srgbClr val="FFFFFF"/>
              </a:highlight>
              <a:latin typeface="Courier New"/>
              <a:ea typeface="Courier New"/>
              <a:cs typeface="Courier New"/>
              <a:sym typeface="Courier New"/>
            </a:endParaRPr>
          </a:p>
        </p:txBody>
      </p:sp>
      <p:sp>
        <p:nvSpPr>
          <p:cNvPr id="242" name="Google Shape;242;p38"/>
          <p:cNvSpPr txBox="1"/>
          <p:nvPr/>
        </p:nvSpPr>
        <p:spPr>
          <a:xfrm>
            <a:off x="414675" y="2197075"/>
            <a:ext cx="4190400" cy="245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However, the possibilities for inheritance within the local class itself are much wider! </a:t>
            </a:r>
            <a:endParaRPr sz="1350">
              <a:solidFill>
                <a:srgbClr val="172B53"/>
              </a:solidFill>
              <a:highlight>
                <a:srgbClr val="FFFFFF"/>
              </a:highlight>
            </a:endParaRPr>
          </a:p>
          <a:p>
            <a:pPr indent="0" lvl="0" marL="0" rtl="0" algn="l">
              <a:spcBef>
                <a:spcPts val="0"/>
              </a:spcBef>
              <a:spcAft>
                <a:spcPts val="0"/>
              </a:spcAft>
              <a:buNone/>
            </a:pPr>
            <a:r>
              <a:t/>
            </a:r>
            <a:endParaRPr sz="1350">
              <a:solidFill>
                <a:srgbClr val="172B53"/>
              </a:solidFill>
              <a:highlight>
                <a:srgbClr val="FFFFFF"/>
              </a:highlight>
            </a:endParaRPr>
          </a:p>
          <a:p>
            <a:pPr indent="0" lvl="0" marL="0" rtl="0" algn="l">
              <a:spcBef>
                <a:spcPts val="0"/>
              </a:spcBef>
              <a:spcAft>
                <a:spcPts val="0"/>
              </a:spcAft>
              <a:buNone/>
            </a:pPr>
            <a:r>
              <a:rPr lang="en" sz="1350">
                <a:solidFill>
                  <a:srgbClr val="172B53"/>
                </a:solidFill>
                <a:highlight>
                  <a:srgbClr val="FFFFFF"/>
                </a:highlight>
              </a:rPr>
              <a:t>A local class can inherit:</a:t>
            </a:r>
            <a:endParaRPr sz="1350">
              <a:solidFill>
                <a:srgbClr val="172B53"/>
              </a:solidFill>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314325" lvl="0" marL="457200" rtl="0" algn="l">
              <a:lnSpc>
                <a:spcPct val="115000"/>
              </a:lnSpc>
              <a:spcBef>
                <a:spcPts val="800"/>
              </a:spcBef>
              <a:spcAft>
                <a:spcPts val="0"/>
              </a:spcAft>
              <a:buClr>
                <a:srgbClr val="172B53"/>
              </a:buClr>
              <a:buSzPts val="1350"/>
              <a:buAutoNum type="arabicPeriod"/>
            </a:pPr>
            <a:r>
              <a:rPr lang="en" sz="1350">
                <a:solidFill>
                  <a:srgbClr val="172B53"/>
                </a:solidFill>
                <a:highlight>
                  <a:srgbClr val="FFFFFF"/>
                </a:highlight>
              </a:rPr>
              <a:t>An ordinary class.</a:t>
            </a:r>
            <a:endParaRPr sz="1350">
              <a:solidFill>
                <a:srgbClr val="172B53"/>
              </a:solidFill>
              <a:highlight>
                <a:srgbClr val="FFFFFF"/>
              </a:highlight>
            </a:endParaRPr>
          </a:p>
          <a:p>
            <a:pPr indent="-314325" lvl="0" marL="457200" rtl="0" algn="l">
              <a:lnSpc>
                <a:spcPct val="115000"/>
              </a:lnSpc>
              <a:spcBef>
                <a:spcPts val="0"/>
              </a:spcBef>
              <a:spcAft>
                <a:spcPts val="0"/>
              </a:spcAft>
              <a:buClr>
                <a:srgbClr val="172B53"/>
              </a:buClr>
              <a:buSzPts val="1350"/>
              <a:buAutoNum type="arabicPeriod"/>
            </a:pPr>
            <a:r>
              <a:rPr lang="en" sz="1350">
                <a:solidFill>
                  <a:srgbClr val="172B53"/>
                </a:solidFill>
                <a:highlight>
                  <a:srgbClr val="FFFFFF"/>
                </a:highlight>
              </a:rPr>
              <a:t>An inner class that is declared in the same class as the local class</a:t>
            </a:r>
            <a:endParaRPr sz="1350">
              <a:solidFill>
                <a:srgbClr val="172B53"/>
              </a:solidFill>
              <a:highlight>
                <a:srgbClr val="FFFFFF"/>
              </a:highlight>
            </a:endParaRPr>
          </a:p>
          <a:p>
            <a:pPr indent="-314325" lvl="0" marL="457200" rtl="0" algn="l">
              <a:lnSpc>
                <a:spcPct val="115000"/>
              </a:lnSpc>
              <a:spcBef>
                <a:spcPts val="0"/>
              </a:spcBef>
              <a:spcAft>
                <a:spcPts val="0"/>
              </a:spcAft>
              <a:buClr>
                <a:srgbClr val="172B53"/>
              </a:buClr>
              <a:buSzPts val="1350"/>
              <a:buAutoNum type="arabicPeriod"/>
            </a:pPr>
            <a:r>
              <a:rPr lang="en" sz="1350">
                <a:solidFill>
                  <a:srgbClr val="172B53"/>
                </a:solidFill>
                <a:highlight>
                  <a:srgbClr val="FFFFFF"/>
                </a:highlight>
              </a:rPr>
              <a:t>Another local class declared in the same method (code block).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Local Inner class</a:t>
            </a:r>
            <a:endParaRPr/>
          </a:p>
        </p:txBody>
      </p:sp>
      <p:sp>
        <p:nvSpPr>
          <p:cNvPr id="248" name="Google Shape;248;p39"/>
          <p:cNvSpPr txBox="1"/>
          <p:nvPr/>
        </p:nvSpPr>
        <p:spPr>
          <a:xfrm>
            <a:off x="421950" y="1229500"/>
            <a:ext cx="419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72B53"/>
                </a:solidFill>
                <a:highlight>
                  <a:srgbClr val="FFFFFF"/>
                </a:highlight>
              </a:rPr>
              <a:t>Making a local class inherit an inner class declared in the same class as the local class</a:t>
            </a:r>
            <a:endParaRPr sz="1350">
              <a:solidFill>
                <a:srgbClr val="172B53"/>
              </a:solidFill>
              <a:highlight>
                <a:srgbClr val="FFFFFF"/>
              </a:highlight>
            </a:endParaRPr>
          </a:p>
        </p:txBody>
      </p:sp>
      <p:sp>
        <p:nvSpPr>
          <p:cNvPr id="249" name="Google Shape;249;p39"/>
          <p:cNvSpPr txBox="1"/>
          <p:nvPr/>
        </p:nvSpPr>
        <p:spPr>
          <a:xfrm>
            <a:off x="4787025" y="1017725"/>
            <a:ext cx="41904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class</a:t>
            </a:r>
            <a:r>
              <a:rPr lang="en" sz="650">
                <a:solidFill>
                  <a:schemeClr val="dk1"/>
                </a:solidFill>
                <a:highlight>
                  <a:srgbClr val="FFFFFF"/>
                </a:highlight>
                <a:latin typeface="Courier New"/>
                <a:ea typeface="Courier New"/>
                <a:cs typeface="Courier New"/>
                <a:sym typeface="Courier New"/>
              </a:rPr>
              <a:t> PhoneNumberValidator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class</a:t>
            </a:r>
            <a:r>
              <a:rPr b="1" lang="en" sz="650">
                <a:solidFill>
                  <a:schemeClr val="dk1"/>
                </a:solidFill>
                <a:highlight>
                  <a:srgbClr val="FFFFFF"/>
                </a:highlight>
                <a:latin typeface="Courier New"/>
                <a:ea typeface="Courier New"/>
                <a:cs typeface="Courier New"/>
                <a:sym typeface="Courier New"/>
              </a:rPr>
              <a:t> PhoneNumber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private</a:t>
            </a:r>
            <a:r>
              <a:rPr lang="en" sz="650">
                <a:solidFill>
                  <a:schemeClr val="dk1"/>
                </a:solidFill>
                <a:highlight>
                  <a:srgbClr val="FFFFFF"/>
                </a:highlight>
                <a:latin typeface="Courier New"/>
                <a:ea typeface="Courier New"/>
                <a:cs typeface="Courier New"/>
                <a:sym typeface="Courier New"/>
              </a:rPr>
              <a:t> String phoneNumber;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PhoneNumber(String phoneNumber)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this</a:t>
            </a:r>
            <a:r>
              <a:rPr lang="en" sz="650">
                <a:solidFill>
                  <a:schemeClr val="dk1"/>
                </a:solidFill>
                <a:highlight>
                  <a:srgbClr val="FFFFFF"/>
                </a:highlight>
                <a:latin typeface="Courier New"/>
                <a:ea typeface="Courier New"/>
                <a:cs typeface="Courier New"/>
                <a:sym typeface="Courier New"/>
              </a:rPr>
              <a:t>.phoneNumber = phoneNumber;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String </a:t>
            </a:r>
            <a:r>
              <a:rPr lang="en" sz="650">
                <a:solidFill>
                  <a:srgbClr val="900606"/>
                </a:solidFill>
                <a:highlight>
                  <a:srgbClr val="FFFFFF"/>
                </a:highlight>
                <a:latin typeface="Courier New"/>
                <a:ea typeface="Courier New"/>
                <a:cs typeface="Courier New"/>
                <a:sym typeface="Courier New"/>
              </a:rPr>
              <a:t>getPhoneNumber</a:t>
            </a: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return</a:t>
            </a:r>
            <a:r>
              <a:rPr lang="en" sz="650">
                <a:solidFill>
                  <a:schemeClr val="dk1"/>
                </a:solidFill>
                <a:highlight>
                  <a:srgbClr val="FFFFFF"/>
                </a:highlight>
                <a:latin typeface="Courier New"/>
                <a:ea typeface="Courier New"/>
                <a:cs typeface="Courier New"/>
                <a:sym typeface="Courier New"/>
              </a:rPr>
              <a:t> phoneNumber;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void</a:t>
            </a:r>
            <a:r>
              <a:rPr lang="en" sz="650">
                <a:solidFill>
                  <a:schemeClr val="dk1"/>
                </a:solidFill>
                <a:highlight>
                  <a:srgbClr val="FFFFFF"/>
                </a:highlight>
                <a:latin typeface="Courier New"/>
                <a:ea typeface="Courier New"/>
                <a:cs typeface="Courier New"/>
                <a:sym typeface="Courier New"/>
              </a:rPr>
              <a:t> </a:t>
            </a:r>
            <a:r>
              <a:rPr lang="en" sz="650">
                <a:solidFill>
                  <a:srgbClr val="900606"/>
                </a:solidFill>
                <a:highlight>
                  <a:srgbClr val="FFFFFF"/>
                </a:highlight>
                <a:latin typeface="Courier New"/>
                <a:ea typeface="Courier New"/>
                <a:cs typeface="Courier New"/>
                <a:sym typeface="Courier New"/>
              </a:rPr>
              <a:t>setPhoneNumber</a:t>
            </a:r>
            <a:r>
              <a:rPr lang="en" sz="650">
                <a:solidFill>
                  <a:schemeClr val="dk1"/>
                </a:solidFill>
                <a:highlight>
                  <a:srgbClr val="FFFFFF"/>
                </a:highlight>
                <a:latin typeface="Courier New"/>
                <a:ea typeface="Courier New"/>
                <a:cs typeface="Courier New"/>
                <a:sym typeface="Courier New"/>
              </a:rPr>
              <a:t>(String phoneNumber)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this</a:t>
            </a:r>
            <a:r>
              <a:rPr lang="en" sz="650">
                <a:solidFill>
                  <a:schemeClr val="dk1"/>
                </a:solidFill>
                <a:highlight>
                  <a:srgbClr val="FFFFFF"/>
                </a:highlight>
                <a:latin typeface="Courier New"/>
                <a:ea typeface="Courier New"/>
                <a:cs typeface="Courier New"/>
                <a:sym typeface="Courier New"/>
              </a:rPr>
              <a:t>.phoneNumber = phoneNumber;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void</a:t>
            </a:r>
            <a:r>
              <a:rPr lang="en" sz="650">
                <a:solidFill>
                  <a:schemeClr val="dk1"/>
                </a:solidFill>
                <a:highlight>
                  <a:srgbClr val="FFFFFF"/>
                </a:highlight>
                <a:latin typeface="Courier New"/>
                <a:ea typeface="Courier New"/>
                <a:cs typeface="Courier New"/>
                <a:sym typeface="Courier New"/>
              </a:rPr>
              <a:t> </a:t>
            </a:r>
            <a:r>
              <a:rPr lang="en" sz="650">
                <a:solidFill>
                  <a:srgbClr val="900606"/>
                </a:solidFill>
                <a:highlight>
                  <a:srgbClr val="FFFFFF"/>
                </a:highlight>
                <a:latin typeface="Courier New"/>
                <a:ea typeface="Courier New"/>
                <a:cs typeface="Courier New"/>
                <a:sym typeface="Courier New"/>
              </a:rPr>
              <a:t>validatePhoneNumber</a:t>
            </a:r>
            <a:r>
              <a:rPr lang="en" sz="650">
                <a:solidFill>
                  <a:schemeClr val="dk1"/>
                </a:solidFill>
                <a:highlight>
                  <a:srgbClr val="FFFFFF"/>
                </a:highlight>
                <a:latin typeface="Courier New"/>
                <a:ea typeface="Courier New"/>
                <a:cs typeface="Courier New"/>
                <a:sym typeface="Courier New"/>
              </a:rPr>
              <a:t>(</a:t>
            </a:r>
            <a:r>
              <a:rPr lang="en" sz="650">
                <a:solidFill>
                  <a:srgbClr val="000080"/>
                </a:solidFill>
                <a:highlight>
                  <a:srgbClr val="FFFFFF"/>
                </a:highlight>
                <a:latin typeface="Courier New"/>
                <a:ea typeface="Courier New"/>
                <a:cs typeface="Courier New"/>
                <a:sym typeface="Courier New"/>
              </a:rPr>
              <a:t>final</a:t>
            </a:r>
            <a:r>
              <a:rPr lang="en" sz="650">
                <a:solidFill>
                  <a:schemeClr val="dk1"/>
                </a:solidFill>
                <a:highlight>
                  <a:srgbClr val="FFFFFF"/>
                </a:highlight>
                <a:latin typeface="Courier New"/>
                <a:ea typeface="Courier New"/>
                <a:cs typeface="Courier New"/>
                <a:sym typeface="Courier New"/>
              </a:rPr>
              <a:t> String number)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class</a:t>
            </a:r>
            <a:r>
              <a:rPr b="1" lang="en" sz="650">
                <a:solidFill>
                  <a:schemeClr val="dk1"/>
                </a:solidFill>
                <a:highlight>
                  <a:srgbClr val="FFFFFF"/>
                </a:highlight>
                <a:latin typeface="Courier New"/>
                <a:ea typeface="Courier New"/>
                <a:cs typeface="Courier New"/>
                <a:sym typeface="Courier New"/>
              </a:rPr>
              <a:t> CellPhoneNumber </a:t>
            </a:r>
            <a:r>
              <a:rPr b="1" lang="en" sz="650">
                <a:solidFill>
                  <a:srgbClr val="000080"/>
                </a:solidFill>
                <a:highlight>
                  <a:srgbClr val="FFFFFF"/>
                </a:highlight>
                <a:latin typeface="Courier New"/>
                <a:ea typeface="Courier New"/>
                <a:cs typeface="Courier New"/>
                <a:sym typeface="Courier New"/>
              </a:rPr>
              <a:t>extends</a:t>
            </a:r>
            <a:r>
              <a:rPr b="1" lang="en" sz="650">
                <a:solidFill>
                  <a:schemeClr val="dk1"/>
                </a:solidFill>
                <a:highlight>
                  <a:srgbClr val="FFFFFF"/>
                </a:highlight>
                <a:latin typeface="Courier New"/>
                <a:ea typeface="Courier New"/>
                <a:cs typeface="Courier New"/>
                <a:sym typeface="Courier New"/>
              </a:rPr>
              <a:t> PhoneNumber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CellPhoneNumber(String phoneNumber)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super</a:t>
            </a:r>
            <a:r>
              <a:rPr lang="en" sz="650">
                <a:solidFill>
                  <a:schemeClr val="dk1"/>
                </a:solidFill>
                <a:highlight>
                  <a:srgbClr val="FFFFFF"/>
                </a:highlight>
                <a:latin typeface="Courier New"/>
                <a:ea typeface="Courier New"/>
                <a:cs typeface="Courier New"/>
                <a:sym typeface="Courier New"/>
              </a:rPr>
              <a:t>(number);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b="1" lang="en" sz="650">
                <a:solidFill>
                  <a:srgbClr val="000080"/>
                </a:solidFill>
                <a:highlight>
                  <a:srgbClr val="FFFFFF"/>
                </a:highlight>
                <a:latin typeface="Courier New"/>
                <a:ea typeface="Courier New"/>
                <a:cs typeface="Courier New"/>
                <a:sym typeface="Courier New"/>
              </a:rPr>
              <a:t>class</a:t>
            </a:r>
            <a:r>
              <a:rPr b="1" lang="en" sz="650">
                <a:solidFill>
                  <a:schemeClr val="dk1"/>
                </a:solidFill>
                <a:highlight>
                  <a:srgbClr val="FFFFFF"/>
                </a:highlight>
                <a:latin typeface="Courier New"/>
                <a:ea typeface="Courier New"/>
                <a:cs typeface="Courier New"/>
                <a:sym typeface="Courier New"/>
              </a:rPr>
              <a:t> LandlinePhoneNumber </a:t>
            </a:r>
            <a:r>
              <a:rPr b="1" lang="en" sz="650">
                <a:solidFill>
                  <a:srgbClr val="000080"/>
                </a:solidFill>
                <a:highlight>
                  <a:srgbClr val="FFFFFF"/>
                </a:highlight>
                <a:latin typeface="Courier New"/>
                <a:ea typeface="Courier New"/>
                <a:cs typeface="Courier New"/>
                <a:sym typeface="Courier New"/>
              </a:rPr>
              <a:t>extends</a:t>
            </a:r>
            <a:r>
              <a:rPr b="1" lang="en" sz="650">
                <a:solidFill>
                  <a:schemeClr val="dk1"/>
                </a:solidFill>
                <a:highlight>
                  <a:srgbClr val="FFFFFF"/>
                </a:highlight>
                <a:latin typeface="Courier New"/>
                <a:ea typeface="Courier New"/>
                <a:cs typeface="Courier New"/>
                <a:sym typeface="Courier New"/>
              </a:rPr>
              <a:t> PhoneNumber {</a:t>
            </a:r>
            <a:endParaRPr b="1"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public</a:t>
            </a:r>
            <a:r>
              <a:rPr lang="en" sz="650">
                <a:solidFill>
                  <a:schemeClr val="dk1"/>
                </a:solidFill>
                <a:highlight>
                  <a:srgbClr val="FFFFFF"/>
                </a:highlight>
                <a:latin typeface="Courier New"/>
                <a:ea typeface="Courier New"/>
                <a:cs typeface="Courier New"/>
                <a:sym typeface="Courier New"/>
              </a:rPr>
              <a:t> LandlinePhoneNumber(String phoneNumber)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000080"/>
                </a:solidFill>
                <a:highlight>
                  <a:srgbClr val="FFFFFF"/>
                </a:highlight>
                <a:latin typeface="Courier New"/>
                <a:ea typeface="Courier New"/>
                <a:cs typeface="Courier New"/>
                <a:sym typeface="Courier New"/>
              </a:rPr>
              <a:t>super</a:t>
            </a:r>
            <a:r>
              <a:rPr lang="en" sz="650">
                <a:solidFill>
                  <a:schemeClr val="dk1"/>
                </a:solidFill>
                <a:highlight>
                  <a:srgbClr val="FFFFFF"/>
                </a:highlight>
                <a:latin typeface="Courier New"/>
                <a:ea typeface="Courier New"/>
                <a:cs typeface="Courier New"/>
                <a:sym typeface="Courier New"/>
              </a:rPr>
              <a:t>(number);</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r>
              <a:rPr lang="en" sz="650">
                <a:solidFill>
                  <a:srgbClr val="808080"/>
                </a:solidFill>
                <a:highlight>
                  <a:srgbClr val="FFFFFF"/>
                </a:highlight>
                <a:latin typeface="Courier New"/>
                <a:ea typeface="Courier New"/>
                <a:cs typeface="Courier New"/>
                <a:sym typeface="Courier New"/>
              </a:rPr>
              <a:t>// ...number validation code</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   }</a:t>
            </a:r>
            <a:endParaRPr sz="6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650">
                <a:solidFill>
                  <a:schemeClr val="dk1"/>
                </a:solidFill>
                <a:highlight>
                  <a:srgbClr val="FFFFFF"/>
                </a:highlight>
                <a:latin typeface="Courier New"/>
                <a:ea typeface="Courier New"/>
                <a:cs typeface="Courier New"/>
                <a:sym typeface="Courier New"/>
              </a:rPr>
              <a:t>}</a:t>
            </a:r>
            <a:endParaRPr sz="1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a:t>
            </a:r>
            <a:r>
              <a:rPr lang="en"/>
              <a:t>Inner class</a:t>
            </a:r>
            <a:endParaRPr/>
          </a:p>
        </p:txBody>
      </p:sp>
      <p:sp>
        <p:nvSpPr>
          <p:cNvPr id="255" name="Google Shape;255;p40"/>
          <p:cNvSpPr txBox="1"/>
          <p:nvPr/>
        </p:nvSpPr>
        <p:spPr>
          <a:xfrm>
            <a:off x="421950" y="1229500"/>
            <a:ext cx="4190400" cy="22320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An inner class can be extended by another class outside of </a:t>
            </a:r>
            <a:r>
              <a:rPr lang="en" sz="1200">
                <a:solidFill>
                  <a:srgbClr val="192A3D"/>
                </a:solidFill>
                <a:highlight>
                  <a:srgbClr val="FFFFFF"/>
                </a:highlight>
                <a:latin typeface="Roboto"/>
                <a:ea typeface="Roboto"/>
                <a:cs typeface="Roboto"/>
                <a:sym typeface="Roboto"/>
              </a:rPr>
              <a:t>its</a:t>
            </a:r>
            <a:r>
              <a:rPr lang="en" sz="1200">
                <a:solidFill>
                  <a:srgbClr val="192A3D"/>
                </a:solidFill>
                <a:highlight>
                  <a:srgbClr val="FFFFFF"/>
                </a:highlight>
                <a:latin typeface="Roboto"/>
                <a:ea typeface="Roboto"/>
                <a:cs typeface="Roboto"/>
                <a:sym typeface="Roboto"/>
              </a:rPr>
              <a:t> outer class. </a:t>
            </a:r>
            <a:endParaRPr sz="1200">
              <a:solidFill>
                <a:srgbClr val="192A3D"/>
              </a:solidFill>
              <a:highlight>
                <a:srgbClr val="FFFFFF"/>
              </a:highlight>
              <a:latin typeface="Roboto"/>
              <a:ea typeface="Roboto"/>
              <a:cs typeface="Roboto"/>
              <a:sym typeface="Roboto"/>
            </a:endParaRPr>
          </a:p>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If you are extending static inner class (Static nested class), then it is a </a:t>
            </a:r>
            <a:r>
              <a:rPr lang="en" sz="1200">
                <a:solidFill>
                  <a:srgbClr val="192A3D"/>
                </a:solidFill>
                <a:highlight>
                  <a:srgbClr val="FFFFFF"/>
                </a:highlight>
                <a:latin typeface="Roboto"/>
                <a:ea typeface="Roboto"/>
                <a:cs typeface="Roboto"/>
                <a:sym typeface="Roboto"/>
              </a:rPr>
              <a:t>straightforward</a:t>
            </a:r>
            <a:r>
              <a:rPr lang="en" sz="1200">
                <a:solidFill>
                  <a:srgbClr val="192A3D"/>
                </a:solidFill>
                <a:highlight>
                  <a:srgbClr val="FFFFFF"/>
                </a:highlight>
                <a:latin typeface="Roboto"/>
                <a:ea typeface="Roboto"/>
                <a:cs typeface="Roboto"/>
                <a:sym typeface="Roboto"/>
              </a:rPr>
              <a:t> implementation. </a:t>
            </a:r>
            <a:endParaRPr sz="1200">
              <a:solidFill>
                <a:srgbClr val="192A3D"/>
              </a:solidFill>
              <a:highlight>
                <a:srgbClr val="FFFFFF"/>
              </a:highlight>
              <a:latin typeface="Roboto"/>
              <a:ea typeface="Roboto"/>
              <a:cs typeface="Roboto"/>
              <a:sym typeface="Roboto"/>
            </a:endParaRPr>
          </a:p>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If you are extending non-static inner class, then sub class constructor must explicitly call super class constructor using an instance of outer class. </a:t>
            </a:r>
            <a:endParaRPr sz="1200">
              <a:solidFill>
                <a:srgbClr val="192A3D"/>
              </a:solidFill>
              <a:highlight>
                <a:srgbClr val="FFFFFF"/>
              </a:highlight>
              <a:latin typeface="Roboto"/>
              <a:ea typeface="Roboto"/>
              <a:cs typeface="Roboto"/>
              <a:sym typeface="Roboto"/>
            </a:endParaRPr>
          </a:p>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Because, you can’t access non-static inner class without the instance of outer class.</a:t>
            </a:r>
            <a:endParaRPr sz="1200">
              <a:solidFill>
                <a:srgbClr val="192A3D"/>
              </a:solidFill>
              <a:highlight>
                <a:srgbClr val="FFFFFF"/>
              </a:highlight>
              <a:latin typeface="Roboto"/>
              <a:ea typeface="Roboto"/>
              <a:cs typeface="Roboto"/>
              <a:sym typeface="Roboto"/>
            </a:endParaRPr>
          </a:p>
        </p:txBody>
      </p:sp>
      <p:sp>
        <p:nvSpPr>
          <p:cNvPr id="256" name="Google Shape;256;p40"/>
          <p:cNvSpPr txBox="1"/>
          <p:nvPr/>
        </p:nvSpPr>
        <p:spPr>
          <a:xfrm>
            <a:off x="4787025" y="1017725"/>
            <a:ext cx="4190400" cy="36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class OuterClass</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static class InnerClassOne</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//Class as a static member</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class InnerClassTwo</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//Class as a non-static member</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//Extending Static inner class or static nested class</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class AnotherClassOne extends OuterClass.InnerClassOne</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//static nested class can be referred by outer class name,</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//Extending non-static inner class or member inner class</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class AnotherClassTwo extends OuterClass.InnerClassTwo</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public AnotherClassTwo()</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new OuterClass().super();  //accessing super class constructor through OuterClass instance</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    }</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192A3D"/>
                </a:solidFill>
                <a:highlight>
                  <a:srgbClr val="FFFFFF"/>
                </a:highlight>
                <a:latin typeface="Courier New"/>
                <a:ea typeface="Courier New"/>
                <a:cs typeface="Courier New"/>
                <a:sym typeface="Courier New"/>
              </a:rPr>
              <a:t>}</a:t>
            </a:r>
            <a:endParaRPr sz="8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25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Inner class</a:t>
            </a:r>
            <a:endParaRPr/>
          </a:p>
        </p:txBody>
      </p:sp>
      <p:sp>
        <p:nvSpPr>
          <p:cNvPr id="262" name="Google Shape;262;p41"/>
          <p:cNvSpPr txBox="1"/>
          <p:nvPr/>
        </p:nvSpPr>
        <p:spPr>
          <a:xfrm>
            <a:off x="421950" y="1229500"/>
            <a:ext cx="4190400" cy="16059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When an outer class is extended by it’s sub class, Member inner classes will not be inherited to sub class. </a:t>
            </a:r>
            <a:endParaRPr sz="1200">
              <a:solidFill>
                <a:srgbClr val="192A3D"/>
              </a:solidFill>
              <a:highlight>
                <a:srgbClr val="FFFFFF"/>
              </a:highlight>
              <a:latin typeface="Roboto"/>
              <a:ea typeface="Roboto"/>
              <a:cs typeface="Roboto"/>
              <a:sym typeface="Roboto"/>
            </a:endParaRPr>
          </a:p>
          <a:p>
            <a:pPr indent="-304800" lvl="0" marL="457200" rtl="0" algn="l">
              <a:spcBef>
                <a:spcPts val="1000"/>
              </a:spcBef>
              <a:spcAft>
                <a:spcPts val="0"/>
              </a:spcAft>
              <a:buClr>
                <a:srgbClr val="192A3D"/>
              </a:buClr>
              <a:buSzPts val="1200"/>
              <a:buFont typeface="Roboto"/>
              <a:buChar char="●"/>
            </a:pPr>
            <a:r>
              <a:rPr lang="en" sz="1200">
                <a:solidFill>
                  <a:srgbClr val="192A3D"/>
                </a:solidFill>
                <a:highlight>
                  <a:srgbClr val="FFFFFF"/>
                </a:highlight>
                <a:latin typeface="Roboto"/>
                <a:ea typeface="Roboto"/>
                <a:cs typeface="Roboto"/>
                <a:sym typeface="Roboto"/>
              </a:rPr>
              <a:t>To use inner class properties inside the sub class of outer class, sub class must also have an inner class and that inner class must extend inner class of the outer class.</a:t>
            </a:r>
            <a:endParaRPr sz="1200">
              <a:solidFill>
                <a:srgbClr val="192A3D"/>
              </a:solidFill>
              <a:highlight>
                <a:srgbClr val="FFFFFF"/>
              </a:highlight>
              <a:latin typeface="Roboto"/>
              <a:ea typeface="Roboto"/>
              <a:cs typeface="Roboto"/>
              <a:sym typeface="Roboto"/>
            </a:endParaRPr>
          </a:p>
        </p:txBody>
      </p:sp>
      <p:sp>
        <p:nvSpPr>
          <p:cNvPr id="263" name="Google Shape;263;p41"/>
          <p:cNvSpPr txBox="1"/>
          <p:nvPr/>
        </p:nvSpPr>
        <p:spPr>
          <a:xfrm>
            <a:off x="4787025" y="1017725"/>
            <a:ext cx="4190400" cy="383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class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int x;</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void methodOfOuterClass()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System.out.println("From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//Class as a member</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class 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int y;</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class AnotherClass extends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//Only fields and methods are inherited.</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 To use inner class properties,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//it's inner class must extend inner class of it's super 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class AnotherInnerClass extends 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//Inner Class of AnotherClass extends Inner Class of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public class InnerClasses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public static void main(String args[])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AnotherClass anotherClass = new AnotherClass();  //creating AnotherClass Object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System.out.println(anotherClass.x);	//accessing inherited field x from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anotherClass.methodOfOuterClass();	//calling inherited method from OuterClass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//Using the properties of 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AnotherClass.AnotherInnerClass anotherInnerClass = anotherClass.new AnotherInnerClass();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//creating object to AnotherInnerClass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System.out.println(anotherInnerClass.y);  //accessing inherited field y from InnerClass</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    }</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500">
                <a:solidFill>
                  <a:srgbClr val="192A3D"/>
                </a:solidFill>
                <a:highlight>
                  <a:srgbClr val="FFFFFF"/>
                </a:highlight>
                <a:latin typeface="Courier New"/>
                <a:ea typeface="Courier New"/>
                <a:cs typeface="Courier New"/>
                <a:sym typeface="Courier New"/>
              </a:rPr>
              <a:t>}</a:t>
            </a:r>
            <a:endParaRPr sz="500">
              <a:solidFill>
                <a:srgbClr val="192A3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
              <a:solidFill>
                <a:srgbClr val="192A3D"/>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nvSpPr>
        <p:spPr>
          <a:xfrm>
            <a:off x="453850" y="1145800"/>
            <a:ext cx="4285500" cy="15135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In Java, inner class refers to the class that is declared inside class or interface which were mainly introduced.</a:t>
            </a:r>
            <a:endParaRPr sz="1300">
              <a:solidFill>
                <a:srgbClr val="273239"/>
              </a:solidFill>
              <a:highlight>
                <a:srgbClr val="FFFFFF"/>
              </a:highlight>
            </a:endParaRPr>
          </a:p>
          <a:p>
            <a:pPr indent="-311150" lvl="0" marL="457200" rtl="0" algn="l">
              <a:spcBef>
                <a:spcPts val="1000"/>
              </a:spcBef>
              <a:spcAft>
                <a:spcPts val="0"/>
              </a:spcAft>
              <a:buClr>
                <a:srgbClr val="273239"/>
              </a:buClr>
              <a:buSzPts val="1300"/>
              <a:buChar char="➔"/>
            </a:pPr>
            <a:r>
              <a:rPr lang="en" sz="1300">
                <a:solidFill>
                  <a:srgbClr val="273239"/>
                </a:solidFill>
                <a:highlight>
                  <a:srgbClr val="FFFFFF"/>
                </a:highlight>
              </a:rPr>
              <a:t>Same logically relatable classes as Java is purely object-oriented so bringing it closer to the real world</a:t>
            </a:r>
            <a:endParaRPr/>
          </a:p>
        </p:txBody>
      </p:sp>
      <p:sp>
        <p:nvSpPr>
          <p:cNvPr id="68" name="Google Shape;68;p15"/>
          <p:cNvSpPr txBox="1"/>
          <p:nvPr/>
        </p:nvSpPr>
        <p:spPr>
          <a:xfrm>
            <a:off x="491050" y="2659300"/>
            <a:ext cx="4285500" cy="255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sz="1300">
                <a:solidFill>
                  <a:srgbClr val="273239"/>
                </a:solidFill>
                <a:highlight>
                  <a:srgbClr val="FFFFFF"/>
                </a:highlight>
              </a:rPr>
              <a:t>There are certain advantages associated with inner classes are as follows:</a:t>
            </a:r>
            <a:endParaRPr b="1" sz="1300">
              <a:solidFill>
                <a:srgbClr val="273239"/>
              </a:solidFill>
              <a:highlight>
                <a:srgbClr val="FFFFFF"/>
              </a:highlight>
            </a:endParaRPr>
          </a:p>
          <a:p>
            <a:pPr indent="-311150" lvl="0" marL="685800" rtl="0" algn="just">
              <a:lnSpc>
                <a:spcPct val="115000"/>
              </a:lnSpc>
              <a:spcBef>
                <a:spcPts val="800"/>
              </a:spcBef>
              <a:spcAft>
                <a:spcPts val="0"/>
              </a:spcAft>
              <a:buClr>
                <a:srgbClr val="273239"/>
              </a:buClr>
              <a:buSzPts val="1300"/>
              <a:buChar char="●"/>
            </a:pPr>
            <a:r>
              <a:rPr lang="en" sz="1300">
                <a:solidFill>
                  <a:srgbClr val="273239"/>
                </a:solidFill>
                <a:highlight>
                  <a:srgbClr val="FFFFFF"/>
                </a:highlight>
              </a:rPr>
              <a:t>Making code clean and readable.</a:t>
            </a:r>
            <a:endParaRPr sz="1300">
              <a:solidFill>
                <a:srgbClr val="273239"/>
              </a:solidFill>
              <a:highlight>
                <a:srgbClr val="FFFFFF"/>
              </a:highlight>
            </a:endParaRPr>
          </a:p>
          <a:p>
            <a:pPr indent="-311150" lvl="0" marL="685800" rtl="0" algn="just">
              <a:lnSpc>
                <a:spcPct val="115000"/>
              </a:lnSpc>
              <a:spcBef>
                <a:spcPts val="0"/>
              </a:spcBef>
              <a:spcAft>
                <a:spcPts val="0"/>
              </a:spcAft>
              <a:buClr>
                <a:srgbClr val="273239"/>
              </a:buClr>
              <a:buSzPts val="1300"/>
              <a:buChar char="●"/>
            </a:pPr>
            <a:r>
              <a:rPr lang="en" sz="1300">
                <a:solidFill>
                  <a:srgbClr val="273239"/>
                </a:solidFill>
                <a:highlight>
                  <a:srgbClr val="FFFFFF"/>
                </a:highlight>
              </a:rPr>
              <a:t>Private methods of the outer class can be accessed, so bringing a new dimension and making it closer to the real world.</a:t>
            </a:r>
            <a:endParaRPr sz="1300">
              <a:solidFill>
                <a:srgbClr val="273239"/>
              </a:solidFill>
              <a:highlight>
                <a:srgbClr val="FFFFFF"/>
              </a:highlight>
            </a:endParaRPr>
          </a:p>
          <a:p>
            <a:pPr indent="-311150" lvl="0" marL="685800" rtl="0" algn="just">
              <a:lnSpc>
                <a:spcPct val="115000"/>
              </a:lnSpc>
              <a:spcBef>
                <a:spcPts val="0"/>
              </a:spcBef>
              <a:spcAft>
                <a:spcPts val="0"/>
              </a:spcAft>
              <a:buClr>
                <a:srgbClr val="273239"/>
              </a:buClr>
              <a:buSzPts val="1300"/>
              <a:buChar char="●"/>
            </a:pPr>
            <a:r>
              <a:rPr lang="en" sz="1300">
                <a:solidFill>
                  <a:srgbClr val="273239"/>
                </a:solidFill>
                <a:highlight>
                  <a:srgbClr val="FFFFFF"/>
                </a:highlight>
              </a:rPr>
              <a:t>Optimizing the code module.</a:t>
            </a:r>
            <a:endParaRPr sz="1300">
              <a:solidFill>
                <a:srgbClr val="273239"/>
              </a:solidFill>
              <a:highlight>
                <a:srgbClr val="FFFFFF"/>
              </a:highlight>
            </a:endParaRPr>
          </a:p>
          <a:p>
            <a:pPr indent="-311150" lvl="0" marL="685800" rtl="0" algn="just">
              <a:lnSpc>
                <a:spcPct val="115000"/>
              </a:lnSpc>
              <a:spcBef>
                <a:spcPts val="0"/>
              </a:spcBef>
              <a:spcAft>
                <a:spcPts val="0"/>
              </a:spcAft>
              <a:buClr>
                <a:srgbClr val="273239"/>
              </a:buClr>
              <a:buSzPts val="1300"/>
              <a:buChar char="●"/>
            </a:pPr>
            <a:r>
              <a:rPr lang="en" sz="1300">
                <a:solidFill>
                  <a:srgbClr val="273239"/>
                </a:solidFill>
                <a:highlight>
                  <a:srgbClr val="FFFFFF"/>
                </a:highlight>
              </a:rPr>
              <a:t>Without existing one type of object if there is no chance of existing another type of object then inner classes should be used.</a:t>
            </a:r>
            <a:endParaRPr sz="1300">
              <a:solidFill>
                <a:srgbClr val="273239"/>
              </a:solidFill>
              <a:highlight>
                <a:srgbClr val="FFFFFF"/>
              </a:highlight>
            </a:endParaRPr>
          </a:p>
        </p:txBody>
      </p:sp>
      <p:sp>
        <p:nvSpPr>
          <p:cNvPr id="69" name="Google Shape;69;p15"/>
          <p:cNvSpPr txBox="1"/>
          <p:nvPr/>
        </p:nvSpPr>
        <p:spPr>
          <a:xfrm>
            <a:off x="4910525" y="1257400"/>
            <a:ext cx="4285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Example 1:</a:t>
            </a:r>
            <a:endParaRPr b="1"/>
          </a:p>
          <a:p>
            <a:pPr indent="-317500" lvl="0" marL="457200" rtl="0" algn="l">
              <a:spcBef>
                <a:spcPts val="1000"/>
              </a:spcBef>
              <a:spcAft>
                <a:spcPts val="0"/>
              </a:spcAft>
              <a:buSzPts val="1400"/>
              <a:buChar char="➔"/>
            </a:pPr>
            <a:r>
              <a:rPr lang="en"/>
              <a:t>Without existing University object there is no chance of existing Department object hence Department class has to be defined inside University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Example 2:</a:t>
            </a:r>
            <a:r>
              <a:rPr lang="en"/>
              <a:t> </a:t>
            </a:r>
            <a:endParaRPr/>
          </a:p>
          <a:p>
            <a:pPr indent="-317500" lvl="0" marL="457200" rtl="0" algn="l">
              <a:spcBef>
                <a:spcPts val="1000"/>
              </a:spcBef>
              <a:spcAft>
                <a:spcPts val="0"/>
              </a:spcAft>
              <a:buSzPts val="1400"/>
              <a:buChar char="➔"/>
            </a:pPr>
            <a:r>
              <a:rPr lang="en"/>
              <a:t>Without existing Map object there is no chance of existing Entry object hence Entry interface is define inside Map interface.</a:t>
            </a:r>
            <a:endParaRPr/>
          </a:p>
          <a:p>
            <a:pPr indent="-317500" lvl="0" marL="457200" rtl="0" algn="l">
              <a:spcBef>
                <a:spcPts val="1000"/>
              </a:spcBef>
              <a:spcAft>
                <a:spcPts val="0"/>
              </a:spcAft>
              <a:buSzPts val="1400"/>
              <a:buChar char="➔"/>
            </a:pPr>
            <a:r>
              <a:rPr lang="en"/>
              <a:t>Map is a collection of key-value pairs, each key-value pair is called an Entry.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 :</a:t>
            </a:r>
            <a:r>
              <a:rPr lang="en"/>
              <a:t> Without existing Outer class Object there is no chance of existing Inner class Object.</a:t>
            </a:r>
            <a:endParaRPr/>
          </a:p>
        </p:txBody>
      </p:sp>
      <p:cxnSp>
        <p:nvCxnSpPr>
          <p:cNvPr id="70" name="Google Shape;70;p15"/>
          <p:cNvCxnSpPr/>
          <p:nvPr/>
        </p:nvCxnSpPr>
        <p:spPr>
          <a:xfrm flipH="1">
            <a:off x="4821175" y="796100"/>
            <a:ext cx="7500" cy="436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possible combinations of nested class &amp; interfaces</a:t>
            </a:r>
            <a:endParaRPr/>
          </a:p>
        </p:txBody>
      </p:sp>
      <p:sp>
        <p:nvSpPr>
          <p:cNvPr id="269" name="Google Shape;269;p42"/>
          <p:cNvSpPr txBox="1"/>
          <p:nvPr/>
        </p:nvSpPr>
        <p:spPr>
          <a:xfrm>
            <a:off x="487425" y="1236775"/>
            <a:ext cx="4190400" cy="1616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700"/>
              <a:t>1. class inside a class</a:t>
            </a:r>
            <a:endParaRPr sz="1700"/>
          </a:p>
          <a:p>
            <a:pPr indent="0" lvl="0" marL="0" rtl="0" algn="l">
              <a:spcBef>
                <a:spcPts val="1000"/>
              </a:spcBef>
              <a:spcAft>
                <a:spcPts val="0"/>
              </a:spcAft>
              <a:buNone/>
            </a:pPr>
            <a:r>
              <a:rPr lang="en" sz="1700"/>
              <a:t>2. interface inside a class</a:t>
            </a:r>
            <a:endParaRPr sz="1700"/>
          </a:p>
          <a:p>
            <a:pPr indent="0" lvl="0" marL="0" rtl="0" algn="l">
              <a:spcBef>
                <a:spcPts val="1000"/>
              </a:spcBef>
              <a:spcAft>
                <a:spcPts val="0"/>
              </a:spcAft>
              <a:buNone/>
            </a:pPr>
            <a:r>
              <a:rPr lang="en" sz="1700"/>
              <a:t>3. interface inside a interface</a:t>
            </a:r>
            <a:endParaRPr sz="1700"/>
          </a:p>
          <a:p>
            <a:pPr indent="0" lvl="0" marL="0" rtl="0" algn="l">
              <a:spcBef>
                <a:spcPts val="1000"/>
              </a:spcBef>
              <a:spcAft>
                <a:spcPts val="0"/>
              </a:spcAft>
              <a:buNone/>
            </a:pPr>
            <a:r>
              <a:rPr lang="en" sz="1700"/>
              <a:t>4. class inside a interface</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a:t>
            </a:r>
            <a:r>
              <a:rPr lang="en"/>
              <a:t> inside a Class</a:t>
            </a:r>
            <a:endParaRPr/>
          </a:p>
        </p:txBody>
      </p:sp>
      <p:sp>
        <p:nvSpPr>
          <p:cNvPr id="275" name="Google Shape;275;p43"/>
          <p:cNvSpPr txBox="1"/>
          <p:nvPr/>
        </p:nvSpPr>
        <p:spPr>
          <a:xfrm>
            <a:off x="400125" y="1076725"/>
            <a:ext cx="419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Inside class if we required multiple implements of an interface and these implementations of relevant to a particular class, then we should declare interface inside a class.</a:t>
            </a:r>
            <a:endParaRPr/>
          </a:p>
        </p:txBody>
      </p:sp>
      <p:sp>
        <p:nvSpPr>
          <p:cNvPr id="276" name="Google Shape;276;p43"/>
          <p:cNvSpPr txBox="1"/>
          <p:nvPr/>
        </p:nvSpPr>
        <p:spPr>
          <a:xfrm>
            <a:off x="4917975" y="1156750"/>
            <a:ext cx="4190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Example:</a:t>
            </a:r>
            <a:endParaRPr b="1" sz="1000"/>
          </a:p>
          <a:p>
            <a:pPr indent="0" lvl="0" marL="0" rtl="0" algn="l">
              <a:spcBef>
                <a:spcPts val="0"/>
              </a:spcBef>
              <a:spcAft>
                <a:spcPts val="0"/>
              </a:spcAft>
              <a:buClr>
                <a:schemeClr val="dk1"/>
              </a:buClr>
              <a:buSzPts val="1100"/>
              <a:buFont typeface="Arial"/>
              <a:buNone/>
            </a:pPr>
            <a:r>
              <a:rPr lang="en" sz="1000"/>
              <a:t>classVehicleType {</a:t>
            </a:r>
            <a:endParaRPr sz="1000"/>
          </a:p>
          <a:p>
            <a:pPr indent="0" lvl="0" marL="457200" rtl="0" algn="l">
              <a:spcBef>
                <a:spcPts val="0"/>
              </a:spcBef>
              <a:spcAft>
                <a:spcPts val="0"/>
              </a:spcAft>
              <a:buNone/>
            </a:pPr>
            <a:r>
              <a:t/>
            </a:r>
            <a:endParaRPr sz="1000"/>
          </a:p>
          <a:p>
            <a:pPr indent="0" lvl="0" marL="457200" rtl="0" algn="l">
              <a:spcBef>
                <a:spcPts val="0"/>
              </a:spcBef>
              <a:spcAft>
                <a:spcPts val="0"/>
              </a:spcAft>
              <a:buClr>
                <a:schemeClr val="dk1"/>
              </a:buClr>
              <a:buSzPts val="1100"/>
              <a:buFont typeface="Arial"/>
              <a:buNone/>
            </a:pPr>
            <a:r>
              <a:rPr lang="en" sz="1000"/>
              <a:t>interface Vehicle {</a:t>
            </a:r>
            <a:endParaRPr sz="1000"/>
          </a:p>
          <a:p>
            <a:pPr indent="0" lvl="0" marL="457200" rtl="0" algn="l">
              <a:spcBef>
                <a:spcPts val="0"/>
              </a:spcBef>
              <a:spcAft>
                <a:spcPts val="0"/>
              </a:spcAft>
              <a:buClr>
                <a:schemeClr val="dk1"/>
              </a:buClr>
              <a:buSzPts val="1100"/>
              <a:buFont typeface="Arial"/>
              <a:buNone/>
            </a:pPr>
            <a:r>
              <a:rPr lang="en" sz="1000"/>
              <a:t>     publicintgetNoOfWheels();</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class Bus implements Vehicle {</a:t>
            </a:r>
            <a:endParaRPr sz="1000"/>
          </a:p>
          <a:p>
            <a:pPr indent="0" lvl="0" marL="457200" rtl="0" algn="l">
              <a:spcBef>
                <a:spcPts val="0"/>
              </a:spcBef>
              <a:spcAft>
                <a:spcPts val="0"/>
              </a:spcAft>
              <a:buClr>
                <a:schemeClr val="dk1"/>
              </a:buClr>
              <a:buSzPts val="1100"/>
              <a:buFont typeface="Arial"/>
              <a:buNone/>
            </a:pPr>
            <a:r>
              <a:rPr lang="en" sz="1000"/>
              <a:t>   publicintgetNoOfWheels() {</a:t>
            </a:r>
            <a:endParaRPr sz="1000"/>
          </a:p>
          <a:p>
            <a:pPr indent="0" lvl="0" marL="457200" rtl="0" algn="l">
              <a:spcBef>
                <a:spcPts val="0"/>
              </a:spcBef>
              <a:spcAft>
                <a:spcPts val="0"/>
              </a:spcAft>
              <a:buClr>
                <a:schemeClr val="dk1"/>
              </a:buClr>
              <a:buSzPts val="1100"/>
              <a:buFont typeface="Arial"/>
              <a:buNone/>
            </a:pPr>
            <a:r>
              <a:rPr lang="en" sz="1000"/>
              <a:t>     return 6;</a:t>
            </a:r>
            <a:endParaRPr sz="1000"/>
          </a:p>
          <a:p>
            <a:pPr indent="0" lvl="0" marL="457200" rtl="0" algn="l">
              <a:spcBef>
                <a:spcPts val="0"/>
              </a:spcBef>
              <a:spcAft>
                <a:spcPts val="0"/>
              </a:spcAft>
              <a:buClr>
                <a:schemeClr val="dk1"/>
              </a:buClr>
              <a:buSzPts val="1100"/>
              <a:buFont typeface="Arial"/>
              <a:buNone/>
            </a:pPr>
            <a:r>
              <a:rPr lang="en" sz="1000"/>
              <a:t>   }</a:t>
            </a:r>
            <a:endParaRPr sz="1000"/>
          </a:p>
          <a:p>
            <a:pPr indent="457200" lvl="0" marL="0" rtl="0" algn="l">
              <a:spcBef>
                <a:spcPts val="0"/>
              </a:spcBef>
              <a:spcAft>
                <a:spcPts val="0"/>
              </a:spcAft>
              <a:buClr>
                <a:schemeClr val="dk1"/>
              </a:buClr>
              <a:buSzPts val="1100"/>
              <a:buFont typeface="Arial"/>
              <a:buNone/>
            </a:pPr>
            <a:r>
              <a:rPr lang="en" sz="1000"/>
              <a:t>}</a:t>
            </a:r>
            <a:endParaRPr sz="1000"/>
          </a:p>
          <a:p>
            <a:pPr indent="457200" lvl="0" marL="0" rtl="0" algn="l">
              <a:spcBef>
                <a:spcPts val="0"/>
              </a:spcBef>
              <a:spcAft>
                <a:spcPts val="0"/>
              </a:spcAft>
              <a:buClr>
                <a:schemeClr val="dk1"/>
              </a:buClr>
              <a:buSzPts val="1100"/>
              <a:buFont typeface="Arial"/>
              <a:buNone/>
            </a:pPr>
            <a:r>
              <a:rPr lang="en" sz="1000"/>
              <a:t>class Auto implements Vehicle {</a:t>
            </a:r>
            <a:endParaRPr sz="1000"/>
          </a:p>
          <a:p>
            <a:pPr indent="0" lvl="0" marL="0" rtl="0" algn="l">
              <a:spcBef>
                <a:spcPts val="0"/>
              </a:spcBef>
              <a:spcAft>
                <a:spcPts val="0"/>
              </a:spcAft>
              <a:buClr>
                <a:schemeClr val="dk1"/>
              </a:buClr>
              <a:buSzPts val="1100"/>
              <a:buFont typeface="Arial"/>
              <a:buNone/>
            </a:pPr>
            <a:r>
              <a:rPr lang="en" sz="1000"/>
              <a:t>    		 publicintgetNoOfWheels() {</a:t>
            </a:r>
            <a:endParaRPr sz="1000"/>
          </a:p>
          <a:p>
            <a:pPr indent="457200" lvl="0" marL="457200" rtl="0" algn="l">
              <a:spcBef>
                <a:spcPts val="0"/>
              </a:spcBef>
              <a:spcAft>
                <a:spcPts val="0"/>
              </a:spcAft>
              <a:buClr>
                <a:schemeClr val="dk1"/>
              </a:buClr>
              <a:buSzPts val="1100"/>
              <a:buFont typeface="Arial"/>
              <a:buNone/>
            </a:pPr>
            <a:r>
              <a:rPr lang="en" sz="1000"/>
              <a:t>           return 3;</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inside a Interface</a:t>
            </a:r>
            <a:endParaRPr/>
          </a:p>
        </p:txBody>
      </p:sp>
      <p:sp>
        <p:nvSpPr>
          <p:cNvPr id="282" name="Google Shape;282;p44"/>
          <p:cNvSpPr txBox="1"/>
          <p:nvPr/>
        </p:nvSpPr>
        <p:spPr>
          <a:xfrm>
            <a:off x="400125" y="2895500"/>
            <a:ext cx="4190400" cy="18213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Nested interfaces are always public,static whether we are declaring or not. Hence we can implements inner interface directly wi</a:t>
            </a:r>
            <a:r>
              <a:rPr lang="en"/>
              <a:t>th</a:t>
            </a:r>
            <a:r>
              <a:rPr lang="en"/>
              <a:t>out implementing outer interface.</a:t>
            </a:r>
            <a:endParaRPr/>
          </a:p>
          <a:p>
            <a:pPr indent="-317500" lvl="0" marL="457200" rtl="0" algn="l">
              <a:spcBef>
                <a:spcPts val="1000"/>
              </a:spcBef>
              <a:spcAft>
                <a:spcPts val="0"/>
              </a:spcAft>
              <a:buSzPts val="1400"/>
              <a:buChar char="➔"/>
            </a:pPr>
            <a:r>
              <a:rPr lang="en"/>
              <a:t>Whenever we are implementing Outer interface , it is not required to implement Inner interfaces.</a:t>
            </a:r>
            <a:endParaRPr/>
          </a:p>
        </p:txBody>
      </p:sp>
      <p:sp>
        <p:nvSpPr>
          <p:cNvPr id="283" name="Google Shape;283;p44"/>
          <p:cNvSpPr txBox="1"/>
          <p:nvPr/>
        </p:nvSpPr>
        <p:spPr>
          <a:xfrm>
            <a:off x="4917975" y="1156750"/>
            <a:ext cx="4190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Example:</a:t>
            </a:r>
            <a:endParaRPr b="1" sz="1000"/>
          </a:p>
          <a:p>
            <a:pPr indent="0" lvl="0" marL="0" rtl="0" algn="l">
              <a:spcBef>
                <a:spcPts val="0"/>
              </a:spcBef>
              <a:spcAft>
                <a:spcPts val="0"/>
              </a:spcAft>
              <a:buNone/>
            </a:pPr>
            <a:r>
              <a:rPr lang="en" sz="1000"/>
              <a:t>interface Outer {</a:t>
            </a:r>
            <a:endParaRPr sz="1000"/>
          </a:p>
          <a:p>
            <a:pPr indent="0" lvl="0" marL="457200" rtl="0" algn="l">
              <a:spcBef>
                <a:spcPts val="0"/>
              </a:spcBef>
              <a:spcAft>
                <a:spcPts val="0"/>
              </a:spcAft>
              <a:buNone/>
            </a:pPr>
            <a:r>
              <a:rPr lang="en" sz="1000"/>
              <a:t>public void methodOne();</a:t>
            </a:r>
            <a:endParaRPr sz="1000"/>
          </a:p>
          <a:p>
            <a:pPr indent="0" lvl="0" marL="457200" rtl="0" algn="l">
              <a:spcBef>
                <a:spcPts val="0"/>
              </a:spcBef>
              <a:spcAft>
                <a:spcPts val="0"/>
              </a:spcAft>
              <a:buNone/>
            </a:pPr>
            <a:r>
              <a:rPr lang="en" sz="1000"/>
              <a:t>interface Inner {</a:t>
            </a:r>
            <a:endParaRPr sz="1000"/>
          </a:p>
          <a:p>
            <a:pPr indent="0" lvl="0" marL="457200" rtl="0" algn="l">
              <a:spcBef>
                <a:spcPts val="0"/>
              </a:spcBef>
              <a:spcAft>
                <a:spcPts val="0"/>
              </a:spcAft>
              <a:buNone/>
            </a:pPr>
            <a:r>
              <a:rPr lang="en" sz="1000"/>
              <a:t>public void methodTwo();</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class Test implements </a:t>
            </a:r>
            <a:r>
              <a:rPr b="1" lang="en" sz="1000"/>
              <a:t>Outer.Inner</a:t>
            </a:r>
            <a:r>
              <a:rPr lang="en" sz="1000"/>
              <a:t> {</a:t>
            </a:r>
            <a:endParaRPr sz="1000"/>
          </a:p>
          <a:p>
            <a:pPr indent="0" lvl="0" marL="457200" rtl="0" algn="l">
              <a:spcBef>
                <a:spcPts val="0"/>
              </a:spcBef>
              <a:spcAft>
                <a:spcPts val="0"/>
              </a:spcAft>
              <a:buNone/>
            </a:pPr>
            <a:r>
              <a:rPr lang="en" sz="1000"/>
              <a:t>public void methodTwo() {</a:t>
            </a:r>
            <a:endParaRPr sz="1000"/>
          </a:p>
          <a:p>
            <a:pPr indent="457200" lvl="0" marL="457200" rtl="0" algn="l">
              <a:spcBef>
                <a:spcPts val="0"/>
              </a:spcBef>
              <a:spcAft>
                <a:spcPts val="0"/>
              </a:spcAft>
              <a:buNone/>
            </a:pPr>
            <a:r>
              <a:rPr lang="en" sz="1000"/>
              <a:t>System.out.println("Inner interface method");</a:t>
            </a:r>
            <a:endParaRPr sz="1000"/>
          </a:p>
          <a:p>
            <a:pPr indent="45720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static void main(String args[]) {</a:t>
            </a:r>
            <a:endParaRPr sz="1000"/>
          </a:p>
          <a:p>
            <a:pPr indent="457200" lvl="0" marL="457200" rtl="0" algn="l">
              <a:spcBef>
                <a:spcPts val="0"/>
              </a:spcBef>
              <a:spcAft>
                <a:spcPts val="0"/>
              </a:spcAft>
              <a:buNone/>
            </a:pPr>
            <a:r>
              <a:rPr lang="en" sz="1000"/>
              <a:t>Test t=new Test();</a:t>
            </a:r>
            <a:endParaRPr sz="1000"/>
          </a:p>
          <a:p>
            <a:pPr indent="457200" lvl="0" marL="457200" rtl="0" algn="l">
              <a:spcBef>
                <a:spcPts val="0"/>
              </a:spcBef>
              <a:spcAft>
                <a:spcPts val="0"/>
              </a:spcAft>
              <a:buNone/>
            </a:pPr>
            <a:r>
              <a:rPr lang="en" sz="1000"/>
              <a:t>t.methodTwo();</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84" name="Google Shape;284;p44"/>
          <p:cNvSpPr txBox="1"/>
          <p:nvPr/>
        </p:nvSpPr>
        <p:spPr>
          <a:xfrm>
            <a:off x="400125" y="1069450"/>
            <a:ext cx="419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interface Map {</a:t>
            </a:r>
            <a:endParaRPr/>
          </a:p>
          <a:p>
            <a:pPr indent="457200" lvl="0" marL="0" rtl="0" algn="l">
              <a:spcBef>
                <a:spcPts val="0"/>
              </a:spcBef>
              <a:spcAft>
                <a:spcPts val="0"/>
              </a:spcAft>
              <a:buClr>
                <a:schemeClr val="dk1"/>
              </a:buClr>
              <a:buSzPts val="1100"/>
              <a:buFont typeface="Arial"/>
              <a:buNone/>
            </a:pPr>
            <a:r>
              <a:rPr lang="en"/>
              <a:t>interface Entry {</a:t>
            </a:r>
            <a:endParaRPr/>
          </a:p>
          <a:p>
            <a:pPr indent="0" lvl="0" marL="914400" rtl="0" algn="l">
              <a:spcBef>
                <a:spcPts val="0"/>
              </a:spcBef>
              <a:spcAft>
                <a:spcPts val="0"/>
              </a:spcAft>
              <a:buClr>
                <a:schemeClr val="dk1"/>
              </a:buClr>
              <a:buSzPts val="1100"/>
              <a:buFont typeface="Arial"/>
              <a:buNone/>
            </a:pPr>
            <a:r>
              <a:rPr lang="en"/>
              <a:t>public Object getKey();</a:t>
            </a:r>
            <a:endParaRPr/>
          </a:p>
          <a:p>
            <a:pPr indent="0" lvl="0" marL="914400" rtl="0" algn="l">
              <a:spcBef>
                <a:spcPts val="0"/>
              </a:spcBef>
              <a:spcAft>
                <a:spcPts val="0"/>
              </a:spcAft>
              <a:buClr>
                <a:schemeClr val="dk1"/>
              </a:buClr>
              <a:buSzPts val="1100"/>
              <a:buFont typeface="Arial"/>
              <a:buNone/>
            </a:pPr>
            <a:r>
              <a:rPr lang="en"/>
              <a:t>public Object getValue();</a:t>
            </a:r>
            <a:endParaRPr/>
          </a:p>
          <a:p>
            <a:pPr indent="0" lvl="0" marL="914400" rtl="0" algn="l">
              <a:spcBef>
                <a:spcPts val="0"/>
              </a:spcBef>
              <a:spcAft>
                <a:spcPts val="0"/>
              </a:spcAft>
              <a:buClr>
                <a:schemeClr val="dk1"/>
              </a:buClr>
              <a:buSzPts val="1100"/>
              <a:buFont typeface="Arial"/>
              <a:buNone/>
            </a:pPr>
            <a:r>
              <a:rPr lang="en"/>
              <a:t>public Object getValue(Object new );</a:t>
            </a:r>
            <a:endParaRPr/>
          </a:p>
          <a:p>
            <a:pPr indent="0" lvl="0" marL="45720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a:t>
            </a:r>
            <a:r>
              <a:rPr lang="en"/>
              <a:t> inside a Interface</a:t>
            </a:r>
            <a:endParaRPr/>
          </a:p>
        </p:txBody>
      </p:sp>
      <p:sp>
        <p:nvSpPr>
          <p:cNvPr id="290" name="Google Shape;290;p45"/>
          <p:cNvSpPr txBox="1"/>
          <p:nvPr/>
        </p:nvSpPr>
        <p:spPr>
          <a:xfrm>
            <a:off x="400125" y="2895500"/>
            <a:ext cx="419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We can declare a class inside interface. If a class functionality is closely associated with the use interface then it is highly recommended to declare class inside interface</a:t>
            </a:r>
            <a:endParaRPr/>
          </a:p>
        </p:txBody>
      </p:sp>
      <p:sp>
        <p:nvSpPr>
          <p:cNvPr id="291" name="Google Shape;291;p45"/>
          <p:cNvSpPr txBox="1"/>
          <p:nvPr/>
        </p:nvSpPr>
        <p:spPr>
          <a:xfrm>
            <a:off x="4917975" y="1156750"/>
            <a:ext cx="41904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Example:</a:t>
            </a:r>
            <a:endParaRPr b="1" sz="1000"/>
          </a:p>
          <a:p>
            <a:pPr indent="0" lvl="0" marL="0" rtl="0" algn="l">
              <a:spcBef>
                <a:spcPts val="0"/>
              </a:spcBef>
              <a:spcAft>
                <a:spcPts val="0"/>
              </a:spcAft>
              <a:buNone/>
            </a:pPr>
            <a:r>
              <a:rPr lang="en" sz="1000"/>
              <a:t>interface Vehicle {</a:t>
            </a:r>
            <a:endParaRPr sz="1000"/>
          </a:p>
          <a:p>
            <a:pPr indent="0" lvl="0" marL="457200" rtl="0" algn="l">
              <a:spcBef>
                <a:spcPts val="0"/>
              </a:spcBef>
              <a:spcAft>
                <a:spcPts val="0"/>
              </a:spcAft>
              <a:buNone/>
            </a:pPr>
            <a:r>
              <a:rPr lang="en" sz="1000"/>
              <a:t>publicintgetNoOfWheels();</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rPr lang="en" sz="1000"/>
              <a:t>classDefaultVehicle implements Vehicle {</a:t>
            </a:r>
            <a:endParaRPr sz="1000"/>
          </a:p>
          <a:p>
            <a:pPr indent="0" lvl="0" marL="914400" rtl="0" algn="l">
              <a:spcBef>
                <a:spcPts val="0"/>
              </a:spcBef>
              <a:spcAft>
                <a:spcPts val="0"/>
              </a:spcAft>
              <a:buNone/>
            </a:pPr>
            <a:r>
              <a:rPr lang="en" sz="1000"/>
              <a:t>publicintgetNoOfWheels() {</a:t>
            </a:r>
            <a:endParaRPr sz="1000"/>
          </a:p>
          <a:p>
            <a:pPr indent="457200" lvl="0" marL="914400" rtl="0" algn="l">
              <a:spcBef>
                <a:spcPts val="0"/>
              </a:spcBef>
              <a:spcAft>
                <a:spcPts val="0"/>
              </a:spcAft>
              <a:buNone/>
            </a:pPr>
            <a:r>
              <a:rPr lang="en" sz="1000"/>
              <a:t>return 3;</a:t>
            </a:r>
            <a:endParaRPr sz="1000"/>
          </a:p>
          <a:p>
            <a:pPr indent="45720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class Bus implements Vehicle {</a:t>
            </a:r>
            <a:endParaRPr sz="1000"/>
          </a:p>
          <a:p>
            <a:pPr indent="0" lvl="0" marL="457200" rtl="0" algn="l">
              <a:spcBef>
                <a:spcPts val="0"/>
              </a:spcBef>
              <a:spcAft>
                <a:spcPts val="0"/>
              </a:spcAft>
              <a:buNone/>
            </a:pPr>
            <a:r>
              <a:rPr lang="en" sz="1000"/>
              <a:t>publicintgetNoOfWheels() {</a:t>
            </a:r>
            <a:endParaRPr sz="1000"/>
          </a:p>
          <a:p>
            <a:pPr indent="457200" lvl="0" marL="457200" rtl="0" algn="l">
              <a:spcBef>
                <a:spcPts val="0"/>
              </a:spcBef>
              <a:spcAft>
                <a:spcPts val="0"/>
              </a:spcAft>
              <a:buNone/>
            </a:pPr>
            <a:r>
              <a:rPr lang="en" sz="1000"/>
              <a:t>return 6;</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class Test {</a:t>
            </a:r>
            <a:endParaRPr sz="1000"/>
          </a:p>
          <a:p>
            <a:pPr indent="0" lvl="0" marL="457200" rtl="0" algn="l">
              <a:spcBef>
                <a:spcPts val="0"/>
              </a:spcBef>
              <a:spcAft>
                <a:spcPts val="0"/>
              </a:spcAft>
              <a:buNone/>
            </a:pPr>
            <a:r>
              <a:rPr lang="en" sz="1000"/>
              <a:t>public static void main(String args[]) {</a:t>
            </a:r>
            <a:endParaRPr sz="1000"/>
          </a:p>
          <a:p>
            <a:pPr indent="0" lvl="0" marL="914400" rtl="0" algn="l">
              <a:spcBef>
                <a:spcPts val="0"/>
              </a:spcBef>
              <a:spcAft>
                <a:spcPts val="0"/>
              </a:spcAft>
              <a:buNone/>
            </a:pPr>
            <a:r>
              <a:rPr lang="en" sz="1000"/>
              <a:t>Bus b=new Bus();</a:t>
            </a:r>
            <a:endParaRPr sz="1000"/>
          </a:p>
          <a:p>
            <a:pPr indent="0" lvl="0" marL="914400" rtl="0" algn="l">
              <a:spcBef>
                <a:spcPts val="0"/>
              </a:spcBef>
              <a:spcAft>
                <a:spcPts val="0"/>
              </a:spcAft>
              <a:buNone/>
            </a:pPr>
            <a:r>
              <a:rPr lang="en" sz="1000"/>
              <a:t>System.out.println(b.getNoOfWheels());</a:t>
            </a:r>
            <a:endParaRPr sz="1000"/>
          </a:p>
          <a:p>
            <a:pPr indent="0" lvl="0" marL="914400" rtl="0" algn="l">
              <a:spcBef>
                <a:spcPts val="0"/>
              </a:spcBef>
              <a:spcAft>
                <a:spcPts val="0"/>
              </a:spcAft>
              <a:buNone/>
            </a:pPr>
            <a:r>
              <a:rPr lang="en" sz="1000"/>
              <a:t>Vehicle.DefaultVehicle d=new Vehicle.DefaultVehicle();</a:t>
            </a:r>
            <a:endParaRPr sz="1000"/>
          </a:p>
          <a:p>
            <a:pPr indent="0" lvl="0" marL="914400" rtl="0" algn="l">
              <a:spcBef>
                <a:spcPts val="0"/>
              </a:spcBef>
              <a:spcAft>
                <a:spcPts val="0"/>
              </a:spcAft>
              <a:buNone/>
            </a:pPr>
            <a:r>
              <a:rPr lang="en" sz="1000"/>
              <a:t>System.out.println(d.getNoOfWheels());</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p:txBody>
      </p:sp>
      <p:sp>
        <p:nvSpPr>
          <p:cNvPr id="292" name="Google Shape;292;p45"/>
          <p:cNvSpPr txBox="1"/>
          <p:nvPr/>
        </p:nvSpPr>
        <p:spPr>
          <a:xfrm>
            <a:off x="400125" y="1069450"/>
            <a:ext cx="4190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interfaceEmailServer {</a:t>
            </a:r>
            <a:endParaRPr sz="1200"/>
          </a:p>
          <a:p>
            <a:pPr indent="0" lvl="0" marL="457200" rtl="0" algn="l">
              <a:spcBef>
                <a:spcPts val="0"/>
              </a:spcBef>
              <a:spcAft>
                <a:spcPts val="0"/>
              </a:spcAft>
              <a:buNone/>
            </a:pPr>
            <a:r>
              <a:rPr lang="en" sz="1200"/>
              <a:t>public void sendEmail(EmailDetails e);</a:t>
            </a:r>
            <a:endParaRPr sz="1200"/>
          </a:p>
          <a:p>
            <a:pPr indent="0" lvl="0" marL="457200" rtl="0" algn="l">
              <a:spcBef>
                <a:spcPts val="0"/>
              </a:spcBef>
              <a:spcAft>
                <a:spcPts val="0"/>
              </a:spcAft>
              <a:buNone/>
            </a:pPr>
            <a:r>
              <a:rPr lang="en" sz="1200"/>
              <a:t>classEmailDetails {</a:t>
            </a:r>
            <a:endParaRPr sz="1200"/>
          </a:p>
          <a:p>
            <a:pPr indent="0" lvl="0" marL="914400" rtl="0" algn="l">
              <a:spcBef>
                <a:spcPts val="0"/>
              </a:spcBef>
              <a:spcAft>
                <a:spcPts val="0"/>
              </a:spcAft>
              <a:buNone/>
            </a:pPr>
            <a:r>
              <a:rPr lang="en" sz="1200"/>
              <a:t>String from;</a:t>
            </a:r>
            <a:endParaRPr sz="1200"/>
          </a:p>
          <a:p>
            <a:pPr indent="0" lvl="0" marL="914400" rtl="0" algn="l">
              <a:spcBef>
                <a:spcPts val="0"/>
              </a:spcBef>
              <a:spcAft>
                <a:spcPts val="0"/>
              </a:spcAft>
              <a:buNone/>
            </a:pPr>
            <a:r>
              <a:rPr lang="en" sz="1200"/>
              <a:t>String to;</a:t>
            </a:r>
            <a:endParaRPr sz="1200"/>
          </a:p>
          <a:p>
            <a:pPr indent="0" lvl="0" marL="914400" rtl="0" algn="l">
              <a:spcBef>
                <a:spcPts val="0"/>
              </a:spcBef>
              <a:spcAft>
                <a:spcPts val="0"/>
              </a:spcAft>
              <a:buNone/>
            </a:pPr>
            <a:r>
              <a:rPr lang="en" sz="1200"/>
              <a:t>String subject;</a:t>
            </a:r>
            <a:endParaRPr sz="1200"/>
          </a:p>
          <a:p>
            <a:pPr indent="0" lvl="0" marL="45720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p:nvPr/>
        </p:nvSpPr>
        <p:spPr>
          <a:xfrm>
            <a:off x="5740075" y="2603225"/>
            <a:ext cx="2796900" cy="18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6"/>
          <p:cNvSpPr/>
          <p:nvPr/>
        </p:nvSpPr>
        <p:spPr>
          <a:xfrm>
            <a:off x="3124200" y="2611775"/>
            <a:ext cx="2325000" cy="18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6"/>
          <p:cNvSpPr/>
          <p:nvPr/>
        </p:nvSpPr>
        <p:spPr>
          <a:xfrm>
            <a:off x="247350" y="2611775"/>
            <a:ext cx="2735400" cy="18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 vs this()</a:t>
            </a:r>
            <a:endParaRPr/>
          </a:p>
        </p:txBody>
      </p:sp>
      <p:sp>
        <p:nvSpPr>
          <p:cNvPr id="301" name="Google Shape;301;p46"/>
          <p:cNvSpPr txBox="1"/>
          <p:nvPr/>
        </p:nvSpPr>
        <p:spPr>
          <a:xfrm>
            <a:off x="436500" y="1251325"/>
            <a:ext cx="419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1st line inside every constructor should be either super() or this() if we are not writing anything compiler will always generate super().</a:t>
            </a:r>
            <a:endParaRPr/>
          </a:p>
        </p:txBody>
      </p:sp>
      <p:pic>
        <p:nvPicPr>
          <p:cNvPr id="302" name="Google Shape;302;p46"/>
          <p:cNvPicPr preferRelativeResize="0"/>
          <p:nvPr/>
        </p:nvPicPr>
        <p:blipFill>
          <a:blip r:embed="rId3">
            <a:alphaModFix/>
          </a:blip>
          <a:stretch>
            <a:fillRect/>
          </a:stretch>
        </p:blipFill>
        <p:spPr>
          <a:xfrm>
            <a:off x="4532325" y="1276535"/>
            <a:ext cx="4270551" cy="996290"/>
          </a:xfrm>
          <a:prstGeom prst="rect">
            <a:avLst/>
          </a:prstGeom>
          <a:noFill/>
          <a:ln>
            <a:noFill/>
          </a:ln>
        </p:spPr>
      </p:pic>
      <p:sp>
        <p:nvSpPr>
          <p:cNvPr id="303" name="Google Shape;303;p46"/>
          <p:cNvSpPr txBox="1"/>
          <p:nvPr/>
        </p:nvSpPr>
        <p:spPr>
          <a:xfrm>
            <a:off x="311700" y="2568100"/>
            <a:ext cx="2859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t>Example:</a:t>
            </a:r>
            <a:endParaRPr sz="1200"/>
          </a:p>
          <a:p>
            <a:pPr indent="0" lvl="0" marL="0" rtl="0" algn="l">
              <a:spcBef>
                <a:spcPts val="0"/>
              </a:spcBef>
              <a:spcAft>
                <a:spcPts val="0"/>
              </a:spcAft>
              <a:buClr>
                <a:schemeClr val="dk1"/>
              </a:buClr>
              <a:buSzPts val="1100"/>
              <a:buFont typeface="Arial"/>
              <a:buNone/>
            </a:pPr>
            <a:r>
              <a:rPr lang="en" sz="1200"/>
              <a:t>class Test</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    Test()</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       System.out.println("constructor");</a:t>
            </a:r>
            <a:endParaRPr sz="1200"/>
          </a:p>
          <a:p>
            <a:pPr indent="0" lvl="0" marL="0" rtl="0" algn="l">
              <a:spcBef>
                <a:spcPts val="0"/>
              </a:spcBef>
              <a:spcAft>
                <a:spcPts val="0"/>
              </a:spcAft>
              <a:buClr>
                <a:schemeClr val="dk1"/>
              </a:buClr>
              <a:buSzPts val="1100"/>
              <a:buFont typeface="Arial"/>
              <a:buNone/>
            </a:pPr>
            <a:r>
              <a:rPr lang="en" sz="1200"/>
              <a:t>       super();</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None/>
            </a:pPr>
            <a:r>
              <a:rPr lang="en" sz="1200"/>
              <a:t>}</a:t>
            </a:r>
            <a:endParaRPr sz="1200"/>
          </a:p>
        </p:txBody>
      </p:sp>
      <p:sp>
        <p:nvSpPr>
          <p:cNvPr id="304" name="Google Shape;304;p46"/>
          <p:cNvSpPr txBox="1"/>
          <p:nvPr/>
        </p:nvSpPr>
        <p:spPr>
          <a:xfrm>
            <a:off x="3142500" y="2568100"/>
            <a:ext cx="2325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a:t>
            </a:r>
            <a:endParaRPr sz="1200"/>
          </a:p>
          <a:p>
            <a:pPr indent="0" lvl="0" marL="0" rtl="0" algn="l">
              <a:spcBef>
                <a:spcPts val="0"/>
              </a:spcBef>
              <a:spcAft>
                <a:spcPts val="0"/>
              </a:spcAft>
              <a:buNone/>
            </a:pPr>
            <a:r>
              <a:rPr lang="en" sz="1200"/>
              <a:t>class Test</a:t>
            </a:r>
            <a:endParaRPr sz="1200"/>
          </a:p>
          <a:p>
            <a:pPr indent="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Test()</a:t>
            </a:r>
            <a:endParaRPr sz="1200"/>
          </a:p>
          <a:p>
            <a:pPr indent="0" lvl="0" marL="457200" rtl="0" algn="l">
              <a:spcBef>
                <a:spcPts val="0"/>
              </a:spcBef>
              <a:spcAft>
                <a:spcPts val="0"/>
              </a:spcAft>
              <a:buNone/>
            </a:pPr>
            <a:r>
              <a:rPr lang="en" sz="1200"/>
              <a:t>{</a:t>
            </a:r>
            <a:endParaRPr sz="1200"/>
          </a:p>
          <a:p>
            <a:pPr indent="457200" lvl="0" marL="457200" rtl="0" algn="l">
              <a:spcBef>
                <a:spcPts val="0"/>
              </a:spcBef>
              <a:spcAft>
                <a:spcPts val="0"/>
              </a:spcAft>
              <a:buNone/>
            </a:pPr>
            <a:r>
              <a:rPr lang="en" sz="1200"/>
              <a:t>super();</a:t>
            </a:r>
            <a:endParaRPr sz="1200"/>
          </a:p>
          <a:p>
            <a:pPr indent="457200" lvl="0" marL="457200" rtl="0" algn="l">
              <a:spcBef>
                <a:spcPts val="0"/>
              </a:spcBef>
              <a:spcAft>
                <a:spcPts val="0"/>
              </a:spcAft>
              <a:buNone/>
            </a:pPr>
            <a:r>
              <a:rPr lang="en" sz="1200"/>
              <a:t>this();</a:t>
            </a:r>
            <a:endParaRPr sz="1200"/>
          </a:p>
          <a:p>
            <a:pPr indent="0" lvl="0" marL="45720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
        <p:nvSpPr>
          <p:cNvPr id="305" name="Google Shape;305;p46"/>
          <p:cNvSpPr txBox="1"/>
          <p:nvPr/>
        </p:nvSpPr>
        <p:spPr>
          <a:xfrm>
            <a:off x="5943875" y="2568100"/>
            <a:ext cx="2859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a:t>
            </a:r>
            <a:endParaRPr sz="1200"/>
          </a:p>
          <a:p>
            <a:pPr indent="0" lvl="0" marL="0" rtl="0" algn="l">
              <a:spcBef>
                <a:spcPts val="0"/>
              </a:spcBef>
              <a:spcAft>
                <a:spcPts val="0"/>
              </a:spcAft>
              <a:buNone/>
            </a:pPr>
            <a:r>
              <a:rPr lang="en" sz="1200"/>
              <a:t>class Test</a:t>
            </a:r>
            <a:endParaRPr sz="1200"/>
          </a:p>
          <a:p>
            <a:pPr indent="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public void methodOne()</a:t>
            </a:r>
            <a:endParaRPr sz="1200"/>
          </a:p>
          <a:p>
            <a:pPr indent="0" lvl="0" marL="457200" rtl="0" algn="l">
              <a:spcBef>
                <a:spcPts val="0"/>
              </a:spcBef>
              <a:spcAft>
                <a:spcPts val="0"/>
              </a:spcAft>
              <a:buNone/>
            </a:pPr>
            <a:r>
              <a:rPr lang="en" sz="1200"/>
              <a:t>{</a:t>
            </a:r>
            <a:endParaRPr sz="1200"/>
          </a:p>
          <a:p>
            <a:pPr indent="457200" lvl="0" marL="457200" rtl="0" algn="l">
              <a:spcBef>
                <a:spcPts val="0"/>
              </a:spcBef>
              <a:spcAft>
                <a:spcPts val="0"/>
              </a:spcAft>
              <a:buNone/>
            </a:pPr>
            <a:r>
              <a:rPr lang="en" sz="1200"/>
              <a:t>super();</a:t>
            </a:r>
            <a:endParaRPr sz="1200"/>
          </a:p>
          <a:p>
            <a:pPr indent="0" lvl="0" marL="45720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 this() vs super, this</a:t>
            </a:r>
            <a:endParaRPr/>
          </a:p>
        </p:txBody>
      </p:sp>
      <p:graphicFrame>
        <p:nvGraphicFramePr>
          <p:cNvPr id="311" name="Google Shape;311;p47"/>
          <p:cNvGraphicFramePr/>
          <p:nvPr/>
        </p:nvGraphicFramePr>
        <p:xfrm>
          <a:off x="952500" y="1387800"/>
          <a:ext cx="3000000" cy="3000000"/>
        </p:xfrm>
        <a:graphic>
          <a:graphicData uri="http://schemas.openxmlformats.org/drawingml/2006/table">
            <a:tbl>
              <a:tblPr>
                <a:noFill/>
                <a:tableStyleId>{4CDC6282-307E-4953-8AA3-999D7B925717}</a:tableStyleId>
              </a:tblPr>
              <a:tblGrid>
                <a:gridCol w="3619500"/>
                <a:gridCol w="3619500"/>
              </a:tblGrid>
              <a:tr h="381000">
                <a:tc>
                  <a:txBody>
                    <a:bodyPr/>
                    <a:lstStyle/>
                    <a:p>
                      <a:pPr indent="0" lvl="0" marL="0" rtl="0" algn="l">
                        <a:spcBef>
                          <a:spcPts val="0"/>
                        </a:spcBef>
                        <a:spcAft>
                          <a:spcPts val="0"/>
                        </a:spcAft>
                        <a:buNone/>
                      </a:pPr>
                      <a:r>
                        <a:rPr b="1" lang="en"/>
                        <a:t>super(), this()</a:t>
                      </a:r>
                      <a:endParaRPr b="1"/>
                    </a:p>
                  </a:txBody>
                  <a:tcPr marT="91425" marB="91425" marR="91425" marL="91425"/>
                </a:tc>
                <a:tc>
                  <a:txBody>
                    <a:bodyPr/>
                    <a:lstStyle/>
                    <a:p>
                      <a:pPr indent="0" lvl="0" marL="0" rtl="0" algn="l">
                        <a:spcBef>
                          <a:spcPts val="0"/>
                        </a:spcBef>
                        <a:spcAft>
                          <a:spcPts val="0"/>
                        </a:spcAft>
                        <a:buNone/>
                      </a:pPr>
                      <a:r>
                        <a:rPr b="1" lang="en"/>
                        <a:t>super, this</a:t>
                      </a:r>
                      <a:endParaRPr b="1"/>
                    </a:p>
                  </a:txBody>
                  <a:tcPr marT="91425" marB="91425" marR="91425" marL="91425"/>
                </a:tc>
              </a:tr>
              <a:tr h="381000">
                <a:tc>
                  <a:txBody>
                    <a:bodyPr/>
                    <a:lstStyle/>
                    <a:p>
                      <a:pPr indent="0" lvl="0" marL="0" rtl="0" algn="l">
                        <a:spcBef>
                          <a:spcPts val="0"/>
                        </a:spcBef>
                        <a:spcAft>
                          <a:spcPts val="0"/>
                        </a:spcAft>
                        <a:buNone/>
                      </a:pPr>
                      <a:r>
                        <a:rPr lang="en"/>
                        <a:t>These are constructors calls.</a:t>
                      </a:r>
                      <a:endParaRPr/>
                    </a:p>
                  </a:txBody>
                  <a:tcPr marT="91425" marB="91425" marR="91425" marL="91425"/>
                </a:tc>
                <a:tc>
                  <a:txBody>
                    <a:bodyPr/>
                    <a:lstStyle/>
                    <a:p>
                      <a:pPr indent="0" lvl="0" marL="0" rtl="0" algn="l">
                        <a:spcBef>
                          <a:spcPts val="0"/>
                        </a:spcBef>
                        <a:spcAft>
                          <a:spcPts val="0"/>
                        </a:spcAft>
                        <a:buNone/>
                      </a:pPr>
                      <a:r>
                        <a:rPr lang="en"/>
                        <a:t>These are keywords</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t>We can use these to invoke super class &amp;</a:t>
                      </a:r>
                      <a:endParaRPr/>
                    </a:p>
                    <a:p>
                      <a:pPr indent="0" lvl="0" marL="0" rtl="0" algn="l">
                        <a:spcBef>
                          <a:spcPts val="0"/>
                        </a:spcBef>
                        <a:spcAft>
                          <a:spcPts val="0"/>
                        </a:spcAft>
                        <a:buNone/>
                      </a:pPr>
                      <a:r>
                        <a:rPr lang="en"/>
                        <a:t>current constructors directly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We can use refers parent class and current</a:t>
                      </a:r>
                      <a:endParaRPr/>
                    </a:p>
                    <a:p>
                      <a:pPr indent="0" lvl="0" marL="0" rtl="0" algn="l">
                        <a:spcBef>
                          <a:spcPts val="0"/>
                        </a:spcBef>
                        <a:spcAft>
                          <a:spcPts val="0"/>
                        </a:spcAft>
                        <a:buNone/>
                      </a:pPr>
                      <a:r>
                        <a:rPr lang="en"/>
                        <a:t>class instance members.</a:t>
                      </a:r>
                      <a:endParaRPr/>
                    </a:p>
                  </a:txBody>
                  <a:tcPr marT="91425" marB="91425" marR="91425" marL="91425"/>
                </a:tc>
              </a:tr>
              <a:tr h="381000">
                <a:tc>
                  <a:txBody>
                    <a:bodyPr/>
                    <a:lstStyle/>
                    <a:p>
                      <a:pPr indent="0" lvl="0" marL="0" rtl="0" algn="l">
                        <a:spcBef>
                          <a:spcPts val="0"/>
                        </a:spcBef>
                        <a:spcAft>
                          <a:spcPts val="0"/>
                        </a:spcAft>
                        <a:buNone/>
                      </a:pPr>
                      <a:r>
                        <a:rPr lang="en"/>
                        <a:t>We should use only inside constructors as first line, if we are using outside of constructor we will get compile time error.</a:t>
                      </a:r>
                      <a:endParaRPr/>
                    </a:p>
                  </a:txBody>
                  <a:tcPr marT="91425" marB="91425" marR="91425" marL="91425"/>
                </a:tc>
                <a:tc>
                  <a:txBody>
                    <a:bodyPr/>
                    <a:lstStyle/>
                    <a:p>
                      <a:pPr indent="0" lvl="0" marL="0" rtl="0" algn="l">
                        <a:spcBef>
                          <a:spcPts val="0"/>
                        </a:spcBef>
                        <a:spcAft>
                          <a:spcPts val="0"/>
                        </a:spcAft>
                        <a:buNone/>
                      </a:pPr>
                      <a:r>
                        <a:rPr lang="en"/>
                        <a:t>We can use anywhere (i.e., instance area) except static area , otherwise we will get compile time error.</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nvSpPr>
        <p:spPr>
          <a:xfrm>
            <a:off x="312825" y="1200400"/>
            <a:ext cx="41904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class Vehicle</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int maxSpeed = 120;</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class Car extends Vehicle</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int maxSpeed = 180;</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void display()</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System.out.println("Maximum Speed: " + super.maxSpeed);</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class Test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public static void main(String[] args)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Car small = new Car();</a:t>
            </a:r>
            <a:endParaRPr sz="800"/>
          </a:p>
          <a:p>
            <a:pPr indent="0" lvl="0" marL="0" rtl="0" algn="l">
              <a:spcBef>
                <a:spcPts val="0"/>
              </a:spcBef>
              <a:spcAft>
                <a:spcPts val="0"/>
              </a:spcAft>
              <a:buClr>
                <a:schemeClr val="dk1"/>
              </a:buClr>
              <a:buSzPts val="1100"/>
              <a:buFont typeface="Arial"/>
              <a:buNone/>
            </a:pPr>
            <a:r>
              <a:rPr lang="en" sz="800"/>
              <a:t>		small.display();</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None/>
            </a:pPr>
            <a:r>
              <a:rPr lang="en" sz="800"/>
              <a:t>}</a:t>
            </a:r>
            <a:endParaRPr sz="800"/>
          </a:p>
        </p:txBody>
      </p:sp>
      <p:sp>
        <p:nvSpPr>
          <p:cNvPr id="317" name="Google Shape;317;p48"/>
          <p:cNvSpPr txBox="1"/>
          <p:nvPr/>
        </p:nvSpPr>
        <p:spPr>
          <a:xfrm>
            <a:off x="4728825" y="1207675"/>
            <a:ext cx="41904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class Person</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void message()</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System.out.println("This is person class");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class Student extends Person</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void message()</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System.out.println("This is student class");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void display()</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message();</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super.message();</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class Test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public static void main(String args[])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rPr lang="en" sz="800"/>
              <a:t>		Student s = new Student();</a:t>
            </a:r>
            <a:endParaRPr sz="800"/>
          </a:p>
          <a:p>
            <a:pPr indent="0" lvl="0" marL="0" rtl="0" algn="l">
              <a:spcBef>
                <a:spcPts val="0"/>
              </a:spcBef>
              <a:spcAft>
                <a:spcPts val="0"/>
              </a:spcAft>
              <a:buClr>
                <a:schemeClr val="dk1"/>
              </a:buClr>
              <a:buSzPts val="1100"/>
              <a:buFont typeface="Arial"/>
              <a:buNone/>
            </a:pPr>
            <a:r>
              <a:rPr lang="en" sz="800"/>
              <a:t>		s.display();</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None/>
            </a:pPr>
            <a:r>
              <a:rPr lang="en" sz="800"/>
              <a:t>}</a:t>
            </a:r>
            <a:endParaRPr sz="800"/>
          </a:p>
        </p:txBody>
      </p:sp>
      <p:sp>
        <p:nvSpPr>
          <p:cNvPr id="318" name="Google Shape;318;p48"/>
          <p:cNvSpPr txBox="1"/>
          <p:nvPr/>
        </p:nvSpPr>
        <p:spPr>
          <a:xfrm>
            <a:off x="247350" y="82935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super keyword with variables</a:t>
            </a:r>
            <a:endParaRPr/>
          </a:p>
        </p:txBody>
      </p:sp>
      <p:sp>
        <p:nvSpPr>
          <p:cNvPr id="319" name="Google Shape;319;p48"/>
          <p:cNvSpPr txBox="1"/>
          <p:nvPr/>
        </p:nvSpPr>
        <p:spPr>
          <a:xfrm>
            <a:off x="4572000" y="82935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super keyword with methods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nvSpPr>
        <p:spPr>
          <a:xfrm>
            <a:off x="312825" y="1200400"/>
            <a:ext cx="4190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a:p>
            <a:pPr indent="0" lvl="0" marL="0" rtl="0" algn="l">
              <a:spcBef>
                <a:spcPts val="0"/>
              </a:spcBef>
              <a:spcAft>
                <a:spcPts val="0"/>
              </a:spcAft>
              <a:buNone/>
            </a:pPr>
            <a:r>
              <a:rPr lang="en" sz="800"/>
              <a:t>class Test</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rPr lang="en" sz="800"/>
              <a:t>	int a;</a:t>
            </a:r>
            <a:endParaRPr sz="800"/>
          </a:p>
          <a:p>
            <a:pPr indent="0" lvl="0" marL="0" rtl="0" algn="l">
              <a:spcBef>
                <a:spcPts val="0"/>
              </a:spcBef>
              <a:spcAft>
                <a:spcPts val="0"/>
              </a:spcAft>
              <a:buNone/>
            </a:pPr>
            <a:r>
              <a:rPr lang="en" sz="800"/>
              <a:t>	int b;</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Test(int a, int b)</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this.a = a;</a:t>
            </a:r>
            <a:endParaRPr sz="800"/>
          </a:p>
          <a:p>
            <a:pPr indent="0" lvl="0" marL="0" rtl="0" algn="l">
              <a:spcBef>
                <a:spcPts val="0"/>
              </a:spcBef>
              <a:spcAft>
                <a:spcPts val="0"/>
              </a:spcAft>
              <a:buNone/>
            </a:pPr>
            <a:r>
              <a:rPr lang="en" sz="800"/>
              <a:t>		this.b = b;</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void display()</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System.out.println("a = " + a + " b = " + b);</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public static void main(String[] args)</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Test object = new Test(10, 20);</a:t>
            </a:r>
            <a:endParaRPr sz="800"/>
          </a:p>
          <a:p>
            <a:pPr indent="0" lvl="0" marL="0" rtl="0" algn="l">
              <a:spcBef>
                <a:spcPts val="0"/>
              </a:spcBef>
              <a:spcAft>
                <a:spcPts val="0"/>
              </a:spcAft>
              <a:buNone/>
            </a:pPr>
            <a:r>
              <a:rPr lang="en" sz="800"/>
              <a:t>		object.display();</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a:t>
            </a:r>
            <a:endParaRPr sz="800"/>
          </a:p>
        </p:txBody>
      </p:sp>
      <p:sp>
        <p:nvSpPr>
          <p:cNvPr id="325" name="Google Shape;325;p49"/>
          <p:cNvSpPr txBox="1"/>
          <p:nvPr/>
        </p:nvSpPr>
        <p:spPr>
          <a:xfrm>
            <a:off x="4728825" y="1207675"/>
            <a:ext cx="4190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a:p>
            <a:pPr indent="0" lvl="0" marL="0" rtl="0" algn="l">
              <a:spcBef>
                <a:spcPts val="0"/>
              </a:spcBef>
              <a:spcAft>
                <a:spcPts val="0"/>
              </a:spcAft>
              <a:buNone/>
            </a:pPr>
            <a:r>
              <a:rPr lang="en" sz="800"/>
              <a:t>class Test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void display()</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this.show();</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System.out.println("Inside display function");</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void show() {</a:t>
            </a:r>
            <a:endParaRPr sz="800"/>
          </a:p>
          <a:p>
            <a:pPr indent="0" lvl="0" marL="0" rtl="0" algn="l">
              <a:spcBef>
                <a:spcPts val="0"/>
              </a:spcBef>
              <a:spcAft>
                <a:spcPts val="0"/>
              </a:spcAft>
              <a:buNone/>
            </a:pPr>
            <a:r>
              <a:rPr lang="en" sz="800"/>
              <a:t>		System.out.println("Inside show function");</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public static void main(String args[]) {</a:t>
            </a:r>
            <a:endParaRPr sz="800"/>
          </a:p>
          <a:p>
            <a:pPr indent="0" lvl="0" marL="0" rtl="0" algn="l">
              <a:spcBef>
                <a:spcPts val="0"/>
              </a:spcBef>
              <a:spcAft>
                <a:spcPts val="0"/>
              </a:spcAft>
              <a:buNone/>
            </a:pPr>
            <a:r>
              <a:rPr lang="en" sz="800"/>
              <a:t>		Test t1 = new Test();</a:t>
            </a:r>
            <a:endParaRPr sz="800"/>
          </a:p>
          <a:p>
            <a:pPr indent="0" lvl="0" marL="0" rtl="0" algn="l">
              <a:spcBef>
                <a:spcPts val="0"/>
              </a:spcBef>
              <a:spcAft>
                <a:spcPts val="0"/>
              </a:spcAft>
              <a:buNone/>
            </a:pPr>
            <a:r>
              <a:rPr lang="en" sz="800"/>
              <a:t>		t1.display();</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a:t>
            </a:r>
            <a:endParaRPr sz="800"/>
          </a:p>
        </p:txBody>
      </p:sp>
      <p:sp>
        <p:nvSpPr>
          <p:cNvPr id="326" name="Google Shape;326;p49"/>
          <p:cNvSpPr txBox="1"/>
          <p:nvPr/>
        </p:nvSpPr>
        <p:spPr>
          <a:xfrm>
            <a:off x="247350" y="82935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a:t>
            </a:r>
            <a:r>
              <a:rPr lang="en"/>
              <a:t> keyword with variables</a:t>
            </a:r>
            <a:endParaRPr/>
          </a:p>
        </p:txBody>
      </p:sp>
      <p:sp>
        <p:nvSpPr>
          <p:cNvPr id="327" name="Google Shape;327;p49"/>
          <p:cNvSpPr txBox="1"/>
          <p:nvPr/>
        </p:nvSpPr>
        <p:spPr>
          <a:xfrm>
            <a:off x="4572000" y="82935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a:t>
            </a:r>
            <a:r>
              <a:rPr lang="en"/>
              <a:t> keyword with current class methods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7717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Inner Class</a:t>
            </a:r>
            <a:endParaRPr/>
          </a:p>
        </p:txBody>
      </p:sp>
      <p:sp>
        <p:nvSpPr>
          <p:cNvPr id="76" name="Google Shape;76;p16"/>
          <p:cNvSpPr txBox="1"/>
          <p:nvPr/>
        </p:nvSpPr>
        <p:spPr>
          <a:xfrm>
            <a:off x="349700" y="1287150"/>
            <a:ext cx="4285500" cy="263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Based on the purpose and position of declaration all inner classes are divided into 4</a:t>
            </a:r>
            <a:endParaRPr/>
          </a:p>
          <a:p>
            <a:pPr indent="0" lvl="0" marL="0" rtl="0" algn="l">
              <a:spcBef>
                <a:spcPts val="0"/>
              </a:spcBef>
              <a:spcAft>
                <a:spcPts val="0"/>
              </a:spcAft>
              <a:buClr>
                <a:schemeClr val="dk1"/>
              </a:buClr>
              <a:buSzPts val="1100"/>
              <a:buFont typeface="Arial"/>
              <a:buNone/>
            </a:pPr>
            <a:r>
              <a:rPr lang="en"/>
              <a:t>types.</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1000"/>
              </a:spcBef>
              <a:spcAft>
                <a:spcPts val="0"/>
              </a:spcAft>
              <a:buSzPts val="1400"/>
              <a:buChar char="➔"/>
            </a:pPr>
            <a:r>
              <a:rPr lang="en"/>
              <a:t>Normal or Regular inner classes</a:t>
            </a:r>
            <a:endParaRPr/>
          </a:p>
          <a:p>
            <a:pPr indent="-317500" lvl="0" marL="457200" rtl="0" algn="l">
              <a:spcBef>
                <a:spcPts val="1000"/>
              </a:spcBef>
              <a:spcAft>
                <a:spcPts val="0"/>
              </a:spcAft>
              <a:buSzPts val="1400"/>
              <a:buChar char="➔"/>
            </a:pPr>
            <a:r>
              <a:rPr lang="en"/>
              <a:t>Method Local inner classes</a:t>
            </a:r>
            <a:endParaRPr/>
          </a:p>
          <a:p>
            <a:pPr indent="-317500" lvl="0" marL="457200" rtl="0" algn="l">
              <a:spcBef>
                <a:spcPts val="1000"/>
              </a:spcBef>
              <a:spcAft>
                <a:spcPts val="0"/>
              </a:spcAft>
              <a:buSzPts val="1400"/>
              <a:buChar char="➔"/>
            </a:pPr>
            <a:r>
              <a:rPr lang="en"/>
              <a:t>Anonymous inner classes</a:t>
            </a:r>
            <a:endParaRPr/>
          </a:p>
          <a:p>
            <a:pPr indent="-317500" lvl="0" marL="457200" rtl="0" algn="l">
              <a:spcBef>
                <a:spcPts val="1000"/>
              </a:spcBef>
              <a:spcAft>
                <a:spcPts val="0"/>
              </a:spcAft>
              <a:buSzPts val="1400"/>
              <a:buChar char="➔"/>
            </a:pPr>
            <a:r>
              <a:rPr lang="en"/>
              <a:t>Static nested classes.</a:t>
            </a:r>
            <a:endParaRPr/>
          </a:p>
          <a:p>
            <a:pPr indent="0" lvl="0" marL="0" rtl="0" algn="l">
              <a:spcBef>
                <a:spcPts val="0"/>
              </a:spcBef>
              <a:spcAft>
                <a:spcPts val="0"/>
              </a:spcAft>
              <a:buNone/>
            </a:pPr>
            <a:r>
              <a:t/>
            </a:r>
            <a:endParaRPr/>
          </a:p>
        </p:txBody>
      </p:sp>
      <p:pic>
        <p:nvPicPr>
          <p:cNvPr id="77" name="Google Shape;77;p16"/>
          <p:cNvPicPr preferRelativeResize="0"/>
          <p:nvPr/>
        </p:nvPicPr>
        <p:blipFill>
          <a:blip r:embed="rId3">
            <a:alphaModFix/>
          </a:blip>
          <a:stretch>
            <a:fillRect/>
          </a:stretch>
        </p:blipFill>
        <p:spPr>
          <a:xfrm>
            <a:off x="4635200" y="1287150"/>
            <a:ext cx="4204000" cy="2228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or Regular inner class</a:t>
            </a:r>
            <a:endParaRPr/>
          </a:p>
        </p:txBody>
      </p:sp>
      <p:sp>
        <p:nvSpPr>
          <p:cNvPr id="83" name="Google Shape;83;p17"/>
          <p:cNvSpPr txBox="1"/>
          <p:nvPr/>
        </p:nvSpPr>
        <p:spPr>
          <a:xfrm>
            <a:off x="429225" y="1193125"/>
            <a:ext cx="4190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If any named class are declared inside another class directly without static modifier such type of inner classes are called normal or regular inner classes</a:t>
            </a:r>
            <a:endParaRPr/>
          </a:p>
        </p:txBody>
      </p:sp>
      <p:sp>
        <p:nvSpPr>
          <p:cNvPr id="84" name="Google Shape;84;p17"/>
          <p:cNvSpPr txBox="1"/>
          <p:nvPr/>
        </p:nvSpPr>
        <p:spPr>
          <a:xfrm>
            <a:off x="5194425" y="1017725"/>
            <a:ext cx="3586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Example 1:</a:t>
            </a:r>
            <a:endParaRPr b="1" sz="1200"/>
          </a:p>
          <a:p>
            <a:pPr indent="0" lvl="0" marL="0" rtl="0" algn="l">
              <a:spcBef>
                <a:spcPts val="0"/>
              </a:spcBef>
              <a:spcAft>
                <a:spcPts val="0"/>
              </a:spcAft>
              <a:buClr>
                <a:schemeClr val="dk1"/>
              </a:buClr>
              <a:buSzPts val="1100"/>
              <a:buFont typeface="Arial"/>
              <a:buNone/>
            </a:pPr>
            <a:r>
              <a:rPr lang="en" sz="1000"/>
              <a:t>class Outer</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class Inner</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public static void main(String[] args)</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System.out.println("outer class main method");</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rPr lang="en" sz="1000"/>
              <a:t>}</a:t>
            </a:r>
            <a:endParaRPr sz="1000"/>
          </a:p>
        </p:txBody>
      </p:sp>
      <p:sp>
        <p:nvSpPr>
          <p:cNvPr id="85" name="Google Shape;85;p17"/>
          <p:cNvSpPr txBox="1"/>
          <p:nvPr/>
        </p:nvSpPr>
        <p:spPr>
          <a:xfrm>
            <a:off x="429225" y="3101725"/>
            <a:ext cx="4190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Inside inner class static members can’t be declared. Hence it is not possible to declare main() method and inner class can’t be invoked directly from the command prompt.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Inner class talks about instance terminology</a:t>
            </a:r>
            <a:endParaRPr/>
          </a:p>
        </p:txBody>
      </p:sp>
      <p:sp>
        <p:nvSpPr>
          <p:cNvPr id="86" name="Google Shape;86;p17"/>
          <p:cNvSpPr txBox="1"/>
          <p:nvPr/>
        </p:nvSpPr>
        <p:spPr>
          <a:xfrm>
            <a:off x="5128575" y="2926325"/>
            <a:ext cx="3586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Example 1:</a:t>
            </a:r>
            <a:endParaRPr sz="1000"/>
          </a:p>
          <a:p>
            <a:pPr indent="0" lvl="0" marL="0" rtl="0" algn="l">
              <a:spcBef>
                <a:spcPts val="0"/>
              </a:spcBef>
              <a:spcAft>
                <a:spcPts val="0"/>
              </a:spcAft>
              <a:buNone/>
            </a:pPr>
            <a:r>
              <a:rPr lang="en" sz="1000"/>
              <a:t>class Outer</a:t>
            </a:r>
            <a:endParaRPr sz="1000"/>
          </a:p>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class Inner</a:t>
            </a:r>
            <a:endParaRPr sz="1000"/>
          </a:p>
          <a:p>
            <a:pPr indent="0" lvl="0" marL="457200" rtl="0" algn="l">
              <a:spcBef>
                <a:spcPts val="0"/>
              </a:spcBef>
              <a:spcAft>
                <a:spcPts val="0"/>
              </a:spcAft>
              <a:buNone/>
            </a:pPr>
            <a:r>
              <a:rPr lang="en" sz="1000"/>
              <a:t>{</a:t>
            </a:r>
            <a:endParaRPr sz="1000"/>
          </a:p>
          <a:p>
            <a:pPr indent="0" lvl="0" marL="914400" rtl="0" algn="l">
              <a:spcBef>
                <a:spcPts val="0"/>
              </a:spcBef>
              <a:spcAft>
                <a:spcPts val="0"/>
              </a:spcAft>
              <a:buNone/>
            </a:pPr>
            <a:r>
              <a:rPr lang="en" sz="1000"/>
              <a:t>public static void main(String[] args)</a:t>
            </a:r>
            <a:endParaRPr sz="1000"/>
          </a:p>
          <a:p>
            <a:pPr indent="0" lvl="0" marL="914400" rtl="0" algn="l">
              <a:spcBef>
                <a:spcPts val="0"/>
              </a:spcBef>
              <a:spcAft>
                <a:spcPts val="0"/>
              </a:spcAft>
              <a:buNone/>
            </a:pPr>
            <a:r>
              <a:rPr lang="en" sz="1000"/>
              <a:t>{</a:t>
            </a:r>
            <a:endParaRPr sz="1000"/>
          </a:p>
          <a:p>
            <a:pPr indent="0" lvl="0" marL="914400" rtl="0" algn="l">
              <a:spcBef>
                <a:spcPts val="0"/>
              </a:spcBef>
              <a:spcAft>
                <a:spcPts val="0"/>
              </a:spcAft>
              <a:buNone/>
            </a:pPr>
            <a:r>
              <a:rPr lang="en" sz="1000"/>
              <a:t>    System.out.println("inner class main       method");</a:t>
            </a:r>
            <a:endParaRPr sz="1000"/>
          </a:p>
          <a:p>
            <a:pPr indent="0" lvl="0" marL="914400" rtl="0" algn="l">
              <a:spcBef>
                <a:spcPts val="0"/>
              </a:spcBef>
              <a:spcAft>
                <a:spcPts val="0"/>
              </a:spcAft>
              <a:buNone/>
            </a:pPr>
            <a:r>
              <a:rPr lang="en" sz="1000"/>
              <a:t>}</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700"/>
              <a:t>Error: </a:t>
            </a:r>
            <a:r>
              <a:rPr b="1" lang="en" sz="700"/>
              <a:t>inner classes cannot have static declarations</a:t>
            </a:r>
            <a:endParaRPr b="1" sz="700"/>
          </a:p>
          <a:p>
            <a:pPr indent="0" lvl="0" marL="0" rtl="0" algn="l">
              <a:spcBef>
                <a:spcPts val="0"/>
              </a:spcBef>
              <a:spcAft>
                <a:spcPts val="0"/>
              </a:spcAft>
              <a:buNone/>
            </a:pPr>
            <a:r>
              <a:rPr b="1" lang="en" sz="700"/>
              <a:t>public static void main(String[] args)</a:t>
            </a:r>
            <a:endParaRPr b="1"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71025" y="1193125"/>
            <a:ext cx="3644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t>class Outer</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class Inner</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  public void methodOne(){</a:t>
            </a:r>
            <a:endParaRPr sz="1200"/>
          </a:p>
          <a:p>
            <a:pPr indent="0" lvl="0" marL="457200" rtl="0" algn="l">
              <a:spcBef>
                <a:spcPts val="0"/>
              </a:spcBef>
              <a:spcAft>
                <a:spcPts val="0"/>
              </a:spcAft>
              <a:buClr>
                <a:schemeClr val="dk1"/>
              </a:buClr>
              <a:buSzPts val="1100"/>
              <a:buFont typeface="Arial"/>
              <a:buNone/>
            </a:pPr>
            <a:r>
              <a:rPr lang="en" sz="1200"/>
              <a:t>    System.out.println("inner class method");</a:t>
            </a:r>
            <a:endParaRPr sz="1200"/>
          </a:p>
          <a:p>
            <a:pPr indent="0" lvl="0" marL="457200" rtl="0" algn="l">
              <a:spcBef>
                <a:spcPts val="0"/>
              </a:spcBef>
              <a:spcAft>
                <a:spcPts val="0"/>
              </a:spcAft>
              <a:buClr>
                <a:schemeClr val="dk1"/>
              </a:buClr>
              <a:buSzPts val="1100"/>
              <a:buFont typeface="Arial"/>
              <a:buNone/>
            </a:pPr>
            <a:r>
              <a:rPr lang="en" sz="1200"/>
              <a:t>  }</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public static void main(String[] args)</a:t>
            </a:r>
            <a:endParaRPr sz="1200"/>
          </a:p>
          <a:p>
            <a:pPr indent="0" lvl="0" marL="45720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800">
                <a:solidFill>
                  <a:schemeClr val="dk1"/>
                </a:solidFill>
              </a:rPr>
              <a:t>Outer o = new Outer();</a:t>
            </a:r>
            <a:endParaRPr sz="800">
              <a:solidFill>
                <a:schemeClr val="dk1"/>
              </a:solidFill>
            </a:endParaRPr>
          </a:p>
          <a:p>
            <a:pPr indent="0" lvl="0" marL="457200" rtl="0" algn="l">
              <a:spcBef>
                <a:spcPts val="0"/>
              </a:spcBef>
              <a:spcAft>
                <a:spcPts val="0"/>
              </a:spcAft>
              <a:buClr>
                <a:schemeClr val="dk1"/>
              </a:buClr>
              <a:buSzPts val="1100"/>
              <a:buFont typeface="Arial"/>
              <a:buNone/>
            </a:pPr>
            <a:r>
              <a:rPr lang="en" sz="800">
                <a:solidFill>
                  <a:schemeClr val="dk1"/>
                </a:solidFill>
              </a:rPr>
              <a:t>Outer.Inner i= o.new Inner();</a:t>
            </a:r>
            <a:endParaRPr sz="800">
              <a:solidFill>
                <a:schemeClr val="dk1"/>
              </a:solidFill>
            </a:endParaRPr>
          </a:p>
          <a:p>
            <a:pPr indent="0" lvl="0" marL="457200" rtl="0" algn="l">
              <a:spcBef>
                <a:spcPts val="0"/>
              </a:spcBef>
              <a:spcAft>
                <a:spcPts val="0"/>
              </a:spcAft>
              <a:buClr>
                <a:schemeClr val="dk1"/>
              </a:buClr>
              <a:buSzPts val="1100"/>
              <a:buFont typeface="Arial"/>
              <a:buNone/>
            </a:pPr>
            <a:r>
              <a:rPr lang="en" sz="800">
                <a:solidFill>
                  <a:schemeClr val="dk1"/>
                </a:solidFill>
              </a:rPr>
              <a:t>i.methodOne();</a:t>
            </a:r>
            <a:endParaRPr sz="800">
              <a:solidFill>
                <a:schemeClr val="dk1"/>
              </a:solidFill>
            </a:endParaRPr>
          </a:p>
          <a:p>
            <a:pPr indent="0" lvl="0" marL="45720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None/>
            </a:pPr>
            <a:r>
              <a:rPr lang="en" sz="1200"/>
              <a:t>}</a:t>
            </a:r>
            <a:endParaRPr sz="1200"/>
          </a:p>
        </p:txBody>
      </p:sp>
      <p:sp>
        <p:nvSpPr>
          <p:cNvPr id="92" name="Google Shape;92;p18"/>
          <p:cNvSpPr txBox="1"/>
          <p:nvPr/>
        </p:nvSpPr>
        <p:spPr>
          <a:xfrm>
            <a:off x="298275" y="632925"/>
            <a:ext cx="41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Accessing inner class code from static area of outer class:</a:t>
            </a:r>
            <a:endParaRPr b="1"/>
          </a:p>
        </p:txBody>
      </p:sp>
      <p:sp>
        <p:nvSpPr>
          <p:cNvPr id="93" name="Google Shape;93;p18"/>
          <p:cNvSpPr txBox="1"/>
          <p:nvPr/>
        </p:nvSpPr>
        <p:spPr>
          <a:xfrm>
            <a:off x="4572000" y="632925"/>
            <a:ext cx="41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Accessing inner class code from instance area of outer class:</a:t>
            </a:r>
            <a:endParaRPr b="1"/>
          </a:p>
        </p:txBody>
      </p:sp>
      <p:sp>
        <p:nvSpPr>
          <p:cNvPr id="94" name="Google Shape;94;p18"/>
          <p:cNvSpPr txBox="1"/>
          <p:nvPr/>
        </p:nvSpPr>
        <p:spPr>
          <a:xfrm>
            <a:off x="4685175" y="1309525"/>
            <a:ext cx="34338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class Outer</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class Inner</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457200" rtl="0" algn="l">
              <a:spcBef>
                <a:spcPts val="0"/>
              </a:spcBef>
              <a:spcAft>
                <a:spcPts val="0"/>
              </a:spcAft>
              <a:buClr>
                <a:schemeClr val="dk1"/>
              </a:buClr>
              <a:buSzPts val="1100"/>
              <a:buFont typeface="Arial"/>
              <a:buNone/>
            </a:pPr>
            <a:r>
              <a:rPr lang="en" sz="800"/>
              <a:t>public void methodOne()</a:t>
            </a:r>
            <a:endParaRPr sz="800"/>
          </a:p>
          <a:p>
            <a:pPr indent="0" lvl="0" marL="457200" rtl="0" algn="l">
              <a:spcBef>
                <a:spcPts val="0"/>
              </a:spcBef>
              <a:spcAft>
                <a:spcPts val="0"/>
              </a:spcAft>
              <a:buClr>
                <a:schemeClr val="dk1"/>
              </a:buClr>
              <a:buSzPts val="1100"/>
              <a:buFont typeface="Arial"/>
              <a:buNone/>
            </a:pPr>
            <a:r>
              <a:rPr lang="en" sz="800"/>
              <a:t>{</a:t>
            </a:r>
            <a:endParaRPr sz="800"/>
          </a:p>
          <a:p>
            <a:pPr indent="457200" lvl="0" marL="457200" rtl="0" algn="l">
              <a:spcBef>
                <a:spcPts val="0"/>
              </a:spcBef>
              <a:spcAft>
                <a:spcPts val="0"/>
              </a:spcAft>
              <a:buClr>
                <a:schemeClr val="dk1"/>
              </a:buClr>
              <a:buSzPts val="1100"/>
              <a:buFont typeface="Arial"/>
              <a:buNone/>
            </a:pPr>
            <a:r>
              <a:rPr lang="en" sz="800"/>
              <a:t>System.out.println("inner class method");</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457200" rtl="0" algn="l">
              <a:spcBef>
                <a:spcPts val="0"/>
              </a:spcBef>
              <a:spcAft>
                <a:spcPts val="0"/>
              </a:spcAft>
              <a:buClr>
                <a:schemeClr val="dk1"/>
              </a:buClr>
              <a:buSzPts val="1100"/>
              <a:buFont typeface="Arial"/>
              <a:buNone/>
            </a:pPr>
            <a:r>
              <a:rPr lang="en" sz="800"/>
              <a:t>public void methodTwo()</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    Inner i=new Inner();</a:t>
            </a:r>
            <a:endParaRPr sz="800"/>
          </a:p>
          <a:p>
            <a:pPr indent="0" lvl="0" marL="457200" rtl="0" algn="l">
              <a:spcBef>
                <a:spcPts val="0"/>
              </a:spcBef>
              <a:spcAft>
                <a:spcPts val="0"/>
              </a:spcAft>
              <a:buClr>
                <a:schemeClr val="dk1"/>
              </a:buClr>
              <a:buSzPts val="1100"/>
              <a:buFont typeface="Arial"/>
              <a:buNone/>
            </a:pPr>
            <a:r>
              <a:rPr lang="en" sz="800"/>
              <a:t>    i.methodOne();</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static void main(String[] args)</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    Outer o = new Outer();</a:t>
            </a:r>
            <a:endParaRPr sz="800"/>
          </a:p>
          <a:p>
            <a:pPr indent="0" lvl="0" marL="457200" rtl="0" algn="l">
              <a:spcBef>
                <a:spcPts val="0"/>
              </a:spcBef>
              <a:spcAft>
                <a:spcPts val="0"/>
              </a:spcAft>
              <a:buClr>
                <a:schemeClr val="dk1"/>
              </a:buClr>
              <a:buSzPts val="1100"/>
              <a:buFont typeface="Arial"/>
              <a:buNone/>
            </a:pPr>
            <a:r>
              <a:rPr lang="en" sz="800"/>
              <a:t>     o.methodTwo();</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Output:</a:t>
            </a:r>
            <a:endParaRPr sz="800"/>
          </a:p>
          <a:p>
            <a:pPr indent="0" lvl="0" marL="0" rtl="0" algn="l">
              <a:spcBef>
                <a:spcPts val="0"/>
              </a:spcBef>
              <a:spcAft>
                <a:spcPts val="0"/>
              </a:spcAft>
              <a:buNone/>
            </a:pPr>
            <a:r>
              <a:rPr lang="en" sz="800"/>
              <a:t>Inner class method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371025" y="1193125"/>
            <a:ext cx="36447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class Outer</a:t>
            </a:r>
            <a:endParaRPr sz="1200"/>
          </a:p>
          <a:p>
            <a:pPr indent="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class Inner</a:t>
            </a:r>
            <a:endParaRPr sz="1200"/>
          </a:p>
          <a:p>
            <a:pPr indent="0" lvl="0" marL="457200" rtl="0" algn="l">
              <a:spcBef>
                <a:spcPts val="0"/>
              </a:spcBef>
              <a:spcAft>
                <a:spcPts val="0"/>
              </a:spcAft>
              <a:buNone/>
            </a:pPr>
            <a:r>
              <a:rPr lang="en" sz="1200"/>
              <a:t>{</a:t>
            </a:r>
            <a:endParaRPr sz="1200"/>
          </a:p>
          <a:p>
            <a:pPr indent="0" lvl="0" marL="457200" rtl="0" algn="l">
              <a:spcBef>
                <a:spcPts val="0"/>
              </a:spcBef>
              <a:spcAft>
                <a:spcPts val="0"/>
              </a:spcAft>
              <a:buNone/>
            </a:pPr>
            <a:r>
              <a:rPr lang="en" sz="1200"/>
              <a:t>  public void methodOne()</a:t>
            </a:r>
            <a:endParaRPr sz="1200"/>
          </a:p>
          <a:p>
            <a:pPr indent="0" lvl="0" marL="457200" rtl="0" algn="l">
              <a:spcBef>
                <a:spcPts val="0"/>
              </a:spcBef>
              <a:spcAft>
                <a:spcPts val="0"/>
              </a:spcAft>
              <a:buNone/>
            </a:pPr>
            <a:r>
              <a:rPr lang="en" sz="1200"/>
              <a:t>  {</a:t>
            </a:r>
            <a:endParaRPr sz="1200"/>
          </a:p>
          <a:p>
            <a:pPr indent="0" lvl="0" marL="457200" rtl="0" algn="l">
              <a:spcBef>
                <a:spcPts val="0"/>
              </a:spcBef>
              <a:spcAft>
                <a:spcPts val="0"/>
              </a:spcAft>
              <a:buNone/>
            </a:pPr>
            <a:r>
              <a:rPr lang="en" sz="1200"/>
              <a:t>    System.out.println("inner class method");</a:t>
            </a:r>
            <a:endParaRPr sz="1200"/>
          </a:p>
          <a:p>
            <a:pPr indent="0" lvl="0" marL="45720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class Test</a:t>
            </a:r>
            <a:endParaRPr sz="1200"/>
          </a:p>
          <a:p>
            <a:pPr indent="0" lvl="0" marL="0" rtl="0" algn="l">
              <a:spcBef>
                <a:spcPts val="0"/>
              </a:spcBef>
              <a:spcAft>
                <a:spcPts val="0"/>
              </a:spcAft>
              <a:buNone/>
            </a:pPr>
            <a:r>
              <a:rPr lang="en" sz="1200"/>
              <a:t>{</a:t>
            </a:r>
            <a:endParaRPr sz="1200"/>
          </a:p>
          <a:p>
            <a:pPr indent="457200" lvl="0" marL="0" rtl="0" algn="l">
              <a:spcBef>
                <a:spcPts val="0"/>
              </a:spcBef>
              <a:spcAft>
                <a:spcPts val="0"/>
              </a:spcAft>
              <a:buNone/>
            </a:pPr>
            <a:r>
              <a:rPr lang="en" sz="1200"/>
              <a:t>public static void main(String[] args)</a:t>
            </a:r>
            <a:endParaRPr sz="1200"/>
          </a:p>
          <a:p>
            <a:pPr indent="45720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    new Outer().new Inner().methodOne();</a:t>
            </a:r>
            <a:endParaRPr sz="1200"/>
          </a:p>
          <a:p>
            <a:pPr indent="45720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Output:</a:t>
            </a:r>
            <a:endParaRPr sz="1200"/>
          </a:p>
          <a:p>
            <a:pPr indent="0" lvl="0" marL="0" rtl="0" algn="l">
              <a:spcBef>
                <a:spcPts val="0"/>
              </a:spcBef>
              <a:spcAft>
                <a:spcPts val="0"/>
              </a:spcAft>
              <a:buNone/>
            </a:pPr>
            <a:r>
              <a:rPr lang="en" sz="1200"/>
              <a:t>Inner class method</a:t>
            </a:r>
            <a:endParaRPr sz="1200"/>
          </a:p>
        </p:txBody>
      </p:sp>
      <p:sp>
        <p:nvSpPr>
          <p:cNvPr id="100" name="Google Shape;100;p19"/>
          <p:cNvSpPr txBox="1"/>
          <p:nvPr/>
        </p:nvSpPr>
        <p:spPr>
          <a:xfrm>
            <a:off x="298275" y="632925"/>
            <a:ext cx="41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Accessing inner class code from outside of outer class:</a:t>
            </a:r>
            <a:endParaRPr b="1"/>
          </a:p>
        </p:txBody>
      </p:sp>
      <p:sp>
        <p:nvSpPr>
          <p:cNvPr id="101" name="Google Shape;101;p19"/>
          <p:cNvSpPr txBox="1"/>
          <p:nvPr/>
        </p:nvSpPr>
        <p:spPr>
          <a:xfrm>
            <a:off x="4572000" y="632925"/>
            <a:ext cx="4190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From inner class we can access all members of outer class (both static and non-static, private and non private methods and variables) directly.</a:t>
            </a:r>
            <a:endParaRPr/>
          </a:p>
        </p:txBody>
      </p:sp>
      <p:sp>
        <p:nvSpPr>
          <p:cNvPr id="102" name="Google Shape;102;p19"/>
          <p:cNvSpPr txBox="1"/>
          <p:nvPr/>
        </p:nvSpPr>
        <p:spPr>
          <a:xfrm>
            <a:off x="4685175" y="1564175"/>
            <a:ext cx="3433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Example:</a:t>
            </a:r>
            <a:endParaRPr b="1" sz="1200"/>
          </a:p>
          <a:p>
            <a:pPr indent="0" lvl="0" marL="0" rtl="0" algn="l">
              <a:spcBef>
                <a:spcPts val="0"/>
              </a:spcBef>
              <a:spcAft>
                <a:spcPts val="0"/>
              </a:spcAft>
              <a:buNone/>
            </a:pPr>
            <a:r>
              <a:rPr lang="en" sz="1200"/>
              <a:t>class Outer</a:t>
            </a:r>
            <a:endParaRPr sz="1200"/>
          </a:p>
          <a:p>
            <a:pPr indent="0" lvl="0" marL="0" rtl="0" algn="l">
              <a:spcBef>
                <a:spcPts val="0"/>
              </a:spcBef>
              <a:spcAft>
                <a:spcPts val="0"/>
              </a:spcAft>
              <a:buNone/>
            </a:pPr>
            <a:r>
              <a:rPr lang="en" sz="1200"/>
              <a:t>{</a:t>
            </a:r>
            <a:endParaRPr sz="1200"/>
          </a:p>
          <a:p>
            <a:pPr indent="0" lvl="0" marL="457200" rtl="0" algn="l">
              <a:spcBef>
                <a:spcPts val="0"/>
              </a:spcBef>
              <a:spcAft>
                <a:spcPts val="0"/>
              </a:spcAft>
              <a:buNone/>
            </a:pPr>
            <a:r>
              <a:rPr lang="en" sz="1200"/>
              <a:t>int x=10;</a:t>
            </a:r>
            <a:endParaRPr sz="1200"/>
          </a:p>
          <a:p>
            <a:pPr indent="0" lvl="0" marL="457200" rtl="0" algn="l">
              <a:spcBef>
                <a:spcPts val="0"/>
              </a:spcBef>
              <a:spcAft>
                <a:spcPts val="0"/>
              </a:spcAft>
              <a:buNone/>
            </a:pPr>
            <a:r>
              <a:rPr lang="en" sz="1200"/>
              <a:t>static int y=20;</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 sz="1200"/>
              <a:t>class Inner{</a:t>
            </a:r>
            <a:endParaRPr sz="1200"/>
          </a:p>
          <a:p>
            <a:pPr indent="0" lvl="0" marL="457200" rtl="0" algn="l">
              <a:spcBef>
                <a:spcPts val="0"/>
              </a:spcBef>
              <a:spcAft>
                <a:spcPts val="0"/>
              </a:spcAft>
              <a:buNone/>
            </a:pPr>
            <a:r>
              <a:rPr lang="en" sz="1200"/>
              <a:t>  public void methodOne()</a:t>
            </a:r>
            <a:endParaRPr sz="1200"/>
          </a:p>
          <a:p>
            <a:pPr indent="0" lvl="0" marL="457200" rtl="0" algn="l">
              <a:spcBef>
                <a:spcPts val="0"/>
              </a:spcBef>
              <a:spcAft>
                <a:spcPts val="0"/>
              </a:spcAft>
              <a:buNone/>
            </a:pPr>
            <a:r>
              <a:rPr lang="en" sz="1200"/>
              <a:t>  {</a:t>
            </a:r>
            <a:endParaRPr sz="1200"/>
          </a:p>
          <a:p>
            <a:pPr indent="457200" lvl="0" marL="457200" rtl="0" algn="l">
              <a:spcBef>
                <a:spcPts val="0"/>
              </a:spcBef>
              <a:spcAft>
                <a:spcPts val="0"/>
              </a:spcAft>
              <a:buNone/>
            </a:pPr>
            <a:r>
              <a:rPr lang="en" sz="1200"/>
              <a:t>System.out.println(x);//10</a:t>
            </a:r>
            <a:endParaRPr sz="1200"/>
          </a:p>
          <a:p>
            <a:pPr indent="457200" lvl="0" marL="457200" rtl="0" algn="l">
              <a:spcBef>
                <a:spcPts val="0"/>
              </a:spcBef>
              <a:spcAft>
                <a:spcPts val="0"/>
              </a:spcAft>
              <a:buNone/>
            </a:pPr>
            <a:r>
              <a:rPr lang="en" sz="1200">
                <a:solidFill>
                  <a:srgbClr val="FF0000"/>
                </a:solidFill>
              </a:rPr>
              <a:t>System.out.println(y);//20</a:t>
            </a:r>
            <a:endParaRPr sz="1200">
              <a:solidFill>
                <a:srgbClr val="FF0000"/>
              </a:solidFill>
            </a:endParaRPr>
          </a:p>
          <a:p>
            <a:pPr indent="0" lvl="0" marL="457200" rtl="0" algn="l">
              <a:spcBef>
                <a:spcPts val="0"/>
              </a:spcBef>
              <a:spcAft>
                <a:spcPts val="0"/>
              </a:spcAft>
              <a:buNone/>
            </a:pPr>
            <a:r>
              <a:rPr lang="en" sz="1200"/>
              <a:t>  }</a:t>
            </a:r>
            <a:endParaRPr sz="1200"/>
          </a:p>
          <a:p>
            <a:pPr indent="0" lvl="0" marL="457200" rtl="0" algn="l">
              <a:spcBef>
                <a:spcPts val="0"/>
              </a:spcBef>
              <a:spcAft>
                <a:spcPts val="0"/>
              </a:spcAft>
              <a:buNone/>
            </a:pPr>
            <a:r>
              <a:rPr lang="en" sz="1200"/>
              <a:t>}</a:t>
            </a:r>
            <a:endParaRPr sz="1200"/>
          </a:p>
          <a:p>
            <a:pPr indent="0" lvl="0" marL="457200" rtl="0" algn="l">
              <a:spcBef>
                <a:spcPts val="0"/>
              </a:spcBef>
              <a:spcAft>
                <a:spcPts val="0"/>
              </a:spcAft>
              <a:buNone/>
            </a:pPr>
            <a:r>
              <a:rPr lang="en" sz="1200"/>
              <a:t>public static void main(String[] args)</a:t>
            </a:r>
            <a:endParaRPr sz="1200"/>
          </a:p>
          <a:p>
            <a:pPr indent="0" lvl="0" marL="457200" rtl="0" algn="l">
              <a:spcBef>
                <a:spcPts val="0"/>
              </a:spcBef>
              <a:spcAft>
                <a:spcPts val="0"/>
              </a:spcAft>
              <a:buNone/>
            </a:pPr>
            <a:r>
              <a:rPr lang="en" sz="1200"/>
              <a:t>{</a:t>
            </a:r>
            <a:endParaRPr sz="1200"/>
          </a:p>
          <a:p>
            <a:pPr indent="0" lvl="0" marL="457200" rtl="0" algn="l">
              <a:spcBef>
                <a:spcPts val="0"/>
              </a:spcBef>
              <a:spcAft>
                <a:spcPts val="0"/>
              </a:spcAft>
              <a:buNone/>
            </a:pPr>
            <a:r>
              <a:rPr lang="en" sz="1200"/>
              <a:t>   new Outer().new Inner().methodOne();</a:t>
            </a:r>
            <a:endParaRPr sz="1200"/>
          </a:p>
          <a:p>
            <a:pPr indent="0" lvl="0" marL="457200" rtl="0" algn="l">
              <a:spcBef>
                <a:spcPts val="0"/>
              </a:spcBef>
              <a:spcAft>
                <a:spcPts val="0"/>
              </a:spcAft>
              <a:buNone/>
            </a:pPr>
            <a:r>
              <a:rPr lang="en" sz="1200"/>
              <a:t>}</a:t>
            </a:r>
            <a:endParaRPr sz="1200"/>
          </a:p>
          <a:p>
            <a:pPr indent="0" lvl="0" marL="0" rtl="0" algn="l">
              <a:spcBef>
                <a:spcPts val="0"/>
              </a:spcBef>
              <a:spcAft>
                <a:spcPts val="0"/>
              </a:spcAft>
              <a:buNone/>
            </a:pPr>
            <a:r>
              <a:rPr lang="en" sz="1200"/>
              <a: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371025" y="1716925"/>
            <a:ext cx="3644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Example:</a:t>
            </a:r>
            <a:endParaRPr b="1" sz="1000"/>
          </a:p>
          <a:p>
            <a:pPr indent="0" lvl="0" marL="0" rtl="0" algn="l">
              <a:spcBef>
                <a:spcPts val="0"/>
              </a:spcBef>
              <a:spcAft>
                <a:spcPts val="0"/>
              </a:spcAft>
              <a:buNone/>
            </a:pPr>
            <a:r>
              <a:rPr lang="en" sz="1000"/>
              <a:t>class Outer</a:t>
            </a:r>
            <a:endParaRPr sz="1000"/>
          </a:p>
          <a:p>
            <a:pPr indent="0" lvl="0" marL="0" rtl="0" algn="l">
              <a:spcBef>
                <a:spcPts val="0"/>
              </a:spcBef>
              <a:spcAft>
                <a:spcPts val="0"/>
              </a:spcAft>
              <a:buNone/>
            </a:pPr>
            <a:r>
              <a:rPr lang="en" sz="1000"/>
              <a:t>{</a:t>
            </a:r>
            <a:endParaRPr sz="1000"/>
          </a:p>
          <a:p>
            <a:pPr indent="457200" lvl="0" marL="0" rtl="0" algn="l">
              <a:spcBef>
                <a:spcPts val="0"/>
              </a:spcBef>
              <a:spcAft>
                <a:spcPts val="0"/>
              </a:spcAft>
              <a:buNone/>
            </a:pPr>
            <a:r>
              <a:rPr lang="en" sz="1000"/>
              <a:t>int x=10;</a:t>
            </a:r>
            <a:endParaRPr sz="1000"/>
          </a:p>
          <a:p>
            <a:pPr indent="0" lvl="0" marL="457200" rtl="0" algn="l">
              <a:spcBef>
                <a:spcPts val="0"/>
              </a:spcBef>
              <a:spcAft>
                <a:spcPts val="0"/>
              </a:spcAft>
              <a:buNone/>
            </a:pPr>
            <a:r>
              <a:rPr lang="en" sz="1000"/>
              <a:t>class Inner</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  int x=100;</a:t>
            </a:r>
            <a:endParaRPr sz="1000"/>
          </a:p>
          <a:p>
            <a:pPr indent="0" lvl="0" marL="457200" rtl="0" algn="l">
              <a:spcBef>
                <a:spcPts val="0"/>
              </a:spcBef>
              <a:spcAft>
                <a:spcPts val="0"/>
              </a:spcAft>
              <a:buNone/>
            </a:pPr>
            <a:r>
              <a:rPr lang="en" sz="1000"/>
              <a:t>  public void methodOne()</a:t>
            </a:r>
            <a:endParaRPr sz="1000"/>
          </a:p>
          <a:p>
            <a:pPr indent="0" lvl="0" marL="457200" rtl="0" algn="l">
              <a:spcBef>
                <a:spcPts val="0"/>
              </a:spcBef>
              <a:spcAft>
                <a:spcPts val="0"/>
              </a:spcAft>
              <a:buNone/>
            </a:pPr>
            <a:r>
              <a:rPr lang="en" sz="1000"/>
              <a:t>  {</a:t>
            </a:r>
            <a:endParaRPr sz="1000"/>
          </a:p>
          <a:p>
            <a:pPr indent="457200" lvl="0" marL="457200" rtl="0" algn="l">
              <a:spcBef>
                <a:spcPts val="0"/>
              </a:spcBef>
              <a:spcAft>
                <a:spcPts val="0"/>
              </a:spcAft>
              <a:buNone/>
            </a:pPr>
            <a:r>
              <a:rPr lang="en" sz="1000"/>
              <a:t>int x=1000;</a:t>
            </a:r>
            <a:endParaRPr sz="1000"/>
          </a:p>
          <a:p>
            <a:pPr indent="0" lvl="0" marL="914400" rtl="0" algn="l">
              <a:spcBef>
                <a:spcPts val="0"/>
              </a:spcBef>
              <a:spcAft>
                <a:spcPts val="0"/>
              </a:spcAft>
              <a:buNone/>
            </a:pPr>
            <a:r>
              <a:rPr lang="en" sz="1000"/>
              <a:t>System.out.println(x);//1000</a:t>
            </a:r>
            <a:endParaRPr sz="1000"/>
          </a:p>
          <a:p>
            <a:pPr indent="0" lvl="0" marL="914400" rtl="0" algn="l">
              <a:spcBef>
                <a:spcPts val="0"/>
              </a:spcBef>
              <a:spcAft>
                <a:spcPts val="0"/>
              </a:spcAft>
              <a:buNone/>
            </a:pPr>
            <a:r>
              <a:rPr lang="en" sz="1000"/>
              <a:t>System.out.println(this.x);//100</a:t>
            </a:r>
            <a:endParaRPr sz="1000"/>
          </a:p>
          <a:p>
            <a:pPr indent="0" lvl="0" marL="914400" rtl="0" algn="l">
              <a:spcBef>
                <a:spcPts val="0"/>
              </a:spcBef>
              <a:spcAft>
                <a:spcPts val="0"/>
              </a:spcAft>
              <a:buNone/>
            </a:pPr>
            <a:r>
              <a:rPr lang="en" sz="1000"/>
              <a:t>System.out.println(Outer.this.x);//10</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static void main(String[] args)</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   new Outer().new Inner().methodOne();</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p:txBody>
      </p:sp>
      <p:sp>
        <p:nvSpPr>
          <p:cNvPr id="108" name="Google Shape;108;p20"/>
          <p:cNvSpPr txBox="1"/>
          <p:nvPr/>
        </p:nvSpPr>
        <p:spPr>
          <a:xfrm>
            <a:off x="298275" y="632925"/>
            <a:ext cx="4190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Within the inner class "this" always refers current inner class object. To refer current outer class object we have to use "outer class name.this".</a:t>
            </a:r>
            <a:endParaRPr/>
          </a:p>
        </p:txBody>
      </p:sp>
      <p:sp>
        <p:nvSpPr>
          <p:cNvPr id="109" name="Google Shape;109;p20"/>
          <p:cNvSpPr txBox="1"/>
          <p:nvPr/>
        </p:nvSpPr>
        <p:spPr>
          <a:xfrm>
            <a:off x="4670625" y="1309550"/>
            <a:ext cx="3433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Example:</a:t>
            </a:r>
            <a:endParaRPr b="1" sz="1000"/>
          </a:p>
          <a:p>
            <a:pPr indent="0" lvl="0" marL="0" rtl="0" algn="l">
              <a:spcBef>
                <a:spcPts val="0"/>
              </a:spcBef>
              <a:spcAft>
                <a:spcPts val="0"/>
              </a:spcAft>
              <a:buNone/>
            </a:pPr>
            <a:r>
              <a:rPr lang="en" sz="1000"/>
              <a:t>class A</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class B</a:t>
            </a:r>
            <a:endParaRPr sz="1000"/>
          </a:p>
          <a:p>
            <a:pPr indent="0" lvl="0" marL="0" rtl="0" algn="l">
              <a:spcBef>
                <a:spcPts val="0"/>
              </a:spcBef>
              <a:spcAft>
                <a:spcPts val="0"/>
              </a:spcAft>
              <a:buNone/>
            </a:pPr>
            <a:r>
              <a:rPr lang="en" sz="1000"/>
              <a:t>   {</a:t>
            </a:r>
            <a:endParaRPr sz="1000"/>
          </a:p>
          <a:p>
            <a:pPr indent="0" lvl="0" marL="457200" rtl="0" algn="l">
              <a:spcBef>
                <a:spcPts val="0"/>
              </a:spcBef>
              <a:spcAft>
                <a:spcPts val="0"/>
              </a:spcAft>
              <a:buNone/>
            </a:pPr>
            <a:r>
              <a:rPr lang="en" sz="1000"/>
              <a:t>class C</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   public void m1()</a:t>
            </a:r>
            <a:endParaRPr sz="1000"/>
          </a:p>
          <a:p>
            <a:pPr indent="0" lvl="0" marL="457200" rtl="0" algn="l">
              <a:spcBef>
                <a:spcPts val="0"/>
              </a:spcBef>
              <a:spcAft>
                <a:spcPts val="0"/>
              </a:spcAft>
              <a:buNone/>
            </a:pPr>
            <a:r>
              <a:rPr lang="en" sz="1000"/>
              <a:t>   {</a:t>
            </a:r>
            <a:endParaRPr sz="1000"/>
          </a:p>
          <a:p>
            <a:pPr indent="457200" lvl="0" marL="457200" rtl="0" algn="l">
              <a:spcBef>
                <a:spcPts val="0"/>
              </a:spcBef>
              <a:spcAft>
                <a:spcPts val="0"/>
              </a:spcAft>
              <a:buNone/>
            </a:pPr>
            <a:r>
              <a:rPr lang="en" sz="1000"/>
              <a:t>System.out.println("C class method");</a:t>
            </a:r>
            <a:endParaRPr sz="1000"/>
          </a:p>
          <a:p>
            <a:pPr indent="0" lvl="0" marL="457200" rtl="0" algn="l">
              <a:spcBef>
                <a:spcPts val="0"/>
              </a:spcBef>
              <a:spcAft>
                <a:spcPts val="0"/>
              </a:spcAft>
              <a:buNone/>
            </a:pP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public static void main(String[] args)</a:t>
            </a:r>
            <a:endParaRPr sz="1000"/>
          </a:p>
          <a:p>
            <a:pPr indent="0" lvl="0" marL="0" rtl="0" algn="l">
              <a:spcBef>
                <a:spcPts val="0"/>
              </a:spcBef>
              <a:spcAft>
                <a:spcPts val="0"/>
              </a:spcAft>
              <a:buNone/>
            </a:pPr>
            <a:r>
              <a:rPr lang="en" sz="1000"/>
              <a:t>   {</a:t>
            </a:r>
            <a:endParaRPr sz="1000"/>
          </a:p>
          <a:p>
            <a:pPr indent="0" lvl="0" marL="457200" rtl="0" algn="l">
              <a:spcBef>
                <a:spcPts val="0"/>
              </a:spcBef>
              <a:spcAft>
                <a:spcPts val="0"/>
              </a:spcAft>
              <a:buNone/>
            </a:pPr>
            <a:r>
              <a:rPr lang="en" sz="1000"/>
              <a:t>A a = new A();</a:t>
            </a:r>
            <a:endParaRPr sz="1000"/>
          </a:p>
          <a:p>
            <a:pPr indent="0" lvl="0" marL="457200" rtl="0" algn="l">
              <a:spcBef>
                <a:spcPts val="0"/>
              </a:spcBef>
              <a:spcAft>
                <a:spcPts val="0"/>
              </a:spcAft>
              <a:buNone/>
            </a:pPr>
            <a:r>
              <a:rPr lang="en" sz="1000"/>
              <a:t>A.B b = a.new B();</a:t>
            </a:r>
            <a:endParaRPr sz="1000"/>
          </a:p>
          <a:p>
            <a:pPr indent="0" lvl="0" marL="457200" rtl="0" algn="l">
              <a:spcBef>
                <a:spcPts val="0"/>
              </a:spcBef>
              <a:spcAft>
                <a:spcPts val="0"/>
              </a:spcAft>
              <a:buNone/>
            </a:pPr>
            <a:r>
              <a:rPr lang="en" sz="1000"/>
              <a:t>A.B.C c = b.new C();</a:t>
            </a:r>
            <a:endParaRPr sz="1000"/>
          </a:p>
          <a:p>
            <a:pPr indent="0" lvl="0" marL="457200" rtl="0" algn="l">
              <a:spcBef>
                <a:spcPts val="0"/>
              </a:spcBef>
              <a:spcAft>
                <a:spcPts val="0"/>
              </a:spcAft>
              <a:buNone/>
            </a:pPr>
            <a:r>
              <a:rPr lang="en" sz="1000"/>
              <a:t>c.m1();</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p:txBody>
      </p:sp>
      <p:sp>
        <p:nvSpPr>
          <p:cNvPr id="110" name="Google Shape;110;p20"/>
          <p:cNvSpPr txBox="1"/>
          <p:nvPr/>
        </p:nvSpPr>
        <p:spPr>
          <a:xfrm>
            <a:off x="4670625" y="632925"/>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Nesting of Inner class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3572075" y="3688475"/>
            <a:ext cx="3732000" cy="50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574725" y="2138875"/>
            <a:ext cx="953100" cy="115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Modifiers for Inner Class</a:t>
            </a:r>
            <a:endParaRPr/>
          </a:p>
        </p:txBody>
      </p:sp>
      <p:sp>
        <p:nvSpPr>
          <p:cNvPr id="118" name="Google Shape;118;p21"/>
          <p:cNvSpPr txBox="1"/>
          <p:nvPr/>
        </p:nvSpPr>
        <p:spPr>
          <a:xfrm>
            <a:off x="501975" y="1316800"/>
            <a:ext cx="41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applicable modifiers for outer classes are:</a:t>
            </a:r>
            <a:endParaRPr/>
          </a:p>
        </p:txBody>
      </p:sp>
      <p:sp>
        <p:nvSpPr>
          <p:cNvPr id="119" name="Google Shape;119;p21"/>
          <p:cNvSpPr txBox="1"/>
          <p:nvPr/>
        </p:nvSpPr>
        <p:spPr>
          <a:xfrm>
            <a:off x="625650" y="2080675"/>
            <a:ext cx="210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public</a:t>
            </a:r>
            <a:endParaRPr/>
          </a:p>
          <a:p>
            <a:pPr indent="0" lvl="0" marL="0" rtl="0" algn="l">
              <a:spcBef>
                <a:spcPts val="0"/>
              </a:spcBef>
              <a:spcAft>
                <a:spcPts val="0"/>
              </a:spcAft>
              <a:buClr>
                <a:schemeClr val="dk1"/>
              </a:buClr>
              <a:buSzPts val="1100"/>
              <a:buFont typeface="Arial"/>
              <a:buNone/>
            </a:pPr>
            <a:r>
              <a:rPr lang="en"/>
              <a:t>default</a:t>
            </a:r>
            <a:endParaRPr/>
          </a:p>
          <a:p>
            <a:pPr indent="0" lvl="0" marL="0" rtl="0" algn="l">
              <a:spcBef>
                <a:spcPts val="0"/>
              </a:spcBef>
              <a:spcAft>
                <a:spcPts val="0"/>
              </a:spcAft>
              <a:buClr>
                <a:schemeClr val="dk1"/>
              </a:buClr>
              <a:buSzPts val="1100"/>
              <a:buFont typeface="Arial"/>
              <a:buNone/>
            </a:pPr>
            <a:r>
              <a:rPr lang="en"/>
              <a:t>final</a:t>
            </a:r>
            <a:endParaRPr/>
          </a:p>
          <a:p>
            <a:pPr indent="0" lvl="0" marL="0" rtl="0" algn="l">
              <a:spcBef>
                <a:spcPts val="0"/>
              </a:spcBef>
              <a:spcAft>
                <a:spcPts val="0"/>
              </a:spcAft>
              <a:buClr>
                <a:schemeClr val="dk1"/>
              </a:buClr>
              <a:buSzPts val="1100"/>
              <a:buFont typeface="Arial"/>
              <a:buNone/>
            </a:pPr>
            <a:r>
              <a:rPr lang="en"/>
              <a:t>abstract</a:t>
            </a:r>
            <a:endParaRPr/>
          </a:p>
          <a:p>
            <a:pPr indent="0" lvl="0" marL="0" rtl="0" algn="l">
              <a:spcBef>
                <a:spcPts val="0"/>
              </a:spcBef>
              <a:spcAft>
                <a:spcPts val="0"/>
              </a:spcAft>
              <a:buClr>
                <a:schemeClr val="dk1"/>
              </a:buClr>
              <a:buSzPts val="1100"/>
              <a:buFont typeface="Arial"/>
              <a:buNone/>
            </a:pPr>
            <a:r>
              <a:rPr lang="en"/>
              <a:t>strictfp</a:t>
            </a:r>
            <a:endParaRPr/>
          </a:p>
          <a:p>
            <a:pPr indent="0" lvl="0" marL="0" rtl="0" algn="l">
              <a:spcBef>
                <a:spcPts val="0"/>
              </a:spcBef>
              <a:spcAft>
                <a:spcPts val="0"/>
              </a:spcAft>
              <a:buNone/>
            </a:pPr>
            <a:r>
              <a:t/>
            </a:r>
            <a:endParaRPr/>
          </a:p>
        </p:txBody>
      </p:sp>
      <p:sp>
        <p:nvSpPr>
          <p:cNvPr id="120" name="Google Shape;120;p21"/>
          <p:cNvSpPr/>
          <p:nvPr/>
        </p:nvSpPr>
        <p:spPr>
          <a:xfrm>
            <a:off x="1957000" y="2531725"/>
            <a:ext cx="269100" cy="291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2822350" y="2105800"/>
            <a:ext cx="953100" cy="115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2873275" y="2047600"/>
            <a:ext cx="210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private</a:t>
            </a:r>
            <a:endParaRPr/>
          </a:p>
          <a:p>
            <a:pPr indent="0" lvl="0" marL="0" rtl="0" algn="l">
              <a:spcBef>
                <a:spcPts val="0"/>
              </a:spcBef>
              <a:spcAft>
                <a:spcPts val="0"/>
              </a:spcAft>
              <a:buNone/>
            </a:pPr>
            <a:r>
              <a:rPr lang="en"/>
              <a:t>protected</a:t>
            </a:r>
            <a:endParaRPr/>
          </a:p>
          <a:p>
            <a:pPr indent="0" lvl="0" marL="0" rtl="0" algn="l">
              <a:spcBef>
                <a:spcPts val="0"/>
              </a:spcBef>
              <a:spcAft>
                <a:spcPts val="0"/>
              </a:spcAft>
              <a:buNone/>
            </a:pPr>
            <a:r>
              <a:t/>
            </a:r>
            <a:endParaRPr/>
          </a:p>
        </p:txBody>
      </p:sp>
      <p:sp>
        <p:nvSpPr>
          <p:cNvPr id="123" name="Google Shape;123;p21"/>
          <p:cNvSpPr txBox="1"/>
          <p:nvPr/>
        </p:nvSpPr>
        <p:spPr>
          <a:xfrm>
            <a:off x="3557550" y="3651400"/>
            <a:ext cx="41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But for the inner classes in addition to this the following modifiers also allowed.</a:t>
            </a:r>
            <a:endParaRPr/>
          </a:p>
        </p:txBody>
      </p:sp>
      <p:cxnSp>
        <p:nvCxnSpPr>
          <p:cNvPr id="124" name="Google Shape;124;p21"/>
          <p:cNvCxnSpPr>
            <a:endCxn id="123" idx="1"/>
          </p:cNvCxnSpPr>
          <p:nvPr/>
        </p:nvCxnSpPr>
        <p:spPr>
          <a:xfrm flipH="1" rot="-5400000">
            <a:off x="3058350" y="3460000"/>
            <a:ext cx="685500" cy="3129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