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0010ace0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0010ace0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0010ace0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0010ace0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0010ace0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0010ace0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0010ace0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0010ace0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0010ace0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0010ace0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0010ace0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0010ace0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0010ace0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0010ace0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0010ace0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0010ace0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0010ace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0010ace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0010ace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0010ace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0010ace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0010ac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0010ace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0010ace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0010ace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0010ace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0010ace0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0010ace0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0010ace0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0010ace0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0010ace0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0010ace0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010ace0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010ace0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0010ace0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0010ace0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0010ace0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0010ace0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0010ace0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0010ace0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0010ace0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0010ace0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0010ace0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0010ace0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0010ace0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0010ace0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0010ace0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0010ace0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0010ace0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0010ace0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0010ace0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0010ace0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0010ace0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0010ace0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0010ace0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0010ace0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0010ace0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0010ace0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geeksforgeeks.org/java-lang-system-class-java/" TargetMode="External"/><Relationship Id="rId6" Type="http://schemas.openxmlformats.org/officeDocument/2006/relationships/hyperlink" Target="https://www.geeksforgeeks.org/java-lang-system-class-java/" TargetMode="External"/><Relationship Id="rId7" Type="http://schemas.openxmlformats.org/officeDocument/2006/relationships/hyperlink" Target="https://www.geeksforgeeks.org/java-lang-system-class-jav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hyperlink" Target="https://www.geeksforgeeks.org/java-io-inputstream-class-in-java/" TargetMode="External"/><Relationship Id="rId6" Type="http://schemas.openxmlformats.org/officeDocument/2006/relationships/hyperlink" Target="https://www.geeksforgeeks.org/java-io-outputstream-class-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eeksforgeeks.org/java-io-fileinputstream-class-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eeksforgeeks.org/java-io-outputstream-class-java/" TargetMode="External"/><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File I/O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FileOutputStream Methods &amp; Example</a:t>
            </a:r>
            <a:endParaRPr/>
          </a:p>
        </p:txBody>
      </p:sp>
      <p:sp>
        <p:nvSpPr>
          <p:cNvPr id="120" name="Google Shape;120;p22"/>
          <p:cNvSpPr txBox="1"/>
          <p:nvPr/>
        </p:nvSpPr>
        <p:spPr>
          <a:xfrm>
            <a:off x="4672450" y="1346675"/>
            <a:ext cx="42855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import java.io.FileOutputStream;</a:t>
            </a:r>
            <a:endParaRPr sz="900"/>
          </a:p>
          <a:p>
            <a:pPr indent="0" lvl="0" marL="0" rtl="0" algn="l">
              <a:spcBef>
                <a:spcPts val="0"/>
              </a:spcBef>
              <a:spcAft>
                <a:spcPts val="0"/>
              </a:spcAft>
              <a:buClr>
                <a:schemeClr val="dk1"/>
              </a:buClr>
              <a:buSzPts val="1100"/>
              <a:buFont typeface="Arial"/>
              <a:buNone/>
            </a:pPr>
            <a:r>
              <a:rPr lang="en" sz="900"/>
              <a:t>import java.util.*;</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public class Main {</a:t>
            </a:r>
            <a:endParaRPr sz="900"/>
          </a:p>
          <a:p>
            <a:pPr indent="0" lvl="0" marL="0" rtl="0" algn="l">
              <a:spcBef>
                <a:spcPts val="0"/>
              </a:spcBef>
              <a:spcAft>
                <a:spcPts val="0"/>
              </a:spcAft>
              <a:buClr>
                <a:schemeClr val="dk1"/>
              </a:buClr>
              <a:buSzPts val="1100"/>
              <a:buFont typeface="Arial"/>
              <a:buNone/>
            </a:pPr>
            <a:r>
              <a:rPr lang="en" sz="900"/>
              <a:t>	public static void main(String[] args)</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		String data = "Welcome to GfG";</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		try {</a:t>
            </a:r>
            <a:endParaRPr sz="900"/>
          </a:p>
          <a:p>
            <a:pPr indent="0" lvl="0" marL="0" rtl="0" algn="l">
              <a:spcBef>
                <a:spcPts val="0"/>
              </a:spcBef>
              <a:spcAft>
                <a:spcPts val="0"/>
              </a:spcAft>
              <a:buClr>
                <a:schemeClr val="dk1"/>
              </a:buClr>
              <a:buSzPts val="1100"/>
              <a:buFont typeface="Arial"/>
              <a:buNone/>
            </a:pPr>
            <a:r>
              <a:rPr lang="en" sz="900"/>
              <a:t>			FileOutputStream output</a:t>
            </a:r>
            <a:endParaRPr sz="900"/>
          </a:p>
          <a:p>
            <a:pPr indent="0" lvl="0" marL="0" rtl="0" algn="l">
              <a:spcBef>
                <a:spcPts val="0"/>
              </a:spcBef>
              <a:spcAft>
                <a:spcPts val="0"/>
              </a:spcAft>
              <a:buClr>
                <a:schemeClr val="dk1"/>
              </a:buClr>
              <a:buSzPts val="1100"/>
              <a:buFont typeface="Arial"/>
              <a:buNone/>
            </a:pPr>
            <a:r>
              <a:rPr lang="en" sz="900"/>
              <a:t>				= new FileOutputStream("output.txt");</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			// The getBytes() method used</a:t>
            </a:r>
            <a:endParaRPr sz="900"/>
          </a:p>
          <a:p>
            <a:pPr indent="0" lvl="0" marL="0" rtl="0" algn="l">
              <a:spcBef>
                <a:spcPts val="0"/>
              </a:spcBef>
              <a:spcAft>
                <a:spcPts val="0"/>
              </a:spcAft>
              <a:buClr>
                <a:schemeClr val="dk1"/>
              </a:buClr>
              <a:buSzPts val="1100"/>
              <a:buFont typeface="Arial"/>
              <a:buNone/>
            </a:pPr>
            <a:r>
              <a:rPr lang="en" sz="900"/>
              <a:t>			// converts a string into bytes array.</a:t>
            </a:r>
            <a:endParaRPr sz="900"/>
          </a:p>
          <a:p>
            <a:pPr indent="0" lvl="0" marL="0" rtl="0" algn="l">
              <a:spcBef>
                <a:spcPts val="0"/>
              </a:spcBef>
              <a:spcAft>
                <a:spcPts val="0"/>
              </a:spcAft>
              <a:buClr>
                <a:schemeClr val="dk1"/>
              </a:buClr>
              <a:buSzPts val="1100"/>
              <a:buFont typeface="Arial"/>
              <a:buNone/>
            </a:pPr>
            <a:r>
              <a:rPr lang="en" sz="900"/>
              <a:t>			byte[] array = data.getBytes();</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			output.write(array);</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			output.close();</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		catch (Exception e) {</a:t>
            </a:r>
            <a:endParaRPr sz="900"/>
          </a:p>
          <a:p>
            <a:pPr indent="0" lvl="0" marL="0" rtl="0" algn="l">
              <a:spcBef>
                <a:spcPts val="0"/>
              </a:spcBef>
              <a:spcAft>
                <a:spcPts val="0"/>
              </a:spcAft>
              <a:buClr>
                <a:schemeClr val="dk1"/>
              </a:buClr>
              <a:buSzPts val="1100"/>
              <a:buFont typeface="Arial"/>
              <a:buNone/>
            </a:pPr>
            <a:r>
              <a:rPr lang="en" sz="900"/>
              <a:t>			e.getStackTrace();</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None/>
            </a:pPr>
            <a:r>
              <a:rPr lang="en" sz="900"/>
              <a:t>}</a:t>
            </a:r>
            <a:endParaRPr sz="900"/>
          </a:p>
        </p:txBody>
      </p:sp>
      <p:sp>
        <p:nvSpPr>
          <p:cNvPr id="121" name="Google Shape;121;p22"/>
          <p:cNvSpPr txBox="1"/>
          <p:nvPr/>
        </p:nvSpPr>
        <p:spPr>
          <a:xfrm>
            <a:off x="311700" y="1346675"/>
            <a:ext cx="4285500" cy="3546300"/>
          </a:xfrm>
          <a:prstGeom prst="rect">
            <a:avLst/>
          </a:prstGeom>
          <a:noFill/>
          <a:ln>
            <a:noFill/>
          </a:ln>
        </p:spPr>
        <p:txBody>
          <a:bodyPr anchorCtr="0" anchor="t" bIns="91425" lIns="91425" spcFirstLastPara="1" rIns="91425" wrap="square" tIns="91425">
            <a:spAutoFit/>
          </a:bodyPr>
          <a:lstStyle/>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write()</a:t>
            </a:r>
            <a:r>
              <a:rPr lang="en" sz="1300">
                <a:solidFill>
                  <a:srgbClr val="273239"/>
                </a:solidFill>
                <a:highlight>
                  <a:srgbClr val="FFFFFF"/>
                </a:highlight>
              </a:rPr>
              <a:t>: this writes the single byte to the file output stream.</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write(byte[] array)</a:t>
            </a:r>
            <a:r>
              <a:rPr lang="en" sz="1300">
                <a:solidFill>
                  <a:srgbClr val="273239"/>
                </a:solidFill>
                <a:highlight>
                  <a:srgbClr val="FFFFFF"/>
                </a:highlight>
              </a:rPr>
              <a:t>: this writes the specified array’s bytes to the output stream.</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write(byte[] array, int start, int length)</a:t>
            </a:r>
            <a:r>
              <a:rPr lang="en" sz="1300">
                <a:solidFill>
                  <a:srgbClr val="273239"/>
                </a:solidFill>
                <a:highlight>
                  <a:srgbClr val="FFFFFF"/>
                </a:highlight>
              </a:rPr>
              <a:t>: this writes the number of bytes equal to length to the output stream from an array starting from the position start.</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flush():</a:t>
            </a:r>
            <a:r>
              <a:rPr lang="en" sz="1300">
                <a:solidFill>
                  <a:srgbClr val="273239"/>
                </a:solidFill>
                <a:highlight>
                  <a:srgbClr val="FFFFFF"/>
                </a:highlight>
              </a:rPr>
              <a:t>  For clearing the OutputStream, we use the flush() method. This method forces all the data to get stored to its destination.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BufferedInput</a:t>
            </a:r>
            <a:r>
              <a:rPr lang="en"/>
              <a:t>Stream</a:t>
            </a:r>
            <a:endParaRPr/>
          </a:p>
        </p:txBody>
      </p:sp>
      <p:sp>
        <p:nvSpPr>
          <p:cNvPr id="127" name="Google Shape;127;p23"/>
          <p:cNvSpPr txBox="1"/>
          <p:nvPr/>
        </p:nvSpPr>
        <p:spPr>
          <a:xfrm>
            <a:off x="424100" y="1205300"/>
            <a:ext cx="4285500" cy="21138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Clr>
                <a:srgbClr val="273239"/>
              </a:buClr>
              <a:buSzPts val="1100"/>
              <a:buChar char="➔"/>
            </a:pPr>
            <a:r>
              <a:rPr lang="en" sz="1300">
                <a:solidFill>
                  <a:srgbClr val="273239"/>
                </a:solidFill>
                <a:highlight>
                  <a:srgbClr val="FFFFFF"/>
                </a:highlight>
              </a:rPr>
              <a:t>A BufferedInputStream adds functionality to another input stream-namely, the ability to buffer the input and to support the mark and reset methods. </a:t>
            </a:r>
            <a:endParaRPr sz="1300">
              <a:solidFill>
                <a:srgbClr val="273239"/>
              </a:solidFill>
              <a:highlight>
                <a:srgbClr val="FFFFFF"/>
              </a:highlight>
            </a:endParaRPr>
          </a:p>
          <a:p>
            <a:pPr indent="-298450" lvl="0" marL="457200" rtl="0" algn="l">
              <a:spcBef>
                <a:spcPts val="1000"/>
              </a:spcBef>
              <a:spcAft>
                <a:spcPts val="0"/>
              </a:spcAft>
              <a:buClr>
                <a:srgbClr val="273239"/>
              </a:buClr>
              <a:buSzPts val="1100"/>
              <a:buChar char="➔"/>
            </a:pPr>
            <a:r>
              <a:rPr lang="en" sz="1300">
                <a:solidFill>
                  <a:srgbClr val="273239"/>
                </a:solidFill>
                <a:highlight>
                  <a:srgbClr val="FFFFFF"/>
                </a:highlight>
              </a:rPr>
              <a:t>When the BufferedInputStream is created, an internal buffer array is created. As bytes from the stream are read or skipped, the internal buffer is refilled as necessary from the contained input stream, many bytes at a time.</a:t>
            </a:r>
            <a:endParaRPr sz="1200"/>
          </a:p>
        </p:txBody>
      </p:sp>
      <p:sp>
        <p:nvSpPr>
          <p:cNvPr id="128" name="Google Shape;128;p23"/>
          <p:cNvSpPr txBox="1"/>
          <p:nvPr/>
        </p:nvSpPr>
        <p:spPr>
          <a:xfrm>
            <a:off x="5111425" y="1205300"/>
            <a:ext cx="4285500" cy="1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Constructors</a:t>
            </a:r>
            <a:endParaRPr b="1" sz="1100"/>
          </a:p>
          <a:p>
            <a:pPr indent="0" lvl="0" marL="0" rtl="0" algn="l">
              <a:spcBef>
                <a:spcPts val="0"/>
              </a:spcBef>
              <a:spcAft>
                <a:spcPts val="0"/>
              </a:spcAft>
              <a:buNone/>
            </a:pPr>
            <a:r>
              <a:t/>
            </a:r>
            <a:endParaRPr sz="1100"/>
          </a:p>
          <a:p>
            <a:pPr indent="-285750" lvl="0" marL="685800" rtl="0" algn="l">
              <a:lnSpc>
                <a:spcPct val="158000"/>
              </a:lnSpc>
              <a:spcBef>
                <a:spcPts val="0"/>
              </a:spcBef>
              <a:spcAft>
                <a:spcPts val="0"/>
              </a:spcAft>
              <a:buClr>
                <a:srgbClr val="273239"/>
              </a:buClr>
              <a:buSzPts val="900"/>
              <a:buChar char="●"/>
            </a:pPr>
            <a:r>
              <a:rPr b="1" lang="en" sz="900">
                <a:solidFill>
                  <a:srgbClr val="273239"/>
                </a:solidFill>
                <a:highlight>
                  <a:srgbClr val="FFFFFF"/>
                </a:highlight>
              </a:rPr>
              <a:t>BufferedInputStream(InputStream in) :</a:t>
            </a:r>
            <a:r>
              <a:rPr lang="en" sz="900">
                <a:solidFill>
                  <a:srgbClr val="273239"/>
                </a:solidFill>
                <a:highlight>
                  <a:srgbClr val="FFFFFF"/>
                </a:highlight>
              </a:rPr>
              <a:t> Creates a BufferedInputStream and saves its argument, the input stream in, for later use.</a:t>
            </a:r>
            <a:endParaRPr sz="900">
              <a:solidFill>
                <a:srgbClr val="273239"/>
              </a:solidFill>
              <a:highlight>
                <a:srgbClr val="FFFFFF"/>
              </a:highlight>
            </a:endParaRPr>
          </a:p>
          <a:p>
            <a:pPr indent="-285750" lvl="0" marL="685800" rtl="0" algn="l">
              <a:lnSpc>
                <a:spcPct val="158000"/>
              </a:lnSpc>
              <a:spcBef>
                <a:spcPts val="0"/>
              </a:spcBef>
              <a:spcAft>
                <a:spcPts val="0"/>
              </a:spcAft>
              <a:buClr>
                <a:srgbClr val="273239"/>
              </a:buClr>
              <a:buSzPts val="900"/>
              <a:buChar char="●"/>
            </a:pPr>
            <a:r>
              <a:rPr b="1" lang="en" sz="900">
                <a:solidFill>
                  <a:srgbClr val="273239"/>
                </a:solidFill>
                <a:highlight>
                  <a:srgbClr val="FFFFFF"/>
                </a:highlight>
              </a:rPr>
              <a:t>BufferedInputStream(InputStream in, int size) : </a:t>
            </a:r>
            <a:r>
              <a:rPr lang="en" sz="900">
                <a:solidFill>
                  <a:srgbClr val="273239"/>
                </a:solidFill>
                <a:highlight>
                  <a:srgbClr val="FFFFFF"/>
                </a:highlight>
              </a:rPr>
              <a:t>Creates a BufferedInputStream with the specified buffer size, and saves its argument, the input stream in, for later use.</a:t>
            </a:r>
            <a:endParaRPr b="1" sz="900">
              <a:solidFill>
                <a:srgbClr val="273239"/>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436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BufferedInput</a:t>
            </a:r>
            <a:r>
              <a:rPr lang="en"/>
              <a:t>Stream Methods</a:t>
            </a:r>
            <a:endParaRPr/>
          </a:p>
        </p:txBody>
      </p:sp>
      <p:sp>
        <p:nvSpPr>
          <p:cNvPr id="134" name="Google Shape;134;p24"/>
          <p:cNvSpPr txBox="1"/>
          <p:nvPr/>
        </p:nvSpPr>
        <p:spPr>
          <a:xfrm>
            <a:off x="4680000" y="445025"/>
            <a:ext cx="42855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import java.io.BufferedInputStream;</a:t>
            </a:r>
            <a:endParaRPr sz="900"/>
          </a:p>
          <a:p>
            <a:pPr indent="0" lvl="0" marL="0" rtl="0" algn="l">
              <a:spcBef>
                <a:spcPts val="0"/>
              </a:spcBef>
              <a:spcAft>
                <a:spcPts val="0"/>
              </a:spcAft>
              <a:buNone/>
            </a:pPr>
            <a:r>
              <a:rPr lang="en" sz="900"/>
              <a:t>import java.io.FileInputStream;</a:t>
            </a:r>
            <a:endParaRPr sz="900"/>
          </a:p>
          <a:p>
            <a:pPr indent="0" lvl="0" marL="0" rtl="0" algn="l">
              <a:spcBef>
                <a:spcPts val="0"/>
              </a:spcBef>
              <a:spcAft>
                <a:spcPts val="0"/>
              </a:spcAft>
              <a:buNone/>
            </a:pPr>
            <a:r>
              <a:rPr lang="en" sz="900"/>
              <a:t>import java.io.IOException;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class BufferedInputStreamDemo</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	public static void main(String args[]) throws IOException</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FileInputStream fin = new FileInputStream("file1.txt");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BufferedInputStream bin = new BufferedInputStream(fin);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System.out.println("Number of remaining bytes:" +</a:t>
            </a:r>
            <a:endParaRPr sz="900"/>
          </a:p>
          <a:p>
            <a:pPr indent="0" lvl="0" marL="0" rtl="0" algn="l">
              <a:spcBef>
                <a:spcPts val="0"/>
              </a:spcBef>
              <a:spcAft>
                <a:spcPts val="0"/>
              </a:spcAft>
              <a:buNone/>
            </a:pPr>
            <a:r>
              <a:rPr lang="en" sz="900"/>
              <a:t>			bin.available());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boolean b=bin.markSupported();</a:t>
            </a:r>
            <a:endParaRPr sz="900"/>
          </a:p>
          <a:p>
            <a:pPr indent="0" lvl="0" marL="0" rtl="0" algn="l">
              <a:spcBef>
                <a:spcPts val="0"/>
              </a:spcBef>
              <a:spcAft>
                <a:spcPts val="0"/>
              </a:spcAft>
              <a:buNone/>
            </a:pPr>
            <a:r>
              <a:rPr lang="en" sz="900"/>
              <a:t>		if (b)</a:t>
            </a:r>
            <a:endParaRPr sz="900"/>
          </a:p>
          <a:p>
            <a:pPr indent="0" lvl="0" marL="0" rtl="0" algn="l">
              <a:spcBef>
                <a:spcPts val="0"/>
              </a:spcBef>
              <a:spcAft>
                <a:spcPts val="0"/>
              </a:spcAft>
              <a:buNone/>
            </a:pPr>
            <a:r>
              <a:rPr lang="en" sz="900"/>
              <a:t>			bin.mark(bin.available());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bin.skip(4);</a:t>
            </a:r>
            <a:endParaRPr sz="900"/>
          </a:p>
          <a:p>
            <a:pPr indent="0" lvl="0" marL="0" rtl="0" algn="l">
              <a:spcBef>
                <a:spcPts val="0"/>
              </a:spcBef>
              <a:spcAft>
                <a:spcPts val="0"/>
              </a:spcAft>
              <a:buNone/>
            </a:pPr>
            <a:r>
              <a:rPr lang="en" sz="900"/>
              <a:t>		System.out.println("FileContents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int ch;</a:t>
            </a:r>
            <a:endParaRPr sz="900"/>
          </a:p>
          <a:p>
            <a:pPr indent="0" lvl="0" marL="0" rtl="0" algn="l">
              <a:spcBef>
                <a:spcPts val="0"/>
              </a:spcBef>
              <a:spcAft>
                <a:spcPts val="0"/>
              </a:spcAft>
              <a:buNone/>
            </a:pPr>
            <a:r>
              <a:rPr lang="en" sz="900"/>
              <a:t>		while ((ch=bin.read()) != -1)</a:t>
            </a:r>
            <a:endParaRPr sz="900"/>
          </a:p>
          <a:p>
            <a:pPr indent="0" lvl="0" marL="0" rtl="0" algn="l">
              <a:spcBef>
                <a:spcPts val="0"/>
              </a:spcBef>
              <a:spcAft>
                <a:spcPts val="0"/>
              </a:spcAft>
              <a:buNone/>
            </a:pPr>
            <a:r>
              <a:rPr lang="en" sz="900"/>
              <a:t>			System.out.print((char)ch);</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bin.reset();</a:t>
            </a:r>
            <a:endParaRPr sz="900"/>
          </a:p>
          <a:p>
            <a:pPr indent="0" lvl="0" marL="0" rtl="0" algn="l">
              <a:spcBef>
                <a:spcPts val="0"/>
              </a:spcBef>
              <a:spcAft>
                <a:spcPts val="0"/>
              </a:spcAft>
              <a:buNone/>
            </a:pPr>
            <a:r>
              <a:rPr lang="en" sz="900"/>
              <a:t>		while ((ch=bin.read()) != -1)</a:t>
            </a:r>
            <a:endParaRPr sz="900"/>
          </a:p>
          <a:p>
            <a:pPr indent="0" lvl="0" marL="0" rtl="0" algn="l">
              <a:spcBef>
                <a:spcPts val="0"/>
              </a:spcBef>
              <a:spcAft>
                <a:spcPts val="0"/>
              </a:spcAft>
              <a:buNone/>
            </a:pPr>
            <a:r>
              <a:rPr lang="en" sz="900"/>
              <a:t>			System.out.print((char)ch);</a:t>
            </a:r>
            <a:endParaRPr sz="900"/>
          </a:p>
          <a:p>
            <a:pPr indent="0" lvl="0" marL="0" rtl="0" algn="l">
              <a:spcBef>
                <a:spcPts val="0"/>
              </a:spcBef>
              <a:spcAft>
                <a:spcPts val="0"/>
              </a:spcAft>
              <a:buNone/>
            </a:pPr>
            <a:r>
              <a:rPr lang="en" sz="900"/>
              <a:t>		fin.close();</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a:t>
            </a:r>
            <a:endParaRPr sz="900"/>
          </a:p>
        </p:txBody>
      </p:sp>
      <p:sp>
        <p:nvSpPr>
          <p:cNvPr id="135" name="Google Shape;135;p24"/>
          <p:cNvSpPr txBox="1"/>
          <p:nvPr/>
        </p:nvSpPr>
        <p:spPr>
          <a:xfrm>
            <a:off x="311700" y="1584775"/>
            <a:ext cx="4285500" cy="2598000"/>
          </a:xfrm>
          <a:prstGeom prst="rect">
            <a:avLst/>
          </a:prstGeom>
          <a:noFill/>
          <a:ln>
            <a:noFill/>
          </a:ln>
        </p:spPr>
        <p:txBody>
          <a:bodyPr anchorCtr="0" anchor="t" bIns="91425" lIns="91425" spcFirstLastPara="1" rIns="91425" wrap="square" tIns="91425">
            <a:spAutoFit/>
          </a:bodyPr>
          <a:lstStyle/>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int available()</a:t>
            </a:r>
            <a:endParaRPr b="1"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void mark(int readlimit)</a:t>
            </a:r>
            <a:endParaRPr b="1"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boolean markSupported()</a:t>
            </a:r>
            <a:endParaRPr b="1"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int read()</a:t>
            </a:r>
            <a:endParaRPr b="1"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int read(byte[] b, int off, int len)</a:t>
            </a:r>
            <a:endParaRPr b="1"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void reset()</a:t>
            </a:r>
            <a:endParaRPr b="1"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long skip(long n)</a:t>
            </a:r>
            <a:endParaRPr b="1"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void close()</a:t>
            </a:r>
            <a:endParaRPr b="1" sz="1300">
              <a:solidFill>
                <a:srgbClr val="27323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BufferedOutputStream</a:t>
            </a:r>
            <a:endParaRPr/>
          </a:p>
        </p:txBody>
      </p:sp>
      <p:sp>
        <p:nvSpPr>
          <p:cNvPr id="141" name="Google Shape;141;p25"/>
          <p:cNvSpPr txBox="1"/>
          <p:nvPr/>
        </p:nvSpPr>
        <p:spPr>
          <a:xfrm>
            <a:off x="424100" y="1205300"/>
            <a:ext cx="4285500" cy="15135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Clr>
                <a:srgbClr val="273239"/>
              </a:buClr>
              <a:buSzPts val="1100"/>
              <a:buChar char="➔"/>
            </a:pPr>
            <a:r>
              <a:rPr lang="en" sz="1300">
                <a:solidFill>
                  <a:srgbClr val="273239"/>
                </a:solidFill>
                <a:highlight>
                  <a:srgbClr val="FFFFFF"/>
                </a:highlight>
              </a:rPr>
              <a:t>Java.io.BufferedOutputStream class implements a buffered output stream. </a:t>
            </a:r>
            <a:endParaRPr sz="1300">
              <a:solidFill>
                <a:srgbClr val="273239"/>
              </a:solidFill>
              <a:highlight>
                <a:srgbClr val="FFFFFF"/>
              </a:highlight>
            </a:endParaRPr>
          </a:p>
          <a:p>
            <a:pPr indent="-298450" lvl="0" marL="457200" rtl="0" algn="l">
              <a:spcBef>
                <a:spcPts val="1000"/>
              </a:spcBef>
              <a:spcAft>
                <a:spcPts val="0"/>
              </a:spcAft>
              <a:buClr>
                <a:srgbClr val="273239"/>
              </a:buClr>
              <a:buSzPts val="1100"/>
              <a:buChar char="➔"/>
            </a:pPr>
            <a:r>
              <a:rPr lang="en" sz="1300">
                <a:solidFill>
                  <a:srgbClr val="273239"/>
                </a:solidFill>
                <a:highlight>
                  <a:srgbClr val="FFFFFF"/>
                </a:highlight>
              </a:rPr>
              <a:t>By setting up such an output stream, an application can write bytes to the underlying output stream without necessarily causing a call to the underlying system for each byte written.</a:t>
            </a:r>
            <a:endParaRPr sz="1200"/>
          </a:p>
        </p:txBody>
      </p:sp>
      <p:sp>
        <p:nvSpPr>
          <p:cNvPr id="142" name="Google Shape;142;p25"/>
          <p:cNvSpPr txBox="1"/>
          <p:nvPr/>
        </p:nvSpPr>
        <p:spPr>
          <a:xfrm>
            <a:off x="4769175" y="1063925"/>
            <a:ext cx="4285500" cy="229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Constructors</a:t>
            </a:r>
            <a:endParaRPr b="1" sz="1100"/>
          </a:p>
          <a:p>
            <a:pPr indent="0" lvl="0" marL="0" rtl="0" algn="l">
              <a:spcBef>
                <a:spcPts val="0"/>
              </a:spcBef>
              <a:spcAft>
                <a:spcPts val="0"/>
              </a:spcAft>
              <a:buNone/>
            </a:pPr>
            <a:r>
              <a:t/>
            </a:r>
            <a:endParaRPr sz="1100"/>
          </a:p>
          <a:p>
            <a:pPr indent="-298450" lvl="0" marL="457200" rtl="0" algn="l">
              <a:lnSpc>
                <a:spcPct val="158000"/>
              </a:lnSpc>
              <a:spcBef>
                <a:spcPts val="0"/>
              </a:spcBef>
              <a:spcAft>
                <a:spcPts val="0"/>
              </a:spcAft>
              <a:buClr>
                <a:srgbClr val="273239"/>
              </a:buClr>
              <a:buSzPts val="1100"/>
              <a:buChar char="●"/>
            </a:pPr>
            <a:r>
              <a:rPr b="1" lang="en" sz="1100">
                <a:solidFill>
                  <a:srgbClr val="273239"/>
                </a:solidFill>
                <a:highlight>
                  <a:srgbClr val="FFFFFF"/>
                </a:highlight>
              </a:rPr>
              <a:t>BufferedOutputStream(OutputStream out) :</a:t>
            </a:r>
            <a:r>
              <a:rPr lang="en" sz="1100">
                <a:solidFill>
                  <a:srgbClr val="273239"/>
                </a:solidFill>
                <a:highlight>
                  <a:srgbClr val="FFFFFF"/>
                </a:highlight>
              </a:rPr>
              <a:t> Creates a new buffered output stream to write data to the specified underlying output stream.</a:t>
            </a:r>
            <a:endParaRPr sz="1100">
              <a:solidFill>
                <a:srgbClr val="273239"/>
              </a:solidFill>
              <a:highlight>
                <a:srgbClr val="FFFFFF"/>
              </a:highlight>
            </a:endParaRPr>
          </a:p>
          <a:p>
            <a:pPr indent="-298450" lvl="0" marL="457200" rtl="0" algn="l">
              <a:lnSpc>
                <a:spcPct val="158000"/>
              </a:lnSpc>
              <a:spcBef>
                <a:spcPts val="0"/>
              </a:spcBef>
              <a:spcAft>
                <a:spcPts val="0"/>
              </a:spcAft>
              <a:buClr>
                <a:srgbClr val="273239"/>
              </a:buClr>
              <a:buSzPts val="1100"/>
              <a:buChar char="●"/>
            </a:pPr>
            <a:r>
              <a:rPr b="1" lang="en" sz="1100">
                <a:solidFill>
                  <a:srgbClr val="273239"/>
                </a:solidFill>
                <a:highlight>
                  <a:srgbClr val="FFFFFF"/>
                </a:highlight>
              </a:rPr>
              <a:t>BufferedOutputStream(OutputStream out, int size) : </a:t>
            </a:r>
            <a:r>
              <a:rPr lang="en" sz="1100">
                <a:solidFill>
                  <a:srgbClr val="273239"/>
                </a:solidFill>
                <a:highlight>
                  <a:srgbClr val="FFFFFF"/>
                </a:highlight>
              </a:rPr>
              <a:t>Creates a new buffered output stream to write data to the specified underlying output stream with the specified buffer size.</a:t>
            </a:r>
            <a:endParaRPr b="1" sz="700">
              <a:solidFill>
                <a:srgbClr val="273239"/>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436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BufferedOutputStream Methods</a:t>
            </a:r>
            <a:endParaRPr/>
          </a:p>
        </p:txBody>
      </p:sp>
      <p:sp>
        <p:nvSpPr>
          <p:cNvPr id="148" name="Google Shape;148;p26"/>
          <p:cNvSpPr txBox="1"/>
          <p:nvPr/>
        </p:nvSpPr>
        <p:spPr>
          <a:xfrm>
            <a:off x="4680000" y="445025"/>
            <a:ext cx="42855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import java.io.*;</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class BufferedOutputStreamDemo</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	public static void main(String args[])throws Exception</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FileOutputStream fout = new FileOutputStream("f1.txt");</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//creating bufferdOutputStream obj</a:t>
            </a:r>
            <a:endParaRPr sz="900"/>
          </a:p>
          <a:p>
            <a:pPr indent="0" lvl="0" marL="0" rtl="0" algn="l">
              <a:spcBef>
                <a:spcPts val="0"/>
              </a:spcBef>
              <a:spcAft>
                <a:spcPts val="0"/>
              </a:spcAft>
              <a:buNone/>
            </a:pPr>
            <a:r>
              <a:rPr lang="en" sz="900"/>
              <a:t>	BufferedOutputStream bout = new BufferedOutputStream(fout);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//illustrating write() method</a:t>
            </a:r>
            <a:endParaRPr sz="900"/>
          </a:p>
          <a:p>
            <a:pPr indent="0" lvl="0" marL="0" rtl="0" algn="l">
              <a:spcBef>
                <a:spcPts val="0"/>
              </a:spcBef>
              <a:spcAft>
                <a:spcPts val="0"/>
              </a:spcAft>
              <a:buNone/>
            </a:pPr>
            <a:r>
              <a:rPr lang="en" sz="900"/>
              <a:t>		for(int i = 65; i &lt; 75; i++)</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bout.write(i);</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byte b[] = { 75, 76, 77, 78, 79, 80 };</a:t>
            </a:r>
            <a:endParaRPr sz="900"/>
          </a:p>
          <a:p>
            <a:pPr indent="0" lvl="0" marL="0" rtl="0" algn="l">
              <a:spcBef>
                <a:spcPts val="0"/>
              </a:spcBef>
              <a:spcAft>
                <a:spcPts val="0"/>
              </a:spcAft>
              <a:buNone/>
            </a:pPr>
            <a:r>
              <a:rPr lang="en" sz="900"/>
              <a:t>		bout.write(b);</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//illustrating flush() method</a:t>
            </a:r>
            <a:endParaRPr sz="900"/>
          </a:p>
          <a:p>
            <a:pPr indent="0" lvl="0" marL="0" rtl="0" algn="l">
              <a:spcBef>
                <a:spcPts val="0"/>
              </a:spcBef>
              <a:spcAft>
                <a:spcPts val="0"/>
              </a:spcAft>
              <a:buNone/>
            </a:pPr>
            <a:r>
              <a:rPr lang="en" sz="900"/>
              <a:t>		bout.flush();</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//illustrating close() method</a:t>
            </a:r>
            <a:endParaRPr sz="900"/>
          </a:p>
          <a:p>
            <a:pPr indent="0" lvl="0" marL="0" rtl="0" algn="l">
              <a:spcBef>
                <a:spcPts val="0"/>
              </a:spcBef>
              <a:spcAft>
                <a:spcPts val="0"/>
              </a:spcAft>
              <a:buNone/>
            </a:pPr>
            <a:r>
              <a:rPr lang="en" sz="900"/>
              <a:t>		bout.close();</a:t>
            </a:r>
            <a:endParaRPr sz="900"/>
          </a:p>
          <a:p>
            <a:pPr indent="0" lvl="0" marL="0" rtl="0" algn="l">
              <a:spcBef>
                <a:spcPts val="0"/>
              </a:spcBef>
              <a:spcAft>
                <a:spcPts val="0"/>
              </a:spcAft>
              <a:buNone/>
            </a:pPr>
            <a:r>
              <a:rPr lang="en" sz="900"/>
              <a:t>		fout.close();</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t/>
            </a:r>
            <a:endParaRPr sz="900"/>
          </a:p>
        </p:txBody>
      </p:sp>
      <p:sp>
        <p:nvSpPr>
          <p:cNvPr id="149" name="Google Shape;149;p26"/>
          <p:cNvSpPr txBox="1"/>
          <p:nvPr/>
        </p:nvSpPr>
        <p:spPr>
          <a:xfrm>
            <a:off x="311700" y="1584775"/>
            <a:ext cx="4285500" cy="2281800"/>
          </a:xfrm>
          <a:prstGeom prst="rect">
            <a:avLst/>
          </a:prstGeom>
          <a:noFill/>
          <a:ln>
            <a:noFill/>
          </a:ln>
        </p:spPr>
        <p:txBody>
          <a:bodyPr anchorCtr="0" anchor="t" bIns="91425" lIns="91425" spcFirstLastPara="1" rIns="91425" wrap="square" tIns="91425">
            <a:spAutoFit/>
          </a:bodyPr>
          <a:lstStyle/>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void write(int b) :</a:t>
            </a:r>
            <a:r>
              <a:rPr lang="en" sz="1300">
                <a:solidFill>
                  <a:srgbClr val="273239"/>
                </a:solidFill>
                <a:highlight>
                  <a:srgbClr val="FFFFFF"/>
                </a:highlight>
              </a:rPr>
              <a:t> Writes the specified byte to this buffered output stream.</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void write(byte[] b, int off, int len) : </a:t>
            </a:r>
            <a:r>
              <a:rPr lang="en" sz="1300">
                <a:solidFill>
                  <a:srgbClr val="273239"/>
                </a:solidFill>
                <a:highlight>
                  <a:srgbClr val="FFFFFF"/>
                </a:highlight>
              </a:rPr>
              <a:t>Writes len bytes from the specified byte array starting at offset off to this buffered output stream.</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void flush() :</a:t>
            </a:r>
            <a:r>
              <a:rPr lang="en" sz="1300">
                <a:solidFill>
                  <a:srgbClr val="273239"/>
                </a:solidFill>
                <a:highlight>
                  <a:srgbClr val="FFFFFF"/>
                </a:highlight>
              </a:rPr>
              <a:t> Flushes this buffered output stream.</a:t>
            </a:r>
            <a:endParaRPr sz="1300">
              <a:solidFill>
                <a:srgbClr val="273239"/>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428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DataInputStream &amp; DataOutputStream</a:t>
            </a:r>
            <a:endParaRPr sz="1820"/>
          </a:p>
        </p:txBody>
      </p:sp>
      <p:sp>
        <p:nvSpPr>
          <p:cNvPr id="155" name="Google Shape;155;p27"/>
          <p:cNvSpPr txBox="1"/>
          <p:nvPr/>
        </p:nvSpPr>
        <p:spPr>
          <a:xfrm>
            <a:off x="379450" y="1354125"/>
            <a:ext cx="42855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3239"/>
                </a:solidFill>
                <a:highlight>
                  <a:srgbClr val="FFFFFF"/>
                </a:highlight>
              </a:rPr>
              <a:t>A </a:t>
            </a:r>
            <a:r>
              <a:rPr b="1" lang="en" sz="1300">
                <a:solidFill>
                  <a:srgbClr val="273239"/>
                </a:solidFill>
                <a:highlight>
                  <a:srgbClr val="FFFFFF"/>
                </a:highlight>
              </a:rPr>
              <a:t>data input stream</a:t>
            </a:r>
            <a:r>
              <a:rPr lang="en" sz="1300">
                <a:solidFill>
                  <a:srgbClr val="273239"/>
                </a:solidFill>
                <a:highlight>
                  <a:srgbClr val="FFFFFF"/>
                </a:highlight>
              </a:rPr>
              <a:t> enables an application to read primitive Java data types from an underlying input stream in a machine-independent way(instead of raw bytes). That is why it is called DataInputStream – because it reads data (numbers) instead of just bytes. </a:t>
            </a:r>
            <a:endParaRPr sz="1300">
              <a:solidFill>
                <a:srgbClr val="273239"/>
              </a:solidFill>
              <a:highlight>
                <a:srgbClr val="FFFFFF"/>
              </a:highlight>
            </a:endParaRPr>
          </a:p>
          <a:p>
            <a:pPr indent="0" lvl="0" marL="0" rtl="0" algn="l">
              <a:spcBef>
                <a:spcPts val="0"/>
              </a:spcBef>
              <a:spcAft>
                <a:spcPts val="0"/>
              </a:spcAft>
              <a:buNone/>
            </a:pPr>
            <a:r>
              <a:t/>
            </a:r>
            <a:endParaRPr sz="1300">
              <a:solidFill>
                <a:srgbClr val="273239"/>
              </a:solidFill>
              <a:highlight>
                <a:srgbClr val="FFFFFF"/>
              </a:highlight>
            </a:endParaRPr>
          </a:p>
          <a:p>
            <a:pPr indent="0" lvl="0" marL="0" rtl="0" algn="l">
              <a:spcBef>
                <a:spcPts val="0"/>
              </a:spcBef>
              <a:spcAft>
                <a:spcPts val="0"/>
              </a:spcAft>
              <a:buNone/>
            </a:pPr>
            <a:r>
              <a:rPr lang="en" sz="1300">
                <a:solidFill>
                  <a:srgbClr val="273239"/>
                </a:solidFill>
                <a:highlight>
                  <a:srgbClr val="FFFFFF"/>
                </a:highlight>
              </a:rPr>
              <a:t>A </a:t>
            </a:r>
            <a:r>
              <a:rPr b="1" lang="en" sz="1300">
                <a:solidFill>
                  <a:srgbClr val="273239"/>
                </a:solidFill>
                <a:highlight>
                  <a:srgbClr val="FFFFFF"/>
                </a:highlight>
              </a:rPr>
              <a:t>data output stream</a:t>
            </a:r>
            <a:r>
              <a:rPr lang="en" sz="1300">
                <a:solidFill>
                  <a:srgbClr val="273239"/>
                </a:solidFill>
                <a:highlight>
                  <a:srgbClr val="FFFFFF"/>
                </a:highlight>
              </a:rPr>
              <a:t> lets an application write primitive Java data types to an output stream in a portable way. An application can then use a data input stream to read the data back in. Let us do discuss the constructor of this class prior to moving ahead to the methods of this class.</a:t>
            </a:r>
            <a:endParaRPr sz="1300">
              <a:solidFill>
                <a:srgbClr val="273239"/>
              </a:solidFill>
              <a:highlight>
                <a:srgbClr val="FFFFFF"/>
              </a:highlight>
            </a:endParaRPr>
          </a:p>
        </p:txBody>
      </p:sp>
      <p:sp>
        <p:nvSpPr>
          <p:cNvPr id="156" name="Google Shape;156;p27"/>
          <p:cNvSpPr txBox="1"/>
          <p:nvPr/>
        </p:nvSpPr>
        <p:spPr>
          <a:xfrm>
            <a:off x="4858500" y="0"/>
            <a:ext cx="42855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600"/>
              <a:t>import java.io.*;</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class DataInputStreamDemo {</a:t>
            </a:r>
            <a:endParaRPr sz="600"/>
          </a:p>
          <a:p>
            <a:pPr indent="0" lvl="0" marL="0" rtl="0" algn="l">
              <a:spcBef>
                <a:spcPts val="0"/>
              </a:spcBef>
              <a:spcAft>
                <a:spcPts val="0"/>
              </a:spcAft>
              <a:buClr>
                <a:schemeClr val="dk1"/>
              </a:buClr>
              <a:buSzPts val="1100"/>
              <a:buFont typeface="Arial"/>
              <a:buNone/>
            </a:pPr>
            <a:r>
              <a:rPr lang="en" sz="600"/>
              <a:t>	public static void main(String args[]) throws IOException {</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try ( DataOutputStream dout =</a:t>
            </a:r>
            <a:endParaRPr sz="600"/>
          </a:p>
          <a:p>
            <a:pPr indent="0" lvl="0" marL="0" rtl="0" algn="l">
              <a:spcBef>
                <a:spcPts val="0"/>
              </a:spcBef>
              <a:spcAft>
                <a:spcPts val="0"/>
              </a:spcAft>
              <a:buClr>
                <a:schemeClr val="dk1"/>
              </a:buClr>
              <a:buSzPts val="1100"/>
              <a:buFont typeface="Arial"/>
              <a:buNone/>
            </a:pPr>
            <a:r>
              <a:rPr lang="en" sz="600"/>
              <a:t>						new DataOutputStream(new FileOutputStream("file.dat")) ) {</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dout.writeDouble(1.1);</a:t>
            </a:r>
            <a:endParaRPr sz="600"/>
          </a:p>
          <a:p>
            <a:pPr indent="0" lvl="0" marL="0" rtl="0" algn="l">
              <a:spcBef>
                <a:spcPts val="0"/>
              </a:spcBef>
              <a:spcAft>
                <a:spcPts val="0"/>
              </a:spcAft>
              <a:buClr>
                <a:schemeClr val="dk1"/>
              </a:buClr>
              <a:buSzPts val="1100"/>
              <a:buFont typeface="Arial"/>
              <a:buNone/>
            </a:pPr>
            <a:r>
              <a:rPr lang="en" sz="600"/>
              <a:t>			dout.writeInt(55);</a:t>
            </a:r>
            <a:endParaRPr sz="600"/>
          </a:p>
          <a:p>
            <a:pPr indent="0" lvl="0" marL="0" rtl="0" algn="l">
              <a:spcBef>
                <a:spcPts val="0"/>
              </a:spcBef>
              <a:spcAft>
                <a:spcPts val="0"/>
              </a:spcAft>
              <a:buClr>
                <a:schemeClr val="dk1"/>
              </a:buClr>
              <a:buSzPts val="1100"/>
              <a:buFont typeface="Arial"/>
              <a:buNone/>
            </a:pPr>
            <a:r>
              <a:rPr lang="en" sz="600"/>
              <a:t>			dout.writeBoolean(true);</a:t>
            </a:r>
            <a:endParaRPr sz="600"/>
          </a:p>
          <a:p>
            <a:pPr indent="0" lvl="0" marL="0" rtl="0" algn="l">
              <a:spcBef>
                <a:spcPts val="0"/>
              </a:spcBef>
              <a:spcAft>
                <a:spcPts val="0"/>
              </a:spcAft>
              <a:buClr>
                <a:schemeClr val="dk1"/>
              </a:buClr>
              <a:buSzPts val="1100"/>
              <a:buFont typeface="Arial"/>
              <a:buNone/>
            </a:pPr>
            <a:r>
              <a:rPr lang="en" sz="600"/>
              <a:t>			dout.writeChar('4');</a:t>
            </a:r>
            <a:endParaRPr sz="600"/>
          </a:p>
          <a:p>
            <a:pPr indent="0" lvl="0" marL="0" rtl="0" algn="l">
              <a:spcBef>
                <a:spcPts val="0"/>
              </a:spcBef>
              <a:spcAft>
                <a:spcPts val="0"/>
              </a:spcAft>
              <a:buClr>
                <a:schemeClr val="dk1"/>
              </a:buClr>
              <a:buSzPts val="1100"/>
              <a:buFont typeface="Arial"/>
              <a:buNone/>
            </a:pPr>
            <a:r>
              <a:rPr lang="en" sz="600"/>
              <a:t>		}</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catch (FileNotFoundException ex) {</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FileNotFoundException occurs</a:t>
            </a:r>
            <a:endParaRPr sz="600"/>
          </a:p>
          <a:p>
            <a:pPr indent="0" lvl="0" marL="0" rtl="0" algn="l">
              <a:spcBef>
                <a:spcPts val="0"/>
              </a:spcBef>
              <a:spcAft>
                <a:spcPts val="0"/>
              </a:spcAft>
              <a:buClr>
                <a:schemeClr val="dk1"/>
              </a:buClr>
              <a:buSzPts val="1100"/>
              <a:buFont typeface="Arial"/>
              <a:buNone/>
            </a:pPr>
            <a:r>
              <a:rPr lang="en" sz="600"/>
              <a:t>			System.out.println("Cannot Open the Output File");</a:t>
            </a:r>
            <a:endParaRPr sz="600"/>
          </a:p>
          <a:p>
            <a:pPr indent="0" lvl="0" marL="0" rtl="0" algn="l">
              <a:spcBef>
                <a:spcPts val="0"/>
              </a:spcBef>
              <a:spcAft>
                <a:spcPts val="0"/>
              </a:spcAft>
              <a:buClr>
                <a:schemeClr val="dk1"/>
              </a:buClr>
              <a:buSzPts val="1100"/>
              <a:buFont typeface="Arial"/>
              <a:buNone/>
            </a:pPr>
            <a:r>
              <a:rPr lang="en" sz="600"/>
              <a:t>			return;</a:t>
            </a:r>
            <a:endParaRPr sz="600"/>
          </a:p>
          <a:p>
            <a:pPr indent="0" lvl="0" marL="0" rtl="0" algn="l">
              <a:spcBef>
                <a:spcPts val="0"/>
              </a:spcBef>
              <a:spcAft>
                <a:spcPts val="0"/>
              </a:spcAft>
              <a:buClr>
                <a:schemeClr val="dk1"/>
              </a:buClr>
              <a:buSzPts val="1100"/>
              <a:buFont typeface="Arial"/>
              <a:buNone/>
            </a:pPr>
            <a:r>
              <a:rPr lang="en" sz="600"/>
              <a:t>		}</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try ( DataInputStream din =</a:t>
            </a:r>
            <a:endParaRPr sz="600"/>
          </a:p>
          <a:p>
            <a:pPr indent="0" lvl="0" marL="0" rtl="0" algn="l">
              <a:spcBef>
                <a:spcPts val="0"/>
              </a:spcBef>
              <a:spcAft>
                <a:spcPts val="0"/>
              </a:spcAft>
              <a:buClr>
                <a:schemeClr val="dk1"/>
              </a:buClr>
              <a:buSzPts val="1100"/>
              <a:buFont typeface="Arial"/>
              <a:buNone/>
            </a:pPr>
            <a:r>
              <a:rPr lang="en" sz="600"/>
              <a:t>						new DataInputStream(new FileInputStream("file.dat")) ) {</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 Illustrating readDouble() method</a:t>
            </a:r>
            <a:endParaRPr sz="600"/>
          </a:p>
          <a:p>
            <a:pPr indent="0" lvl="0" marL="0" rtl="0" algn="l">
              <a:spcBef>
                <a:spcPts val="0"/>
              </a:spcBef>
              <a:spcAft>
                <a:spcPts val="0"/>
              </a:spcAft>
              <a:buClr>
                <a:schemeClr val="dk1"/>
              </a:buClr>
              <a:buSzPts val="1100"/>
              <a:buFont typeface="Arial"/>
              <a:buNone/>
            </a:pPr>
            <a:r>
              <a:rPr lang="en" sz="600"/>
              <a:t>			double a = din.readDouble();</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 Illustrating readInt() method</a:t>
            </a:r>
            <a:endParaRPr sz="600"/>
          </a:p>
          <a:p>
            <a:pPr indent="0" lvl="0" marL="0" rtl="0" algn="l">
              <a:spcBef>
                <a:spcPts val="0"/>
              </a:spcBef>
              <a:spcAft>
                <a:spcPts val="0"/>
              </a:spcAft>
              <a:buClr>
                <a:schemeClr val="dk1"/>
              </a:buClr>
              <a:buSzPts val="1100"/>
              <a:buFont typeface="Arial"/>
              <a:buNone/>
            </a:pPr>
            <a:r>
              <a:rPr lang="en" sz="600"/>
              <a:t>			int b = din.readInt();</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 Illustrating readBoolean() method</a:t>
            </a:r>
            <a:endParaRPr sz="600"/>
          </a:p>
          <a:p>
            <a:pPr indent="0" lvl="0" marL="0" rtl="0" algn="l">
              <a:spcBef>
                <a:spcPts val="0"/>
              </a:spcBef>
              <a:spcAft>
                <a:spcPts val="0"/>
              </a:spcAft>
              <a:buClr>
                <a:schemeClr val="dk1"/>
              </a:buClr>
              <a:buSzPts val="1100"/>
              <a:buFont typeface="Arial"/>
              <a:buNone/>
            </a:pPr>
            <a:r>
              <a:rPr lang="en" sz="600"/>
              <a:t>			boolean c = din.readBoolean();</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 Illustrating readChar() method</a:t>
            </a:r>
            <a:endParaRPr sz="600"/>
          </a:p>
          <a:p>
            <a:pPr indent="0" lvl="0" marL="0" rtl="0" algn="l">
              <a:spcBef>
                <a:spcPts val="0"/>
              </a:spcBef>
              <a:spcAft>
                <a:spcPts val="0"/>
              </a:spcAft>
              <a:buClr>
                <a:schemeClr val="dk1"/>
              </a:buClr>
              <a:buSzPts val="1100"/>
              <a:buFont typeface="Arial"/>
              <a:buNone/>
            </a:pPr>
            <a:r>
              <a:rPr lang="en" sz="600"/>
              <a:t>			char d = din.readChar();</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 Print the values</a:t>
            </a:r>
            <a:endParaRPr sz="600"/>
          </a:p>
          <a:p>
            <a:pPr indent="0" lvl="0" marL="0" rtl="0" algn="l">
              <a:spcBef>
                <a:spcPts val="0"/>
              </a:spcBef>
              <a:spcAft>
                <a:spcPts val="0"/>
              </a:spcAft>
              <a:buClr>
                <a:schemeClr val="dk1"/>
              </a:buClr>
              <a:buSzPts val="1100"/>
              <a:buFont typeface="Arial"/>
              <a:buNone/>
            </a:pPr>
            <a:r>
              <a:rPr lang="en" sz="600"/>
              <a:t>			System.out.println("Values: " + a + " " + b + " " + c + " " + d);</a:t>
            </a:r>
            <a:endParaRPr sz="600"/>
          </a:p>
          <a:p>
            <a:pPr indent="0" lvl="0" marL="0" rtl="0" algn="l">
              <a:spcBef>
                <a:spcPts val="0"/>
              </a:spcBef>
              <a:spcAft>
                <a:spcPts val="0"/>
              </a:spcAft>
              <a:buClr>
                <a:schemeClr val="dk1"/>
              </a:buClr>
              <a:buSzPts val="1100"/>
              <a:buFont typeface="Arial"/>
              <a:buNone/>
            </a:pPr>
            <a:r>
              <a:rPr lang="en" sz="600"/>
              <a:t>		}</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 Catch block to handle the exceptions</a:t>
            </a:r>
            <a:endParaRPr sz="600"/>
          </a:p>
          <a:p>
            <a:pPr indent="0" lvl="0" marL="0" rtl="0" algn="l">
              <a:spcBef>
                <a:spcPts val="0"/>
              </a:spcBef>
              <a:spcAft>
                <a:spcPts val="0"/>
              </a:spcAft>
              <a:buClr>
                <a:schemeClr val="dk1"/>
              </a:buClr>
              <a:buSzPts val="1100"/>
              <a:buFont typeface="Arial"/>
              <a:buNone/>
            </a:pPr>
            <a:r>
              <a:rPr lang="en" sz="600"/>
              <a:t>		catch (FileNotFoundException e) {</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 Display message when FileNotFoundException occurs</a:t>
            </a:r>
            <a:endParaRPr sz="600"/>
          </a:p>
          <a:p>
            <a:pPr indent="0" lvl="0" marL="0" rtl="0" algn="l">
              <a:spcBef>
                <a:spcPts val="0"/>
              </a:spcBef>
              <a:spcAft>
                <a:spcPts val="0"/>
              </a:spcAft>
              <a:buClr>
                <a:schemeClr val="dk1"/>
              </a:buClr>
              <a:buSzPts val="1100"/>
              <a:buFont typeface="Arial"/>
              <a:buNone/>
            </a:pPr>
            <a:r>
              <a:rPr lang="en" sz="600"/>
              <a:t>			System.out.println("Cannot Open the Input File");</a:t>
            </a:r>
            <a:endParaRPr sz="600"/>
          </a:p>
          <a:p>
            <a:pPr indent="0" lvl="0" marL="0" rtl="0" algn="l">
              <a:spcBef>
                <a:spcPts val="0"/>
              </a:spcBef>
              <a:spcAft>
                <a:spcPts val="0"/>
              </a:spcAft>
              <a:buClr>
                <a:schemeClr val="dk1"/>
              </a:buClr>
              <a:buSzPts val="1100"/>
              <a:buFont typeface="Arial"/>
              <a:buNone/>
            </a:pPr>
            <a:r>
              <a:rPr lang="en" sz="600"/>
              <a:t>			return;</a:t>
            </a:r>
            <a:endParaRPr sz="600"/>
          </a:p>
          <a:p>
            <a:pPr indent="0" lvl="0" marL="0" rtl="0" algn="l">
              <a:spcBef>
                <a:spcPts val="0"/>
              </a:spcBef>
              <a:spcAft>
                <a:spcPts val="0"/>
              </a:spcAft>
              <a:buClr>
                <a:schemeClr val="dk1"/>
              </a:buClr>
              <a:buSzPts val="1100"/>
              <a:buFont typeface="Arial"/>
              <a:buNone/>
            </a:pPr>
            <a:r>
              <a:rPr lang="en" sz="600"/>
              <a:t>		}</a:t>
            </a:r>
            <a:endParaRPr sz="600"/>
          </a:p>
          <a:p>
            <a:pPr indent="0" lvl="0" marL="0" rtl="0" algn="l">
              <a:spcBef>
                <a:spcPts val="0"/>
              </a:spcBef>
              <a:spcAft>
                <a:spcPts val="0"/>
              </a:spcAft>
              <a:buClr>
                <a:schemeClr val="dk1"/>
              </a:buClr>
              <a:buSzPts val="1100"/>
              <a:buFont typeface="Arial"/>
              <a:buNone/>
            </a:pPr>
            <a:r>
              <a:rPr lang="en" sz="600"/>
              <a:t>	}</a:t>
            </a:r>
            <a:endParaRPr sz="600"/>
          </a:p>
          <a:p>
            <a:pPr indent="0" lvl="0" marL="0" rtl="0" algn="l">
              <a:spcBef>
                <a:spcPts val="0"/>
              </a:spcBef>
              <a:spcAft>
                <a:spcPts val="0"/>
              </a:spcAft>
              <a:buNone/>
            </a:pPr>
            <a:r>
              <a:rPr lang="en" sz="600"/>
              <a:t>}</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428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Print</a:t>
            </a:r>
            <a:r>
              <a:rPr lang="en" sz="1820"/>
              <a:t>Stream Class</a:t>
            </a:r>
            <a:endParaRPr sz="1820"/>
          </a:p>
        </p:txBody>
      </p:sp>
      <p:sp>
        <p:nvSpPr>
          <p:cNvPr id="162" name="Google Shape;162;p28"/>
          <p:cNvSpPr txBox="1"/>
          <p:nvPr/>
        </p:nvSpPr>
        <p:spPr>
          <a:xfrm>
            <a:off x="379450" y="1354125"/>
            <a:ext cx="4285500" cy="34992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273239"/>
              </a:buClr>
              <a:buSzPts val="1300"/>
              <a:buChar char="➔"/>
            </a:pPr>
            <a:r>
              <a:rPr lang="en" sz="1300">
                <a:solidFill>
                  <a:srgbClr val="273239"/>
                </a:solidFill>
                <a:highlight>
                  <a:srgbClr val="FFFFFF"/>
                </a:highlight>
              </a:rPr>
              <a:t>A PrintStream adds functionality to another output stream, namely the ability to print representations of various data values conveniently. </a:t>
            </a:r>
            <a:endParaRPr sz="1300">
              <a:solidFill>
                <a:srgbClr val="273239"/>
              </a:solidFill>
              <a:highlight>
                <a:srgbClr val="FFFFFF"/>
              </a:highlight>
            </a:endParaRPr>
          </a:p>
          <a:p>
            <a:pPr indent="-311150" lvl="0" marL="457200" rtl="0" algn="l">
              <a:spcBef>
                <a:spcPts val="1000"/>
              </a:spcBef>
              <a:spcAft>
                <a:spcPts val="0"/>
              </a:spcAft>
              <a:buClr>
                <a:srgbClr val="273239"/>
              </a:buClr>
              <a:buSzPts val="1300"/>
              <a:buChar char="➔"/>
            </a:pPr>
            <a:r>
              <a:rPr lang="en" sz="1300">
                <a:solidFill>
                  <a:srgbClr val="273239"/>
                </a:solidFill>
                <a:highlight>
                  <a:srgbClr val="FFFFFF"/>
                </a:highlight>
              </a:rPr>
              <a:t>Unlike other output streams, a PrintStream never throws an IOException; instead, exceptional situations merely set an internal flag that can be tested via the checkError method. </a:t>
            </a:r>
            <a:endParaRPr sz="1300">
              <a:solidFill>
                <a:srgbClr val="273239"/>
              </a:solidFill>
              <a:highlight>
                <a:srgbClr val="FFFFFF"/>
              </a:highlight>
            </a:endParaRPr>
          </a:p>
          <a:p>
            <a:pPr indent="-311150" lvl="0" marL="457200" rtl="0" algn="l">
              <a:spcBef>
                <a:spcPts val="1000"/>
              </a:spcBef>
              <a:spcAft>
                <a:spcPts val="0"/>
              </a:spcAft>
              <a:buClr>
                <a:srgbClr val="273239"/>
              </a:buClr>
              <a:buSzPts val="1300"/>
              <a:buChar char="➔"/>
            </a:pPr>
            <a:r>
              <a:rPr lang="en" sz="1300">
                <a:solidFill>
                  <a:srgbClr val="273239"/>
                </a:solidFill>
                <a:highlight>
                  <a:srgbClr val="FFFFFF"/>
                </a:highlight>
              </a:rPr>
              <a:t>Optionally, a PrintStream can be created so as to flush automatically.</a:t>
            </a:r>
            <a:endParaRPr sz="1300">
              <a:solidFill>
                <a:srgbClr val="273239"/>
              </a:solidFill>
              <a:highlight>
                <a:srgbClr val="FFFFFF"/>
              </a:highlight>
            </a:endParaRPr>
          </a:p>
          <a:p>
            <a:pPr indent="-311150" lvl="0" marL="457200" rtl="0" algn="l">
              <a:spcBef>
                <a:spcPts val="1000"/>
              </a:spcBef>
              <a:spcAft>
                <a:spcPts val="0"/>
              </a:spcAft>
              <a:buClr>
                <a:srgbClr val="273239"/>
              </a:buClr>
              <a:buSzPts val="1300"/>
              <a:buChar char="➔"/>
            </a:pPr>
            <a:r>
              <a:rPr lang="en" sz="1300">
                <a:solidFill>
                  <a:srgbClr val="273239"/>
                </a:solidFill>
                <a:highlight>
                  <a:srgbClr val="FFFFFF"/>
                </a:highlight>
              </a:rPr>
              <a:t>All characters printed by a PrintStream are converted into bytes using the platform’s default character encoding. </a:t>
            </a:r>
            <a:endParaRPr sz="1300">
              <a:solidFill>
                <a:srgbClr val="273239"/>
              </a:solidFill>
              <a:highlight>
                <a:srgbClr val="FFFFFF"/>
              </a:highlight>
            </a:endParaRPr>
          </a:p>
          <a:p>
            <a:pPr indent="-311150" lvl="0" marL="457200" rtl="0" algn="l">
              <a:spcBef>
                <a:spcPts val="1000"/>
              </a:spcBef>
              <a:spcAft>
                <a:spcPts val="0"/>
              </a:spcAft>
              <a:buClr>
                <a:srgbClr val="273239"/>
              </a:buClr>
              <a:buSzPts val="1300"/>
              <a:buChar char="➔"/>
            </a:pPr>
            <a:r>
              <a:rPr lang="en" sz="1300">
                <a:solidFill>
                  <a:srgbClr val="273239"/>
                </a:solidFill>
                <a:highlight>
                  <a:srgbClr val="FFFFFF"/>
                </a:highlight>
              </a:rPr>
              <a:t>The PrintWriter class should be used in situations that require writing characters rather than bytes.</a:t>
            </a:r>
            <a:endParaRPr sz="1300">
              <a:solidFill>
                <a:srgbClr val="273239"/>
              </a:solidFill>
              <a:highlight>
                <a:srgbClr val="FFFFFF"/>
              </a:highlight>
            </a:endParaRPr>
          </a:p>
        </p:txBody>
      </p:sp>
      <p:sp>
        <p:nvSpPr>
          <p:cNvPr id="163" name="Google Shape;163;p28"/>
          <p:cNvSpPr txBox="1"/>
          <p:nvPr/>
        </p:nvSpPr>
        <p:spPr>
          <a:xfrm>
            <a:off x="4858500" y="0"/>
            <a:ext cx="42855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import java.io.FileNotFoundException;</a:t>
            </a:r>
            <a:endParaRPr sz="600"/>
          </a:p>
          <a:p>
            <a:pPr indent="0" lvl="0" marL="0" rtl="0" algn="l">
              <a:spcBef>
                <a:spcPts val="0"/>
              </a:spcBef>
              <a:spcAft>
                <a:spcPts val="0"/>
              </a:spcAft>
              <a:buNone/>
            </a:pPr>
            <a:r>
              <a:rPr lang="en" sz="600"/>
              <a:t>import java.io.FileOutputStream;</a:t>
            </a:r>
            <a:endParaRPr sz="600"/>
          </a:p>
          <a:p>
            <a:pPr indent="0" lvl="0" marL="0" rtl="0" algn="l">
              <a:spcBef>
                <a:spcPts val="0"/>
              </a:spcBef>
              <a:spcAft>
                <a:spcPts val="0"/>
              </a:spcAft>
              <a:buNone/>
            </a:pPr>
            <a:r>
              <a:rPr lang="en" sz="600"/>
              <a:t>import java.io.PrintStream;</a:t>
            </a:r>
            <a:endParaRPr sz="600"/>
          </a:p>
          <a:p>
            <a:pPr indent="0" lvl="0" marL="0" rtl="0" algn="l">
              <a:spcBef>
                <a:spcPts val="0"/>
              </a:spcBef>
              <a:spcAft>
                <a:spcPts val="0"/>
              </a:spcAft>
              <a:buNone/>
            </a:pPr>
            <a:r>
              <a:rPr lang="en" sz="600"/>
              <a:t>import java.util.Locale;</a:t>
            </a:r>
            <a:endParaRPr sz="600"/>
          </a:p>
          <a:p>
            <a:pPr indent="0" lvl="0" marL="0" rtl="0" algn="l">
              <a:spcBef>
                <a:spcPts val="0"/>
              </a:spcBef>
              <a:spcAft>
                <a:spcPts val="0"/>
              </a:spcAft>
              <a:buNone/>
            </a:pPr>
            <a:r>
              <a:rPr lang="en" sz="600"/>
              <a:t>//Java program to demonstrate PrintStream methods</a:t>
            </a:r>
            <a:endParaRPr sz="600"/>
          </a:p>
          <a:p>
            <a:pPr indent="0" lvl="0" marL="0" rtl="0" algn="l">
              <a:spcBef>
                <a:spcPts val="0"/>
              </a:spcBef>
              <a:spcAft>
                <a:spcPts val="0"/>
              </a:spcAft>
              <a:buNone/>
            </a:pPr>
            <a:r>
              <a:rPr lang="en" sz="600"/>
              <a:t>class Printstream</a:t>
            </a:r>
            <a:endParaRPr sz="600"/>
          </a:p>
          <a:p>
            <a:pPr indent="0" lvl="0" marL="0" rtl="0" algn="l">
              <a:spcBef>
                <a:spcPts val="0"/>
              </a:spcBef>
              <a:spcAft>
                <a:spcPts val="0"/>
              </a:spcAft>
              <a:buNone/>
            </a:pPr>
            <a:r>
              <a:rPr lang="en" sz="600"/>
              <a:t>{</a:t>
            </a:r>
            <a:endParaRPr sz="600"/>
          </a:p>
          <a:p>
            <a:pPr indent="0" lvl="0" marL="0" rtl="0" algn="l">
              <a:spcBef>
                <a:spcPts val="0"/>
              </a:spcBef>
              <a:spcAft>
                <a:spcPts val="0"/>
              </a:spcAft>
              <a:buNone/>
            </a:pPr>
            <a:r>
              <a:rPr lang="en" sz="600"/>
              <a:t>	public static void main(String args[]) throws FileNotFoundException</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FileOutputStream fout=new FileOutputStream("file.txt");</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//creating Printstream obj</a:t>
            </a:r>
            <a:endParaRPr sz="600"/>
          </a:p>
          <a:p>
            <a:pPr indent="0" lvl="0" marL="0" rtl="0" algn="l">
              <a:spcBef>
                <a:spcPts val="0"/>
              </a:spcBef>
              <a:spcAft>
                <a:spcPts val="0"/>
              </a:spcAft>
              <a:buNone/>
            </a:pPr>
            <a:r>
              <a:rPr lang="en" sz="600"/>
              <a:t>		PrintStream out=new PrintStream(fout);</a:t>
            </a:r>
            <a:endParaRPr sz="600"/>
          </a:p>
          <a:p>
            <a:pPr indent="0" lvl="0" marL="0" rtl="0" algn="l">
              <a:spcBef>
                <a:spcPts val="0"/>
              </a:spcBef>
              <a:spcAft>
                <a:spcPts val="0"/>
              </a:spcAft>
              <a:buNone/>
            </a:pPr>
            <a:r>
              <a:rPr lang="en" sz="600"/>
              <a:t>		String s="First";</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		//writing to file.txt</a:t>
            </a:r>
            <a:endParaRPr sz="600"/>
          </a:p>
          <a:p>
            <a:pPr indent="0" lvl="0" marL="0" rtl="0" algn="l">
              <a:spcBef>
                <a:spcPts val="0"/>
              </a:spcBef>
              <a:spcAft>
                <a:spcPts val="0"/>
              </a:spcAft>
              <a:buNone/>
            </a:pPr>
            <a:r>
              <a:rPr lang="en" sz="600"/>
              <a:t>		char c[]={'G','E','E','K'};</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print(boolean b) method</a:t>
            </a:r>
            <a:endParaRPr sz="600"/>
          </a:p>
          <a:p>
            <a:pPr indent="0" lvl="0" marL="0" rtl="0" algn="l">
              <a:spcBef>
                <a:spcPts val="0"/>
              </a:spcBef>
              <a:spcAft>
                <a:spcPts val="0"/>
              </a:spcAft>
              <a:buNone/>
            </a:pPr>
            <a:r>
              <a:rPr lang="en" sz="600"/>
              <a:t>		out.print(true);</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print(int i) method</a:t>
            </a:r>
            <a:endParaRPr sz="600"/>
          </a:p>
          <a:p>
            <a:pPr indent="0" lvl="0" marL="0" rtl="0" algn="l">
              <a:spcBef>
                <a:spcPts val="0"/>
              </a:spcBef>
              <a:spcAft>
                <a:spcPts val="0"/>
              </a:spcAft>
              <a:buNone/>
            </a:pPr>
            <a:r>
              <a:rPr lang="en" sz="600"/>
              <a:t>		out.print(1);</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print(float f) method</a:t>
            </a:r>
            <a:endParaRPr sz="600"/>
          </a:p>
          <a:p>
            <a:pPr indent="0" lvl="0" marL="0" rtl="0" algn="l">
              <a:spcBef>
                <a:spcPts val="0"/>
              </a:spcBef>
              <a:spcAft>
                <a:spcPts val="0"/>
              </a:spcAft>
              <a:buNone/>
            </a:pPr>
            <a:r>
              <a:rPr lang="en" sz="600"/>
              <a:t>		out.print(4.533f);</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print(String s) method</a:t>
            </a:r>
            <a:endParaRPr sz="600"/>
          </a:p>
          <a:p>
            <a:pPr indent="0" lvl="0" marL="0" rtl="0" algn="l">
              <a:spcBef>
                <a:spcPts val="0"/>
              </a:spcBef>
              <a:spcAft>
                <a:spcPts val="0"/>
              </a:spcAft>
              <a:buNone/>
            </a:pPr>
            <a:r>
              <a:rPr lang="en" sz="600"/>
              <a:t>		out.print("GeeksforGeeks");</a:t>
            </a:r>
            <a:endParaRPr sz="600"/>
          </a:p>
          <a:p>
            <a:pPr indent="0" lvl="0" marL="0" rtl="0" algn="l">
              <a:spcBef>
                <a:spcPts val="0"/>
              </a:spcBef>
              <a:spcAft>
                <a:spcPts val="0"/>
              </a:spcAft>
              <a:buNone/>
            </a:pPr>
            <a:r>
              <a:rPr lang="en" sz="600"/>
              <a:t>		out.println();</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print(Object Obj) method</a:t>
            </a:r>
            <a:endParaRPr sz="600"/>
          </a:p>
          <a:p>
            <a:pPr indent="0" lvl="0" marL="0" rtl="0" algn="l">
              <a:spcBef>
                <a:spcPts val="0"/>
              </a:spcBef>
              <a:spcAft>
                <a:spcPts val="0"/>
              </a:spcAft>
              <a:buNone/>
            </a:pPr>
            <a:r>
              <a:rPr lang="en" sz="600"/>
              <a:t>		out.print(fout);</a:t>
            </a:r>
            <a:endParaRPr sz="600"/>
          </a:p>
          <a:p>
            <a:pPr indent="0" lvl="0" marL="0" rtl="0" algn="l">
              <a:spcBef>
                <a:spcPts val="0"/>
              </a:spcBef>
              <a:spcAft>
                <a:spcPts val="0"/>
              </a:spcAft>
              <a:buNone/>
            </a:pPr>
            <a:r>
              <a:rPr lang="en" sz="600"/>
              <a:t>		out.println();</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append(CharSequence csq) method</a:t>
            </a:r>
            <a:endParaRPr sz="600"/>
          </a:p>
          <a:p>
            <a:pPr indent="0" lvl="0" marL="0" rtl="0" algn="l">
              <a:spcBef>
                <a:spcPts val="0"/>
              </a:spcBef>
              <a:spcAft>
                <a:spcPts val="0"/>
              </a:spcAft>
              <a:buNone/>
            </a:pPr>
            <a:r>
              <a:rPr lang="en" sz="600"/>
              <a:t>		out.append("Geek");</a:t>
            </a:r>
            <a:endParaRPr sz="600"/>
          </a:p>
          <a:p>
            <a:pPr indent="0" lvl="0" marL="0" rtl="0" algn="l">
              <a:spcBef>
                <a:spcPts val="0"/>
              </a:spcBef>
              <a:spcAft>
                <a:spcPts val="0"/>
              </a:spcAft>
              <a:buNone/>
            </a:pPr>
            <a:r>
              <a:rPr lang="en" sz="600"/>
              <a:t>		out.println();</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checkError() method</a:t>
            </a:r>
            <a:endParaRPr sz="600"/>
          </a:p>
          <a:p>
            <a:pPr indent="0" lvl="0" marL="0" rtl="0" algn="l">
              <a:spcBef>
                <a:spcPts val="0"/>
              </a:spcBef>
              <a:spcAft>
                <a:spcPts val="0"/>
              </a:spcAft>
              <a:buNone/>
            </a:pPr>
            <a:r>
              <a:rPr lang="en" sz="600"/>
              <a:t>		out.println(out.checkError());</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format() method</a:t>
            </a:r>
            <a:endParaRPr sz="600"/>
          </a:p>
          <a:p>
            <a:pPr indent="0" lvl="0" marL="0" rtl="0" algn="l">
              <a:spcBef>
                <a:spcPts val="0"/>
              </a:spcBef>
              <a:spcAft>
                <a:spcPts val="0"/>
              </a:spcAft>
              <a:buNone/>
            </a:pPr>
            <a:r>
              <a:rPr lang="en" sz="600"/>
              <a:t>		out.format(Locale.UK, "Welcome to my %s program", s);</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flush method</a:t>
            </a:r>
            <a:endParaRPr sz="600"/>
          </a:p>
          <a:p>
            <a:pPr indent="0" lvl="0" marL="0" rtl="0" algn="l">
              <a:spcBef>
                <a:spcPts val="0"/>
              </a:spcBef>
              <a:spcAft>
                <a:spcPts val="0"/>
              </a:spcAft>
              <a:buNone/>
            </a:pPr>
            <a:r>
              <a:rPr lang="en" sz="600"/>
              <a:t>		out.flush();</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//illustrating close method</a:t>
            </a:r>
            <a:endParaRPr sz="600"/>
          </a:p>
          <a:p>
            <a:pPr indent="0" lvl="0" marL="0" rtl="0" algn="l">
              <a:spcBef>
                <a:spcPts val="0"/>
              </a:spcBef>
              <a:spcAft>
                <a:spcPts val="0"/>
              </a:spcAft>
              <a:buNone/>
            </a:pPr>
            <a:r>
              <a:rPr lang="en" sz="600"/>
              <a:t>		out.close();</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a:t>
            </a:r>
            <a:endParaRPr sz="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a:t>
            </a:r>
            <a:endParaRPr/>
          </a:p>
        </p:txBody>
      </p:sp>
      <p:pic>
        <p:nvPicPr>
          <p:cNvPr id="169" name="Google Shape;169;p29"/>
          <p:cNvPicPr preferRelativeResize="0"/>
          <p:nvPr/>
        </p:nvPicPr>
        <p:blipFill>
          <a:blip r:embed="rId3">
            <a:alphaModFix/>
          </a:blip>
          <a:stretch>
            <a:fillRect/>
          </a:stretch>
        </p:blipFill>
        <p:spPr>
          <a:xfrm>
            <a:off x="1238675" y="1211150"/>
            <a:ext cx="6957059"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a:t>
            </a:r>
            <a:endParaRPr/>
          </a:p>
        </p:txBody>
      </p:sp>
      <p:sp>
        <p:nvSpPr>
          <p:cNvPr id="175" name="Google Shape;175;p30"/>
          <p:cNvSpPr txBox="1"/>
          <p:nvPr/>
        </p:nvSpPr>
        <p:spPr>
          <a:xfrm>
            <a:off x="342250" y="1130900"/>
            <a:ext cx="4285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File f=new File("abc.txt");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This line 1st checks whether abc.txt file is already available (or) not if it is already available then "f" simply refers that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it is not already available then it won't create any physical file just creates a java File</a:t>
            </a:r>
            <a:endParaRPr/>
          </a:p>
          <a:p>
            <a:pPr indent="0" lvl="0" marL="0" rtl="0" algn="l">
              <a:spcBef>
                <a:spcPts val="0"/>
              </a:spcBef>
              <a:spcAft>
                <a:spcPts val="0"/>
              </a:spcAft>
              <a:buNone/>
            </a:pPr>
            <a:r>
              <a:rPr lang="en"/>
              <a:t>object represents name of the file.</a:t>
            </a:r>
            <a:endParaRPr/>
          </a:p>
        </p:txBody>
      </p:sp>
      <p:sp>
        <p:nvSpPr>
          <p:cNvPr id="176" name="Google Shape;176;p30"/>
          <p:cNvSpPr txBox="1"/>
          <p:nvPr/>
        </p:nvSpPr>
        <p:spPr>
          <a:xfrm>
            <a:off x="4903100" y="1220200"/>
            <a:ext cx="4285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t>Example:</a:t>
            </a:r>
            <a:endParaRPr b="1"/>
          </a:p>
          <a:p>
            <a:pPr indent="0" lvl="0" marL="0" rtl="0" algn="l">
              <a:spcBef>
                <a:spcPts val="0"/>
              </a:spcBef>
              <a:spcAft>
                <a:spcPts val="0"/>
              </a:spcAft>
              <a:buClr>
                <a:schemeClr val="dk1"/>
              </a:buClr>
              <a:buSzPts val="1100"/>
              <a:buFont typeface="Arial"/>
              <a:buNone/>
            </a:pPr>
            <a:r>
              <a:rPr lang="en"/>
              <a:t>import java.io.*;</a:t>
            </a:r>
            <a:endParaRPr/>
          </a:p>
          <a:p>
            <a:pPr indent="0" lvl="0" marL="0" rtl="0" algn="l">
              <a:spcBef>
                <a:spcPts val="0"/>
              </a:spcBef>
              <a:spcAft>
                <a:spcPts val="0"/>
              </a:spcAft>
              <a:buClr>
                <a:schemeClr val="dk1"/>
              </a:buClr>
              <a:buSzPts val="1100"/>
              <a:buFont typeface="Arial"/>
              <a:buNone/>
            </a:pPr>
            <a:r>
              <a:rPr lang="en"/>
              <a:t>class FileDemo</a:t>
            </a:r>
            <a:endParaRPr/>
          </a:p>
          <a:p>
            <a:pPr indent="0" lvl="0" marL="0" rtl="0" algn="l">
              <a:spcBef>
                <a:spcPts val="0"/>
              </a:spcBef>
              <a:spcAft>
                <a:spcPts val="0"/>
              </a:spcAft>
              <a:buClr>
                <a:schemeClr val="dk1"/>
              </a:buClr>
              <a:buSzPts val="1100"/>
              <a:buFont typeface="Arial"/>
              <a:buNone/>
            </a:pPr>
            <a:r>
              <a:rPr lang="en"/>
              <a:t>{</a:t>
            </a:r>
            <a:endParaRPr/>
          </a:p>
          <a:p>
            <a:pPr indent="0" lvl="0" marL="457200" rtl="0" algn="l">
              <a:spcBef>
                <a:spcPts val="0"/>
              </a:spcBef>
              <a:spcAft>
                <a:spcPts val="0"/>
              </a:spcAft>
              <a:buClr>
                <a:schemeClr val="dk1"/>
              </a:buClr>
              <a:buSzPts val="1100"/>
              <a:buFont typeface="Arial"/>
              <a:buNone/>
            </a:pPr>
            <a:r>
              <a:rPr lang="en"/>
              <a:t>public static void main(String[] args)throws IOException</a:t>
            </a:r>
            <a:endParaRPr/>
          </a:p>
          <a:p>
            <a:pPr indent="0" lvl="0" marL="457200" rtl="0" algn="l">
              <a:spcBef>
                <a:spcPts val="0"/>
              </a:spcBef>
              <a:spcAft>
                <a:spcPts val="0"/>
              </a:spcAft>
              <a:buClr>
                <a:schemeClr val="dk1"/>
              </a:buClr>
              <a:buSzPts val="1100"/>
              <a:buFont typeface="Arial"/>
              <a:buNone/>
            </a:pPr>
            <a:r>
              <a:rPr lang="en"/>
              <a:t>{</a:t>
            </a:r>
            <a:endParaRPr/>
          </a:p>
          <a:p>
            <a:pPr indent="0" lvl="0" marL="914400" rtl="0" algn="l">
              <a:spcBef>
                <a:spcPts val="0"/>
              </a:spcBef>
              <a:spcAft>
                <a:spcPts val="0"/>
              </a:spcAft>
              <a:buClr>
                <a:schemeClr val="dk1"/>
              </a:buClr>
              <a:buSzPts val="1100"/>
              <a:buFont typeface="Arial"/>
              <a:buNone/>
            </a:pPr>
            <a:r>
              <a:rPr lang="en"/>
              <a:t>File f=new File("cricket.txt");</a:t>
            </a:r>
            <a:endParaRPr/>
          </a:p>
          <a:p>
            <a:pPr indent="0" lvl="0" marL="914400" rtl="0" algn="l">
              <a:spcBef>
                <a:spcPts val="0"/>
              </a:spcBef>
              <a:spcAft>
                <a:spcPts val="0"/>
              </a:spcAft>
              <a:buClr>
                <a:schemeClr val="dk1"/>
              </a:buClr>
              <a:buSzPts val="1100"/>
              <a:buFont typeface="Arial"/>
              <a:buNone/>
            </a:pPr>
            <a:r>
              <a:rPr lang="en"/>
              <a:t>System.out.println(f.exists());//false</a:t>
            </a:r>
            <a:endParaRPr/>
          </a:p>
          <a:p>
            <a:pPr indent="0" lvl="0" marL="914400" rtl="0" algn="l">
              <a:spcBef>
                <a:spcPts val="0"/>
              </a:spcBef>
              <a:spcAft>
                <a:spcPts val="0"/>
              </a:spcAft>
              <a:buClr>
                <a:schemeClr val="dk1"/>
              </a:buClr>
              <a:buSzPts val="1100"/>
              <a:buFont typeface="Arial"/>
              <a:buNone/>
            </a:pPr>
            <a:r>
              <a:rPr lang="en"/>
              <a:t>f.createNewFile();</a:t>
            </a:r>
            <a:endParaRPr/>
          </a:p>
          <a:p>
            <a:pPr indent="0" lvl="0" marL="914400" rtl="0" algn="l">
              <a:spcBef>
                <a:spcPts val="0"/>
              </a:spcBef>
              <a:spcAft>
                <a:spcPts val="0"/>
              </a:spcAft>
              <a:buClr>
                <a:schemeClr val="dk1"/>
              </a:buClr>
              <a:buSzPts val="1100"/>
              <a:buFont typeface="Arial"/>
              <a:buNone/>
            </a:pPr>
            <a:r>
              <a:rPr lang="en"/>
              <a:t>System.out.println(f.exists());//true</a:t>
            </a:r>
            <a:endParaRPr/>
          </a:p>
          <a:p>
            <a:pPr indent="0" lvl="0" marL="45720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a:t>
            </a:r>
            <a:endParaRPr/>
          </a:p>
        </p:txBody>
      </p:sp>
      <p:sp>
        <p:nvSpPr>
          <p:cNvPr id="182" name="Google Shape;182;p31"/>
          <p:cNvSpPr txBox="1"/>
          <p:nvPr/>
        </p:nvSpPr>
        <p:spPr>
          <a:xfrm>
            <a:off x="342250" y="1130900"/>
            <a:ext cx="42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java File object can represent a directory also.</a:t>
            </a:r>
            <a:endParaRPr/>
          </a:p>
        </p:txBody>
      </p:sp>
      <p:sp>
        <p:nvSpPr>
          <p:cNvPr id="183" name="Google Shape;183;p31"/>
          <p:cNvSpPr txBox="1"/>
          <p:nvPr/>
        </p:nvSpPr>
        <p:spPr>
          <a:xfrm>
            <a:off x="4903100" y="1220200"/>
            <a:ext cx="4285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Example:</a:t>
            </a:r>
            <a:endParaRPr b="1"/>
          </a:p>
          <a:p>
            <a:pPr indent="0" lvl="0" marL="0" rtl="0" algn="l">
              <a:spcBef>
                <a:spcPts val="0"/>
              </a:spcBef>
              <a:spcAft>
                <a:spcPts val="0"/>
              </a:spcAft>
              <a:buNone/>
            </a:pPr>
            <a:r>
              <a:rPr lang="en"/>
              <a:t>import java.io.*;</a:t>
            </a:r>
            <a:endParaRPr/>
          </a:p>
          <a:p>
            <a:pPr indent="0" lvl="0" marL="0" rtl="0" algn="l">
              <a:spcBef>
                <a:spcPts val="0"/>
              </a:spcBef>
              <a:spcAft>
                <a:spcPts val="0"/>
              </a:spcAft>
              <a:buNone/>
            </a:pPr>
            <a:r>
              <a:rPr lang="en"/>
              <a:t>class FileDemo</a:t>
            </a:r>
            <a:endParaRPr/>
          </a:p>
          <a:p>
            <a:pPr indent="0" lvl="0" marL="0" rtl="0" algn="l">
              <a:spcBef>
                <a:spcPts val="0"/>
              </a:spcBef>
              <a:spcAft>
                <a:spcPts val="0"/>
              </a:spcAft>
              <a:buNone/>
            </a:pPr>
            <a:r>
              <a:rPr lang="en"/>
              <a:t>{</a:t>
            </a:r>
            <a:endParaRPr/>
          </a:p>
          <a:p>
            <a:pPr indent="0" lvl="0" marL="457200" rtl="0" algn="l">
              <a:spcBef>
                <a:spcPts val="0"/>
              </a:spcBef>
              <a:spcAft>
                <a:spcPts val="0"/>
              </a:spcAft>
              <a:buNone/>
            </a:pPr>
            <a:r>
              <a:rPr lang="en"/>
              <a:t>public static void main(String[] args)throws IOException</a:t>
            </a:r>
            <a:endParaRPr/>
          </a:p>
          <a:p>
            <a:pPr indent="0" lvl="0" marL="457200" rtl="0" algn="l">
              <a:spcBef>
                <a:spcPts val="0"/>
              </a:spcBef>
              <a:spcAft>
                <a:spcPts val="0"/>
              </a:spcAft>
              <a:buNone/>
            </a:pPr>
            <a:r>
              <a:rPr lang="en"/>
              <a:t>{</a:t>
            </a:r>
            <a:endParaRPr/>
          </a:p>
          <a:p>
            <a:pPr indent="0" lvl="0" marL="914400" rtl="0" algn="l">
              <a:spcBef>
                <a:spcPts val="0"/>
              </a:spcBef>
              <a:spcAft>
                <a:spcPts val="0"/>
              </a:spcAft>
              <a:buNone/>
            </a:pPr>
            <a:r>
              <a:rPr lang="en"/>
              <a:t>File f=new File("cricket123");</a:t>
            </a:r>
            <a:endParaRPr/>
          </a:p>
          <a:p>
            <a:pPr indent="0" lvl="0" marL="914400" rtl="0" algn="l">
              <a:spcBef>
                <a:spcPts val="0"/>
              </a:spcBef>
              <a:spcAft>
                <a:spcPts val="0"/>
              </a:spcAft>
              <a:buNone/>
            </a:pPr>
            <a:r>
              <a:rPr lang="en"/>
              <a:t>System.out.println(f.exists());//false</a:t>
            </a:r>
            <a:endParaRPr/>
          </a:p>
          <a:p>
            <a:pPr indent="0" lvl="0" marL="914400" rtl="0" algn="l">
              <a:spcBef>
                <a:spcPts val="0"/>
              </a:spcBef>
              <a:spcAft>
                <a:spcPts val="0"/>
              </a:spcAft>
              <a:buNone/>
            </a:pPr>
            <a:r>
              <a:rPr lang="en"/>
              <a:t>f.mkdir();</a:t>
            </a:r>
            <a:endParaRPr/>
          </a:p>
          <a:p>
            <a:pPr indent="0" lvl="0" marL="914400" rtl="0" algn="l">
              <a:spcBef>
                <a:spcPts val="0"/>
              </a:spcBef>
              <a:spcAft>
                <a:spcPts val="0"/>
              </a:spcAft>
              <a:buNone/>
            </a:pPr>
            <a:r>
              <a:rPr lang="en"/>
              <a:t>System.out.println(f.exists());//true</a:t>
            </a:r>
            <a:endParaRPr/>
          </a:p>
          <a:p>
            <a:pPr indent="0" lvl="0" marL="45720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Java I/O Streams</a:t>
            </a:r>
            <a:endParaRPr/>
          </a:p>
          <a:p>
            <a:pPr indent="0" lvl="0" marL="0" rtl="0" algn="l">
              <a:spcBef>
                <a:spcPts val="1200"/>
              </a:spcBef>
              <a:spcAft>
                <a:spcPts val="0"/>
              </a:spcAft>
              <a:buClr>
                <a:schemeClr val="dk1"/>
              </a:buClr>
              <a:buSzPts val="1100"/>
              <a:buFont typeface="Arial"/>
              <a:buNone/>
            </a:pPr>
            <a:r>
              <a:rPr lang="en"/>
              <a:t>Types of I/O Streams</a:t>
            </a:r>
            <a:endParaRPr/>
          </a:p>
          <a:p>
            <a:pPr indent="0" lvl="0" marL="0" rtl="0" algn="l">
              <a:spcBef>
                <a:spcPts val="1200"/>
              </a:spcBef>
              <a:spcAft>
                <a:spcPts val="0"/>
              </a:spcAft>
              <a:buClr>
                <a:schemeClr val="dk1"/>
              </a:buClr>
              <a:buSzPts val="1100"/>
              <a:buFont typeface="Arial"/>
              <a:buNone/>
            </a:pPr>
            <a:r>
              <a:rPr lang="en"/>
              <a:t>Important Classes of IO Streams</a:t>
            </a:r>
            <a:endParaRPr/>
          </a:p>
          <a:p>
            <a:pPr indent="0" lvl="0" marL="0" rtl="0" algn="l">
              <a:spcBef>
                <a:spcPts val="1200"/>
              </a:spcBef>
              <a:spcAft>
                <a:spcPts val="1200"/>
              </a:spcAft>
              <a:buNone/>
            </a:pPr>
            <a:r>
              <a:rPr lang="en"/>
              <a:t>Files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Constructor of File Class</a:t>
            </a:r>
            <a:endParaRPr/>
          </a:p>
        </p:txBody>
      </p:sp>
      <p:sp>
        <p:nvSpPr>
          <p:cNvPr id="189" name="Google Shape;189;p32"/>
          <p:cNvSpPr txBox="1"/>
          <p:nvPr/>
        </p:nvSpPr>
        <p:spPr>
          <a:xfrm>
            <a:off x="468725" y="1257400"/>
            <a:ext cx="4285500" cy="31965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b="1" lang="en"/>
              <a:t>File f=new File(String name); </a:t>
            </a:r>
            <a:endParaRPr b="1"/>
          </a:p>
          <a:p>
            <a:pPr indent="0" lvl="0" marL="457200" rtl="0" algn="l">
              <a:spcBef>
                <a:spcPts val="1000"/>
              </a:spcBef>
              <a:spcAft>
                <a:spcPts val="0"/>
              </a:spcAft>
              <a:buNone/>
            </a:pPr>
            <a:r>
              <a:rPr lang="en"/>
              <a:t>Creates a java File object that represents name of the file or directory in current working directory.</a:t>
            </a:r>
            <a:endParaRPr/>
          </a:p>
          <a:p>
            <a:pPr indent="-317500" lvl="0" marL="457200" rtl="0" algn="l">
              <a:spcBef>
                <a:spcPts val="1000"/>
              </a:spcBef>
              <a:spcAft>
                <a:spcPts val="0"/>
              </a:spcAft>
              <a:buSzPts val="1400"/>
              <a:buChar char="➢"/>
            </a:pPr>
            <a:r>
              <a:rPr b="1" lang="en"/>
              <a:t>File f=new File(String subdirname,String name); </a:t>
            </a:r>
            <a:endParaRPr b="1"/>
          </a:p>
          <a:p>
            <a:pPr indent="0" lvl="0" marL="457200" rtl="0" algn="l">
              <a:spcBef>
                <a:spcPts val="1000"/>
              </a:spcBef>
              <a:spcAft>
                <a:spcPts val="0"/>
              </a:spcAft>
              <a:buNone/>
            </a:pPr>
            <a:r>
              <a:rPr lang="en"/>
              <a:t>Creates a File object that represents name of the file or directory present in specified sub directory.</a:t>
            </a:r>
            <a:endParaRPr/>
          </a:p>
          <a:p>
            <a:pPr indent="-317500" lvl="0" marL="457200" rtl="0" algn="l">
              <a:spcBef>
                <a:spcPts val="1000"/>
              </a:spcBef>
              <a:spcAft>
                <a:spcPts val="0"/>
              </a:spcAft>
              <a:buSzPts val="1400"/>
              <a:buChar char="➢"/>
            </a:pPr>
            <a:r>
              <a:rPr b="1" lang="en"/>
              <a:t>File f=new File(File subdir,String name);</a:t>
            </a:r>
            <a:endParaRPr b="1"/>
          </a:p>
          <a:p>
            <a:pPr indent="-317500" lvl="0" marL="457200" rtl="0" algn="l">
              <a:spcBef>
                <a:spcPts val="1000"/>
              </a:spcBef>
              <a:spcAft>
                <a:spcPts val="0"/>
              </a:spcAft>
              <a:buSzPts val="1400"/>
              <a:buChar char="➢"/>
            </a:pPr>
            <a:r>
              <a:rPr b="1" lang="en" sz="1300">
                <a:solidFill>
                  <a:srgbClr val="273239"/>
                </a:solidFill>
                <a:highlight>
                  <a:srgbClr val="FFFFFF"/>
                </a:highlight>
              </a:rPr>
              <a:t>File(URI uri);</a:t>
            </a:r>
            <a:endParaRPr b="1"/>
          </a:p>
        </p:txBody>
      </p:sp>
      <p:sp>
        <p:nvSpPr>
          <p:cNvPr id="190" name="Google Shape;190;p32"/>
          <p:cNvSpPr txBox="1"/>
          <p:nvPr/>
        </p:nvSpPr>
        <p:spPr>
          <a:xfrm>
            <a:off x="4858500" y="1257400"/>
            <a:ext cx="30951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import java.io.*;</a:t>
            </a:r>
            <a:endParaRPr sz="900"/>
          </a:p>
          <a:p>
            <a:pPr indent="0" lvl="0" marL="0" rtl="0" algn="l">
              <a:spcBef>
                <a:spcPts val="0"/>
              </a:spcBef>
              <a:spcAft>
                <a:spcPts val="0"/>
              </a:spcAft>
              <a:buClr>
                <a:schemeClr val="dk1"/>
              </a:buClr>
              <a:buSzPts val="1100"/>
              <a:buFont typeface="Arial"/>
              <a:buNone/>
            </a:pPr>
            <a:r>
              <a:rPr lang="en" sz="900"/>
              <a:t>class FileDemo</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public static void main(String[] args)throws IOException</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File f1=new File("file123");</a:t>
            </a:r>
            <a:endParaRPr sz="900"/>
          </a:p>
          <a:p>
            <a:pPr indent="0" lvl="0" marL="457200" rtl="0" algn="l">
              <a:spcBef>
                <a:spcPts val="0"/>
              </a:spcBef>
              <a:spcAft>
                <a:spcPts val="0"/>
              </a:spcAft>
              <a:buClr>
                <a:schemeClr val="dk1"/>
              </a:buClr>
              <a:buSzPts val="1100"/>
              <a:buFont typeface="Arial"/>
              <a:buNone/>
            </a:pPr>
            <a:r>
              <a:rPr lang="en" sz="900"/>
              <a:t>f1.mkdir();</a:t>
            </a:r>
            <a:endParaRPr sz="900"/>
          </a:p>
          <a:p>
            <a:pPr indent="0" lvl="0" marL="457200" rtl="0" algn="l">
              <a:spcBef>
                <a:spcPts val="0"/>
              </a:spcBef>
              <a:spcAft>
                <a:spcPts val="0"/>
              </a:spcAft>
              <a:buClr>
                <a:schemeClr val="dk1"/>
              </a:buClr>
              <a:buSzPts val="1100"/>
              <a:buFont typeface="Arial"/>
              <a:buNone/>
            </a:pPr>
            <a:r>
              <a:rPr lang="en" sz="900"/>
              <a:t>File f2=new File("file123","abc.txt");</a:t>
            </a:r>
            <a:endParaRPr sz="900"/>
          </a:p>
          <a:p>
            <a:pPr indent="0" lvl="0" marL="457200" rtl="0" algn="l">
              <a:spcBef>
                <a:spcPts val="0"/>
              </a:spcBef>
              <a:spcAft>
                <a:spcPts val="0"/>
              </a:spcAft>
              <a:buClr>
                <a:schemeClr val="dk1"/>
              </a:buClr>
              <a:buSzPts val="1100"/>
              <a:buFont typeface="Arial"/>
              <a:buNone/>
            </a:pPr>
            <a:r>
              <a:rPr lang="en" sz="900"/>
              <a:t>f2.createNewFile();</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None/>
            </a:pPr>
            <a:r>
              <a:rPr lang="en" sz="900"/>
              <a:t>}</a:t>
            </a:r>
            <a:endParaRPr sz="900"/>
          </a:p>
        </p:txBody>
      </p:sp>
      <p:sp>
        <p:nvSpPr>
          <p:cNvPr id="191" name="Google Shape;191;p32"/>
          <p:cNvSpPr txBox="1"/>
          <p:nvPr/>
        </p:nvSpPr>
        <p:spPr>
          <a:xfrm>
            <a:off x="4784000" y="3173150"/>
            <a:ext cx="4285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import java.io.*;</a:t>
            </a:r>
            <a:endParaRPr sz="900"/>
          </a:p>
          <a:p>
            <a:pPr indent="0" lvl="0" marL="0" rtl="0" algn="l">
              <a:spcBef>
                <a:spcPts val="0"/>
              </a:spcBef>
              <a:spcAft>
                <a:spcPts val="0"/>
              </a:spcAft>
              <a:buNone/>
            </a:pPr>
            <a:r>
              <a:rPr lang="en" sz="900"/>
              <a:t>class FileDemo</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public static void main(String[] args)throws IOException</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File f=new File("c:\\file123","demo.txt");</a:t>
            </a:r>
            <a:endParaRPr sz="900"/>
          </a:p>
          <a:p>
            <a:pPr indent="0" lvl="0" marL="457200" rtl="0" algn="l">
              <a:spcBef>
                <a:spcPts val="0"/>
              </a:spcBef>
              <a:spcAft>
                <a:spcPts val="0"/>
              </a:spcAft>
              <a:buNone/>
            </a:pPr>
            <a:r>
              <a:rPr lang="en" sz="900"/>
              <a:t>f.createNewFile();</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Methods of File</a:t>
            </a:r>
            <a:endParaRPr/>
          </a:p>
        </p:txBody>
      </p:sp>
      <p:sp>
        <p:nvSpPr>
          <p:cNvPr id="197" name="Google Shape;197;p33"/>
          <p:cNvSpPr txBox="1"/>
          <p:nvPr/>
        </p:nvSpPr>
        <p:spPr>
          <a:xfrm>
            <a:off x="446400" y="1242525"/>
            <a:ext cx="4285500" cy="34530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Char char="●"/>
            </a:pPr>
            <a:r>
              <a:rPr b="1" lang="en" sz="1100"/>
              <a:t>boolean exists();</a:t>
            </a:r>
            <a:endParaRPr b="1" sz="1100"/>
          </a:p>
          <a:p>
            <a:pPr indent="0" lvl="0" marL="457200" rtl="0" algn="l">
              <a:spcBef>
                <a:spcPts val="1000"/>
              </a:spcBef>
              <a:spcAft>
                <a:spcPts val="0"/>
              </a:spcAft>
              <a:buNone/>
            </a:pPr>
            <a:r>
              <a:rPr lang="en" sz="1100"/>
              <a:t>Returns true if the physical file or directory available.</a:t>
            </a:r>
            <a:endParaRPr sz="1100"/>
          </a:p>
          <a:p>
            <a:pPr indent="-298450" lvl="0" marL="457200" rtl="0" algn="l">
              <a:spcBef>
                <a:spcPts val="1000"/>
              </a:spcBef>
              <a:spcAft>
                <a:spcPts val="0"/>
              </a:spcAft>
              <a:buSzPts val="1100"/>
              <a:buChar char="●"/>
            </a:pPr>
            <a:r>
              <a:rPr b="1" lang="en" sz="1100"/>
              <a:t>boolean createNewFile();</a:t>
            </a:r>
            <a:endParaRPr b="1" sz="1100"/>
          </a:p>
          <a:p>
            <a:pPr indent="0" lvl="0" marL="457200" rtl="0" algn="l">
              <a:spcBef>
                <a:spcPts val="1000"/>
              </a:spcBef>
              <a:spcAft>
                <a:spcPts val="0"/>
              </a:spcAft>
              <a:buNone/>
            </a:pPr>
            <a:r>
              <a:rPr lang="en" sz="1100"/>
              <a:t>This method 1st checks whether the physical file is already available or not if it is already available then this method simply returns false without creating any physical file.</a:t>
            </a:r>
            <a:endParaRPr sz="1100"/>
          </a:p>
          <a:p>
            <a:pPr indent="0" lvl="0" marL="457200" rtl="0" algn="l">
              <a:spcBef>
                <a:spcPts val="1000"/>
              </a:spcBef>
              <a:spcAft>
                <a:spcPts val="0"/>
              </a:spcAft>
              <a:buNone/>
            </a:pPr>
            <a:r>
              <a:rPr lang="en" sz="1100"/>
              <a:t>If this file is not already available then it will create a new file and returns true</a:t>
            </a:r>
            <a:endParaRPr sz="1100"/>
          </a:p>
          <a:p>
            <a:pPr indent="-298450" lvl="0" marL="457200" rtl="0" algn="l">
              <a:spcBef>
                <a:spcPts val="1000"/>
              </a:spcBef>
              <a:spcAft>
                <a:spcPts val="0"/>
              </a:spcAft>
              <a:buSzPts val="1100"/>
              <a:buChar char="●"/>
            </a:pPr>
            <a:r>
              <a:rPr b="1" lang="en" sz="1100"/>
              <a:t>boolean mkdir();</a:t>
            </a:r>
            <a:endParaRPr b="1" sz="1100"/>
          </a:p>
          <a:p>
            <a:pPr indent="0" lvl="0" marL="457200" rtl="0" algn="l">
              <a:spcBef>
                <a:spcPts val="1000"/>
              </a:spcBef>
              <a:spcAft>
                <a:spcPts val="0"/>
              </a:spcAft>
              <a:buNone/>
            </a:pPr>
            <a:r>
              <a:rPr lang="en" sz="1100"/>
              <a:t>This method 1st checks whether the directory is already available or not if it is already available then this method simply returns false without creating any directory.</a:t>
            </a:r>
            <a:endParaRPr sz="1100"/>
          </a:p>
          <a:p>
            <a:pPr indent="0" lvl="0" marL="457200" rtl="0" algn="l">
              <a:spcBef>
                <a:spcPts val="1000"/>
              </a:spcBef>
              <a:spcAft>
                <a:spcPts val="0"/>
              </a:spcAft>
              <a:buNone/>
            </a:pPr>
            <a:r>
              <a:rPr lang="en" sz="1100"/>
              <a:t>If this directory is not already available then it will create a new directory and returns true</a:t>
            </a:r>
            <a:endParaRPr sz="1100"/>
          </a:p>
        </p:txBody>
      </p:sp>
      <p:sp>
        <p:nvSpPr>
          <p:cNvPr id="198" name="Google Shape;198;p33"/>
          <p:cNvSpPr txBox="1"/>
          <p:nvPr/>
        </p:nvSpPr>
        <p:spPr>
          <a:xfrm>
            <a:off x="4899225" y="1242525"/>
            <a:ext cx="4285500" cy="35403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Char char="●"/>
            </a:pPr>
            <a:r>
              <a:rPr b="1" lang="en" sz="1100"/>
              <a:t>boolean isFile();</a:t>
            </a:r>
            <a:endParaRPr b="1" sz="1100"/>
          </a:p>
          <a:p>
            <a:pPr indent="0" lvl="0" marL="914400" rtl="0" algn="l">
              <a:spcBef>
                <a:spcPts val="1000"/>
              </a:spcBef>
              <a:spcAft>
                <a:spcPts val="0"/>
              </a:spcAft>
              <a:buNone/>
            </a:pPr>
            <a:r>
              <a:rPr lang="en" sz="1100"/>
              <a:t>Returns true if the File object represents a physical file.</a:t>
            </a:r>
            <a:endParaRPr sz="1100"/>
          </a:p>
          <a:p>
            <a:pPr indent="-298450" lvl="0" marL="457200" rtl="0" algn="l">
              <a:spcBef>
                <a:spcPts val="1000"/>
              </a:spcBef>
              <a:spcAft>
                <a:spcPts val="0"/>
              </a:spcAft>
              <a:buSzPts val="1100"/>
              <a:buChar char="●"/>
            </a:pPr>
            <a:r>
              <a:rPr b="1" lang="en" sz="1100"/>
              <a:t>boolean isDirectory();</a:t>
            </a:r>
            <a:endParaRPr b="1" sz="1100"/>
          </a:p>
          <a:p>
            <a:pPr indent="0" lvl="0" marL="914400" rtl="0" algn="l">
              <a:spcBef>
                <a:spcPts val="1000"/>
              </a:spcBef>
              <a:spcAft>
                <a:spcPts val="0"/>
              </a:spcAft>
              <a:buNone/>
            </a:pPr>
            <a:r>
              <a:rPr lang="en" sz="1100"/>
              <a:t>Returns true if the File object represents a directory.</a:t>
            </a:r>
            <a:endParaRPr sz="1100"/>
          </a:p>
          <a:p>
            <a:pPr indent="-298450" lvl="0" marL="457200" rtl="0" algn="l">
              <a:spcBef>
                <a:spcPts val="1000"/>
              </a:spcBef>
              <a:spcAft>
                <a:spcPts val="0"/>
              </a:spcAft>
              <a:buSzPts val="1100"/>
              <a:buChar char="●"/>
            </a:pPr>
            <a:r>
              <a:rPr b="1" lang="en" sz="1100"/>
              <a:t>String[] list();</a:t>
            </a:r>
            <a:endParaRPr b="1" sz="1100"/>
          </a:p>
          <a:p>
            <a:pPr indent="0" lvl="0" marL="914400" rtl="0" algn="l">
              <a:spcBef>
                <a:spcPts val="1000"/>
              </a:spcBef>
              <a:spcAft>
                <a:spcPts val="0"/>
              </a:spcAft>
              <a:buNone/>
            </a:pPr>
            <a:r>
              <a:rPr lang="en" sz="1100"/>
              <a:t>It returns the names of all files and subdirectories present in the specified directory.</a:t>
            </a:r>
            <a:endParaRPr sz="1100"/>
          </a:p>
          <a:p>
            <a:pPr indent="-298450" lvl="0" marL="457200" rtl="0" algn="l">
              <a:spcBef>
                <a:spcPts val="1000"/>
              </a:spcBef>
              <a:spcAft>
                <a:spcPts val="0"/>
              </a:spcAft>
              <a:buSzPts val="1100"/>
              <a:buChar char="●"/>
            </a:pPr>
            <a:r>
              <a:rPr b="1" lang="en" sz="1100"/>
              <a:t>long length();</a:t>
            </a:r>
            <a:endParaRPr b="1" sz="1100"/>
          </a:p>
          <a:p>
            <a:pPr indent="0" lvl="0" marL="914400" rtl="0" algn="l">
              <a:spcBef>
                <a:spcPts val="1000"/>
              </a:spcBef>
              <a:spcAft>
                <a:spcPts val="0"/>
              </a:spcAft>
              <a:buNone/>
            </a:pPr>
            <a:r>
              <a:rPr lang="en" sz="1100"/>
              <a:t>Returns the no of characters present in the file.</a:t>
            </a:r>
            <a:endParaRPr sz="1100"/>
          </a:p>
          <a:p>
            <a:pPr indent="-298450" lvl="0" marL="457200" rtl="0" algn="l">
              <a:spcBef>
                <a:spcPts val="1000"/>
              </a:spcBef>
              <a:spcAft>
                <a:spcPts val="0"/>
              </a:spcAft>
              <a:buSzPts val="1100"/>
              <a:buChar char="●"/>
            </a:pPr>
            <a:r>
              <a:rPr b="1" lang="en" sz="1100"/>
              <a:t>boolean delete();</a:t>
            </a:r>
            <a:endParaRPr b="1" sz="1100"/>
          </a:p>
          <a:p>
            <a:pPr indent="0" lvl="0" marL="914400" rtl="0" algn="l">
              <a:spcBef>
                <a:spcPts val="1000"/>
              </a:spcBef>
              <a:spcAft>
                <a:spcPts val="0"/>
              </a:spcAft>
              <a:buNone/>
            </a:pPr>
            <a:r>
              <a:rPr lang="en" sz="1100"/>
              <a:t>To delete a file or directory.</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FileWriter</a:t>
            </a:r>
            <a:endParaRPr/>
          </a:p>
        </p:txBody>
      </p:sp>
      <p:sp>
        <p:nvSpPr>
          <p:cNvPr id="204" name="Google Shape;204;p34"/>
          <p:cNvSpPr txBox="1"/>
          <p:nvPr/>
        </p:nvSpPr>
        <p:spPr>
          <a:xfrm>
            <a:off x="424100" y="1205300"/>
            <a:ext cx="428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By using FileWriter object we can write character data to the file.</a:t>
            </a:r>
            <a:endParaRPr/>
          </a:p>
        </p:txBody>
      </p:sp>
      <p:sp>
        <p:nvSpPr>
          <p:cNvPr id="205" name="Google Shape;205;p34"/>
          <p:cNvSpPr txBox="1"/>
          <p:nvPr/>
        </p:nvSpPr>
        <p:spPr>
          <a:xfrm>
            <a:off x="424100" y="1867500"/>
            <a:ext cx="42855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Constructors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100">
                <a:solidFill>
                  <a:srgbClr val="3C78D8"/>
                </a:solidFill>
              </a:rPr>
              <a:t>FileWriter fw = new FileWriter(String name);</a:t>
            </a:r>
            <a:endParaRPr sz="1100">
              <a:solidFill>
                <a:srgbClr val="3C78D8"/>
              </a:solidFill>
            </a:endParaRPr>
          </a:p>
          <a:p>
            <a:pPr indent="0" lvl="0" marL="0" rtl="0" algn="l">
              <a:spcBef>
                <a:spcPts val="0"/>
              </a:spcBef>
              <a:spcAft>
                <a:spcPts val="0"/>
              </a:spcAft>
              <a:buClr>
                <a:schemeClr val="dk1"/>
              </a:buClr>
              <a:buSzPts val="1100"/>
              <a:buFont typeface="Arial"/>
              <a:buNone/>
            </a:pPr>
            <a:r>
              <a:t/>
            </a:r>
            <a:endParaRPr sz="1100">
              <a:solidFill>
                <a:srgbClr val="3C78D8"/>
              </a:solidFill>
            </a:endParaRPr>
          </a:p>
          <a:p>
            <a:pPr indent="0" lvl="0" marL="0" rtl="0" algn="l">
              <a:spcBef>
                <a:spcPts val="0"/>
              </a:spcBef>
              <a:spcAft>
                <a:spcPts val="0"/>
              </a:spcAft>
              <a:buNone/>
            </a:pPr>
            <a:r>
              <a:rPr lang="en" sz="1100">
                <a:solidFill>
                  <a:srgbClr val="3C78D8"/>
                </a:solidFill>
              </a:rPr>
              <a:t>FileWriter fw = new FileWriter(File f);</a:t>
            </a:r>
            <a:endParaRPr sz="1100">
              <a:solidFill>
                <a:srgbClr val="3C78D8"/>
              </a:solidFill>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The above 2 constructors meant for overriding.</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t>Instead of overriding if we want append operation then we should go for the following 2 constructors.</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solidFill>
                  <a:srgbClr val="3C78D8"/>
                </a:solidFill>
              </a:rPr>
              <a:t>FileWriter fw = new FileWriter(String name,boolean append);</a:t>
            </a:r>
            <a:endParaRPr sz="1100">
              <a:solidFill>
                <a:srgbClr val="3C78D8"/>
              </a:solidFill>
            </a:endParaRPr>
          </a:p>
          <a:p>
            <a:pPr indent="0" lvl="0" marL="0" rtl="0" algn="l">
              <a:spcBef>
                <a:spcPts val="0"/>
              </a:spcBef>
              <a:spcAft>
                <a:spcPts val="0"/>
              </a:spcAft>
              <a:buNone/>
            </a:pPr>
            <a:r>
              <a:t/>
            </a:r>
            <a:endParaRPr sz="1100">
              <a:solidFill>
                <a:srgbClr val="3C78D8"/>
              </a:solidFill>
            </a:endParaRPr>
          </a:p>
          <a:p>
            <a:pPr indent="0" lvl="0" marL="0" rtl="0" algn="l">
              <a:spcBef>
                <a:spcPts val="0"/>
              </a:spcBef>
              <a:spcAft>
                <a:spcPts val="0"/>
              </a:spcAft>
              <a:buClr>
                <a:schemeClr val="dk1"/>
              </a:buClr>
              <a:buSzPts val="1100"/>
              <a:buFont typeface="Arial"/>
              <a:buNone/>
            </a:pPr>
            <a:r>
              <a:rPr lang="en" sz="1100">
                <a:solidFill>
                  <a:srgbClr val="3C78D8"/>
                </a:solidFill>
              </a:rPr>
              <a:t>FileWriter fw = new FileWriter(File f,boolean append);</a:t>
            </a:r>
            <a:endParaRPr sz="1100">
              <a:solidFill>
                <a:srgbClr val="3C78D8"/>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t>If the specified physical file is not already available then these constructors will create that file.</a:t>
            </a:r>
            <a:endParaRPr sz="1100"/>
          </a:p>
        </p:txBody>
      </p:sp>
      <p:sp>
        <p:nvSpPr>
          <p:cNvPr id="206" name="Google Shape;206;p34"/>
          <p:cNvSpPr txBox="1"/>
          <p:nvPr/>
        </p:nvSpPr>
        <p:spPr>
          <a:xfrm>
            <a:off x="4709600" y="1582800"/>
            <a:ext cx="4285500" cy="3381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500"/>
              <a:t>Methods</a:t>
            </a:r>
            <a:endParaRPr b="1" sz="1500"/>
          </a:p>
          <a:p>
            <a:pPr indent="-317500" lvl="0" marL="457200" rtl="0" algn="l">
              <a:spcBef>
                <a:spcPts val="1000"/>
              </a:spcBef>
              <a:spcAft>
                <a:spcPts val="0"/>
              </a:spcAft>
              <a:buSzPts val="1400"/>
              <a:buChar char="★"/>
            </a:pPr>
            <a:r>
              <a:rPr b="1" lang="en"/>
              <a:t>write(int ch);</a:t>
            </a:r>
            <a:r>
              <a:rPr lang="en"/>
              <a:t> </a:t>
            </a:r>
            <a:endParaRPr/>
          </a:p>
          <a:p>
            <a:pPr indent="0" lvl="0" marL="457200" rtl="0" algn="l">
              <a:spcBef>
                <a:spcPts val="1000"/>
              </a:spcBef>
              <a:spcAft>
                <a:spcPts val="0"/>
              </a:spcAft>
              <a:buNone/>
            </a:pPr>
            <a:r>
              <a:rPr lang="en"/>
              <a:t>To write a single character to the file.</a:t>
            </a:r>
            <a:endParaRPr/>
          </a:p>
          <a:p>
            <a:pPr indent="-317500" lvl="0" marL="457200" rtl="0" algn="l">
              <a:spcBef>
                <a:spcPts val="1000"/>
              </a:spcBef>
              <a:spcAft>
                <a:spcPts val="0"/>
              </a:spcAft>
              <a:buSzPts val="1400"/>
              <a:buChar char="★"/>
            </a:pPr>
            <a:r>
              <a:rPr b="1" lang="en"/>
              <a:t>write(char[] ch); </a:t>
            </a:r>
            <a:endParaRPr b="1"/>
          </a:p>
          <a:p>
            <a:pPr indent="0" lvl="0" marL="457200" rtl="0" algn="l">
              <a:spcBef>
                <a:spcPts val="1000"/>
              </a:spcBef>
              <a:spcAft>
                <a:spcPts val="0"/>
              </a:spcAft>
              <a:buNone/>
            </a:pPr>
            <a:r>
              <a:rPr lang="en"/>
              <a:t>To write an array of characters to the file.</a:t>
            </a:r>
            <a:endParaRPr/>
          </a:p>
          <a:p>
            <a:pPr indent="-317500" lvl="0" marL="457200" rtl="0" algn="l">
              <a:spcBef>
                <a:spcPts val="1000"/>
              </a:spcBef>
              <a:spcAft>
                <a:spcPts val="0"/>
              </a:spcAft>
              <a:buSzPts val="1400"/>
              <a:buChar char="★"/>
            </a:pPr>
            <a:r>
              <a:rPr b="1" lang="en"/>
              <a:t>write(String s); </a:t>
            </a:r>
            <a:endParaRPr b="1"/>
          </a:p>
          <a:p>
            <a:pPr indent="0" lvl="0" marL="457200" rtl="0" algn="l">
              <a:spcBef>
                <a:spcPts val="1000"/>
              </a:spcBef>
              <a:spcAft>
                <a:spcPts val="0"/>
              </a:spcAft>
              <a:buNone/>
            </a:pPr>
            <a:r>
              <a:rPr lang="en"/>
              <a:t>To write a String to the file.</a:t>
            </a:r>
            <a:endParaRPr/>
          </a:p>
          <a:p>
            <a:pPr indent="-317500" lvl="0" marL="457200" rtl="0" algn="l">
              <a:spcBef>
                <a:spcPts val="1000"/>
              </a:spcBef>
              <a:spcAft>
                <a:spcPts val="0"/>
              </a:spcAft>
              <a:buSzPts val="1400"/>
              <a:buChar char="★"/>
            </a:pPr>
            <a:r>
              <a:rPr b="1" lang="en"/>
              <a:t>flush(); </a:t>
            </a:r>
            <a:r>
              <a:rPr lang="en"/>
              <a:t>To give the guarantee the total data include last character also written to the file.</a:t>
            </a:r>
            <a:endParaRPr/>
          </a:p>
          <a:p>
            <a:pPr indent="-317500" lvl="0" marL="457200" rtl="0" algn="l">
              <a:spcBef>
                <a:spcPts val="1000"/>
              </a:spcBef>
              <a:spcAft>
                <a:spcPts val="0"/>
              </a:spcAft>
              <a:buSzPts val="1400"/>
              <a:buChar char="★"/>
            </a:pPr>
            <a:r>
              <a:rPr b="1" lang="en"/>
              <a:t>close(); </a:t>
            </a:r>
            <a:r>
              <a:rPr lang="en"/>
              <a:t>To close the stream.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212" name="Google Shape;212;p35"/>
          <p:cNvSpPr txBox="1"/>
          <p:nvPr/>
        </p:nvSpPr>
        <p:spPr>
          <a:xfrm>
            <a:off x="386900" y="1190425"/>
            <a:ext cx="42855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t>import java.io.*;</a:t>
            </a:r>
            <a:endParaRPr sz="1100"/>
          </a:p>
          <a:p>
            <a:pPr indent="0" lvl="0" marL="0" rtl="0" algn="l">
              <a:spcBef>
                <a:spcPts val="0"/>
              </a:spcBef>
              <a:spcAft>
                <a:spcPts val="0"/>
              </a:spcAft>
              <a:buClr>
                <a:schemeClr val="dk1"/>
              </a:buClr>
              <a:buSzPts val="1100"/>
              <a:buFont typeface="Arial"/>
              <a:buNone/>
            </a:pPr>
            <a:r>
              <a:rPr lang="en" sz="1100"/>
              <a:t>class FileWriterDemo</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457200" rtl="0" algn="l">
              <a:spcBef>
                <a:spcPts val="0"/>
              </a:spcBef>
              <a:spcAft>
                <a:spcPts val="0"/>
              </a:spcAft>
              <a:buClr>
                <a:schemeClr val="dk1"/>
              </a:buClr>
              <a:buSzPts val="1100"/>
              <a:buFont typeface="Arial"/>
              <a:buNone/>
            </a:pPr>
            <a:r>
              <a:rPr lang="en" sz="1100"/>
              <a:t>public static void main(String[] args)throws IOException</a:t>
            </a:r>
            <a:endParaRPr sz="1100"/>
          </a:p>
          <a:p>
            <a:pPr indent="0" lvl="0" marL="457200" rtl="0" algn="l">
              <a:spcBef>
                <a:spcPts val="0"/>
              </a:spcBef>
              <a:spcAft>
                <a:spcPts val="0"/>
              </a:spcAft>
              <a:buClr>
                <a:schemeClr val="dk1"/>
              </a:buClr>
              <a:buSzPts val="1100"/>
              <a:buFont typeface="Arial"/>
              <a:buNone/>
            </a:pPr>
            <a:r>
              <a:rPr lang="en" sz="1100"/>
              <a:t>{</a:t>
            </a:r>
            <a:endParaRPr sz="1100"/>
          </a:p>
          <a:p>
            <a:pPr indent="0" lvl="0" marL="914400" rtl="0" algn="l">
              <a:spcBef>
                <a:spcPts val="0"/>
              </a:spcBef>
              <a:spcAft>
                <a:spcPts val="0"/>
              </a:spcAft>
              <a:buClr>
                <a:schemeClr val="dk1"/>
              </a:buClr>
              <a:buSzPts val="1100"/>
              <a:buFont typeface="Arial"/>
              <a:buNone/>
            </a:pPr>
            <a:r>
              <a:rPr lang="en" sz="1100"/>
              <a:t>FileWriter fw=new FileWriter("cricket.txt",true);</a:t>
            </a:r>
            <a:endParaRPr sz="1100"/>
          </a:p>
          <a:p>
            <a:pPr indent="0" lvl="0" marL="914400" rtl="0" algn="l">
              <a:spcBef>
                <a:spcPts val="0"/>
              </a:spcBef>
              <a:spcAft>
                <a:spcPts val="0"/>
              </a:spcAft>
              <a:buClr>
                <a:schemeClr val="dk1"/>
              </a:buClr>
              <a:buSzPts val="1100"/>
              <a:buFont typeface="Arial"/>
              <a:buNone/>
            </a:pPr>
            <a:r>
              <a:rPr lang="en" sz="1100"/>
              <a:t>fw.write(99); //adding a single character</a:t>
            </a:r>
            <a:endParaRPr sz="1100"/>
          </a:p>
          <a:p>
            <a:pPr indent="0" lvl="0" marL="914400" rtl="0" algn="l">
              <a:spcBef>
                <a:spcPts val="0"/>
              </a:spcBef>
              <a:spcAft>
                <a:spcPts val="0"/>
              </a:spcAft>
              <a:buClr>
                <a:schemeClr val="dk1"/>
              </a:buClr>
              <a:buSzPts val="1100"/>
              <a:buFont typeface="Arial"/>
              <a:buNone/>
            </a:pPr>
            <a:r>
              <a:rPr lang="en" sz="1100"/>
              <a:t>fw.write("file\nwriter example");</a:t>
            </a:r>
            <a:endParaRPr sz="1100"/>
          </a:p>
          <a:p>
            <a:pPr indent="0" lvl="0" marL="914400" rtl="0" algn="l">
              <a:spcBef>
                <a:spcPts val="0"/>
              </a:spcBef>
              <a:spcAft>
                <a:spcPts val="0"/>
              </a:spcAft>
              <a:buClr>
                <a:schemeClr val="dk1"/>
              </a:buClr>
              <a:buSzPts val="1100"/>
              <a:buFont typeface="Arial"/>
              <a:buNone/>
            </a:pPr>
            <a:r>
              <a:rPr lang="en" sz="1100"/>
              <a:t>fw.write("\n");</a:t>
            </a:r>
            <a:endParaRPr sz="1100"/>
          </a:p>
          <a:p>
            <a:pPr indent="0" lvl="0" marL="914400" rtl="0" algn="l">
              <a:spcBef>
                <a:spcPts val="0"/>
              </a:spcBef>
              <a:spcAft>
                <a:spcPts val="0"/>
              </a:spcAft>
              <a:buClr>
                <a:schemeClr val="dk1"/>
              </a:buClr>
              <a:buSzPts val="1100"/>
              <a:buFont typeface="Arial"/>
              <a:buNone/>
            </a:pPr>
            <a:r>
              <a:rPr lang="en" sz="1100"/>
              <a:t>char[] ch={'a','b','c'};</a:t>
            </a:r>
            <a:endParaRPr sz="1100"/>
          </a:p>
          <a:p>
            <a:pPr indent="0" lvl="0" marL="914400" rtl="0" algn="l">
              <a:spcBef>
                <a:spcPts val="0"/>
              </a:spcBef>
              <a:spcAft>
                <a:spcPts val="0"/>
              </a:spcAft>
              <a:buClr>
                <a:schemeClr val="dk1"/>
              </a:buClr>
              <a:buSzPts val="1100"/>
              <a:buFont typeface="Arial"/>
              <a:buNone/>
            </a:pPr>
            <a:r>
              <a:rPr lang="en" sz="1100"/>
              <a:t>fw.write(ch);</a:t>
            </a:r>
            <a:endParaRPr sz="1100"/>
          </a:p>
          <a:p>
            <a:pPr indent="0" lvl="0" marL="914400" rtl="0" algn="l">
              <a:spcBef>
                <a:spcPts val="0"/>
              </a:spcBef>
              <a:spcAft>
                <a:spcPts val="0"/>
              </a:spcAft>
              <a:buClr>
                <a:schemeClr val="dk1"/>
              </a:buClr>
              <a:buSzPts val="1100"/>
              <a:buFont typeface="Arial"/>
              <a:buNone/>
            </a:pPr>
            <a:r>
              <a:rPr lang="en" sz="1100"/>
              <a:t>fw.write("\n");</a:t>
            </a:r>
            <a:endParaRPr sz="1100"/>
          </a:p>
          <a:p>
            <a:pPr indent="0" lvl="0" marL="914400" rtl="0" algn="l">
              <a:spcBef>
                <a:spcPts val="0"/>
              </a:spcBef>
              <a:spcAft>
                <a:spcPts val="0"/>
              </a:spcAft>
              <a:buClr>
                <a:schemeClr val="dk1"/>
              </a:buClr>
              <a:buSzPts val="1100"/>
              <a:buFont typeface="Arial"/>
              <a:buNone/>
            </a:pPr>
            <a:r>
              <a:rPr lang="en" sz="1100"/>
              <a:t>fw.flush();</a:t>
            </a:r>
            <a:endParaRPr sz="1100"/>
          </a:p>
          <a:p>
            <a:pPr indent="0" lvl="0" marL="914400" rtl="0" algn="l">
              <a:spcBef>
                <a:spcPts val="0"/>
              </a:spcBef>
              <a:spcAft>
                <a:spcPts val="0"/>
              </a:spcAft>
              <a:buClr>
                <a:schemeClr val="dk1"/>
              </a:buClr>
              <a:buSzPts val="1100"/>
              <a:buFont typeface="Arial"/>
              <a:buNone/>
            </a:pPr>
            <a:r>
              <a:rPr lang="en" sz="1100"/>
              <a:t>fw.close();</a:t>
            </a:r>
            <a:endParaRPr sz="1100"/>
          </a:p>
          <a:p>
            <a:pPr indent="0" lvl="0" marL="45720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Clr>
                <a:schemeClr val="dk1"/>
              </a:buClr>
              <a:buSzPts val="1100"/>
              <a:buFont typeface="Arial"/>
              <a:buNone/>
            </a:pPr>
            <a:r>
              <a:rPr lang="en" sz="1100"/>
              <a:t>Output:</a:t>
            </a:r>
            <a:endParaRPr sz="1100"/>
          </a:p>
          <a:p>
            <a:pPr indent="0" lvl="0" marL="0" rtl="0" algn="l">
              <a:spcBef>
                <a:spcPts val="0"/>
              </a:spcBef>
              <a:spcAft>
                <a:spcPts val="0"/>
              </a:spcAft>
              <a:buClr>
                <a:schemeClr val="dk1"/>
              </a:buClr>
              <a:buSzPts val="1100"/>
              <a:buFont typeface="Arial"/>
              <a:buNone/>
            </a:pPr>
            <a:r>
              <a:rPr lang="en" sz="1100"/>
              <a:t>cfile</a:t>
            </a:r>
            <a:endParaRPr sz="1100"/>
          </a:p>
          <a:p>
            <a:pPr indent="0" lvl="0" marL="0" rtl="0" algn="l">
              <a:spcBef>
                <a:spcPts val="0"/>
              </a:spcBef>
              <a:spcAft>
                <a:spcPts val="0"/>
              </a:spcAft>
              <a:buClr>
                <a:schemeClr val="dk1"/>
              </a:buClr>
              <a:buSzPts val="1100"/>
              <a:buFont typeface="Arial"/>
              <a:buNone/>
            </a:pPr>
            <a:r>
              <a:rPr lang="en" sz="1100"/>
              <a:t>writer example</a:t>
            </a:r>
            <a:endParaRPr sz="1100"/>
          </a:p>
          <a:p>
            <a:pPr indent="0" lvl="0" marL="0" rtl="0" algn="l">
              <a:spcBef>
                <a:spcPts val="0"/>
              </a:spcBef>
              <a:spcAft>
                <a:spcPts val="0"/>
              </a:spcAft>
              <a:buNone/>
            </a:pPr>
            <a:r>
              <a:rPr lang="en" sz="1100"/>
              <a:t>abc</a:t>
            </a:r>
            <a:endParaRPr sz="1100"/>
          </a:p>
        </p:txBody>
      </p:sp>
      <p:sp>
        <p:nvSpPr>
          <p:cNvPr id="213" name="Google Shape;213;p35"/>
          <p:cNvSpPr txBox="1"/>
          <p:nvPr/>
        </p:nvSpPr>
        <p:spPr>
          <a:xfrm>
            <a:off x="4672400" y="2968625"/>
            <a:ext cx="4285500" cy="13905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The main problem with FileWriter is we have to insert line separator manually, which is difficult to the programmer. ('\n')</a:t>
            </a:r>
            <a:endParaRPr/>
          </a:p>
          <a:p>
            <a:pPr indent="-317500" lvl="0" marL="457200" rtl="0" algn="l">
              <a:spcBef>
                <a:spcPts val="1000"/>
              </a:spcBef>
              <a:spcAft>
                <a:spcPts val="0"/>
              </a:spcAft>
              <a:buSzPts val="1400"/>
              <a:buChar char="➔"/>
            </a:pPr>
            <a:r>
              <a:rPr lang="en"/>
              <a:t>And even line separator </a:t>
            </a:r>
            <a:r>
              <a:rPr lang="en"/>
              <a:t>varying</a:t>
            </a:r>
            <a:r>
              <a:rPr lang="en"/>
              <a:t> from system to system.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FileReader</a:t>
            </a:r>
            <a:endParaRPr/>
          </a:p>
        </p:txBody>
      </p:sp>
      <p:sp>
        <p:nvSpPr>
          <p:cNvPr id="219" name="Google Shape;219;p36"/>
          <p:cNvSpPr txBox="1"/>
          <p:nvPr/>
        </p:nvSpPr>
        <p:spPr>
          <a:xfrm>
            <a:off x="424100" y="1205300"/>
            <a:ext cx="428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By using FileReader object we can read character data from the file.</a:t>
            </a:r>
            <a:endParaRPr/>
          </a:p>
        </p:txBody>
      </p:sp>
      <p:sp>
        <p:nvSpPr>
          <p:cNvPr id="220" name="Google Shape;220;p36"/>
          <p:cNvSpPr txBox="1"/>
          <p:nvPr/>
        </p:nvSpPr>
        <p:spPr>
          <a:xfrm>
            <a:off x="424100" y="1867500"/>
            <a:ext cx="42855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Constructors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100">
                <a:solidFill>
                  <a:srgbClr val="3C78D8"/>
                </a:solidFill>
              </a:rPr>
              <a:t>FileReader fr = new FileReader(String name);</a:t>
            </a:r>
            <a:endParaRPr sz="1100">
              <a:solidFill>
                <a:srgbClr val="3C78D8"/>
              </a:solidFill>
            </a:endParaRPr>
          </a:p>
          <a:p>
            <a:pPr indent="0" lvl="0" marL="0" rtl="0" algn="l">
              <a:spcBef>
                <a:spcPts val="0"/>
              </a:spcBef>
              <a:spcAft>
                <a:spcPts val="0"/>
              </a:spcAft>
              <a:buNone/>
            </a:pPr>
            <a:r>
              <a:t/>
            </a:r>
            <a:endParaRPr sz="1100">
              <a:solidFill>
                <a:srgbClr val="3C78D8"/>
              </a:solidFill>
            </a:endParaRPr>
          </a:p>
          <a:p>
            <a:pPr indent="0" lvl="0" marL="0" rtl="0" algn="l">
              <a:spcBef>
                <a:spcPts val="0"/>
              </a:spcBef>
              <a:spcAft>
                <a:spcPts val="0"/>
              </a:spcAft>
              <a:buNone/>
            </a:pPr>
            <a:r>
              <a:rPr lang="en" sz="1100">
                <a:solidFill>
                  <a:srgbClr val="3C78D8"/>
                </a:solidFill>
              </a:rPr>
              <a:t>FileReader fr = new FileReader (File f)</a:t>
            </a:r>
            <a:endParaRPr sz="1100"/>
          </a:p>
        </p:txBody>
      </p:sp>
      <p:sp>
        <p:nvSpPr>
          <p:cNvPr id="221" name="Google Shape;221;p36"/>
          <p:cNvSpPr txBox="1"/>
          <p:nvPr/>
        </p:nvSpPr>
        <p:spPr>
          <a:xfrm>
            <a:off x="4709600" y="1582800"/>
            <a:ext cx="4285500" cy="34428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500"/>
              <a:t>Methods</a:t>
            </a:r>
            <a:endParaRPr b="1" sz="1500"/>
          </a:p>
          <a:p>
            <a:pPr indent="-292100" lvl="0" marL="457200" rtl="0" algn="l">
              <a:spcBef>
                <a:spcPts val="1000"/>
              </a:spcBef>
              <a:spcAft>
                <a:spcPts val="0"/>
              </a:spcAft>
              <a:buSzPts val="1000"/>
              <a:buChar char="★"/>
            </a:pPr>
            <a:r>
              <a:rPr b="1" lang="en" sz="1000"/>
              <a:t>int read();</a:t>
            </a:r>
            <a:r>
              <a:rPr lang="en" sz="1000"/>
              <a:t> It attempts to read next character from the file and return its Unicode value. If the next character is not available then we will get -1.</a:t>
            </a:r>
            <a:endParaRPr sz="1000"/>
          </a:p>
          <a:p>
            <a:pPr indent="-292100" lvl="0" marL="457200" rtl="0" algn="l">
              <a:spcBef>
                <a:spcPts val="1000"/>
              </a:spcBef>
              <a:spcAft>
                <a:spcPts val="0"/>
              </a:spcAft>
              <a:buSzPts val="1000"/>
              <a:buChar char="★"/>
            </a:pPr>
            <a:r>
              <a:rPr b="1" lang="en" sz="1000"/>
              <a:t>int i=fr.read();</a:t>
            </a:r>
            <a:endParaRPr b="1" sz="1000"/>
          </a:p>
          <a:p>
            <a:pPr indent="0" lvl="0" marL="457200" rtl="0" algn="l">
              <a:spcBef>
                <a:spcPts val="1000"/>
              </a:spcBef>
              <a:spcAft>
                <a:spcPts val="0"/>
              </a:spcAft>
              <a:buNone/>
            </a:pPr>
            <a:r>
              <a:rPr b="1" lang="en" sz="1000"/>
              <a:t>System.out.println((char)i);</a:t>
            </a:r>
            <a:r>
              <a:rPr lang="en" sz="1000"/>
              <a:t> As this method returns uni code value , while printing we have to perform type casting.</a:t>
            </a:r>
            <a:endParaRPr sz="1000"/>
          </a:p>
          <a:p>
            <a:pPr indent="-292100" lvl="0" marL="457200" rtl="0" algn="l">
              <a:spcBef>
                <a:spcPts val="1000"/>
              </a:spcBef>
              <a:spcAft>
                <a:spcPts val="0"/>
              </a:spcAft>
              <a:buSzPts val="1000"/>
              <a:buChar char="★"/>
            </a:pPr>
            <a:r>
              <a:rPr b="1" lang="en" sz="1000"/>
              <a:t>int read(char[] ch);</a:t>
            </a:r>
            <a:endParaRPr b="1" sz="1000"/>
          </a:p>
          <a:p>
            <a:pPr indent="0" lvl="0" marL="457200" rtl="0" algn="l">
              <a:spcBef>
                <a:spcPts val="1000"/>
              </a:spcBef>
              <a:spcAft>
                <a:spcPts val="0"/>
              </a:spcAft>
              <a:buNone/>
            </a:pPr>
            <a:r>
              <a:rPr lang="en" sz="1000"/>
              <a:t>It attempts to read enough characters from the file into char[] array and returns the no of characters copied from the file into char[] array.</a:t>
            </a:r>
            <a:endParaRPr sz="1000"/>
          </a:p>
          <a:p>
            <a:pPr indent="-292100" lvl="0" marL="457200" rtl="0" algn="l">
              <a:spcBef>
                <a:spcPts val="1000"/>
              </a:spcBef>
              <a:spcAft>
                <a:spcPts val="0"/>
              </a:spcAft>
              <a:buSzPts val="1000"/>
              <a:buChar char="★"/>
            </a:pPr>
            <a:r>
              <a:rPr lang="en" sz="1000"/>
              <a:t>File f=new File("abc.txt");</a:t>
            </a:r>
            <a:endParaRPr sz="1000"/>
          </a:p>
          <a:p>
            <a:pPr indent="-292100" lvl="0" marL="457200" rtl="0" algn="l">
              <a:spcBef>
                <a:spcPts val="1000"/>
              </a:spcBef>
              <a:spcAft>
                <a:spcPts val="0"/>
              </a:spcAft>
              <a:buSzPts val="1000"/>
              <a:buChar char="★"/>
            </a:pPr>
            <a:r>
              <a:rPr lang="en" sz="1000"/>
              <a:t>Char[] ch=new Char[(int)f.length()];</a:t>
            </a:r>
            <a:endParaRPr sz="1000"/>
          </a:p>
          <a:p>
            <a:pPr indent="-292100" lvl="0" marL="457200" rtl="0" algn="l">
              <a:spcBef>
                <a:spcPts val="1000"/>
              </a:spcBef>
              <a:spcAft>
                <a:spcPts val="0"/>
              </a:spcAft>
              <a:buSzPts val="1000"/>
              <a:buChar char="★"/>
            </a:pPr>
            <a:r>
              <a:rPr lang="en" sz="1000"/>
              <a:t>void close();</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227" name="Google Shape;227;p37"/>
          <p:cNvSpPr txBox="1"/>
          <p:nvPr/>
        </p:nvSpPr>
        <p:spPr>
          <a:xfrm>
            <a:off x="334800" y="1242525"/>
            <a:ext cx="3258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t>class FileReaderDemo</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public static void main(String[] args)throws IOException</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914400" rtl="0" algn="l">
              <a:spcBef>
                <a:spcPts val="0"/>
              </a:spcBef>
              <a:spcAft>
                <a:spcPts val="0"/>
              </a:spcAft>
              <a:buClr>
                <a:schemeClr val="dk1"/>
              </a:buClr>
              <a:buSzPts val="1100"/>
              <a:buFont typeface="Arial"/>
              <a:buNone/>
            </a:pPr>
            <a:r>
              <a:rPr lang="en" sz="800"/>
              <a:t>FileReaderfr=new FileReader("cricket.txt");</a:t>
            </a:r>
            <a:endParaRPr sz="800"/>
          </a:p>
          <a:p>
            <a:pPr indent="0" lvl="0" marL="914400" rtl="0" algn="l">
              <a:spcBef>
                <a:spcPts val="0"/>
              </a:spcBef>
              <a:spcAft>
                <a:spcPts val="0"/>
              </a:spcAft>
              <a:buClr>
                <a:schemeClr val="dk1"/>
              </a:buClr>
              <a:buSzPts val="1100"/>
              <a:buFont typeface="Arial"/>
              <a:buNone/>
            </a:pPr>
            <a:r>
              <a:rPr lang="en" sz="800"/>
              <a:t>int i=fr.read();</a:t>
            </a:r>
            <a:endParaRPr sz="800"/>
          </a:p>
          <a:p>
            <a:pPr indent="0" lvl="0" marL="914400" rtl="0" algn="l">
              <a:spcBef>
                <a:spcPts val="0"/>
              </a:spcBef>
              <a:spcAft>
                <a:spcPts val="0"/>
              </a:spcAft>
              <a:buClr>
                <a:schemeClr val="dk1"/>
              </a:buClr>
              <a:buSzPts val="1100"/>
              <a:buFont typeface="Arial"/>
              <a:buNone/>
            </a:pPr>
            <a:r>
              <a:rPr lang="en" sz="800"/>
              <a:t>//more amount of data</a:t>
            </a:r>
            <a:endParaRPr sz="800"/>
          </a:p>
          <a:p>
            <a:pPr indent="0" lvl="0" marL="914400" rtl="0" algn="l">
              <a:spcBef>
                <a:spcPts val="0"/>
              </a:spcBef>
              <a:spcAft>
                <a:spcPts val="0"/>
              </a:spcAft>
              <a:buClr>
                <a:schemeClr val="dk1"/>
              </a:buClr>
              <a:buSzPts val="1100"/>
              <a:buFont typeface="Arial"/>
              <a:buNone/>
            </a:pPr>
            <a:r>
              <a:rPr lang="en" sz="800"/>
              <a:t>while(i!=-1)</a:t>
            </a:r>
            <a:endParaRPr sz="800"/>
          </a:p>
          <a:p>
            <a:pPr indent="0" lvl="0" marL="914400" rtl="0" algn="l">
              <a:spcBef>
                <a:spcPts val="0"/>
              </a:spcBef>
              <a:spcAft>
                <a:spcPts val="0"/>
              </a:spcAft>
              <a:buClr>
                <a:schemeClr val="dk1"/>
              </a:buClr>
              <a:buSzPts val="1100"/>
              <a:buFont typeface="Arial"/>
              <a:buNone/>
            </a:pPr>
            <a:r>
              <a:rPr lang="en" sz="800"/>
              <a:t>{</a:t>
            </a:r>
            <a:endParaRPr sz="800"/>
          </a:p>
          <a:p>
            <a:pPr indent="0" lvl="0" marL="914400" rtl="0" algn="l">
              <a:spcBef>
                <a:spcPts val="0"/>
              </a:spcBef>
              <a:spcAft>
                <a:spcPts val="0"/>
              </a:spcAft>
              <a:buClr>
                <a:schemeClr val="dk1"/>
              </a:buClr>
              <a:buSzPts val="1100"/>
              <a:buFont typeface="Arial"/>
              <a:buNone/>
            </a:pPr>
            <a:r>
              <a:rPr lang="en" sz="800"/>
              <a:t>System.out.print((char)i);</a:t>
            </a:r>
            <a:endParaRPr sz="800"/>
          </a:p>
          <a:p>
            <a:pPr indent="0" lvl="0" marL="914400" rtl="0" algn="l">
              <a:spcBef>
                <a:spcPts val="0"/>
              </a:spcBef>
              <a:spcAft>
                <a:spcPts val="0"/>
              </a:spcAft>
              <a:buClr>
                <a:schemeClr val="dk1"/>
              </a:buClr>
              <a:buSzPts val="1100"/>
              <a:buFont typeface="Arial"/>
              <a:buNone/>
            </a:pPr>
            <a:r>
              <a:rPr lang="en" sz="800"/>
              <a:t>i=fr.read();</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Output:</a:t>
            </a:r>
            <a:endParaRPr sz="800"/>
          </a:p>
          <a:p>
            <a:pPr indent="0" lvl="0" marL="0" rtl="0" algn="l">
              <a:spcBef>
                <a:spcPts val="0"/>
              </a:spcBef>
              <a:spcAft>
                <a:spcPts val="0"/>
              </a:spcAft>
              <a:buClr>
                <a:schemeClr val="dk1"/>
              </a:buClr>
              <a:buSzPts val="1100"/>
              <a:buFont typeface="Arial"/>
              <a:buNone/>
            </a:pPr>
            <a:r>
              <a:rPr lang="en" sz="800"/>
              <a:t>Charan</a:t>
            </a:r>
            <a:endParaRPr sz="800"/>
          </a:p>
          <a:p>
            <a:pPr indent="0" lvl="0" marL="0" rtl="0" algn="l">
              <a:spcBef>
                <a:spcPts val="0"/>
              </a:spcBef>
              <a:spcAft>
                <a:spcPts val="0"/>
              </a:spcAft>
              <a:buClr>
                <a:schemeClr val="dk1"/>
              </a:buClr>
              <a:buSzPts val="1100"/>
              <a:buFont typeface="Arial"/>
              <a:buNone/>
            </a:pPr>
            <a:r>
              <a:rPr lang="en" sz="800"/>
              <a:t>Software solutions</a:t>
            </a:r>
            <a:endParaRPr sz="800"/>
          </a:p>
          <a:p>
            <a:pPr indent="0" lvl="0" marL="0" rtl="0" algn="l">
              <a:spcBef>
                <a:spcPts val="0"/>
              </a:spcBef>
              <a:spcAft>
                <a:spcPts val="0"/>
              </a:spcAft>
              <a:buNone/>
            </a:pPr>
            <a:r>
              <a:rPr lang="en" sz="800"/>
              <a:t>ABC</a:t>
            </a:r>
            <a:endParaRPr sz="800"/>
          </a:p>
        </p:txBody>
      </p:sp>
      <p:sp>
        <p:nvSpPr>
          <p:cNvPr id="228" name="Google Shape;228;p37"/>
          <p:cNvSpPr txBox="1"/>
          <p:nvPr/>
        </p:nvSpPr>
        <p:spPr>
          <a:xfrm>
            <a:off x="4311450" y="1242525"/>
            <a:ext cx="32589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import java.io.*;</a:t>
            </a:r>
            <a:endParaRPr sz="800"/>
          </a:p>
          <a:p>
            <a:pPr indent="0" lvl="0" marL="0" rtl="0" algn="l">
              <a:spcBef>
                <a:spcPts val="0"/>
              </a:spcBef>
              <a:spcAft>
                <a:spcPts val="0"/>
              </a:spcAft>
              <a:buNone/>
            </a:pPr>
            <a:r>
              <a:rPr lang="en" sz="800"/>
              <a:t>classFileReaderDemo</a:t>
            </a:r>
            <a:endParaRPr sz="800"/>
          </a:p>
          <a:p>
            <a:pPr indent="0" lvl="0" marL="0" rtl="0" algn="l">
              <a:spcBef>
                <a:spcPts val="0"/>
              </a:spcBef>
              <a:spcAft>
                <a:spcPts val="0"/>
              </a:spcAft>
              <a:buNone/>
            </a:pPr>
            <a:r>
              <a:rPr lang="en" sz="800"/>
              <a:t>{</a:t>
            </a:r>
            <a:endParaRPr sz="800"/>
          </a:p>
          <a:p>
            <a:pPr indent="0" lvl="0" marL="457200" rtl="0" algn="l">
              <a:spcBef>
                <a:spcPts val="0"/>
              </a:spcBef>
              <a:spcAft>
                <a:spcPts val="0"/>
              </a:spcAft>
              <a:buNone/>
            </a:pPr>
            <a:r>
              <a:rPr lang="en" sz="800"/>
              <a:t>public static void main(String[] args)throws IOException</a:t>
            </a:r>
            <a:endParaRPr sz="800"/>
          </a:p>
          <a:p>
            <a:pPr indent="0" lvl="0" marL="457200" rtl="0" algn="l">
              <a:spcBef>
                <a:spcPts val="0"/>
              </a:spcBef>
              <a:spcAft>
                <a:spcPts val="0"/>
              </a:spcAft>
              <a:buNone/>
            </a:pPr>
            <a:r>
              <a:rPr lang="en" sz="800"/>
              <a:t>{</a:t>
            </a:r>
            <a:endParaRPr sz="800"/>
          </a:p>
          <a:p>
            <a:pPr indent="0" lvl="0" marL="914400" rtl="0" algn="l">
              <a:spcBef>
                <a:spcPts val="0"/>
              </a:spcBef>
              <a:spcAft>
                <a:spcPts val="0"/>
              </a:spcAft>
              <a:buNone/>
            </a:pPr>
            <a:r>
              <a:rPr lang="en" sz="800"/>
              <a:t>File f = new File("cricket.txt");</a:t>
            </a:r>
            <a:endParaRPr sz="800"/>
          </a:p>
          <a:p>
            <a:pPr indent="0" lvl="0" marL="914400" rtl="0" algn="l">
              <a:spcBef>
                <a:spcPts val="0"/>
              </a:spcBef>
              <a:spcAft>
                <a:spcPts val="0"/>
              </a:spcAft>
              <a:buNone/>
            </a:pPr>
            <a:r>
              <a:rPr lang="en" sz="800"/>
              <a:t>FileReader fr = new FileReader(f);</a:t>
            </a:r>
            <a:endParaRPr sz="800"/>
          </a:p>
          <a:p>
            <a:pPr indent="0" lvl="0" marL="914400" rtl="0" algn="l">
              <a:spcBef>
                <a:spcPts val="0"/>
              </a:spcBef>
              <a:spcAft>
                <a:spcPts val="0"/>
              </a:spcAft>
              <a:buNone/>
            </a:pPr>
            <a:r>
              <a:rPr lang="en" sz="800"/>
              <a:t>char[] ch=new char[(int)f.length()]; //small</a:t>
            </a:r>
            <a:endParaRPr sz="800"/>
          </a:p>
          <a:p>
            <a:pPr indent="0" lvl="0" marL="914400" rtl="0" algn="l">
              <a:spcBef>
                <a:spcPts val="0"/>
              </a:spcBef>
              <a:spcAft>
                <a:spcPts val="0"/>
              </a:spcAft>
              <a:buNone/>
            </a:pPr>
            <a:r>
              <a:rPr lang="en" sz="800"/>
              <a:t>//amount of data</a:t>
            </a:r>
            <a:endParaRPr sz="800"/>
          </a:p>
          <a:p>
            <a:pPr indent="0" lvl="0" marL="914400" rtl="0" algn="l">
              <a:spcBef>
                <a:spcPts val="0"/>
              </a:spcBef>
              <a:spcAft>
                <a:spcPts val="0"/>
              </a:spcAft>
              <a:buNone/>
            </a:pPr>
            <a:r>
              <a:rPr lang="en" sz="800"/>
              <a:t>fr.read(ch);</a:t>
            </a:r>
            <a:endParaRPr sz="800"/>
          </a:p>
          <a:p>
            <a:pPr indent="0" lvl="0" marL="914400" rtl="0" algn="l">
              <a:spcBef>
                <a:spcPts val="0"/>
              </a:spcBef>
              <a:spcAft>
                <a:spcPts val="0"/>
              </a:spcAft>
              <a:buNone/>
            </a:pPr>
            <a:r>
              <a:rPr lang="en" sz="800"/>
              <a:t>for(char ch1:ch)</a:t>
            </a:r>
            <a:endParaRPr sz="800"/>
          </a:p>
          <a:p>
            <a:pPr indent="0" lvl="0" marL="914400" rtl="0" algn="l">
              <a:spcBef>
                <a:spcPts val="0"/>
              </a:spcBef>
              <a:spcAft>
                <a:spcPts val="0"/>
              </a:spcAft>
              <a:buNone/>
            </a:pPr>
            <a:r>
              <a:rPr lang="en" sz="800"/>
              <a:t>{</a:t>
            </a:r>
            <a:endParaRPr sz="800"/>
          </a:p>
          <a:p>
            <a:pPr indent="457200" lvl="0" marL="914400" rtl="0" algn="l">
              <a:spcBef>
                <a:spcPts val="0"/>
              </a:spcBef>
              <a:spcAft>
                <a:spcPts val="0"/>
              </a:spcAft>
              <a:buNone/>
            </a:pPr>
            <a:r>
              <a:rPr lang="en" sz="800"/>
              <a:t>System.out.print(ch1);</a:t>
            </a:r>
            <a:endParaRPr sz="800"/>
          </a:p>
          <a:p>
            <a:pPr indent="0" lvl="0" marL="914400" rtl="0" algn="l">
              <a:spcBef>
                <a:spcPts val="0"/>
              </a:spcBef>
              <a:spcAft>
                <a:spcPts val="0"/>
              </a:spcAft>
              <a:buNone/>
            </a:pPr>
            <a:r>
              <a:rPr lang="en" sz="800"/>
              <a:t>}</a:t>
            </a:r>
            <a:endParaRPr sz="800"/>
          </a:p>
          <a:p>
            <a:pPr indent="457200" lvl="0" marL="0" rtl="0" algn="l">
              <a:spcBef>
                <a:spcPts val="0"/>
              </a:spcBef>
              <a:spcAft>
                <a:spcPts val="0"/>
              </a:spcAft>
              <a:buNone/>
            </a:pPr>
            <a:r>
              <a:rPr lang="en" sz="800"/>
              <a:t>}</a:t>
            </a:r>
            <a:endParaRPr sz="800"/>
          </a:p>
          <a:p>
            <a:pPr indent="0" lvl="0" marL="0" rtl="0" algn="l">
              <a:spcBef>
                <a:spcPts val="0"/>
              </a:spcBef>
              <a:spcAft>
                <a:spcPts val="0"/>
              </a:spcAft>
              <a:buNone/>
            </a:pPr>
            <a:r>
              <a:rPr lang="en" sz="800"/>
              <a:t>}</a:t>
            </a:r>
            <a:endParaRPr sz="800"/>
          </a:p>
          <a:p>
            <a:pPr indent="0" lvl="0" marL="0" rtl="0" algn="l">
              <a:spcBef>
                <a:spcPts val="0"/>
              </a:spcBef>
              <a:spcAft>
                <a:spcPts val="0"/>
              </a:spcAft>
              <a:buNone/>
            </a:pPr>
            <a:r>
              <a:rPr lang="en" sz="800"/>
              <a:t>Output:</a:t>
            </a:r>
            <a:endParaRPr sz="800"/>
          </a:p>
          <a:p>
            <a:pPr indent="0" lvl="0" marL="0" rtl="0" algn="l">
              <a:spcBef>
                <a:spcPts val="0"/>
              </a:spcBef>
              <a:spcAft>
                <a:spcPts val="0"/>
              </a:spcAft>
              <a:buNone/>
            </a:pPr>
            <a:r>
              <a:rPr lang="en" sz="800"/>
              <a:t>XYZ</a:t>
            </a:r>
            <a:endParaRPr sz="800"/>
          </a:p>
          <a:p>
            <a:pPr indent="0" lvl="0" marL="0" rtl="0" algn="l">
              <a:spcBef>
                <a:spcPts val="0"/>
              </a:spcBef>
              <a:spcAft>
                <a:spcPts val="0"/>
              </a:spcAft>
              <a:buNone/>
            </a:pPr>
            <a:r>
              <a:rPr lang="en" sz="800"/>
              <a:t>Software solutions.</a:t>
            </a:r>
            <a:endParaRPr sz="800"/>
          </a:p>
        </p:txBody>
      </p:sp>
      <p:sp>
        <p:nvSpPr>
          <p:cNvPr id="229" name="Google Shape;229;p37"/>
          <p:cNvSpPr txBox="1"/>
          <p:nvPr/>
        </p:nvSpPr>
        <p:spPr>
          <a:xfrm>
            <a:off x="438900" y="3804300"/>
            <a:ext cx="8393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t>Usage of FileWriter and FileReader is not recommended because :</a:t>
            </a:r>
            <a:endParaRPr b="1" sz="1000"/>
          </a:p>
          <a:p>
            <a:pPr indent="-292100" lvl="0" marL="457200" rtl="0" algn="l">
              <a:spcBef>
                <a:spcPts val="1000"/>
              </a:spcBef>
              <a:spcAft>
                <a:spcPts val="0"/>
              </a:spcAft>
              <a:buSzPts val="1000"/>
              <a:buAutoNum type="arabicPeriod"/>
            </a:pPr>
            <a:r>
              <a:rPr lang="en" sz="1000"/>
              <a:t>While writing data by FileWriter compulsory we should insert line separator(\n) manually which is a bigger headache to the programmer.</a:t>
            </a:r>
            <a:endParaRPr sz="1000"/>
          </a:p>
          <a:p>
            <a:pPr indent="-292100" lvl="0" marL="457200" rtl="0" algn="l">
              <a:spcBef>
                <a:spcPts val="1000"/>
              </a:spcBef>
              <a:spcAft>
                <a:spcPts val="0"/>
              </a:spcAft>
              <a:buSzPts val="1000"/>
              <a:buAutoNum type="arabicPeriod"/>
            </a:pPr>
            <a:r>
              <a:rPr lang="en" sz="1000"/>
              <a:t>While reading data by FileReader we have to read character by character instead of line by line which is not convenient to the programmer.</a:t>
            </a:r>
            <a:endParaRPr sz="1000"/>
          </a:p>
          <a:p>
            <a:pPr indent="-292100" lvl="0" marL="457200" rtl="0" algn="l">
              <a:spcBef>
                <a:spcPts val="1000"/>
              </a:spcBef>
              <a:spcAft>
                <a:spcPts val="0"/>
              </a:spcAft>
              <a:buSzPts val="1000"/>
              <a:buAutoNum type="arabicPeriod"/>
            </a:pPr>
            <a:r>
              <a:rPr lang="en" sz="1000"/>
              <a:t>To overcome these limitations we should go for BufferedWriter and BufferedReader concepts.</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BufferedWriter</a:t>
            </a:r>
            <a:endParaRPr/>
          </a:p>
        </p:txBody>
      </p:sp>
      <p:sp>
        <p:nvSpPr>
          <p:cNvPr id="235" name="Google Shape;235;p38"/>
          <p:cNvSpPr txBox="1"/>
          <p:nvPr/>
        </p:nvSpPr>
        <p:spPr>
          <a:xfrm>
            <a:off x="424100" y="1205300"/>
            <a:ext cx="428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By using BufferedWriter object we can write character data to the file.</a:t>
            </a:r>
            <a:endParaRPr/>
          </a:p>
        </p:txBody>
      </p:sp>
      <p:sp>
        <p:nvSpPr>
          <p:cNvPr id="236" name="Google Shape;236;p38"/>
          <p:cNvSpPr txBox="1"/>
          <p:nvPr/>
        </p:nvSpPr>
        <p:spPr>
          <a:xfrm>
            <a:off x="424100" y="1867500"/>
            <a:ext cx="42855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Constructors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100">
                <a:solidFill>
                  <a:srgbClr val="3C78D8"/>
                </a:solidFill>
              </a:rPr>
              <a:t>BufferedWriter bw = new BufferedWriter(writer w);</a:t>
            </a:r>
            <a:endParaRPr sz="1100">
              <a:solidFill>
                <a:srgbClr val="3C78D8"/>
              </a:solidFill>
            </a:endParaRPr>
          </a:p>
          <a:p>
            <a:pPr indent="0" lvl="0" marL="0" rtl="0" algn="l">
              <a:spcBef>
                <a:spcPts val="0"/>
              </a:spcBef>
              <a:spcAft>
                <a:spcPts val="0"/>
              </a:spcAft>
              <a:buNone/>
            </a:pPr>
            <a:r>
              <a:t/>
            </a:r>
            <a:endParaRPr sz="1100">
              <a:solidFill>
                <a:srgbClr val="3C78D8"/>
              </a:solidFill>
            </a:endParaRPr>
          </a:p>
          <a:p>
            <a:pPr indent="0" lvl="0" marL="0" rtl="0" algn="l">
              <a:spcBef>
                <a:spcPts val="0"/>
              </a:spcBef>
              <a:spcAft>
                <a:spcPts val="0"/>
              </a:spcAft>
              <a:buNone/>
            </a:pPr>
            <a:r>
              <a:rPr lang="en" sz="1100">
                <a:solidFill>
                  <a:srgbClr val="3C78D8"/>
                </a:solidFill>
              </a:rPr>
              <a:t>BufferedWriter bw = new BufferedWriter(writer w, int buffersize);</a:t>
            </a:r>
            <a:endParaRPr sz="1100">
              <a:solidFill>
                <a:srgbClr val="3C78D8"/>
              </a:solidFill>
            </a:endParaRPr>
          </a:p>
        </p:txBody>
      </p:sp>
      <p:sp>
        <p:nvSpPr>
          <p:cNvPr id="237" name="Google Shape;237;p38"/>
          <p:cNvSpPr txBox="1"/>
          <p:nvPr/>
        </p:nvSpPr>
        <p:spPr>
          <a:xfrm>
            <a:off x="4709600" y="1582800"/>
            <a:ext cx="4285500" cy="2391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500"/>
              <a:t>Methods</a:t>
            </a:r>
            <a:endParaRPr b="1" sz="1500"/>
          </a:p>
          <a:p>
            <a:pPr indent="-292100" lvl="0" marL="457200" rtl="0" algn="l">
              <a:spcBef>
                <a:spcPts val="1000"/>
              </a:spcBef>
              <a:spcAft>
                <a:spcPts val="0"/>
              </a:spcAft>
              <a:buSzPts val="1000"/>
              <a:buChar char="★"/>
            </a:pPr>
            <a:r>
              <a:rPr b="1" lang="en" sz="1000"/>
              <a:t>write(intch);</a:t>
            </a:r>
            <a:endParaRPr b="1" sz="1000"/>
          </a:p>
          <a:p>
            <a:pPr indent="-292100" lvl="0" marL="457200" rtl="0" algn="l">
              <a:spcBef>
                <a:spcPts val="1000"/>
              </a:spcBef>
              <a:spcAft>
                <a:spcPts val="0"/>
              </a:spcAft>
              <a:buSzPts val="1000"/>
              <a:buChar char="★"/>
            </a:pPr>
            <a:r>
              <a:rPr b="1" lang="en" sz="1000"/>
              <a:t>write(char[] ch);</a:t>
            </a:r>
            <a:endParaRPr b="1" sz="1000"/>
          </a:p>
          <a:p>
            <a:pPr indent="-292100" lvl="0" marL="457200" rtl="0" algn="l">
              <a:spcBef>
                <a:spcPts val="1000"/>
              </a:spcBef>
              <a:spcAft>
                <a:spcPts val="0"/>
              </a:spcAft>
              <a:buSzPts val="1000"/>
              <a:buChar char="★"/>
            </a:pPr>
            <a:r>
              <a:rPr b="1" lang="en" sz="1000"/>
              <a:t>write(String s);</a:t>
            </a:r>
            <a:endParaRPr b="1" sz="1000"/>
          </a:p>
          <a:p>
            <a:pPr indent="-292100" lvl="0" marL="457200" rtl="0" algn="l">
              <a:spcBef>
                <a:spcPts val="1000"/>
              </a:spcBef>
              <a:spcAft>
                <a:spcPts val="0"/>
              </a:spcAft>
              <a:buSzPts val="1000"/>
              <a:buChar char="★"/>
            </a:pPr>
            <a:r>
              <a:rPr b="1" lang="en" sz="1000"/>
              <a:t>flush();</a:t>
            </a:r>
            <a:endParaRPr b="1" sz="1000"/>
          </a:p>
          <a:p>
            <a:pPr indent="-292100" lvl="0" marL="457200" rtl="0" algn="l">
              <a:spcBef>
                <a:spcPts val="1000"/>
              </a:spcBef>
              <a:spcAft>
                <a:spcPts val="0"/>
              </a:spcAft>
              <a:buSzPts val="1000"/>
              <a:buChar char="★"/>
            </a:pPr>
            <a:r>
              <a:rPr b="1" lang="en" sz="1000"/>
              <a:t>close();</a:t>
            </a:r>
            <a:endParaRPr b="1" sz="1000"/>
          </a:p>
          <a:p>
            <a:pPr indent="-292100" lvl="0" marL="457200" rtl="0" algn="l">
              <a:spcBef>
                <a:spcPts val="1000"/>
              </a:spcBef>
              <a:spcAft>
                <a:spcPts val="0"/>
              </a:spcAft>
              <a:buSzPts val="1000"/>
              <a:buChar char="★"/>
            </a:pPr>
            <a:r>
              <a:rPr b="1" lang="en" sz="1000"/>
              <a:t>newline();</a:t>
            </a:r>
            <a:endParaRPr b="1" sz="1000"/>
          </a:p>
          <a:p>
            <a:pPr indent="0" lvl="0" marL="457200" rtl="0" algn="l">
              <a:spcBef>
                <a:spcPts val="1000"/>
              </a:spcBef>
              <a:spcAft>
                <a:spcPts val="0"/>
              </a:spcAft>
              <a:buNone/>
            </a:pPr>
            <a:r>
              <a:rPr lang="en" sz="1000"/>
              <a:t>Inserting a new line character to the file.</a:t>
            </a:r>
            <a:endParaRPr sz="1000"/>
          </a:p>
        </p:txBody>
      </p:sp>
      <p:sp>
        <p:nvSpPr>
          <p:cNvPr id="238" name="Google Shape;238;p38"/>
          <p:cNvSpPr txBox="1"/>
          <p:nvPr/>
        </p:nvSpPr>
        <p:spPr>
          <a:xfrm>
            <a:off x="476175" y="3117450"/>
            <a:ext cx="4285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BufferedWriter never communicates directly with the file it should communicates via some writer object.</a:t>
            </a:r>
            <a:endParaRPr>
              <a:solidFill>
                <a:srgbClr val="990000"/>
              </a:solidFill>
            </a:endParaRPr>
          </a:p>
        </p:txBody>
      </p:sp>
      <p:sp>
        <p:nvSpPr>
          <p:cNvPr id="239" name="Google Shape;239;p38"/>
          <p:cNvSpPr txBox="1"/>
          <p:nvPr/>
        </p:nvSpPr>
        <p:spPr>
          <a:xfrm>
            <a:off x="342250" y="4099550"/>
            <a:ext cx="8520600" cy="10878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BufferedWriter bw = new BufferedWriter("cricket.txt"); (invalid)</a:t>
            </a:r>
            <a:endParaRPr/>
          </a:p>
          <a:p>
            <a:pPr indent="-317500" lvl="0" marL="457200" rtl="0" algn="l">
              <a:spcBef>
                <a:spcPts val="1000"/>
              </a:spcBef>
              <a:spcAft>
                <a:spcPts val="0"/>
              </a:spcAft>
              <a:buSzPts val="1400"/>
              <a:buChar char="●"/>
            </a:pPr>
            <a:r>
              <a:rPr lang="en"/>
              <a:t>BufferedWriter bw = new BufferedWriter (new File("cricket.txt")); (invalid)</a:t>
            </a:r>
            <a:endParaRPr/>
          </a:p>
          <a:p>
            <a:pPr indent="-317500" lvl="0" marL="457200" rtl="0" algn="l">
              <a:spcBef>
                <a:spcPts val="1000"/>
              </a:spcBef>
              <a:spcAft>
                <a:spcPts val="0"/>
              </a:spcAft>
              <a:buSzPts val="1400"/>
              <a:buChar char="●"/>
            </a:pPr>
            <a:r>
              <a:rPr lang="en"/>
              <a:t>BufferedWriter bw = new BufferedWriter (new FileWriter("cricket.txt")); (valid)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 over FileWriter</a:t>
            </a:r>
            <a:endParaRPr/>
          </a:p>
        </p:txBody>
      </p:sp>
      <p:sp>
        <p:nvSpPr>
          <p:cNvPr id="245" name="Google Shape;245;p39"/>
          <p:cNvSpPr txBox="1"/>
          <p:nvPr/>
        </p:nvSpPr>
        <p:spPr>
          <a:xfrm>
            <a:off x="409200" y="1235075"/>
            <a:ext cx="4285500" cy="220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a:t>When compared with FileWriter which of the following capability(facility) is available as method in BufferedWriter.</a:t>
            </a:r>
            <a:endParaRPr/>
          </a:p>
          <a:p>
            <a:pPr indent="-317500" lvl="0" marL="457200" rtl="0" algn="l">
              <a:spcBef>
                <a:spcPts val="1000"/>
              </a:spcBef>
              <a:spcAft>
                <a:spcPts val="0"/>
              </a:spcAft>
              <a:buSzPts val="1400"/>
              <a:buAutoNum type="arabicPeriod"/>
            </a:pPr>
            <a:r>
              <a:rPr lang="en"/>
              <a:t>Writing data to the file.</a:t>
            </a:r>
            <a:endParaRPr/>
          </a:p>
          <a:p>
            <a:pPr indent="-317500" lvl="0" marL="457200" rtl="0" algn="l">
              <a:spcBef>
                <a:spcPts val="1000"/>
              </a:spcBef>
              <a:spcAft>
                <a:spcPts val="0"/>
              </a:spcAft>
              <a:buSzPts val="1400"/>
              <a:buAutoNum type="arabicPeriod"/>
            </a:pPr>
            <a:r>
              <a:rPr lang="en"/>
              <a:t>Closing the writer.</a:t>
            </a:r>
            <a:endParaRPr/>
          </a:p>
          <a:p>
            <a:pPr indent="-317500" lvl="0" marL="457200" rtl="0" algn="l">
              <a:spcBef>
                <a:spcPts val="1000"/>
              </a:spcBef>
              <a:spcAft>
                <a:spcPts val="0"/>
              </a:spcAft>
              <a:buSzPts val="1400"/>
              <a:buAutoNum type="arabicPeriod"/>
            </a:pPr>
            <a:r>
              <a:rPr lang="en"/>
              <a:t>Flush the writer.</a:t>
            </a:r>
            <a:endParaRPr/>
          </a:p>
          <a:p>
            <a:pPr indent="-317500" lvl="0" marL="457200" rtl="0" algn="l">
              <a:spcBef>
                <a:spcPts val="1000"/>
              </a:spcBef>
              <a:spcAft>
                <a:spcPts val="0"/>
              </a:spcAft>
              <a:buSzPts val="1400"/>
              <a:buAutoNum type="arabicPeriod"/>
            </a:pPr>
            <a:r>
              <a:rPr lang="en"/>
              <a:t>Inserting new line ch</a:t>
            </a:r>
            <a:r>
              <a:rPr lang="en"/>
              <a:t>a</a:t>
            </a:r>
            <a:r>
              <a:rPr lang="en"/>
              <a:t>racter.</a:t>
            </a:r>
            <a:endParaRPr/>
          </a:p>
        </p:txBody>
      </p:sp>
      <p:sp>
        <p:nvSpPr>
          <p:cNvPr id="246" name="Google Shape;246;p39"/>
          <p:cNvSpPr txBox="1"/>
          <p:nvPr/>
        </p:nvSpPr>
        <p:spPr>
          <a:xfrm>
            <a:off x="4731975" y="1235075"/>
            <a:ext cx="38541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Example:</a:t>
            </a:r>
            <a:endParaRPr sz="900"/>
          </a:p>
          <a:p>
            <a:pPr indent="0" lvl="0" marL="0" rtl="0" algn="l">
              <a:spcBef>
                <a:spcPts val="0"/>
              </a:spcBef>
              <a:spcAft>
                <a:spcPts val="0"/>
              </a:spcAft>
              <a:buClr>
                <a:schemeClr val="dk1"/>
              </a:buClr>
              <a:buSzPts val="1100"/>
              <a:buFont typeface="Arial"/>
              <a:buNone/>
            </a:pPr>
            <a:r>
              <a:rPr lang="en" sz="900"/>
              <a:t>import java.io.*;</a:t>
            </a:r>
            <a:endParaRPr sz="900"/>
          </a:p>
          <a:p>
            <a:pPr indent="0" lvl="0" marL="0" rtl="0" algn="l">
              <a:spcBef>
                <a:spcPts val="0"/>
              </a:spcBef>
              <a:spcAft>
                <a:spcPts val="0"/>
              </a:spcAft>
              <a:buClr>
                <a:schemeClr val="dk1"/>
              </a:buClr>
              <a:buSzPts val="1100"/>
              <a:buFont typeface="Arial"/>
              <a:buNone/>
            </a:pPr>
            <a:r>
              <a:rPr lang="en" sz="900"/>
              <a:t>class BufferedWriterDemo</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public static void main(String[] args)throws IOException</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914400" rtl="0" algn="l">
              <a:spcBef>
                <a:spcPts val="0"/>
              </a:spcBef>
              <a:spcAft>
                <a:spcPts val="0"/>
              </a:spcAft>
              <a:buClr>
                <a:schemeClr val="dk1"/>
              </a:buClr>
              <a:buSzPts val="1100"/>
              <a:buFont typeface="Arial"/>
              <a:buNone/>
            </a:pPr>
            <a:r>
              <a:rPr lang="en" sz="900"/>
              <a:t>FileWriter fw= new FileWriter("cricket.txt");</a:t>
            </a:r>
            <a:endParaRPr sz="900"/>
          </a:p>
          <a:p>
            <a:pPr indent="0" lvl="0" marL="914400" rtl="0" algn="l">
              <a:spcBef>
                <a:spcPts val="0"/>
              </a:spcBef>
              <a:spcAft>
                <a:spcPts val="0"/>
              </a:spcAft>
              <a:buClr>
                <a:schemeClr val="dk1"/>
              </a:buClr>
              <a:buSzPts val="1100"/>
              <a:buFont typeface="Arial"/>
              <a:buNone/>
            </a:pPr>
            <a:r>
              <a:rPr lang="en" sz="900"/>
              <a:t>BufferedWriter bw = new BufferedWriter(fw);</a:t>
            </a:r>
            <a:endParaRPr sz="900"/>
          </a:p>
          <a:p>
            <a:pPr indent="0" lvl="0" marL="914400" rtl="0" algn="l">
              <a:spcBef>
                <a:spcPts val="0"/>
              </a:spcBef>
              <a:spcAft>
                <a:spcPts val="0"/>
              </a:spcAft>
              <a:buNone/>
            </a:pPr>
            <a:r>
              <a:rPr lang="en" sz="900"/>
              <a:t>bw.write(100);</a:t>
            </a:r>
            <a:endParaRPr sz="900"/>
          </a:p>
          <a:p>
            <a:pPr indent="0" lvl="0" marL="914400" rtl="0" algn="l">
              <a:spcBef>
                <a:spcPts val="0"/>
              </a:spcBef>
              <a:spcAft>
                <a:spcPts val="0"/>
              </a:spcAft>
              <a:buNone/>
            </a:pPr>
            <a:r>
              <a:rPr lang="en" sz="900"/>
              <a:t>bw.newLine();</a:t>
            </a:r>
            <a:endParaRPr sz="900"/>
          </a:p>
          <a:p>
            <a:pPr indent="0" lvl="0" marL="914400" rtl="0" algn="l">
              <a:spcBef>
                <a:spcPts val="0"/>
              </a:spcBef>
              <a:spcAft>
                <a:spcPts val="0"/>
              </a:spcAft>
              <a:buNone/>
            </a:pPr>
            <a:r>
              <a:rPr lang="en" sz="900"/>
              <a:t>char[] ch={'a','b','c','d'};</a:t>
            </a:r>
            <a:endParaRPr sz="900"/>
          </a:p>
          <a:p>
            <a:pPr indent="0" lvl="0" marL="914400" rtl="0" algn="l">
              <a:spcBef>
                <a:spcPts val="0"/>
              </a:spcBef>
              <a:spcAft>
                <a:spcPts val="0"/>
              </a:spcAft>
              <a:buNone/>
            </a:pPr>
            <a:r>
              <a:rPr lang="en" sz="900"/>
              <a:t>bw.write(ch);</a:t>
            </a:r>
            <a:endParaRPr sz="900"/>
          </a:p>
          <a:p>
            <a:pPr indent="0" lvl="0" marL="914400" rtl="0" algn="l">
              <a:spcBef>
                <a:spcPts val="0"/>
              </a:spcBef>
              <a:spcAft>
                <a:spcPts val="0"/>
              </a:spcAft>
              <a:buNone/>
            </a:pPr>
            <a:r>
              <a:rPr lang="en" sz="900"/>
              <a:t>bw.newLine();</a:t>
            </a:r>
            <a:endParaRPr sz="900"/>
          </a:p>
          <a:p>
            <a:pPr indent="0" lvl="0" marL="914400" rtl="0" algn="l">
              <a:spcBef>
                <a:spcPts val="0"/>
              </a:spcBef>
              <a:spcAft>
                <a:spcPts val="0"/>
              </a:spcAft>
              <a:buNone/>
            </a:pPr>
            <a:r>
              <a:rPr lang="en" sz="900"/>
              <a:t>bw.write("Buffered");</a:t>
            </a:r>
            <a:endParaRPr sz="900"/>
          </a:p>
          <a:p>
            <a:pPr indent="0" lvl="0" marL="914400" rtl="0" algn="l">
              <a:spcBef>
                <a:spcPts val="0"/>
              </a:spcBef>
              <a:spcAft>
                <a:spcPts val="0"/>
              </a:spcAft>
              <a:buNone/>
            </a:pPr>
            <a:r>
              <a:rPr lang="en" sz="900"/>
              <a:t>bw.newLine();</a:t>
            </a:r>
            <a:endParaRPr sz="900"/>
          </a:p>
          <a:p>
            <a:pPr indent="0" lvl="0" marL="914400" rtl="0" algn="l">
              <a:spcBef>
                <a:spcPts val="0"/>
              </a:spcBef>
              <a:spcAft>
                <a:spcPts val="0"/>
              </a:spcAft>
              <a:buNone/>
            </a:pPr>
            <a:r>
              <a:rPr lang="en" sz="900"/>
              <a:t>bw.write("writer example");</a:t>
            </a:r>
            <a:endParaRPr sz="900"/>
          </a:p>
          <a:p>
            <a:pPr indent="0" lvl="0" marL="914400" rtl="0" algn="l">
              <a:spcBef>
                <a:spcPts val="0"/>
              </a:spcBef>
              <a:spcAft>
                <a:spcPts val="0"/>
              </a:spcAft>
              <a:buNone/>
            </a:pPr>
            <a:r>
              <a:rPr lang="en" sz="900"/>
              <a:t>bw.flush();</a:t>
            </a:r>
            <a:endParaRPr sz="900"/>
          </a:p>
          <a:p>
            <a:pPr indent="0" lvl="0" marL="914400" rtl="0" algn="l">
              <a:spcBef>
                <a:spcPts val="0"/>
              </a:spcBef>
              <a:spcAft>
                <a:spcPts val="0"/>
              </a:spcAft>
              <a:buNone/>
            </a:pPr>
            <a:r>
              <a:rPr lang="en" sz="900"/>
              <a:t>bw.close();</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Output:</a:t>
            </a:r>
            <a:endParaRPr sz="900"/>
          </a:p>
          <a:p>
            <a:pPr indent="0" lvl="0" marL="0" rtl="0" algn="l">
              <a:spcBef>
                <a:spcPts val="0"/>
              </a:spcBef>
              <a:spcAft>
                <a:spcPts val="0"/>
              </a:spcAft>
              <a:buNone/>
            </a:pPr>
            <a:r>
              <a:rPr lang="en" sz="900"/>
              <a:t>d</a:t>
            </a:r>
            <a:endParaRPr sz="900"/>
          </a:p>
          <a:p>
            <a:pPr indent="0" lvl="0" marL="0" rtl="0" algn="l">
              <a:spcBef>
                <a:spcPts val="0"/>
              </a:spcBef>
              <a:spcAft>
                <a:spcPts val="0"/>
              </a:spcAft>
              <a:buNone/>
            </a:pPr>
            <a:r>
              <a:rPr lang="en" sz="900"/>
              <a:t>abcd</a:t>
            </a:r>
            <a:endParaRPr sz="900"/>
          </a:p>
          <a:p>
            <a:pPr indent="0" lvl="0" marL="0" rtl="0" algn="l">
              <a:spcBef>
                <a:spcPts val="0"/>
              </a:spcBef>
              <a:spcAft>
                <a:spcPts val="0"/>
              </a:spcAft>
              <a:buNone/>
            </a:pPr>
            <a:r>
              <a:rPr lang="en" sz="900"/>
              <a:t>Buffered</a:t>
            </a:r>
            <a:endParaRPr sz="900"/>
          </a:p>
          <a:p>
            <a:pPr indent="0" lvl="0" marL="0" rtl="0" algn="l">
              <a:spcBef>
                <a:spcPts val="0"/>
              </a:spcBef>
              <a:spcAft>
                <a:spcPts val="0"/>
              </a:spcAft>
              <a:buNone/>
            </a:pPr>
            <a:r>
              <a:rPr lang="en" sz="900"/>
              <a:t>writer example</a:t>
            </a:r>
            <a:endParaRPr sz="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BufferedReader</a:t>
            </a:r>
            <a:endParaRPr/>
          </a:p>
        </p:txBody>
      </p:sp>
      <p:sp>
        <p:nvSpPr>
          <p:cNvPr id="252" name="Google Shape;252;p40"/>
          <p:cNvSpPr txBox="1"/>
          <p:nvPr/>
        </p:nvSpPr>
        <p:spPr>
          <a:xfrm>
            <a:off x="424100" y="1205300"/>
            <a:ext cx="428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the most enhanced(better) Reader to read character data from the file.</a:t>
            </a:r>
            <a:endParaRPr/>
          </a:p>
        </p:txBody>
      </p:sp>
      <p:sp>
        <p:nvSpPr>
          <p:cNvPr id="253" name="Google Shape;253;p40"/>
          <p:cNvSpPr txBox="1"/>
          <p:nvPr/>
        </p:nvSpPr>
        <p:spPr>
          <a:xfrm>
            <a:off x="424100" y="1867500"/>
            <a:ext cx="42855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Constructors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100">
                <a:solidFill>
                  <a:srgbClr val="3C78D8"/>
                </a:solidFill>
              </a:rPr>
              <a:t>BufferedReader br=new BufferedReader(Reader r);</a:t>
            </a:r>
            <a:endParaRPr sz="1100">
              <a:solidFill>
                <a:srgbClr val="3C78D8"/>
              </a:solidFill>
            </a:endParaRPr>
          </a:p>
          <a:p>
            <a:pPr indent="0" lvl="0" marL="0" rtl="0" algn="l">
              <a:spcBef>
                <a:spcPts val="0"/>
              </a:spcBef>
              <a:spcAft>
                <a:spcPts val="0"/>
              </a:spcAft>
              <a:buNone/>
            </a:pPr>
            <a:r>
              <a:t/>
            </a:r>
            <a:endParaRPr sz="1100">
              <a:solidFill>
                <a:srgbClr val="3C78D8"/>
              </a:solidFill>
            </a:endParaRPr>
          </a:p>
          <a:p>
            <a:pPr indent="0" lvl="0" marL="0" rtl="0" algn="l">
              <a:spcBef>
                <a:spcPts val="0"/>
              </a:spcBef>
              <a:spcAft>
                <a:spcPts val="0"/>
              </a:spcAft>
              <a:buNone/>
            </a:pPr>
            <a:r>
              <a:rPr lang="en" sz="1100">
                <a:solidFill>
                  <a:srgbClr val="3C78D8"/>
                </a:solidFill>
              </a:rPr>
              <a:t>BufferedReader br=new BufferedReader(Reader r, int buffersize);</a:t>
            </a:r>
            <a:endParaRPr sz="1100">
              <a:solidFill>
                <a:srgbClr val="3C78D8"/>
              </a:solidFill>
            </a:endParaRPr>
          </a:p>
        </p:txBody>
      </p:sp>
      <p:sp>
        <p:nvSpPr>
          <p:cNvPr id="254" name="Google Shape;254;p40"/>
          <p:cNvSpPr txBox="1"/>
          <p:nvPr/>
        </p:nvSpPr>
        <p:spPr>
          <a:xfrm>
            <a:off x="4709600" y="1582800"/>
            <a:ext cx="4285500" cy="1980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500"/>
              <a:t>Methods</a:t>
            </a:r>
            <a:endParaRPr b="1" sz="1500"/>
          </a:p>
          <a:p>
            <a:pPr indent="-292100" lvl="0" marL="457200" rtl="0" algn="l">
              <a:spcBef>
                <a:spcPts val="1000"/>
              </a:spcBef>
              <a:spcAft>
                <a:spcPts val="0"/>
              </a:spcAft>
              <a:buSzPts val="1000"/>
              <a:buChar char="★"/>
            </a:pPr>
            <a:r>
              <a:rPr b="1" lang="en" sz="1000"/>
              <a:t>int read();</a:t>
            </a:r>
            <a:endParaRPr b="1" sz="1000"/>
          </a:p>
          <a:p>
            <a:pPr indent="-292100" lvl="0" marL="457200" rtl="0" algn="l">
              <a:spcBef>
                <a:spcPts val="1000"/>
              </a:spcBef>
              <a:spcAft>
                <a:spcPts val="0"/>
              </a:spcAft>
              <a:buSzPts val="1000"/>
              <a:buChar char="★"/>
            </a:pPr>
            <a:r>
              <a:rPr b="1" lang="en" sz="1000"/>
              <a:t>int read(char[] ch);</a:t>
            </a:r>
            <a:endParaRPr b="1" sz="1000"/>
          </a:p>
          <a:p>
            <a:pPr indent="-292100" lvl="0" marL="457200" rtl="0" algn="l">
              <a:spcBef>
                <a:spcPts val="1000"/>
              </a:spcBef>
              <a:spcAft>
                <a:spcPts val="0"/>
              </a:spcAft>
              <a:buSzPts val="1000"/>
              <a:buChar char="★"/>
            </a:pPr>
            <a:r>
              <a:rPr b="1" lang="en" sz="1000"/>
              <a:t>String readLine();</a:t>
            </a:r>
            <a:endParaRPr b="1" sz="1000"/>
          </a:p>
          <a:p>
            <a:pPr indent="0" lvl="0" marL="457200" rtl="0" algn="l">
              <a:spcBef>
                <a:spcPts val="1000"/>
              </a:spcBef>
              <a:spcAft>
                <a:spcPts val="0"/>
              </a:spcAft>
              <a:buNone/>
            </a:pPr>
            <a:r>
              <a:rPr lang="en" sz="1000"/>
              <a:t>It attempts to read next line and return it , from the File. if the next line is not available then this method returns null.</a:t>
            </a:r>
            <a:endParaRPr sz="1000"/>
          </a:p>
          <a:p>
            <a:pPr indent="-292100" lvl="0" marL="457200" rtl="0" algn="l">
              <a:spcBef>
                <a:spcPts val="1000"/>
              </a:spcBef>
              <a:spcAft>
                <a:spcPts val="0"/>
              </a:spcAft>
              <a:buSzPts val="1000"/>
              <a:buChar char="★"/>
            </a:pPr>
            <a:r>
              <a:rPr b="1" lang="en" sz="1000"/>
              <a:t>void close();</a:t>
            </a:r>
            <a:endParaRPr b="1" sz="1000"/>
          </a:p>
        </p:txBody>
      </p:sp>
      <p:sp>
        <p:nvSpPr>
          <p:cNvPr id="255" name="Google Shape;255;p40"/>
          <p:cNvSpPr txBox="1"/>
          <p:nvPr/>
        </p:nvSpPr>
        <p:spPr>
          <a:xfrm>
            <a:off x="476175" y="3117450"/>
            <a:ext cx="4285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BufferedReader can not communicate directly with the File it should communicate via some Reader object.</a:t>
            </a:r>
            <a:endParaRPr/>
          </a:p>
          <a:p>
            <a:pPr indent="0" lvl="0" marL="457200" rtl="0" algn="l">
              <a:spcBef>
                <a:spcPts val="0"/>
              </a:spcBef>
              <a:spcAft>
                <a:spcPts val="0"/>
              </a:spcAft>
              <a:buNone/>
            </a:pPr>
            <a:r>
              <a:t/>
            </a:r>
            <a:endParaRPr/>
          </a:p>
          <a:p>
            <a:pPr indent="-317500" lvl="0" marL="457200" rtl="0" algn="l">
              <a:spcBef>
                <a:spcPts val="0"/>
              </a:spcBef>
              <a:spcAft>
                <a:spcPts val="0"/>
              </a:spcAft>
              <a:buClr>
                <a:srgbClr val="990000"/>
              </a:buClr>
              <a:buSzPts val="1400"/>
              <a:buChar char="➔"/>
            </a:pPr>
            <a:r>
              <a:rPr lang="en">
                <a:solidFill>
                  <a:srgbClr val="990000"/>
                </a:solidFill>
              </a:rPr>
              <a:t>The main advantage of BufferedReader over FileReader is we can read data line by line instead of character by character.</a:t>
            </a:r>
            <a:endParaRPr>
              <a:solidFill>
                <a:srgbClr val="99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261" name="Google Shape;261;p41"/>
          <p:cNvSpPr txBox="1"/>
          <p:nvPr/>
        </p:nvSpPr>
        <p:spPr>
          <a:xfrm>
            <a:off x="386900" y="1116025"/>
            <a:ext cx="4285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t>import java.io.*;</a:t>
            </a:r>
            <a:endParaRPr sz="1100"/>
          </a:p>
          <a:p>
            <a:pPr indent="0" lvl="0" marL="0" rtl="0" algn="l">
              <a:spcBef>
                <a:spcPts val="0"/>
              </a:spcBef>
              <a:spcAft>
                <a:spcPts val="0"/>
              </a:spcAft>
              <a:buClr>
                <a:schemeClr val="dk1"/>
              </a:buClr>
              <a:buSzPts val="1100"/>
              <a:buFont typeface="Arial"/>
              <a:buNone/>
            </a:pPr>
            <a:r>
              <a:rPr lang="en" sz="1100"/>
              <a:t>class BufferedReaderDemo</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457200" rtl="0" algn="l">
              <a:spcBef>
                <a:spcPts val="0"/>
              </a:spcBef>
              <a:spcAft>
                <a:spcPts val="0"/>
              </a:spcAft>
              <a:buClr>
                <a:schemeClr val="dk1"/>
              </a:buClr>
              <a:buSzPts val="1100"/>
              <a:buFont typeface="Arial"/>
              <a:buNone/>
            </a:pPr>
            <a:r>
              <a:rPr lang="en" sz="1100"/>
              <a:t>public static void main(String[] args)throws IOException</a:t>
            </a:r>
            <a:endParaRPr sz="1100"/>
          </a:p>
          <a:p>
            <a:pPr indent="0" lvl="0" marL="457200" rtl="0" algn="l">
              <a:spcBef>
                <a:spcPts val="0"/>
              </a:spcBef>
              <a:spcAft>
                <a:spcPts val="0"/>
              </a:spcAft>
              <a:buClr>
                <a:schemeClr val="dk1"/>
              </a:buClr>
              <a:buSzPts val="1100"/>
              <a:buFont typeface="Arial"/>
              <a:buNone/>
            </a:pPr>
            <a:r>
              <a:rPr lang="en" sz="1100"/>
              <a:t>{</a:t>
            </a:r>
            <a:endParaRPr sz="1100"/>
          </a:p>
          <a:p>
            <a:pPr indent="0" lvl="0" marL="914400" rtl="0" algn="l">
              <a:spcBef>
                <a:spcPts val="0"/>
              </a:spcBef>
              <a:spcAft>
                <a:spcPts val="0"/>
              </a:spcAft>
              <a:buClr>
                <a:schemeClr val="dk1"/>
              </a:buClr>
              <a:buSzPts val="1100"/>
              <a:buFont typeface="Arial"/>
              <a:buNone/>
            </a:pPr>
            <a:r>
              <a:rPr lang="en" sz="1100"/>
              <a:t>FileReader fr = new FileReader("cricket.txt");</a:t>
            </a:r>
            <a:endParaRPr sz="1100"/>
          </a:p>
          <a:p>
            <a:pPr indent="0" lvl="0" marL="914400" rtl="0" algn="l">
              <a:spcBef>
                <a:spcPts val="0"/>
              </a:spcBef>
              <a:spcAft>
                <a:spcPts val="0"/>
              </a:spcAft>
              <a:buClr>
                <a:schemeClr val="dk1"/>
              </a:buClr>
              <a:buSzPts val="1100"/>
              <a:buFont typeface="Arial"/>
              <a:buNone/>
            </a:pPr>
            <a:r>
              <a:rPr lang="en" sz="1100"/>
              <a:t>BufferedReader br = new BufferedReader(fr);</a:t>
            </a:r>
            <a:endParaRPr sz="1100"/>
          </a:p>
          <a:p>
            <a:pPr indent="0" lvl="0" marL="914400" rtl="0" algn="l">
              <a:spcBef>
                <a:spcPts val="0"/>
              </a:spcBef>
              <a:spcAft>
                <a:spcPts val="0"/>
              </a:spcAft>
              <a:buClr>
                <a:schemeClr val="dk1"/>
              </a:buClr>
              <a:buSzPts val="1100"/>
              <a:buFont typeface="Arial"/>
              <a:buNone/>
            </a:pPr>
            <a:r>
              <a:rPr lang="en" sz="1100"/>
              <a:t>String line = br.readLine();</a:t>
            </a:r>
            <a:endParaRPr sz="1100"/>
          </a:p>
          <a:p>
            <a:pPr indent="0" lvl="0" marL="914400" rtl="0" algn="l">
              <a:spcBef>
                <a:spcPts val="0"/>
              </a:spcBef>
              <a:spcAft>
                <a:spcPts val="0"/>
              </a:spcAft>
              <a:buClr>
                <a:schemeClr val="dk1"/>
              </a:buClr>
              <a:buSzPts val="1100"/>
              <a:buFont typeface="Arial"/>
              <a:buNone/>
            </a:pPr>
            <a:r>
              <a:rPr lang="en" sz="1100"/>
              <a:t>while(line!=null)</a:t>
            </a:r>
            <a:endParaRPr sz="1100"/>
          </a:p>
          <a:p>
            <a:pPr indent="0" lvl="0" marL="914400" rtl="0" algn="l">
              <a:spcBef>
                <a:spcPts val="0"/>
              </a:spcBef>
              <a:spcAft>
                <a:spcPts val="0"/>
              </a:spcAft>
              <a:buClr>
                <a:schemeClr val="dk1"/>
              </a:buClr>
              <a:buSzPts val="1100"/>
              <a:buFont typeface="Arial"/>
              <a:buNone/>
            </a:pPr>
            <a:r>
              <a:rPr lang="en" sz="1100"/>
              <a:t>{</a:t>
            </a:r>
            <a:endParaRPr sz="1100"/>
          </a:p>
          <a:p>
            <a:pPr indent="0" lvl="0" marL="914400" rtl="0" algn="l">
              <a:spcBef>
                <a:spcPts val="0"/>
              </a:spcBef>
              <a:spcAft>
                <a:spcPts val="0"/>
              </a:spcAft>
              <a:buClr>
                <a:schemeClr val="dk1"/>
              </a:buClr>
              <a:buSzPts val="1100"/>
              <a:buFont typeface="Arial"/>
              <a:buNone/>
            </a:pPr>
            <a:r>
              <a:rPr lang="en" sz="1100"/>
              <a:t>System.out.println(line);</a:t>
            </a:r>
            <a:endParaRPr sz="1100"/>
          </a:p>
          <a:p>
            <a:pPr indent="0" lvl="0" marL="914400" rtl="0" algn="l">
              <a:spcBef>
                <a:spcPts val="0"/>
              </a:spcBef>
              <a:spcAft>
                <a:spcPts val="0"/>
              </a:spcAft>
              <a:buClr>
                <a:schemeClr val="dk1"/>
              </a:buClr>
              <a:buSzPts val="1100"/>
              <a:buFont typeface="Arial"/>
              <a:buNone/>
            </a:pPr>
            <a:r>
              <a:rPr lang="en" sz="1100"/>
              <a:t>line=br.readLine();</a:t>
            </a:r>
            <a:endParaRPr sz="1100"/>
          </a:p>
          <a:p>
            <a:pPr indent="0" lvl="0" marL="914400" rtl="0" algn="l">
              <a:spcBef>
                <a:spcPts val="0"/>
              </a:spcBef>
              <a:spcAft>
                <a:spcPts val="0"/>
              </a:spcAft>
              <a:buClr>
                <a:schemeClr val="dk1"/>
              </a:buClr>
              <a:buSzPts val="1100"/>
              <a:buFont typeface="Arial"/>
              <a:buNone/>
            </a:pPr>
            <a:r>
              <a:rPr lang="en" sz="1100"/>
              <a:t>}</a:t>
            </a:r>
            <a:endParaRPr sz="1100"/>
          </a:p>
          <a:p>
            <a:pPr indent="0" lvl="0" marL="914400" rtl="0" algn="l">
              <a:spcBef>
                <a:spcPts val="0"/>
              </a:spcBef>
              <a:spcAft>
                <a:spcPts val="0"/>
              </a:spcAft>
              <a:buClr>
                <a:schemeClr val="dk1"/>
              </a:buClr>
              <a:buSzPts val="1100"/>
              <a:buFont typeface="Arial"/>
              <a:buNone/>
            </a:pPr>
            <a:r>
              <a:rPr lang="en" sz="1100"/>
              <a:t>br.close();</a:t>
            </a:r>
            <a:endParaRPr sz="1100"/>
          </a:p>
          <a:p>
            <a:pPr indent="0" lvl="0" marL="45720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rPr lang="en" sz="1100"/>
              <a:t>}</a:t>
            </a:r>
            <a:endParaRPr sz="1100"/>
          </a:p>
        </p:txBody>
      </p:sp>
      <p:sp>
        <p:nvSpPr>
          <p:cNvPr id="262" name="Google Shape;262;p41"/>
          <p:cNvSpPr txBox="1"/>
          <p:nvPr/>
        </p:nvSpPr>
        <p:spPr>
          <a:xfrm>
            <a:off x="4412025" y="3206725"/>
            <a:ext cx="4285500" cy="13905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Whenever we are closing BufferedReader automatically underlying FileReader will be closed it is not required to close explicitly.</a:t>
            </a:r>
            <a:endParaRPr/>
          </a:p>
          <a:p>
            <a:pPr indent="-317500" lvl="0" marL="457200" rtl="0" algn="l">
              <a:spcBef>
                <a:spcPts val="1000"/>
              </a:spcBef>
              <a:spcAft>
                <a:spcPts val="0"/>
              </a:spcAft>
              <a:buSzPts val="1400"/>
              <a:buChar char="●"/>
            </a:pPr>
            <a:r>
              <a:rPr lang="en"/>
              <a:t>Even this rule is applicable for BufferedWriter also.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67" name="Google Shape;67;p15"/>
          <p:cNvPicPr preferRelativeResize="0"/>
          <p:nvPr/>
        </p:nvPicPr>
        <p:blipFill>
          <a:blip r:embed="rId3">
            <a:alphaModFix/>
          </a:blip>
          <a:stretch>
            <a:fillRect/>
          </a:stretch>
        </p:blipFill>
        <p:spPr>
          <a:xfrm>
            <a:off x="152400" y="1170125"/>
            <a:ext cx="4631624" cy="1762125"/>
          </a:xfrm>
          <a:prstGeom prst="rect">
            <a:avLst/>
          </a:prstGeom>
          <a:noFill/>
          <a:ln>
            <a:noFill/>
          </a:ln>
        </p:spPr>
      </p:pic>
      <p:pic>
        <p:nvPicPr>
          <p:cNvPr id="68" name="Google Shape;68;p15"/>
          <p:cNvPicPr preferRelativeResize="0"/>
          <p:nvPr/>
        </p:nvPicPr>
        <p:blipFill>
          <a:blip r:embed="rId4">
            <a:alphaModFix/>
          </a:blip>
          <a:stretch>
            <a:fillRect/>
          </a:stretch>
        </p:blipFill>
        <p:spPr>
          <a:xfrm>
            <a:off x="311700" y="3084650"/>
            <a:ext cx="3098949" cy="1906450"/>
          </a:xfrm>
          <a:prstGeom prst="rect">
            <a:avLst/>
          </a:prstGeom>
          <a:noFill/>
          <a:ln>
            <a:noFill/>
          </a:ln>
        </p:spPr>
      </p:pic>
      <p:sp>
        <p:nvSpPr>
          <p:cNvPr id="69" name="Google Shape;69;p15"/>
          <p:cNvSpPr txBox="1"/>
          <p:nvPr/>
        </p:nvSpPr>
        <p:spPr>
          <a:xfrm>
            <a:off x="4784025" y="848175"/>
            <a:ext cx="4285500" cy="3959700"/>
          </a:xfrm>
          <a:prstGeom prst="rect">
            <a:avLst/>
          </a:prstGeom>
          <a:noFill/>
          <a:ln>
            <a:noFill/>
          </a:ln>
        </p:spPr>
        <p:txBody>
          <a:bodyPr anchorCtr="0" anchor="t" bIns="91425" lIns="91425" spcFirstLastPara="1" rIns="91425" wrap="square" tIns="91425">
            <a:spAutoFit/>
          </a:bodyPr>
          <a:lstStyle/>
          <a:p>
            <a:pPr indent="-304800" lvl="0" marL="685800" rtl="0" algn="l">
              <a:lnSpc>
                <a:spcPct val="158000"/>
              </a:lnSpc>
              <a:spcBef>
                <a:spcPts val="0"/>
              </a:spcBef>
              <a:spcAft>
                <a:spcPts val="0"/>
              </a:spcAft>
              <a:buClr>
                <a:srgbClr val="273239"/>
              </a:buClr>
              <a:buSzPts val="1200"/>
              <a:buAutoNum type="arabicPeriod"/>
            </a:pPr>
            <a:r>
              <a:rPr lang="en" sz="1200" u="sng">
                <a:solidFill>
                  <a:schemeClr val="hlink"/>
                </a:solidFill>
                <a:highlight>
                  <a:srgbClr val="FFFFFF"/>
                </a:highlight>
                <a:hlinkClick r:id="rId5"/>
              </a:rPr>
              <a:t>System.in</a:t>
            </a:r>
            <a:r>
              <a:rPr b="1" lang="en" sz="1200">
                <a:solidFill>
                  <a:srgbClr val="273239"/>
                </a:solidFill>
                <a:highlight>
                  <a:srgbClr val="FFFFFF"/>
                </a:highlight>
              </a:rPr>
              <a:t>:</a:t>
            </a:r>
            <a:r>
              <a:rPr lang="en" sz="1200">
                <a:solidFill>
                  <a:srgbClr val="273239"/>
                </a:solidFill>
                <a:highlight>
                  <a:srgbClr val="FFFFFF"/>
                </a:highlight>
              </a:rPr>
              <a:t> This is the </a:t>
            </a:r>
            <a:r>
              <a:rPr b="1" lang="en" sz="1200">
                <a:solidFill>
                  <a:srgbClr val="273239"/>
                </a:solidFill>
                <a:highlight>
                  <a:srgbClr val="FFFFFF"/>
                </a:highlight>
              </a:rPr>
              <a:t>standard input stream</a:t>
            </a:r>
            <a:r>
              <a:rPr lang="en" sz="1200">
                <a:solidFill>
                  <a:srgbClr val="273239"/>
                </a:solidFill>
                <a:highlight>
                  <a:srgbClr val="FFFFFF"/>
                </a:highlight>
              </a:rPr>
              <a:t> that is used to read characters from the keyboard or any other standard input device.</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AutoNum type="arabicPeriod"/>
            </a:pPr>
            <a:r>
              <a:rPr lang="en" sz="1200" u="sng">
                <a:solidFill>
                  <a:schemeClr val="hlink"/>
                </a:solidFill>
                <a:highlight>
                  <a:srgbClr val="FFFFFF"/>
                </a:highlight>
                <a:hlinkClick r:id="rId6"/>
              </a:rPr>
              <a:t>System.out</a:t>
            </a:r>
            <a:r>
              <a:rPr b="1" lang="en" sz="1200">
                <a:solidFill>
                  <a:srgbClr val="273239"/>
                </a:solidFill>
                <a:highlight>
                  <a:srgbClr val="FFFFFF"/>
                </a:highlight>
              </a:rPr>
              <a:t>:</a:t>
            </a:r>
            <a:r>
              <a:rPr lang="en" sz="1200">
                <a:solidFill>
                  <a:srgbClr val="273239"/>
                </a:solidFill>
                <a:highlight>
                  <a:srgbClr val="FFFFFF"/>
                </a:highlight>
              </a:rPr>
              <a:t> This is the </a:t>
            </a:r>
            <a:r>
              <a:rPr b="1" lang="en" sz="1200">
                <a:solidFill>
                  <a:srgbClr val="273239"/>
                </a:solidFill>
                <a:highlight>
                  <a:srgbClr val="FFFFFF"/>
                </a:highlight>
              </a:rPr>
              <a:t>standard output stream</a:t>
            </a:r>
            <a:r>
              <a:rPr lang="en" sz="1200">
                <a:solidFill>
                  <a:srgbClr val="273239"/>
                </a:solidFill>
                <a:highlight>
                  <a:srgbClr val="FFFFFF"/>
                </a:highlight>
              </a:rPr>
              <a:t> that is used to produce the result of a program on an output device like the computer screen.</a:t>
            </a:r>
            <a:endParaRPr sz="1200">
              <a:solidFill>
                <a:srgbClr val="273239"/>
              </a:solidFill>
              <a:highlight>
                <a:srgbClr val="FFFFFF"/>
              </a:highlight>
            </a:endParaRPr>
          </a:p>
          <a:p>
            <a:pPr indent="-304800" lvl="1" marL="914400" rtl="0" algn="l">
              <a:lnSpc>
                <a:spcPct val="158000"/>
              </a:lnSpc>
              <a:spcBef>
                <a:spcPts val="0"/>
              </a:spcBef>
              <a:spcAft>
                <a:spcPts val="0"/>
              </a:spcAft>
              <a:buClr>
                <a:schemeClr val="dk1"/>
              </a:buClr>
              <a:buSzPts val="1200"/>
              <a:buAutoNum type="alphaLcPeriod"/>
            </a:pPr>
            <a:r>
              <a:rPr lang="en" sz="1200">
                <a:solidFill>
                  <a:srgbClr val="273239"/>
                </a:solidFill>
                <a:highlight>
                  <a:srgbClr val="FFFFFF"/>
                </a:highlight>
              </a:rPr>
              <a:t>print()</a:t>
            </a:r>
            <a:endParaRPr sz="1200">
              <a:solidFill>
                <a:srgbClr val="273239"/>
              </a:solidFill>
              <a:highlight>
                <a:srgbClr val="FFFFFF"/>
              </a:highlight>
            </a:endParaRPr>
          </a:p>
          <a:p>
            <a:pPr indent="-304800" lvl="1" marL="914400" rtl="0" algn="l">
              <a:lnSpc>
                <a:spcPct val="158000"/>
              </a:lnSpc>
              <a:spcBef>
                <a:spcPts val="0"/>
              </a:spcBef>
              <a:spcAft>
                <a:spcPts val="0"/>
              </a:spcAft>
              <a:buClr>
                <a:schemeClr val="dk1"/>
              </a:buClr>
              <a:buSzPts val="1200"/>
              <a:buAutoNum type="alphaLcPeriod"/>
            </a:pPr>
            <a:r>
              <a:rPr lang="en" sz="1200">
                <a:solidFill>
                  <a:srgbClr val="273239"/>
                </a:solidFill>
                <a:highlight>
                  <a:srgbClr val="FFFFFF"/>
                </a:highlight>
              </a:rPr>
              <a:t>println()</a:t>
            </a:r>
            <a:endParaRPr sz="1200">
              <a:solidFill>
                <a:srgbClr val="273239"/>
              </a:solidFill>
              <a:highlight>
                <a:srgbClr val="FFFFFF"/>
              </a:highlight>
            </a:endParaRPr>
          </a:p>
          <a:p>
            <a:pPr indent="-304800" lvl="1" marL="914400" rtl="0" algn="l">
              <a:lnSpc>
                <a:spcPct val="158000"/>
              </a:lnSpc>
              <a:spcBef>
                <a:spcPts val="0"/>
              </a:spcBef>
              <a:spcAft>
                <a:spcPts val="0"/>
              </a:spcAft>
              <a:buClr>
                <a:schemeClr val="dk1"/>
              </a:buClr>
              <a:buSzPts val="1200"/>
              <a:buAutoNum type="alphaLcPeriod"/>
            </a:pPr>
            <a:r>
              <a:rPr lang="en" sz="1200">
                <a:solidFill>
                  <a:srgbClr val="273239"/>
                </a:solidFill>
                <a:highlight>
                  <a:srgbClr val="FFFFFF"/>
                </a:highlight>
              </a:rPr>
              <a:t>printf()</a:t>
            </a:r>
            <a:endParaRPr sz="8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AutoNum type="arabicPeriod"/>
            </a:pPr>
            <a:r>
              <a:rPr lang="en" sz="1300" u="sng">
                <a:solidFill>
                  <a:schemeClr val="hlink"/>
                </a:solidFill>
                <a:highlight>
                  <a:srgbClr val="FFFFFF"/>
                </a:highlight>
                <a:hlinkClick r:id="rId7"/>
              </a:rPr>
              <a:t>System.err</a:t>
            </a:r>
            <a:r>
              <a:rPr b="1" lang="en" sz="1300">
                <a:solidFill>
                  <a:srgbClr val="273239"/>
                </a:solidFill>
                <a:highlight>
                  <a:srgbClr val="FFFFFF"/>
                </a:highlight>
              </a:rPr>
              <a:t>:</a:t>
            </a:r>
            <a:r>
              <a:rPr lang="en" sz="1300">
                <a:solidFill>
                  <a:srgbClr val="273239"/>
                </a:solidFill>
                <a:highlight>
                  <a:srgbClr val="FFFFFF"/>
                </a:highlight>
              </a:rPr>
              <a:t> This is the </a:t>
            </a:r>
            <a:r>
              <a:rPr b="1" lang="en" sz="1300">
                <a:solidFill>
                  <a:srgbClr val="273239"/>
                </a:solidFill>
                <a:highlight>
                  <a:srgbClr val="FFFFFF"/>
                </a:highlight>
              </a:rPr>
              <a:t>standard error stream</a:t>
            </a:r>
            <a:r>
              <a:rPr lang="en" sz="1300">
                <a:solidFill>
                  <a:srgbClr val="273239"/>
                </a:solidFill>
                <a:highlight>
                  <a:srgbClr val="FFFFFF"/>
                </a:highlight>
              </a:rPr>
              <a:t> that is used to output all the error data that a program might throw, on a computer screen or any standard output device.</a:t>
            </a:r>
            <a:endParaRPr sz="1200">
              <a:solidFill>
                <a:srgbClr val="273239"/>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71225"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349700" y="580325"/>
            <a:ext cx="51933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 A Java program to demonstrate working of printf() in Java</a:t>
            </a:r>
            <a:endParaRPr sz="1000"/>
          </a:p>
          <a:p>
            <a:pPr indent="0" lvl="0" marL="0" rtl="0" algn="l">
              <a:spcBef>
                <a:spcPts val="0"/>
              </a:spcBef>
              <a:spcAft>
                <a:spcPts val="0"/>
              </a:spcAft>
              <a:buClr>
                <a:schemeClr val="dk1"/>
              </a:buClr>
              <a:buSzPts val="1100"/>
              <a:buFont typeface="Arial"/>
              <a:buNone/>
            </a:pPr>
            <a:r>
              <a:rPr lang="en" sz="1000"/>
              <a:t>class JavaFormatter {</a:t>
            </a:r>
            <a:endParaRPr sz="1000"/>
          </a:p>
          <a:p>
            <a:pPr indent="0" lvl="0" marL="0" rtl="0" algn="l">
              <a:spcBef>
                <a:spcPts val="0"/>
              </a:spcBef>
              <a:spcAft>
                <a:spcPts val="0"/>
              </a:spcAft>
              <a:buClr>
                <a:schemeClr val="dk1"/>
              </a:buClr>
              <a:buSzPts val="1100"/>
              <a:buFont typeface="Arial"/>
              <a:buNone/>
            </a:pPr>
            <a:r>
              <a:rPr lang="en" sz="1000"/>
              <a:t>	public static void main(String args[])</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rPr lang="en" sz="1000"/>
              <a:t>		int x = 100;</a:t>
            </a:r>
            <a:endParaRPr sz="1000"/>
          </a:p>
          <a:p>
            <a:pPr indent="0" lvl="0" marL="0" rtl="0" algn="l">
              <a:spcBef>
                <a:spcPts val="0"/>
              </a:spcBef>
              <a:spcAft>
                <a:spcPts val="0"/>
              </a:spcAft>
              <a:buClr>
                <a:schemeClr val="dk1"/>
              </a:buClr>
              <a:buSzPts val="1100"/>
              <a:buFont typeface="Arial"/>
              <a:buNone/>
            </a:pPr>
            <a:r>
              <a:rPr lang="en" sz="1000"/>
              <a:t>		System.out.printf("Printing simple integer: x = %d\n", x);</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900"/>
              <a:t>		// this will print it upto 2 decimal places</a:t>
            </a:r>
            <a:endParaRPr sz="900"/>
          </a:p>
          <a:p>
            <a:pPr indent="0" lvl="0" marL="0" rtl="0" algn="l">
              <a:spcBef>
                <a:spcPts val="0"/>
              </a:spcBef>
              <a:spcAft>
                <a:spcPts val="0"/>
              </a:spcAft>
              <a:buClr>
                <a:schemeClr val="dk1"/>
              </a:buClr>
              <a:buSzPts val="1100"/>
              <a:buFont typeface="Arial"/>
              <a:buNone/>
            </a:pPr>
            <a:r>
              <a:rPr lang="en" sz="1000"/>
              <a:t>		System.out.printf("Formatted with precision: PI = %.2f\n", Math.PI);</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float n = 5.2f;</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900"/>
              <a:t>		// automatically appends zero to the rightmost part of decimal</a:t>
            </a:r>
            <a:endParaRPr sz="900"/>
          </a:p>
          <a:p>
            <a:pPr indent="0" lvl="0" marL="0" rtl="0" algn="l">
              <a:spcBef>
                <a:spcPts val="0"/>
              </a:spcBef>
              <a:spcAft>
                <a:spcPts val="0"/>
              </a:spcAft>
              <a:buClr>
                <a:schemeClr val="dk1"/>
              </a:buClr>
              <a:buSzPts val="1100"/>
              <a:buFont typeface="Arial"/>
              <a:buNone/>
            </a:pPr>
            <a:r>
              <a:rPr lang="en" sz="1000"/>
              <a:t>		System.out.printf("Formatted to specific width: n = %.4f\n", n);</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n = 2324435.3f;</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a:t>
            </a:r>
            <a:r>
              <a:rPr lang="en" sz="900"/>
              <a:t>	// here number is formatted from right margin and occupies </a:t>
            </a:r>
            <a:r>
              <a:rPr lang="en" sz="900"/>
              <a:t>a </a:t>
            </a:r>
            <a:r>
              <a:rPr lang="en" sz="900"/>
              <a:t> width of 20 char</a:t>
            </a:r>
            <a:endParaRPr sz="900"/>
          </a:p>
          <a:p>
            <a:pPr indent="0" lvl="0" marL="0" rtl="0" algn="l">
              <a:spcBef>
                <a:spcPts val="0"/>
              </a:spcBef>
              <a:spcAft>
                <a:spcPts val="0"/>
              </a:spcAft>
              <a:buClr>
                <a:schemeClr val="dk1"/>
              </a:buClr>
              <a:buSzPts val="1100"/>
              <a:buFont typeface="Arial"/>
              <a:buNone/>
            </a:pPr>
            <a:r>
              <a:rPr lang="en" sz="1000"/>
              <a:t>		System.out.printf("Formatted to right margin: n = %20.4f\n", n);</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None/>
            </a:pPr>
            <a:r>
              <a:rPr lang="en" sz="1000"/>
              <a:t>}</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Streams</a:t>
            </a:r>
            <a:endParaRPr/>
          </a:p>
        </p:txBody>
      </p:sp>
      <p:pic>
        <p:nvPicPr>
          <p:cNvPr id="80" name="Google Shape;80;p17"/>
          <p:cNvPicPr preferRelativeResize="0"/>
          <p:nvPr/>
        </p:nvPicPr>
        <p:blipFill>
          <a:blip r:embed="rId3">
            <a:alphaModFix/>
          </a:blip>
          <a:stretch>
            <a:fillRect/>
          </a:stretch>
        </p:blipFill>
        <p:spPr>
          <a:xfrm>
            <a:off x="144975" y="2616750"/>
            <a:ext cx="4107253" cy="2526751"/>
          </a:xfrm>
          <a:prstGeom prst="rect">
            <a:avLst/>
          </a:prstGeom>
          <a:noFill/>
          <a:ln>
            <a:noFill/>
          </a:ln>
        </p:spPr>
      </p:pic>
      <p:pic>
        <p:nvPicPr>
          <p:cNvPr id="81" name="Google Shape;81;p17"/>
          <p:cNvPicPr preferRelativeResize="0"/>
          <p:nvPr/>
        </p:nvPicPr>
        <p:blipFill>
          <a:blip r:embed="rId4">
            <a:alphaModFix/>
          </a:blip>
          <a:stretch>
            <a:fillRect/>
          </a:stretch>
        </p:blipFill>
        <p:spPr>
          <a:xfrm>
            <a:off x="4572000" y="2616750"/>
            <a:ext cx="4107223" cy="2526744"/>
          </a:xfrm>
          <a:prstGeom prst="rect">
            <a:avLst/>
          </a:prstGeom>
          <a:noFill/>
          <a:ln>
            <a:noFill/>
          </a:ln>
        </p:spPr>
      </p:pic>
      <p:sp>
        <p:nvSpPr>
          <p:cNvPr id="82" name="Google Shape;82;p17"/>
          <p:cNvSpPr txBox="1"/>
          <p:nvPr/>
        </p:nvSpPr>
        <p:spPr>
          <a:xfrm>
            <a:off x="334800" y="1227625"/>
            <a:ext cx="8497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273239"/>
                </a:solidFill>
                <a:highlight>
                  <a:srgbClr val="FFFFFF"/>
                </a:highlight>
              </a:rPr>
              <a:t>Depending on the type of operations</a:t>
            </a:r>
            <a:r>
              <a:rPr lang="en" sz="1300">
                <a:solidFill>
                  <a:srgbClr val="273239"/>
                </a:solidFill>
                <a:highlight>
                  <a:srgbClr val="FFFFFF"/>
                </a:highlight>
              </a:rPr>
              <a:t>, streams can be divided into two primary classes</a:t>
            </a:r>
            <a:endParaRPr/>
          </a:p>
        </p:txBody>
      </p:sp>
      <p:sp>
        <p:nvSpPr>
          <p:cNvPr id="83" name="Google Shape;83;p17"/>
          <p:cNvSpPr txBox="1"/>
          <p:nvPr/>
        </p:nvSpPr>
        <p:spPr>
          <a:xfrm>
            <a:off x="238075" y="1688925"/>
            <a:ext cx="428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ighlight>
                  <a:srgbClr val="FFFFFF"/>
                </a:highlight>
                <a:hlinkClick r:id="rId5"/>
              </a:rPr>
              <a:t>Input Stream:</a:t>
            </a:r>
            <a:r>
              <a:rPr lang="en" sz="1100">
                <a:solidFill>
                  <a:srgbClr val="273239"/>
                </a:solidFill>
                <a:highlight>
                  <a:srgbClr val="FFFFFF"/>
                </a:highlight>
              </a:rPr>
              <a:t> These streams are used to read data that must be taken as an input from a source array or file or any peripheral device. For eg., FileInputStream, BufferedInputStream, ByteArrayInputStream etc.</a:t>
            </a:r>
            <a:endParaRPr sz="1200"/>
          </a:p>
        </p:txBody>
      </p:sp>
      <p:sp>
        <p:nvSpPr>
          <p:cNvPr id="84" name="Google Shape;84;p17"/>
          <p:cNvSpPr txBox="1"/>
          <p:nvPr/>
        </p:nvSpPr>
        <p:spPr>
          <a:xfrm>
            <a:off x="4676025" y="1688925"/>
            <a:ext cx="428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ighlight>
                  <a:srgbClr val="FFFFFF"/>
                </a:highlight>
                <a:hlinkClick r:id="rId6"/>
              </a:rPr>
              <a:t>Output Stream:</a:t>
            </a:r>
            <a:r>
              <a:rPr lang="en" sz="1100">
                <a:solidFill>
                  <a:srgbClr val="273239"/>
                </a:solidFill>
                <a:highlight>
                  <a:srgbClr val="FFFFFF"/>
                </a:highlight>
              </a:rPr>
              <a:t> These streams are used to write data as outputs into an array or file or any output peripheral device. For eg., FileOutputStream, BufferedOutputStream, ByteArrayOutputStream etc.</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252975" y="141375"/>
            <a:ext cx="889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273239"/>
                </a:solidFill>
                <a:highlight>
                  <a:srgbClr val="FFFFFF"/>
                </a:highlight>
              </a:rPr>
              <a:t>Depending on the types of file</a:t>
            </a:r>
            <a:r>
              <a:rPr lang="en" sz="1300">
                <a:solidFill>
                  <a:srgbClr val="273239"/>
                </a:solidFill>
                <a:highlight>
                  <a:srgbClr val="FFFFFF"/>
                </a:highlight>
              </a:rPr>
              <a:t>, Streams can be divided into two primary classes which can be further divided into other classes as can be seen through the diagram below</a:t>
            </a:r>
            <a:endParaRPr/>
          </a:p>
        </p:txBody>
      </p:sp>
      <p:pic>
        <p:nvPicPr>
          <p:cNvPr id="90" name="Google Shape;90;p18"/>
          <p:cNvPicPr preferRelativeResize="0"/>
          <p:nvPr/>
        </p:nvPicPr>
        <p:blipFill>
          <a:blip r:embed="rId3">
            <a:alphaModFix/>
          </a:blip>
          <a:stretch>
            <a:fillRect/>
          </a:stretch>
        </p:blipFill>
        <p:spPr>
          <a:xfrm>
            <a:off x="4571999" y="1108600"/>
            <a:ext cx="4461600" cy="3132700"/>
          </a:xfrm>
          <a:prstGeom prst="rect">
            <a:avLst/>
          </a:prstGeom>
          <a:noFill/>
          <a:ln>
            <a:noFill/>
          </a:ln>
        </p:spPr>
      </p:pic>
      <p:sp>
        <p:nvSpPr>
          <p:cNvPr id="91" name="Google Shape;91;p18"/>
          <p:cNvSpPr txBox="1"/>
          <p:nvPr/>
        </p:nvSpPr>
        <p:spPr>
          <a:xfrm>
            <a:off x="305050" y="1108600"/>
            <a:ext cx="42855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73239"/>
                </a:solidFill>
                <a:highlight>
                  <a:srgbClr val="FFFFFF"/>
                </a:highlight>
              </a:rPr>
              <a:t>ByteStream:</a:t>
            </a:r>
            <a:r>
              <a:rPr lang="en" sz="1200">
                <a:solidFill>
                  <a:srgbClr val="273239"/>
                </a:solidFill>
                <a:highlight>
                  <a:srgbClr val="FFFFFF"/>
                </a:highlight>
              </a:rPr>
              <a:t> </a:t>
            </a:r>
            <a:endParaRPr sz="1200">
              <a:solidFill>
                <a:srgbClr val="273239"/>
              </a:solidFill>
              <a:highlight>
                <a:srgbClr val="FFFFFF"/>
              </a:highlight>
            </a:endParaRPr>
          </a:p>
          <a:p>
            <a:pPr indent="-304800" lvl="0" marL="457200" rtl="0" algn="l">
              <a:spcBef>
                <a:spcPts val="1000"/>
              </a:spcBef>
              <a:spcAft>
                <a:spcPts val="0"/>
              </a:spcAft>
              <a:buClr>
                <a:srgbClr val="273239"/>
              </a:buClr>
              <a:buSzPts val="1200"/>
              <a:buChar char="★"/>
            </a:pPr>
            <a:r>
              <a:rPr lang="en" sz="1200">
                <a:solidFill>
                  <a:srgbClr val="273239"/>
                </a:solidFill>
                <a:highlight>
                  <a:srgbClr val="FFFFFF"/>
                </a:highlight>
              </a:rPr>
              <a:t>This is used to process data byte by byte (8 bits). </a:t>
            </a:r>
            <a:endParaRPr sz="1200">
              <a:solidFill>
                <a:srgbClr val="273239"/>
              </a:solidFill>
              <a:highlight>
                <a:srgbClr val="FFFFFF"/>
              </a:highlight>
            </a:endParaRPr>
          </a:p>
          <a:p>
            <a:pPr indent="-304800" lvl="0" marL="457200" rtl="0" algn="l">
              <a:spcBef>
                <a:spcPts val="1000"/>
              </a:spcBef>
              <a:spcAft>
                <a:spcPts val="0"/>
              </a:spcAft>
              <a:buClr>
                <a:srgbClr val="273239"/>
              </a:buClr>
              <a:buSzPts val="1200"/>
              <a:buChar char="★"/>
            </a:pPr>
            <a:r>
              <a:rPr lang="en" sz="1200">
                <a:solidFill>
                  <a:srgbClr val="273239"/>
                </a:solidFill>
                <a:highlight>
                  <a:srgbClr val="FFFFFF"/>
                </a:highlight>
              </a:rPr>
              <a:t>Though it has many classes, the FileInputStream and the FileOutputStream are the most popular ones. </a:t>
            </a:r>
            <a:endParaRPr sz="1200">
              <a:solidFill>
                <a:srgbClr val="273239"/>
              </a:solidFill>
              <a:highlight>
                <a:srgbClr val="FFFFFF"/>
              </a:highlight>
            </a:endParaRPr>
          </a:p>
          <a:p>
            <a:pPr indent="-304800" lvl="0" marL="457200" rtl="0" algn="l">
              <a:spcBef>
                <a:spcPts val="1000"/>
              </a:spcBef>
              <a:spcAft>
                <a:spcPts val="0"/>
              </a:spcAft>
              <a:buClr>
                <a:srgbClr val="273239"/>
              </a:buClr>
              <a:buSzPts val="1200"/>
              <a:buChar char="★"/>
            </a:pPr>
            <a:r>
              <a:rPr lang="en" sz="1200">
                <a:solidFill>
                  <a:srgbClr val="273239"/>
                </a:solidFill>
                <a:highlight>
                  <a:srgbClr val="FFFFFF"/>
                </a:highlight>
              </a:rPr>
              <a:t>The FileInputStream is used to read from the source and FileOutputStream is used to write to the destination.</a:t>
            </a:r>
            <a:endParaRPr sz="1200">
              <a:solidFill>
                <a:srgbClr val="273239"/>
              </a:solidFill>
              <a:highlight>
                <a:srgbClr val="FFFFFF"/>
              </a:highlight>
            </a:endParaRPr>
          </a:p>
          <a:p>
            <a:pPr indent="0" lvl="0" marL="0" rtl="0" algn="l">
              <a:spcBef>
                <a:spcPts val="0"/>
              </a:spcBef>
              <a:spcAft>
                <a:spcPts val="0"/>
              </a:spcAft>
              <a:buNone/>
            </a:pPr>
            <a:r>
              <a:t/>
            </a:r>
            <a:endParaRPr sz="1200">
              <a:solidFill>
                <a:srgbClr val="273239"/>
              </a:solidFill>
              <a:highlight>
                <a:srgbClr val="FFFFFF"/>
              </a:highlight>
            </a:endParaRPr>
          </a:p>
          <a:p>
            <a:pPr indent="0" lvl="0" marL="0" rtl="0" algn="l">
              <a:spcBef>
                <a:spcPts val="0"/>
              </a:spcBef>
              <a:spcAft>
                <a:spcPts val="0"/>
              </a:spcAft>
              <a:buNone/>
            </a:pPr>
            <a:r>
              <a:rPr b="1" lang="en" sz="1200">
                <a:solidFill>
                  <a:srgbClr val="273239"/>
                </a:solidFill>
                <a:highlight>
                  <a:srgbClr val="FFFFFF"/>
                </a:highlight>
              </a:rPr>
              <a:t>CharacterStream:</a:t>
            </a:r>
            <a:r>
              <a:rPr lang="en" sz="1200">
                <a:solidFill>
                  <a:srgbClr val="273239"/>
                </a:solidFill>
                <a:highlight>
                  <a:srgbClr val="FFFFFF"/>
                </a:highlight>
              </a:rPr>
              <a:t> </a:t>
            </a:r>
            <a:endParaRPr sz="1200">
              <a:solidFill>
                <a:srgbClr val="273239"/>
              </a:solidFill>
              <a:highlight>
                <a:srgbClr val="FFFFFF"/>
              </a:highlight>
            </a:endParaRPr>
          </a:p>
          <a:p>
            <a:pPr indent="-304800" lvl="0" marL="457200" rtl="0" algn="l">
              <a:spcBef>
                <a:spcPts val="1000"/>
              </a:spcBef>
              <a:spcAft>
                <a:spcPts val="0"/>
              </a:spcAft>
              <a:buClr>
                <a:srgbClr val="273239"/>
              </a:buClr>
              <a:buSzPts val="1200"/>
              <a:buChar char="★"/>
            </a:pPr>
            <a:r>
              <a:rPr lang="en" sz="1200">
                <a:solidFill>
                  <a:srgbClr val="273239"/>
                </a:solidFill>
                <a:highlight>
                  <a:srgbClr val="FFFFFF"/>
                </a:highlight>
              </a:rPr>
              <a:t>In Java, characters are stored using Unicode conventions. Character stream automatically allows us to read/write data character by character. </a:t>
            </a:r>
            <a:endParaRPr sz="1200">
              <a:solidFill>
                <a:srgbClr val="273239"/>
              </a:solidFill>
              <a:highlight>
                <a:srgbClr val="FFFFFF"/>
              </a:highlight>
            </a:endParaRPr>
          </a:p>
          <a:p>
            <a:pPr indent="-304800" lvl="0" marL="457200" rtl="0" algn="l">
              <a:spcBef>
                <a:spcPts val="1000"/>
              </a:spcBef>
              <a:spcAft>
                <a:spcPts val="0"/>
              </a:spcAft>
              <a:buClr>
                <a:srgbClr val="273239"/>
              </a:buClr>
              <a:buSzPts val="1200"/>
              <a:buChar char="★"/>
            </a:pPr>
            <a:r>
              <a:rPr lang="en" sz="1200">
                <a:solidFill>
                  <a:srgbClr val="273239"/>
                </a:solidFill>
                <a:highlight>
                  <a:srgbClr val="FFFFFF"/>
                </a:highlight>
              </a:rPr>
              <a:t>Though it has many classes, the FileReader and the FileWriter are the most popular ones. </a:t>
            </a:r>
            <a:endParaRPr sz="1200">
              <a:solidFill>
                <a:srgbClr val="273239"/>
              </a:solidFill>
              <a:highlight>
                <a:srgbClr val="FFFFFF"/>
              </a:highlight>
            </a:endParaRPr>
          </a:p>
          <a:p>
            <a:pPr indent="-304800" lvl="0" marL="457200" rtl="0" algn="l">
              <a:spcBef>
                <a:spcPts val="1000"/>
              </a:spcBef>
              <a:spcAft>
                <a:spcPts val="0"/>
              </a:spcAft>
              <a:buClr>
                <a:srgbClr val="273239"/>
              </a:buClr>
              <a:buSzPts val="1200"/>
              <a:buChar char="★"/>
            </a:pPr>
            <a:r>
              <a:rPr lang="en" sz="1200">
                <a:solidFill>
                  <a:srgbClr val="273239"/>
                </a:solidFill>
                <a:highlight>
                  <a:srgbClr val="FFFFFF"/>
                </a:highlight>
              </a:rPr>
              <a:t>FileReader and FileWriter are character streams used to read from the source and write to the destination respectively.</a:t>
            </a:r>
            <a:endParaRPr sz="1200">
              <a:solidFill>
                <a:srgbClr val="27323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FileInputStream</a:t>
            </a:r>
            <a:endParaRPr/>
          </a:p>
        </p:txBody>
      </p:sp>
      <p:sp>
        <p:nvSpPr>
          <p:cNvPr id="97" name="Google Shape;97;p19"/>
          <p:cNvSpPr txBox="1"/>
          <p:nvPr/>
        </p:nvSpPr>
        <p:spPr>
          <a:xfrm>
            <a:off x="424100" y="1205300"/>
            <a:ext cx="42855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chemeClr val="accent5"/>
                </a:solidFill>
                <a:highlight>
                  <a:srgbClr val="FFFFFF"/>
                </a:highlight>
                <a:hlinkClick r:id="rId3">
                  <a:extLst>
                    <a:ext uri="{A12FA001-AC4F-418D-AE19-62706E023703}">
                      <ahyp:hlinkClr val="tx"/>
                    </a:ext>
                  </a:extLst>
                </a:hlinkClick>
              </a:rPr>
              <a:t>FileInputStream class</a:t>
            </a:r>
            <a:r>
              <a:rPr lang="en" sz="1300">
                <a:solidFill>
                  <a:srgbClr val="273239"/>
                </a:solidFill>
                <a:highlight>
                  <a:srgbClr val="FFFFFF"/>
                </a:highlight>
              </a:rPr>
              <a:t> is useful to read data from a file in the form of sequence of bytes. FileInputStream is meant for reading streams of raw bytes such as image data. For reading streams of characters, consider using FileReader.</a:t>
            </a:r>
            <a:endParaRPr/>
          </a:p>
        </p:txBody>
      </p:sp>
      <p:sp>
        <p:nvSpPr>
          <p:cNvPr id="98" name="Google Shape;98;p19"/>
          <p:cNvSpPr txBox="1"/>
          <p:nvPr/>
        </p:nvSpPr>
        <p:spPr>
          <a:xfrm>
            <a:off x="424100" y="2390600"/>
            <a:ext cx="42855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Constructors</a:t>
            </a:r>
            <a:endParaRPr b="1"/>
          </a:p>
          <a:p>
            <a:pPr indent="0" lvl="0" marL="0" rtl="0" algn="l">
              <a:spcBef>
                <a:spcPts val="0"/>
              </a:spcBef>
              <a:spcAft>
                <a:spcPts val="0"/>
              </a:spcAft>
              <a:buNone/>
            </a:pPr>
            <a:r>
              <a:t/>
            </a:r>
            <a:endParaRPr/>
          </a:p>
          <a:p>
            <a:pPr indent="-311150" lvl="0" marL="457200" rtl="0" algn="l">
              <a:spcBef>
                <a:spcPts val="0"/>
              </a:spcBef>
              <a:spcAft>
                <a:spcPts val="0"/>
              </a:spcAft>
              <a:buClr>
                <a:srgbClr val="273239"/>
              </a:buClr>
              <a:buSzPts val="1300"/>
              <a:buChar char="★"/>
            </a:pPr>
            <a:r>
              <a:rPr b="1" lang="en" sz="1300">
                <a:solidFill>
                  <a:srgbClr val="273239"/>
                </a:solidFill>
                <a:highlight>
                  <a:srgbClr val="FFFFFF"/>
                </a:highlight>
              </a:rPr>
              <a:t>FileInputStream(String name)</a:t>
            </a:r>
            <a:endParaRPr b="1" sz="1300">
              <a:solidFill>
                <a:srgbClr val="273239"/>
              </a:solidFill>
              <a:highlight>
                <a:srgbClr val="FFFFFF"/>
              </a:highlight>
            </a:endParaRPr>
          </a:p>
          <a:p>
            <a:pPr indent="0" lvl="0" marL="457200" rtl="0" algn="l">
              <a:spcBef>
                <a:spcPts val="0"/>
              </a:spcBef>
              <a:spcAft>
                <a:spcPts val="0"/>
              </a:spcAft>
              <a:buNone/>
            </a:pPr>
            <a:r>
              <a:t/>
            </a:r>
            <a:endParaRPr b="1"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b="1" lang="en" sz="1300">
                <a:solidFill>
                  <a:srgbClr val="273239"/>
                </a:solidFill>
                <a:highlight>
                  <a:srgbClr val="FFFFFF"/>
                </a:highlight>
              </a:rPr>
              <a:t>FileInputStream(File file):</a:t>
            </a:r>
            <a:endParaRPr sz="1100">
              <a:solidFill>
                <a:srgbClr val="3C78D8"/>
              </a:solidFill>
            </a:endParaRPr>
          </a:p>
          <a:p>
            <a:pPr indent="0" lvl="0" marL="457200" rtl="0" algn="l">
              <a:spcBef>
                <a:spcPts val="0"/>
              </a:spcBef>
              <a:spcAft>
                <a:spcPts val="0"/>
              </a:spcAft>
              <a:buNone/>
            </a:pPr>
            <a:r>
              <a:t/>
            </a:r>
            <a:endParaRPr sz="1100">
              <a:solidFill>
                <a:srgbClr val="3C78D8"/>
              </a:solidFill>
            </a:endParaRPr>
          </a:p>
          <a:p>
            <a:pPr indent="-311150" lvl="0" marL="457200" rtl="0" algn="l">
              <a:spcBef>
                <a:spcPts val="0"/>
              </a:spcBef>
              <a:spcAft>
                <a:spcPts val="0"/>
              </a:spcAft>
              <a:buClr>
                <a:srgbClr val="273239"/>
              </a:buClr>
              <a:buSzPts val="1300"/>
              <a:buChar char="★"/>
            </a:pPr>
            <a:r>
              <a:rPr b="1" lang="en" sz="1300">
                <a:solidFill>
                  <a:srgbClr val="273239"/>
                </a:solidFill>
                <a:highlight>
                  <a:srgbClr val="FFFFFF"/>
                </a:highlight>
              </a:rPr>
              <a:t>FileInputStream(FileDescriptor fdobj)</a:t>
            </a:r>
            <a:endParaRPr b="1" sz="1300">
              <a:solidFill>
                <a:srgbClr val="273239"/>
              </a:solidFill>
              <a:highlight>
                <a:srgbClr val="FFFFFF"/>
              </a:highlight>
            </a:endParaRPr>
          </a:p>
        </p:txBody>
      </p:sp>
      <p:sp>
        <p:nvSpPr>
          <p:cNvPr id="99" name="Google Shape;99;p19"/>
          <p:cNvSpPr txBox="1"/>
          <p:nvPr/>
        </p:nvSpPr>
        <p:spPr>
          <a:xfrm>
            <a:off x="4709600" y="1582800"/>
            <a:ext cx="4285500" cy="34428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500"/>
              <a:t>Methods</a:t>
            </a:r>
            <a:endParaRPr b="1" sz="1500"/>
          </a:p>
          <a:p>
            <a:pPr indent="-292100" lvl="0" marL="457200" rtl="0" algn="l">
              <a:spcBef>
                <a:spcPts val="1000"/>
              </a:spcBef>
              <a:spcAft>
                <a:spcPts val="0"/>
              </a:spcAft>
              <a:buSzPts val="1000"/>
              <a:buChar char="★"/>
            </a:pPr>
            <a:r>
              <a:rPr b="1" lang="en" sz="1000"/>
              <a:t>int </a:t>
            </a:r>
            <a:r>
              <a:rPr b="1" lang="en" sz="1000">
                <a:solidFill>
                  <a:srgbClr val="273239"/>
                </a:solidFill>
                <a:highlight>
                  <a:srgbClr val="FFFFFF"/>
                </a:highlight>
              </a:rPr>
              <a:t>available</a:t>
            </a:r>
            <a:r>
              <a:rPr b="1" lang="en" sz="1000"/>
              <a:t>();</a:t>
            </a:r>
            <a:r>
              <a:rPr lang="en" sz="1000"/>
              <a:t> It attempts to read next character from the file and return its Unicode value. If the next character is not available then we will get -1.</a:t>
            </a:r>
            <a:endParaRPr sz="1000"/>
          </a:p>
          <a:p>
            <a:pPr indent="-292100" lvl="0" marL="457200" rtl="0" algn="l">
              <a:spcBef>
                <a:spcPts val="1000"/>
              </a:spcBef>
              <a:spcAft>
                <a:spcPts val="0"/>
              </a:spcAft>
              <a:buSzPts val="1000"/>
              <a:buChar char="★"/>
            </a:pPr>
            <a:r>
              <a:rPr b="1" lang="en" sz="1000"/>
              <a:t>int i=fr.read();</a:t>
            </a:r>
            <a:endParaRPr b="1" sz="1000"/>
          </a:p>
          <a:p>
            <a:pPr indent="0" lvl="0" marL="457200" rtl="0" algn="l">
              <a:spcBef>
                <a:spcPts val="1000"/>
              </a:spcBef>
              <a:spcAft>
                <a:spcPts val="0"/>
              </a:spcAft>
              <a:buNone/>
            </a:pPr>
            <a:r>
              <a:rPr b="1" lang="en" sz="1000"/>
              <a:t>System.out.println((char)i);</a:t>
            </a:r>
            <a:r>
              <a:rPr lang="en" sz="1000"/>
              <a:t> As this method returns uni code value , while printing we have to perform type casting.</a:t>
            </a:r>
            <a:endParaRPr sz="1000"/>
          </a:p>
          <a:p>
            <a:pPr indent="-292100" lvl="0" marL="457200" rtl="0" algn="l">
              <a:spcBef>
                <a:spcPts val="1000"/>
              </a:spcBef>
              <a:spcAft>
                <a:spcPts val="0"/>
              </a:spcAft>
              <a:buSzPts val="1000"/>
              <a:buChar char="★"/>
            </a:pPr>
            <a:r>
              <a:rPr b="1" lang="en" sz="1000"/>
              <a:t>int read(byte[] b);</a:t>
            </a:r>
            <a:endParaRPr b="1" sz="1000"/>
          </a:p>
          <a:p>
            <a:pPr indent="0" lvl="0" marL="457200" rtl="0" algn="l">
              <a:spcBef>
                <a:spcPts val="1000"/>
              </a:spcBef>
              <a:spcAft>
                <a:spcPts val="0"/>
              </a:spcAft>
              <a:buNone/>
            </a:pPr>
            <a:r>
              <a:rPr lang="en" sz="1000"/>
              <a:t>It attempts to read enough characters from the file into char[] array and returns the no of characters copied from the file into char[] array.</a:t>
            </a:r>
            <a:endParaRPr sz="1000"/>
          </a:p>
          <a:p>
            <a:pPr indent="-292100" lvl="0" marL="457200" rtl="0" algn="l">
              <a:spcBef>
                <a:spcPts val="1000"/>
              </a:spcBef>
              <a:spcAft>
                <a:spcPts val="0"/>
              </a:spcAft>
              <a:buSzPts val="1000"/>
              <a:buChar char="★"/>
            </a:pPr>
            <a:r>
              <a:rPr b="1" lang="en" sz="1000">
                <a:solidFill>
                  <a:srgbClr val="273239"/>
                </a:solidFill>
                <a:highlight>
                  <a:srgbClr val="EBEBEB"/>
                </a:highlight>
              </a:rPr>
              <a:t>read(</a:t>
            </a:r>
            <a:r>
              <a:rPr b="1" i="1" lang="en" sz="1000">
                <a:solidFill>
                  <a:srgbClr val="273239"/>
                </a:solidFill>
                <a:highlight>
                  <a:srgbClr val="EBEBEB"/>
                </a:highlight>
              </a:rPr>
              <a:t>byte[] b, int off, int len</a:t>
            </a:r>
            <a:r>
              <a:rPr b="1" lang="en" sz="1000">
                <a:solidFill>
                  <a:srgbClr val="273239"/>
                </a:solidFill>
                <a:highlight>
                  <a:srgbClr val="EBEBEB"/>
                </a:highlight>
              </a:rPr>
              <a:t>)</a:t>
            </a:r>
            <a:endParaRPr b="1" sz="1000"/>
          </a:p>
          <a:p>
            <a:pPr indent="-292100" lvl="0" marL="457200" rtl="0" algn="l">
              <a:spcBef>
                <a:spcPts val="1000"/>
              </a:spcBef>
              <a:spcAft>
                <a:spcPts val="0"/>
              </a:spcAft>
              <a:buSzPts val="1000"/>
              <a:buChar char="★"/>
            </a:pPr>
            <a:r>
              <a:rPr lang="en" sz="1000"/>
              <a:t>skip()</a:t>
            </a:r>
            <a:endParaRPr sz="1000"/>
          </a:p>
          <a:p>
            <a:pPr indent="-292100" lvl="0" marL="457200" rtl="0" algn="l">
              <a:spcBef>
                <a:spcPts val="1000"/>
              </a:spcBef>
              <a:spcAft>
                <a:spcPts val="0"/>
              </a:spcAft>
              <a:buSzPts val="1000"/>
              <a:buChar char="★"/>
            </a:pPr>
            <a:r>
              <a:rPr lang="en" sz="1000"/>
              <a:t>void close();</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05" name="Google Shape;105;p20"/>
          <p:cNvSpPr txBox="1"/>
          <p:nvPr/>
        </p:nvSpPr>
        <p:spPr>
          <a:xfrm>
            <a:off x="290175" y="1183000"/>
            <a:ext cx="52155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import java.io.*;</a:t>
            </a:r>
            <a:endParaRPr sz="1000"/>
          </a:p>
          <a:p>
            <a:pPr indent="0" lvl="0" marL="0" rtl="0" algn="l">
              <a:spcBef>
                <a:spcPts val="0"/>
              </a:spcBef>
              <a:spcAft>
                <a:spcPts val="0"/>
              </a:spcAft>
              <a:buClr>
                <a:schemeClr val="dk1"/>
              </a:buClr>
              <a:buSzPts val="1100"/>
              <a:buFont typeface="Arial"/>
              <a:buNone/>
            </a:pPr>
            <a:r>
              <a:rPr lang="en" sz="1000"/>
              <a:t>class GFG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public static void main(String args[]) throws IOException</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FileInputStream fin = new FileInputStream("file1.txt");</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System.out.println(fin.getChannel());</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System.out.println(fin.getFD());</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System.out.println("Number of remaining bytes</a:t>
            </a:r>
            <a:r>
              <a:rPr lang="en" sz="1000"/>
              <a:t>:" </a:t>
            </a:r>
            <a:r>
              <a:rPr lang="en" sz="1000"/>
              <a:t>+ fin.available());</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fin.skip(4);</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System.out.println("FileContents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int ch;</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rPr lang="en" sz="1000"/>
              <a:t>		while ((ch = fin.read()) != -1)</a:t>
            </a:r>
            <a:endParaRPr sz="1000"/>
          </a:p>
          <a:p>
            <a:pPr indent="0" lvl="0" marL="0" rtl="0" algn="l">
              <a:spcBef>
                <a:spcPts val="0"/>
              </a:spcBef>
              <a:spcAft>
                <a:spcPts val="0"/>
              </a:spcAft>
              <a:buClr>
                <a:schemeClr val="dk1"/>
              </a:buClr>
              <a:buSzPts val="1100"/>
              <a:buFont typeface="Arial"/>
              <a:buNone/>
            </a:pPr>
            <a:r>
              <a:rPr lang="en" sz="1000"/>
              <a:t>			System.out.print((char)ch);</a:t>
            </a:r>
            <a:endParaRPr sz="1000"/>
          </a:p>
          <a:p>
            <a:pPr indent="0" lvl="0" marL="0" rtl="0" algn="l">
              <a:spcBef>
                <a:spcPts val="0"/>
              </a:spcBef>
              <a:spcAft>
                <a:spcPts val="0"/>
              </a:spcAft>
              <a:buClr>
                <a:schemeClr val="dk1"/>
              </a:buClr>
              <a:buSzPts val="1100"/>
              <a:buFont typeface="Arial"/>
              <a:buNone/>
            </a:pPr>
            <a:r>
              <a:rPr lang="en" sz="1000"/>
              <a:t>		fin.close();</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None/>
            </a:pPr>
            <a:r>
              <a:rPr lang="en" sz="1000"/>
              <a: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FileOutputStream</a:t>
            </a:r>
            <a:endParaRPr/>
          </a:p>
        </p:txBody>
      </p:sp>
      <p:sp>
        <p:nvSpPr>
          <p:cNvPr id="111" name="Google Shape;111;p21"/>
          <p:cNvSpPr txBox="1"/>
          <p:nvPr/>
        </p:nvSpPr>
        <p:spPr>
          <a:xfrm>
            <a:off x="424100" y="1205300"/>
            <a:ext cx="4285500" cy="17958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Char char="➔"/>
            </a:pPr>
            <a:r>
              <a:rPr b="1" lang="en" sz="1100">
                <a:solidFill>
                  <a:srgbClr val="273239"/>
                </a:solidFill>
                <a:highlight>
                  <a:srgbClr val="FFFFFF"/>
                </a:highlight>
              </a:rPr>
              <a:t>FileOutputStream</a:t>
            </a:r>
            <a:r>
              <a:rPr lang="en" sz="1100">
                <a:solidFill>
                  <a:srgbClr val="273239"/>
                </a:solidFill>
                <a:highlight>
                  <a:srgbClr val="FFFFFF"/>
                </a:highlight>
              </a:rPr>
              <a:t> is an outputstream for writing data/streams of raw bytes to file or storing data to file. FileOutputStream is a subclass of</a:t>
            </a:r>
            <a:r>
              <a:rPr b="1" lang="en" sz="1100">
                <a:solidFill>
                  <a:srgbClr val="273239"/>
                </a:solidFill>
                <a:highlight>
                  <a:srgbClr val="FFFFFF"/>
                </a:highlight>
              </a:rPr>
              <a:t> </a:t>
            </a:r>
            <a:r>
              <a:rPr lang="en" sz="1100" u="sng">
                <a:solidFill>
                  <a:schemeClr val="hlink"/>
                </a:solidFill>
                <a:highlight>
                  <a:srgbClr val="FFFFFF"/>
                </a:highlight>
                <a:hlinkClick r:id="rId3"/>
              </a:rPr>
              <a:t>OutputStream</a:t>
            </a:r>
            <a:r>
              <a:rPr b="1" lang="en" sz="1100">
                <a:solidFill>
                  <a:srgbClr val="273239"/>
                </a:solidFill>
                <a:highlight>
                  <a:srgbClr val="FFFFFF"/>
                </a:highlight>
              </a:rPr>
              <a:t>. </a:t>
            </a:r>
            <a:endParaRPr b="1" sz="1100">
              <a:solidFill>
                <a:srgbClr val="273239"/>
              </a:solidFill>
              <a:highlight>
                <a:srgbClr val="FFFFFF"/>
              </a:highlight>
            </a:endParaRPr>
          </a:p>
          <a:p>
            <a:pPr indent="-298450" lvl="0" marL="457200" rtl="0" algn="l">
              <a:spcBef>
                <a:spcPts val="1000"/>
              </a:spcBef>
              <a:spcAft>
                <a:spcPts val="0"/>
              </a:spcAft>
              <a:buClr>
                <a:srgbClr val="273239"/>
              </a:buClr>
              <a:buSzPts val="1100"/>
              <a:buChar char="➔"/>
            </a:pPr>
            <a:r>
              <a:rPr lang="en" sz="1100">
                <a:solidFill>
                  <a:srgbClr val="273239"/>
                </a:solidFill>
                <a:highlight>
                  <a:srgbClr val="FFFFFF"/>
                </a:highlight>
              </a:rPr>
              <a:t>To write </a:t>
            </a:r>
            <a:r>
              <a:rPr b="1" lang="en" sz="1100">
                <a:solidFill>
                  <a:srgbClr val="273239"/>
                </a:solidFill>
                <a:highlight>
                  <a:srgbClr val="FFFFFF"/>
                </a:highlight>
              </a:rPr>
              <a:t>primitive values into a file, </a:t>
            </a:r>
            <a:r>
              <a:rPr lang="en" sz="1100">
                <a:solidFill>
                  <a:srgbClr val="273239"/>
                </a:solidFill>
                <a:highlight>
                  <a:srgbClr val="FFFFFF"/>
                </a:highlight>
              </a:rPr>
              <a:t>we use FileOutputStream class. </a:t>
            </a:r>
            <a:endParaRPr sz="1100">
              <a:solidFill>
                <a:srgbClr val="273239"/>
              </a:solidFill>
              <a:highlight>
                <a:srgbClr val="FFFFFF"/>
              </a:highlight>
            </a:endParaRPr>
          </a:p>
          <a:p>
            <a:pPr indent="-298450" lvl="0" marL="457200" rtl="0" algn="l">
              <a:spcBef>
                <a:spcPts val="1000"/>
              </a:spcBef>
              <a:spcAft>
                <a:spcPts val="0"/>
              </a:spcAft>
              <a:buClr>
                <a:srgbClr val="273239"/>
              </a:buClr>
              <a:buSzPts val="1100"/>
              <a:buChar char="➔"/>
            </a:pPr>
            <a:r>
              <a:rPr lang="en" sz="1100">
                <a:solidFill>
                  <a:srgbClr val="273239"/>
                </a:solidFill>
                <a:highlight>
                  <a:srgbClr val="FFFFFF"/>
                </a:highlight>
              </a:rPr>
              <a:t>For writing byte-oriented and character-oriented data, we can use FileOutputStream but for writing character-oriented data, </a:t>
            </a:r>
            <a:r>
              <a:rPr b="1" lang="en" sz="1100">
                <a:solidFill>
                  <a:srgbClr val="273239"/>
                </a:solidFill>
                <a:highlight>
                  <a:srgbClr val="FFFFFF"/>
                </a:highlight>
              </a:rPr>
              <a:t>FileWriter</a:t>
            </a:r>
            <a:r>
              <a:rPr lang="en" sz="1100">
                <a:solidFill>
                  <a:srgbClr val="273239"/>
                </a:solidFill>
                <a:highlight>
                  <a:srgbClr val="FFFFFF"/>
                </a:highlight>
              </a:rPr>
              <a:t> is more preferred.</a:t>
            </a:r>
            <a:endParaRPr sz="1200"/>
          </a:p>
        </p:txBody>
      </p:sp>
      <p:sp>
        <p:nvSpPr>
          <p:cNvPr id="112" name="Google Shape;112;p21"/>
          <p:cNvSpPr txBox="1"/>
          <p:nvPr/>
        </p:nvSpPr>
        <p:spPr>
          <a:xfrm>
            <a:off x="424100" y="3417350"/>
            <a:ext cx="42855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Constructors</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300">
                <a:solidFill>
                  <a:srgbClr val="273239"/>
                </a:solidFill>
                <a:highlight>
                  <a:srgbClr val="FFFFFF"/>
                </a:highlight>
              </a:rPr>
              <a:t>FileOutputStream( String name):</a:t>
            </a:r>
            <a:endParaRPr b="1" sz="1300">
              <a:solidFill>
                <a:srgbClr val="273239"/>
              </a:solidFill>
              <a:highlight>
                <a:srgbClr val="FFFFFF"/>
              </a:highlight>
            </a:endParaRPr>
          </a:p>
          <a:p>
            <a:pPr indent="0" lvl="0" marL="0" rtl="0" algn="l">
              <a:spcBef>
                <a:spcPts val="0"/>
              </a:spcBef>
              <a:spcAft>
                <a:spcPts val="0"/>
              </a:spcAft>
              <a:buNone/>
            </a:pPr>
            <a:r>
              <a:rPr b="1" lang="en" sz="1300">
                <a:solidFill>
                  <a:srgbClr val="273239"/>
                </a:solidFill>
                <a:highlight>
                  <a:srgbClr val="FFFFFF"/>
                </a:highlight>
              </a:rPr>
              <a:t>FileOutputStream(File file):</a:t>
            </a:r>
            <a:endParaRPr b="1" sz="1300">
              <a:solidFill>
                <a:srgbClr val="273239"/>
              </a:solidFill>
              <a:highlight>
                <a:srgbClr val="FFFFFF"/>
              </a:highlight>
            </a:endParaRPr>
          </a:p>
          <a:p>
            <a:pPr indent="0" lvl="0" marL="0" rtl="0" algn="l">
              <a:spcBef>
                <a:spcPts val="0"/>
              </a:spcBef>
              <a:spcAft>
                <a:spcPts val="0"/>
              </a:spcAft>
              <a:buNone/>
            </a:pPr>
            <a:r>
              <a:rPr b="1" lang="en" sz="1300">
                <a:solidFill>
                  <a:srgbClr val="273239"/>
                </a:solidFill>
                <a:highlight>
                  <a:srgbClr val="FFFFFF"/>
                </a:highlight>
              </a:rPr>
              <a:t>FileOutputStream(FileDescripter fdobj): FileOutputStream( String name, boolean append):</a:t>
            </a:r>
            <a:endParaRPr b="1" sz="1000">
              <a:solidFill>
                <a:srgbClr val="273239"/>
              </a:solidFill>
              <a:highlight>
                <a:srgbClr val="FFFFFF"/>
              </a:highlight>
            </a:endParaRPr>
          </a:p>
          <a:p>
            <a:pPr indent="0" lvl="0" marL="0" rtl="0" algn="l">
              <a:spcBef>
                <a:spcPts val="0"/>
              </a:spcBef>
              <a:spcAft>
                <a:spcPts val="0"/>
              </a:spcAft>
              <a:buNone/>
            </a:pPr>
            <a:r>
              <a:rPr b="1" lang="en" sz="1300">
                <a:solidFill>
                  <a:srgbClr val="273239"/>
                </a:solidFill>
                <a:highlight>
                  <a:srgbClr val="FFFFFF"/>
                </a:highlight>
              </a:rPr>
              <a:t>FileOutputStream( File file, boolean append):</a:t>
            </a:r>
            <a:endParaRPr b="1" sz="1000">
              <a:solidFill>
                <a:srgbClr val="273239"/>
              </a:solidFill>
              <a:highlight>
                <a:srgbClr val="FFFFFF"/>
              </a:highlight>
            </a:endParaRPr>
          </a:p>
        </p:txBody>
      </p:sp>
      <p:pic>
        <p:nvPicPr>
          <p:cNvPr id="113" name="Google Shape;113;p21"/>
          <p:cNvPicPr preferRelativeResize="0"/>
          <p:nvPr/>
        </p:nvPicPr>
        <p:blipFill>
          <a:blip r:embed="rId4">
            <a:alphaModFix/>
          </a:blip>
          <a:stretch>
            <a:fillRect/>
          </a:stretch>
        </p:blipFill>
        <p:spPr>
          <a:xfrm>
            <a:off x="4742975" y="1112750"/>
            <a:ext cx="4129601" cy="1888354"/>
          </a:xfrm>
          <a:prstGeom prst="rect">
            <a:avLst/>
          </a:prstGeom>
          <a:noFill/>
          <a:ln>
            <a:noFill/>
          </a:ln>
        </p:spPr>
      </p:pic>
      <p:pic>
        <p:nvPicPr>
          <p:cNvPr id="114" name="Google Shape;114;p21"/>
          <p:cNvPicPr preferRelativeResize="0"/>
          <p:nvPr/>
        </p:nvPicPr>
        <p:blipFill>
          <a:blip r:embed="rId5">
            <a:alphaModFix/>
          </a:blip>
          <a:stretch>
            <a:fillRect/>
          </a:stretch>
        </p:blipFill>
        <p:spPr>
          <a:xfrm>
            <a:off x="5955700" y="3096125"/>
            <a:ext cx="1965348" cy="183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