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aleway"/>
      <p:regular r:id="rId33"/>
      <p:bold r:id="rId34"/>
      <p:italic r:id="rId35"/>
      <p:boldItalic r:id="rId36"/>
    </p:embeddedFont>
    <p:embeddedFont>
      <p:font typeface="Proxima Nova"/>
      <p:regular r:id="rId37"/>
      <p:bold r:id="rId38"/>
      <p:italic r:id="rId39"/>
      <p:boldItalic r:id="rId40"/>
    </p:embeddedFont>
    <p:embeddedFont>
      <p:font typeface="Nuni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boldItalic.fntdata"/><Relationship Id="rId20" Type="http://schemas.openxmlformats.org/officeDocument/2006/relationships/slide" Target="slides/slide15.xml"/><Relationship Id="rId42" Type="http://schemas.openxmlformats.org/officeDocument/2006/relationships/font" Target="fonts/Nunito-bold.fntdata"/><Relationship Id="rId41" Type="http://schemas.openxmlformats.org/officeDocument/2006/relationships/font" Target="fonts/Nunito-regular.fntdata"/><Relationship Id="rId22" Type="http://schemas.openxmlformats.org/officeDocument/2006/relationships/slide" Target="slides/slide17.xml"/><Relationship Id="rId44" Type="http://schemas.openxmlformats.org/officeDocument/2006/relationships/font" Target="fonts/Nunito-boldItalic.fntdata"/><Relationship Id="rId21" Type="http://schemas.openxmlformats.org/officeDocument/2006/relationships/slide" Target="slides/slide16.xml"/><Relationship Id="rId43" Type="http://schemas.openxmlformats.org/officeDocument/2006/relationships/font" Target="fonts/Nuni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italic.fntdata"/><Relationship Id="rId12" Type="http://schemas.openxmlformats.org/officeDocument/2006/relationships/slide" Target="slides/slide7.xml"/><Relationship Id="rId34" Type="http://schemas.openxmlformats.org/officeDocument/2006/relationships/font" Target="fonts/Raleway-bold.fntdata"/><Relationship Id="rId15" Type="http://schemas.openxmlformats.org/officeDocument/2006/relationships/slide" Target="slides/slide10.xml"/><Relationship Id="rId37" Type="http://schemas.openxmlformats.org/officeDocument/2006/relationships/font" Target="fonts/ProximaNova-regular.fntdata"/><Relationship Id="rId14" Type="http://schemas.openxmlformats.org/officeDocument/2006/relationships/slide" Target="slides/slide9.xml"/><Relationship Id="rId36" Type="http://schemas.openxmlformats.org/officeDocument/2006/relationships/font" Target="fonts/Raleway-boldItalic.fntdata"/><Relationship Id="rId17" Type="http://schemas.openxmlformats.org/officeDocument/2006/relationships/slide" Target="slides/slide12.xml"/><Relationship Id="rId39" Type="http://schemas.openxmlformats.org/officeDocument/2006/relationships/font" Target="fonts/ProximaNova-italic.fntdata"/><Relationship Id="rId16" Type="http://schemas.openxmlformats.org/officeDocument/2006/relationships/slide" Target="slides/slide11.xml"/><Relationship Id="rId38" Type="http://schemas.openxmlformats.org/officeDocument/2006/relationships/font" Target="fonts/ProximaNova-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4b96c225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34b96c225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4aeb459e8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34aeb459e8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34b96c225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34b96c225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34b96c225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34b96c225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4cd40d7e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4cd40d7e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4cd40d7e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34cd40d7e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ae55c37bc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ae55c37bc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34b96c225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34b96c225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34b96c225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34b96c225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4b96c225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34b96c225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34aeb459e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34aeb459e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3bed3a8dd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3bed3a8dd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222222"/>
              </a:buClr>
              <a:buSzPts val="1300"/>
              <a:buAutoNum type="arabicPeriod"/>
            </a:pPr>
            <a:r>
              <a:rPr lang="en-GB" sz="1300">
                <a:solidFill>
                  <a:srgbClr val="222222"/>
                </a:solidFill>
                <a:highlight>
                  <a:srgbClr val="FFFFFF"/>
                </a:highlight>
              </a:rPr>
              <a:t>Client(Browser) requests for a Resource in the web Application. The Spring front controller i.e, DispatcherServlet first receives the request.</a:t>
            </a:r>
            <a:endParaRPr sz="1300">
              <a:solidFill>
                <a:srgbClr val="222222"/>
              </a:solidFill>
              <a:highlight>
                <a:srgbClr val="FFFFFF"/>
              </a:highlight>
            </a:endParaRPr>
          </a:p>
          <a:p>
            <a:pPr indent="-311150" lvl="0" marL="457200" rtl="0" algn="l">
              <a:lnSpc>
                <a:spcPct val="115000"/>
              </a:lnSpc>
              <a:spcBef>
                <a:spcPts val="0"/>
              </a:spcBef>
              <a:spcAft>
                <a:spcPts val="0"/>
              </a:spcAft>
              <a:buClr>
                <a:srgbClr val="222222"/>
              </a:buClr>
              <a:buSzPts val="1300"/>
              <a:buAutoNum type="arabicPeriod"/>
            </a:pPr>
            <a:r>
              <a:rPr lang="en-GB" sz="1300">
                <a:solidFill>
                  <a:srgbClr val="222222"/>
                </a:solidFill>
                <a:highlight>
                  <a:srgbClr val="FFFFFF"/>
                </a:highlight>
              </a:rPr>
              <a:t>DispatcherServlet consults the HandlerMapping to identify the particular controller for the given URL.</a:t>
            </a:r>
            <a:endParaRPr sz="1300">
              <a:solidFill>
                <a:srgbClr val="222222"/>
              </a:solidFill>
              <a:highlight>
                <a:srgbClr val="FFFFFF"/>
              </a:highlight>
            </a:endParaRPr>
          </a:p>
          <a:p>
            <a:pPr indent="-311150" lvl="0" marL="457200" rtl="0" algn="l">
              <a:lnSpc>
                <a:spcPct val="115000"/>
              </a:lnSpc>
              <a:spcBef>
                <a:spcPts val="0"/>
              </a:spcBef>
              <a:spcAft>
                <a:spcPts val="0"/>
              </a:spcAft>
              <a:buClr>
                <a:srgbClr val="222222"/>
              </a:buClr>
              <a:buSzPts val="1300"/>
              <a:buAutoNum type="arabicPeriod"/>
            </a:pPr>
            <a:r>
              <a:rPr lang="en-GB" sz="1300">
                <a:solidFill>
                  <a:srgbClr val="222222"/>
                </a:solidFill>
                <a:highlight>
                  <a:srgbClr val="FFFFFF"/>
                </a:highlight>
              </a:rPr>
              <a:t>HandlerMapping identifies the controller for the given request and sends to the DispatcherServlet.</a:t>
            </a:r>
            <a:endParaRPr sz="1300">
              <a:solidFill>
                <a:srgbClr val="222222"/>
              </a:solidFill>
              <a:highlight>
                <a:srgbClr val="FFFFFF"/>
              </a:highlight>
            </a:endParaRPr>
          </a:p>
          <a:p>
            <a:pPr indent="-311150" lvl="0" marL="457200" rtl="0" algn="l">
              <a:lnSpc>
                <a:spcPct val="115000"/>
              </a:lnSpc>
              <a:spcBef>
                <a:spcPts val="0"/>
              </a:spcBef>
              <a:spcAft>
                <a:spcPts val="0"/>
              </a:spcAft>
              <a:buClr>
                <a:srgbClr val="222222"/>
              </a:buClr>
              <a:buSzPts val="1300"/>
              <a:buAutoNum type="arabicPeriod"/>
            </a:pPr>
            <a:r>
              <a:rPr lang="en-GB" sz="1300">
                <a:solidFill>
                  <a:srgbClr val="222222"/>
                </a:solidFill>
                <a:highlight>
                  <a:srgbClr val="FFFFFF"/>
                </a:highlight>
              </a:rPr>
              <a:t>DispatcherServlet will call the handleRequest(request,response) method on Controller. A Controller is developed by writing a simple java class which implements Controller interface or extends its adapter class.</a:t>
            </a:r>
            <a:endParaRPr sz="1300">
              <a:solidFill>
                <a:srgbClr val="222222"/>
              </a:solidFill>
              <a:highlight>
                <a:srgbClr val="FFFFFF"/>
              </a:highlight>
            </a:endParaRPr>
          </a:p>
          <a:p>
            <a:pPr indent="-311150" lvl="0" marL="457200" rtl="0" algn="l">
              <a:lnSpc>
                <a:spcPct val="115000"/>
              </a:lnSpc>
              <a:spcBef>
                <a:spcPts val="0"/>
              </a:spcBef>
              <a:spcAft>
                <a:spcPts val="0"/>
              </a:spcAft>
              <a:buClr>
                <a:srgbClr val="222222"/>
              </a:buClr>
              <a:buSzPts val="1300"/>
              <a:buAutoNum type="arabicPeriod"/>
            </a:pPr>
            <a:r>
              <a:rPr lang="en-GB" sz="1300">
                <a:solidFill>
                  <a:srgbClr val="222222"/>
                </a:solidFill>
                <a:highlight>
                  <a:srgbClr val="FFFFFF"/>
                </a:highlight>
              </a:rPr>
              <a:t>Controller will call the business method according to business requirement.</a:t>
            </a:r>
            <a:endParaRPr sz="1300">
              <a:solidFill>
                <a:srgbClr val="222222"/>
              </a:solidFill>
              <a:highlight>
                <a:srgbClr val="FFFFFF"/>
              </a:highlight>
            </a:endParaRPr>
          </a:p>
          <a:p>
            <a:pPr indent="-311150" lvl="0" marL="457200" rtl="0" algn="l">
              <a:lnSpc>
                <a:spcPct val="115000"/>
              </a:lnSpc>
              <a:spcBef>
                <a:spcPts val="0"/>
              </a:spcBef>
              <a:spcAft>
                <a:spcPts val="0"/>
              </a:spcAft>
              <a:buClr>
                <a:srgbClr val="222222"/>
              </a:buClr>
              <a:buSzPts val="1300"/>
              <a:buAutoNum type="arabicPeriod"/>
            </a:pPr>
            <a:r>
              <a:rPr lang="en-GB" sz="1300">
                <a:solidFill>
                  <a:srgbClr val="222222"/>
                </a:solidFill>
                <a:highlight>
                  <a:srgbClr val="FFFFFF"/>
                </a:highlight>
              </a:rPr>
              <a:t>Service class will call the DAO class method for business data.</a:t>
            </a:r>
            <a:endParaRPr sz="1300">
              <a:solidFill>
                <a:srgbClr val="222222"/>
              </a:solidFill>
              <a:highlight>
                <a:srgbClr val="FFFFFF"/>
              </a:highlight>
            </a:endParaRPr>
          </a:p>
          <a:p>
            <a:pPr indent="-311150" lvl="0" marL="457200" rtl="0" algn="l">
              <a:lnSpc>
                <a:spcPct val="115000"/>
              </a:lnSpc>
              <a:spcBef>
                <a:spcPts val="0"/>
              </a:spcBef>
              <a:spcAft>
                <a:spcPts val="0"/>
              </a:spcAft>
              <a:buClr>
                <a:srgbClr val="222222"/>
              </a:buClr>
              <a:buSzPts val="1300"/>
              <a:buAutoNum type="arabicPeriod"/>
            </a:pPr>
            <a:r>
              <a:rPr lang="en-GB" sz="1300">
                <a:solidFill>
                  <a:srgbClr val="222222"/>
                </a:solidFill>
                <a:highlight>
                  <a:srgbClr val="FFFFFF"/>
                </a:highlight>
              </a:rPr>
              <a:t>DAO interacts with DB to get data.</a:t>
            </a:r>
            <a:endParaRPr sz="1300">
              <a:solidFill>
                <a:srgbClr val="222222"/>
              </a:solidFill>
              <a:highlight>
                <a:srgbClr val="FFFFFF"/>
              </a:highlight>
            </a:endParaRPr>
          </a:p>
          <a:p>
            <a:pPr indent="-311150" lvl="0" marL="457200" rtl="0" algn="l">
              <a:lnSpc>
                <a:spcPct val="115000"/>
              </a:lnSpc>
              <a:spcBef>
                <a:spcPts val="0"/>
              </a:spcBef>
              <a:spcAft>
                <a:spcPts val="0"/>
              </a:spcAft>
              <a:buClr>
                <a:srgbClr val="222222"/>
              </a:buClr>
              <a:buSzPts val="1300"/>
              <a:buAutoNum type="arabicPeriod"/>
            </a:pPr>
            <a:r>
              <a:rPr lang="en-GB" sz="1300">
                <a:solidFill>
                  <a:srgbClr val="222222"/>
                </a:solidFill>
                <a:highlight>
                  <a:srgbClr val="FFFFFF"/>
                </a:highlight>
              </a:rPr>
              <a:t>DAO returns same data to service.</a:t>
            </a:r>
            <a:endParaRPr sz="1300">
              <a:solidFill>
                <a:srgbClr val="222222"/>
              </a:solidFill>
              <a:highlight>
                <a:srgbClr val="FFFFFF"/>
              </a:highlight>
            </a:endParaRPr>
          </a:p>
          <a:p>
            <a:pPr indent="-311150" lvl="0" marL="457200" rtl="0" algn="l">
              <a:lnSpc>
                <a:spcPct val="115000"/>
              </a:lnSpc>
              <a:spcBef>
                <a:spcPts val="0"/>
              </a:spcBef>
              <a:spcAft>
                <a:spcPts val="0"/>
              </a:spcAft>
              <a:buClr>
                <a:srgbClr val="222222"/>
              </a:buClr>
              <a:buSzPts val="1300"/>
              <a:buAutoNum type="arabicPeriod"/>
            </a:pPr>
            <a:r>
              <a:rPr lang="en-GB" sz="1300">
                <a:solidFill>
                  <a:srgbClr val="222222"/>
                </a:solidFill>
                <a:highlight>
                  <a:srgbClr val="FFFFFF"/>
                </a:highlight>
              </a:rPr>
              <a:t>Fetched data will be processed according to business requirement and return results to Controller.</a:t>
            </a:r>
            <a:endParaRPr sz="1300">
              <a:solidFill>
                <a:srgbClr val="222222"/>
              </a:solidFill>
              <a:highlight>
                <a:srgbClr val="FFFFFF"/>
              </a:highlight>
            </a:endParaRPr>
          </a:p>
          <a:p>
            <a:pPr indent="-311150" lvl="0" marL="457200" rtl="0" algn="l">
              <a:lnSpc>
                <a:spcPct val="115000"/>
              </a:lnSpc>
              <a:spcBef>
                <a:spcPts val="0"/>
              </a:spcBef>
              <a:spcAft>
                <a:spcPts val="0"/>
              </a:spcAft>
              <a:buClr>
                <a:srgbClr val="222222"/>
              </a:buClr>
              <a:buSzPts val="1300"/>
              <a:buAutoNum type="arabicPeriod"/>
            </a:pPr>
            <a:r>
              <a:rPr lang="en-GB" sz="1300">
                <a:solidFill>
                  <a:srgbClr val="222222"/>
                </a:solidFill>
                <a:highlight>
                  <a:srgbClr val="FFFFFF"/>
                </a:highlight>
              </a:rPr>
              <a:t>The Controller returns the Model and View in the form of Object back to the Controller i.e, DispatcherServlet.</a:t>
            </a:r>
            <a:endParaRPr sz="1300">
              <a:solidFill>
                <a:srgbClr val="222222"/>
              </a:solidFill>
              <a:highlight>
                <a:srgbClr val="FFFFFF"/>
              </a:highlight>
            </a:endParaRPr>
          </a:p>
          <a:p>
            <a:pPr indent="-311150" lvl="0" marL="457200" rtl="0" algn="l">
              <a:lnSpc>
                <a:spcPct val="115000"/>
              </a:lnSpc>
              <a:spcBef>
                <a:spcPts val="0"/>
              </a:spcBef>
              <a:spcAft>
                <a:spcPts val="0"/>
              </a:spcAft>
              <a:buClr>
                <a:srgbClr val="222222"/>
              </a:buClr>
              <a:buSzPts val="1300"/>
              <a:buAutoNum type="arabicPeriod"/>
            </a:pPr>
            <a:r>
              <a:rPr lang="en-GB" sz="1300">
                <a:solidFill>
                  <a:srgbClr val="222222"/>
                </a:solidFill>
                <a:highlight>
                  <a:srgbClr val="FFFFFF"/>
                </a:highlight>
              </a:rPr>
              <a:t>The front controller i.e, DispatcherServlet then tries to resolve the actual View which may be JSP,velocity or Free Marker by consulting the View Resolver Object.</a:t>
            </a:r>
            <a:endParaRPr sz="1300">
              <a:solidFill>
                <a:srgbClr val="222222"/>
              </a:solidFill>
              <a:highlight>
                <a:srgbClr val="FFFFFF"/>
              </a:highlight>
            </a:endParaRPr>
          </a:p>
          <a:p>
            <a:pPr indent="-311150" lvl="0" marL="457200" rtl="0" algn="l">
              <a:lnSpc>
                <a:spcPct val="115000"/>
              </a:lnSpc>
              <a:spcBef>
                <a:spcPts val="0"/>
              </a:spcBef>
              <a:spcAft>
                <a:spcPts val="0"/>
              </a:spcAft>
              <a:buClr>
                <a:srgbClr val="222222"/>
              </a:buClr>
              <a:buSzPts val="1300"/>
              <a:buAutoNum type="arabicPeriod"/>
            </a:pPr>
            <a:r>
              <a:rPr lang="en-GB" sz="1300">
                <a:solidFill>
                  <a:srgbClr val="222222"/>
                </a:solidFill>
                <a:highlight>
                  <a:srgbClr val="FFFFFF"/>
                </a:highlight>
              </a:rPr>
              <a:t>ViewResolver selected view is rendred back to the DispatcherServlet.</a:t>
            </a:r>
            <a:endParaRPr sz="1300">
              <a:solidFill>
                <a:srgbClr val="222222"/>
              </a:solidFill>
              <a:highlight>
                <a:srgbClr val="FFFFFF"/>
              </a:highlight>
            </a:endParaRPr>
          </a:p>
          <a:p>
            <a:pPr indent="-311150" lvl="0" marL="457200" rtl="0" algn="l">
              <a:lnSpc>
                <a:spcPct val="115000"/>
              </a:lnSpc>
              <a:spcBef>
                <a:spcPts val="0"/>
              </a:spcBef>
              <a:spcAft>
                <a:spcPts val="0"/>
              </a:spcAft>
              <a:buClr>
                <a:srgbClr val="222222"/>
              </a:buClr>
              <a:buSzPts val="1300"/>
              <a:buAutoNum type="arabicPeriod"/>
            </a:pPr>
            <a:r>
              <a:rPr lang="en-GB" sz="1300">
                <a:solidFill>
                  <a:srgbClr val="222222"/>
                </a:solidFill>
                <a:highlight>
                  <a:srgbClr val="FFFFFF"/>
                </a:highlight>
              </a:rPr>
              <a:t>DispatcherServletconsult the particular view with the model.</a:t>
            </a:r>
            <a:endParaRPr sz="1300">
              <a:solidFill>
                <a:srgbClr val="222222"/>
              </a:solidFill>
              <a:highlight>
                <a:srgbClr val="FFFFFF"/>
              </a:highlight>
            </a:endParaRPr>
          </a:p>
          <a:p>
            <a:pPr indent="-311150" lvl="0" marL="457200" rtl="0" algn="l">
              <a:lnSpc>
                <a:spcPct val="115000"/>
              </a:lnSpc>
              <a:spcBef>
                <a:spcPts val="0"/>
              </a:spcBef>
              <a:spcAft>
                <a:spcPts val="0"/>
              </a:spcAft>
              <a:buClr>
                <a:srgbClr val="222222"/>
              </a:buClr>
              <a:buSzPts val="1300"/>
              <a:buAutoNum type="arabicPeriod"/>
            </a:pPr>
            <a:r>
              <a:rPr lang="en-GB" sz="1300">
                <a:solidFill>
                  <a:srgbClr val="222222"/>
                </a:solidFill>
                <a:highlight>
                  <a:srgbClr val="FFFFFF"/>
                </a:highlight>
              </a:rPr>
              <a:t>View executes and returns HTML output to the DispatcherServlet.</a:t>
            </a:r>
            <a:endParaRPr sz="1300">
              <a:solidFill>
                <a:srgbClr val="222222"/>
              </a:solidFill>
              <a:highlight>
                <a:srgbClr val="FFFFFF"/>
              </a:highlight>
            </a:endParaRPr>
          </a:p>
          <a:p>
            <a:pPr indent="-311150" lvl="0" marL="457200" rtl="0" algn="l">
              <a:lnSpc>
                <a:spcPct val="115000"/>
              </a:lnSpc>
              <a:spcBef>
                <a:spcPts val="0"/>
              </a:spcBef>
              <a:spcAft>
                <a:spcPts val="0"/>
              </a:spcAft>
              <a:buClr>
                <a:srgbClr val="222222"/>
              </a:buClr>
              <a:buSzPts val="1300"/>
              <a:buAutoNum type="arabicPeriod"/>
            </a:pPr>
            <a:r>
              <a:rPr lang="en-GB" sz="1300">
                <a:solidFill>
                  <a:srgbClr val="222222"/>
                </a:solidFill>
                <a:highlight>
                  <a:srgbClr val="FFFFFF"/>
                </a:highlight>
              </a:rPr>
              <a:t>DispatcherServlet will sends the output to the Browser.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3ae55c37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3ae55c37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3ae55c37b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3ae55c37b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3ae55c37b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3ae55c37b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3a4bf1ad4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3a4bf1ad4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3ae55c37b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3ae55c37b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3a4bf1ad40_3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3a4bf1ad40_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3ae55c37b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3ae55c37b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34b96c225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34b96c225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202124"/>
                </a:solidFill>
                <a:highlight>
                  <a:srgbClr val="FFFFFF"/>
                </a:highlight>
              </a:rPr>
              <a:t>SEO (Search Engine Optimized) friendly URL using MVC. MVC is having Default route like “{controller}/{action}/{id}” where the “id” is normally a number which acts as a key for the record. But </a:t>
            </a:r>
            <a:r>
              <a:rPr b="1" lang="en-GB" sz="1200">
                <a:solidFill>
                  <a:srgbClr val="202124"/>
                </a:solidFill>
                <a:highlight>
                  <a:srgbClr val="FFFFFF"/>
                </a:highlight>
              </a:rPr>
              <a:t>to ensure the URL to be SEO friendly we need to change the “id” to contain a name</a:t>
            </a:r>
            <a:r>
              <a:rPr lang="en-GB" sz="1200">
                <a:solidFill>
                  <a:srgbClr val="202124"/>
                </a:solidFill>
                <a:highlight>
                  <a:srgbClr val="FFFFFF"/>
                </a:highlight>
              </a:rPr>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3bb8ec774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3bb8ec774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3b91d239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3b91d239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34b96c225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34b96c225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202124"/>
                </a:solidFill>
                <a:highlight>
                  <a:srgbClr val="FFFFFF"/>
                </a:highlight>
              </a:rPr>
              <a:t>SEO (Search Engine Optimized) friendly URL using MVC. MVC is having Default route like “{controller}/{action}/{id}” where the “id” is normally a number which acts as a key for the record. But </a:t>
            </a:r>
            <a:r>
              <a:rPr b="1" lang="en-GB" sz="1200">
                <a:solidFill>
                  <a:srgbClr val="202124"/>
                </a:solidFill>
                <a:highlight>
                  <a:srgbClr val="FFFFFF"/>
                </a:highlight>
              </a:rPr>
              <a:t>to ensure the URL to be SEO friendly we need to change the “id” to contain a name</a:t>
            </a:r>
            <a:r>
              <a:rPr lang="en-GB" sz="1200">
                <a:solidFill>
                  <a:srgbClr val="202124"/>
                </a:solidFill>
                <a:highlight>
                  <a:srgbClr val="FFFFFF"/>
                </a:highlight>
              </a:rPr>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34aeb459e8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34aeb459e8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4b96c225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34b96c225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4b96c225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34b96c225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9.png"/><Relationship Id="rId6"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 Id="rId4" Type="http://schemas.openxmlformats.org/officeDocument/2006/relationships/image" Target="../media/image27.png"/><Relationship Id="rId5" Type="http://schemas.openxmlformats.org/officeDocument/2006/relationships/image" Target="../media/image23.png"/><Relationship Id="rId6"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5.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edureka.co/blog/java-tutorial/" TargetMode="External"/><Relationship Id="rId4" Type="http://schemas.openxmlformats.org/officeDocument/2006/relationships/hyperlink" Target="https://www.edureka.co/blog/what-is-spring-framework/" TargetMode="External"/><Relationship Id="rId5" Type="http://schemas.openxmlformats.org/officeDocument/2006/relationships/hyperlink" Target="https://www.edureka.co/spring-framework" TargetMode="External"/><Relationship Id="rId6" Type="http://schemas.openxmlformats.org/officeDocument/2006/relationships/hyperlink" Target="https://docs.spring.io/spring-framework/docs/current/reference/html/web.html#mvc" TargetMode="External"/><Relationship Id="rId7" Type="http://schemas.openxmlformats.org/officeDocument/2006/relationships/hyperlink" Target="https://www.edureka.co/blog/interview-questions/spring-interview-question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Spring MVC</a:t>
            </a:r>
            <a:endParaRPr/>
          </a:p>
        </p:txBody>
      </p:sp>
      <p:pic>
        <p:nvPicPr>
          <p:cNvPr id="60" name="Google Shape;60;p13"/>
          <p:cNvPicPr preferRelativeResize="0"/>
          <p:nvPr/>
        </p:nvPicPr>
        <p:blipFill>
          <a:blip r:embed="rId3">
            <a:alphaModFix/>
          </a:blip>
          <a:stretch>
            <a:fillRect/>
          </a:stretch>
        </p:blipFill>
        <p:spPr>
          <a:xfrm>
            <a:off x="3961700" y="2182950"/>
            <a:ext cx="709674" cy="4734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6125" y="9430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2300"/>
              </a:spcBef>
              <a:spcAft>
                <a:spcPts val="0"/>
              </a:spcAft>
              <a:buNone/>
            </a:pPr>
            <a:r>
              <a:rPr b="1" lang="en-GB" sz="1800">
                <a:solidFill>
                  <a:srgbClr val="000000"/>
                </a:solidFill>
                <a:highlight>
                  <a:srgbClr val="FFFFFF"/>
                </a:highlight>
                <a:latin typeface="Arial"/>
                <a:ea typeface="Arial"/>
                <a:cs typeface="Arial"/>
                <a:sym typeface="Arial"/>
              </a:rPr>
              <a:t>Advantages of MVC Design pattern</a:t>
            </a:r>
            <a:endParaRPr b="1" sz="1800">
              <a:solidFill>
                <a:srgbClr val="000000"/>
              </a:solidFill>
              <a:highlight>
                <a:srgbClr val="FFFFFF"/>
              </a:highlight>
              <a:latin typeface="Arial"/>
              <a:ea typeface="Arial"/>
              <a:cs typeface="Arial"/>
              <a:sym typeface="Arial"/>
            </a:endParaRPr>
          </a:p>
          <a:p>
            <a:pPr indent="0" lvl="0" marL="0" rtl="0" algn="l">
              <a:spcBef>
                <a:spcPts val="1500"/>
              </a:spcBef>
              <a:spcAft>
                <a:spcPts val="0"/>
              </a:spcAft>
              <a:buNone/>
            </a:pPr>
            <a:r>
              <a:t/>
            </a:r>
            <a:endParaRPr sz="1800">
              <a:latin typeface="Arial"/>
              <a:ea typeface="Arial"/>
              <a:cs typeface="Arial"/>
              <a:sym typeface="Arial"/>
            </a:endParaRPr>
          </a:p>
        </p:txBody>
      </p:sp>
      <p:sp>
        <p:nvSpPr>
          <p:cNvPr id="114" name="Google Shape;114;p22"/>
          <p:cNvSpPr txBox="1"/>
          <p:nvPr>
            <p:ph idx="1" type="body"/>
          </p:nvPr>
        </p:nvSpPr>
        <p:spPr>
          <a:xfrm>
            <a:off x="36125" y="551225"/>
            <a:ext cx="9049500" cy="4359000"/>
          </a:xfrm>
          <a:prstGeom prst="rect">
            <a:avLst/>
          </a:prstGeom>
        </p:spPr>
        <p:txBody>
          <a:bodyPr anchorCtr="0" anchor="t" bIns="91425" lIns="91425" spcFirstLastPara="1" rIns="91425" wrap="square" tIns="91425">
            <a:noAutofit/>
          </a:bodyPr>
          <a:lstStyle/>
          <a:p>
            <a:pPr indent="0" lvl="0" marL="0" rtl="0" algn="l">
              <a:lnSpc>
                <a:spcPct val="150000"/>
              </a:lnSpc>
              <a:spcBef>
                <a:spcPts val="1800"/>
              </a:spcBef>
              <a:spcAft>
                <a:spcPts val="0"/>
              </a:spcAft>
              <a:buNone/>
            </a:pPr>
            <a:r>
              <a:rPr lang="en-GB" sz="1100">
                <a:solidFill>
                  <a:srgbClr val="000000"/>
                </a:solidFill>
                <a:highlight>
                  <a:srgbClr val="FFFFFF"/>
                </a:highlight>
                <a:latin typeface="Arial"/>
                <a:ea typeface="Arial"/>
                <a:cs typeface="Arial"/>
                <a:sym typeface="Arial"/>
              </a:rPr>
              <a:t>There are many advantages for using MVC pattern. Let’s state some of them here:</a:t>
            </a:r>
            <a:endParaRPr sz="1100">
              <a:solidFill>
                <a:srgbClr val="000000"/>
              </a:solidFill>
              <a:highlight>
                <a:srgbClr val="FFFFFF"/>
              </a:highlight>
              <a:latin typeface="Arial"/>
              <a:ea typeface="Arial"/>
              <a:cs typeface="Arial"/>
              <a:sym typeface="Arial"/>
            </a:endParaRPr>
          </a:p>
          <a:p>
            <a:pPr indent="-298450" lvl="0" marL="457200" rtl="0" algn="l">
              <a:lnSpc>
                <a:spcPct val="150000"/>
              </a:lnSpc>
              <a:spcBef>
                <a:spcPts val="1800"/>
              </a:spcBef>
              <a:spcAft>
                <a:spcPts val="0"/>
              </a:spcAft>
              <a:buClr>
                <a:srgbClr val="000000"/>
              </a:buClr>
              <a:buSzPts val="1100"/>
              <a:buFont typeface="Arial"/>
              <a:buAutoNum type="arabicPeriod"/>
            </a:pPr>
            <a:r>
              <a:rPr lang="en-GB" sz="1100">
                <a:solidFill>
                  <a:srgbClr val="000000"/>
                </a:solidFill>
                <a:highlight>
                  <a:srgbClr val="FFFFFF"/>
                </a:highlight>
                <a:latin typeface="Arial"/>
                <a:ea typeface="Arial"/>
                <a:cs typeface="Arial"/>
                <a:sym typeface="Arial"/>
              </a:rPr>
              <a:t>MVC allows rapid application development. If we simply define the Model layer in advance and pass this information to UI development team, they can start making the Views in paralles as Backend developers design the application Controllers and logic behind them resulting in faster development.</a:t>
            </a:r>
            <a:endParaRPr sz="1100">
              <a:solidFill>
                <a:srgbClr val="000000"/>
              </a:solidFill>
              <a:highlight>
                <a:srgbClr val="FFFFFF"/>
              </a:highlight>
              <a:latin typeface="Arial"/>
              <a:ea typeface="Arial"/>
              <a:cs typeface="Arial"/>
              <a:sym typeface="Arial"/>
            </a:endParaRPr>
          </a:p>
          <a:p>
            <a:pPr indent="-298450" lvl="0" marL="457200" rtl="0" algn="l">
              <a:lnSpc>
                <a:spcPct val="150000"/>
              </a:lnSpc>
              <a:spcBef>
                <a:spcPts val="0"/>
              </a:spcBef>
              <a:spcAft>
                <a:spcPts val="0"/>
              </a:spcAft>
              <a:buClr>
                <a:srgbClr val="000000"/>
              </a:buClr>
              <a:buSzPts val="1100"/>
              <a:buFont typeface="Arial"/>
              <a:buAutoNum type="arabicPeriod"/>
            </a:pPr>
            <a:r>
              <a:rPr lang="en-GB" sz="1100">
                <a:solidFill>
                  <a:srgbClr val="000000"/>
                </a:solidFill>
                <a:highlight>
                  <a:srgbClr val="FFFFFF"/>
                </a:highlight>
                <a:latin typeface="Arial"/>
                <a:ea typeface="Arial"/>
                <a:cs typeface="Arial"/>
                <a:sym typeface="Arial"/>
              </a:rPr>
              <a:t>While changing a View mechanism, Controller layer doesn’t even have to know where the data goes. It only knows a logical view name and not even the HTML extension. So, it is very easy to switch to an Angular based view without affecting the Controller.</a:t>
            </a:r>
            <a:endParaRPr sz="1100">
              <a:solidFill>
                <a:srgbClr val="000000"/>
              </a:solidFill>
              <a:highlight>
                <a:srgbClr val="FFFFFF"/>
              </a:highlight>
              <a:latin typeface="Arial"/>
              <a:ea typeface="Arial"/>
              <a:cs typeface="Arial"/>
              <a:sym typeface="Arial"/>
            </a:endParaRPr>
          </a:p>
          <a:p>
            <a:pPr indent="-298450" lvl="0" marL="457200" rtl="0" algn="l">
              <a:lnSpc>
                <a:spcPct val="150000"/>
              </a:lnSpc>
              <a:spcBef>
                <a:spcPts val="0"/>
              </a:spcBef>
              <a:spcAft>
                <a:spcPts val="0"/>
              </a:spcAft>
              <a:buClr>
                <a:srgbClr val="000000"/>
              </a:buClr>
              <a:buSzPts val="1100"/>
              <a:buFont typeface="Arial"/>
              <a:buAutoNum type="arabicPeriod"/>
            </a:pPr>
            <a:r>
              <a:rPr lang="en-GB" sz="1100">
                <a:solidFill>
                  <a:srgbClr val="000000"/>
                </a:solidFill>
                <a:highlight>
                  <a:srgbClr val="FFFFFF"/>
                </a:highlight>
                <a:latin typeface="Arial"/>
                <a:ea typeface="Arial"/>
                <a:cs typeface="Arial"/>
                <a:sym typeface="Arial"/>
              </a:rPr>
              <a:t>MVC pattern emphasis on the low coupling between different components of an application. So, the View layer have no dependency on service layer and only Controller depends on it, even that with the interfaces and not from concrete implementation.</a:t>
            </a:r>
            <a:endParaRPr sz="1100">
              <a:solidFill>
                <a:srgbClr val="000000"/>
              </a:solidFill>
              <a:highlight>
                <a:srgbClr val="FFFFFF"/>
              </a:highlight>
              <a:latin typeface="Arial"/>
              <a:ea typeface="Arial"/>
              <a:cs typeface="Arial"/>
              <a:sym typeface="Arial"/>
            </a:endParaRPr>
          </a:p>
          <a:p>
            <a:pPr indent="0" lvl="0" marL="0" rtl="0" algn="l">
              <a:lnSpc>
                <a:spcPct val="150000"/>
              </a:lnSpc>
              <a:spcBef>
                <a:spcPts val="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l">
              <a:lnSpc>
                <a:spcPct val="150000"/>
              </a:lnSpc>
              <a:spcBef>
                <a:spcPts val="0"/>
              </a:spcBef>
              <a:spcAft>
                <a:spcPts val="0"/>
              </a:spcAft>
              <a:buNone/>
            </a:pPr>
            <a:r>
              <a:rPr b="1" lang="en-GB" sz="1100">
                <a:solidFill>
                  <a:srgbClr val="000000"/>
                </a:solidFill>
                <a:highlight>
                  <a:srgbClr val="FFFFFF"/>
                </a:highlight>
                <a:latin typeface="Arial"/>
                <a:ea typeface="Arial"/>
                <a:cs typeface="Arial"/>
                <a:sym typeface="Arial"/>
              </a:rPr>
              <a:t>Disadvantages:</a:t>
            </a:r>
            <a:endParaRPr b="1" sz="1100">
              <a:solidFill>
                <a:srgbClr val="000000"/>
              </a:solidFill>
              <a:highlight>
                <a:srgbClr val="FFFFFF"/>
              </a:highlight>
              <a:latin typeface="Arial"/>
              <a:ea typeface="Arial"/>
              <a:cs typeface="Arial"/>
              <a:sym typeface="Arial"/>
            </a:endParaRPr>
          </a:p>
          <a:p>
            <a:pPr indent="-298450" lvl="0" marL="685800" rtl="0" algn="l">
              <a:lnSpc>
                <a:spcPct val="150000"/>
              </a:lnSpc>
              <a:spcBef>
                <a:spcPts val="0"/>
              </a:spcBef>
              <a:spcAft>
                <a:spcPts val="0"/>
              </a:spcAft>
              <a:buClr>
                <a:srgbClr val="000000"/>
              </a:buClr>
              <a:buSzPts val="1100"/>
              <a:buFont typeface="Arial"/>
              <a:buChar char="●"/>
            </a:pPr>
            <a:r>
              <a:rPr lang="en-GB" sz="1100">
                <a:solidFill>
                  <a:srgbClr val="000000"/>
                </a:solidFill>
                <a:highlight>
                  <a:srgbClr val="FFFFFF"/>
                </a:highlight>
                <a:latin typeface="Arial"/>
                <a:ea typeface="Arial"/>
                <a:cs typeface="Arial"/>
                <a:sym typeface="Arial"/>
              </a:rPr>
              <a:t>The framework navigation can be complex because it introduces new layers of abstraction and requires users to adapt to the decomposition criteria of MVC.</a:t>
            </a:r>
            <a:endParaRPr sz="1100">
              <a:solidFill>
                <a:srgbClr val="000000"/>
              </a:solidFill>
              <a:highlight>
                <a:srgbClr val="FFFFFF"/>
              </a:highlight>
              <a:latin typeface="Arial"/>
              <a:ea typeface="Arial"/>
              <a:cs typeface="Arial"/>
              <a:sym typeface="Arial"/>
            </a:endParaRPr>
          </a:p>
          <a:p>
            <a:pPr indent="-298450" lvl="0" marL="685800" rtl="0" algn="l">
              <a:lnSpc>
                <a:spcPct val="150000"/>
              </a:lnSpc>
              <a:spcBef>
                <a:spcPts val="0"/>
              </a:spcBef>
              <a:spcAft>
                <a:spcPts val="0"/>
              </a:spcAft>
              <a:buClr>
                <a:srgbClr val="000000"/>
              </a:buClr>
              <a:buSzPts val="1100"/>
              <a:buFont typeface="Arial"/>
              <a:buChar char="●"/>
            </a:pPr>
            <a:r>
              <a:rPr lang="en-GB" sz="1100">
                <a:solidFill>
                  <a:srgbClr val="000000"/>
                </a:solidFill>
                <a:highlight>
                  <a:srgbClr val="FFFFFF"/>
                </a:highlight>
                <a:latin typeface="Arial"/>
                <a:ea typeface="Arial"/>
                <a:cs typeface="Arial"/>
                <a:sym typeface="Arial"/>
              </a:rPr>
              <a:t>Knowledge on multiple technologies becomes the norm. Developers using MVC need to be skilled in multiple technologies.</a:t>
            </a:r>
            <a:endParaRPr sz="1100">
              <a:solidFill>
                <a:srgbClr val="000000"/>
              </a:solidFill>
              <a:highlight>
                <a:srgbClr val="FFFFFF"/>
              </a:highlight>
              <a:latin typeface="Arial"/>
              <a:ea typeface="Arial"/>
              <a:cs typeface="Arial"/>
              <a:sym typeface="Arial"/>
            </a:endParaRPr>
          </a:p>
          <a:p>
            <a:pPr indent="0" lvl="0" marL="0" rtl="0" algn="l">
              <a:lnSpc>
                <a:spcPct val="150000"/>
              </a:lnSpc>
              <a:spcBef>
                <a:spcPts val="360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l">
              <a:lnSpc>
                <a:spcPct val="150000"/>
              </a:lnSpc>
              <a:spcBef>
                <a:spcPts val="0"/>
              </a:spcBef>
              <a:spcAft>
                <a:spcPts val="120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14800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800">
                <a:latin typeface="Arial"/>
                <a:ea typeface="Arial"/>
                <a:cs typeface="Arial"/>
                <a:sym typeface="Arial"/>
              </a:rPr>
              <a:t>Spring MVC Architecture</a:t>
            </a:r>
            <a:endParaRPr b="1" sz="1800">
              <a:latin typeface="Arial"/>
              <a:ea typeface="Arial"/>
              <a:cs typeface="Arial"/>
              <a:sym typeface="Arial"/>
            </a:endParaRPr>
          </a:p>
        </p:txBody>
      </p:sp>
      <p:sp>
        <p:nvSpPr>
          <p:cNvPr id="120" name="Google Shape;120;p23"/>
          <p:cNvSpPr txBox="1"/>
          <p:nvPr>
            <p:ph idx="1" type="body"/>
          </p:nvPr>
        </p:nvSpPr>
        <p:spPr>
          <a:xfrm>
            <a:off x="40125" y="508900"/>
            <a:ext cx="5079600" cy="4475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100">
                <a:solidFill>
                  <a:srgbClr val="333333"/>
                </a:solidFill>
                <a:highlight>
                  <a:srgbClr val="FFFFFF"/>
                </a:highlight>
                <a:latin typeface="Arial"/>
                <a:ea typeface="Arial"/>
                <a:cs typeface="Arial"/>
                <a:sym typeface="Arial"/>
              </a:rPr>
              <a:t>Spring’s MVC module is based on</a:t>
            </a:r>
            <a:r>
              <a:rPr b="1" lang="en-GB" sz="1100">
                <a:solidFill>
                  <a:srgbClr val="333333"/>
                </a:solidFill>
                <a:highlight>
                  <a:srgbClr val="FFFFFF"/>
                </a:highlight>
                <a:latin typeface="Arial"/>
                <a:ea typeface="Arial"/>
                <a:cs typeface="Arial"/>
                <a:sym typeface="Arial"/>
              </a:rPr>
              <a:t> front controller design pattern</a:t>
            </a:r>
            <a:r>
              <a:rPr lang="en-GB" sz="1100">
                <a:solidFill>
                  <a:srgbClr val="333333"/>
                </a:solidFill>
                <a:highlight>
                  <a:srgbClr val="FFFFFF"/>
                </a:highlight>
                <a:latin typeface="Arial"/>
                <a:ea typeface="Arial"/>
                <a:cs typeface="Arial"/>
                <a:sym typeface="Arial"/>
              </a:rPr>
              <a:t> followed by </a:t>
            </a:r>
            <a:r>
              <a:rPr b="1" lang="en-GB" sz="1100">
                <a:solidFill>
                  <a:srgbClr val="333333"/>
                </a:solidFill>
                <a:highlight>
                  <a:srgbClr val="FFFFFF"/>
                </a:highlight>
                <a:latin typeface="Arial"/>
                <a:ea typeface="Arial"/>
                <a:cs typeface="Arial"/>
                <a:sym typeface="Arial"/>
              </a:rPr>
              <a:t>MVC design pattern</a:t>
            </a:r>
            <a:r>
              <a:rPr lang="en-GB" sz="1100">
                <a:solidFill>
                  <a:srgbClr val="333333"/>
                </a:solidFill>
                <a:highlight>
                  <a:srgbClr val="FFFFFF"/>
                </a:highlight>
                <a:latin typeface="Arial"/>
                <a:ea typeface="Arial"/>
                <a:cs typeface="Arial"/>
                <a:sym typeface="Arial"/>
              </a:rPr>
              <a:t>. </a:t>
            </a:r>
            <a:endParaRPr sz="1100">
              <a:solidFill>
                <a:srgbClr val="333333"/>
              </a:solidFill>
              <a:highlight>
                <a:srgbClr val="FFFFFF"/>
              </a:highlight>
              <a:latin typeface="Arial"/>
              <a:ea typeface="Arial"/>
              <a:cs typeface="Arial"/>
              <a:sym typeface="Arial"/>
            </a:endParaRPr>
          </a:p>
          <a:p>
            <a:pPr indent="0" lvl="0" marL="0" rtl="0" algn="l">
              <a:spcBef>
                <a:spcPts val="700"/>
              </a:spcBef>
              <a:spcAft>
                <a:spcPts val="0"/>
              </a:spcAft>
              <a:buNone/>
            </a:pPr>
            <a:r>
              <a:rPr lang="en-GB" sz="1100">
                <a:solidFill>
                  <a:srgbClr val="333333"/>
                </a:solidFill>
                <a:highlight>
                  <a:srgbClr val="FFFFFF"/>
                </a:highlight>
                <a:latin typeface="Arial"/>
                <a:ea typeface="Arial"/>
                <a:cs typeface="Arial"/>
                <a:sym typeface="Arial"/>
              </a:rPr>
              <a:t>the Spring MVC framework is based on the Model - View - Controller (MVC) design pattern which separates the application’s logic into the three layers Mode, View and Controller. MVC is implemented in Spring by the following components:</a:t>
            </a:r>
            <a:endParaRPr sz="1100">
              <a:solidFill>
                <a:srgbClr val="333333"/>
              </a:solidFill>
              <a:highlight>
                <a:srgbClr val="FFFFFF"/>
              </a:highlight>
              <a:latin typeface="Arial"/>
              <a:ea typeface="Arial"/>
              <a:cs typeface="Arial"/>
              <a:sym typeface="Arial"/>
            </a:endParaRPr>
          </a:p>
          <a:p>
            <a:pPr indent="-298450" lvl="0" marL="457200" rtl="0" algn="l">
              <a:lnSpc>
                <a:spcPct val="128571"/>
              </a:lnSpc>
              <a:spcBef>
                <a:spcPts val="1200"/>
              </a:spcBef>
              <a:spcAft>
                <a:spcPts val="0"/>
              </a:spcAft>
              <a:buClr>
                <a:srgbClr val="333333"/>
              </a:buClr>
              <a:buSzPts val="1100"/>
              <a:buFont typeface="Arial"/>
              <a:buChar char="●"/>
            </a:pPr>
            <a:r>
              <a:rPr b="1" lang="en-GB" sz="1100">
                <a:solidFill>
                  <a:srgbClr val="333333"/>
                </a:solidFill>
                <a:highlight>
                  <a:srgbClr val="FFFFFF"/>
                </a:highlight>
                <a:latin typeface="Arial"/>
                <a:ea typeface="Arial"/>
                <a:cs typeface="Arial"/>
                <a:sym typeface="Arial"/>
              </a:rPr>
              <a:t>Spring’s dispatcher servlet</a:t>
            </a:r>
            <a:r>
              <a:rPr lang="en-GB" sz="1100">
                <a:solidFill>
                  <a:srgbClr val="333333"/>
                </a:solidFill>
                <a:highlight>
                  <a:srgbClr val="FFFFFF"/>
                </a:highlight>
                <a:latin typeface="Arial"/>
                <a:ea typeface="Arial"/>
                <a:cs typeface="Arial"/>
                <a:sym typeface="Arial"/>
              </a:rPr>
              <a:t>: acts as a front controller between the Spring application and its clients. The dispatcher servlet intercepts all requests coming to the application and consults the Handler Mapping for which controller to be invoked to handle the requests.</a:t>
            </a:r>
            <a:endParaRPr sz="1100">
              <a:solidFill>
                <a:srgbClr val="333333"/>
              </a:solidFill>
              <a:highlight>
                <a:srgbClr val="FFFFFF"/>
              </a:highlight>
              <a:latin typeface="Arial"/>
              <a:ea typeface="Arial"/>
              <a:cs typeface="Arial"/>
              <a:sym typeface="Arial"/>
            </a:endParaRPr>
          </a:p>
          <a:p>
            <a:pPr indent="-298450" lvl="0" marL="457200" rtl="0" algn="l">
              <a:lnSpc>
                <a:spcPct val="128571"/>
              </a:lnSpc>
              <a:spcBef>
                <a:spcPts val="0"/>
              </a:spcBef>
              <a:spcAft>
                <a:spcPts val="0"/>
              </a:spcAft>
              <a:buClr>
                <a:srgbClr val="333333"/>
              </a:buClr>
              <a:buSzPts val="1100"/>
              <a:buFont typeface="Arial"/>
              <a:buChar char="●"/>
            </a:pPr>
            <a:r>
              <a:rPr b="1" lang="en-GB" sz="1100">
                <a:solidFill>
                  <a:srgbClr val="333333"/>
                </a:solidFill>
                <a:highlight>
                  <a:srgbClr val="FFFFFF"/>
                </a:highlight>
                <a:latin typeface="Arial"/>
                <a:ea typeface="Arial"/>
                <a:cs typeface="Arial"/>
                <a:sym typeface="Arial"/>
              </a:rPr>
              <a:t>Handler Mapping</a:t>
            </a:r>
            <a:r>
              <a:rPr lang="en-GB" sz="1100">
                <a:solidFill>
                  <a:srgbClr val="333333"/>
                </a:solidFill>
                <a:highlight>
                  <a:srgbClr val="FFFFFF"/>
                </a:highlight>
                <a:latin typeface="Arial"/>
                <a:ea typeface="Arial"/>
                <a:cs typeface="Arial"/>
                <a:sym typeface="Arial"/>
              </a:rPr>
              <a:t>: is responsible to find appropriate controllers that handle specific requests. The mapping between request URLs and controller classes is done via XML configuration or annotations.</a:t>
            </a:r>
            <a:endParaRPr sz="1100">
              <a:solidFill>
                <a:srgbClr val="333333"/>
              </a:solidFill>
              <a:highlight>
                <a:srgbClr val="FFFFFF"/>
              </a:highlight>
              <a:latin typeface="Arial"/>
              <a:ea typeface="Arial"/>
              <a:cs typeface="Arial"/>
              <a:sym typeface="Arial"/>
            </a:endParaRPr>
          </a:p>
          <a:p>
            <a:pPr indent="-298450" lvl="0" marL="457200" rtl="0" algn="l">
              <a:lnSpc>
                <a:spcPct val="128571"/>
              </a:lnSpc>
              <a:spcBef>
                <a:spcPts val="0"/>
              </a:spcBef>
              <a:spcAft>
                <a:spcPts val="0"/>
              </a:spcAft>
              <a:buClr>
                <a:srgbClr val="333333"/>
              </a:buClr>
              <a:buSzPts val="1100"/>
              <a:buFont typeface="Arial"/>
              <a:buChar char="●"/>
            </a:pPr>
            <a:r>
              <a:rPr b="1" lang="en-GB" sz="1100">
                <a:solidFill>
                  <a:srgbClr val="333333"/>
                </a:solidFill>
                <a:highlight>
                  <a:srgbClr val="FFFFFF"/>
                </a:highlight>
                <a:latin typeface="Arial"/>
                <a:ea typeface="Arial"/>
                <a:cs typeface="Arial"/>
                <a:sym typeface="Arial"/>
              </a:rPr>
              <a:t>Controller:</a:t>
            </a:r>
            <a:r>
              <a:rPr lang="en-GB" sz="1100">
                <a:solidFill>
                  <a:srgbClr val="333333"/>
                </a:solidFill>
                <a:highlight>
                  <a:srgbClr val="FFFFFF"/>
                </a:highlight>
                <a:latin typeface="Arial"/>
                <a:ea typeface="Arial"/>
                <a:cs typeface="Arial"/>
                <a:sym typeface="Arial"/>
              </a:rPr>
              <a:t>is responsible to process the requests by calling other business/service classes. The output can be attached to model objects which will be sent to the view. To know which view will be rendered, the controller consults the View Resolver.</a:t>
            </a:r>
            <a:endParaRPr sz="1100">
              <a:solidFill>
                <a:srgbClr val="333333"/>
              </a:solidFill>
              <a:highlight>
                <a:srgbClr val="FFFFFF"/>
              </a:highlight>
              <a:latin typeface="Arial"/>
              <a:ea typeface="Arial"/>
              <a:cs typeface="Arial"/>
              <a:sym typeface="Arial"/>
            </a:endParaRPr>
          </a:p>
          <a:p>
            <a:pPr indent="-298450" lvl="0" marL="457200" rtl="0" algn="l">
              <a:lnSpc>
                <a:spcPct val="128571"/>
              </a:lnSpc>
              <a:spcBef>
                <a:spcPts val="0"/>
              </a:spcBef>
              <a:spcAft>
                <a:spcPts val="0"/>
              </a:spcAft>
              <a:buClr>
                <a:srgbClr val="333333"/>
              </a:buClr>
              <a:buSzPts val="1100"/>
              <a:buFont typeface="Arial"/>
              <a:buChar char="●"/>
            </a:pPr>
            <a:r>
              <a:rPr b="1" lang="en-GB" sz="1100">
                <a:solidFill>
                  <a:srgbClr val="333333"/>
                </a:solidFill>
                <a:highlight>
                  <a:srgbClr val="FFFFFF"/>
                </a:highlight>
                <a:latin typeface="Arial"/>
                <a:ea typeface="Arial"/>
                <a:cs typeface="Arial"/>
                <a:sym typeface="Arial"/>
              </a:rPr>
              <a:t>View Resolver:</a:t>
            </a:r>
            <a:r>
              <a:rPr lang="en-GB" sz="1100">
                <a:solidFill>
                  <a:srgbClr val="333333"/>
                </a:solidFill>
                <a:highlight>
                  <a:srgbClr val="FFFFFF"/>
                </a:highlight>
                <a:latin typeface="Arial"/>
                <a:ea typeface="Arial"/>
                <a:cs typeface="Arial"/>
                <a:sym typeface="Arial"/>
              </a:rPr>
              <a:t> finds the physical view files from the logical names.</a:t>
            </a:r>
            <a:endParaRPr sz="1100">
              <a:solidFill>
                <a:srgbClr val="333333"/>
              </a:solidFill>
              <a:highlight>
                <a:srgbClr val="FFFFFF"/>
              </a:highlight>
              <a:latin typeface="Arial"/>
              <a:ea typeface="Arial"/>
              <a:cs typeface="Arial"/>
              <a:sym typeface="Arial"/>
            </a:endParaRPr>
          </a:p>
          <a:p>
            <a:pPr indent="-298450" lvl="0" marL="457200" rtl="0" algn="l">
              <a:lnSpc>
                <a:spcPct val="128571"/>
              </a:lnSpc>
              <a:spcBef>
                <a:spcPts val="0"/>
              </a:spcBef>
              <a:spcAft>
                <a:spcPts val="0"/>
              </a:spcAft>
              <a:buClr>
                <a:srgbClr val="333333"/>
              </a:buClr>
              <a:buSzPts val="1100"/>
              <a:buFont typeface="Arial"/>
              <a:buChar char="●"/>
            </a:pPr>
            <a:r>
              <a:rPr b="1" lang="en-GB" sz="1100">
                <a:solidFill>
                  <a:srgbClr val="333333"/>
                </a:solidFill>
                <a:highlight>
                  <a:srgbClr val="FFFFFF"/>
                </a:highlight>
                <a:latin typeface="Arial"/>
                <a:ea typeface="Arial"/>
                <a:cs typeface="Arial"/>
                <a:sym typeface="Arial"/>
              </a:rPr>
              <a:t>View:</a:t>
            </a:r>
            <a:r>
              <a:rPr lang="en-GB" sz="1100">
                <a:solidFill>
                  <a:srgbClr val="333333"/>
                </a:solidFill>
                <a:highlight>
                  <a:srgbClr val="FFFFFF"/>
                </a:highlight>
                <a:latin typeface="Arial"/>
                <a:ea typeface="Arial"/>
                <a:cs typeface="Arial"/>
                <a:sym typeface="Arial"/>
              </a:rPr>
              <a:t>physical view files which can be JSP, HTML, XML, Velocity template, etc.</a:t>
            </a:r>
            <a:endParaRPr sz="1100">
              <a:latin typeface="Arial"/>
              <a:ea typeface="Arial"/>
              <a:cs typeface="Arial"/>
              <a:sym typeface="Arial"/>
            </a:endParaRPr>
          </a:p>
        </p:txBody>
      </p:sp>
      <p:pic>
        <p:nvPicPr>
          <p:cNvPr id="121" name="Google Shape;121;p23"/>
          <p:cNvPicPr preferRelativeResize="0"/>
          <p:nvPr/>
        </p:nvPicPr>
        <p:blipFill>
          <a:blip r:embed="rId3">
            <a:alphaModFix/>
          </a:blip>
          <a:stretch>
            <a:fillRect/>
          </a:stretch>
        </p:blipFill>
        <p:spPr>
          <a:xfrm>
            <a:off x="5071000" y="773650"/>
            <a:ext cx="4184775" cy="32364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74675" y="102000"/>
            <a:ext cx="8520600" cy="572700"/>
          </a:xfrm>
          <a:prstGeom prst="rect">
            <a:avLst/>
          </a:prstGeom>
        </p:spPr>
        <p:txBody>
          <a:bodyPr anchorCtr="0" anchor="t" bIns="91425" lIns="91425" spcFirstLastPara="1" rIns="91425" wrap="square" tIns="91425">
            <a:normAutofit/>
          </a:bodyPr>
          <a:lstStyle/>
          <a:p>
            <a:pPr indent="0" lvl="0" marL="0" rtl="0" algn="l">
              <a:lnSpc>
                <a:spcPct val="115384"/>
              </a:lnSpc>
              <a:spcBef>
                <a:spcPts val="400"/>
              </a:spcBef>
              <a:spcAft>
                <a:spcPts val="400"/>
              </a:spcAft>
              <a:buNone/>
            </a:pPr>
            <a:r>
              <a:rPr b="1" lang="en-GB" sz="1800">
                <a:solidFill>
                  <a:srgbClr val="000000"/>
                </a:solidFill>
                <a:latin typeface="Arial"/>
                <a:ea typeface="Arial"/>
                <a:cs typeface="Arial"/>
                <a:sym typeface="Arial"/>
              </a:rPr>
              <a:t>Workflow of spring mvc</a:t>
            </a:r>
            <a:endParaRPr b="1" sz="1800">
              <a:latin typeface="Arial"/>
              <a:ea typeface="Arial"/>
              <a:cs typeface="Arial"/>
              <a:sym typeface="Arial"/>
            </a:endParaRPr>
          </a:p>
        </p:txBody>
      </p:sp>
      <p:sp>
        <p:nvSpPr>
          <p:cNvPr id="127" name="Google Shape;127;p24"/>
          <p:cNvSpPr txBox="1"/>
          <p:nvPr>
            <p:ph idx="1" type="body"/>
          </p:nvPr>
        </p:nvSpPr>
        <p:spPr>
          <a:xfrm>
            <a:off x="0" y="517825"/>
            <a:ext cx="4626900" cy="4348800"/>
          </a:xfrm>
          <a:prstGeom prst="rect">
            <a:avLst/>
          </a:prstGeom>
        </p:spPr>
        <p:txBody>
          <a:bodyPr anchorCtr="0" anchor="t" bIns="91425" lIns="91425" spcFirstLastPara="1" rIns="91425" wrap="square" tIns="91425">
            <a:noAutofit/>
          </a:bodyPr>
          <a:lstStyle/>
          <a:p>
            <a:pPr indent="-298450" lvl="0" marL="457200" rtl="0" algn="just">
              <a:spcBef>
                <a:spcPts val="1000"/>
              </a:spcBef>
              <a:spcAft>
                <a:spcPts val="0"/>
              </a:spcAft>
              <a:buClr>
                <a:srgbClr val="333333"/>
              </a:buClr>
              <a:buSzPts val="1100"/>
              <a:buAutoNum type="arabicPeriod"/>
            </a:pPr>
            <a:r>
              <a:rPr lang="en-GB" sz="1100">
                <a:solidFill>
                  <a:srgbClr val="333333"/>
                </a:solidFill>
                <a:highlight>
                  <a:srgbClr val="FFFFFF"/>
                </a:highlight>
                <a:latin typeface="Arial"/>
                <a:ea typeface="Arial"/>
                <a:cs typeface="Arial"/>
                <a:sym typeface="Arial"/>
              </a:rPr>
              <a:t>All the incoming requests are handled by the single servlet named </a:t>
            </a:r>
            <a:r>
              <a:rPr b="1" lang="en-GB" sz="1100">
                <a:solidFill>
                  <a:srgbClr val="333333"/>
                </a:solidFill>
                <a:highlight>
                  <a:srgbClr val="FFFFFF"/>
                </a:highlight>
                <a:latin typeface="Arial"/>
                <a:ea typeface="Arial"/>
                <a:cs typeface="Arial"/>
                <a:sym typeface="Arial"/>
              </a:rPr>
              <a:t>DispatcherServlet </a:t>
            </a:r>
            <a:r>
              <a:rPr lang="en-GB" sz="1100">
                <a:solidFill>
                  <a:srgbClr val="333333"/>
                </a:solidFill>
                <a:highlight>
                  <a:srgbClr val="FFFFFF"/>
                </a:highlight>
                <a:latin typeface="Arial"/>
                <a:ea typeface="Arial"/>
                <a:cs typeface="Arial"/>
                <a:sym typeface="Arial"/>
              </a:rPr>
              <a:t>which acts as the </a:t>
            </a:r>
            <a:r>
              <a:rPr i="1" lang="en-GB" sz="1100">
                <a:solidFill>
                  <a:srgbClr val="333333"/>
                </a:solidFill>
                <a:highlight>
                  <a:srgbClr val="FFFFFF"/>
                </a:highlight>
                <a:latin typeface="Arial"/>
                <a:ea typeface="Arial"/>
                <a:cs typeface="Arial"/>
                <a:sym typeface="Arial"/>
              </a:rPr>
              <a:t>front controller</a:t>
            </a:r>
            <a:r>
              <a:rPr lang="en-GB" sz="1100">
                <a:solidFill>
                  <a:srgbClr val="333333"/>
                </a:solidFill>
                <a:highlight>
                  <a:srgbClr val="FFFFFF"/>
                </a:highlight>
                <a:latin typeface="Arial"/>
                <a:ea typeface="Arial"/>
                <a:cs typeface="Arial"/>
                <a:sym typeface="Arial"/>
              </a:rPr>
              <a:t> in Spring’s MVC module. </a:t>
            </a:r>
            <a:endParaRPr sz="1100">
              <a:solidFill>
                <a:srgbClr val="333333"/>
              </a:solidFill>
              <a:highlight>
                <a:srgbClr val="FFFFFF"/>
              </a:highlight>
              <a:latin typeface="Arial"/>
              <a:ea typeface="Arial"/>
              <a:cs typeface="Arial"/>
              <a:sym typeface="Arial"/>
            </a:endParaRPr>
          </a:p>
          <a:p>
            <a:pPr indent="-298450" lvl="0" marL="457200" rtl="0" algn="just">
              <a:spcBef>
                <a:spcPts val="1000"/>
              </a:spcBef>
              <a:spcAft>
                <a:spcPts val="0"/>
              </a:spcAft>
              <a:buClr>
                <a:srgbClr val="333333"/>
              </a:buClr>
              <a:buSzPts val="1100"/>
              <a:buAutoNum type="arabicPeriod"/>
            </a:pPr>
            <a:r>
              <a:rPr lang="en-GB" sz="1100">
                <a:solidFill>
                  <a:srgbClr val="333333"/>
                </a:solidFill>
                <a:highlight>
                  <a:srgbClr val="FFFFFF"/>
                </a:highlight>
                <a:latin typeface="Arial"/>
                <a:ea typeface="Arial"/>
                <a:cs typeface="Arial"/>
                <a:sym typeface="Arial"/>
              </a:rPr>
              <a:t>The DispatcherServlet then refers to the  HandlerMapping to find a controller object which can handle the request.</a:t>
            </a:r>
            <a:endParaRPr sz="1100">
              <a:solidFill>
                <a:srgbClr val="333333"/>
              </a:solidFill>
              <a:highlight>
                <a:srgbClr val="FFFFFF"/>
              </a:highlight>
              <a:latin typeface="Arial"/>
              <a:ea typeface="Arial"/>
              <a:cs typeface="Arial"/>
              <a:sym typeface="Arial"/>
            </a:endParaRPr>
          </a:p>
          <a:p>
            <a:pPr indent="-298450" lvl="0" marL="457200" rtl="0" algn="just">
              <a:spcBef>
                <a:spcPts val="1000"/>
              </a:spcBef>
              <a:spcAft>
                <a:spcPts val="0"/>
              </a:spcAft>
              <a:buClr>
                <a:srgbClr val="333333"/>
              </a:buClr>
              <a:buSzPts val="1100"/>
              <a:buAutoNum type="arabicPeriod"/>
            </a:pPr>
            <a:r>
              <a:rPr lang="en-GB" sz="1100">
                <a:solidFill>
                  <a:srgbClr val="333333"/>
                </a:solidFill>
                <a:highlight>
                  <a:srgbClr val="FFFFFF"/>
                </a:highlight>
                <a:latin typeface="Arial"/>
                <a:ea typeface="Arial"/>
                <a:cs typeface="Arial"/>
                <a:sym typeface="Arial"/>
              </a:rPr>
              <a:t>DispatcherServlet then dispatches the request to the controller object so that it can actually perform the business logic to fulfil the user request. (Controller may delegate the responsibility to further application objects known as service objects). </a:t>
            </a:r>
            <a:endParaRPr sz="1100">
              <a:solidFill>
                <a:srgbClr val="333333"/>
              </a:solidFill>
              <a:highlight>
                <a:srgbClr val="FFFFFF"/>
              </a:highlight>
              <a:latin typeface="Arial"/>
              <a:ea typeface="Arial"/>
              <a:cs typeface="Arial"/>
              <a:sym typeface="Arial"/>
            </a:endParaRPr>
          </a:p>
          <a:p>
            <a:pPr indent="-298450" lvl="0" marL="457200" rtl="0" algn="just">
              <a:spcBef>
                <a:spcPts val="1000"/>
              </a:spcBef>
              <a:spcAft>
                <a:spcPts val="0"/>
              </a:spcAft>
              <a:buClr>
                <a:srgbClr val="333333"/>
              </a:buClr>
              <a:buSzPts val="1100"/>
              <a:buFont typeface="Arial"/>
              <a:buAutoNum type="arabicPeriod"/>
            </a:pPr>
            <a:r>
              <a:rPr lang="en-GB" sz="1100">
                <a:solidFill>
                  <a:srgbClr val="333333"/>
                </a:solidFill>
                <a:highlight>
                  <a:srgbClr val="FFFFFF"/>
                </a:highlight>
                <a:latin typeface="Arial"/>
                <a:ea typeface="Arial"/>
                <a:cs typeface="Arial"/>
                <a:sym typeface="Arial"/>
              </a:rPr>
              <a:t>The controller returns an encapsulated object containing the model object and the view object (or a logical name of the view). </a:t>
            </a:r>
            <a:endParaRPr sz="1100">
              <a:solidFill>
                <a:srgbClr val="333333"/>
              </a:solidFill>
              <a:highlight>
                <a:srgbClr val="FFFFFF"/>
              </a:highlight>
              <a:latin typeface="Arial"/>
              <a:ea typeface="Arial"/>
              <a:cs typeface="Arial"/>
              <a:sym typeface="Arial"/>
            </a:endParaRPr>
          </a:p>
          <a:p>
            <a:pPr indent="-298450" lvl="0" marL="457200" rtl="0" algn="just">
              <a:spcBef>
                <a:spcPts val="1000"/>
              </a:spcBef>
              <a:spcAft>
                <a:spcPts val="0"/>
              </a:spcAft>
              <a:buClr>
                <a:srgbClr val="333333"/>
              </a:buClr>
              <a:buSzPts val="1100"/>
              <a:buAutoNum type="arabicPeriod"/>
            </a:pPr>
            <a:r>
              <a:rPr lang="en-GB" sz="1100">
                <a:solidFill>
                  <a:srgbClr val="333333"/>
                </a:solidFill>
                <a:highlight>
                  <a:srgbClr val="FFFFFF"/>
                </a:highlight>
                <a:latin typeface="Arial"/>
                <a:ea typeface="Arial"/>
                <a:cs typeface="Arial"/>
                <a:sym typeface="Arial"/>
              </a:rPr>
              <a:t>In Spring’s MVC, this encapsulated object is represented by class ModelAndView. In case ModelAndView contains the logical name of the view, the  DispatcherServlet refers the ViewResolver to find the actual View object based on the logical name.</a:t>
            </a:r>
            <a:endParaRPr sz="1100">
              <a:solidFill>
                <a:srgbClr val="333333"/>
              </a:solidFill>
              <a:highlight>
                <a:srgbClr val="FFFFFF"/>
              </a:highlight>
              <a:latin typeface="Arial"/>
              <a:ea typeface="Arial"/>
              <a:cs typeface="Arial"/>
              <a:sym typeface="Arial"/>
            </a:endParaRPr>
          </a:p>
          <a:p>
            <a:pPr indent="-298450" lvl="0" marL="457200" rtl="0" algn="just">
              <a:spcBef>
                <a:spcPts val="1000"/>
              </a:spcBef>
              <a:spcAft>
                <a:spcPts val="0"/>
              </a:spcAft>
              <a:buClr>
                <a:srgbClr val="333333"/>
              </a:buClr>
              <a:buSzPts val="1100"/>
              <a:buAutoNum type="arabicPeriod"/>
            </a:pPr>
            <a:r>
              <a:rPr lang="en-GB" sz="1100">
                <a:solidFill>
                  <a:srgbClr val="333333"/>
                </a:solidFill>
                <a:highlight>
                  <a:srgbClr val="FFFFFF"/>
                </a:highlight>
                <a:latin typeface="Arial"/>
                <a:ea typeface="Arial"/>
                <a:cs typeface="Arial"/>
                <a:sym typeface="Arial"/>
              </a:rPr>
              <a:t>DispatcherServlet then passes the model object to the view object which is then rendered to the end user.</a:t>
            </a:r>
            <a:endParaRPr sz="1100">
              <a:solidFill>
                <a:srgbClr val="333333"/>
              </a:solidFill>
              <a:highlight>
                <a:srgbClr val="FFFFFF"/>
              </a:highlight>
              <a:latin typeface="Arial"/>
              <a:ea typeface="Arial"/>
              <a:cs typeface="Arial"/>
              <a:sym typeface="Arial"/>
            </a:endParaRPr>
          </a:p>
          <a:p>
            <a:pPr indent="0" lvl="0" marL="0" rtl="0" algn="l">
              <a:spcBef>
                <a:spcPts val="1000"/>
              </a:spcBef>
              <a:spcAft>
                <a:spcPts val="1200"/>
              </a:spcAft>
              <a:buNone/>
            </a:pPr>
            <a:r>
              <a:t/>
            </a:r>
            <a:endParaRPr sz="1100">
              <a:latin typeface="Arial"/>
              <a:ea typeface="Arial"/>
              <a:cs typeface="Arial"/>
              <a:sym typeface="Arial"/>
            </a:endParaRPr>
          </a:p>
        </p:txBody>
      </p:sp>
      <p:pic>
        <p:nvPicPr>
          <p:cNvPr id="128" name="Google Shape;128;p24"/>
          <p:cNvPicPr preferRelativeResize="0"/>
          <p:nvPr/>
        </p:nvPicPr>
        <p:blipFill>
          <a:blip r:embed="rId3">
            <a:alphaModFix/>
          </a:blip>
          <a:stretch>
            <a:fillRect/>
          </a:stretch>
        </p:blipFill>
        <p:spPr>
          <a:xfrm>
            <a:off x="4779300" y="827100"/>
            <a:ext cx="4212300" cy="2808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52850" y="52550"/>
            <a:ext cx="8520600" cy="572700"/>
          </a:xfrm>
          <a:prstGeom prst="rect">
            <a:avLst/>
          </a:prstGeom>
        </p:spPr>
        <p:txBody>
          <a:bodyPr anchorCtr="0" anchor="t" bIns="91425" lIns="91425" spcFirstLastPara="1" rIns="91425" wrap="square" tIns="91425">
            <a:noAutofit/>
          </a:bodyPr>
          <a:lstStyle/>
          <a:p>
            <a:pPr indent="0" lvl="0" marL="0" rtl="0" algn="l">
              <a:lnSpc>
                <a:spcPct val="105882"/>
              </a:lnSpc>
              <a:spcBef>
                <a:spcPts val="400"/>
              </a:spcBef>
              <a:spcAft>
                <a:spcPts val="400"/>
              </a:spcAft>
              <a:buNone/>
            </a:pPr>
            <a:r>
              <a:rPr b="1" lang="en-GB" sz="1800">
                <a:solidFill>
                  <a:srgbClr val="333333"/>
                </a:solidFill>
                <a:highlight>
                  <a:srgbClr val="FFFFFF"/>
                </a:highlight>
                <a:latin typeface="Arial"/>
                <a:ea typeface="Arial"/>
                <a:cs typeface="Arial"/>
                <a:sym typeface="Arial"/>
              </a:rPr>
              <a:t>Dispatcher Servlet</a:t>
            </a:r>
            <a:endParaRPr sz="1800"/>
          </a:p>
        </p:txBody>
      </p:sp>
      <p:sp>
        <p:nvSpPr>
          <p:cNvPr id="134" name="Google Shape;134;p25"/>
          <p:cNvSpPr txBox="1"/>
          <p:nvPr>
            <p:ph idx="1" type="body"/>
          </p:nvPr>
        </p:nvSpPr>
        <p:spPr>
          <a:xfrm>
            <a:off x="0" y="517825"/>
            <a:ext cx="4655400" cy="4333800"/>
          </a:xfrm>
          <a:prstGeom prst="rect">
            <a:avLst/>
          </a:prstGeom>
        </p:spPr>
        <p:txBody>
          <a:bodyPr anchorCtr="0" anchor="t" bIns="91425" lIns="91425" spcFirstLastPara="1" rIns="91425" wrap="square" tIns="91425">
            <a:normAutofit/>
          </a:bodyPr>
          <a:lstStyle/>
          <a:p>
            <a:pPr indent="-298450" lvl="0" marL="457200" rtl="0" algn="l">
              <a:spcBef>
                <a:spcPts val="1000"/>
              </a:spcBef>
              <a:spcAft>
                <a:spcPts val="0"/>
              </a:spcAft>
              <a:buClr>
                <a:srgbClr val="333333"/>
              </a:buClr>
              <a:buSzPts val="1100"/>
              <a:buFont typeface="Arial"/>
              <a:buChar char="●"/>
            </a:pPr>
            <a:r>
              <a:rPr b="1" lang="en-GB" sz="1100">
                <a:solidFill>
                  <a:srgbClr val="333333"/>
                </a:solidFill>
                <a:highlight>
                  <a:srgbClr val="FFFFFF"/>
                </a:highlight>
                <a:latin typeface="Arial"/>
                <a:ea typeface="Arial"/>
                <a:cs typeface="Arial"/>
                <a:sym typeface="Arial"/>
              </a:rPr>
              <a:t>DispatcherServlet</a:t>
            </a:r>
            <a:r>
              <a:rPr lang="en-GB" sz="1100">
                <a:solidFill>
                  <a:srgbClr val="333333"/>
                </a:solidFill>
                <a:highlight>
                  <a:srgbClr val="FFFFFF"/>
                </a:highlight>
                <a:latin typeface="Arial"/>
                <a:ea typeface="Arial"/>
                <a:cs typeface="Arial"/>
                <a:sym typeface="Arial"/>
              </a:rPr>
              <a:t> acts as the front controller in the Spring’s MVC module. All the user requests are handled by this servlet. Since this is like any other servlet, it must be configured in the application’s web deployment descriptor file </a:t>
            </a:r>
            <a:r>
              <a:rPr b="1" lang="en-GB" sz="1100">
                <a:solidFill>
                  <a:srgbClr val="333333"/>
                </a:solidFill>
                <a:highlight>
                  <a:srgbClr val="FFFFFF"/>
                </a:highlight>
                <a:latin typeface="Arial"/>
                <a:ea typeface="Arial"/>
                <a:cs typeface="Arial"/>
                <a:sym typeface="Arial"/>
              </a:rPr>
              <a:t>i.e. web.xml.</a:t>
            </a:r>
            <a:endParaRPr b="1" sz="1100">
              <a:solidFill>
                <a:srgbClr val="333333"/>
              </a:solidFill>
              <a:highlight>
                <a:srgbClr val="FFFFFF"/>
              </a:highlight>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GB" sz="1100">
                <a:solidFill>
                  <a:srgbClr val="000000"/>
                </a:solidFill>
                <a:highlight>
                  <a:srgbClr val="FFFFFF"/>
                </a:highlight>
                <a:latin typeface="Arial"/>
                <a:ea typeface="Arial"/>
                <a:cs typeface="Arial"/>
                <a:sym typeface="Arial"/>
              </a:rPr>
              <a:t>You need to map requests that you want the </a:t>
            </a:r>
            <a:r>
              <a:rPr i="1" lang="en-GB" sz="1100">
                <a:solidFill>
                  <a:srgbClr val="000000"/>
                </a:solidFill>
                <a:highlight>
                  <a:srgbClr val="FFFFFF"/>
                </a:highlight>
                <a:latin typeface="Arial"/>
                <a:ea typeface="Arial"/>
                <a:cs typeface="Arial"/>
                <a:sym typeface="Arial"/>
              </a:rPr>
              <a:t>DispatcherServlet</a:t>
            </a:r>
            <a:r>
              <a:rPr lang="en-GB" sz="1100">
                <a:solidFill>
                  <a:srgbClr val="000000"/>
                </a:solidFill>
                <a:highlight>
                  <a:srgbClr val="FFFFFF"/>
                </a:highlight>
                <a:latin typeface="Arial"/>
                <a:ea typeface="Arial"/>
                <a:cs typeface="Arial"/>
                <a:sym typeface="Arial"/>
              </a:rPr>
              <a:t> to handle, by using a </a:t>
            </a:r>
            <a:r>
              <a:rPr b="1" lang="en-GB" sz="1100">
                <a:solidFill>
                  <a:srgbClr val="000000"/>
                </a:solidFill>
                <a:highlight>
                  <a:srgbClr val="FFFFFF"/>
                </a:highlight>
                <a:latin typeface="Arial"/>
                <a:ea typeface="Arial"/>
                <a:cs typeface="Arial"/>
                <a:sym typeface="Arial"/>
              </a:rPr>
              <a:t>URL mapping</a:t>
            </a:r>
            <a:r>
              <a:rPr lang="en-GB" sz="1100">
                <a:solidFill>
                  <a:srgbClr val="000000"/>
                </a:solidFill>
                <a:highlight>
                  <a:srgbClr val="FFFFFF"/>
                </a:highlight>
                <a:latin typeface="Arial"/>
                <a:ea typeface="Arial"/>
                <a:cs typeface="Arial"/>
                <a:sym typeface="Arial"/>
              </a:rPr>
              <a:t> in the web.xml file. </a:t>
            </a:r>
            <a:endParaRPr sz="1100">
              <a:solidFill>
                <a:srgbClr val="000000"/>
              </a:solidFill>
              <a:highlight>
                <a:srgbClr val="FFFFFF"/>
              </a:highlight>
              <a:latin typeface="Arial"/>
              <a:ea typeface="Arial"/>
              <a:cs typeface="Arial"/>
              <a:sym typeface="Arial"/>
            </a:endParaRPr>
          </a:p>
          <a:p>
            <a:pPr indent="-298450" lvl="0" marL="457200" rtl="0" algn="l">
              <a:spcBef>
                <a:spcPts val="1000"/>
              </a:spcBef>
              <a:spcAft>
                <a:spcPts val="0"/>
              </a:spcAft>
              <a:buClr>
                <a:srgbClr val="000000"/>
              </a:buClr>
              <a:buSzPts val="1100"/>
              <a:buFont typeface="Arial"/>
              <a:buChar char="●"/>
            </a:pPr>
            <a:r>
              <a:rPr lang="en-GB" sz="1100">
                <a:solidFill>
                  <a:srgbClr val="000000"/>
                </a:solidFill>
                <a:highlight>
                  <a:srgbClr val="FFFFFF"/>
                </a:highlight>
                <a:latin typeface="Arial"/>
                <a:ea typeface="Arial"/>
                <a:cs typeface="Arial"/>
                <a:sym typeface="Arial"/>
              </a:rPr>
              <a:t>The web.xml file will be kept in the </a:t>
            </a:r>
            <a:r>
              <a:rPr b="1" lang="en-GB" sz="1100">
                <a:solidFill>
                  <a:srgbClr val="000000"/>
                </a:solidFill>
                <a:highlight>
                  <a:srgbClr val="FFFFFF"/>
                </a:highlight>
                <a:latin typeface="Arial"/>
                <a:ea typeface="Arial"/>
                <a:cs typeface="Arial"/>
                <a:sym typeface="Arial"/>
              </a:rPr>
              <a:t>WebContent/WEB-INF</a:t>
            </a:r>
            <a:r>
              <a:rPr lang="en-GB" sz="1100">
                <a:solidFill>
                  <a:srgbClr val="000000"/>
                </a:solidFill>
                <a:highlight>
                  <a:srgbClr val="FFFFFF"/>
                </a:highlight>
                <a:latin typeface="Arial"/>
                <a:ea typeface="Arial"/>
                <a:cs typeface="Arial"/>
                <a:sym typeface="Arial"/>
              </a:rPr>
              <a:t> directory of your web application. </a:t>
            </a:r>
            <a:endParaRPr sz="1100">
              <a:solidFill>
                <a:srgbClr val="000000"/>
              </a:solidFill>
              <a:highlight>
                <a:srgbClr val="FFFFFF"/>
              </a:highlight>
              <a:latin typeface="Arial"/>
              <a:ea typeface="Arial"/>
              <a:cs typeface="Arial"/>
              <a:sym typeface="Arial"/>
            </a:endParaRPr>
          </a:p>
          <a:p>
            <a:pPr indent="-298450" lvl="0" marL="457200" rtl="0" algn="l">
              <a:spcBef>
                <a:spcPts val="1000"/>
              </a:spcBef>
              <a:spcAft>
                <a:spcPts val="0"/>
              </a:spcAft>
              <a:buClr>
                <a:srgbClr val="000000"/>
              </a:buClr>
              <a:buSzPts val="1100"/>
              <a:buFont typeface="Arial"/>
              <a:buChar char="●"/>
            </a:pPr>
            <a:r>
              <a:rPr lang="en-GB" sz="1100">
                <a:solidFill>
                  <a:srgbClr val="000000"/>
                </a:solidFill>
                <a:highlight>
                  <a:srgbClr val="FFFFFF"/>
                </a:highlight>
                <a:latin typeface="Arial"/>
                <a:ea typeface="Arial"/>
                <a:cs typeface="Arial"/>
                <a:sym typeface="Arial"/>
              </a:rPr>
              <a:t>Upon initialization of </a:t>
            </a:r>
            <a:r>
              <a:rPr b="1" lang="en-GB" sz="1100">
                <a:solidFill>
                  <a:srgbClr val="000000"/>
                </a:solidFill>
                <a:highlight>
                  <a:srgbClr val="FFFFFF"/>
                </a:highlight>
                <a:latin typeface="Arial"/>
                <a:ea typeface="Arial"/>
                <a:cs typeface="Arial"/>
                <a:sym typeface="Arial"/>
              </a:rPr>
              <a:t>HelloWeb</a:t>
            </a:r>
            <a:r>
              <a:rPr lang="en-GB" sz="1100">
                <a:solidFill>
                  <a:srgbClr val="000000"/>
                </a:solidFill>
                <a:highlight>
                  <a:srgbClr val="FFFFFF"/>
                </a:highlight>
                <a:latin typeface="Arial"/>
                <a:ea typeface="Arial"/>
                <a:cs typeface="Arial"/>
                <a:sym typeface="Arial"/>
              </a:rPr>
              <a:t> DispatcherServlet, the framework will try to load the application context from a file named </a:t>
            </a:r>
            <a:r>
              <a:rPr b="1" lang="en-GB" sz="1100">
                <a:solidFill>
                  <a:srgbClr val="000000"/>
                </a:solidFill>
                <a:highlight>
                  <a:srgbClr val="FFFFFF"/>
                </a:highlight>
                <a:latin typeface="Arial"/>
                <a:ea typeface="Arial"/>
                <a:cs typeface="Arial"/>
                <a:sym typeface="Arial"/>
              </a:rPr>
              <a:t>[servlet-name]-servlet.xml </a:t>
            </a:r>
            <a:r>
              <a:rPr lang="en-GB" sz="1100">
                <a:solidFill>
                  <a:srgbClr val="000000"/>
                </a:solidFill>
                <a:highlight>
                  <a:srgbClr val="FFFFFF"/>
                </a:highlight>
                <a:latin typeface="Arial"/>
                <a:ea typeface="Arial"/>
                <a:cs typeface="Arial"/>
                <a:sym typeface="Arial"/>
              </a:rPr>
              <a:t>located in the application's </a:t>
            </a:r>
            <a:r>
              <a:rPr b="1" lang="en-GB" sz="1100">
                <a:solidFill>
                  <a:srgbClr val="000000"/>
                </a:solidFill>
                <a:highlight>
                  <a:srgbClr val="FFFFFF"/>
                </a:highlight>
                <a:latin typeface="Arial"/>
                <a:ea typeface="Arial"/>
                <a:cs typeface="Arial"/>
                <a:sym typeface="Arial"/>
              </a:rPr>
              <a:t>WebContent/WEB-INF</a:t>
            </a:r>
            <a:r>
              <a:rPr lang="en-GB" sz="1100">
                <a:solidFill>
                  <a:srgbClr val="000000"/>
                </a:solidFill>
                <a:highlight>
                  <a:srgbClr val="FFFFFF"/>
                </a:highlight>
                <a:latin typeface="Arial"/>
                <a:ea typeface="Arial"/>
                <a:cs typeface="Arial"/>
                <a:sym typeface="Arial"/>
              </a:rPr>
              <a:t> directory. In this case, our file will be HelloWebservlet.xml.</a:t>
            </a:r>
            <a:endParaRPr sz="1100">
              <a:solidFill>
                <a:srgbClr val="000000"/>
              </a:solidFill>
              <a:highlight>
                <a:srgbClr val="FFFFFF"/>
              </a:highlight>
              <a:latin typeface="Arial"/>
              <a:ea typeface="Arial"/>
              <a:cs typeface="Arial"/>
              <a:sym typeface="Arial"/>
            </a:endParaRPr>
          </a:p>
          <a:p>
            <a:pPr indent="-298450" lvl="0" marL="457200" rtl="0" algn="l">
              <a:spcBef>
                <a:spcPts val="1000"/>
              </a:spcBef>
              <a:spcAft>
                <a:spcPts val="1200"/>
              </a:spcAft>
              <a:buClr>
                <a:srgbClr val="000000"/>
              </a:buClr>
              <a:buSzPts val="1100"/>
              <a:buFont typeface="Arial"/>
              <a:buChar char="●"/>
            </a:pPr>
            <a:r>
              <a:rPr b="1" lang="en-GB" sz="1100">
                <a:solidFill>
                  <a:srgbClr val="000000"/>
                </a:solidFill>
                <a:highlight>
                  <a:srgbClr val="FFFFFF"/>
                </a:highlight>
                <a:latin typeface="Arial"/>
                <a:ea typeface="Arial"/>
                <a:cs typeface="Arial"/>
                <a:sym typeface="Arial"/>
              </a:rPr>
              <a:t>&lt;servlet-mapping&gt;</a:t>
            </a:r>
            <a:r>
              <a:rPr lang="en-GB" sz="1100">
                <a:solidFill>
                  <a:srgbClr val="000000"/>
                </a:solidFill>
                <a:highlight>
                  <a:srgbClr val="FFFFFF"/>
                </a:highlight>
                <a:latin typeface="Arial"/>
                <a:ea typeface="Arial"/>
                <a:cs typeface="Arial"/>
                <a:sym typeface="Arial"/>
              </a:rPr>
              <a:t> tag indicates what URLs will be handled by which DispatcherServlet. Here all the HTTP requests ending with</a:t>
            </a:r>
            <a:r>
              <a:rPr b="1" lang="en-GB" sz="1100">
                <a:solidFill>
                  <a:srgbClr val="000000"/>
                </a:solidFill>
                <a:highlight>
                  <a:srgbClr val="FFFFFF"/>
                </a:highlight>
                <a:latin typeface="Arial"/>
                <a:ea typeface="Arial"/>
                <a:cs typeface="Arial"/>
                <a:sym typeface="Arial"/>
              </a:rPr>
              <a:t> .jsp</a:t>
            </a:r>
            <a:r>
              <a:rPr lang="en-GB" sz="1100">
                <a:solidFill>
                  <a:srgbClr val="000000"/>
                </a:solidFill>
                <a:highlight>
                  <a:srgbClr val="FFFFFF"/>
                </a:highlight>
                <a:latin typeface="Arial"/>
                <a:ea typeface="Arial"/>
                <a:cs typeface="Arial"/>
                <a:sym typeface="Arial"/>
              </a:rPr>
              <a:t> will be handled by the </a:t>
            </a:r>
            <a:r>
              <a:rPr b="1" lang="en-GB" sz="1100">
                <a:solidFill>
                  <a:srgbClr val="000000"/>
                </a:solidFill>
                <a:highlight>
                  <a:srgbClr val="FFFFFF"/>
                </a:highlight>
                <a:latin typeface="Arial"/>
                <a:ea typeface="Arial"/>
                <a:cs typeface="Arial"/>
                <a:sym typeface="Arial"/>
              </a:rPr>
              <a:t>HelloWeb</a:t>
            </a:r>
            <a:r>
              <a:rPr lang="en-GB" sz="1100">
                <a:solidFill>
                  <a:srgbClr val="000000"/>
                </a:solidFill>
                <a:highlight>
                  <a:srgbClr val="FFFFFF"/>
                </a:highlight>
                <a:latin typeface="Arial"/>
                <a:ea typeface="Arial"/>
                <a:cs typeface="Arial"/>
                <a:sym typeface="Arial"/>
              </a:rPr>
              <a:t> DispatcherServlet.</a:t>
            </a:r>
            <a:endParaRPr sz="1100">
              <a:solidFill>
                <a:srgbClr val="000000"/>
              </a:solidFill>
              <a:highlight>
                <a:srgbClr val="FFFFFF"/>
              </a:highlight>
              <a:latin typeface="Arial"/>
              <a:ea typeface="Arial"/>
              <a:cs typeface="Arial"/>
              <a:sym typeface="Arial"/>
            </a:endParaRPr>
          </a:p>
        </p:txBody>
      </p:sp>
      <p:pic>
        <p:nvPicPr>
          <p:cNvPr id="135" name="Google Shape;135;p25"/>
          <p:cNvPicPr preferRelativeResize="0"/>
          <p:nvPr/>
        </p:nvPicPr>
        <p:blipFill>
          <a:blip r:embed="rId3">
            <a:alphaModFix/>
          </a:blip>
          <a:stretch>
            <a:fillRect/>
          </a:stretch>
        </p:blipFill>
        <p:spPr>
          <a:xfrm>
            <a:off x="4611675" y="569088"/>
            <a:ext cx="4336175" cy="4231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6400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latin typeface="Arial"/>
                <a:ea typeface="Arial"/>
                <a:cs typeface="Arial"/>
                <a:sym typeface="Arial"/>
              </a:rPr>
              <a:t>Web.xml configuration</a:t>
            </a:r>
            <a:endParaRPr sz="1800">
              <a:latin typeface="Arial"/>
              <a:ea typeface="Arial"/>
              <a:cs typeface="Arial"/>
              <a:sym typeface="Arial"/>
            </a:endParaRPr>
          </a:p>
        </p:txBody>
      </p:sp>
      <p:sp>
        <p:nvSpPr>
          <p:cNvPr id="141" name="Google Shape;141;p26"/>
          <p:cNvSpPr txBox="1"/>
          <p:nvPr>
            <p:ph idx="1" type="body"/>
          </p:nvPr>
        </p:nvSpPr>
        <p:spPr>
          <a:xfrm>
            <a:off x="0" y="664350"/>
            <a:ext cx="9144000" cy="8583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000000"/>
              </a:buClr>
              <a:buSzPts val="1100"/>
              <a:buFont typeface="Nunito"/>
              <a:buChar char="●"/>
            </a:pPr>
            <a:r>
              <a:rPr lang="en-GB" sz="1100">
                <a:solidFill>
                  <a:srgbClr val="000000"/>
                </a:solidFill>
                <a:highlight>
                  <a:srgbClr val="FFFFFF"/>
                </a:highlight>
                <a:latin typeface="Arial"/>
                <a:ea typeface="Arial"/>
                <a:cs typeface="Arial"/>
                <a:sym typeface="Arial"/>
              </a:rPr>
              <a:t>If you do not want to go with default filename as </a:t>
            </a:r>
            <a:r>
              <a:rPr b="1" i="1" lang="en-GB" sz="1100">
                <a:solidFill>
                  <a:srgbClr val="000000"/>
                </a:solidFill>
                <a:highlight>
                  <a:srgbClr val="FFFFFF"/>
                </a:highlight>
                <a:latin typeface="Arial"/>
                <a:ea typeface="Arial"/>
                <a:cs typeface="Arial"/>
                <a:sym typeface="Arial"/>
              </a:rPr>
              <a:t>[servlet-name]-servlet.xml</a:t>
            </a:r>
            <a:r>
              <a:rPr b="1" lang="en-GB" sz="1100">
                <a:solidFill>
                  <a:srgbClr val="000000"/>
                </a:solidFill>
                <a:highlight>
                  <a:srgbClr val="FFFFFF"/>
                </a:highlight>
                <a:latin typeface="Arial"/>
                <a:ea typeface="Arial"/>
                <a:cs typeface="Arial"/>
                <a:sym typeface="Arial"/>
              </a:rPr>
              <a:t> </a:t>
            </a:r>
            <a:r>
              <a:rPr lang="en-GB" sz="1100">
                <a:solidFill>
                  <a:srgbClr val="000000"/>
                </a:solidFill>
                <a:highlight>
                  <a:srgbClr val="FFFFFF"/>
                </a:highlight>
                <a:latin typeface="Arial"/>
                <a:ea typeface="Arial"/>
                <a:cs typeface="Arial"/>
                <a:sym typeface="Arial"/>
              </a:rPr>
              <a:t>and default location as </a:t>
            </a:r>
            <a:r>
              <a:rPr b="1" i="1" lang="en-GB" sz="1100">
                <a:solidFill>
                  <a:srgbClr val="000000"/>
                </a:solidFill>
                <a:highlight>
                  <a:srgbClr val="FFFFFF"/>
                </a:highlight>
                <a:latin typeface="Arial"/>
                <a:ea typeface="Arial"/>
                <a:cs typeface="Arial"/>
                <a:sym typeface="Arial"/>
              </a:rPr>
              <a:t>WebContent/WEB-INF</a:t>
            </a:r>
            <a:r>
              <a:rPr lang="en-GB" sz="1100">
                <a:solidFill>
                  <a:srgbClr val="000000"/>
                </a:solidFill>
                <a:highlight>
                  <a:srgbClr val="FFFFFF"/>
                </a:highlight>
                <a:latin typeface="Arial"/>
                <a:ea typeface="Arial"/>
                <a:cs typeface="Arial"/>
                <a:sym typeface="Arial"/>
              </a:rPr>
              <a:t>, you can customize this file name and location by adding the servlet listener </a:t>
            </a:r>
            <a:r>
              <a:rPr b="1" i="1" lang="en-GB" sz="1100">
                <a:solidFill>
                  <a:srgbClr val="000000"/>
                </a:solidFill>
                <a:highlight>
                  <a:srgbClr val="FFFFFF"/>
                </a:highlight>
                <a:latin typeface="Arial"/>
                <a:ea typeface="Arial"/>
                <a:cs typeface="Arial"/>
                <a:sym typeface="Arial"/>
              </a:rPr>
              <a:t>ContextLoaderListener</a:t>
            </a:r>
            <a:r>
              <a:rPr lang="en-GB" sz="1100">
                <a:solidFill>
                  <a:srgbClr val="000000"/>
                </a:solidFill>
                <a:highlight>
                  <a:srgbClr val="FFFFFF"/>
                </a:highlight>
                <a:latin typeface="Arial"/>
                <a:ea typeface="Arial"/>
                <a:cs typeface="Arial"/>
                <a:sym typeface="Arial"/>
              </a:rPr>
              <a:t> in your </a:t>
            </a:r>
            <a:r>
              <a:rPr b="1" lang="en-GB" sz="1100">
                <a:solidFill>
                  <a:srgbClr val="000000"/>
                </a:solidFill>
                <a:highlight>
                  <a:srgbClr val="FFFFFF"/>
                </a:highlight>
                <a:latin typeface="Arial"/>
                <a:ea typeface="Arial"/>
                <a:cs typeface="Arial"/>
                <a:sym typeface="Arial"/>
              </a:rPr>
              <a:t>web.xml </a:t>
            </a:r>
            <a:r>
              <a:rPr lang="en-GB" sz="1100">
                <a:solidFill>
                  <a:srgbClr val="000000"/>
                </a:solidFill>
                <a:highlight>
                  <a:srgbClr val="FFFFFF"/>
                </a:highlight>
                <a:latin typeface="Arial"/>
                <a:ea typeface="Arial"/>
                <a:cs typeface="Arial"/>
                <a:sym typeface="Arial"/>
              </a:rPr>
              <a:t>file as follows</a:t>
            </a:r>
            <a:endParaRPr sz="1100">
              <a:latin typeface="Arial"/>
              <a:ea typeface="Arial"/>
              <a:cs typeface="Arial"/>
              <a:sym typeface="Arial"/>
            </a:endParaRPr>
          </a:p>
        </p:txBody>
      </p:sp>
      <p:pic>
        <p:nvPicPr>
          <p:cNvPr id="142" name="Google Shape;142;p26"/>
          <p:cNvPicPr preferRelativeResize="0"/>
          <p:nvPr/>
        </p:nvPicPr>
        <p:blipFill>
          <a:blip r:embed="rId3">
            <a:alphaModFix/>
          </a:blip>
          <a:stretch>
            <a:fillRect/>
          </a:stretch>
        </p:blipFill>
        <p:spPr>
          <a:xfrm>
            <a:off x="538525" y="1559050"/>
            <a:ext cx="4604857" cy="2900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43800" y="5827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3000"/>
              </a:spcAft>
              <a:buNone/>
            </a:pPr>
            <a:r>
              <a:rPr b="1" lang="en-GB" sz="1800">
                <a:solidFill>
                  <a:srgbClr val="000000"/>
                </a:solidFill>
                <a:latin typeface="Arial"/>
                <a:ea typeface="Arial"/>
                <a:cs typeface="Arial"/>
                <a:sym typeface="Arial"/>
              </a:rPr>
              <a:t>[servlet-name]-servlet.xml configuration</a:t>
            </a:r>
            <a:endParaRPr b="1" sz="1800">
              <a:latin typeface="Arial"/>
              <a:ea typeface="Arial"/>
              <a:cs typeface="Arial"/>
              <a:sym typeface="Arial"/>
            </a:endParaRPr>
          </a:p>
        </p:txBody>
      </p:sp>
      <p:sp>
        <p:nvSpPr>
          <p:cNvPr id="148" name="Google Shape;148;p27"/>
          <p:cNvSpPr txBox="1"/>
          <p:nvPr>
            <p:ph idx="1" type="body"/>
          </p:nvPr>
        </p:nvSpPr>
        <p:spPr>
          <a:xfrm>
            <a:off x="43800" y="743100"/>
            <a:ext cx="3379800" cy="4330500"/>
          </a:xfrm>
          <a:prstGeom prst="rect">
            <a:avLst/>
          </a:prstGeom>
        </p:spPr>
        <p:txBody>
          <a:bodyPr anchorCtr="0" anchor="t" bIns="91425" lIns="91425" spcFirstLastPara="1" rIns="91425" wrap="square" tIns="91425">
            <a:noAutofit/>
          </a:bodyPr>
          <a:lstStyle/>
          <a:p>
            <a:pPr indent="-298450" lvl="0" marL="360000" rtl="0" algn="l">
              <a:lnSpc>
                <a:spcPct val="150000"/>
              </a:lnSpc>
              <a:spcBef>
                <a:spcPts val="0"/>
              </a:spcBef>
              <a:spcAft>
                <a:spcPts val="0"/>
              </a:spcAft>
              <a:buClr>
                <a:srgbClr val="000000"/>
              </a:buClr>
              <a:buSzPts val="1100"/>
              <a:buFont typeface="Nunito"/>
              <a:buChar char="●"/>
            </a:pPr>
            <a:r>
              <a:rPr lang="en-GB" sz="1100">
                <a:solidFill>
                  <a:srgbClr val="000000"/>
                </a:solidFill>
                <a:latin typeface="Arial"/>
                <a:ea typeface="Arial"/>
                <a:cs typeface="Arial"/>
                <a:sym typeface="Arial"/>
              </a:rPr>
              <a:t>The </a:t>
            </a:r>
            <a:r>
              <a:rPr b="1" i="1" lang="en-GB" sz="1100">
                <a:solidFill>
                  <a:srgbClr val="000000"/>
                </a:solidFill>
                <a:latin typeface="Arial"/>
                <a:ea typeface="Arial"/>
                <a:cs typeface="Arial"/>
                <a:sym typeface="Arial"/>
              </a:rPr>
              <a:t>[servlet-name]-servlet.xml</a:t>
            </a:r>
            <a:r>
              <a:rPr b="1" lang="en-GB" sz="1100">
                <a:solidFill>
                  <a:srgbClr val="000000"/>
                </a:solidFill>
                <a:latin typeface="Arial"/>
                <a:ea typeface="Arial"/>
                <a:cs typeface="Arial"/>
                <a:sym typeface="Arial"/>
              </a:rPr>
              <a:t> </a:t>
            </a:r>
            <a:r>
              <a:rPr lang="en-GB" sz="1100">
                <a:solidFill>
                  <a:srgbClr val="000000"/>
                </a:solidFill>
                <a:latin typeface="Arial"/>
                <a:ea typeface="Arial"/>
                <a:cs typeface="Arial"/>
                <a:sym typeface="Arial"/>
              </a:rPr>
              <a:t>file will be used to create the beans defined, overriding the definitions of any beans defined with the same name in the global scope.</a:t>
            </a:r>
            <a:endParaRPr sz="1100">
              <a:solidFill>
                <a:srgbClr val="000000"/>
              </a:solidFill>
              <a:latin typeface="Arial"/>
              <a:ea typeface="Arial"/>
              <a:cs typeface="Arial"/>
              <a:sym typeface="Arial"/>
            </a:endParaRPr>
          </a:p>
          <a:p>
            <a:pPr indent="-298450" lvl="0" marL="360000" rtl="0" algn="l">
              <a:lnSpc>
                <a:spcPct val="150000"/>
              </a:lnSpc>
              <a:spcBef>
                <a:spcPts val="0"/>
              </a:spcBef>
              <a:spcAft>
                <a:spcPts val="0"/>
              </a:spcAft>
              <a:buClr>
                <a:srgbClr val="000000"/>
              </a:buClr>
              <a:buSzPts val="1100"/>
              <a:buFont typeface="Nunito"/>
              <a:buChar char="●"/>
            </a:pPr>
            <a:r>
              <a:rPr lang="en-GB" sz="1100">
                <a:solidFill>
                  <a:srgbClr val="000000"/>
                </a:solidFill>
                <a:latin typeface="Arial"/>
                <a:ea typeface="Arial"/>
                <a:cs typeface="Arial"/>
                <a:sym typeface="Arial"/>
              </a:rPr>
              <a:t>The </a:t>
            </a:r>
            <a:r>
              <a:rPr b="1" i="1" lang="en-GB" sz="1100">
                <a:solidFill>
                  <a:srgbClr val="000000"/>
                </a:solidFill>
                <a:latin typeface="Arial"/>
                <a:ea typeface="Arial"/>
                <a:cs typeface="Arial"/>
                <a:sym typeface="Arial"/>
              </a:rPr>
              <a:t>&lt;context:component-scan...&gt;</a:t>
            </a:r>
            <a:r>
              <a:rPr lang="en-GB" sz="1100">
                <a:solidFill>
                  <a:srgbClr val="000000"/>
                </a:solidFill>
                <a:latin typeface="Arial"/>
                <a:ea typeface="Arial"/>
                <a:cs typeface="Arial"/>
                <a:sym typeface="Arial"/>
              </a:rPr>
              <a:t> tag will be use to activate Spring MVC annotation scanning capability which allows to make use of annotations like </a:t>
            </a:r>
            <a:r>
              <a:rPr b="1" lang="en-GB" sz="1100">
                <a:solidFill>
                  <a:srgbClr val="000000"/>
                </a:solidFill>
                <a:latin typeface="Arial"/>
                <a:ea typeface="Arial"/>
                <a:cs typeface="Arial"/>
                <a:sym typeface="Arial"/>
              </a:rPr>
              <a:t>@Controller</a:t>
            </a:r>
            <a:r>
              <a:rPr lang="en-GB" sz="1100">
                <a:solidFill>
                  <a:srgbClr val="000000"/>
                </a:solidFill>
                <a:latin typeface="Arial"/>
                <a:ea typeface="Arial"/>
                <a:cs typeface="Arial"/>
                <a:sym typeface="Arial"/>
              </a:rPr>
              <a:t> and </a:t>
            </a:r>
            <a:r>
              <a:rPr b="1" lang="en-GB" sz="1100">
                <a:solidFill>
                  <a:srgbClr val="000000"/>
                </a:solidFill>
                <a:latin typeface="Arial"/>
                <a:ea typeface="Arial"/>
                <a:cs typeface="Arial"/>
                <a:sym typeface="Arial"/>
              </a:rPr>
              <a:t>@RequestMapping</a:t>
            </a:r>
            <a:r>
              <a:rPr lang="en-GB" sz="1100">
                <a:solidFill>
                  <a:srgbClr val="000000"/>
                </a:solidFill>
                <a:latin typeface="Arial"/>
                <a:ea typeface="Arial"/>
                <a:cs typeface="Arial"/>
                <a:sym typeface="Arial"/>
              </a:rPr>
              <a:t> etc.</a:t>
            </a:r>
            <a:endParaRPr sz="1100">
              <a:solidFill>
                <a:srgbClr val="000000"/>
              </a:solidFill>
              <a:latin typeface="Arial"/>
              <a:ea typeface="Arial"/>
              <a:cs typeface="Arial"/>
              <a:sym typeface="Arial"/>
            </a:endParaRPr>
          </a:p>
          <a:p>
            <a:pPr indent="-298450" lvl="0" marL="360000" rtl="0" algn="l">
              <a:lnSpc>
                <a:spcPct val="150000"/>
              </a:lnSpc>
              <a:spcBef>
                <a:spcPts val="0"/>
              </a:spcBef>
              <a:spcAft>
                <a:spcPts val="0"/>
              </a:spcAft>
              <a:buClr>
                <a:srgbClr val="000000"/>
              </a:buClr>
              <a:buSzPts val="1100"/>
              <a:buFont typeface="Nunito"/>
              <a:buChar char="●"/>
            </a:pPr>
            <a:r>
              <a:rPr lang="en-GB" sz="1100">
                <a:solidFill>
                  <a:srgbClr val="000000"/>
                </a:solidFill>
                <a:latin typeface="Arial"/>
                <a:ea typeface="Arial"/>
                <a:cs typeface="Arial"/>
                <a:sym typeface="Arial"/>
              </a:rPr>
              <a:t>The </a:t>
            </a:r>
            <a:r>
              <a:rPr b="1" i="1" lang="en-GB" sz="1100">
                <a:solidFill>
                  <a:srgbClr val="000000"/>
                </a:solidFill>
                <a:latin typeface="Arial"/>
                <a:ea typeface="Arial"/>
                <a:cs typeface="Arial"/>
                <a:sym typeface="Arial"/>
              </a:rPr>
              <a:t>InternalResourceViewResolver</a:t>
            </a:r>
            <a:r>
              <a:rPr lang="en-GB" sz="1100">
                <a:solidFill>
                  <a:srgbClr val="000000"/>
                </a:solidFill>
                <a:latin typeface="Arial"/>
                <a:ea typeface="Arial"/>
                <a:cs typeface="Arial"/>
                <a:sym typeface="Arial"/>
              </a:rPr>
              <a:t> will have rules defined to resolve the view names. As per the above defined rule, a logical view named </a:t>
            </a:r>
            <a:r>
              <a:rPr b="1" lang="en-GB" sz="1100">
                <a:solidFill>
                  <a:srgbClr val="000000"/>
                </a:solidFill>
                <a:latin typeface="Arial"/>
                <a:ea typeface="Arial"/>
                <a:cs typeface="Arial"/>
                <a:sym typeface="Arial"/>
              </a:rPr>
              <a:t>hello</a:t>
            </a:r>
            <a:r>
              <a:rPr lang="en-GB" sz="1100">
                <a:solidFill>
                  <a:srgbClr val="000000"/>
                </a:solidFill>
                <a:latin typeface="Arial"/>
                <a:ea typeface="Arial"/>
                <a:cs typeface="Arial"/>
                <a:sym typeface="Arial"/>
              </a:rPr>
              <a:t> is delegated to a view implementation located at </a:t>
            </a:r>
            <a:r>
              <a:rPr b="1" i="1" lang="en-GB" sz="1100">
                <a:solidFill>
                  <a:srgbClr val="000000"/>
                </a:solidFill>
                <a:latin typeface="Arial"/>
                <a:ea typeface="Arial"/>
                <a:cs typeface="Arial"/>
                <a:sym typeface="Arial"/>
              </a:rPr>
              <a:t>/WEB-INF/jsp/hello.jsp</a:t>
            </a: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3000"/>
              </a:spcBef>
              <a:spcAft>
                <a:spcPts val="1200"/>
              </a:spcAft>
              <a:buNone/>
            </a:pPr>
            <a:r>
              <a:t/>
            </a:r>
            <a:endParaRPr sz="1100">
              <a:latin typeface="Arial"/>
              <a:ea typeface="Arial"/>
              <a:cs typeface="Arial"/>
              <a:sym typeface="Arial"/>
            </a:endParaRPr>
          </a:p>
        </p:txBody>
      </p:sp>
      <p:pic>
        <p:nvPicPr>
          <p:cNvPr id="149" name="Google Shape;149;p27"/>
          <p:cNvPicPr preferRelativeResize="0"/>
          <p:nvPr/>
        </p:nvPicPr>
        <p:blipFill>
          <a:blip r:embed="rId3">
            <a:alphaModFix/>
          </a:blip>
          <a:stretch>
            <a:fillRect/>
          </a:stretch>
        </p:blipFill>
        <p:spPr>
          <a:xfrm>
            <a:off x="3423596" y="1076800"/>
            <a:ext cx="5661401" cy="3097625"/>
          </a:xfrm>
          <a:prstGeom prst="rect">
            <a:avLst/>
          </a:prstGeom>
          <a:noFill/>
          <a:ln>
            <a:noFill/>
          </a:ln>
        </p:spPr>
      </p:pic>
      <p:sp>
        <p:nvSpPr>
          <p:cNvPr id="150" name="Google Shape;150;p27"/>
          <p:cNvSpPr/>
          <p:nvPr/>
        </p:nvSpPr>
        <p:spPr>
          <a:xfrm>
            <a:off x="3423600" y="801400"/>
            <a:ext cx="5661300" cy="23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900">
                <a:highlight>
                  <a:schemeClr val="lt2"/>
                </a:highlight>
                <a:latin typeface="Nunito"/>
                <a:ea typeface="Nunito"/>
                <a:cs typeface="Nunito"/>
                <a:sym typeface="Nunito"/>
              </a:rPr>
              <a:t>HelloWeb-servlet.xml</a:t>
            </a:r>
            <a:r>
              <a:rPr lang="en-GB" sz="900">
                <a:highlight>
                  <a:schemeClr val="lt2"/>
                </a:highlight>
                <a:latin typeface="Nunito"/>
                <a:ea typeface="Nunito"/>
                <a:cs typeface="Nunito"/>
                <a:sym typeface="Nunito"/>
              </a:rPr>
              <a:t> file, placed in your web application's </a:t>
            </a:r>
            <a:r>
              <a:rPr b="1" i="1" lang="en-GB" sz="900">
                <a:highlight>
                  <a:schemeClr val="lt2"/>
                </a:highlight>
                <a:latin typeface="Nunito"/>
                <a:ea typeface="Nunito"/>
                <a:cs typeface="Nunito"/>
                <a:sym typeface="Nunito"/>
              </a:rPr>
              <a:t>WebContent/WEB-INF</a:t>
            </a:r>
            <a:r>
              <a:rPr b="1" lang="en-GB" sz="900">
                <a:highlight>
                  <a:schemeClr val="lt2"/>
                </a:highlight>
                <a:latin typeface="Nunito"/>
                <a:ea typeface="Nunito"/>
                <a:cs typeface="Nunito"/>
                <a:sym typeface="Nunito"/>
              </a:rPr>
              <a:t> </a:t>
            </a:r>
            <a:r>
              <a:rPr lang="en-GB" sz="900">
                <a:highlight>
                  <a:schemeClr val="lt2"/>
                </a:highlight>
                <a:latin typeface="Nunito"/>
                <a:ea typeface="Nunito"/>
                <a:cs typeface="Nunito"/>
                <a:sym typeface="Nunito"/>
              </a:rPr>
              <a:t>directory </a:t>
            </a:r>
            <a:endParaRPr>
              <a:highlight>
                <a:schemeClr val="lt2"/>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0" y="0"/>
            <a:ext cx="9070200" cy="357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i="1" lang="en-GB" sz="1400">
                <a:solidFill>
                  <a:srgbClr val="000000"/>
                </a:solidFill>
                <a:highlight>
                  <a:srgbClr val="FFFFFF"/>
                </a:highlight>
                <a:latin typeface="Raleway"/>
                <a:ea typeface="Raleway"/>
                <a:cs typeface="Raleway"/>
                <a:sym typeface="Raleway"/>
              </a:rPr>
              <a:t>org.springframework.ui.Model</a:t>
            </a:r>
            <a:r>
              <a:rPr b="1" lang="en-GB" sz="1400">
                <a:solidFill>
                  <a:srgbClr val="000000"/>
                </a:solidFill>
                <a:highlight>
                  <a:srgbClr val="FFFFFF"/>
                </a:highlight>
                <a:latin typeface="Raleway"/>
                <a:ea typeface="Raleway"/>
                <a:cs typeface="Raleway"/>
                <a:sym typeface="Raleway"/>
              </a:rPr>
              <a:t>, </a:t>
            </a:r>
            <a:r>
              <a:rPr b="1" i="1" lang="en-GB" sz="1400">
                <a:solidFill>
                  <a:srgbClr val="000000"/>
                </a:solidFill>
                <a:highlight>
                  <a:srgbClr val="FFFFFF"/>
                </a:highlight>
                <a:latin typeface="Raleway"/>
                <a:ea typeface="Raleway"/>
                <a:cs typeface="Raleway"/>
                <a:sym typeface="Raleway"/>
              </a:rPr>
              <a:t>.ui.ModelMap</a:t>
            </a:r>
            <a:r>
              <a:rPr b="1" lang="en-GB" sz="1400">
                <a:solidFill>
                  <a:srgbClr val="000000"/>
                </a:solidFill>
                <a:highlight>
                  <a:srgbClr val="FFFFFF"/>
                </a:highlight>
                <a:latin typeface="Raleway"/>
                <a:ea typeface="Raleway"/>
                <a:cs typeface="Raleway"/>
                <a:sym typeface="Raleway"/>
              </a:rPr>
              <a:t> and </a:t>
            </a:r>
            <a:r>
              <a:rPr b="1" i="1" lang="en-GB" sz="1400">
                <a:solidFill>
                  <a:srgbClr val="000000"/>
                </a:solidFill>
                <a:highlight>
                  <a:srgbClr val="FFFFFF"/>
                </a:highlight>
                <a:latin typeface="Raleway"/>
                <a:ea typeface="Raleway"/>
                <a:cs typeface="Raleway"/>
                <a:sym typeface="Raleway"/>
              </a:rPr>
              <a:t>.web.servlet.ModelAndView</a:t>
            </a:r>
            <a:r>
              <a:rPr b="1" lang="en-GB" sz="1400">
                <a:solidFill>
                  <a:srgbClr val="000000"/>
                </a:solidFill>
                <a:highlight>
                  <a:srgbClr val="FFFFFF"/>
                </a:highlight>
                <a:latin typeface="Raleway"/>
                <a:ea typeface="Raleway"/>
                <a:cs typeface="Raleway"/>
                <a:sym typeface="Raleway"/>
              </a:rPr>
              <a:t> provided by Spring MVC.</a:t>
            </a:r>
            <a:endParaRPr b="1" sz="1400"/>
          </a:p>
        </p:txBody>
      </p:sp>
      <p:pic>
        <p:nvPicPr>
          <p:cNvPr id="156" name="Google Shape;156;p28"/>
          <p:cNvPicPr preferRelativeResize="0"/>
          <p:nvPr/>
        </p:nvPicPr>
        <p:blipFill>
          <a:blip r:embed="rId3">
            <a:alphaModFix/>
          </a:blip>
          <a:stretch>
            <a:fillRect/>
          </a:stretch>
        </p:blipFill>
        <p:spPr>
          <a:xfrm>
            <a:off x="147700" y="1072000"/>
            <a:ext cx="3495000" cy="1057200"/>
          </a:xfrm>
          <a:prstGeom prst="rect">
            <a:avLst/>
          </a:prstGeom>
          <a:noFill/>
          <a:ln>
            <a:noFill/>
          </a:ln>
        </p:spPr>
      </p:pic>
      <p:pic>
        <p:nvPicPr>
          <p:cNvPr id="157" name="Google Shape;157;p28"/>
          <p:cNvPicPr preferRelativeResize="0"/>
          <p:nvPr/>
        </p:nvPicPr>
        <p:blipFill>
          <a:blip r:embed="rId4">
            <a:alphaModFix/>
          </a:blip>
          <a:stretch>
            <a:fillRect/>
          </a:stretch>
        </p:blipFill>
        <p:spPr>
          <a:xfrm>
            <a:off x="118550" y="2181225"/>
            <a:ext cx="4524375" cy="1032125"/>
          </a:xfrm>
          <a:prstGeom prst="rect">
            <a:avLst/>
          </a:prstGeom>
          <a:noFill/>
          <a:ln>
            <a:noFill/>
          </a:ln>
        </p:spPr>
      </p:pic>
      <p:pic>
        <p:nvPicPr>
          <p:cNvPr id="158" name="Google Shape;158;p28"/>
          <p:cNvPicPr preferRelativeResize="0"/>
          <p:nvPr/>
        </p:nvPicPr>
        <p:blipFill rotWithShape="1">
          <a:blip r:embed="rId5">
            <a:alphaModFix/>
          </a:blip>
          <a:srcRect b="0" l="0" r="0" t="0"/>
          <a:stretch/>
        </p:blipFill>
        <p:spPr>
          <a:xfrm>
            <a:off x="118550" y="3265373"/>
            <a:ext cx="4943475" cy="960175"/>
          </a:xfrm>
          <a:prstGeom prst="rect">
            <a:avLst/>
          </a:prstGeom>
          <a:noFill/>
          <a:ln>
            <a:noFill/>
          </a:ln>
        </p:spPr>
      </p:pic>
      <p:pic>
        <p:nvPicPr>
          <p:cNvPr id="159" name="Google Shape;159;p28"/>
          <p:cNvPicPr preferRelativeResize="0"/>
          <p:nvPr/>
        </p:nvPicPr>
        <p:blipFill>
          <a:blip r:embed="rId6">
            <a:alphaModFix/>
          </a:blip>
          <a:stretch>
            <a:fillRect/>
          </a:stretch>
        </p:blipFill>
        <p:spPr>
          <a:xfrm>
            <a:off x="5105724" y="3265375"/>
            <a:ext cx="3964625" cy="1133475"/>
          </a:xfrm>
          <a:prstGeom prst="rect">
            <a:avLst/>
          </a:prstGeom>
          <a:noFill/>
          <a:ln>
            <a:noFill/>
          </a:ln>
        </p:spPr>
      </p:pic>
      <p:sp>
        <p:nvSpPr>
          <p:cNvPr id="160" name="Google Shape;160;p28"/>
          <p:cNvSpPr txBox="1"/>
          <p:nvPr/>
        </p:nvSpPr>
        <p:spPr>
          <a:xfrm>
            <a:off x="0" y="488150"/>
            <a:ext cx="90702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100">
                <a:solidFill>
                  <a:srgbClr val="232629"/>
                </a:solidFill>
                <a:highlight>
                  <a:srgbClr val="FFFFFF"/>
                </a:highlight>
              </a:rPr>
              <a:t>Model is an interface while ModelMap is a class.</a:t>
            </a:r>
            <a:endParaRPr sz="1100">
              <a:solidFill>
                <a:srgbClr val="232629"/>
              </a:solidFill>
              <a:highlight>
                <a:srgbClr val="FFFFFF"/>
              </a:highlight>
            </a:endParaRPr>
          </a:p>
          <a:p>
            <a:pPr indent="0" lvl="0" marL="0" rtl="0" algn="l">
              <a:lnSpc>
                <a:spcPct val="115000"/>
              </a:lnSpc>
              <a:spcBef>
                <a:spcPts val="0"/>
              </a:spcBef>
              <a:spcAft>
                <a:spcPts val="0"/>
              </a:spcAft>
              <a:buNone/>
            </a:pPr>
            <a:r>
              <a:rPr lang="en-GB" sz="1100">
                <a:solidFill>
                  <a:srgbClr val="232629"/>
                </a:solidFill>
                <a:highlight>
                  <a:srgbClr val="FFFFFF"/>
                </a:highlight>
              </a:rPr>
              <a:t>ModelAndView is just a container for both a ModelMap and a view object. It allows a controller to return both as a single value.</a:t>
            </a:r>
            <a:endParaRPr sz="1100">
              <a:solidFill>
                <a:srgbClr val="232629"/>
              </a:solidFill>
              <a:highlight>
                <a:srgbClr val="FFFFFF"/>
              </a:highlight>
            </a:endParaRPr>
          </a:p>
        </p:txBody>
      </p:sp>
      <p:sp>
        <p:nvSpPr>
          <p:cNvPr id="161" name="Google Shape;161;p28"/>
          <p:cNvSpPr txBox="1"/>
          <p:nvPr/>
        </p:nvSpPr>
        <p:spPr>
          <a:xfrm>
            <a:off x="3964200" y="1168000"/>
            <a:ext cx="5179800" cy="852000"/>
          </a:xfrm>
          <a:prstGeom prst="rect">
            <a:avLst/>
          </a:prstGeom>
          <a:noFill/>
          <a:ln>
            <a:noFill/>
          </a:ln>
        </p:spPr>
        <p:txBody>
          <a:bodyPr anchorCtr="0" anchor="t" bIns="91425" lIns="91425" spcFirstLastPara="1" rIns="91425" wrap="square" tIns="91425">
            <a:spAutoFit/>
          </a:bodyPr>
          <a:lstStyle/>
          <a:p>
            <a:pPr indent="0" lvl="0" marL="0" rtl="0" algn="l">
              <a:lnSpc>
                <a:spcPct val="133400"/>
              </a:lnSpc>
              <a:spcBef>
                <a:spcPts val="0"/>
              </a:spcBef>
              <a:spcAft>
                <a:spcPts val="0"/>
              </a:spcAft>
              <a:buNone/>
            </a:pPr>
            <a:r>
              <a:rPr lang="en-GB" sz="1000">
                <a:highlight>
                  <a:srgbClr val="FFFFFF"/>
                </a:highlight>
              </a:rPr>
              <a:t>T</a:t>
            </a:r>
            <a:r>
              <a:rPr lang="en-GB" sz="1000">
                <a:highlight>
                  <a:srgbClr val="FFFFFF"/>
                </a:highlight>
              </a:rPr>
              <a:t>he model can supply attributes used for rendering views.</a:t>
            </a:r>
            <a:endParaRPr sz="1000">
              <a:highlight>
                <a:srgbClr val="FFFFFF"/>
              </a:highlight>
            </a:endParaRPr>
          </a:p>
          <a:p>
            <a:pPr indent="0" lvl="0" marL="0" rtl="0" algn="l">
              <a:lnSpc>
                <a:spcPct val="133400"/>
              </a:lnSpc>
              <a:spcBef>
                <a:spcPts val="800"/>
              </a:spcBef>
              <a:spcAft>
                <a:spcPts val="800"/>
              </a:spcAft>
              <a:buNone/>
            </a:pPr>
            <a:r>
              <a:rPr lang="en-GB" sz="1000">
                <a:highlight>
                  <a:srgbClr val="FFFFFF"/>
                </a:highlight>
              </a:rPr>
              <a:t>To provide a view with usable data, we simply add this data to its </a:t>
            </a:r>
            <a:r>
              <a:rPr i="1" lang="en-GB" sz="1000">
                <a:highlight>
                  <a:srgbClr val="FFFFFF"/>
                </a:highlight>
              </a:rPr>
              <a:t>Model </a:t>
            </a:r>
            <a:r>
              <a:rPr lang="en-GB" sz="1000">
                <a:highlight>
                  <a:srgbClr val="FFFFFF"/>
                </a:highlight>
              </a:rPr>
              <a:t>object. Additionally, maps with attributes can be merged with </a:t>
            </a:r>
            <a:r>
              <a:rPr i="1" lang="en-GB" sz="1000">
                <a:highlight>
                  <a:srgbClr val="FFFFFF"/>
                </a:highlight>
              </a:rPr>
              <a:t>Model</a:t>
            </a:r>
            <a:r>
              <a:rPr lang="en-GB" sz="1000">
                <a:highlight>
                  <a:srgbClr val="FFFFFF"/>
                </a:highlight>
              </a:rPr>
              <a:t> instances:</a:t>
            </a:r>
            <a:endParaRPr sz="1000">
              <a:highlight>
                <a:srgbClr val="FFFFFF"/>
              </a:highlight>
            </a:endParaRPr>
          </a:p>
        </p:txBody>
      </p:sp>
      <p:sp>
        <p:nvSpPr>
          <p:cNvPr id="162" name="Google Shape;162;p28"/>
          <p:cNvSpPr txBox="1"/>
          <p:nvPr/>
        </p:nvSpPr>
        <p:spPr>
          <a:xfrm>
            <a:off x="4771950" y="2126075"/>
            <a:ext cx="4298400" cy="852000"/>
          </a:xfrm>
          <a:prstGeom prst="rect">
            <a:avLst/>
          </a:prstGeom>
          <a:noFill/>
          <a:ln>
            <a:noFill/>
          </a:ln>
        </p:spPr>
        <p:txBody>
          <a:bodyPr anchorCtr="0" anchor="t" bIns="91425" lIns="91425" spcFirstLastPara="1" rIns="91425" wrap="square" tIns="91425">
            <a:spAutoFit/>
          </a:bodyPr>
          <a:lstStyle/>
          <a:p>
            <a:pPr indent="0" lvl="0" marL="0" rtl="0" algn="l">
              <a:lnSpc>
                <a:spcPct val="133400"/>
              </a:lnSpc>
              <a:spcBef>
                <a:spcPts val="0"/>
              </a:spcBef>
              <a:spcAft>
                <a:spcPts val="0"/>
              </a:spcAft>
              <a:buNone/>
            </a:pPr>
            <a:r>
              <a:rPr i="1" lang="en-GB" sz="1000">
                <a:highlight>
                  <a:srgbClr val="FFFFFF"/>
                </a:highlight>
              </a:rPr>
              <a:t>ModelMap</a:t>
            </a:r>
            <a:r>
              <a:rPr lang="en-GB" sz="1000">
                <a:highlight>
                  <a:srgbClr val="FFFFFF"/>
                </a:highlight>
              </a:rPr>
              <a:t> is also used to pass values to render a view.</a:t>
            </a:r>
            <a:endParaRPr sz="1000">
              <a:highlight>
                <a:srgbClr val="FFFFFF"/>
              </a:highlight>
            </a:endParaRPr>
          </a:p>
          <a:p>
            <a:pPr indent="0" lvl="0" marL="0" rtl="0" algn="l">
              <a:lnSpc>
                <a:spcPct val="133400"/>
              </a:lnSpc>
              <a:spcBef>
                <a:spcPts val="800"/>
              </a:spcBef>
              <a:spcAft>
                <a:spcPts val="800"/>
              </a:spcAft>
              <a:buNone/>
            </a:pPr>
            <a:r>
              <a:rPr lang="en-GB" sz="1000">
                <a:highlight>
                  <a:srgbClr val="FFFFFF"/>
                </a:highlight>
              </a:rPr>
              <a:t>The advantage of </a:t>
            </a:r>
            <a:r>
              <a:rPr i="1" lang="en-GB" sz="1000">
                <a:highlight>
                  <a:srgbClr val="FFFFFF"/>
                </a:highlight>
              </a:rPr>
              <a:t>ModelMap</a:t>
            </a:r>
            <a:r>
              <a:rPr lang="en-GB" sz="1000">
                <a:highlight>
                  <a:srgbClr val="FFFFFF"/>
                </a:highlight>
              </a:rPr>
              <a:t> is it gives us the ability to pass a collection of values and treat these values as if they were within a </a:t>
            </a:r>
            <a:r>
              <a:rPr i="1" lang="en-GB" sz="1000">
                <a:highlight>
                  <a:srgbClr val="FFFFFF"/>
                </a:highlight>
              </a:rPr>
              <a:t>Map</a:t>
            </a:r>
            <a:r>
              <a:rPr lang="en-GB" sz="1000">
                <a:highlight>
                  <a:srgbClr val="FFFFFF"/>
                </a:highlight>
              </a:rPr>
              <a:t>:</a:t>
            </a:r>
            <a:endParaRPr sz="1000">
              <a:highlight>
                <a:srgbClr val="FFFFFF"/>
              </a:highlight>
            </a:endParaRPr>
          </a:p>
        </p:txBody>
      </p:sp>
      <p:cxnSp>
        <p:nvCxnSpPr>
          <p:cNvPr id="163" name="Google Shape;163;p28"/>
          <p:cNvCxnSpPr/>
          <p:nvPr/>
        </p:nvCxnSpPr>
        <p:spPr>
          <a:xfrm>
            <a:off x="1136525" y="4054450"/>
            <a:ext cx="510000" cy="28770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28"/>
          <p:cNvCxnSpPr/>
          <p:nvPr/>
        </p:nvCxnSpPr>
        <p:spPr>
          <a:xfrm>
            <a:off x="3328850" y="1294025"/>
            <a:ext cx="503400" cy="221400"/>
          </a:xfrm>
          <a:prstGeom prst="straightConnector1">
            <a:avLst/>
          </a:prstGeom>
          <a:noFill/>
          <a:ln cap="flat" cmpd="sng" w="9525">
            <a:solidFill>
              <a:schemeClr val="dk2"/>
            </a:solidFill>
            <a:prstDash val="solid"/>
            <a:round/>
            <a:headEnd len="med" w="med" type="none"/>
            <a:tailEnd len="med" w="med" type="triangle"/>
          </a:ln>
        </p:spPr>
      </p:cxnSp>
      <p:cxnSp>
        <p:nvCxnSpPr>
          <p:cNvPr id="165" name="Google Shape;165;p28"/>
          <p:cNvCxnSpPr/>
          <p:nvPr/>
        </p:nvCxnSpPr>
        <p:spPr>
          <a:xfrm>
            <a:off x="4389900" y="2565137"/>
            <a:ext cx="364200" cy="155100"/>
          </a:xfrm>
          <a:prstGeom prst="straightConnector1">
            <a:avLst/>
          </a:prstGeom>
          <a:noFill/>
          <a:ln cap="flat" cmpd="sng" w="9525">
            <a:solidFill>
              <a:schemeClr val="dk2"/>
            </a:solidFill>
            <a:prstDash val="solid"/>
            <a:round/>
            <a:headEnd len="med" w="med" type="none"/>
            <a:tailEnd len="med" w="med" type="triangle"/>
          </a:ln>
        </p:spPr>
      </p:cxnSp>
      <p:sp>
        <p:nvSpPr>
          <p:cNvPr id="166" name="Google Shape;166;p28"/>
          <p:cNvSpPr txBox="1"/>
          <p:nvPr/>
        </p:nvSpPr>
        <p:spPr>
          <a:xfrm>
            <a:off x="147700" y="4277575"/>
            <a:ext cx="5179800" cy="954600"/>
          </a:xfrm>
          <a:prstGeom prst="rect">
            <a:avLst/>
          </a:prstGeom>
          <a:noFill/>
          <a:ln>
            <a:noFill/>
          </a:ln>
        </p:spPr>
        <p:txBody>
          <a:bodyPr anchorCtr="0" anchor="t" bIns="91425" lIns="91425" spcFirstLastPara="1" rIns="91425" wrap="square" tIns="91425">
            <a:spAutoFit/>
          </a:bodyPr>
          <a:lstStyle/>
          <a:p>
            <a:pPr indent="0" lvl="0" marL="0" rtl="0" algn="l">
              <a:lnSpc>
                <a:spcPct val="133400"/>
              </a:lnSpc>
              <a:spcBef>
                <a:spcPts val="0"/>
              </a:spcBef>
              <a:spcAft>
                <a:spcPts val="0"/>
              </a:spcAft>
              <a:buNone/>
            </a:pPr>
            <a:r>
              <a:rPr lang="en-GB" sz="1000">
                <a:highlight>
                  <a:srgbClr val="FFFFFF"/>
                </a:highlight>
              </a:rPr>
              <a:t>The final interface to pass values to a view is the</a:t>
            </a:r>
            <a:r>
              <a:rPr i="1" lang="en-GB" sz="1000">
                <a:highlight>
                  <a:srgbClr val="FFFFFF"/>
                </a:highlight>
              </a:rPr>
              <a:t> ModelAndView</a:t>
            </a:r>
            <a:r>
              <a:rPr lang="en-GB" sz="1000">
                <a:highlight>
                  <a:srgbClr val="FFFFFF"/>
                </a:highlight>
              </a:rPr>
              <a:t>.</a:t>
            </a:r>
            <a:endParaRPr sz="1000">
              <a:highlight>
                <a:srgbClr val="FFFFFF"/>
              </a:highlight>
            </a:endParaRPr>
          </a:p>
          <a:p>
            <a:pPr indent="0" lvl="0" marL="0" rtl="0" algn="l">
              <a:lnSpc>
                <a:spcPct val="133400"/>
              </a:lnSpc>
              <a:spcBef>
                <a:spcPts val="800"/>
              </a:spcBef>
              <a:spcAft>
                <a:spcPts val="0"/>
              </a:spcAft>
              <a:buNone/>
            </a:pPr>
            <a:r>
              <a:rPr lang="en-GB" sz="1000">
                <a:highlight>
                  <a:srgbClr val="FFFFFF"/>
                </a:highlight>
              </a:rPr>
              <a:t>This interface allows us to pass all the information required by Spring MVC in one return:</a:t>
            </a:r>
            <a:endParaRPr sz="1000">
              <a:highlight>
                <a:srgbClr val="FFFFFF"/>
              </a:highlight>
            </a:endParaRPr>
          </a:p>
          <a:p>
            <a:pPr indent="0" lvl="0" marL="0" rtl="0" algn="l">
              <a:lnSpc>
                <a:spcPct val="115000"/>
              </a:lnSpc>
              <a:spcBef>
                <a:spcPts val="800"/>
              </a:spcBef>
              <a:spcAft>
                <a:spcPts val="0"/>
              </a:spcAft>
              <a:buNone/>
            </a:pPr>
            <a:r>
              <a:t/>
            </a:r>
            <a:endParaRPr sz="1000"/>
          </a:p>
        </p:txBody>
      </p:sp>
      <p:sp>
        <p:nvSpPr>
          <p:cNvPr id="167" name="Google Shape;167;p28"/>
          <p:cNvSpPr txBox="1"/>
          <p:nvPr/>
        </p:nvSpPr>
        <p:spPr>
          <a:xfrm>
            <a:off x="6070200" y="4398850"/>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highlight>
                  <a:srgbClr val="FFFFFF"/>
                </a:highlight>
              </a:rPr>
              <a:t>All the data, we place within these models, is used by a view – in general, a templated view to render the web page.</a:t>
            </a:r>
            <a:endParaRPr sz="1000"/>
          </a:p>
        </p:txBody>
      </p:sp>
      <p:cxnSp>
        <p:nvCxnSpPr>
          <p:cNvPr id="168" name="Google Shape;168;p28"/>
          <p:cNvCxnSpPr/>
          <p:nvPr/>
        </p:nvCxnSpPr>
        <p:spPr>
          <a:xfrm>
            <a:off x="5780825" y="4342162"/>
            <a:ext cx="364200" cy="155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52825" y="52550"/>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2300"/>
              </a:spcBef>
              <a:spcAft>
                <a:spcPts val="1500"/>
              </a:spcAft>
              <a:buNone/>
            </a:pPr>
            <a:r>
              <a:rPr b="1" lang="en-GB" sz="1800">
                <a:solidFill>
                  <a:srgbClr val="000000"/>
                </a:solidFill>
                <a:highlight>
                  <a:srgbClr val="FFFFFF"/>
                </a:highlight>
                <a:latin typeface="Arial"/>
                <a:ea typeface="Arial"/>
                <a:cs typeface="Arial"/>
                <a:sym typeface="Arial"/>
              </a:rPr>
              <a:t>ModelAndView</a:t>
            </a:r>
            <a:endParaRPr b="1" sz="1800">
              <a:solidFill>
                <a:srgbClr val="000000"/>
              </a:solidFill>
              <a:highlight>
                <a:srgbClr val="FFFFFF"/>
              </a:highlight>
              <a:latin typeface="Arial"/>
              <a:ea typeface="Arial"/>
              <a:cs typeface="Arial"/>
              <a:sym typeface="Arial"/>
            </a:endParaRPr>
          </a:p>
        </p:txBody>
      </p:sp>
      <p:sp>
        <p:nvSpPr>
          <p:cNvPr id="174" name="Google Shape;174;p29"/>
          <p:cNvSpPr txBox="1"/>
          <p:nvPr>
            <p:ph idx="1" type="body"/>
          </p:nvPr>
        </p:nvSpPr>
        <p:spPr>
          <a:xfrm>
            <a:off x="0" y="625250"/>
            <a:ext cx="4262100" cy="4435200"/>
          </a:xfrm>
          <a:prstGeom prst="rect">
            <a:avLst/>
          </a:prstGeom>
        </p:spPr>
        <p:txBody>
          <a:bodyPr anchorCtr="0" anchor="t" bIns="91425" lIns="91425" spcFirstLastPara="1" rIns="91425" wrap="square" tIns="91425">
            <a:normAutofit/>
          </a:bodyPr>
          <a:lstStyle/>
          <a:p>
            <a:pPr indent="-298450" lvl="0" marL="457200" rtl="0" algn="l">
              <a:lnSpc>
                <a:spcPct val="115000"/>
              </a:lnSpc>
              <a:spcBef>
                <a:spcPts val="1000"/>
              </a:spcBef>
              <a:spcAft>
                <a:spcPts val="0"/>
              </a:spcAft>
              <a:buClr>
                <a:srgbClr val="333333"/>
              </a:buClr>
              <a:buSzPts val="1100"/>
              <a:buChar char="●"/>
            </a:pPr>
            <a:r>
              <a:rPr lang="en-GB" sz="1100">
                <a:solidFill>
                  <a:srgbClr val="333333"/>
                </a:solidFill>
                <a:highlight>
                  <a:srgbClr val="FFFFFF"/>
                </a:highlight>
                <a:latin typeface="Arial"/>
                <a:ea typeface="Arial"/>
                <a:cs typeface="Arial"/>
                <a:sym typeface="Arial"/>
              </a:rPr>
              <a:t>Spring’s MVC module encapsulates the model object and the view object in a single entity which is represented by the object of class ModelAndView. </a:t>
            </a:r>
            <a:endParaRPr sz="1100">
              <a:solidFill>
                <a:srgbClr val="333333"/>
              </a:solidFill>
              <a:highlight>
                <a:srgbClr val="FFFFFF"/>
              </a:highlight>
              <a:latin typeface="Arial"/>
              <a:ea typeface="Arial"/>
              <a:cs typeface="Arial"/>
              <a:sym typeface="Arial"/>
            </a:endParaRPr>
          </a:p>
          <a:p>
            <a:pPr indent="-298450" lvl="0" marL="457200" rtl="0" algn="l">
              <a:lnSpc>
                <a:spcPct val="115000"/>
              </a:lnSpc>
              <a:spcBef>
                <a:spcPts val="1000"/>
              </a:spcBef>
              <a:spcAft>
                <a:spcPts val="0"/>
              </a:spcAft>
              <a:buClr>
                <a:srgbClr val="333333"/>
              </a:buClr>
              <a:buSzPts val="1100"/>
              <a:buChar char="●"/>
            </a:pPr>
            <a:r>
              <a:rPr lang="en-GB" sz="1100">
                <a:solidFill>
                  <a:srgbClr val="333333"/>
                </a:solidFill>
                <a:highlight>
                  <a:srgbClr val="FFFFFF"/>
                </a:highlight>
                <a:latin typeface="Arial"/>
                <a:ea typeface="Arial"/>
                <a:cs typeface="Arial"/>
                <a:sym typeface="Arial"/>
              </a:rPr>
              <a:t>This object contains the model object and view object or the logical name of the view. The model object is the application data and the view is the object that renders the output to the user. The controller returns an object of ModelAndView to the dispatcher servlet for further processing.</a:t>
            </a:r>
            <a:endParaRPr sz="1100">
              <a:solidFill>
                <a:srgbClr val="333333"/>
              </a:solidFill>
              <a:highlight>
                <a:srgbClr val="FFFFFF"/>
              </a:highlight>
              <a:latin typeface="Arial"/>
              <a:ea typeface="Arial"/>
              <a:cs typeface="Arial"/>
              <a:sym typeface="Arial"/>
            </a:endParaRPr>
          </a:p>
          <a:p>
            <a:pPr indent="0" lvl="0" marL="457200" rtl="0" algn="l">
              <a:lnSpc>
                <a:spcPct val="115000"/>
              </a:lnSpc>
              <a:spcBef>
                <a:spcPts val="1000"/>
              </a:spcBef>
              <a:spcAft>
                <a:spcPts val="0"/>
              </a:spcAft>
              <a:buNone/>
            </a:pPr>
            <a:r>
              <a:t/>
            </a:r>
            <a:endParaRPr sz="1100">
              <a:solidFill>
                <a:srgbClr val="333333"/>
              </a:solidFill>
              <a:highlight>
                <a:srgbClr val="FFFFFF"/>
              </a:highlight>
              <a:latin typeface="Arial"/>
              <a:ea typeface="Arial"/>
              <a:cs typeface="Arial"/>
              <a:sym typeface="Arial"/>
            </a:endParaRPr>
          </a:p>
          <a:p>
            <a:pPr indent="-298450" lvl="0" marL="457200" rtl="0" algn="l">
              <a:lnSpc>
                <a:spcPct val="115000"/>
              </a:lnSpc>
              <a:spcBef>
                <a:spcPts val="1000"/>
              </a:spcBef>
              <a:spcAft>
                <a:spcPts val="0"/>
              </a:spcAft>
              <a:buClr>
                <a:srgbClr val="000000"/>
              </a:buClr>
              <a:buSzPts val="1100"/>
              <a:buFont typeface="Arial"/>
              <a:buChar char="●"/>
            </a:pPr>
            <a:r>
              <a:rPr lang="en-GB" sz="1100">
                <a:solidFill>
                  <a:srgbClr val="000000"/>
                </a:solidFill>
                <a:highlight>
                  <a:srgbClr val="FFFFFF"/>
                </a:highlight>
                <a:latin typeface="Arial"/>
                <a:ea typeface="Arial"/>
                <a:cs typeface="Arial"/>
                <a:sym typeface="Arial"/>
              </a:rPr>
              <a:t>Spring MVC supports many types of views for different presentation technologies. These include - JSPs, HTML, PDF, Excel worksheets, XML, Velocity templates, XSLT, JSON, Atom and RSS feeds, JasperReports, etc. But most commonly we use JSP templates written with JSTL.</a:t>
            </a:r>
            <a:endParaRPr sz="1100">
              <a:solidFill>
                <a:srgbClr val="000000"/>
              </a:solidFill>
              <a:highlight>
                <a:srgbClr val="FFFFFF"/>
              </a:highlight>
              <a:latin typeface="Arial"/>
              <a:ea typeface="Arial"/>
              <a:cs typeface="Arial"/>
              <a:sym typeface="Arial"/>
            </a:endParaRPr>
          </a:p>
          <a:p>
            <a:pPr indent="-298450" lvl="0" marL="457200" rtl="0" algn="l">
              <a:lnSpc>
                <a:spcPct val="115000"/>
              </a:lnSpc>
              <a:spcBef>
                <a:spcPts val="1000"/>
              </a:spcBef>
              <a:spcAft>
                <a:spcPts val="0"/>
              </a:spcAft>
              <a:buClr>
                <a:srgbClr val="000000"/>
              </a:buClr>
              <a:buSzPts val="1100"/>
              <a:buFont typeface="Nunito"/>
              <a:buChar char="●"/>
            </a:pPr>
            <a:r>
              <a:rPr b="1" lang="en-GB" sz="1100">
                <a:solidFill>
                  <a:srgbClr val="000000"/>
                </a:solidFill>
                <a:highlight>
                  <a:srgbClr val="FFFFFF"/>
                </a:highlight>
                <a:latin typeface="Arial"/>
                <a:ea typeface="Arial"/>
                <a:cs typeface="Arial"/>
                <a:sym typeface="Arial"/>
              </a:rPr>
              <a:t>${message}</a:t>
            </a:r>
            <a:r>
              <a:rPr lang="en-GB" sz="1100">
                <a:solidFill>
                  <a:srgbClr val="000000"/>
                </a:solidFill>
                <a:highlight>
                  <a:srgbClr val="FFFFFF"/>
                </a:highlight>
                <a:latin typeface="Arial"/>
                <a:ea typeface="Arial"/>
                <a:cs typeface="Arial"/>
                <a:sym typeface="Arial"/>
              </a:rPr>
              <a:t> is the attribute which we have set up inside the Controller. You can have multiple attributes to be displayed inside your view.</a:t>
            </a:r>
            <a:endParaRPr sz="1100">
              <a:solidFill>
                <a:srgbClr val="333333"/>
              </a:solidFill>
              <a:highlight>
                <a:srgbClr val="FFFFFF"/>
              </a:highlight>
              <a:latin typeface="Arial"/>
              <a:ea typeface="Arial"/>
              <a:cs typeface="Arial"/>
              <a:sym typeface="Arial"/>
            </a:endParaRPr>
          </a:p>
        </p:txBody>
      </p:sp>
      <p:pic>
        <p:nvPicPr>
          <p:cNvPr id="175" name="Google Shape;175;p29"/>
          <p:cNvPicPr preferRelativeResize="0"/>
          <p:nvPr/>
        </p:nvPicPr>
        <p:blipFill>
          <a:blip r:embed="rId3">
            <a:alphaModFix/>
          </a:blip>
          <a:stretch>
            <a:fillRect/>
          </a:stretch>
        </p:blipFill>
        <p:spPr>
          <a:xfrm>
            <a:off x="4667125" y="683775"/>
            <a:ext cx="4156275" cy="1749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61175" y="1026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2300"/>
              </a:spcBef>
              <a:spcAft>
                <a:spcPts val="1500"/>
              </a:spcAft>
              <a:buSzPts val="990"/>
              <a:buNone/>
            </a:pPr>
            <a:r>
              <a:rPr b="1" lang="en-GB" sz="1800">
                <a:solidFill>
                  <a:srgbClr val="000000"/>
                </a:solidFill>
                <a:highlight>
                  <a:srgbClr val="FFFFFF"/>
                </a:highlight>
                <a:latin typeface="Arial"/>
                <a:ea typeface="Arial"/>
                <a:cs typeface="Arial"/>
                <a:sym typeface="Arial"/>
              </a:rPr>
              <a:t>MVC Controller</a:t>
            </a:r>
            <a:endParaRPr sz="1800"/>
          </a:p>
        </p:txBody>
      </p:sp>
      <p:sp>
        <p:nvSpPr>
          <p:cNvPr id="181" name="Google Shape;181;p30"/>
          <p:cNvSpPr txBox="1"/>
          <p:nvPr/>
        </p:nvSpPr>
        <p:spPr>
          <a:xfrm>
            <a:off x="61175" y="491275"/>
            <a:ext cx="9023700" cy="32502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000"/>
              </a:spcBef>
              <a:spcAft>
                <a:spcPts val="0"/>
              </a:spcAft>
              <a:buSzPts val="1100"/>
              <a:buChar char="●"/>
            </a:pPr>
            <a:r>
              <a:rPr lang="en-GB" sz="1100">
                <a:highlight>
                  <a:srgbClr val="FFFFFF"/>
                </a:highlight>
              </a:rPr>
              <a:t>The DispatcherServlet delegates the request to the controllers to execute the functionality specific to it. </a:t>
            </a:r>
            <a:endParaRPr sz="1100">
              <a:highlight>
                <a:srgbClr val="FFFFFF"/>
              </a:highlight>
            </a:endParaRPr>
          </a:p>
          <a:p>
            <a:pPr indent="-298450" lvl="0" marL="457200" rtl="0" algn="l">
              <a:lnSpc>
                <a:spcPct val="115000"/>
              </a:lnSpc>
              <a:spcBef>
                <a:spcPts val="1200"/>
              </a:spcBef>
              <a:spcAft>
                <a:spcPts val="0"/>
              </a:spcAft>
              <a:buSzPts val="1100"/>
              <a:buFont typeface="Nunito"/>
              <a:buChar char="●"/>
            </a:pPr>
            <a:r>
              <a:rPr lang="en-GB" sz="1100">
                <a:highlight>
                  <a:srgbClr val="FFFFFF"/>
                </a:highlight>
              </a:rPr>
              <a:t>The </a:t>
            </a:r>
            <a:r>
              <a:rPr b="1" lang="en-GB" sz="1100">
                <a:highlight>
                  <a:srgbClr val="FFFFFF"/>
                </a:highlight>
              </a:rPr>
              <a:t>@Controller</a:t>
            </a:r>
            <a:r>
              <a:rPr lang="en-GB" sz="1100">
                <a:highlight>
                  <a:srgbClr val="FFFFFF"/>
                </a:highlight>
              </a:rPr>
              <a:t> annotation indicates that a particular class </a:t>
            </a:r>
            <a:r>
              <a:rPr b="1" lang="en-GB" sz="1100">
                <a:highlight>
                  <a:srgbClr val="FFFFFF"/>
                </a:highlight>
              </a:rPr>
              <a:t>serves the role of a controller.</a:t>
            </a:r>
            <a:r>
              <a:rPr lang="en-GB" sz="1100">
                <a:highlight>
                  <a:srgbClr val="FFFFFF"/>
                </a:highlight>
              </a:rPr>
              <a:t> </a:t>
            </a:r>
            <a:endParaRPr sz="1100">
              <a:highlight>
                <a:srgbClr val="FFFFFF"/>
              </a:highlight>
            </a:endParaRPr>
          </a:p>
          <a:p>
            <a:pPr indent="-298450" lvl="0" marL="457200" rtl="0" algn="l">
              <a:lnSpc>
                <a:spcPct val="115000"/>
              </a:lnSpc>
              <a:spcBef>
                <a:spcPts val="1000"/>
              </a:spcBef>
              <a:spcAft>
                <a:spcPts val="0"/>
              </a:spcAft>
              <a:buSzPts val="1100"/>
              <a:buFont typeface="Nunito"/>
              <a:buChar char="●"/>
            </a:pPr>
            <a:r>
              <a:rPr lang="en-GB" sz="1100">
                <a:highlight>
                  <a:srgbClr val="FFFFFF"/>
                </a:highlight>
              </a:rPr>
              <a:t>The </a:t>
            </a:r>
            <a:r>
              <a:rPr b="1" lang="en-GB" sz="1100">
                <a:highlight>
                  <a:srgbClr val="FFFFFF"/>
                </a:highlight>
              </a:rPr>
              <a:t>@RequestMapping</a:t>
            </a:r>
            <a:r>
              <a:rPr lang="en-GB" sz="1100">
                <a:highlight>
                  <a:srgbClr val="FFFFFF"/>
                </a:highlight>
              </a:rPr>
              <a:t> annotation is used to </a:t>
            </a:r>
            <a:r>
              <a:rPr b="1" lang="en-GB" sz="1100">
                <a:highlight>
                  <a:srgbClr val="FFFFFF"/>
                </a:highlight>
              </a:rPr>
              <a:t>map a URL</a:t>
            </a:r>
            <a:r>
              <a:rPr lang="en-GB" sz="1100">
                <a:highlight>
                  <a:srgbClr val="FFFFFF"/>
                </a:highlight>
              </a:rPr>
              <a:t> to either an entire class or a particular handler method.Here, it indicates that all handling methods on this controller are relative to the</a:t>
            </a:r>
            <a:r>
              <a:rPr lang="en-GB" sz="1100">
                <a:solidFill>
                  <a:srgbClr val="0000FF"/>
                </a:solidFill>
                <a:highlight>
                  <a:srgbClr val="FFFFFF"/>
                </a:highlight>
              </a:rPr>
              <a:t> /hello </a:t>
            </a:r>
            <a:r>
              <a:rPr lang="en-GB" sz="1100">
                <a:highlight>
                  <a:srgbClr val="FFFFFF"/>
                </a:highlight>
              </a:rPr>
              <a:t>path. </a:t>
            </a:r>
            <a:endParaRPr sz="1100">
              <a:highlight>
                <a:srgbClr val="FFFFFF"/>
              </a:highlight>
            </a:endParaRPr>
          </a:p>
          <a:p>
            <a:pPr indent="-298450" lvl="0" marL="457200" rtl="0" algn="l">
              <a:lnSpc>
                <a:spcPct val="115000"/>
              </a:lnSpc>
              <a:spcBef>
                <a:spcPts val="1000"/>
              </a:spcBef>
              <a:spcAft>
                <a:spcPts val="0"/>
              </a:spcAft>
              <a:buSzPts val="1100"/>
              <a:buFont typeface="Nunito"/>
              <a:buChar char="●"/>
            </a:pPr>
            <a:r>
              <a:rPr lang="en-GB" sz="1100"/>
              <a:t>The </a:t>
            </a:r>
            <a:r>
              <a:rPr b="1" lang="en-GB" sz="1100"/>
              <a:t>value</a:t>
            </a:r>
            <a:r>
              <a:rPr lang="en-GB" sz="1100"/>
              <a:t> attribute indicates the </a:t>
            </a:r>
            <a:r>
              <a:rPr b="1" lang="en-GB" sz="1100"/>
              <a:t>URL</a:t>
            </a:r>
            <a:r>
              <a:rPr lang="en-GB" sz="1100"/>
              <a:t> to which the handler method is mapped.</a:t>
            </a:r>
            <a:endParaRPr sz="1100"/>
          </a:p>
          <a:p>
            <a:pPr indent="-298450" lvl="0" marL="457200" rtl="0" algn="l">
              <a:lnSpc>
                <a:spcPct val="115000"/>
              </a:lnSpc>
              <a:spcBef>
                <a:spcPts val="1000"/>
              </a:spcBef>
              <a:spcAft>
                <a:spcPts val="0"/>
              </a:spcAft>
              <a:buSzPts val="1100"/>
              <a:buFont typeface="Nunito"/>
              <a:buChar char="●"/>
            </a:pPr>
            <a:r>
              <a:rPr b="1" lang="en-GB" sz="1100"/>
              <a:t>method</a:t>
            </a:r>
            <a:r>
              <a:rPr lang="en-GB" sz="1100"/>
              <a:t> attribute defines the service method to </a:t>
            </a:r>
            <a:r>
              <a:rPr b="1" lang="en-GB" sz="1100"/>
              <a:t>handle HTTP GET</a:t>
            </a:r>
            <a:r>
              <a:rPr lang="en-GB" sz="1100"/>
              <a:t> request. </a:t>
            </a:r>
            <a:endParaRPr sz="1100"/>
          </a:p>
          <a:p>
            <a:pPr indent="-298450" lvl="0" marL="457200" rtl="0" algn="l">
              <a:lnSpc>
                <a:spcPct val="115000"/>
              </a:lnSpc>
              <a:spcBef>
                <a:spcPts val="1000"/>
              </a:spcBef>
              <a:spcAft>
                <a:spcPts val="0"/>
              </a:spcAft>
              <a:buSzPts val="1100"/>
              <a:buChar char="➔"/>
            </a:pPr>
            <a:r>
              <a:rPr lang="en-GB" sz="1100"/>
              <a:t>You will define required business logic inside a service method. You can call another method inside this method as per requirement.</a:t>
            </a:r>
            <a:endParaRPr sz="1100"/>
          </a:p>
          <a:p>
            <a:pPr indent="-298450" lvl="0" marL="457200" rtl="0" algn="l">
              <a:lnSpc>
                <a:spcPct val="115000"/>
              </a:lnSpc>
              <a:spcBef>
                <a:spcPts val="1200"/>
              </a:spcBef>
              <a:spcAft>
                <a:spcPts val="0"/>
              </a:spcAft>
              <a:buSzPts val="1100"/>
              <a:buFont typeface="Nunito"/>
              <a:buChar char="➔"/>
            </a:pPr>
            <a:r>
              <a:rPr lang="en-GB" sz="1100"/>
              <a:t>Based on the business logic defined, you will create a model within this method. You can use setter different model attributes and these attributes will be accessed by the view to present the final result. This example creates a model with its attribute "</a:t>
            </a:r>
            <a:r>
              <a:rPr b="1" lang="en-GB" sz="1100"/>
              <a:t>message</a:t>
            </a:r>
            <a:r>
              <a:rPr lang="en-GB" sz="1100"/>
              <a:t>".</a:t>
            </a:r>
            <a:endParaRPr sz="1100"/>
          </a:p>
          <a:p>
            <a:pPr indent="-298450" lvl="0" marL="457200" rtl="0" algn="l">
              <a:lnSpc>
                <a:spcPct val="115000"/>
              </a:lnSpc>
              <a:spcBef>
                <a:spcPts val="1000"/>
              </a:spcBef>
              <a:spcAft>
                <a:spcPts val="1200"/>
              </a:spcAft>
              <a:buSzPts val="1100"/>
              <a:buFont typeface="Nunito"/>
              <a:buChar char="➔"/>
            </a:pPr>
            <a:r>
              <a:rPr lang="en-GB" sz="1100"/>
              <a:t>A defined service method can return a </a:t>
            </a:r>
            <a:r>
              <a:rPr b="1" lang="en-GB" sz="1100"/>
              <a:t>String</a:t>
            </a:r>
            <a:r>
              <a:rPr lang="en-GB" sz="1100"/>
              <a:t>, which contains the name of the view to be used to render the model. This example returns "</a:t>
            </a:r>
            <a:r>
              <a:rPr b="1" lang="en-GB" sz="1100"/>
              <a:t>hello</a:t>
            </a:r>
            <a:r>
              <a:rPr lang="en-GB" sz="1100"/>
              <a:t>" as logical view name.</a:t>
            </a:r>
            <a:endParaRPr sz="1100">
              <a:highlight>
                <a:srgbClr val="FFFFFF"/>
              </a:highlight>
            </a:endParaRPr>
          </a:p>
        </p:txBody>
      </p:sp>
      <p:pic>
        <p:nvPicPr>
          <p:cNvPr id="182" name="Google Shape;182;p30"/>
          <p:cNvPicPr preferRelativeResize="0"/>
          <p:nvPr/>
        </p:nvPicPr>
        <p:blipFill>
          <a:blip r:embed="rId3">
            <a:alphaModFix/>
          </a:blip>
          <a:stretch>
            <a:fillRect/>
          </a:stretch>
        </p:blipFill>
        <p:spPr>
          <a:xfrm>
            <a:off x="1186275" y="3741475"/>
            <a:ext cx="6397849" cy="1207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0" y="35825"/>
            <a:ext cx="8520600" cy="572700"/>
          </a:xfrm>
          <a:prstGeom prst="rect">
            <a:avLst/>
          </a:prstGeom>
        </p:spPr>
        <p:txBody>
          <a:bodyPr anchorCtr="0" anchor="t" bIns="91425" lIns="91425" spcFirstLastPara="1" rIns="91425" wrap="square" tIns="91425">
            <a:normAutofit/>
          </a:bodyPr>
          <a:lstStyle/>
          <a:p>
            <a:pPr indent="0" lvl="0" marL="0" rtl="0" algn="l">
              <a:lnSpc>
                <a:spcPct val="115384"/>
              </a:lnSpc>
              <a:spcBef>
                <a:spcPts val="400"/>
              </a:spcBef>
              <a:spcAft>
                <a:spcPts val="400"/>
              </a:spcAft>
              <a:buNone/>
            </a:pPr>
            <a:r>
              <a:rPr b="1" lang="en-GB" sz="1350">
                <a:solidFill>
                  <a:srgbClr val="333333"/>
                </a:solidFill>
                <a:highlight>
                  <a:srgbClr val="FFFFFF"/>
                </a:highlight>
                <a:latin typeface="Arial"/>
                <a:ea typeface="Arial"/>
                <a:cs typeface="Arial"/>
                <a:sym typeface="Arial"/>
              </a:rPr>
              <a:t>ViewResolver</a:t>
            </a:r>
            <a:endParaRPr/>
          </a:p>
        </p:txBody>
      </p:sp>
      <p:sp>
        <p:nvSpPr>
          <p:cNvPr id="188" name="Google Shape;188;p31"/>
          <p:cNvSpPr txBox="1"/>
          <p:nvPr>
            <p:ph idx="1" type="body"/>
          </p:nvPr>
        </p:nvSpPr>
        <p:spPr>
          <a:xfrm>
            <a:off x="0" y="509400"/>
            <a:ext cx="9043800" cy="4425900"/>
          </a:xfrm>
          <a:prstGeom prst="rect">
            <a:avLst/>
          </a:prstGeom>
        </p:spPr>
        <p:txBody>
          <a:bodyPr anchorCtr="0" anchor="t" bIns="91425" lIns="91425" spcFirstLastPara="1" rIns="91425" wrap="square" tIns="91425">
            <a:normAutofit/>
          </a:bodyPr>
          <a:lstStyle/>
          <a:p>
            <a:pPr indent="-298450" lvl="0" marL="457200" rtl="0" algn="just">
              <a:spcBef>
                <a:spcPts val="0"/>
              </a:spcBef>
              <a:spcAft>
                <a:spcPts val="0"/>
              </a:spcAft>
              <a:buClr>
                <a:srgbClr val="000000"/>
              </a:buClr>
              <a:buSzPts val="1100"/>
              <a:buFont typeface="Nunito"/>
              <a:buChar char="●"/>
            </a:pPr>
            <a:r>
              <a:rPr lang="en-GB" sz="1100">
                <a:solidFill>
                  <a:srgbClr val="333333"/>
                </a:solidFill>
                <a:highlight>
                  <a:srgbClr val="FFFFFF"/>
                </a:highlight>
                <a:latin typeface="Arial"/>
                <a:ea typeface="Arial"/>
                <a:cs typeface="Arial"/>
                <a:sym typeface="Arial"/>
              </a:rPr>
              <a:t>In case ModelAndView object contains the logical name of the view then the DispatcherServlet needs resolving the view object based on its logical name. To resolve the view object, DispatcherServlet take the help of ViewResolver. </a:t>
            </a:r>
            <a:endParaRPr sz="1100">
              <a:solidFill>
                <a:srgbClr val="333333"/>
              </a:solidFill>
              <a:highlight>
                <a:srgbClr val="FFFFFF"/>
              </a:highlight>
              <a:latin typeface="Arial"/>
              <a:ea typeface="Arial"/>
              <a:cs typeface="Arial"/>
              <a:sym typeface="Arial"/>
            </a:endParaRPr>
          </a:p>
          <a:p>
            <a:pPr indent="-298450" lvl="0" marL="457200" rtl="0" algn="just">
              <a:spcBef>
                <a:spcPts val="0"/>
              </a:spcBef>
              <a:spcAft>
                <a:spcPts val="0"/>
              </a:spcAft>
              <a:buClr>
                <a:srgbClr val="000000"/>
              </a:buClr>
              <a:buSzPts val="1100"/>
              <a:buFont typeface="Nunito"/>
              <a:buChar char="●"/>
            </a:pPr>
            <a:r>
              <a:rPr lang="en-GB" sz="1100">
                <a:solidFill>
                  <a:srgbClr val="333333"/>
                </a:solidFill>
                <a:highlight>
                  <a:srgbClr val="FFFFFF"/>
                </a:highlight>
                <a:latin typeface="Arial"/>
                <a:ea typeface="Arial"/>
                <a:cs typeface="Arial"/>
                <a:sym typeface="Arial"/>
              </a:rPr>
              <a:t>There are number of implementation of view resolver provided by Spring. All the view resolvers implement the interface org.springframework.web.servlet.ViewResolver.</a:t>
            </a:r>
            <a:endParaRPr sz="1100">
              <a:solidFill>
                <a:srgbClr val="333333"/>
              </a:solidFill>
              <a:highlight>
                <a:srgbClr val="FFFFFF"/>
              </a:highlight>
              <a:latin typeface="Arial"/>
              <a:ea typeface="Arial"/>
              <a:cs typeface="Arial"/>
              <a:sym typeface="Arial"/>
            </a:endParaRPr>
          </a:p>
          <a:p>
            <a:pPr indent="0" lvl="0" marL="0" rtl="0" algn="l">
              <a:lnSpc>
                <a:spcPct val="115384"/>
              </a:lnSpc>
              <a:spcBef>
                <a:spcPts val="700"/>
              </a:spcBef>
              <a:spcAft>
                <a:spcPts val="0"/>
              </a:spcAft>
              <a:buNone/>
            </a:pPr>
            <a:r>
              <a:rPr b="1" lang="en-GB" sz="1300">
                <a:solidFill>
                  <a:srgbClr val="333333"/>
                </a:solidFill>
                <a:highlight>
                  <a:srgbClr val="FFFFFF"/>
                </a:highlight>
                <a:latin typeface="Arial"/>
                <a:ea typeface="Arial"/>
                <a:cs typeface="Arial"/>
                <a:sym typeface="Arial"/>
              </a:rPr>
              <a:t>InternalResourceViewResolver</a:t>
            </a:r>
            <a:endParaRPr b="1" sz="1300">
              <a:solidFill>
                <a:srgbClr val="333333"/>
              </a:solidFill>
              <a:highlight>
                <a:srgbClr val="FFFFFF"/>
              </a:highlight>
              <a:latin typeface="Arial"/>
              <a:ea typeface="Arial"/>
              <a:cs typeface="Arial"/>
              <a:sym typeface="Arial"/>
            </a:endParaRPr>
          </a:p>
          <a:p>
            <a:pPr indent="0" lvl="0" marL="0" rtl="0" algn="just">
              <a:spcBef>
                <a:spcPts val="400"/>
              </a:spcBef>
              <a:spcAft>
                <a:spcPts val="0"/>
              </a:spcAft>
              <a:buNone/>
            </a:pPr>
            <a:r>
              <a:rPr lang="en-GB" sz="1100">
                <a:solidFill>
                  <a:srgbClr val="333333"/>
                </a:solidFill>
                <a:highlight>
                  <a:srgbClr val="FFFFFF"/>
                </a:highlight>
                <a:latin typeface="Arial"/>
                <a:ea typeface="Arial"/>
                <a:cs typeface="Arial"/>
                <a:sym typeface="Arial"/>
              </a:rPr>
              <a:t>It resolves the logical name of the view to an internal resource by prefixing the logical view name with the resource path and suffixing it with the extension.</a:t>
            </a:r>
            <a:endParaRPr sz="1100">
              <a:solidFill>
                <a:srgbClr val="333333"/>
              </a:solidFill>
              <a:highlight>
                <a:srgbClr val="FFFFFF"/>
              </a:highlight>
              <a:latin typeface="Arial"/>
              <a:ea typeface="Arial"/>
              <a:cs typeface="Arial"/>
              <a:sym typeface="Arial"/>
            </a:endParaRPr>
          </a:p>
          <a:p>
            <a:pPr indent="0" lvl="0" marL="0" rtl="0" algn="l">
              <a:lnSpc>
                <a:spcPct val="100000"/>
              </a:lnSpc>
              <a:spcBef>
                <a:spcPts val="700"/>
              </a:spcBef>
              <a:spcAft>
                <a:spcPts val="0"/>
              </a:spcAft>
              <a:buNone/>
            </a:pPr>
            <a:r>
              <a:rPr lang="en-GB" sz="1100">
                <a:solidFill>
                  <a:srgbClr val="333333"/>
                </a:solidFill>
                <a:highlight>
                  <a:srgbClr val="FFFFFF"/>
                </a:highlight>
                <a:latin typeface="Arial"/>
                <a:ea typeface="Arial"/>
                <a:cs typeface="Arial"/>
                <a:sym typeface="Arial"/>
              </a:rPr>
              <a:t>If the logical name of the view returned by the controller in ModelAndView object is Welcome then the view which is shown to the user is /WEB-INF/jsp/Welcome.jsp</a:t>
            </a:r>
            <a:endParaRPr sz="1100">
              <a:solidFill>
                <a:srgbClr val="000000"/>
              </a:solidFill>
              <a:latin typeface="Arial"/>
              <a:ea typeface="Arial"/>
              <a:cs typeface="Arial"/>
              <a:sym typeface="Arial"/>
            </a:endParaRPr>
          </a:p>
          <a:p>
            <a:pPr indent="0" lvl="0" marL="0" rtl="0" algn="just">
              <a:spcBef>
                <a:spcPts val="0"/>
              </a:spcBef>
              <a:spcAft>
                <a:spcPts val="700"/>
              </a:spcAft>
              <a:buNone/>
            </a:pPr>
            <a:r>
              <a:t/>
            </a:r>
            <a:endParaRPr sz="1100">
              <a:solidFill>
                <a:srgbClr val="333333"/>
              </a:solidFill>
              <a:highlight>
                <a:srgbClr val="FFFFFF"/>
              </a:highlight>
              <a:latin typeface="Arial"/>
              <a:ea typeface="Arial"/>
              <a:cs typeface="Arial"/>
              <a:sym typeface="Arial"/>
            </a:endParaRPr>
          </a:p>
        </p:txBody>
      </p:sp>
      <p:sp>
        <p:nvSpPr>
          <p:cNvPr id="189" name="Google Shape;189;p31"/>
          <p:cNvSpPr txBox="1"/>
          <p:nvPr/>
        </p:nvSpPr>
        <p:spPr>
          <a:xfrm>
            <a:off x="189425" y="1595500"/>
            <a:ext cx="7683300" cy="194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0" name="Google Shape;190;p31"/>
          <p:cNvPicPr preferRelativeResize="0"/>
          <p:nvPr/>
        </p:nvPicPr>
        <p:blipFill>
          <a:blip r:embed="rId3">
            <a:alphaModFix/>
          </a:blip>
          <a:stretch>
            <a:fillRect/>
          </a:stretch>
        </p:blipFill>
        <p:spPr>
          <a:xfrm>
            <a:off x="782838" y="2908750"/>
            <a:ext cx="6048375" cy="628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113875" y="52250"/>
            <a:ext cx="7505700" cy="581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Agenda</a:t>
            </a:r>
            <a:endParaRPr/>
          </a:p>
        </p:txBody>
      </p:sp>
      <p:sp>
        <p:nvSpPr>
          <p:cNvPr id="66" name="Google Shape;66;p14"/>
          <p:cNvSpPr txBox="1"/>
          <p:nvPr>
            <p:ph idx="1" type="body"/>
          </p:nvPr>
        </p:nvSpPr>
        <p:spPr>
          <a:xfrm>
            <a:off x="71275" y="633950"/>
            <a:ext cx="9021000" cy="4363800"/>
          </a:xfrm>
          <a:prstGeom prst="rect">
            <a:avLst/>
          </a:prstGeom>
        </p:spPr>
        <p:txBody>
          <a:bodyPr anchorCtr="0" anchor="t" bIns="91425" lIns="91425" spcFirstLastPara="1" rIns="91425" wrap="square" tIns="91425">
            <a:normAutofit/>
          </a:bodyPr>
          <a:lstStyle/>
          <a:p>
            <a:pPr indent="-298450" lvl="0" marL="457200" rtl="0" algn="l">
              <a:spcBef>
                <a:spcPts val="1000"/>
              </a:spcBef>
              <a:spcAft>
                <a:spcPts val="0"/>
              </a:spcAft>
              <a:buClr>
                <a:srgbClr val="000000"/>
              </a:buClr>
              <a:buSzPts val="1100"/>
              <a:buFont typeface="Arial"/>
              <a:buChar char="●"/>
            </a:pPr>
            <a:r>
              <a:rPr lang="en-GB" sz="1100">
                <a:solidFill>
                  <a:srgbClr val="000000"/>
                </a:solidFill>
                <a:latin typeface="Arial"/>
                <a:ea typeface="Arial"/>
                <a:cs typeface="Arial"/>
                <a:sym typeface="Arial"/>
              </a:rPr>
              <a:t>The purpose of spring mvc</a:t>
            </a:r>
            <a:endParaRPr sz="1100">
              <a:solidFill>
                <a:srgbClr val="000000"/>
              </a:solidFill>
              <a:latin typeface="Arial"/>
              <a:ea typeface="Arial"/>
              <a:cs typeface="Arial"/>
              <a:sym typeface="Arial"/>
            </a:endParaRPr>
          </a:p>
          <a:p>
            <a:pPr indent="-298450" lvl="0" marL="457200" rtl="0" algn="l">
              <a:spcBef>
                <a:spcPts val="1000"/>
              </a:spcBef>
              <a:spcAft>
                <a:spcPts val="0"/>
              </a:spcAft>
              <a:buClr>
                <a:srgbClr val="000000"/>
              </a:buClr>
              <a:buSzPts val="1100"/>
              <a:buFont typeface="Arial"/>
              <a:buChar char="●"/>
            </a:pPr>
            <a:r>
              <a:rPr lang="en-GB" sz="1100">
                <a:solidFill>
                  <a:srgbClr val="000000"/>
                </a:solidFill>
                <a:latin typeface="Arial"/>
                <a:ea typeface="Arial"/>
                <a:cs typeface="Arial"/>
                <a:sym typeface="Arial"/>
              </a:rPr>
              <a:t>What is Bean, Servlet?</a:t>
            </a:r>
            <a:endParaRPr sz="1100">
              <a:solidFill>
                <a:srgbClr val="000000"/>
              </a:solidFill>
              <a:latin typeface="Arial"/>
              <a:ea typeface="Arial"/>
              <a:cs typeface="Arial"/>
              <a:sym typeface="Arial"/>
            </a:endParaRPr>
          </a:p>
          <a:p>
            <a:pPr indent="-298450" lvl="0" marL="457200" rtl="0" algn="l">
              <a:spcBef>
                <a:spcPts val="1000"/>
              </a:spcBef>
              <a:spcAft>
                <a:spcPts val="0"/>
              </a:spcAft>
              <a:buClr>
                <a:srgbClr val="000000"/>
              </a:buClr>
              <a:buSzPts val="1100"/>
              <a:buFont typeface="Arial"/>
              <a:buChar char="●"/>
            </a:pPr>
            <a:r>
              <a:rPr lang="en-GB" sz="1100">
                <a:solidFill>
                  <a:srgbClr val="000000"/>
                </a:solidFill>
                <a:latin typeface="Arial"/>
                <a:ea typeface="Arial"/>
                <a:cs typeface="Arial"/>
                <a:sym typeface="Arial"/>
              </a:rPr>
              <a:t>Why Spring MVC?</a:t>
            </a:r>
            <a:endParaRPr sz="1100">
              <a:solidFill>
                <a:srgbClr val="000000"/>
              </a:solidFill>
              <a:latin typeface="Arial"/>
              <a:ea typeface="Arial"/>
              <a:cs typeface="Arial"/>
              <a:sym typeface="Arial"/>
            </a:endParaRPr>
          </a:p>
          <a:p>
            <a:pPr indent="-298450" lvl="0" marL="457200" rtl="0" algn="l">
              <a:spcBef>
                <a:spcPts val="1000"/>
              </a:spcBef>
              <a:spcAft>
                <a:spcPts val="0"/>
              </a:spcAft>
              <a:buClr>
                <a:srgbClr val="000000"/>
              </a:buClr>
              <a:buSzPts val="1100"/>
              <a:buFont typeface="Arial"/>
              <a:buChar char="●"/>
            </a:pPr>
            <a:r>
              <a:rPr lang="en-GB" sz="1100">
                <a:solidFill>
                  <a:srgbClr val="000000"/>
                </a:solidFill>
                <a:latin typeface="Arial"/>
                <a:ea typeface="Arial"/>
                <a:cs typeface="Arial"/>
                <a:sym typeface="Arial"/>
              </a:rPr>
              <a:t>What is Spring MVC?</a:t>
            </a:r>
            <a:endParaRPr sz="1100">
              <a:solidFill>
                <a:srgbClr val="000000"/>
              </a:solidFill>
              <a:latin typeface="Arial"/>
              <a:ea typeface="Arial"/>
              <a:cs typeface="Arial"/>
              <a:sym typeface="Arial"/>
            </a:endParaRPr>
          </a:p>
          <a:p>
            <a:pPr indent="-298450" lvl="0" marL="457200" rtl="0" algn="l">
              <a:lnSpc>
                <a:spcPct val="100000"/>
              </a:lnSpc>
              <a:spcBef>
                <a:spcPts val="1000"/>
              </a:spcBef>
              <a:spcAft>
                <a:spcPts val="0"/>
              </a:spcAft>
              <a:buClr>
                <a:schemeClr val="dk1"/>
              </a:buClr>
              <a:buSzPts val="1100"/>
              <a:buFont typeface="Arial"/>
              <a:buChar char="●"/>
            </a:pPr>
            <a:r>
              <a:rPr lang="en-GB" sz="1100">
                <a:solidFill>
                  <a:schemeClr val="dk1"/>
                </a:solidFill>
                <a:latin typeface="Arial"/>
                <a:ea typeface="Arial"/>
                <a:cs typeface="Arial"/>
                <a:sym typeface="Arial"/>
              </a:rPr>
              <a:t>Design patterns we use</a:t>
            </a:r>
            <a:endParaRPr sz="1100">
              <a:solidFill>
                <a:schemeClr val="dk1"/>
              </a:solidFill>
              <a:latin typeface="Arial"/>
              <a:ea typeface="Arial"/>
              <a:cs typeface="Arial"/>
              <a:sym typeface="Arial"/>
            </a:endParaRPr>
          </a:p>
          <a:p>
            <a:pPr indent="-298450" lvl="0" marL="457200" rtl="0" algn="l">
              <a:spcBef>
                <a:spcPts val="1000"/>
              </a:spcBef>
              <a:spcAft>
                <a:spcPts val="0"/>
              </a:spcAft>
              <a:buClr>
                <a:schemeClr val="dk1"/>
              </a:buClr>
              <a:buSzPts val="1100"/>
              <a:buFont typeface="Arial"/>
              <a:buChar char="●"/>
            </a:pPr>
            <a:r>
              <a:rPr lang="en-GB" sz="1100">
                <a:solidFill>
                  <a:srgbClr val="000000"/>
                </a:solidFill>
                <a:latin typeface="Arial"/>
                <a:ea typeface="Arial"/>
                <a:cs typeface="Arial"/>
                <a:sym typeface="Arial"/>
              </a:rPr>
              <a:t>Advantages of Spring MVC Framework</a:t>
            </a:r>
            <a:endParaRPr sz="1100">
              <a:solidFill>
                <a:schemeClr val="dk1"/>
              </a:solidFill>
              <a:latin typeface="Arial"/>
              <a:ea typeface="Arial"/>
              <a:cs typeface="Arial"/>
              <a:sym typeface="Arial"/>
            </a:endParaRPr>
          </a:p>
          <a:p>
            <a:pPr indent="-298450" lvl="0" marL="457200" rtl="0" algn="just">
              <a:lnSpc>
                <a:spcPct val="105882"/>
              </a:lnSpc>
              <a:spcBef>
                <a:spcPts val="1000"/>
              </a:spcBef>
              <a:spcAft>
                <a:spcPts val="0"/>
              </a:spcAft>
              <a:buClr>
                <a:srgbClr val="333333"/>
              </a:buClr>
              <a:buSzPts val="1100"/>
              <a:buFont typeface="Arial"/>
              <a:buChar char="●"/>
            </a:pPr>
            <a:r>
              <a:rPr lang="en-GB" sz="1100">
                <a:solidFill>
                  <a:srgbClr val="333333"/>
                </a:solidFill>
                <a:highlight>
                  <a:srgbClr val="FFFFFF"/>
                </a:highlight>
                <a:latin typeface="Arial"/>
                <a:ea typeface="Arial"/>
                <a:cs typeface="Arial"/>
                <a:sym typeface="Arial"/>
              </a:rPr>
              <a:t>Spring MVC Architecture</a:t>
            </a:r>
            <a:endParaRPr sz="1100">
              <a:solidFill>
                <a:srgbClr val="000000"/>
              </a:solidFill>
              <a:latin typeface="Arial"/>
              <a:ea typeface="Arial"/>
              <a:cs typeface="Arial"/>
              <a:sym typeface="Arial"/>
            </a:endParaRPr>
          </a:p>
          <a:p>
            <a:pPr indent="-298450" lvl="0" marL="457200" rtl="0" algn="l">
              <a:spcBef>
                <a:spcPts val="1000"/>
              </a:spcBef>
              <a:spcAft>
                <a:spcPts val="0"/>
              </a:spcAft>
              <a:buClr>
                <a:srgbClr val="000000"/>
              </a:buClr>
              <a:buSzPts val="1100"/>
              <a:buFont typeface="Arial"/>
              <a:buChar char="●"/>
            </a:pPr>
            <a:r>
              <a:rPr lang="en-GB" sz="1100">
                <a:solidFill>
                  <a:srgbClr val="000000"/>
                </a:solidFill>
                <a:latin typeface="Arial"/>
                <a:ea typeface="Arial"/>
                <a:cs typeface="Arial"/>
                <a:sym typeface="Arial"/>
              </a:rPr>
              <a:t>Workflow of spring mvc</a:t>
            </a:r>
            <a:endParaRPr sz="1100">
              <a:solidFill>
                <a:srgbClr val="000000"/>
              </a:solidFill>
              <a:latin typeface="Arial"/>
              <a:ea typeface="Arial"/>
              <a:cs typeface="Arial"/>
              <a:sym typeface="Arial"/>
            </a:endParaRPr>
          </a:p>
          <a:p>
            <a:pPr indent="-298450" lvl="0" marL="457200" rtl="0" algn="l">
              <a:spcBef>
                <a:spcPts val="1000"/>
              </a:spcBef>
              <a:spcAft>
                <a:spcPts val="0"/>
              </a:spcAft>
              <a:buClr>
                <a:srgbClr val="000000"/>
              </a:buClr>
              <a:buSzPts val="1100"/>
              <a:buFont typeface="Arial"/>
              <a:buChar char="●"/>
            </a:pPr>
            <a:r>
              <a:rPr lang="en-GB" sz="1100">
                <a:solidFill>
                  <a:srgbClr val="000000"/>
                </a:solidFill>
                <a:latin typeface="Arial"/>
                <a:ea typeface="Arial"/>
                <a:cs typeface="Arial"/>
                <a:sym typeface="Arial"/>
              </a:rPr>
              <a:t>Spring MVC Components</a:t>
            </a:r>
            <a:endParaRPr sz="1100">
              <a:solidFill>
                <a:srgbClr val="000000"/>
              </a:solidFill>
              <a:latin typeface="Arial"/>
              <a:ea typeface="Arial"/>
              <a:cs typeface="Arial"/>
              <a:sym typeface="Arial"/>
            </a:endParaRPr>
          </a:p>
          <a:p>
            <a:pPr indent="-298450" lvl="0" marL="457200" rtl="0" algn="l">
              <a:spcBef>
                <a:spcPts val="1000"/>
              </a:spcBef>
              <a:spcAft>
                <a:spcPts val="1000"/>
              </a:spcAft>
              <a:buClr>
                <a:srgbClr val="000000"/>
              </a:buClr>
              <a:buSzPts val="1100"/>
              <a:buFont typeface="Arial"/>
              <a:buChar char="●"/>
            </a:pPr>
            <a:r>
              <a:rPr lang="en-GB" sz="1100">
                <a:solidFill>
                  <a:srgbClr val="000000"/>
                </a:solidFill>
                <a:latin typeface="Arial"/>
                <a:ea typeface="Arial"/>
                <a:cs typeface="Arial"/>
                <a:sym typeface="Arial"/>
              </a:rPr>
              <a:t>Example Project</a:t>
            </a:r>
            <a:endParaRPr sz="110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32"/>
          <p:cNvPicPr preferRelativeResize="0"/>
          <p:nvPr/>
        </p:nvPicPr>
        <p:blipFill>
          <a:blip r:embed="rId3">
            <a:alphaModFix/>
          </a:blip>
          <a:stretch>
            <a:fillRect/>
          </a:stretch>
        </p:blipFill>
        <p:spPr>
          <a:xfrm>
            <a:off x="117150" y="480850"/>
            <a:ext cx="8909701" cy="4465950"/>
          </a:xfrm>
          <a:prstGeom prst="rect">
            <a:avLst/>
          </a:prstGeom>
          <a:noFill/>
          <a:ln>
            <a:noFill/>
          </a:ln>
        </p:spPr>
      </p:pic>
      <p:sp>
        <p:nvSpPr>
          <p:cNvPr id="196" name="Google Shape;196;p32"/>
          <p:cNvSpPr txBox="1"/>
          <p:nvPr/>
        </p:nvSpPr>
        <p:spPr>
          <a:xfrm>
            <a:off x="0" y="0"/>
            <a:ext cx="3000000" cy="81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600">
                <a:highlight>
                  <a:srgbClr val="FFFFFF"/>
                </a:highlight>
              </a:rPr>
              <a:t>Spring MVC Flow</a:t>
            </a:r>
            <a:endParaRPr b="1" sz="1600">
              <a:highlight>
                <a:srgbClr val="FFFFFF"/>
              </a:highlight>
            </a:endParaRPr>
          </a:p>
          <a:p>
            <a:pPr indent="0" lvl="0" marL="0" rtl="0" algn="l">
              <a:lnSpc>
                <a:spcPct val="115000"/>
              </a:lnSpc>
              <a:spcBef>
                <a:spcPts val="800"/>
              </a:spcBef>
              <a:spcAft>
                <a:spcPts val="0"/>
              </a:spcAft>
              <a:buNone/>
            </a:pPr>
            <a:r>
              <a:t/>
            </a:r>
            <a:endParaRPr b="1"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34850" y="29750"/>
            <a:ext cx="8520600" cy="39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Example:</a:t>
            </a:r>
            <a:endParaRPr sz="1800"/>
          </a:p>
        </p:txBody>
      </p:sp>
      <p:pic>
        <p:nvPicPr>
          <p:cNvPr id="202" name="Google Shape;202;p33"/>
          <p:cNvPicPr preferRelativeResize="0"/>
          <p:nvPr/>
        </p:nvPicPr>
        <p:blipFill>
          <a:blip r:embed="rId3">
            <a:alphaModFix/>
          </a:blip>
          <a:stretch>
            <a:fillRect/>
          </a:stretch>
        </p:blipFill>
        <p:spPr>
          <a:xfrm>
            <a:off x="232550" y="1387613"/>
            <a:ext cx="4000275" cy="2368275"/>
          </a:xfrm>
          <a:prstGeom prst="rect">
            <a:avLst/>
          </a:prstGeom>
          <a:noFill/>
          <a:ln>
            <a:noFill/>
          </a:ln>
        </p:spPr>
      </p:pic>
      <p:sp>
        <p:nvSpPr>
          <p:cNvPr id="203" name="Google Shape;203;p33"/>
          <p:cNvSpPr txBox="1"/>
          <p:nvPr/>
        </p:nvSpPr>
        <p:spPr>
          <a:xfrm>
            <a:off x="29550" y="422438"/>
            <a:ext cx="9084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100">
                <a:solidFill>
                  <a:srgbClr val="273239"/>
                </a:solidFill>
                <a:highlight>
                  <a:srgbClr val="FFFFFF"/>
                </a:highlight>
              </a:rPr>
              <a:t>Dependencies within pom.xml: </a:t>
            </a:r>
            <a:r>
              <a:rPr lang="en-GB" sz="1100">
                <a:solidFill>
                  <a:srgbClr val="273239"/>
                </a:solidFill>
                <a:highlight>
                  <a:srgbClr val="FFFFFF"/>
                </a:highlight>
              </a:rPr>
              <a:t>spring-web MVC jar would suffice for all container requirements to develop the MVC application, JSTL-jar is included for JSP</a:t>
            </a:r>
            <a:endParaRPr b="1" sz="1100"/>
          </a:p>
        </p:txBody>
      </p:sp>
      <p:pic>
        <p:nvPicPr>
          <p:cNvPr id="204" name="Google Shape;204;p33"/>
          <p:cNvPicPr preferRelativeResize="0"/>
          <p:nvPr/>
        </p:nvPicPr>
        <p:blipFill>
          <a:blip r:embed="rId4">
            <a:alphaModFix/>
          </a:blip>
          <a:stretch>
            <a:fillRect/>
          </a:stretch>
        </p:blipFill>
        <p:spPr>
          <a:xfrm>
            <a:off x="5507175" y="927400"/>
            <a:ext cx="2885625" cy="4089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nvSpPr>
        <p:spPr>
          <a:xfrm>
            <a:off x="-105175" y="1146200"/>
            <a:ext cx="3674400" cy="7434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rgbClr val="273239"/>
              </a:buClr>
              <a:buSzPts val="1100"/>
              <a:buChar char="●"/>
            </a:pPr>
            <a:r>
              <a:rPr lang="en-GB" sz="1100">
                <a:solidFill>
                  <a:srgbClr val="273239"/>
                </a:solidFill>
                <a:highlight>
                  <a:srgbClr val="FFFFFF"/>
                </a:highlight>
              </a:rPr>
              <a:t>All requests corresponding to the ‘/’ URL mapping would be handled by this dispatcher servlet.</a:t>
            </a:r>
            <a:endParaRPr sz="1100"/>
          </a:p>
        </p:txBody>
      </p:sp>
      <p:sp>
        <p:nvSpPr>
          <p:cNvPr id="210" name="Google Shape;210;p34"/>
          <p:cNvSpPr txBox="1"/>
          <p:nvPr/>
        </p:nvSpPr>
        <p:spPr>
          <a:xfrm>
            <a:off x="0" y="36425"/>
            <a:ext cx="227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Proxima Nova"/>
                <a:ea typeface="Proxima Nova"/>
                <a:cs typeface="Proxima Nova"/>
                <a:sym typeface="Proxima Nova"/>
              </a:rPr>
              <a:t>Web.xml</a:t>
            </a:r>
            <a:endParaRPr b="1">
              <a:latin typeface="Proxima Nova"/>
              <a:ea typeface="Proxima Nova"/>
              <a:cs typeface="Proxima Nova"/>
              <a:sym typeface="Proxima Nova"/>
            </a:endParaRPr>
          </a:p>
        </p:txBody>
      </p:sp>
      <p:pic>
        <p:nvPicPr>
          <p:cNvPr id="211" name="Google Shape;211;p34"/>
          <p:cNvPicPr preferRelativeResize="0"/>
          <p:nvPr/>
        </p:nvPicPr>
        <p:blipFill>
          <a:blip r:embed="rId3">
            <a:alphaModFix/>
          </a:blip>
          <a:stretch>
            <a:fillRect/>
          </a:stretch>
        </p:blipFill>
        <p:spPr>
          <a:xfrm>
            <a:off x="3700400" y="981850"/>
            <a:ext cx="5268904" cy="3958275"/>
          </a:xfrm>
          <a:prstGeom prst="rect">
            <a:avLst/>
          </a:prstGeom>
          <a:noFill/>
          <a:ln>
            <a:noFill/>
          </a:ln>
        </p:spPr>
      </p:pic>
      <p:sp>
        <p:nvSpPr>
          <p:cNvPr id="212" name="Google Shape;212;p34"/>
          <p:cNvSpPr txBox="1"/>
          <p:nvPr/>
        </p:nvSpPr>
        <p:spPr>
          <a:xfrm>
            <a:off x="25950" y="436625"/>
            <a:ext cx="9092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highlight>
                  <a:srgbClr val="FFFFFF"/>
                </a:highlight>
              </a:rPr>
              <a:t>This minimum web.xml file declares one servlet (i.e. dispatcher servlet) to receive all kind of requests. Dispatcher servlet here acts as front controller.</a:t>
            </a:r>
            <a:endParaRPr sz="1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35"/>
          <p:cNvPicPr preferRelativeResize="0"/>
          <p:nvPr/>
        </p:nvPicPr>
        <p:blipFill>
          <a:blip r:embed="rId3">
            <a:alphaModFix/>
          </a:blip>
          <a:stretch>
            <a:fillRect/>
          </a:stretch>
        </p:blipFill>
        <p:spPr>
          <a:xfrm>
            <a:off x="178050" y="1566350"/>
            <a:ext cx="8651876" cy="3158775"/>
          </a:xfrm>
          <a:prstGeom prst="rect">
            <a:avLst/>
          </a:prstGeom>
          <a:noFill/>
          <a:ln>
            <a:noFill/>
          </a:ln>
        </p:spPr>
      </p:pic>
      <p:sp>
        <p:nvSpPr>
          <p:cNvPr id="218" name="Google Shape;218;p35"/>
          <p:cNvSpPr txBox="1"/>
          <p:nvPr/>
        </p:nvSpPr>
        <p:spPr>
          <a:xfrm>
            <a:off x="178050" y="845125"/>
            <a:ext cx="8787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highlight>
                  <a:srgbClr val="FFFFFF"/>
                </a:highlight>
              </a:rPr>
              <a:t>We are using annotated classes at request handler, service and dao layer so we have enabled annotation processing for all class files in base package “com.howtodoinjava.demo“.</a:t>
            </a:r>
            <a:endParaRPr sz="1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36"/>
          <p:cNvPicPr preferRelativeResize="0"/>
          <p:nvPr/>
        </p:nvPicPr>
        <p:blipFill>
          <a:blip r:embed="rId3">
            <a:alphaModFix/>
          </a:blip>
          <a:stretch>
            <a:fillRect/>
          </a:stretch>
        </p:blipFill>
        <p:spPr>
          <a:xfrm>
            <a:off x="42851" y="1207975"/>
            <a:ext cx="5316650" cy="3790425"/>
          </a:xfrm>
          <a:prstGeom prst="rect">
            <a:avLst/>
          </a:prstGeom>
          <a:noFill/>
          <a:ln>
            <a:noFill/>
          </a:ln>
        </p:spPr>
      </p:pic>
      <p:pic>
        <p:nvPicPr>
          <p:cNvPr id="224" name="Google Shape;224;p36"/>
          <p:cNvPicPr preferRelativeResize="0"/>
          <p:nvPr/>
        </p:nvPicPr>
        <p:blipFill>
          <a:blip r:embed="rId4">
            <a:alphaModFix/>
          </a:blip>
          <a:stretch>
            <a:fillRect/>
          </a:stretch>
        </p:blipFill>
        <p:spPr>
          <a:xfrm>
            <a:off x="5399024" y="2155063"/>
            <a:ext cx="3701251" cy="2727575"/>
          </a:xfrm>
          <a:prstGeom prst="rect">
            <a:avLst/>
          </a:prstGeom>
          <a:noFill/>
          <a:ln>
            <a:noFill/>
          </a:ln>
        </p:spPr>
      </p:pic>
      <p:sp>
        <p:nvSpPr>
          <p:cNvPr id="225" name="Google Shape;225;p36"/>
          <p:cNvSpPr txBox="1"/>
          <p:nvPr/>
        </p:nvSpPr>
        <p:spPr>
          <a:xfrm>
            <a:off x="42850" y="547888"/>
            <a:ext cx="8655000" cy="3540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rPr lang="en-GB" sz="1100">
                <a:highlight>
                  <a:srgbClr val="FFFFFF"/>
                </a:highlight>
              </a:rPr>
              <a:t>Annotation @RequestMapping at class level and method level determine the URL at which method will be invoked.</a:t>
            </a:r>
            <a:endParaRPr sz="1100"/>
          </a:p>
        </p:txBody>
      </p:sp>
      <p:sp>
        <p:nvSpPr>
          <p:cNvPr id="226" name="Google Shape;226;p36"/>
          <p:cNvSpPr txBox="1"/>
          <p:nvPr/>
        </p:nvSpPr>
        <p:spPr>
          <a:xfrm>
            <a:off x="5428500" y="1682925"/>
            <a:ext cx="3642300" cy="39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50">
                <a:highlight>
                  <a:srgbClr val="FFFFFF"/>
                </a:highlight>
                <a:latin typeface="Raleway"/>
                <a:ea typeface="Raleway"/>
                <a:cs typeface="Raleway"/>
                <a:sym typeface="Raleway"/>
              </a:rPr>
              <a:t>This class act as </a:t>
            </a:r>
            <a:r>
              <a:rPr b="1" lang="en-GB" sz="1350">
                <a:highlight>
                  <a:srgbClr val="FFFFFF"/>
                </a:highlight>
                <a:latin typeface="Raleway"/>
                <a:ea typeface="Raleway"/>
                <a:cs typeface="Raleway"/>
                <a:sym typeface="Raleway"/>
              </a:rPr>
              <a:t>model</a:t>
            </a:r>
            <a:r>
              <a:rPr lang="en-GB" sz="1350">
                <a:highlight>
                  <a:srgbClr val="FFFFFF"/>
                </a:highlight>
                <a:latin typeface="Raleway"/>
                <a:ea typeface="Raleway"/>
                <a:cs typeface="Raleway"/>
                <a:sym typeface="Raleway"/>
              </a:rPr>
              <a:t> for MVC pattern.</a:t>
            </a:r>
            <a:endParaRPr/>
          </a:p>
        </p:txBody>
      </p:sp>
      <p:sp>
        <p:nvSpPr>
          <p:cNvPr id="227" name="Google Shape;227;p36"/>
          <p:cNvSpPr txBox="1"/>
          <p:nvPr/>
        </p:nvSpPr>
        <p:spPr>
          <a:xfrm>
            <a:off x="3119000" y="2856350"/>
            <a:ext cx="3736500" cy="3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000"/>
              </a:spcAft>
              <a:buNone/>
            </a:pPr>
            <a:r>
              <a:rPr b="1" lang="en-GB" sz="900">
                <a:highlight>
                  <a:srgbClr val="FCE5CD"/>
                </a:highlight>
              </a:rPr>
              <a:t>employeesListDisplay.</a:t>
            </a:r>
            <a:r>
              <a:rPr lang="en-GB" sz="900">
                <a:highlight>
                  <a:srgbClr val="FCE5CD"/>
                </a:highlight>
              </a:rPr>
              <a:t>jsp is the jsp file</a:t>
            </a:r>
            <a:endParaRPr b="1" sz="900">
              <a:highlight>
                <a:srgbClr val="FCE5CD"/>
              </a:highlight>
            </a:endParaRPr>
          </a:p>
        </p:txBody>
      </p:sp>
      <p:cxnSp>
        <p:nvCxnSpPr>
          <p:cNvPr id="228" name="Google Shape;228;p36"/>
          <p:cNvCxnSpPr/>
          <p:nvPr/>
        </p:nvCxnSpPr>
        <p:spPr>
          <a:xfrm flipH="1" rot="10800000">
            <a:off x="2149025" y="3140150"/>
            <a:ext cx="1551900" cy="1389000"/>
          </a:xfrm>
          <a:prstGeom prst="straightConnector1">
            <a:avLst/>
          </a:prstGeom>
          <a:noFill/>
          <a:ln cap="flat" cmpd="sng" w="9525">
            <a:solidFill>
              <a:schemeClr val="dk2"/>
            </a:solidFill>
            <a:prstDash val="solid"/>
            <a:round/>
            <a:headEnd len="med" w="med" type="none"/>
            <a:tailEnd len="med" w="med" type="triangle"/>
          </a:ln>
        </p:spPr>
      </p:cxnSp>
      <p:sp>
        <p:nvSpPr>
          <p:cNvPr id="229" name="Google Shape;229;p36"/>
          <p:cNvSpPr/>
          <p:nvPr/>
        </p:nvSpPr>
        <p:spPr>
          <a:xfrm>
            <a:off x="1737122" y="4291100"/>
            <a:ext cx="827350" cy="183750"/>
          </a:xfrm>
          <a:custGeom>
            <a:rect b="b" l="l" r="r" t="t"/>
            <a:pathLst>
              <a:path extrusionOk="0" h="7350" w="33094">
                <a:moveTo>
                  <a:pt x="32511" y="583"/>
                </a:moveTo>
                <a:cubicBezTo>
                  <a:pt x="23378" y="583"/>
                  <a:pt x="14251" y="0"/>
                  <a:pt x="5118" y="0"/>
                </a:cubicBezTo>
                <a:cubicBezTo>
                  <a:pt x="3039" y="0"/>
                  <a:pt x="-492" y="1816"/>
                  <a:pt x="164" y="3789"/>
                </a:cubicBezTo>
                <a:cubicBezTo>
                  <a:pt x="1704" y="8418"/>
                  <a:pt x="9565" y="6994"/>
                  <a:pt x="14443" y="6994"/>
                </a:cubicBezTo>
                <a:cubicBezTo>
                  <a:pt x="21049" y="6994"/>
                  <a:pt x="33094" y="6898"/>
                  <a:pt x="33094" y="292"/>
                </a:cubicBezTo>
              </a:path>
            </a:pathLst>
          </a:custGeom>
          <a:noFill/>
          <a:ln cap="flat" cmpd="sng" w="9525">
            <a:solidFill>
              <a:schemeClr val="dk2"/>
            </a:solidFill>
            <a:prstDash val="solid"/>
            <a:round/>
            <a:headEnd len="med" w="med" type="none"/>
            <a:tailEnd len="med" w="med" type="none"/>
          </a:ln>
        </p:spPr>
      </p:sp>
      <p:sp>
        <p:nvSpPr>
          <p:cNvPr id="230" name="Google Shape;230;p36"/>
          <p:cNvSpPr txBox="1"/>
          <p:nvPr/>
        </p:nvSpPr>
        <p:spPr>
          <a:xfrm>
            <a:off x="167575" y="859700"/>
            <a:ext cx="174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Proxima Nova"/>
                <a:ea typeface="Proxima Nova"/>
                <a:cs typeface="Proxima Nova"/>
                <a:sym typeface="Proxima Nova"/>
              </a:rPr>
              <a:t>//controller class</a:t>
            </a:r>
            <a:endParaRPr>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7"/>
          <p:cNvPicPr preferRelativeResize="0"/>
          <p:nvPr/>
        </p:nvPicPr>
        <p:blipFill>
          <a:blip r:embed="rId3">
            <a:alphaModFix/>
          </a:blip>
          <a:stretch>
            <a:fillRect/>
          </a:stretch>
        </p:blipFill>
        <p:spPr>
          <a:xfrm>
            <a:off x="98000" y="1329800"/>
            <a:ext cx="2572300" cy="1043825"/>
          </a:xfrm>
          <a:prstGeom prst="rect">
            <a:avLst/>
          </a:prstGeom>
          <a:noFill/>
          <a:ln>
            <a:noFill/>
          </a:ln>
        </p:spPr>
      </p:pic>
      <p:pic>
        <p:nvPicPr>
          <p:cNvPr id="236" name="Google Shape;236;p37"/>
          <p:cNvPicPr preferRelativeResize="0"/>
          <p:nvPr/>
        </p:nvPicPr>
        <p:blipFill>
          <a:blip r:embed="rId4">
            <a:alphaModFix/>
          </a:blip>
          <a:stretch>
            <a:fillRect/>
          </a:stretch>
        </p:blipFill>
        <p:spPr>
          <a:xfrm>
            <a:off x="2670311" y="1329800"/>
            <a:ext cx="3278150" cy="3682575"/>
          </a:xfrm>
          <a:prstGeom prst="rect">
            <a:avLst/>
          </a:prstGeom>
          <a:noFill/>
          <a:ln>
            <a:noFill/>
          </a:ln>
        </p:spPr>
      </p:pic>
      <p:pic>
        <p:nvPicPr>
          <p:cNvPr id="237" name="Google Shape;237;p37"/>
          <p:cNvPicPr preferRelativeResize="0"/>
          <p:nvPr/>
        </p:nvPicPr>
        <p:blipFill>
          <a:blip r:embed="rId5">
            <a:alphaModFix/>
          </a:blip>
          <a:stretch>
            <a:fillRect/>
          </a:stretch>
        </p:blipFill>
        <p:spPr>
          <a:xfrm>
            <a:off x="6032500" y="1365275"/>
            <a:ext cx="2997925" cy="958775"/>
          </a:xfrm>
          <a:prstGeom prst="rect">
            <a:avLst/>
          </a:prstGeom>
          <a:noFill/>
          <a:ln>
            <a:noFill/>
          </a:ln>
        </p:spPr>
      </p:pic>
      <p:pic>
        <p:nvPicPr>
          <p:cNvPr id="238" name="Google Shape;238;p37"/>
          <p:cNvPicPr preferRelativeResize="0"/>
          <p:nvPr/>
        </p:nvPicPr>
        <p:blipFill>
          <a:blip r:embed="rId6">
            <a:alphaModFix/>
          </a:blip>
          <a:stretch>
            <a:fillRect/>
          </a:stretch>
        </p:blipFill>
        <p:spPr>
          <a:xfrm>
            <a:off x="6003375" y="2411475"/>
            <a:ext cx="3169775" cy="2528050"/>
          </a:xfrm>
          <a:prstGeom prst="rect">
            <a:avLst/>
          </a:prstGeom>
          <a:noFill/>
          <a:ln>
            <a:noFill/>
          </a:ln>
        </p:spPr>
      </p:pic>
      <p:sp>
        <p:nvSpPr>
          <p:cNvPr id="239" name="Google Shape;239;p37"/>
          <p:cNvSpPr txBox="1"/>
          <p:nvPr/>
        </p:nvSpPr>
        <p:spPr>
          <a:xfrm>
            <a:off x="309375" y="764975"/>
            <a:ext cx="5497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highlight>
                  <a:srgbClr val="FFFFFF"/>
                </a:highlight>
              </a:rPr>
              <a:t>Responsible for interacting with underlying DB storage.</a:t>
            </a:r>
            <a:endParaRPr sz="1100"/>
          </a:p>
        </p:txBody>
      </p:sp>
      <p:sp>
        <p:nvSpPr>
          <p:cNvPr id="240" name="Google Shape;240;p37"/>
          <p:cNvSpPr txBox="1"/>
          <p:nvPr/>
        </p:nvSpPr>
        <p:spPr>
          <a:xfrm>
            <a:off x="6003375" y="764975"/>
            <a:ext cx="3000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50">
                <a:highlight>
                  <a:srgbClr val="FFFFFF"/>
                </a:highlight>
                <a:latin typeface="Raleway"/>
                <a:ea typeface="Raleway"/>
                <a:cs typeface="Raleway"/>
                <a:sym typeface="Raleway"/>
              </a:rPr>
              <a:t>Responsible for interacting with DAO Layer.</a:t>
            </a:r>
            <a:endParaRPr/>
          </a:p>
        </p:txBody>
      </p:sp>
      <p:sp>
        <p:nvSpPr>
          <p:cNvPr id="241" name="Google Shape;241;p37"/>
          <p:cNvSpPr/>
          <p:nvPr/>
        </p:nvSpPr>
        <p:spPr>
          <a:xfrm>
            <a:off x="7268545" y="4177574"/>
            <a:ext cx="1029950" cy="322000"/>
          </a:xfrm>
          <a:custGeom>
            <a:rect b="b" l="l" r="r" t="t"/>
            <a:pathLst>
              <a:path extrusionOk="0" h="12880" w="41198">
                <a:moveTo>
                  <a:pt x="37684" y="1336"/>
                </a:moveTo>
                <a:cubicBezTo>
                  <a:pt x="25068" y="1336"/>
                  <a:pt x="-3607" y="-4222"/>
                  <a:pt x="383" y="7747"/>
                </a:cubicBezTo>
                <a:cubicBezTo>
                  <a:pt x="1978" y="12532"/>
                  <a:pt x="9935" y="11326"/>
                  <a:pt x="14954" y="11827"/>
                </a:cubicBezTo>
                <a:cubicBezTo>
                  <a:pt x="23294" y="12660"/>
                  <a:pt x="33043" y="14438"/>
                  <a:pt x="40016" y="9787"/>
                </a:cubicBezTo>
                <a:cubicBezTo>
                  <a:pt x="42488" y="8138"/>
                  <a:pt x="40369" y="3146"/>
                  <a:pt x="38267" y="1044"/>
                </a:cubicBezTo>
              </a:path>
            </a:pathLst>
          </a:custGeom>
          <a:noFill/>
          <a:ln cap="flat" cmpd="sng" w="9525">
            <a:solidFill>
              <a:schemeClr val="dk2"/>
            </a:solidFill>
            <a:prstDash val="solid"/>
            <a:round/>
            <a:headEnd len="med" w="med" type="none"/>
            <a:tailEnd len="med" w="med" type="none"/>
          </a:ln>
        </p:spPr>
      </p:sp>
      <p:cxnSp>
        <p:nvCxnSpPr>
          <p:cNvPr id="242" name="Google Shape;242;p37"/>
          <p:cNvCxnSpPr/>
          <p:nvPr/>
        </p:nvCxnSpPr>
        <p:spPr>
          <a:xfrm rot="10800000">
            <a:off x="4801225" y="2775675"/>
            <a:ext cx="1828500" cy="1734000"/>
          </a:xfrm>
          <a:prstGeom prst="straightConnector1">
            <a:avLst/>
          </a:prstGeom>
          <a:noFill/>
          <a:ln cap="flat" cmpd="sng" w="9525">
            <a:solidFill>
              <a:schemeClr val="dk2"/>
            </a:solidFill>
            <a:prstDash val="solid"/>
            <a:round/>
            <a:headEnd len="med" w="med" type="none"/>
            <a:tailEnd len="med" w="med" type="triangle"/>
          </a:ln>
        </p:spPr>
      </p:cxnSp>
      <p:sp>
        <p:nvSpPr>
          <p:cNvPr id="243" name="Google Shape;243;p37"/>
          <p:cNvSpPr/>
          <p:nvPr/>
        </p:nvSpPr>
        <p:spPr>
          <a:xfrm>
            <a:off x="4004126" y="2540923"/>
            <a:ext cx="1007275" cy="264450"/>
          </a:xfrm>
          <a:custGeom>
            <a:rect b="b" l="l" r="r" t="t"/>
            <a:pathLst>
              <a:path extrusionOk="0" h="10578" w="40291">
                <a:moveTo>
                  <a:pt x="39164" y="1816"/>
                </a:moveTo>
                <a:cubicBezTo>
                  <a:pt x="30851" y="2646"/>
                  <a:pt x="22391" y="2852"/>
                  <a:pt x="14102" y="1816"/>
                </a:cubicBezTo>
                <a:cubicBezTo>
                  <a:pt x="9664" y="1261"/>
                  <a:pt x="4276" y="-1450"/>
                  <a:pt x="697" y="1233"/>
                </a:cubicBezTo>
                <a:cubicBezTo>
                  <a:pt x="-952" y="2469"/>
                  <a:pt x="919" y="5398"/>
                  <a:pt x="1571" y="7353"/>
                </a:cubicBezTo>
                <a:cubicBezTo>
                  <a:pt x="2957" y="11511"/>
                  <a:pt x="10010" y="10267"/>
                  <a:pt x="14393" y="10267"/>
                </a:cubicBezTo>
                <a:cubicBezTo>
                  <a:pt x="22493" y="10267"/>
                  <a:pt x="30996" y="10779"/>
                  <a:pt x="38581" y="7936"/>
                </a:cubicBezTo>
                <a:cubicBezTo>
                  <a:pt x="40241" y="7314"/>
                  <a:pt x="40930" y="3673"/>
                  <a:pt x="39455" y="2690"/>
                </a:cubicBezTo>
              </a:path>
            </a:pathLst>
          </a:custGeom>
          <a:noFill/>
          <a:ln cap="flat" cmpd="sng" w="9525">
            <a:solidFill>
              <a:schemeClr val="dk2"/>
            </a:solidFill>
            <a:prstDash val="solid"/>
            <a:round/>
            <a:headEnd len="med" w="med" type="none"/>
            <a:tailEnd len="med" w="med" type="none"/>
          </a:ln>
        </p:spPr>
      </p:sp>
      <p:cxnSp>
        <p:nvCxnSpPr>
          <p:cNvPr id="244" name="Google Shape;244;p37"/>
          <p:cNvCxnSpPr/>
          <p:nvPr/>
        </p:nvCxnSpPr>
        <p:spPr>
          <a:xfrm rot="10800000">
            <a:off x="3409525" y="1034525"/>
            <a:ext cx="378900" cy="306000"/>
          </a:xfrm>
          <a:prstGeom prst="straightConnector1">
            <a:avLst/>
          </a:prstGeom>
          <a:noFill/>
          <a:ln cap="flat" cmpd="sng" w="9525">
            <a:solidFill>
              <a:schemeClr val="dk2"/>
            </a:solidFill>
            <a:prstDash val="solid"/>
            <a:round/>
            <a:headEnd len="med" w="med" type="none"/>
            <a:tailEnd len="med" w="med" type="triangle"/>
          </a:ln>
        </p:spPr>
      </p:cxnSp>
      <p:cxnSp>
        <p:nvCxnSpPr>
          <p:cNvPr id="245" name="Google Shape;245;p37"/>
          <p:cNvCxnSpPr/>
          <p:nvPr/>
        </p:nvCxnSpPr>
        <p:spPr>
          <a:xfrm flipH="1" rot="10800000">
            <a:off x="1763075" y="1078275"/>
            <a:ext cx="182100" cy="233100"/>
          </a:xfrm>
          <a:prstGeom prst="straightConnector1">
            <a:avLst/>
          </a:prstGeom>
          <a:noFill/>
          <a:ln cap="flat" cmpd="sng" w="9525">
            <a:solidFill>
              <a:schemeClr val="dk2"/>
            </a:solidFill>
            <a:prstDash val="solid"/>
            <a:round/>
            <a:headEnd len="med" w="med" type="none"/>
            <a:tailEnd len="med" w="med" type="triangle"/>
          </a:ln>
        </p:spPr>
      </p:cxnSp>
      <p:cxnSp>
        <p:nvCxnSpPr>
          <p:cNvPr id="246" name="Google Shape;246;p37"/>
          <p:cNvCxnSpPr/>
          <p:nvPr/>
        </p:nvCxnSpPr>
        <p:spPr>
          <a:xfrm rot="10800000">
            <a:off x="7992125" y="1151225"/>
            <a:ext cx="386100" cy="189300"/>
          </a:xfrm>
          <a:prstGeom prst="straightConnector1">
            <a:avLst/>
          </a:prstGeom>
          <a:noFill/>
          <a:ln cap="flat" cmpd="sng" w="9525">
            <a:solidFill>
              <a:schemeClr val="dk2"/>
            </a:solidFill>
            <a:prstDash val="solid"/>
            <a:round/>
            <a:headEnd len="med" w="med" type="none"/>
            <a:tailEnd len="med" w="med" type="triangle"/>
          </a:ln>
        </p:spPr>
      </p:cxnSp>
      <p:cxnSp>
        <p:nvCxnSpPr>
          <p:cNvPr id="247" name="Google Shape;247;p37"/>
          <p:cNvCxnSpPr/>
          <p:nvPr/>
        </p:nvCxnSpPr>
        <p:spPr>
          <a:xfrm rot="10800000">
            <a:off x="7161450" y="1158450"/>
            <a:ext cx="604800" cy="1260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55125" y="135275"/>
            <a:ext cx="8849100" cy="5727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000000"/>
              </a:buClr>
              <a:buSzPts val="1100"/>
              <a:buFont typeface="Arial"/>
              <a:buChar char="●"/>
            </a:pPr>
            <a:r>
              <a:rPr lang="en-GB" sz="1100">
                <a:solidFill>
                  <a:srgbClr val="000000"/>
                </a:solidFill>
                <a:highlight>
                  <a:srgbClr val="FFFFFF"/>
                </a:highlight>
                <a:latin typeface="Arial"/>
                <a:ea typeface="Arial"/>
                <a:cs typeface="Arial"/>
                <a:sym typeface="Arial"/>
              </a:rPr>
              <a:t>This jsp is used to display all the employees in system. It iterates the collection of employees in loop, and print their details in a table. This fits into view layer of MVC pattern.</a:t>
            </a:r>
            <a:endParaRPr sz="1100">
              <a:latin typeface="Arial"/>
              <a:ea typeface="Arial"/>
              <a:cs typeface="Arial"/>
              <a:sym typeface="Arial"/>
            </a:endParaRPr>
          </a:p>
        </p:txBody>
      </p:sp>
      <p:pic>
        <p:nvPicPr>
          <p:cNvPr id="253" name="Google Shape;253;p38"/>
          <p:cNvPicPr preferRelativeResize="0"/>
          <p:nvPr/>
        </p:nvPicPr>
        <p:blipFill>
          <a:blip r:embed="rId3">
            <a:alphaModFix/>
          </a:blip>
          <a:stretch>
            <a:fillRect/>
          </a:stretch>
        </p:blipFill>
        <p:spPr>
          <a:xfrm>
            <a:off x="125925" y="993155"/>
            <a:ext cx="3690950" cy="4063269"/>
          </a:xfrm>
          <a:prstGeom prst="rect">
            <a:avLst/>
          </a:prstGeom>
          <a:noFill/>
          <a:ln>
            <a:noFill/>
          </a:ln>
        </p:spPr>
      </p:pic>
      <p:pic>
        <p:nvPicPr>
          <p:cNvPr id="254" name="Google Shape;254;p38"/>
          <p:cNvPicPr preferRelativeResize="0"/>
          <p:nvPr/>
        </p:nvPicPr>
        <p:blipFill>
          <a:blip r:embed="rId4">
            <a:alphaModFix/>
          </a:blip>
          <a:stretch>
            <a:fillRect/>
          </a:stretch>
        </p:blipFill>
        <p:spPr>
          <a:xfrm>
            <a:off x="5171424" y="2206788"/>
            <a:ext cx="2409825" cy="1276350"/>
          </a:xfrm>
          <a:prstGeom prst="rect">
            <a:avLst/>
          </a:prstGeom>
          <a:noFill/>
          <a:ln>
            <a:noFill/>
          </a:ln>
        </p:spPr>
      </p:pic>
      <p:sp>
        <p:nvSpPr>
          <p:cNvPr id="255" name="Google Shape;255;p38"/>
          <p:cNvSpPr txBox="1"/>
          <p:nvPr/>
        </p:nvSpPr>
        <p:spPr>
          <a:xfrm>
            <a:off x="3759275" y="1916075"/>
            <a:ext cx="5347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000">
                <a:solidFill>
                  <a:srgbClr val="38761D"/>
                </a:solidFill>
                <a:highlight>
                  <a:srgbClr val="FFFFFF"/>
                </a:highlight>
                <a:latin typeface="Raleway"/>
                <a:ea typeface="Raleway"/>
                <a:cs typeface="Raleway"/>
                <a:sym typeface="Raleway"/>
              </a:rPr>
              <a:t>“http://localhost:8080/springmvcexample/employee-module/getAllEmployees“</a:t>
            </a:r>
            <a:endParaRPr b="1" sz="1000">
              <a:solidFill>
                <a:srgbClr val="38761D"/>
              </a:solidFill>
            </a:endParaRPr>
          </a:p>
        </p:txBody>
      </p:sp>
      <p:sp>
        <p:nvSpPr>
          <p:cNvPr id="256" name="Google Shape;256;p38"/>
          <p:cNvSpPr txBox="1"/>
          <p:nvPr/>
        </p:nvSpPr>
        <p:spPr>
          <a:xfrm>
            <a:off x="68325" y="600750"/>
            <a:ext cx="3000000" cy="39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000"/>
              </a:spcAft>
              <a:buNone/>
            </a:pPr>
            <a:r>
              <a:rPr b="1" lang="en-GB" sz="1350">
                <a:highlight>
                  <a:srgbClr val="FFFFFF"/>
                </a:highlight>
                <a:latin typeface="Raleway"/>
                <a:ea typeface="Raleway"/>
                <a:cs typeface="Raleway"/>
                <a:sym typeface="Raleway"/>
              </a:rPr>
              <a:t>employeesListDisplay.jsp</a:t>
            </a:r>
            <a:endParaRPr b="1" sz="1100"/>
          </a:p>
        </p:txBody>
      </p:sp>
      <p:sp>
        <p:nvSpPr>
          <p:cNvPr id="257" name="Google Shape;257;p38"/>
          <p:cNvSpPr/>
          <p:nvPr/>
        </p:nvSpPr>
        <p:spPr>
          <a:xfrm>
            <a:off x="944501" y="3361065"/>
            <a:ext cx="1265050" cy="314625"/>
          </a:xfrm>
          <a:custGeom>
            <a:rect b="b" l="l" r="r" t="t"/>
            <a:pathLst>
              <a:path extrusionOk="0" h="12585" w="50602">
                <a:moveTo>
                  <a:pt x="48479" y="3106"/>
                </a:moveTo>
                <a:cubicBezTo>
                  <a:pt x="33592" y="-2851"/>
                  <a:pt x="16431" y="1648"/>
                  <a:pt x="396" y="1648"/>
                </a:cubicBezTo>
                <a:cubicBezTo>
                  <a:pt x="-806" y="1648"/>
                  <a:pt x="1270" y="3943"/>
                  <a:pt x="1270" y="5145"/>
                </a:cubicBezTo>
                <a:cubicBezTo>
                  <a:pt x="1270" y="7605"/>
                  <a:pt x="-25" y="12431"/>
                  <a:pt x="2435" y="12431"/>
                </a:cubicBezTo>
                <a:cubicBezTo>
                  <a:pt x="3357" y="12431"/>
                  <a:pt x="2510" y="10265"/>
                  <a:pt x="3310" y="9808"/>
                </a:cubicBezTo>
                <a:cubicBezTo>
                  <a:pt x="5769" y="8404"/>
                  <a:pt x="8936" y="8733"/>
                  <a:pt x="11761" y="8934"/>
                </a:cubicBezTo>
                <a:cubicBezTo>
                  <a:pt x="20516" y="9558"/>
                  <a:pt x="29211" y="11265"/>
                  <a:pt x="37988" y="11265"/>
                </a:cubicBezTo>
                <a:cubicBezTo>
                  <a:pt x="41971" y="11265"/>
                  <a:pt x="47120" y="14081"/>
                  <a:pt x="49936" y="11265"/>
                </a:cubicBezTo>
                <a:cubicBezTo>
                  <a:pt x="51755" y="9446"/>
                  <a:pt x="49293" y="6128"/>
                  <a:pt x="48479" y="3688"/>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9"/>
          <p:cNvSpPr txBox="1"/>
          <p:nvPr>
            <p:ph type="ctrTitle"/>
          </p:nvPr>
        </p:nvSpPr>
        <p:spPr>
          <a:xfrm>
            <a:off x="2856350" y="1381150"/>
            <a:ext cx="30375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0" y="37025"/>
            <a:ext cx="8520600" cy="572700"/>
          </a:xfrm>
          <a:prstGeom prst="rect">
            <a:avLst/>
          </a:prstGeom>
        </p:spPr>
        <p:txBody>
          <a:bodyPr anchorCtr="0" anchor="t" bIns="91425" lIns="91425" spcFirstLastPara="1" rIns="91425" wrap="square" tIns="91425">
            <a:normAutofit/>
          </a:bodyPr>
          <a:lstStyle/>
          <a:p>
            <a:pPr indent="0" lvl="0" marL="0" rtl="0" algn="l">
              <a:lnSpc>
                <a:spcPct val="140000"/>
              </a:lnSpc>
              <a:spcBef>
                <a:spcPts val="0"/>
              </a:spcBef>
              <a:spcAft>
                <a:spcPts val="0"/>
              </a:spcAft>
              <a:buNone/>
            </a:pPr>
            <a:r>
              <a:rPr b="1" lang="en-GB" sz="1800">
                <a:solidFill>
                  <a:srgbClr val="333333"/>
                </a:solidFill>
                <a:highlight>
                  <a:srgbClr val="FFFFFF"/>
                </a:highlight>
                <a:latin typeface="Arial"/>
                <a:ea typeface="Arial"/>
                <a:cs typeface="Arial"/>
                <a:sym typeface="Arial"/>
              </a:rPr>
              <a:t>The Purpose of MVC Framework</a:t>
            </a:r>
            <a:endParaRPr b="1" sz="1800">
              <a:latin typeface="Arial"/>
              <a:ea typeface="Arial"/>
              <a:cs typeface="Arial"/>
              <a:sym typeface="Arial"/>
            </a:endParaRPr>
          </a:p>
        </p:txBody>
      </p:sp>
      <p:sp>
        <p:nvSpPr>
          <p:cNvPr id="72" name="Google Shape;72;p15"/>
          <p:cNvSpPr txBox="1"/>
          <p:nvPr>
            <p:ph idx="1" type="body"/>
          </p:nvPr>
        </p:nvSpPr>
        <p:spPr>
          <a:xfrm>
            <a:off x="0" y="609725"/>
            <a:ext cx="9070200" cy="4286100"/>
          </a:xfrm>
          <a:prstGeom prst="rect">
            <a:avLst/>
          </a:prstGeom>
        </p:spPr>
        <p:txBody>
          <a:bodyPr anchorCtr="0" anchor="t" bIns="91425" lIns="91425" spcFirstLastPara="1" rIns="91425" wrap="square" tIns="91425">
            <a:normAutofit fontScale="92500" lnSpcReduction="20000"/>
          </a:bodyPr>
          <a:lstStyle/>
          <a:p>
            <a:pPr indent="0" lvl="0" marL="0" rtl="0" algn="l">
              <a:lnSpc>
                <a:spcPct val="185714"/>
              </a:lnSpc>
              <a:spcBef>
                <a:spcPts val="0"/>
              </a:spcBef>
              <a:spcAft>
                <a:spcPts val="0"/>
              </a:spcAft>
              <a:buNone/>
            </a:pPr>
            <a:r>
              <a:rPr lang="en-GB" sz="1200">
                <a:solidFill>
                  <a:srgbClr val="333333"/>
                </a:solidFill>
                <a:highlight>
                  <a:srgbClr val="FFFFFF"/>
                </a:highlight>
                <a:latin typeface="Arial"/>
                <a:ea typeface="Arial"/>
                <a:cs typeface="Arial"/>
                <a:sym typeface="Arial"/>
              </a:rPr>
              <a:t>MVC software framework helps us to </a:t>
            </a:r>
            <a:r>
              <a:rPr b="1" lang="en-GB" sz="1200">
                <a:solidFill>
                  <a:srgbClr val="333333"/>
                </a:solidFill>
                <a:highlight>
                  <a:srgbClr val="FFFFFF"/>
                </a:highlight>
                <a:latin typeface="Arial"/>
                <a:ea typeface="Arial"/>
                <a:cs typeface="Arial"/>
                <a:sym typeface="Arial"/>
              </a:rPr>
              <a:t>separate the different aspects of the application</a:t>
            </a:r>
            <a:r>
              <a:rPr lang="en-GB" sz="1200">
                <a:solidFill>
                  <a:srgbClr val="333333"/>
                </a:solidFill>
                <a:highlight>
                  <a:srgbClr val="FFFFFF"/>
                </a:highlight>
                <a:latin typeface="Arial"/>
                <a:ea typeface="Arial"/>
                <a:cs typeface="Arial"/>
                <a:sym typeface="Arial"/>
              </a:rPr>
              <a:t> (</a:t>
            </a:r>
            <a:r>
              <a:rPr lang="en-GB" sz="1200">
                <a:solidFill>
                  <a:srgbClr val="9900FF"/>
                </a:solidFill>
                <a:highlight>
                  <a:srgbClr val="FFFFFF"/>
                </a:highlight>
                <a:latin typeface="Arial"/>
                <a:ea typeface="Arial"/>
                <a:cs typeface="Arial"/>
                <a:sym typeface="Arial"/>
              </a:rPr>
              <a:t>input logic, business logic, and GUI</a:t>
            </a:r>
            <a:r>
              <a:rPr lang="en-GB" sz="1200">
                <a:solidFill>
                  <a:srgbClr val="333333"/>
                </a:solidFill>
                <a:highlight>
                  <a:srgbClr val="FFFFFF"/>
                </a:highlight>
                <a:latin typeface="Arial"/>
                <a:ea typeface="Arial"/>
                <a:cs typeface="Arial"/>
                <a:sym typeface="Arial"/>
              </a:rPr>
              <a:t>), while </a:t>
            </a:r>
            <a:r>
              <a:rPr lang="en-GB" sz="1200">
                <a:solidFill>
                  <a:srgbClr val="9900FF"/>
                </a:solidFill>
                <a:highlight>
                  <a:srgbClr val="FFFFFF"/>
                </a:highlight>
                <a:latin typeface="Arial"/>
                <a:ea typeface="Arial"/>
                <a:cs typeface="Arial"/>
                <a:sym typeface="Arial"/>
              </a:rPr>
              <a:t>providing a loose coupling between these elements</a:t>
            </a:r>
            <a:r>
              <a:rPr lang="en-GB" sz="1200">
                <a:solidFill>
                  <a:srgbClr val="333333"/>
                </a:solidFill>
                <a:highlight>
                  <a:srgbClr val="FFFFFF"/>
                </a:highlight>
                <a:latin typeface="Arial"/>
                <a:ea typeface="Arial"/>
                <a:cs typeface="Arial"/>
                <a:sym typeface="Arial"/>
              </a:rPr>
              <a:t>. Thus, the information </a:t>
            </a:r>
            <a:r>
              <a:rPr b="1" lang="en-GB" sz="1200">
                <a:solidFill>
                  <a:srgbClr val="333333"/>
                </a:solidFill>
                <a:highlight>
                  <a:srgbClr val="FFFFFF"/>
                </a:highlight>
                <a:latin typeface="Arial"/>
                <a:ea typeface="Arial"/>
                <a:cs typeface="Arial"/>
                <a:sym typeface="Arial"/>
              </a:rPr>
              <a:t>(most reusable) logic belongs in the model,</a:t>
            </a:r>
            <a:r>
              <a:rPr lang="en-GB" sz="1200">
                <a:solidFill>
                  <a:srgbClr val="333333"/>
                </a:solidFill>
                <a:highlight>
                  <a:srgbClr val="FFFFFF"/>
                </a:highlight>
                <a:latin typeface="Arial"/>
                <a:ea typeface="Arial"/>
                <a:cs typeface="Arial"/>
                <a:sym typeface="Arial"/>
              </a:rPr>
              <a:t> the </a:t>
            </a:r>
            <a:r>
              <a:rPr b="1" lang="en-GB" sz="1200">
                <a:solidFill>
                  <a:srgbClr val="333333"/>
                </a:solidFill>
                <a:highlight>
                  <a:srgbClr val="FFFFFF"/>
                </a:highlight>
                <a:latin typeface="Arial"/>
                <a:ea typeface="Arial"/>
                <a:cs typeface="Arial"/>
                <a:sym typeface="Arial"/>
              </a:rPr>
              <a:t>GUI belongs in the view</a:t>
            </a:r>
            <a:r>
              <a:rPr lang="en-GB" sz="1200">
                <a:solidFill>
                  <a:srgbClr val="333333"/>
                </a:solidFill>
                <a:highlight>
                  <a:srgbClr val="FFFFFF"/>
                </a:highlight>
                <a:latin typeface="Arial"/>
                <a:ea typeface="Arial"/>
                <a:cs typeface="Arial"/>
                <a:sym typeface="Arial"/>
              </a:rPr>
              <a:t>. </a:t>
            </a:r>
            <a:r>
              <a:rPr b="1" lang="en-GB" sz="1200">
                <a:solidFill>
                  <a:srgbClr val="333333"/>
                </a:solidFill>
                <a:highlight>
                  <a:srgbClr val="FFFFFF"/>
                </a:highlight>
                <a:latin typeface="Arial"/>
                <a:ea typeface="Arial"/>
                <a:cs typeface="Arial"/>
                <a:sym typeface="Arial"/>
              </a:rPr>
              <a:t>Input logic belongs in the controller</a:t>
            </a:r>
            <a:r>
              <a:rPr lang="en-GB" sz="1200">
                <a:solidFill>
                  <a:srgbClr val="333333"/>
                </a:solidFill>
                <a:highlight>
                  <a:srgbClr val="FFFFFF"/>
                </a:highlight>
                <a:latin typeface="Arial"/>
                <a:ea typeface="Arial"/>
                <a:cs typeface="Arial"/>
                <a:sym typeface="Arial"/>
              </a:rPr>
              <a:t>. This separation helps you manage complexity when you build an application because it enables you to focus on one aspect of the implementation at a time. MVC Framework is a good idea for a number of reasons, including:</a:t>
            </a:r>
            <a:endParaRPr sz="1200">
              <a:solidFill>
                <a:srgbClr val="333333"/>
              </a:solidFill>
              <a:highlight>
                <a:srgbClr val="FFFFFF"/>
              </a:highlight>
              <a:latin typeface="Arial"/>
              <a:ea typeface="Arial"/>
              <a:cs typeface="Arial"/>
              <a:sym typeface="Arial"/>
            </a:endParaRPr>
          </a:p>
          <a:p>
            <a:pPr indent="-299085" lvl="0" marL="457200" rtl="0" algn="l">
              <a:lnSpc>
                <a:spcPct val="185714"/>
              </a:lnSpc>
              <a:spcBef>
                <a:spcPts val="0"/>
              </a:spcBef>
              <a:spcAft>
                <a:spcPts val="0"/>
              </a:spcAft>
              <a:buClr>
                <a:srgbClr val="333333"/>
              </a:buClr>
              <a:buSzPct val="100000"/>
              <a:buFont typeface="Arial"/>
              <a:buChar char="●"/>
            </a:pPr>
            <a:r>
              <a:rPr b="1" lang="en-GB" sz="1200">
                <a:solidFill>
                  <a:srgbClr val="333333"/>
                </a:solidFill>
                <a:highlight>
                  <a:srgbClr val="FFFFFF"/>
                </a:highlight>
                <a:latin typeface="Arial"/>
                <a:ea typeface="Arial"/>
                <a:cs typeface="Arial"/>
                <a:sym typeface="Arial"/>
              </a:rPr>
              <a:t>Simultaneous development – </a:t>
            </a:r>
            <a:r>
              <a:rPr lang="en-GB" sz="1200">
                <a:solidFill>
                  <a:srgbClr val="333333"/>
                </a:solidFill>
                <a:highlight>
                  <a:srgbClr val="FFFFFF"/>
                </a:highlight>
                <a:latin typeface="Arial"/>
                <a:ea typeface="Arial"/>
                <a:cs typeface="Arial"/>
                <a:sym typeface="Arial"/>
              </a:rPr>
              <a:t>Because MVC decouples the various components of an application, developers are able to work in parallel on different components without affecting or blocking one another.</a:t>
            </a:r>
            <a:endParaRPr sz="1200">
              <a:solidFill>
                <a:srgbClr val="333333"/>
              </a:solidFill>
              <a:highlight>
                <a:srgbClr val="FFFFFF"/>
              </a:highlight>
              <a:latin typeface="Arial"/>
              <a:ea typeface="Arial"/>
              <a:cs typeface="Arial"/>
              <a:sym typeface="Arial"/>
            </a:endParaRPr>
          </a:p>
          <a:p>
            <a:pPr indent="-299085" lvl="0" marL="457200" rtl="0" algn="l">
              <a:lnSpc>
                <a:spcPct val="185714"/>
              </a:lnSpc>
              <a:spcBef>
                <a:spcPts val="0"/>
              </a:spcBef>
              <a:spcAft>
                <a:spcPts val="0"/>
              </a:spcAft>
              <a:buClr>
                <a:srgbClr val="333333"/>
              </a:buClr>
              <a:buSzPct val="100000"/>
              <a:buFont typeface="Arial"/>
              <a:buChar char="●"/>
            </a:pPr>
            <a:r>
              <a:rPr b="1" lang="en-GB" sz="1200">
                <a:solidFill>
                  <a:srgbClr val="333333"/>
                </a:solidFill>
                <a:highlight>
                  <a:srgbClr val="FFFFFF"/>
                </a:highlight>
                <a:latin typeface="Arial"/>
                <a:ea typeface="Arial"/>
                <a:cs typeface="Arial"/>
                <a:sym typeface="Arial"/>
              </a:rPr>
              <a:t>Reusability – </a:t>
            </a:r>
            <a:r>
              <a:rPr lang="en-GB" sz="1200">
                <a:solidFill>
                  <a:srgbClr val="333333"/>
                </a:solidFill>
                <a:highlight>
                  <a:srgbClr val="FFFFFF"/>
                </a:highlight>
                <a:latin typeface="Arial"/>
                <a:ea typeface="Arial"/>
                <a:cs typeface="Arial"/>
                <a:sym typeface="Arial"/>
              </a:rPr>
              <a:t>The same (or similar) view for one application can be refactored for another application with different data because the view is simply handling how the data is being displayed to the user. </a:t>
            </a:r>
            <a:r>
              <a:rPr lang="en-GB" sz="1200">
                <a:solidFill>
                  <a:srgbClr val="232629"/>
                </a:solidFill>
                <a:highlight>
                  <a:srgbClr val="FFFFFF"/>
                </a:highlight>
                <a:latin typeface="Arial"/>
                <a:ea typeface="Arial"/>
                <a:cs typeface="Arial"/>
                <a:sym typeface="Arial"/>
              </a:rPr>
              <a:t>The separation of these main components model, view and controller </a:t>
            </a:r>
            <a:r>
              <a:rPr b="1" lang="en-GB" sz="1200">
                <a:solidFill>
                  <a:srgbClr val="232629"/>
                </a:solidFill>
                <a:highlight>
                  <a:srgbClr val="FFFFFF"/>
                </a:highlight>
                <a:latin typeface="Arial"/>
                <a:ea typeface="Arial"/>
                <a:cs typeface="Arial"/>
                <a:sym typeface="Arial"/>
              </a:rPr>
              <a:t>help to create more reusable code</a:t>
            </a:r>
            <a:r>
              <a:rPr lang="en-GB" sz="1200">
                <a:solidFill>
                  <a:srgbClr val="232629"/>
                </a:solidFill>
                <a:highlight>
                  <a:srgbClr val="FFFFFF"/>
                </a:highlight>
                <a:latin typeface="Arial"/>
                <a:ea typeface="Arial"/>
                <a:cs typeface="Arial"/>
                <a:sym typeface="Arial"/>
              </a:rPr>
              <a:t> that is easier to understand because each piece has a distinct purpose. </a:t>
            </a:r>
            <a:endParaRPr sz="1200">
              <a:solidFill>
                <a:srgbClr val="333333"/>
              </a:solidFill>
              <a:highlight>
                <a:srgbClr val="FFFFFF"/>
              </a:highlight>
              <a:latin typeface="Arial"/>
              <a:ea typeface="Arial"/>
              <a:cs typeface="Arial"/>
              <a:sym typeface="Arial"/>
            </a:endParaRPr>
          </a:p>
          <a:p>
            <a:pPr indent="-299085" lvl="0" marL="457200" rtl="0" algn="l">
              <a:lnSpc>
                <a:spcPct val="185714"/>
              </a:lnSpc>
              <a:spcBef>
                <a:spcPts val="0"/>
              </a:spcBef>
              <a:spcAft>
                <a:spcPts val="0"/>
              </a:spcAft>
              <a:buClr>
                <a:srgbClr val="333333"/>
              </a:buClr>
              <a:buSzPct val="100000"/>
              <a:buFont typeface="Arial"/>
              <a:buChar char="●"/>
            </a:pPr>
            <a:r>
              <a:rPr b="1" lang="en-GB" sz="1200">
                <a:solidFill>
                  <a:srgbClr val="333333"/>
                </a:solidFill>
                <a:highlight>
                  <a:srgbClr val="FFFFFF"/>
                </a:highlight>
                <a:latin typeface="Arial"/>
                <a:ea typeface="Arial"/>
                <a:cs typeface="Arial"/>
                <a:sym typeface="Arial"/>
              </a:rPr>
              <a:t>Improved scalability –</a:t>
            </a:r>
            <a:r>
              <a:rPr lang="en-GB" sz="1200">
                <a:solidFill>
                  <a:srgbClr val="333333"/>
                </a:solidFill>
                <a:highlight>
                  <a:srgbClr val="FFFFFF"/>
                </a:highlight>
                <a:latin typeface="Arial"/>
                <a:ea typeface="Arial"/>
                <a:cs typeface="Arial"/>
                <a:sym typeface="Arial"/>
              </a:rPr>
              <a:t> if your application begins experiencing performance issues because database access is slow, you can upgrade the hardware running the database without other components being affected.</a:t>
            </a:r>
            <a:endParaRPr sz="1200">
              <a:solidFill>
                <a:srgbClr val="333333"/>
              </a:solidFill>
              <a:highlight>
                <a:srgbClr val="FFFFFF"/>
              </a:highlight>
              <a:latin typeface="Arial"/>
              <a:ea typeface="Arial"/>
              <a:cs typeface="Arial"/>
              <a:sym typeface="Arial"/>
            </a:endParaRPr>
          </a:p>
          <a:p>
            <a:pPr indent="-299085" lvl="0" marL="457200" rtl="0" algn="l">
              <a:lnSpc>
                <a:spcPct val="185714"/>
              </a:lnSpc>
              <a:spcBef>
                <a:spcPts val="0"/>
              </a:spcBef>
              <a:spcAft>
                <a:spcPts val="0"/>
              </a:spcAft>
              <a:buClr>
                <a:srgbClr val="333333"/>
              </a:buClr>
              <a:buSzPct val="100000"/>
              <a:buFont typeface="Arial"/>
              <a:buChar char="●"/>
            </a:pPr>
            <a:r>
              <a:rPr b="1" lang="en-GB" sz="1200">
                <a:solidFill>
                  <a:srgbClr val="333333"/>
                </a:solidFill>
                <a:highlight>
                  <a:srgbClr val="FFFFFF"/>
                </a:highlight>
                <a:latin typeface="Arial"/>
                <a:ea typeface="Arial"/>
                <a:cs typeface="Arial"/>
                <a:sym typeface="Arial"/>
              </a:rPr>
              <a:t>Low coupling </a:t>
            </a:r>
            <a:r>
              <a:rPr b="1" lang="en-GB" sz="1200">
                <a:solidFill>
                  <a:srgbClr val="333333"/>
                </a:solidFill>
                <a:highlight>
                  <a:srgbClr val="FFFFFF"/>
                </a:highlight>
                <a:latin typeface="Arial"/>
                <a:ea typeface="Arial"/>
                <a:cs typeface="Arial"/>
                <a:sym typeface="Arial"/>
              </a:rPr>
              <a:t>—</a:t>
            </a:r>
            <a:r>
              <a:rPr lang="en-GB" sz="1200">
                <a:solidFill>
                  <a:srgbClr val="333333"/>
                </a:solidFill>
                <a:highlight>
                  <a:srgbClr val="FFFFFF"/>
                </a:highlight>
                <a:latin typeface="Arial"/>
                <a:ea typeface="Arial"/>
                <a:cs typeface="Arial"/>
                <a:sym typeface="Arial"/>
              </a:rPr>
              <a:t> the very nature of the MVC framework is such that there is low coupling among models, views or controllers.</a:t>
            </a:r>
            <a:endParaRPr sz="1200">
              <a:solidFill>
                <a:srgbClr val="333333"/>
              </a:solidFill>
              <a:highlight>
                <a:srgbClr val="FFFFFF"/>
              </a:highlight>
              <a:latin typeface="Arial"/>
              <a:ea typeface="Arial"/>
              <a:cs typeface="Arial"/>
              <a:sym typeface="Arial"/>
            </a:endParaRPr>
          </a:p>
          <a:p>
            <a:pPr indent="-299085" lvl="0" marL="457200" rtl="0" algn="l">
              <a:lnSpc>
                <a:spcPct val="185714"/>
              </a:lnSpc>
              <a:spcBef>
                <a:spcPts val="0"/>
              </a:spcBef>
              <a:spcAft>
                <a:spcPts val="0"/>
              </a:spcAft>
              <a:buClr>
                <a:srgbClr val="333333"/>
              </a:buClr>
              <a:buSzPct val="100000"/>
              <a:buFont typeface="Arial"/>
              <a:buChar char="●"/>
            </a:pPr>
            <a:r>
              <a:rPr b="1" lang="en-GB" sz="1200">
                <a:solidFill>
                  <a:srgbClr val="333333"/>
                </a:solidFill>
                <a:highlight>
                  <a:srgbClr val="FFFFFF"/>
                </a:highlight>
                <a:latin typeface="Arial"/>
                <a:ea typeface="Arial"/>
                <a:cs typeface="Arial"/>
                <a:sym typeface="Arial"/>
              </a:rPr>
              <a:t>Better extendibility – </a:t>
            </a:r>
            <a:r>
              <a:rPr lang="en-GB" sz="1200">
                <a:solidFill>
                  <a:srgbClr val="333333"/>
                </a:solidFill>
                <a:highlight>
                  <a:srgbClr val="FFFFFF"/>
                </a:highlight>
                <a:latin typeface="Arial"/>
                <a:ea typeface="Arial"/>
                <a:cs typeface="Arial"/>
                <a:sym typeface="Arial"/>
              </a:rPr>
              <a:t>as the components have a low dependency on each other, making changes to one (to fix bugs or change functionality) does not affect anoth</a:t>
            </a:r>
            <a:r>
              <a:rPr lang="en-GB" sz="1200">
                <a:solidFill>
                  <a:srgbClr val="333333"/>
                </a:solidFill>
                <a:highlight>
                  <a:srgbClr val="FFFFFF"/>
                </a:highlight>
                <a:latin typeface="Arial"/>
                <a:ea typeface="Arial"/>
                <a:cs typeface="Arial"/>
                <a:sym typeface="Arial"/>
              </a:rPr>
              <a:t>er.</a:t>
            </a:r>
            <a:endParaRPr sz="1200">
              <a:solidFill>
                <a:srgbClr val="333333"/>
              </a:solidFill>
              <a:highlight>
                <a:srgbClr val="FFFFFF"/>
              </a:highlight>
              <a:latin typeface="Arial"/>
              <a:ea typeface="Arial"/>
              <a:cs typeface="Arial"/>
              <a:sym typeface="Arial"/>
            </a:endParaRPr>
          </a:p>
          <a:p>
            <a:pPr indent="-299085" lvl="0" marL="457200" rtl="0" algn="l">
              <a:lnSpc>
                <a:spcPct val="150000"/>
              </a:lnSpc>
              <a:spcBef>
                <a:spcPts val="0"/>
              </a:spcBef>
              <a:spcAft>
                <a:spcPts val="0"/>
              </a:spcAft>
              <a:buClr>
                <a:srgbClr val="232629"/>
              </a:buClr>
              <a:buSzPct val="100000"/>
              <a:buFont typeface="Arial"/>
              <a:buChar char="●"/>
            </a:pPr>
            <a:r>
              <a:rPr lang="en-GB" sz="1200">
                <a:solidFill>
                  <a:srgbClr val="232629"/>
                </a:solidFill>
                <a:highlight>
                  <a:srgbClr val="FFFFFF"/>
                </a:highlight>
                <a:latin typeface="Arial"/>
                <a:ea typeface="Arial"/>
                <a:cs typeface="Arial"/>
                <a:sym typeface="Arial"/>
              </a:rPr>
              <a:t>It keeps the </a:t>
            </a:r>
            <a:r>
              <a:rPr b="1" lang="en-GB" sz="1200">
                <a:solidFill>
                  <a:srgbClr val="232629"/>
                </a:solidFill>
                <a:highlight>
                  <a:srgbClr val="FFFFFF"/>
                </a:highlight>
                <a:latin typeface="Arial"/>
                <a:ea typeface="Arial"/>
                <a:cs typeface="Arial"/>
                <a:sym typeface="Arial"/>
              </a:rPr>
              <a:t>code readable and manageable</a:t>
            </a:r>
            <a:r>
              <a:rPr lang="en-GB" sz="1200">
                <a:solidFill>
                  <a:srgbClr val="232629"/>
                </a:solidFill>
                <a:highlight>
                  <a:srgbClr val="FFFFFF"/>
                </a:highlight>
                <a:latin typeface="Arial"/>
                <a:ea typeface="Arial"/>
                <a:cs typeface="Arial"/>
                <a:sym typeface="Arial"/>
              </a:rPr>
              <a:t>. </a:t>
            </a:r>
            <a:endParaRPr sz="1200">
              <a:solidFill>
                <a:srgbClr val="333333"/>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idx="1" type="body"/>
          </p:nvPr>
        </p:nvSpPr>
        <p:spPr>
          <a:xfrm>
            <a:off x="136850" y="96075"/>
            <a:ext cx="8904300" cy="4996500"/>
          </a:xfrm>
          <a:prstGeom prst="rect">
            <a:avLst/>
          </a:prstGeom>
        </p:spPr>
        <p:txBody>
          <a:bodyPr anchorCtr="0" anchor="t" bIns="91425" lIns="91425" spcFirstLastPara="1" rIns="91425" wrap="square" tIns="91425">
            <a:normAutofit/>
          </a:bodyPr>
          <a:lstStyle/>
          <a:p>
            <a:pPr indent="0" lvl="0" marL="0" marR="279400" rtl="0" algn="l">
              <a:spcBef>
                <a:spcPts val="0"/>
              </a:spcBef>
              <a:spcAft>
                <a:spcPts val="0"/>
              </a:spcAft>
              <a:buNone/>
            </a:pPr>
            <a:r>
              <a:rPr b="1" lang="en-GB" sz="1300">
                <a:solidFill>
                  <a:srgbClr val="000000"/>
                </a:solidFill>
                <a:highlight>
                  <a:srgbClr val="FFFFFF"/>
                </a:highlight>
                <a:latin typeface="Arial"/>
                <a:ea typeface="Arial"/>
                <a:cs typeface="Arial"/>
                <a:sym typeface="Arial"/>
              </a:rPr>
              <a:t>Spring Beans</a:t>
            </a:r>
            <a:endParaRPr sz="1300">
              <a:solidFill>
                <a:srgbClr val="000000"/>
              </a:solidFill>
              <a:highlight>
                <a:srgbClr val="FFFFFF"/>
              </a:highlight>
              <a:latin typeface="Arial"/>
              <a:ea typeface="Arial"/>
              <a:cs typeface="Arial"/>
              <a:sym typeface="Arial"/>
            </a:endParaRPr>
          </a:p>
          <a:p>
            <a:pPr indent="-298450" lvl="0" marL="457200" marR="279400" rtl="0" algn="l">
              <a:lnSpc>
                <a:spcPct val="100000"/>
              </a:lnSpc>
              <a:spcBef>
                <a:spcPts val="1000"/>
              </a:spcBef>
              <a:spcAft>
                <a:spcPts val="0"/>
              </a:spcAft>
              <a:buClr>
                <a:srgbClr val="000000"/>
              </a:buClr>
              <a:buSzPts val="1100"/>
              <a:buFont typeface="Arial"/>
              <a:buChar char="●"/>
            </a:pPr>
            <a:r>
              <a:rPr lang="en-GB" sz="1100">
                <a:solidFill>
                  <a:srgbClr val="000000"/>
                </a:solidFill>
                <a:highlight>
                  <a:schemeClr val="lt1"/>
                </a:highlight>
                <a:latin typeface="Arial"/>
                <a:ea typeface="Arial"/>
                <a:cs typeface="Arial"/>
                <a:sym typeface="Arial"/>
              </a:rPr>
              <a:t>In Spring, </a:t>
            </a:r>
            <a:r>
              <a:rPr lang="en-GB" sz="1100">
                <a:solidFill>
                  <a:srgbClr val="000000"/>
                </a:solidFill>
                <a:highlight>
                  <a:srgbClr val="FFFFFF"/>
                </a:highlight>
                <a:latin typeface="Arial"/>
                <a:ea typeface="Arial"/>
                <a:cs typeface="Arial"/>
                <a:sym typeface="Arial"/>
              </a:rPr>
              <a:t>The objects that form the backbone of your application and that are managed by the Spring IoC container are called </a:t>
            </a:r>
            <a:r>
              <a:rPr b="1" lang="en-GB" sz="1100">
                <a:solidFill>
                  <a:srgbClr val="000000"/>
                </a:solidFill>
                <a:highlight>
                  <a:srgbClr val="FFFFFF"/>
                </a:highlight>
                <a:latin typeface="Arial"/>
                <a:ea typeface="Arial"/>
                <a:cs typeface="Arial"/>
                <a:sym typeface="Arial"/>
              </a:rPr>
              <a:t>beans</a:t>
            </a:r>
            <a:r>
              <a:rPr lang="en-GB" sz="1100">
                <a:solidFill>
                  <a:srgbClr val="000000"/>
                </a:solidFill>
                <a:highlight>
                  <a:srgbClr val="FFFFFF"/>
                </a:highlight>
                <a:latin typeface="Arial"/>
                <a:ea typeface="Arial"/>
                <a:cs typeface="Arial"/>
                <a:sym typeface="Arial"/>
              </a:rPr>
              <a:t>.</a:t>
            </a:r>
            <a:endParaRPr sz="1100">
              <a:solidFill>
                <a:srgbClr val="000000"/>
              </a:solidFill>
              <a:highlight>
                <a:srgbClr val="FFFFFF"/>
              </a:highlight>
              <a:latin typeface="Arial"/>
              <a:ea typeface="Arial"/>
              <a:cs typeface="Arial"/>
              <a:sym typeface="Arial"/>
            </a:endParaRPr>
          </a:p>
          <a:p>
            <a:pPr indent="-298450" lvl="0" marL="457200" marR="279400" rtl="0" algn="l">
              <a:lnSpc>
                <a:spcPct val="100000"/>
              </a:lnSpc>
              <a:spcBef>
                <a:spcPts val="0"/>
              </a:spcBef>
              <a:spcAft>
                <a:spcPts val="0"/>
              </a:spcAft>
              <a:buClr>
                <a:srgbClr val="000000"/>
              </a:buClr>
              <a:buSzPts val="1100"/>
              <a:buFont typeface="Arial"/>
              <a:buChar char="●"/>
            </a:pPr>
            <a:r>
              <a:rPr lang="en-GB" sz="1100">
                <a:solidFill>
                  <a:srgbClr val="000000"/>
                </a:solidFill>
                <a:highlight>
                  <a:srgbClr val="FFFFFF"/>
                </a:highlight>
                <a:latin typeface="Arial"/>
                <a:ea typeface="Arial"/>
                <a:cs typeface="Arial"/>
                <a:sym typeface="Arial"/>
              </a:rPr>
              <a:t>A bean is an object that is instantiated, assembled, and otherwise managed by a Spring IoC container.</a:t>
            </a:r>
            <a:endParaRPr sz="1100">
              <a:solidFill>
                <a:srgbClr val="000000"/>
              </a:solidFill>
              <a:highlight>
                <a:srgbClr val="FFFFFF"/>
              </a:highlight>
              <a:latin typeface="Arial"/>
              <a:ea typeface="Arial"/>
              <a:cs typeface="Arial"/>
              <a:sym typeface="Arial"/>
            </a:endParaRPr>
          </a:p>
          <a:p>
            <a:pPr indent="-298450" lvl="0" marL="457200" marR="279400" rtl="0" algn="l">
              <a:lnSpc>
                <a:spcPct val="100000"/>
              </a:lnSpc>
              <a:spcBef>
                <a:spcPts val="0"/>
              </a:spcBef>
              <a:spcAft>
                <a:spcPts val="0"/>
              </a:spcAft>
              <a:buClr>
                <a:srgbClr val="000000"/>
              </a:buClr>
              <a:buSzPts val="1100"/>
              <a:buFont typeface="Arial"/>
              <a:buChar char="●"/>
            </a:pPr>
            <a:r>
              <a:t/>
            </a:r>
            <a:endParaRPr sz="1100">
              <a:solidFill>
                <a:srgbClr val="000000"/>
              </a:solidFill>
              <a:highlight>
                <a:srgbClr val="FFFFFF"/>
              </a:highlight>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GB" sz="1100">
                <a:solidFill>
                  <a:srgbClr val="000000"/>
                </a:solidFill>
                <a:highlight>
                  <a:srgbClr val="FFFFFF"/>
                </a:highlight>
                <a:latin typeface="Arial"/>
                <a:ea typeface="Arial"/>
                <a:cs typeface="Arial"/>
                <a:sym typeface="Arial"/>
              </a:rPr>
              <a:t>Spring beans are defined in Spring configuration files (or, more recently, with annotations), instantiated by Spring containers, and then injected into applications.</a:t>
            </a:r>
            <a:endParaRPr sz="1100">
              <a:solidFill>
                <a:srgbClr val="000000"/>
              </a:solidFill>
              <a:highlight>
                <a:srgbClr val="FFFFFF"/>
              </a:highlight>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GB" sz="1100">
                <a:solidFill>
                  <a:srgbClr val="000000"/>
                </a:solidFill>
                <a:highlight>
                  <a:schemeClr val="lt1"/>
                </a:highlight>
                <a:latin typeface="Arial"/>
                <a:ea typeface="Arial"/>
                <a:cs typeface="Arial"/>
                <a:sym typeface="Arial"/>
              </a:rPr>
              <a:t>It made the development of Web applications much easier than compared to classic Java frameworks and application programming interfaces (APIs), such as Java database connectivity (JDBC), JavaServer Pages(JSP), and Java Servlet. </a:t>
            </a:r>
            <a:endParaRPr sz="1100">
              <a:solidFill>
                <a:srgbClr val="000000"/>
              </a:solidFill>
              <a:highlight>
                <a:srgbClr val="FFFFFF"/>
              </a:highlight>
              <a:latin typeface="Arial"/>
              <a:ea typeface="Arial"/>
              <a:cs typeface="Arial"/>
              <a:sym typeface="Arial"/>
            </a:endParaRPr>
          </a:p>
          <a:p>
            <a:pPr indent="0" lvl="0" marL="0" rtl="0" algn="l">
              <a:lnSpc>
                <a:spcPct val="150000"/>
              </a:lnSpc>
              <a:spcBef>
                <a:spcPts val="1200"/>
              </a:spcBef>
              <a:spcAft>
                <a:spcPts val="0"/>
              </a:spcAft>
              <a:buNone/>
            </a:pPr>
            <a:r>
              <a:rPr b="1" lang="en-GB" sz="1100">
                <a:solidFill>
                  <a:srgbClr val="000000"/>
                </a:solidFill>
                <a:highlight>
                  <a:srgbClr val="FFFFFF"/>
                </a:highlight>
                <a:latin typeface="Arial"/>
                <a:ea typeface="Arial"/>
                <a:cs typeface="Arial"/>
                <a:sym typeface="Arial"/>
              </a:rPr>
              <a:t>Java Bean VS Spring Bean</a:t>
            </a:r>
            <a:endParaRPr b="1" sz="1100">
              <a:solidFill>
                <a:srgbClr val="000000"/>
              </a:solidFill>
              <a:highlight>
                <a:srgbClr val="FFFFFF"/>
              </a:highlight>
              <a:latin typeface="Arial"/>
              <a:ea typeface="Arial"/>
              <a:cs typeface="Arial"/>
              <a:sym typeface="Arial"/>
            </a:endParaRPr>
          </a:p>
          <a:p>
            <a:pPr indent="-298450" lvl="0" marL="749300" marR="279400" rtl="0" algn="l">
              <a:spcBef>
                <a:spcPts val="1100"/>
              </a:spcBef>
              <a:spcAft>
                <a:spcPts val="0"/>
              </a:spcAft>
              <a:buClr>
                <a:srgbClr val="000000"/>
              </a:buClr>
              <a:buSzPts val="1100"/>
              <a:buFont typeface="Arial"/>
              <a:buAutoNum type="arabicPeriod"/>
            </a:pPr>
            <a:r>
              <a:rPr lang="en-GB" sz="1100">
                <a:solidFill>
                  <a:srgbClr val="000000"/>
                </a:solidFill>
                <a:highlight>
                  <a:srgbClr val="FFFFFF"/>
                </a:highlight>
                <a:latin typeface="Arial"/>
                <a:ea typeface="Arial"/>
                <a:cs typeface="Arial"/>
                <a:sym typeface="Arial"/>
              </a:rPr>
              <a:t>Spring bean is managed by Spring IOC, Java Bean is not.</a:t>
            </a:r>
            <a:endParaRPr sz="1100">
              <a:solidFill>
                <a:srgbClr val="000000"/>
              </a:solidFill>
              <a:highlight>
                <a:srgbClr val="FFFFFF"/>
              </a:highlight>
              <a:latin typeface="Arial"/>
              <a:ea typeface="Arial"/>
              <a:cs typeface="Arial"/>
              <a:sym typeface="Arial"/>
            </a:endParaRPr>
          </a:p>
          <a:p>
            <a:pPr indent="-298450" lvl="0" marL="749300" marR="279400" rtl="0" algn="l">
              <a:spcBef>
                <a:spcPts val="0"/>
              </a:spcBef>
              <a:spcAft>
                <a:spcPts val="0"/>
              </a:spcAft>
              <a:buClr>
                <a:srgbClr val="000000"/>
              </a:buClr>
              <a:buSzPts val="1100"/>
              <a:buFont typeface="Arial"/>
              <a:buAutoNum type="arabicPeriod"/>
            </a:pPr>
            <a:r>
              <a:rPr lang="en-GB" sz="1100">
                <a:solidFill>
                  <a:srgbClr val="000000"/>
                </a:solidFill>
                <a:highlight>
                  <a:srgbClr val="FFFFFF"/>
                </a:highlight>
                <a:latin typeface="Arial"/>
                <a:ea typeface="Arial"/>
                <a:cs typeface="Arial"/>
                <a:sym typeface="Arial"/>
              </a:rPr>
              <a:t>Java Bean is always serializable, Spring Bean doesn’t need to.</a:t>
            </a:r>
            <a:endParaRPr sz="1100">
              <a:solidFill>
                <a:srgbClr val="000000"/>
              </a:solidFill>
              <a:highlight>
                <a:srgbClr val="FFFFFF"/>
              </a:highlight>
              <a:latin typeface="Arial"/>
              <a:ea typeface="Arial"/>
              <a:cs typeface="Arial"/>
              <a:sym typeface="Arial"/>
            </a:endParaRPr>
          </a:p>
          <a:p>
            <a:pPr indent="-298450" lvl="0" marL="749300" marR="279400" rtl="0" algn="l">
              <a:spcBef>
                <a:spcPts val="0"/>
              </a:spcBef>
              <a:spcAft>
                <a:spcPts val="0"/>
              </a:spcAft>
              <a:buClr>
                <a:srgbClr val="000000"/>
              </a:buClr>
              <a:buSzPts val="1100"/>
              <a:buFont typeface="Arial"/>
              <a:buAutoNum type="arabicPeriod"/>
            </a:pPr>
            <a:r>
              <a:rPr lang="en-GB" sz="1100">
                <a:solidFill>
                  <a:srgbClr val="000000"/>
                </a:solidFill>
                <a:highlight>
                  <a:srgbClr val="FFFFFF"/>
                </a:highlight>
                <a:latin typeface="Arial"/>
                <a:ea typeface="Arial"/>
                <a:cs typeface="Arial"/>
                <a:sym typeface="Arial"/>
              </a:rPr>
              <a:t>Java Bean must have a default no-arg constructor, Spring Bean doesn’t need to.</a:t>
            </a:r>
            <a:endParaRPr sz="1100">
              <a:solidFill>
                <a:srgbClr val="000000"/>
              </a:solidFill>
              <a:highlight>
                <a:srgbClr val="FFFFFF"/>
              </a:highlight>
              <a:latin typeface="Arial"/>
              <a:ea typeface="Arial"/>
              <a:cs typeface="Arial"/>
              <a:sym typeface="Arial"/>
            </a:endParaRPr>
          </a:p>
          <a:p>
            <a:pPr indent="-298450" lvl="0" marL="749300" marR="279400" rtl="0" algn="l">
              <a:spcBef>
                <a:spcPts val="0"/>
              </a:spcBef>
              <a:spcAft>
                <a:spcPts val="0"/>
              </a:spcAft>
              <a:buClr>
                <a:srgbClr val="000000"/>
              </a:buClr>
              <a:buSzPts val="1100"/>
              <a:buFont typeface="Arial"/>
              <a:buAutoNum type="arabicPeriod"/>
            </a:pPr>
            <a:r>
              <a:rPr lang="en-GB" sz="1100">
                <a:solidFill>
                  <a:srgbClr val="000000"/>
                </a:solidFill>
                <a:highlight>
                  <a:srgbClr val="FFFFFF"/>
                </a:highlight>
                <a:latin typeface="Arial"/>
                <a:ea typeface="Arial"/>
                <a:cs typeface="Arial"/>
                <a:sym typeface="Arial"/>
              </a:rPr>
              <a:t>A Java object can be a JavaBean, a POJO and a Spring bean all at the same time.</a:t>
            </a:r>
            <a:endParaRPr sz="1100">
              <a:solidFill>
                <a:srgbClr val="000000"/>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idx="1" type="body"/>
          </p:nvPr>
        </p:nvSpPr>
        <p:spPr>
          <a:xfrm>
            <a:off x="87750" y="120150"/>
            <a:ext cx="8968500" cy="4903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1300">
                <a:solidFill>
                  <a:srgbClr val="000000"/>
                </a:solidFill>
                <a:highlight>
                  <a:srgbClr val="FFFFFF"/>
                </a:highlight>
                <a:latin typeface="Arial"/>
                <a:ea typeface="Arial"/>
                <a:cs typeface="Arial"/>
                <a:sym typeface="Arial"/>
              </a:rPr>
              <a:t>Servlet:</a:t>
            </a:r>
            <a:r>
              <a:rPr lang="en-GB"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298450" lvl="0" marL="457200" rtl="0" algn="l">
              <a:lnSpc>
                <a:spcPct val="150000"/>
              </a:lnSpc>
              <a:spcBef>
                <a:spcPts val="0"/>
              </a:spcBef>
              <a:spcAft>
                <a:spcPts val="0"/>
              </a:spcAft>
              <a:buClr>
                <a:srgbClr val="000000"/>
              </a:buClr>
              <a:buSzPts val="1100"/>
              <a:buFont typeface="Arial"/>
              <a:buChar char="●"/>
            </a:pPr>
            <a:r>
              <a:rPr lang="en-GB" sz="1100">
                <a:solidFill>
                  <a:srgbClr val="000000"/>
                </a:solidFill>
                <a:highlight>
                  <a:srgbClr val="FFFFFF"/>
                </a:highlight>
                <a:latin typeface="Arial"/>
                <a:ea typeface="Arial"/>
                <a:cs typeface="Arial"/>
                <a:sym typeface="Arial"/>
              </a:rPr>
              <a:t>The servlet is </a:t>
            </a:r>
            <a:r>
              <a:rPr b="1" lang="en-GB" sz="1100">
                <a:solidFill>
                  <a:srgbClr val="000000"/>
                </a:solidFill>
                <a:highlight>
                  <a:srgbClr val="FFFFFF"/>
                </a:highlight>
                <a:latin typeface="Arial"/>
                <a:ea typeface="Arial"/>
                <a:cs typeface="Arial"/>
                <a:sym typeface="Arial"/>
              </a:rPr>
              <a:t>a Java class (used as an Controller) in a java Web Application</a:t>
            </a:r>
            <a:r>
              <a:rPr lang="en-GB" sz="1100">
                <a:solidFill>
                  <a:srgbClr val="000000"/>
                </a:solidFill>
                <a:highlight>
                  <a:srgbClr val="FFFFFF"/>
                </a:highlight>
                <a:latin typeface="Arial"/>
                <a:ea typeface="Arial"/>
                <a:cs typeface="Arial"/>
                <a:sym typeface="Arial"/>
              </a:rPr>
              <a:t>. Its role is to manage the HTTP Request and generate an HTTP Response. The Servlet is using JavaBeans to get its information from the database for instance. The JavaBean is a simple java class used to represent the model of your application.</a:t>
            </a:r>
            <a:endParaRPr sz="1100">
              <a:solidFill>
                <a:srgbClr val="000000"/>
              </a:solidFill>
              <a:highlight>
                <a:srgbClr val="FFFFFF"/>
              </a:highlight>
              <a:latin typeface="Arial"/>
              <a:ea typeface="Arial"/>
              <a:cs typeface="Arial"/>
              <a:sym typeface="Arial"/>
            </a:endParaRPr>
          </a:p>
          <a:p>
            <a:pPr indent="-298450" lvl="0" marL="457200" rtl="0" algn="l">
              <a:lnSpc>
                <a:spcPct val="150000"/>
              </a:lnSpc>
              <a:spcBef>
                <a:spcPts val="0"/>
              </a:spcBef>
              <a:spcAft>
                <a:spcPts val="0"/>
              </a:spcAft>
              <a:buClr>
                <a:srgbClr val="000000"/>
              </a:buClr>
              <a:buSzPts val="1100"/>
              <a:buFont typeface="Arial"/>
              <a:buChar char="●"/>
            </a:pPr>
            <a:r>
              <a:rPr lang="en-GB" sz="1100">
                <a:solidFill>
                  <a:srgbClr val="000000"/>
                </a:solidFill>
                <a:latin typeface="Arial"/>
                <a:ea typeface="Arial"/>
                <a:cs typeface="Arial"/>
                <a:sym typeface="Arial"/>
              </a:rPr>
              <a:t>A </a:t>
            </a:r>
            <a:r>
              <a:rPr b="1" lang="en-GB" sz="1100">
                <a:solidFill>
                  <a:srgbClr val="000000"/>
                </a:solidFill>
                <a:latin typeface="Arial"/>
                <a:ea typeface="Arial"/>
                <a:cs typeface="Arial"/>
                <a:sym typeface="Arial"/>
              </a:rPr>
              <a:t>servlet</a:t>
            </a:r>
            <a:r>
              <a:rPr lang="en-GB" sz="1100">
                <a:solidFill>
                  <a:srgbClr val="000000"/>
                </a:solidFill>
                <a:latin typeface="Arial"/>
                <a:ea typeface="Arial"/>
                <a:cs typeface="Arial"/>
                <a:sym typeface="Arial"/>
              </a:rPr>
              <a:t> is used to extend the capabilities of servers that host applications accessed by means of a request-response programming model. Although servlets can respond to any type of request, they are commonly used to extend the applications hosted by web servers.</a:t>
            </a:r>
            <a:endParaRPr sz="1100">
              <a:solidFill>
                <a:srgbClr val="000000"/>
              </a:solidFill>
              <a:latin typeface="Arial"/>
              <a:ea typeface="Arial"/>
              <a:cs typeface="Arial"/>
              <a:sym typeface="Arial"/>
            </a:endParaRPr>
          </a:p>
          <a:p>
            <a:pPr indent="-298450" lvl="0" marL="457200" rtl="0" algn="l">
              <a:lnSpc>
                <a:spcPct val="150000"/>
              </a:lnSpc>
              <a:spcBef>
                <a:spcPts val="0"/>
              </a:spcBef>
              <a:spcAft>
                <a:spcPts val="0"/>
              </a:spcAft>
              <a:buClr>
                <a:srgbClr val="000000"/>
              </a:buClr>
              <a:buSzPts val="1100"/>
              <a:buFont typeface="Arial"/>
              <a:buChar char="●"/>
            </a:pPr>
            <a:r>
              <a:rPr lang="en-GB" sz="1100">
                <a:solidFill>
                  <a:srgbClr val="000000"/>
                </a:solidFill>
                <a:highlight>
                  <a:srgbClr val="FFFFFF"/>
                </a:highlight>
                <a:latin typeface="Arial"/>
                <a:ea typeface="Arial"/>
                <a:cs typeface="Arial"/>
                <a:sym typeface="Arial"/>
              </a:rPr>
              <a:t>Servlets are </a:t>
            </a:r>
            <a:r>
              <a:rPr b="1" lang="en-GB" sz="1100">
                <a:solidFill>
                  <a:srgbClr val="000000"/>
                </a:solidFill>
                <a:highlight>
                  <a:srgbClr val="FFFFFF"/>
                </a:highlight>
                <a:latin typeface="Arial"/>
                <a:ea typeface="Arial"/>
                <a:cs typeface="Arial"/>
                <a:sym typeface="Arial"/>
              </a:rPr>
              <a:t>based upon a low-level API</a:t>
            </a:r>
            <a:r>
              <a:rPr lang="en-GB" sz="1100">
                <a:solidFill>
                  <a:srgbClr val="000000"/>
                </a:solidFill>
                <a:highlight>
                  <a:srgbClr val="FFFFFF"/>
                </a:highlight>
                <a:latin typeface="Arial"/>
                <a:ea typeface="Arial"/>
                <a:cs typeface="Arial"/>
                <a:sym typeface="Arial"/>
              </a:rPr>
              <a:t> for handling requests and responses. Web frameworks like </a:t>
            </a:r>
            <a:r>
              <a:rPr b="1" lang="en-GB" sz="1100">
                <a:solidFill>
                  <a:srgbClr val="000000"/>
                </a:solidFill>
                <a:highlight>
                  <a:srgbClr val="FFFFFF"/>
                </a:highlight>
                <a:latin typeface="Arial"/>
                <a:ea typeface="Arial"/>
                <a:cs typeface="Arial"/>
                <a:sym typeface="Arial"/>
              </a:rPr>
              <a:t>Spring MVC </a:t>
            </a:r>
            <a:r>
              <a:rPr lang="en-GB" sz="1100">
                <a:solidFill>
                  <a:srgbClr val="000000"/>
                </a:solidFill>
                <a:highlight>
                  <a:srgbClr val="FFFFFF"/>
                </a:highlight>
                <a:latin typeface="Arial"/>
                <a:ea typeface="Arial"/>
                <a:cs typeface="Arial"/>
                <a:sym typeface="Arial"/>
              </a:rPr>
              <a:t>are designed to make building web applications, which </a:t>
            </a:r>
            <a:r>
              <a:rPr b="1" lang="en-GB" sz="1100">
                <a:solidFill>
                  <a:srgbClr val="000000"/>
                </a:solidFill>
                <a:highlight>
                  <a:srgbClr val="FFFFFF"/>
                </a:highlight>
                <a:latin typeface="Arial"/>
                <a:ea typeface="Arial"/>
                <a:cs typeface="Arial"/>
                <a:sym typeface="Arial"/>
              </a:rPr>
              <a:t>handle HTTP requests and responses</a:t>
            </a:r>
            <a:r>
              <a:rPr lang="en-GB" sz="1100">
                <a:solidFill>
                  <a:srgbClr val="000000"/>
                </a:solidFill>
                <a:highlight>
                  <a:srgbClr val="FFFFFF"/>
                </a:highlight>
                <a:latin typeface="Arial"/>
                <a:ea typeface="Arial"/>
                <a:cs typeface="Arial"/>
                <a:sym typeface="Arial"/>
              </a:rPr>
              <a:t>, easier. Most Java web frameworks, including </a:t>
            </a:r>
            <a:r>
              <a:rPr b="1" lang="en-GB" sz="1100">
                <a:solidFill>
                  <a:srgbClr val="000000"/>
                </a:solidFill>
                <a:highlight>
                  <a:srgbClr val="FFFFFF"/>
                </a:highlight>
                <a:latin typeface="Arial"/>
                <a:ea typeface="Arial"/>
                <a:cs typeface="Arial"/>
                <a:sym typeface="Arial"/>
              </a:rPr>
              <a:t>Spring MVC, use servlets behind the scenes.</a:t>
            </a:r>
            <a:endParaRPr b="1" sz="1100">
              <a:solidFill>
                <a:srgbClr val="000000"/>
              </a:solidFill>
              <a:highlight>
                <a:srgbClr val="FFFFFF"/>
              </a:highlight>
              <a:latin typeface="Arial"/>
              <a:ea typeface="Arial"/>
              <a:cs typeface="Arial"/>
              <a:sym typeface="Arial"/>
            </a:endParaRPr>
          </a:p>
          <a:p>
            <a:pPr indent="-298450" lvl="0" marL="457200" rtl="0" algn="l">
              <a:lnSpc>
                <a:spcPct val="150000"/>
              </a:lnSpc>
              <a:spcBef>
                <a:spcPts val="0"/>
              </a:spcBef>
              <a:spcAft>
                <a:spcPts val="0"/>
              </a:spcAft>
              <a:buClr>
                <a:srgbClr val="000000"/>
              </a:buClr>
              <a:buSzPts val="1100"/>
              <a:buFont typeface="Arial"/>
              <a:buChar char="●"/>
            </a:pPr>
            <a:r>
              <a:rPr lang="en-GB" sz="1100">
                <a:solidFill>
                  <a:srgbClr val="000000"/>
                </a:solidFill>
                <a:highlight>
                  <a:srgbClr val="FFFFFF"/>
                </a:highlight>
                <a:latin typeface="Arial"/>
                <a:ea typeface="Arial"/>
                <a:cs typeface="Arial"/>
                <a:sym typeface="Arial"/>
              </a:rPr>
              <a:t>You CAN use servlets to write a web application, but you'll have to handle all of the details manually. You'll get very little help with typical web stuff like validation, REST, request/response body for JSON, form binding, etc. You will end up writing lot of utility code to support your web application.</a:t>
            </a:r>
            <a:endParaRPr sz="1100">
              <a:solidFill>
                <a:srgbClr val="000000"/>
              </a:solidFill>
              <a:highlight>
                <a:srgbClr val="FFFFFF"/>
              </a:highlight>
              <a:latin typeface="Arial"/>
              <a:ea typeface="Arial"/>
              <a:cs typeface="Arial"/>
              <a:sym typeface="Arial"/>
            </a:endParaRPr>
          </a:p>
          <a:p>
            <a:pPr indent="-298450" lvl="0" marL="457200" rtl="0" algn="l">
              <a:lnSpc>
                <a:spcPct val="150000"/>
              </a:lnSpc>
              <a:spcBef>
                <a:spcPts val="0"/>
              </a:spcBef>
              <a:spcAft>
                <a:spcPts val="0"/>
              </a:spcAft>
              <a:buClr>
                <a:srgbClr val="000000"/>
              </a:buClr>
              <a:buSzPts val="1100"/>
              <a:buFont typeface="Arial"/>
              <a:buChar char="●"/>
            </a:pPr>
            <a:r>
              <a:rPr lang="en-GB" sz="1100">
                <a:solidFill>
                  <a:srgbClr val="000000"/>
                </a:solidFill>
                <a:highlight>
                  <a:srgbClr val="FFFFFF"/>
                </a:highlight>
                <a:latin typeface="Arial"/>
                <a:ea typeface="Arial"/>
                <a:cs typeface="Arial"/>
                <a:sym typeface="Arial"/>
              </a:rPr>
              <a:t>Web frameworks, on the other hand, are designed to make all of this stuff simple. With Spring MVC, you aren't bothered with manually handling the request and response even though you can still get access to them if you need to. </a:t>
            </a:r>
            <a:endParaRPr sz="1100">
              <a:solidFill>
                <a:srgbClr val="000000"/>
              </a:solidFill>
              <a:highlight>
                <a:srgbClr val="FFFFFF"/>
              </a:highlight>
              <a:latin typeface="Arial"/>
              <a:ea typeface="Arial"/>
              <a:cs typeface="Arial"/>
              <a:sym typeface="Arial"/>
            </a:endParaRPr>
          </a:p>
          <a:p>
            <a:pPr indent="-285750" lvl="1" marL="914400" rtl="0" algn="l">
              <a:lnSpc>
                <a:spcPct val="150000"/>
              </a:lnSpc>
              <a:spcBef>
                <a:spcPts val="0"/>
              </a:spcBef>
              <a:spcAft>
                <a:spcPts val="0"/>
              </a:spcAft>
              <a:buClr>
                <a:srgbClr val="434343"/>
              </a:buClr>
              <a:buSzPts val="900"/>
              <a:buFont typeface="Arial"/>
              <a:buChar char="○"/>
            </a:pPr>
            <a:r>
              <a:rPr lang="en-GB" sz="900">
                <a:solidFill>
                  <a:srgbClr val="434343"/>
                </a:solidFill>
                <a:highlight>
                  <a:srgbClr val="FFFFFF"/>
                </a:highlight>
                <a:latin typeface="Arial"/>
                <a:ea typeface="Arial"/>
                <a:cs typeface="Arial"/>
                <a:sym typeface="Arial"/>
              </a:rPr>
              <a:t>[Want to return JSON in Spring MVC? Just add a @ResponseBody annotation and Spring will append it. </a:t>
            </a:r>
            <a:endParaRPr sz="900">
              <a:solidFill>
                <a:srgbClr val="434343"/>
              </a:solidFill>
              <a:highlight>
                <a:srgbClr val="FFFFFF"/>
              </a:highlight>
              <a:latin typeface="Arial"/>
              <a:ea typeface="Arial"/>
              <a:cs typeface="Arial"/>
              <a:sym typeface="Arial"/>
            </a:endParaRPr>
          </a:p>
          <a:p>
            <a:pPr indent="-285750" lvl="1" marL="914400" rtl="0" algn="l">
              <a:lnSpc>
                <a:spcPct val="150000"/>
              </a:lnSpc>
              <a:spcBef>
                <a:spcPts val="0"/>
              </a:spcBef>
              <a:spcAft>
                <a:spcPts val="0"/>
              </a:spcAft>
              <a:buClr>
                <a:srgbClr val="434343"/>
              </a:buClr>
              <a:buSzPts val="900"/>
              <a:buFont typeface="Arial"/>
              <a:buChar char="○"/>
            </a:pPr>
            <a:r>
              <a:rPr lang="en-GB" sz="900">
                <a:solidFill>
                  <a:srgbClr val="434343"/>
                </a:solidFill>
                <a:highlight>
                  <a:srgbClr val="FFFFFF"/>
                </a:highlight>
                <a:latin typeface="Arial"/>
                <a:ea typeface="Arial"/>
                <a:cs typeface="Arial"/>
                <a:sym typeface="Arial"/>
              </a:rPr>
              <a:t>Want RESTful URLs? Easy. </a:t>
            </a:r>
            <a:endParaRPr sz="900">
              <a:solidFill>
                <a:srgbClr val="434343"/>
              </a:solidFill>
              <a:highlight>
                <a:srgbClr val="FFFFFF"/>
              </a:highlight>
              <a:latin typeface="Arial"/>
              <a:ea typeface="Arial"/>
              <a:cs typeface="Arial"/>
              <a:sym typeface="Arial"/>
            </a:endParaRPr>
          </a:p>
          <a:p>
            <a:pPr indent="-285750" lvl="1" marL="914400" rtl="0" algn="l">
              <a:lnSpc>
                <a:spcPct val="150000"/>
              </a:lnSpc>
              <a:spcBef>
                <a:spcPts val="0"/>
              </a:spcBef>
              <a:spcAft>
                <a:spcPts val="0"/>
              </a:spcAft>
              <a:buClr>
                <a:srgbClr val="434343"/>
              </a:buClr>
              <a:buSzPts val="900"/>
              <a:buFont typeface="Arial"/>
              <a:buChar char="○"/>
            </a:pPr>
            <a:r>
              <a:rPr lang="en-GB" sz="900">
                <a:solidFill>
                  <a:srgbClr val="434343"/>
                </a:solidFill>
                <a:highlight>
                  <a:srgbClr val="FFFFFF"/>
                </a:highlight>
                <a:latin typeface="Arial"/>
                <a:ea typeface="Arial"/>
                <a:cs typeface="Arial"/>
                <a:sym typeface="Arial"/>
              </a:rPr>
              <a:t>Input validation? Piece of cake. </a:t>
            </a:r>
            <a:endParaRPr sz="900">
              <a:solidFill>
                <a:srgbClr val="434343"/>
              </a:solidFill>
              <a:highlight>
                <a:srgbClr val="FFFFFF"/>
              </a:highlight>
              <a:latin typeface="Arial"/>
              <a:ea typeface="Arial"/>
              <a:cs typeface="Arial"/>
              <a:sym typeface="Arial"/>
            </a:endParaRPr>
          </a:p>
          <a:p>
            <a:pPr indent="-285750" lvl="1" marL="914400" rtl="0" algn="l">
              <a:lnSpc>
                <a:spcPct val="150000"/>
              </a:lnSpc>
              <a:spcBef>
                <a:spcPts val="0"/>
              </a:spcBef>
              <a:spcAft>
                <a:spcPts val="0"/>
              </a:spcAft>
              <a:buClr>
                <a:srgbClr val="434343"/>
              </a:buClr>
              <a:buSzPts val="900"/>
              <a:buFont typeface="Arial"/>
              <a:buChar char="○"/>
            </a:pPr>
            <a:r>
              <a:rPr lang="en-GB" sz="900">
                <a:solidFill>
                  <a:srgbClr val="434343"/>
                </a:solidFill>
                <a:highlight>
                  <a:srgbClr val="FFFFFF"/>
                </a:highlight>
                <a:latin typeface="Arial"/>
                <a:ea typeface="Arial"/>
                <a:cs typeface="Arial"/>
                <a:sym typeface="Arial"/>
              </a:rPr>
              <a:t>Want to bind form data to an object? Simple. With servlets, you'd have to do all of this stuff manually.]</a:t>
            </a:r>
            <a:endParaRPr sz="1100">
              <a:solidFill>
                <a:srgbClr val="434343"/>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0" y="37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Arial"/>
                <a:ea typeface="Arial"/>
                <a:cs typeface="Arial"/>
                <a:sym typeface="Arial"/>
              </a:rPr>
              <a:t>Why MVC?</a:t>
            </a:r>
            <a:endParaRPr>
              <a:latin typeface="Arial"/>
              <a:ea typeface="Arial"/>
              <a:cs typeface="Arial"/>
              <a:sym typeface="Arial"/>
            </a:endParaRPr>
          </a:p>
        </p:txBody>
      </p:sp>
      <p:sp>
        <p:nvSpPr>
          <p:cNvPr id="88" name="Google Shape;88;p18"/>
          <p:cNvSpPr txBox="1"/>
          <p:nvPr>
            <p:ph idx="1" type="body"/>
          </p:nvPr>
        </p:nvSpPr>
        <p:spPr>
          <a:xfrm>
            <a:off x="0" y="609725"/>
            <a:ext cx="9070200" cy="4286100"/>
          </a:xfrm>
          <a:prstGeom prst="rect">
            <a:avLst/>
          </a:prstGeom>
        </p:spPr>
        <p:txBody>
          <a:bodyPr anchorCtr="0" anchor="t" bIns="91425" lIns="91425" spcFirstLastPara="1" rIns="91425" wrap="square" tIns="91425">
            <a:normAutofit/>
          </a:bodyPr>
          <a:lstStyle/>
          <a:p>
            <a:pPr indent="-298450" lvl="0" marL="457200" rtl="0" algn="l">
              <a:lnSpc>
                <a:spcPct val="150000"/>
              </a:lnSpc>
              <a:spcBef>
                <a:spcPts val="0"/>
              </a:spcBef>
              <a:spcAft>
                <a:spcPts val="0"/>
              </a:spcAft>
              <a:buClr>
                <a:srgbClr val="232629"/>
              </a:buClr>
              <a:buSzPts val="1100"/>
              <a:buFont typeface="Arial"/>
              <a:buChar char="●"/>
            </a:pPr>
            <a:r>
              <a:rPr lang="en-GB" sz="1100">
                <a:solidFill>
                  <a:srgbClr val="232629"/>
                </a:solidFill>
                <a:highlight>
                  <a:srgbClr val="FFFFFF"/>
                </a:highlight>
                <a:latin typeface="Arial"/>
                <a:ea typeface="Arial"/>
                <a:cs typeface="Arial"/>
                <a:sym typeface="Arial"/>
              </a:rPr>
              <a:t>The primary reason is for keeping the </a:t>
            </a:r>
            <a:r>
              <a:rPr b="1" lang="en-GB" sz="1100">
                <a:solidFill>
                  <a:srgbClr val="232629"/>
                </a:solidFill>
                <a:highlight>
                  <a:srgbClr val="FFFFFF"/>
                </a:highlight>
                <a:latin typeface="Arial"/>
                <a:ea typeface="Arial"/>
                <a:cs typeface="Arial"/>
                <a:sym typeface="Arial"/>
              </a:rPr>
              <a:t>code readable and manageable.</a:t>
            </a:r>
            <a:endParaRPr sz="1100">
              <a:solidFill>
                <a:srgbClr val="232629"/>
              </a:solidFill>
              <a:highlight>
                <a:srgbClr val="FFFFFF"/>
              </a:highlight>
              <a:latin typeface="Arial"/>
              <a:ea typeface="Arial"/>
              <a:cs typeface="Arial"/>
              <a:sym typeface="Arial"/>
            </a:endParaRPr>
          </a:p>
          <a:p>
            <a:pPr indent="-298450" lvl="0" marL="457200" rtl="0" algn="l">
              <a:lnSpc>
                <a:spcPct val="150000"/>
              </a:lnSpc>
              <a:spcBef>
                <a:spcPts val="0"/>
              </a:spcBef>
              <a:spcAft>
                <a:spcPts val="0"/>
              </a:spcAft>
              <a:buClr>
                <a:srgbClr val="232629"/>
              </a:buClr>
              <a:buSzPts val="1100"/>
              <a:buFont typeface="Arial"/>
              <a:buChar char="●"/>
            </a:pPr>
            <a:r>
              <a:rPr lang="en-GB" sz="1100">
                <a:solidFill>
                  <a:srgbClr val="000000"/>
                </a:solidFill>
                <a:latin typeface="Arial"/>
                <a:ea typeface="Arial"/>
                <a:cs typeface="Arial"/>
                <a:sym typeface="Arial"/>
              </a:rPr>
              <a:t>In situations where more flexibility is needed, Spring MVC is ideal as it can be configured to your specific needs. In general, MVCs are used to offer the developer full HTML control, allow easy testing, generate SEO-friendly URL routing, and to integrate extensions into the framework. Furthermore, Spring MVC allows you to avoid writing utility code to support your web application as it makes handling HTTP requests and responses easier.</a:t>
            </a:r>
            <a:endParaRPr sz="1100">
              <a:solidFill>
                <a:srgbClr val="232629"/>
              </a:solidFill>
              <a:highlight>
                <a:srgbClr val="FFFFFF"/>
              </a:highlight>
              <a:latin typeface="Arial"/>
              <a:ea typeface="Arial"/>
              <a:cs typeface="Arial"/>
              <a:sym typeface="Arial"/>
            </a:endParaRPr>
          </a:p>
          <a:p>
            <a:pPr indent="-298450" lvl="0" marL="457200" rtl="0" algn="l">
              <a:lnSpc>
                <a:spcPct val="150000"/>
              </a:lnSpc>
              <a:spcBef>
                <a:spcPts val="0"/>
              </a:spcBef>
              <a:spcAft>
                <a:spcPts val="0"/>
              </a:spcAft>
              <a:buClr>
                <a:srgbClr val="232629"/>
              </a:buClr>
              <a:buSzPts val="1100"/>
              <a:buFont typeface="Arial"/>
              <a:buChar char="●"/>
            </a:pPr>
            <a:r>
              <a:rPr lang="en-GB" sz="1100">
                <a:solidFill>
                  <a:srgbClr val="232629"/>
                </a:solidFill>
                <a:highlight>
                  <a:srgbClr val="FFFFFF"/>
                </a:highlight>
                <a:latin typeface="Arial"/>
                <a:ea typeface="Arial"/>
                <a:cs typeface="Arial"/>
                <a:sym typeface="Arial"/>
              </a:rPr>
              <a:t>(If you have ever dealt with a large system of code that married the three of these together, you will have seen the typical copying of large chunks of redundant code that was not quite what was needed for the next task). These models are built in such a way that they are more generic making them more </a:t>
            </a:r>
            <a:r>
              <a:rPr b="1" lang="en-GB" sz="1100">
                <a:solidFill>
                  <a:srgbClr val="232629"/>
                </a:solidFill>
                <a:highlight>
                  <a:srgbClr val="FFFFFF"/>
                </a:highlight>
                <a:latin typeface="Arial"/>
                <a:ea typeface="Arial"/>
                <a:cs typeface="Arial"/>
                <a:sym typeface="Arial"/>
              </a:rPr>
              <a:t>reusable</a:t>
            </a:r>
            <a:r>
              <a:rPr lang="en-GB" sz="1100">
                <a:solidFill>
                  <a:srgbClr val="232629"/>
                </a:solidFill>
                <a:highlight>
                  <a:srgbClr val="FFFFFF"/>
                </a:highlight>
                <a:latin typeface="Arial"/>
                <a:ea typeface="Arial"/>
                <a:cs typeface="Arial"/>
                <a:sym typeface="Arial"/>
              </a:rPr>
              <a:t> than it was inline. </a:t>
            </a:r>
            <a:endParaRPr sz="1100">
              <a:solidFill>
                <a:srgbClr val="232629"/>
              </a:solidFill>
              <a:highlight>
                <a:srgbClr val="FFFFFF"/>
              </a:highlight>
              <a:latin typeface="Arial"/>
              <a:ea typeface="Arial"/>
              <a:cs typeface="Arial"/>
              <a:sym typeface="Arial"/>
            </a:endParaRPr>
          </a:p>
          <a:p>
            <a:pPr indent="0" lvl="0" marL="457200" rtl="0" algn="l">
              <a:lnSpc>
                <a:spcPct val="150000"/>
              </a:lnSpc>
              <a:spcBef>
                <a:spcPts val="0"/>
              </a:spcBef>
              <a:spcAft>
                <a:spcPts val="0"/>
              </a:spcAft>
              <a:buNone/>
            </a:pPr>
            <a:r>
              <a:t/>
            </a:r>
            <a:endParaRPr sz="1100">
              <a:solidFill>
                <a:srgbClr val="232629"/>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69525"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latin typeface="Arial"/>
                <a:ea typeface="Arial"/>
                <a:cs typeface="Arial"/>
                <a:sym typeface="Arial"/>
              </a:rPr>
              <a:t>What is Spring MVC?</a:t>
            </a:r>
            <a:endParaRPr sz="1800">
              <a:latin typeface="Arial"/>
              <a:ea typeface="Arial"/>
              <a:cs typeface="Arial"/>
              <a:sym typeface="Arial"/>
            </a:endParaRPr>
          </a:p>
        </p:txBody>
      </p:sp>
      <p:sp>
        <p:nvSpPr>
          <p:cNvPr id="94" name="Google Shape;94;p19"/>
          <p:cNvSpPr txBox="1"/>
          <p:nvPr>
            <p:ph idx="1" type="body"/>
          </p:nvPr>
        </p:nvSpPr>
        <p:spPr>
          <a:xfrm>
            <a:off x="69525" y="534525"/>
            <a:ext cx="8877000" cy="4244700"/>
          </a:xfrm>
          <a:prstGeom prst="rect">
            <a:avLst/>
          </a:prstGeom>
        </p:spPr>
        <p:txBody>
          <a:bodyPr anchorCtr="0" anchor="t" bIns="91425" lIns="91425" spcFirstLastPara="1" rIns="91425" wrap="square" tIns="91425">
            <a:normAutofit/>
          </a:bodyPr>
          <a:lstStyle/>
          <a:p>
            <a:pPr indent="-298450" lvl="0" marL="457200" rtl="0" algn="l">
              <a:lnSpc>
                <a:spcPct val="200000"/>
              </a:lnSpc>
              <a:spcBef>
                <a:spcPts val="0"/>
              </a:spcBef>
              <a:spcAft>
                <a:spcPts val="0"/>
              </a:spcAft>
              <a:buSzPts val="1100"/>
              <a:buFont typeface="Arial"/>
              <a:buChar char="●"/>
            </a:pPr>
            <a:r>
              <a:rPr lang="en-GB" sz="1100">
                <a:solidFill>
                  <a:srgbClr val="000000"/>
                </a:solidFill>
                <a:highlight>
                  <a:srgbClr val="FFFFFF"/>
                </a:highlight>
                <a:latin typeface="Arial"/>
                <a:ea typeface="Arial"/>
                <a:cs typeface="Arial"/>
                <a:sym typeface="Arial"/>
              </a:rPr>
              <a:t>One of the most popular</a:t>
            </a:r>
            <a:r>
              <a:rPr lang="en-GB" sz="1100">
                <a:solidFill>
                  <a:srgbClr val="4A4A4A"/>
                </a:solidFill>
                <a:highlight>
                  <a:srgbClr val="FFFFFF"/>
                </a:highlight>
                <a:latin typeface="Arial"/>
                <a:ea typeface="Arial"/>
                <a:cs typeface="Arial"/>
                <a:sym typeface="Arial"/>
              </a:rPr>
              <a:t> </a:t>
            </a:r>
            <a:r>
              <a:rPr lang="en-GB" sz="1100">
                <a:solidFill>
                  <a:srgbClr val="007BFF"/>
                </a:solidFill>
                <a:highlight>
                  <a:srgbClr val="FFFFFF"/>
                </a:highlight>
                <a:uFill>
                  <a:noFill/>
                </a:uFill>
                <a:latin typeface="Arial"/>
                <a:ea typeface="Arial"/>
                <a:cs typeface="Arial"/>
                <a:sym typeface="Arial"/>
                <a:hlinkClick r:id="rId3">
                  <a:extLst>
                    <a:ext uri="{A12FA001-AC4F-418D-AE19-62706E023703}">
                      <ahyp:hlinkClr val="tx"/>
                    </a:ext>
                  </a:extLst>
                </a:hlinkClick>
              </a:rPr>
              <a:t>Java</a:t>
            </a:r>
            <a:r>
              <a:rPr lang="en-GB" sz="1100">
                <a:solidFill>
                  <a:srgbClr val="4A4A4A"/>
                </a:solidFill>
                <a:highlight>
                  <a:srgbClr val="FFFFFF"/>
                </a:highlight>
                <a:latin typeface="Arial"/>
                <a:ea typeface="Arial"/>
                <a:cs typeface="Arial"/>
                <a:sym typeface="Arial"/>
              </a:rPr>
              <a:t> </a:t>
            </a:r>
            <a:r>
              <a:rPr lang="en-GB" sz="1100">
                <a:solidFill>
                  <a:srgbClr val="000000"/>
                </a:solidFill>
                <a:highlight>
                  <a:srgbClr val="FFFFFF"/>
                </a:highlight>
                <a:latin typeface="Arial"/>
                <a:ea typeface="Arial"/>
                <a:cs typeface="Arial"/>
                <a:sym typeface="Arial"/>
              </a:rPr>
              <a:t>frameworks for developing web applications is</a:t>
            </a:r>
            <a:r>
              <a:rPr lang="en-GB" sz="1100">
                <a:solidFill>
                  <a:srgbClr val="4A4A4A"/>
                </a:solidFill>
                <a:highlight>
                  <a:srgbClr val="FFFFFF"/>
                </a:highlight>
                <a:latin typeface="Arial"/>
                <a:ea typeface="Arial"/>
                <a:cs typeface="Arial"/>
                <a:sym typeface="Arial"/>
              </a:rPr>
              <a:t> </a:t>
            </a:r>
            <a:r>
              <a:rPr lang="en-GB" sz="1100">
                <a:solidFill>
                  <a:srgbClr val="007BFF"/>
                </a:solidFill>
                <a:highlight>
                  <a:srgbClr val="FFFFFF"/>
                </a:highlight>
                <a:uFill>
                  <a:noFill/>
                </a:uFill>
                <a:latin typeface="Arial"/>
                <a:ea typeface="Arial"/>
                <a:cs typeface="Arial"/>
                <a:sym typeface="Arial"/>
                <a:hlinkClick r:id="rId4">
                  <a:extLst>
                    <a:ext uri="{A12FA001-AC4F-418D-AE19-62706E023703}">
                      <ahyp:hlinkClr val="tx"/>
                    </a:ext>
                  </a:extLst>
                </a:hlinkClick>
              </a:rPr>
              <a:t>Spring</a:t>
            </a:r>
            <a:r>
              <a:rPr lang="en-GB" sz="1100">
                <a:solidFill>
                  <a:srgbClr val="000000"/>
                </a:solidFill>
                <a:highlight>
                  <a:srgbClr val="FFFFFF"/>
                </a:highlight>
                <a:latin typeface="Arial"/>
                <a:ea typeface="Arial"/>
                <a:cs typeface="Arial"/>
                <a:sym typeface="Arial"/>
              </a:rPr>
              <a:t>. Almost every web application integrates with</a:t>
            </a:r>
            <a:r>
              <a:rPr lang="en-GB" sz="1100">
                <a:solidFill>
                  <a:srgbClr val="4A4A4A"/>
                </a:solidFill>
                <a:highlight>
                  <a:srgbClr val="FFFFFF"/>
                </a:highlight>
                <a:latin typeface="Arial"/>
                <a:ea typeface="Arial"/>
                <a:cs typeface="Arial"/>
                <a:sym typeface="Arial"/>
              </a:rPr>
              <a:t> </a:t>
            </a:r>
            <a:r>
              <a:rPr lang="en-GB" sz="1100">
                <a:solidFill>
                  <a:srgbClr val="007BFF"/>
                </a:solidFill>
                <a:highlight>
                  <a:srgbClr val="FFFFFF"/>
                </a:highlight>
                <a:uFill>
                  <a:noFill/>
                </a:uFill>
                <a:latin typeface="Arial"/>
                <a:ea typeface="Arial"/>
                <a:cs typeface="Arial"/>
                <a:sym typeface="Arial"/>
                <a:hlinkClick r:id="rId5">
                  <a:extLst>
                    <a:ext uri="{A12FA001-AC4F-418D-AE19-62706E023703}">
                      <ahyp:hlinkClr val="tx"/>
                    </a:ext>
                  </a:extLst>
                </a:hlinkClick>
              </a:rPr>
              <a:t>Spring Framework</a:t>
            </a:r>
            <a:r>
              <a:rPr lang="en-GB" sz="1100">
                <a:solidFill>
                  <a:srgbClr val="4A4A4A"/>
                </a:solidFill>
                <a:highlight>
                  <a:srgbClr val="FFFFFF"/>
                </a:highlight>
                <a:latin typeface="Arial"/>
                <a:ea typeface="Arial"/>
                <a:cs typeface="Arial"/>
                <a:sym typeface="Arial"/>
              </a:rPr>
              <a:t> </a:t>
            </a:r>
            <a:r>
              <a:rPr lang="en-GB" sz="1100">
                <a:solidFill>
                  <a:schemeClr val="dk1"/>
                </a:solidFill>
                <a:highlight>
                  <a:srgbClr val="FFFFFF"/>
                </a:highlight>
                <a:latin typeface="Arial"/>
                <a:ea typeface="Arial"/>
                <a:cs typeface="Arial"/>
                <a:sym typeface="Arial"/>
              </a:rPr>
              <a:t>because it doesn’t require web server activation. With Spring MVC, this support is built-in. You are not bound to any container life cycle that you need to manipulate.</a:t>
            </a:r>
            <a:endParaRPr sz="1100">
              <a:solidFill>
                <a:schemeClr val="dk1"/>
              </a:solidFill>
              <a:highlight>
                <a:srgbClr val="FFFFFF"/>
              </a:highlight>
              <a:latin typeface="Arial"/>
              <a:ea typeface="Arial"/>
              <a:cs typeface="Arial"/>
              <a:sym typeface="Arial"/>
            </a:endParaRPr>
          </a:p>
          <a:p>
            <a:pPr indent="-298450" lvl="0" marL="457200" rtl="0" algn="l">
              <a:lnSpc>
                <a:spcPct val="200000"/>
              </a:lnSpc>
              <a:spcBef>
                <a:spcPts val="0"/>
              </a:spcBef>
              <a:spcAft>
                <a:spcPts val="0"/>
              </a:spcAft>
              <a:buSzPts val="1100"/>
              <a:buFont typeface="Arial"/>
              <a:buChar char="●"/>
            </a:pPr>
            <a:r>
              <a:rPr lang="en-GB" sz="1100">
                <a:solidFill>
                  <a:srgbClr val="000000"/>
                </a:solidFill>
                <a:latin typeface="Arial"/>
                <a:ea typeface="Arial"/>
                <a:cs typeface="Arial"/>
                <a:sym typeface="Arial"/>
              </a:rPr>
              <a:t>Spring MVC is a library within the Spring framework that simplifies handling HTTP requests and responses. It’s </a:t>
            </a:r>
            <a:r>
              <a:rPr lang="en-GB" sz="1100">
                <a:solidFill>
                  <a:srgbClr val="3569F3"/>
                </a:solidFill>
                <a:uFill>
                  <a:noFill/>
                </a:uFill>
                <a:latin typeface="Arial"/>
                <a:ea typeface="Arial"/>
                <a:cs typeface="Arial"/>
                <a:sym typeface="Arial"/>
                <a:hlinkClick r:id="rId6">
                  <a:extLst>
                    <a:ext uri="{A12FA001-AC4F-418D-AE19-62706E023703}">
                      <ahyp:hlinkClr val="tx"/>
                    </a:ext>
                  </a:extLst>
                </a:hlinkClick>
              </a:rPr>
              <a:t>built on the Servlet API</a:t>
            </a:r>
            <a:r>
              <a:rPr lang="en-GB" sz="1100">
                <a:solidFill>
                  <a:srgbClr val="000000"/>
                </a:solidFill>
                <a:latin typeface="Arial"/>
                <a:ea typeface="Arial"/>
                <a:cs typeface="Arial"/>
                <a:sym typeface="Arial"/>
              </a:rPr>
              <a:t> and is an essential component of the Spring Framework. </a:t>
            </a:r>
            <a:endParaRPr sz="1100">
              <a:solidFill>
                <a:srgbClr val="000000"/>
              </a:solidFill>
              <a:latin typeface="Arial"/>
              <a:ea typeface="Arial"/>
              <a:cs typeface="Arial"/>
              <a:sym typeface="Arial"/>
            </a:endParaRPr>
          </a:p>
          <a:p>
            <a:pPr indent="-298450" lvl="0" marL="457200" rtl="0" algn="l">
              <a:lnSpc>
                <a:spcPct val="200000"/>
              </a:lnSpc>
              <a:spcBef>
                <a:spcPts val="0"/>
              </a:spcBef>
              <a:spcAft>
                <a:spcPts val="0"/>
              </a:spcAft>
              <a:buClr>
                <a:srgbClr val="000000"/>
              </a:buClr>
              <a:buSzPts val="1100"/>
              <a:buFont typeface="Arial"/>
              <a:buChar char="●"/>
            </a:pPr>
            <a:r>
              <a:rPr lang="en-GB" sz="1100">
                <a:solidFill>
                  <a:srgbClr val="000000"/>
                </a:solidFill>
                <a:latin typeface="Arial"/>
                <a:ea typeface="Arial"/>
                <a:cs typeface="Arial"/>
                <a:sym typeface="Arial"/>
              </a:rPr>
              <a:t>The MVC stands for Model-View-Controller, which is its core function, allowing separation of the </a:t>
            </a:r>
            <a:r>
              <a:rPr b="1" lang="en-GB" sz="1100">
                <a:solidFill>
                  <a:srgbClr val="000000"/>
                </a:solidFill>
                <a:latin typeface="Arial"/>
                <a:ea typeface="Arial"/>
                <a:cs typeface="Arial"/>
                <a:sym typeface="Arial"/>
              </a:rPr>
              <a:t>business logic, presentation logic, and navigation logic</a:t>
            </a:r>
            <a:r>
              <a:rPr lang="en-GB" sz="1100">
                <a:solidFill>
                  <a:srgbClr val="000000"/>
                </a:solidFill>
                <a:latin typeface="Arial"/>
                <a:ea typeface="Arial"/>
                <a:cs typeface="Arial"/>
                <a:sym typeface="Arial"/>
              </a:rPr>
              <a:t>. Use Spring MVC’s ready-made components to build fully functional Java web applications.</a:t>
            </a:r>
            <a:endParaRPr sz="1100">
              <a:solidFill>
                <a:schemeClr val="dk1"/>
              </a:solidFill>
              <a:highlight>
                <a:srgbClr val="FFFFFF"/>
              </a:highlight>
              <a:latin typeface="Arial"/>
              <a:ea typeface="Arial"/>
              <a:cs typeface="Arial"/>
              <a:sym typeface="Arial"/>
            </a:endParaRPr>
          </a:p>
          <a:p>
            <a:pPr indent="-298450" lvl="0" marL="457200" rtl="0" algn="l">
              <a:lnSpc>
                <a:spcPct val="200000"/>
              </a:lnSpc>
              <a:spcBef>
                <a:spcPts val="0"/>
              </a:spcBef>
              <a:spcAft>
                <a:spcPts val="0"/>
              </a:spcAft>
              <a:buSzPts val="1100"/>
              <a:buFont typeface="Arial"/>
              <a:buChar char="●"/>
            </a:pPr>
            <a:r>
              <a:rPr lang="en-GB" sz="1100">
                <a:solidFill>
                  <a:srgbClr val="000000"/>
                </a:solidFill>
                <a:highlight>
                  <a:srgbClr val="FFFFFF"/>
                </a:highlight>
                <a:latin typeface="Arial"/>
                <a:ea typeface="Arial"/>
                <a:cs typeface="Arial"/>
                <a:sym typeface="Arial"/>
              </a:rPr>
              <a:t>It follows the </a:t>
            </a:r>
            <a:r>
              <a:rPr i="1" lang="en-GB" sz="1100">
                <a:solidFill>
                  <a:srgbClr val="000000"/>
                </a:solidFill>
                <a:highlight>
                  <a:srgbClr val="FFFFFF"/>
                </a:highlight>
                <a:latin typeface="Arial"/>
                <a:ea typeface="Arial"/>
                <a:cs typeface="Arial"/>
                <a:sym typeface="Arial"/>
              </a:rPr>
              <a:t>Model-View-Controller</a:t>
            </a:r>
            <a:r>
              <a:rPr lang="en-GB" sz="1100">
                <a:solidFill>
                  <a:srgbClr val="000000"/>
                </a:solidFill>
                <a:highlight>
                  <a:srgbClr val="FFFFFF"/>
                </a:highlight>
                <a:latin typeface="Arial"/>
                <a:ea typeface="Arial"/>
                <a:cs typeface="Arial"/>
                <a:sym typeface="Arial"/>
              </a:rPr>
              <a:t> design pattern. Not just that, it also implements all the basic features of a core</a:t>
            </a:r>
            <a:r>
              <a:rPr lang="en-GB" sz="1100">
                <a:solidFill>
                  <a:srgbClr val="4A4A4A"/>
                </a:solidFill>
                <a:highlight>
                  <a:srgbClr val="FFFFFF"/>
                </a:highlight>
                <a:latin typeface="Arial"/>
                <a:ea typeface="Arial"/>
                <a:cs typeface="Arial"/>
                <a:sym typeface="Arial"/>
              </a:rPr>
              <a:t> </a:t>
            </a:r>
            <a:r>
              <a:rPr lang="en-GB" sz="1100">
                <a:solidFill>
                  <a:srgbClr val="007BFF"/>
                </a:solidFill>
                <a:highlight>
                  <a:srgbClr val="FFFFFF"/>
                </a:highlight>
                <a:uFill>
                  <a:noFill/>
                </a:uFill>
                <a:latin typeface="Arial"/>
                <a:ea typeface="Arial"/>
                <a:cs typeface="Arial"/>
                <a:sym typeface="Arial"/>
                <a:hlinkClick r:id="rId7">
                  <a:extLst>
                    <a:ext uri="{A12FA001-AC4F-418D-AE19-62706E023703}">
                      <ahyp:hlinkClr val="tx"/>
                    </a:ext>
                  </a:extLst>
                </a:hlinkClick>
              </a:rPr>
              <a:t>Spring</a:t>
            </a:r>
            <a:r>
              <a:rPr lang="en-GB" sz="1100">
                <a:solidFill>
                  <a:srgbClr val="4A4A4A"/>
                </a:solidFill>
                <a:highlight>
                  <a:srgbClr val="FFFFFF"/>
                </a:highlight>
                <a:latin typeface="Arial"/>
                <a:ea typeface="Arial"/>
                <a:cs typeface="Arial"/>
                <a:sym typeface="Arial"/>
              </a:rPr>
              <a:t> </a:t>
            </a:r>
            <a:r>
              <a:rPr lang="en-GB" sz="1100">
                <a:solidFill>
                  <a:srgbClr val="000000"/>
                </a:solidFill>
                <a:highlight>
                  <a:srgbClr val="FFFFFF"/>
                </a:highlight>
                <a:latin typeface="Arial"/>
                <a:ea typeface="Arial"/>
                <a:cs typeface="Arial"/>
                <a:sym typeface="Arial"/>
              </a:rPr>
              <a:t>Framework like Inversion of Control, Dependency Injection. Spring MVC provides a dignified solution to use MVC in Spring Framework by the help of DispatcherServlet. In this case, </a:t>
            </a:r>
            <a:r>
              <a:rPr i="1" lang="en-GB" sz="1100">
                <a:solidFill>
                  <a:srgbClr val="000000"/>
                </a:solidFill>
                <a:highlight>
                  <a:srgbClr val="FFFFFF"/>
                </a:highlight>
                <a:latin typeface="Arial"/>
                <a:ea typeface="Arial"/>
                <a:cs typeface="Arial"/>
                <a:sym typeface="Arial"/>
              </a:rPr>
              <a:t>DispatcherServlet</a:t>
            </a:r>
            <a:r>
              <a:rPr lang="en-GB" sz="1100">
                <a:solidFill>
                  <a:srgbClr val="000000"/>
                </a:solidFill>
                <a:highlight>
                  <a:srgbClr val="FFFFFF"/>
                </a:highlight>
                <a:latin typeface="Arial"/>
                <a:ea typeface="Arial"/>
                <a:cs typeface="Arial"/>
                <a:sym typeface="Arial"/>
              </a:rPr>
              <a:t> is a class that receives the incoming request and maps it to the right resource such as Controllers, Models, and Views.</a:t>
            </a:r>
            <a:endParaRPr sz="1100">
              <a:solidFill>
                <a:srgbClr val="000000"/>
              </a:solidFill>
              <a:highlight>
                <a:srgbClr val="FFFFFF"/>
              </a:highlight>
              <a:latin typeface="Arial"/>
              <a:ea typeface="Arial"/>
              <a:cs typeface="Arial"/>
              <a:sym typeface="Arial"/>
            </a:endParaRPr>
          </a:p>
          <a:p>
            <a:pPr indent="0" lvl="0" marL="0" rtl="0" algn="l">
              <a:lnSpc>
                <a:spcPct val="200000"/>
              </a:lnSpc>
              <a:spcBef>
                <a:spcPts val="1200"/>
              </a:spcBef>
              <a:spcAft>
                <a:spcPts val="1200"/>
              </a:spcAft>
              <a:buNone/>
            </a:pPr>
            <a:r>
              <a:t/>
            </a:r>
            <a:endParaRPr sz="1100">
              <a:solidFill>
                <a:schemeClr val="dk1"/>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9902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Arial"/>
                <a:ea typeface="Arial"/>
                <a:cs typeface="Arial"/>
                <a:sym typeface="Arial"/>
              </a:rPr>
              <a:t>MVC</a:t>
            </a:r>
            <a:endParaRPr>
              <a:latin typeface="Arial"/>
              <a:ea typeface="Arial"/>
              <a:cs typeface="Arial"/>
              <a:sym typeface="Arial"/>
            </a:endParaRPr>
          </a:p>
        </p:txBody>
      </p:sp>
      <p:sp>
        <p:nvSpPr>
          <p:cNvPr id="100" name="Google Shape;100;p20"/>
          <p:cNvSpPr txBox="1"/>
          <p:nvPr>
            <p:ph idx="1" type="body"/>
          </p:nvPr>
        </p:nvSpPr>
        <p:spPr>
          <a:xfrm>
            <a:off x="99025" y="1063675"/>
            <a:ext cx="6376200" cy="3824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en-GB" sz="1000">
                <a:solidFill>
                  <a:srgbClr val="000000"/>
                </a:solidFill>
                <a:latin typeface="Arial"/>
                <a:ea typeface="Arial"/>
                <a:cs typeface="Arial"/>
                <a:sym typeface="Arial"/>
              </a:rPr>
              <a:t>Controller: ( </a:t>
            </a:r>
            <a:r>
              <a:rPr lang="en-GB" sz="1000">
                <a:solidFill>
                  <a:srgbClr val="354A5F"/>
                </a:solidFill>
                <a:highlight>
                  <a:srgbClr val="FFFFFF"/>
                </a:highlight>
                <a:latin typeface="Arial"/>
                <a:ea typeface="Arial"/>
                <a:cs typeface="Arial"/>
                <a:sym typeface="Arial"/>
              </a:rPr>
              <a:t>Controllers are the traffic cops of the application, capable of passing data back and forth to the browser in MVC web applications.)</a:t>
            </a:r>
            <a:endParaRPr b="1"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GB" sz="1000">
                <a:solidFill>
                  <a:srgbClr val="232629"/>
                </a:solidFill>
                <a:highlight>
                  <a:srgbClr val="FFFFFF"/>
                </a:highlight>
                <a:latin typeface="Arial"/>
                <a:ea typeface="Arial"/>
                <a:cs typeface="Arial"/>
                <a:sym typeface="Arial"/>
              </a:rPr>
              <a:t>The controller </a:t>
            </a:r>
            <a:r>
              <a:rPr b="1" lang="en-GB" sz="1000">
                <a:solidFill>
                  <a:srgbClr val="232629"/>
                </a:solidFill>
                <a:highlight>
                  <a:srgbClr val="FFFFFF"/>
                </a:highlight>
                <a:latin typeface="Arial"/>
                <a:ea typeface="Arial"/>
                <a:cs typeface="Arial"/>
                <a:sym typeface="Arial"/>
              </a:rPr>
              <a:t>receives user input</a:t>
            </a:r>
            <a:r>
              <a:rPr lang="en-GB" sz="1000">
                <a:solidFill>
                  <a:srgbClr val="232629"/>
                </a:solidFill>
                <a:highlight>
                  <a:srgbClr val="FFFFFF"/>
                </a:highlight>
                <a:latin typeface="Arial"/>
                <a:ea typeface="Arial"/>
                <a:cs typeface="Arial"/>
                <a:sym typeface="Arial"/>
              </a:rPr>
              <a:t> </a:t>
            </a:r>
            <a:r>
              <a:rPr lang="en-GB" sz="1000">
                <a:solidFill>
                  <a:srgbClr val="000000"/>
                </a:solidFill>
                <a:latin typeface="Arial"/>
                <a:ea typeface="Arial"/>
                <a:cs typeface="Arial"/>
                <a:sym typeface="Arial"/>
              </a:rPr>
              <a:t>then </a:t>
            </a:r>
            <a:r>
              <a:rPr b="1" lang="en-GB" sz="1000">
                <a:solidFill>
                  <a:srgbClr val="000000"/>
                </a:solidFill>
                <a:latin typeface="Arial"/>
                <a:ea typeface="Arial"/>
                <a:cs typeface="Arial"/>
                <a:sym typeface="Arial"/>
              </a:rPr>
              <a:t>translates and validates</a:t>
            </a:r>
            <a:r>
              <a:rPr lang="en-GB" sz="1000">
                <a:solidFill>
                  <a:srgbClr val="000000"/>
                </a:solidFill>
                <a:latin typeface="Arial"/>
                <a:ea typeface="Arial"/>
                <a:cs typeface="Arial"/>
                <a:sym typeface="Arial"/>
              </a:rPr>
              <a:t> the input </a:t>
            </a:r>
            <a:r>
              <a:rPr lang="en-GB" sz="1000">
                <a:solidFill>
                  <a:srgbClr val="232629"/>
                </a:solidFill>
                <a:highlight>
                  <a:srgbClr val="FFFFFF"/>
                </a:highlight>
                <a:latin typeface="Arial"/>
                <a:ea typeface="Arial"/>
                <a:cs typeface="Arial"/>
                <a:sym typeface="Arial"/>
              </a:rPr>
              <a:t>and </a:t>
            </a:r>
            <a:r>
              <a:rPr b="1" lang="en-GB" sz="1000">
                <a:solidFill>
                  <a:srgbClr val="232629"/>
                </a:solidFill>
                <a:highlight>
                  <a:srgbClr val="FFFFFF"/>
                </a:highlight>
                <a:latin typeface="Arial"/>
                <a:ea typeface="Arial"/>
                <a:cs typeface="Arial"/>
                <a:sym typeface="Arial"/>
              </a:rPr>
              <a:t>makes calls to model objects</a:t>
            </a:r>
            <a:r>
              <a:rPr lang="en-GB" sz="1000">
                <a:solidFill>
                  <a:srgbClr val="232629"/>
                </a:solidFill>
                <a:highlight>
                  <a:srgbClr val="FFFFFF"/>
                </a:highlight>
                <a:latin typeface="Arial"/>
                <a:ea typeface="Arial"/>
                <a:cs typeface="Arial"/>
                <a:sym typeface="Arial"/>
              </a:rPr>
              <a:t> and the view to perform appropriate actions. </a:t>
            </a:r>
            <a:endParaRPr sz="1000">
              <a:solidFill>
                <a:srgbClr val="232629"/>
              </a:solidFill>
              <a:highlight>
                <a:srgbClr val="FFFFFF"/>
              </a:highlight>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GB" sz="1000">
                <a:solidFill>
                  <a:srgbClr val="000000"/>
                </a:solidFill>
                <a:latin typeface="Arial"/>
                <a:ea typeface="Arial"/>
                <a:cs typeface="Arial"/>
                <a:sym typeface="Arial"/>
              </a:rPr>
              <a:t>It is the part of the application that handles user interaction.</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GB" sz="1000">
                <a:solidFill>
                  <a:srgbClr val="000000"/>
                </a:solidFill>
                <a:latin typeface="Arial"/>
                <a:ea typeface="Arial"/>
                <a:cs typeface="Arial"/>
                <a:sym typeface="Arial"/>
              </a:rPr>
              <a:t>Typically controllers read data from a view, control user input, and send input data to the model.</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GB" sz="1000">
                <a:solidFill>
                  <a:srgbClr val="000000"/>
                </a:solidFill>
                <a:latin typeface="Arial"/>
                <a:ea typeface="Arial"/>
                <a:cs typeface="Arial"/>
                <a:sym typeface="Arial"/>
              </a:rPr>
              <a:t>It handles the input, typically user actions and may invoke changes on the model and view.</a:t>
            </a:r>
            <a:endParaRPr sz="1000">
              <a:solidFill>
                <a:srgbClr val="000000"/>
              </a:solidFill>
              <a:latin typeface="Arial"/>
              <a:ea typeface="Arial"/>
              <a:cs typeface="Arial"/>
              <a:sym typeface="Arial"/>
            </a:endParaRPr>
          </a:p>
          <a:p>
            <a:pPr indent="0" lvl="0" marL="0" rtl="0" algn="l">
              <a:spcBef>
                <a:spcPts val="1000"/>
              </a:spcBef>
              <a:spcAft>
                <a:spcPts val="0"/>
              </a:spcAft>
              <a:buNone/>
            </a:pPr>
            <a:r>
              <a:rPr b="1" lang="en-GB" sz="1000">
                <a:solidFill>
                  <a:srgbClr val="000000"/>
                </a:solidFill>
                <a:latin typeface="Arial"/>
                <a:ea typeface="Arial"/>
                <a:cs typeface="Arial"/>
                <a:sym typeface="Arial"/>
              </a:rPr>
              <a:t>Model: (</a:t>
            </a:r>
            <a:r>
              <a:rPr lang="en-GB" sz="1000">
                <a:solidFill>
                  <a:srgbClr val="354A5F"/>
                </a:solidFill>
                <a:highlight>
                  <a:srgbClr val="FFFFFF"/>
                </a:highlight>
                <a:latin typeface="Arial"/>
                <a:ea typeface="Arial"/>
                <a:cs typeface="Arial"/>
                <a:sym typeface="Arial"/>
              </a:rPr>
              <a:t>A </a:t>
            </a:r>
            <a:r>
              <a:rPr b="1" lang="en-GB" sz="1000">
                <a:solidFill>
                  <a:srgbClr val="354A5F"/>
                </a:solidFill>
                <a:highlight>
                  <a:srgbClr val="FFFFFF"/>
                </a:highlight>
                <a:latin typeface="Arial"/>
                <a:ea typeface="Arial"/>
                <a:cs typeface="Arial"/>
                <a:sym typeface="Arial"/>
              </a:rPr>
              <a:t>model</a:t>
            </a:r>
            <a:r>
              <a:rPr lang="en-GB" sz="1000">
                <a:solidFill>
                  <a:srgbClr val="354A5F"/>
                </a:solidFill>
                <a:highlight>
                  <a:srgbClr val="FFFFFF"/>
                </a:highlight>
                <a:latin typeface="Arial"/>
                <a:ea typeface="Arial"/>
                <a:cs typeface="Arial"/>
                <a:sym typeface="Arial"/>
              </a:rPr>
              <a:t> handles the data and business logic of the application. </a:t>
            </a:r>
            <a:r>
              <a:rPr b="1" lang="en-GB" sz="1000">
                <a:solidFill>
                  <a:srgbClr val="000000"/>
                </a:solidFill>
                <a:latin typeface="Arial"/>
                <a:ea typeface="Arial"/>
                <a:cs typeface="Arial"/>
                <a:sym typeface="Arial"/>
              </a:rPr>
              <a:t>)</a:t>
            </a:r>
            <a:endParaRPr b="1"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GB" sz="1000">
                <a:solidFill>
                  <a:srgbClr val="000000"/>
                </a:solidFill>
                <a:latin typeface="Arial"/>
                <a:ea typeface="Arial"/>
                <a:cs typeface="Arial"/>
                <a:sym typeface="Arial"/>
              </a:rPr>
              <a:t>Responsible for managing the data of the application.</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GB" sz="1000">
                <a:solidFill>
                  <a:srgbClr val="000000"/>
                </a:solidFill>
                <a:latin typeface="Arial"/>
                <a:ea typeface="Arial"/>
                <a:cs typeface="Arial"/>
                <a:sym typeface="Arial"/>
              </a:rPr>
              <a:t>It responds to the request from the view and it also responds to  instructions from the controller to update itself.</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GB" sz="1000">
                <a:solidFill>
                  <a:srgbClr val="000000"/>
                </a:solidFill>
                <a:latin typeface="Arial"/>
                <a:ea typeface="Arial"/>
                <a:cs typeface="Arial"/>
                <a:sym typeface="Arial"/>
              </a:rPr>
              <a:t>Lowest level pattern which is responsible for maintaining data.</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GB" sz="1000">
                <a:solidFill>
                  <a:srgbClr val="000000"/>
                </a:solidFill>
                <a:latin typeface="Arial"/>
                <a:ea typeface="Arial"/>
                <a:cs typeface="Arial"/>
                <a:sym typeface="Arial"/>
              </a:rPr>
              <a:t>Represents the application core (for instance a list of database records)</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GB" sz="1000">
                <a:solidFill>
                  <a:srgbClr val="000000"/>
                </a:solidFill>
                <a:latin typeface="Arial"/>
                <a:ea typeface="Arial"/>
                <a:cs typeface="Arial"/>
                <a:sym typeface="Arial"/>
              </a:rPr>
              <a:t>Also called the domain layer.</a:t>
            </a:r>
            <a:endParaRPr sz="1000">
              <a:solidFill>
                <a:srgbClr val="000000"/>
              </a:solidFill>
              <a:latin typeface="Arial"/>
              <a:ea typeface="Arial"/>
              <a:cs typeface="Arial"/>
              <a:sym typeface="Arial"/>
            </a:endParaRPr>
          </a:p>
          <a:p>
            <a:pPr indent="0" lvl="0" marL="0" rtl="0" algn="l">
              <a:spcBef>
                <a:spcPts val="1200"/>
              </a:spcBef>
              <a:spcAft>
                <a:spcPts val="0"/>
              </a:spcAft>
              <a:buNone/>
            </a:pPr>
            <a:r>
              <a:rPr b="1" lang="en-GB" sz="1000">
                <a:solidFill>
                  <a:srgbClr val="000000"/>
                </a:solidFill>
                <a:latin typeface="Arial"/>
                <a:ea typeface="Arial"/>
                <a:cs typeface="Arial"/>
                <a:sym typeface="Arial"/>
              </a:rPr>
              <a:t>View: (</a:t>
            </a:r>
            <a:r>
              <a:rPr lang="en-GB" sz="1000">
                <a:solidFill>
                  <a:srgbClr val="354A5F"/>
                </a:solidFill>
                <a:highlight>
                  <a:srgbClr val="FFFFFF"/>
                </a:highlight>
                <a:latin typeface="Arial"/>
                <a:ea typeface="Arial"/>
                <a:cs typeface="Arial"/>
                <a:sym typeface="Arial"/>
              </a:rPr>
              <a:t>A </a:t>
            </a:r>
            <a:r>
              <a:rPr b="1" lang="en-GB" sz="1000">
                <a:solidFill>
                  <a:srgbClr val="354A5F"/>
                </a:solidFill>
                <a:highlight>
                  <a:srgbClr val="FFFFFF"/>
                </a:highlight>
                <a:latin typeface="Arial"/>
                <a:ea typeface="Arial"/>
                <a:cs typeface="Arial"/>
                <a:sym typeface="Arial"/>
              </a:rPr>
              <a:t>view</a:t>
            </a:r>
            <a:r>
              <a:rPr lang="en-GB" sz="1000">
                <a:solidFill>
                  <a:srgbClr val="354A5F"/>
                </a:solidFill>
                <a:highlight>
                  <a:srgbClr val="FFFFFF"/>
                </a:highlight>
                <a:latin typeface="Arial"/>
                <a:ea typeface="Arial"/>
                <a:cs typeface="Arial"/>
                <a:sym typeface="Arial"/>
              </a:rPr>
              <a:t> handles the user interface elements. </a:t>
            </a:r>
            <a:r>
              <a:rPr b="1" lang="en-GB" sz="1000">
                <a:solidFill>
                  <a:srgbClr val="000000"/>
                </a:solidFill>
                <a:latin typeface="Arial"/>
                <a:ea typeface="Arial"/>
                <a:cs typeface="Arial"/>
                <a:sym typeface="Arial"/>
              </a:rPr>
              <a:t>)</a:t>
            </a:r>
            <a:endParaRPr b="1"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GB" sz="1000">
                <a:solidFill>
                  <a:srgbClr val="000000"/>
                </a:solidFill>
                <a:latin typeface="Arial"/>
                <a:ea typeface="Arial"/>
                <a:cs typeface="Arial"/>
                <a:sym typeface="Arial"/>
              </a:rPr>
              <a:t>A view requests information from the model, that it needs to generate an output representation.</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GB" sz="1000">
                <a:solidFill>
                  <a:srgbClr val="232629"/>
                </a:solidFill>
                <a:highlight>
                  <a:srgbClr val="FFFFFF"/>
                </a:highlight>
                <a:latin typeface="Arial"/>
                <a:ea typeface="Arial"/>
                <a:cs typeface="Arial"/>
                <a:sym typeface="Arial"/>
              </a:rPr>
              <a:t>The view effectively provides the user interface element of the application.</a:t>
            </a:r>
            <a:endParaRPr sz="1000">
              <a:solidFill>
                <a:srgbClr val="232629"/>
              </a:solidFill>
              <a:highlight>
                <a:srgbClr val="FFFFFF"/>
              </a:highlight>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GB" sz="1000">
                <a:solidFill>
                  <a:srgbClr val="232629"/>
                </a:solidFill>
                <a:highlight>
                  <a:srgbClr val="FFFFFF"/>
                </a:highlight>
                <a:latin typeface="Arial"/>
                <a:ea typeface="Arial"/>
                <a:cs typeface="Arial"/>
                <a:sym typeface="Arial"/>
              </a:rPr>
              <a:t>It'll render data from the model into a form that is suitable for the user interface.</a:t>
            </a:r>
            <a:endParaRPr sz="1000">
              <a:solidFill>
                <a:srgbClr val="232629"/>
              </a:solidFill>
              <a:highlight>
                <a:srgbClr val="FFFFFF"/>
              </a:highlight>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GB" sz="1000">
                <a:solidFill>
                  <a:srgbClr val="000000"/>
                </a:solidFill>
                <a:latin typeface="Arial"/>
                <a:ea typeface="Arial"/>
                <a:cs typeface="Arial"/>
                <a:sym typeface="Arial"/>
              </a:rPr>
              <a:t>The view component deals with the UI logic and produces an HTML output for the browser.</a:t>
            </a:r>
            <a:endParaRPr sz="1000">
              <a:solidFill>
                <a:srgbClr val="000000"/>
              </a:solidFill>
              <a:latin typeface="Arial"/>
              <a:ea typeface="Arial"/>
              <a:cs typeface="Arial"/>
              <a:sym typeface="Arial"/>
            </a:endParaRPr>
          </a:p>
        </p:txBody>
      </p:sp>
      <p:pic>
        <p:nvPicPr>
          <p:cNvPr id="101" name="Google Shape;101;p20"/>
          <p:cNvPicPr preferRelativeResize="0"/>
          <p:nvPr/>
        </p:nvPicPr>
        <p:blipFill>
          <a:blip r:embed="rId3">
            <a:alphaModFix/>
          </a:blip>
          <a:stretch>
            <a:fillRect/>
          </a:stretch>
        </p:blipFill>
        <p:spPr>
          <a:xfrm>
            <a:off x="6249925" y="2232826"/>
            <a:ext cx="2935750" cy="2803050"/>
          </a:xfrm>
          <a:prstGeom prst="rect">
            <a:avLst/>
          </a:prstGeom>
          <a:noFill/>
          <a:ln>
            <a:noFill/>
          </a:ln>
        </p:spPr>
      </p:pic>
      <p:sp>
        <p:nvSpPr>
          <p:cNvPr id="102" name="Google Shape;102;p20"/>
          <p:cNvSpPr txBox="1"/>
          <p:nvPr>
            <p:ph idx="1" type="body"/>
          </p:nvPr>
        </p:nvSpPr>
        <p:spPr>
          <a:xfrm>
            <a:off x="75750" y="496050"/>
            <a:ext cx="8992500" cy="6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333333"/>
                </a:solidFill>
                <a:highlight>
                  <a:srgbClr val="FFFFFF"/>
                </a:highlight>
                <a:latin typeface="Arial"/>
                <a:ea typeface="Arial"/>
                <a:cs typeface="Arial"/>
                <a:sym typeface="Arial"/>
              </a:rPr>
              <a:t>This design pattern helps us develop loosely coupled application by segregating various concerns into different layers. MVC design pattern enforces the application to be divided into three layers, </a:t>
            </a:r>
            <a:r>
              <a:rPr i="1" lang="en-GB" sz="1100">
                <a:solidFill>
                  <a:srgbClr val="333333"/>
                </a:solidFill>
                <a:highlight>
                  <a:srgbClr val="FFFFFF"/>
                </a:highlight>
                <a:latin typeface="Arial"/>
                <a:ea typeface="Arial"/>
                <a:cs typeface="Arial"/>
                <a:sym typeface="Arial"/>
              </a:rPr>
              <a:t>Model</a:t>
            </a:r>
            <a:r>
              <a:rPr lang="en-GB" sz="1100">
                <a:solidFill>
                  <a:srgbClr val="333333"/>
                </a:solidFill>
                <a:highlight>
                  <a:srgbClr val="FFFFFF"/>
                </a:highlight>
                <a:latin typeface="Arial"/>
                <a:ea typeface="Arial"/>
                <a:cs typeface="Arial"/>
                <a:sym typeface="Arial"/>
              </a:rPr>
              <a:t>, </a:t>
            </a:r>
            <a:r>
              <a:rPr i="1" lang="en-GB" sz="1100">
                <a:solidFill>
                  <a:srgbClr val="333333"/>
                </a:solidFill>
                <a:highlight>
                  <a:srgbClr val="FFFFFF"/>
                </a:highlight>
                <a:latin typeface="Arial"/>
                <a:ea typeface="Arial"/>
                <a:cs typeface="Arial"/>
                <a:sym typeface="Arial"/>
              </a:rPr>
              <a:t>View</a:t>
            </a:r>
            <a:r>
              <a:rPr lang="en-GB" sz="1100">
                <a:solidFill>
                  <a:srgbClr val="333333"/>
                </a:solidFill>
                <a:highlight>
                  <a:srgbClr val="FFFFFF"/>
                </a:highlight>
                <a:latin typeface="Arial"/>
                <a:ea typeface="Arial"/>
                <a:cs typeface="Arial"/>
                <a:sym typeface="Arial"/>
              </a:rPr>
              <a:t> and </a:t>
            </a:r>
            <a:r>
              <a:rPr i="1" lang="en-GB" sz="1100">
                <a:solidFill>
                  <a:srgbClr val="333333"/>
                </a:solidFill>
                <a:highlight>
                  <a:srgbClr val="FFFFFF"/>
                </a:highlight>
                <a:latin typeface="Arial"/>
                <a:ea typeface="Arial"/>
                <a:cs typeface="Arial"/>
                <a:sym typeface="Arial"/>
              </a:rPr>
              <a:t>Controller</a:t>
            </a:r>
            <a:r>
              <a:rPr lang="en-GB" sz="1100">
                <a:solidFill>
                  <a:srgbClr val="333333"/>
                </a:solidFill>
                <a:highlight>
                  <a:srgbClr val="FFFFFF"/>
                </a:highlight>
                <a:latin typeface="Arial"/>
                <a:ea typeface="Arial"/>
                <a:cs typeface="Arial"/>
                <a:sym typeface="Arial"/>
              </a:rPr>
              <a:t>.</a:t>
            </a:r>
            <a:endParaRPr sz="1100">
              <a:solidFill>
                <a:srgbClr val="232629"/>
              </a:solidFill>
              <a:highlight>
                <a:srgbClr val="FFFFFF"/>
              </a:highlight>
              <a:latin typeface="Arial"/>
              <a:ea typeface="Arial"/>
              <a:cs typeface="Arial"/>
              <a:sym typeface="Arial"/>
            </a:endParaRPr>
          </a:p>
          <a:p>
            <a:pPr indent="0" lvl="0" marL="0" rtl="0" algn="l">
              <a:spcBef>
                <a:spcPts val="0"/>
              </a:spcBef>
              <a:spcAft>
                <a:spcPts val="1200"/>
              </a:spcAft>
              <a:buNone/>
            </a:pPr>
            <a:r>
              <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61175"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800">
                <a:latin typeface="Arial"/>
                <a:ea typeface="Arial"/>
                <a:cs typeface="Arial"/>
                <a:sym typeface="Arial"/>
              </a:rPr>
              <a:t>Design patterns we use</a:t>
            </a:r>
            <a:endParaRPr b="1" sz="1800">
              <a:latin typeface="Arial"/>
              <a:ea typeface="Arial"/>
              <a:cs typeface="Arial"/>
              <a:sym typeface="Arial"/>
            </a:endParaRPr>
          </a:p>
        </p:txBody>
      </p:sp>
      <p:sp>
        <p:nvSpPr>
          <p:cNvPr id="108" name="Google Shape;108;p21"/>
          <p:cNvSpPr txBox="1"/>
          <p:nvPr>
            <p:ph idx="1" type="body"/>
          </p:nvPr>
        </p:nvSpPr>
        <p:spPr>
          <a:xfrm>
            <a:off x="60150" y="690200"/>
            <a:ext cx="9023700" cy="4284600"/>
          </a:xfrm>
          <a:prstGeom prst="rect">
            <a:avLst/>
          </a:prstGeom>
        </p:spPr>
        <p:txBody>
          <a:bodyPr anchorCtr="0" anchor="t" bIns="91425" lIns="91425" spcFirstLastPara="1" rIns="91425" wrap="square" tIns="91425">
            <a:normAutofit/>
          </a:bodyPr>
          <a:lstStyle/>
          <a:p>
            <a:pPr indent="0" lvl="0" marL="0" rtl="0" algn="l">
              <a:lnSpc>
                <a:spcPct val="115384"/>
              </a:lnSpc>
              <a:spcBef>
                <a:spcPts val="400"/>
              </a:spcBef>
              <a:spcAft>
                <a:spcPts val="0"/>
              </a:spcAft>
              <a:buNone/>
            </a:pPr>
            <a:r>
              <a:rPr b="1" lang="en-GB" sz="1300">
                <a:solidFill>
                  <a:srgbClr val="333333"/>
                </a:solidFill>
                <a:highlight>
                  <a:srgbClr val="FFFFFF"/>
                </a:highlight>
                <a:latin typeface="Arial"/>
                <a:ea typeface="Arial"/>
                <a:cs typeface="Arial"/>
                <a:sym typeface="Arial"/>
              </a:rPr>
              <a:t>Front Controller design pattern</a:t>
            </a:r>
            <a:endParaRPr b="1" sz="1300">
              <a:solidFill>
                <a:srgbClr val="333333"/>
              </a:solidFill>
              <a:highlight>
                <a:srgbClr val="FFFFFF"/>
              </a:highlight>
              <a:latin typeface="Arial"/>
              <a:ea typeface="Arial"/>
              <a:cs typeface="Arial"/>
              <a:sym typeface="Arial"/>
            </a:endParaRPr>
          </a:p>
          <a:p>
            <a:pPr indent="0" lvl="0" marL="0" rtl="0" algn="just">
              <a:spcBef>
                <a:spcPts val="400"/>
              </a:spcBef>
              <a:spcAft>
                <a:spcPts val="0"/>
              </a:spcAft>
              <a:buNone/>
            </a:pPr>
            <a:r>
              <a:rPr lang="en-GB" sz="1100">
                <a:solidFill>
                  <a:srgbClr val="333333"/>
                </a:solidFill>
                <a:highlight>
                  <a:srgbClr val="FFFFFF"/>
                </a:highlight>
                <a:latin typeface="Arial"/>
                <a:ea typeface="Arial"/>
                <a:cs typeface="Arial"/>
                <a:sym typeface="Arial"/>
              </a:rPr>
              <a:t>This design pattern enforces a single point of entry for all the incoming requests. All the requests are handled by a single piece of code which can then further delegate the responsibility of processing the request to further application objects.</a:t>
            </a:r>
            <a:endParaRPr sz="1100">
              <a:solidFill>
                <a:srgbClr val="333333"/>
              </a:solidFill>
              <a:highlight>
                <a:srgbClr val="FFFFFF"/>
              </a:highlight>
              <a:latin typeface="Arial"/>
              <a:ea typeface="Arial"/>
              <a:cs typeface="Arial"/>
              <a:sym typeface="Arial"/>
            </a:endParaRPr>
          </a:p>
          <a:p>
            <a:pPr indent="0" lvl="0" marL="0" rtl="0" algn="l">
              <a:lnSpc>
                <a:spcPct val="115384"/>
              </a:lnSpc>
              <a:spcBef>
                <a:spcPts val="700"/>
              </a:spcBef>
              <a:spcAft>
                <a:spcPts val="0"/>
              </a:spcAft>
              <a:buNone/>
            </a:pPr>
            <a:r>
              <a:rPr b="1" lang="en-GB" sz="1300">
                <a:solidFill>
                  <a:srgbClr val="333333"/>
                </a:solidFill>
                <a:highlight>
                  <a:srgbClr val="FFFFFF"/>
                </a:highlight>
                <a:latin typeface="Arial"/>
                <a:ea typeface="Arial"/>
                <a:cs typeface="Arial"/>
                <a:sym typeface="Arial"/>
              </a:rPr>
              <a:t>MVC design pattern</a:t>
            </a:r>
            <a:endParaRPr b="1" sz="1300">
              <a:solidFill>
                <a:srgbClr val="333333"/>
              </a:solidFill>
              <a:highlight>
                <a:srgbClr val="FFFFFF"/>
              </a:highlight>
              <a:latin typeface="Arial"/>
              <a:ea typeface="Arial"/>
              <a:cs typeface="Arial"/>
              <a:sym typeface="Arial"/>
            </a:endParaRPr>
          </a:p>
          <a:p>
            <a:pPr indent="0" lvl="0" marL="0" rtl="0" algn="just">
              <a:spcBef>
                <a:spcPts val="400"/>
              </a:spcBef>
              <a:spcAft>
                <a:spcPts val="0"/>
              </a:spcAft>
              <a:buNone/>
            </a:pPr>
            <a:r>
              <a:rPr lang="en-GB" sz="1100">
                <a:solidFill>
                  <a:srgbClr val="333333"/>
                </a:solidFill>
                <a:highlight>
                  <a:srgbClr val="FFFFFF"/>
                </a:highlight>
                <a:latin typeface="Arial"/>
                <a:ea typeface="Arial"/>
                <a:cs typeface="Arial"/>
                <a:sym typeface="Arial"/>
              </a:rPr>
              <a:t>This design pattern helps us develop loosely coupled application by segregating various concerns into different layers. MVC design pattern enforces the application to be divided into three layers, </a:t>
            </a:r>
            <a:r>
              <a:rPr i="1" lang="en-GB" sz="1100">
                <a:solidFill>
                  <a:srgbClr val="333333"/>
                </a:solidFill>
                <a:highlight>
                  <a:srgbClr val="FFFFFF"/>
                </a:highlight>
                <a:latin typeface="Arial"/>
                <a:ea typeface="Arial"/>
                <a:cs typeface="Arial"/>
                <a:sym typeface="Arial"/>
              </a:rPr>
              <a:t>Model</a:t>
            </a:r>
            <a:r>
              <a:rPr lang="en-GB" sz="1100">
                <a:solidFill>
                  <a:srgbClr val="333333"/>
                </a:solidFill>
                <a:highlight>
                  <a:srgbClr val="FFFFFF"/>
                </a:highlight>
                <a:latin typeface="Arial"/>
                <a:ea typeface="Arial"/>
                <a:cs typeface="Arial"/>
                <a:sym typeface="Arial"/>
              </a:rPr>
              <a:t>, </a:t>
            </a:r>
            <a:r>
              <a:rPr i="1" lang="en-GB" sz="1100">
                <a:solidFill>
                  <a:srgbClr val="333333"/>
                </a:solidFill>
                <a:highlight>
                  <a:srgbClr val="FFFFFF"/>
                </a:highlight>
                <a:latin typeface="Arial"/>
                <a:ea typeface="Arial"/>
                <a:cs typeface="Arial"/>
                <a:sym typeface="Arial"/>
              </a:rPr>
              <a:t>View</a:t>
            </a:r>
            <a:r>
              <a:rPr lang="en-GB" sz="1100">
                <a:solidFill>
                  <a:srgbClr val="333333"/>
                </a:solidFill>
                <a:highlight>
                  <a:srgbClr val="FFFFFF"/>
                </a:highlight>
                <a:latin typeface="Arial"/>
                <a:ea typeface="Arial"/>
                <a:cs typeface="Arial"/>
                <a:sym typeface="Arial"/>
              </a:rPr>
              <a:t> and </a:t>
            </a:r>
            <a:r>
              <a:rPr i="1" lang="en-GB" sz="1100">
                <a:solidFill>
                  <a:srgbClr val="333333"/>
                </a:solidFill>
                <a:highlight>
                  <a:srgbClr val="FFFFFF"/>
                </a:highlight>
                <a:latin typeface="Arial"/>
                <a:ea typeface="Arial"/>
                <a:cs typeface="Arial"/>
                <a:sym typeface="Arial"/>
              </a:rPr>
              <a:t>Controller</a:t>
            </a:r>
            <a:r>
              <a:rPr lang="en-GB" sz="1100">
                <a:solidFill>
                  <a:srgbClr val="333333"/>
                </a:solidFill>
                <a:highlight>
                  <a:srgbClr val="FFFFFF"/>
                </a:highlight>
                <a:latin typeface="Arial"/>
                <a:ea typeface="Arial"/>
                <a:cs typeface="Arial"/>
                <a:sym typeface="Arial"/>
              </a:rPr>
              <a:t>.</a:t>
            </a:r>
            <a:endParaRPr sz="1100">
              <a:solidFill>
                <a:srgbClr val="333333"/>
              </a:solidFill>
              <a:highlight>
                <a:srgbClr val="FFFFFF"/>
              </a:highlight>
              <a:latin typeface="Arial"/>
              <a:ea typeface="Arial"/>
              <a:cs typeface="Arial"/>
              <a:sym typeface="Arial"/>
            </a:endParaRPr>
          </a:p>
          <a:p>
            <a:pPr indent="0" lvl="0" marL="0" rtl="0" algn="just">
              <a:spcBef>
                <a:spcPts val="700"/>
              </a:spcBef>
              <a:spcAft>
                <a:spcPts val="0"/>
              </a:spcAft>
              <a:buNone/>
            </a:pPr>
            <a:r>
              <a:rPr b="1" lang="en-GB" sz="1100">
                <a:solidFill>
                  <a:srgbClr val="333333"/>
                </a:solidFill>
                <a:highlight>
                  <a:srgbClr val="FFFFFF"/>
                </a:highlight>
                <a:latin typeface="Arial"/>
                <a:ea typeface="Arial"/>
                <a:cs typeface="Arial"/>
                <a:sym typeface="Arial"/>
              </a:rPr>
              <a:t>Model:</a:t>
            </a:r>
            <a:r>
              <a:rPr lang="en-GB" sz="1100">
                <a:solidFill>
                  <a:srgbClr val="333333"/>
                </a:solidFill>
                <a:highlight>
                  <a:srgbClr val="FFFFFF"/>
                </a:highlight>
                <a:latin typeface="Arial"/>
                <a:ea typeface="Arial"/>
                <a:cs typeface="Arial"/>
                <a:sym typeface="Arial"/>
              </a:rPr>
              <a:t> This represents the application data.</a:t>
            </a:r>
            <a:endParaRPr sz="1100">
              <a:solidFill>
                <a:srgbClr val="333333"/>
              </a:solidFill>
              <a:highlight>
                <a:srgbClr val="FFFFFF"/>
              </a:highlight>
              <a:latin typeface="Arial"/>
              <a:ea typeface="Arial"/>
              <a:cs typeface="Arial"/>
              <a:sym typeface="Arial"/>
            </a:endParaRPr>
          </a:p>
          <a:p>
            <a:pPr indent="0" lvl="0" marL="0" rtl="0" algn="just">
              <a:spcBef>
                <a:spcPts val="700"/>
              </a:spcBef>
              <a:spcAft>
                <a:spcPts val="0"/>
              </a:spcAft>
              <a:buNone/>
            </a:pPr>
            <a:r>
              <a:rPr b="1" lang="en-GB" sz="1100">
                <a:solidFill>
                  <a:srgbClr val="333333"/>
                </a:solidFill>
                <a:highlight>
                  <a:srgbClr val="FFFFFF"/>
                </a:highlight>
                <a:latin typeface="Arial"/>
                <a:ea typeface="Arial"/>
                <a:cs typeface="Arial"/>
                <a:sym typeface="Arial"/>
              </a:rPr>
              <a:t>View:</a:t>
            </a:r>
            <a:r>
              <a:rPr lang="en-GB" sz="1100">
                <a:solidFill>
                  <a:srgbClr val="333333"/>
                </a:solidFill>
                <a:highlight>
                  <a:srgbClr val="FFFFFF"/>
                </a:highlight>
                <a:latin typeface="Arial"/>
                <a:ea typeface="Arial"/>
                <a:cs typeface="Arial"/>
                <a:sym typeface="Arial"/>
              </a:rPr>
              <a:t> This represents the application’s user interface. View takes model as the input and renders it appropriately to the end user.</a:t>
            </a:r>
            <a:endParaRPr sz="1100">
              <a:solidFill>
                <a:srgbClr val="333333"/>
              </a:solidFill>
              <a:highlight>
                <a:srgbClr val="FFFFFF"/>
              </a:highlight>
              <a:latin typeface="Arial"/>
              <a:ea typeface="Arial"/>
              <a:cs typeface="Arial"/>
              <a:sym typeface="Arial"/>
            </a:endParaRPr>
          </a:p>
          <a:p>
            <a:pPr indent="0" lvl="0" marL="0" rtl="0" algn="just">
              <a:spcBef>
                <a:spcPts val="700"/>
              </a:spcBef>
              <a:spcAft>
                <a:spcPts val="0"/>
              </a:spcAft>
              <a:buNone/>
            </a:pPr>
            <a:r>
              <a:rPr b="1" lang="en-GB" sz="1100">
                <a:solidFill>
                  <a:srgbClr val="333333"/>
                </a:solidFill>
                <a:highlight>
                  <a:srgbClr val="FFFFFF"/>
                </a:highlight>
                <a:latin typeface="Arial"/>
                <a:ea typeface="Arial"/>
                <a:cs typeface="Arial"/>
                <a:sym typeface="Arial"/>
              </a:rPr>
              <a:t>Controller:</a:t>
            </a:r>
            <a:r>
              <a:rPr lang="en-GB" sz="1100">
                <a:solidFill>
                  <a:srgbClr val="333333"/>
                </a:solidFill>
                <a:highlight>
                  <a:srgbClr val="FFFFFF"/>
                </a:highlight>
                <a:latin typeface="Arial"/>
                <a:ea typeface="Arial"/>
                <a:cs typeface="Arial"/>
                <a:sym typeface="Arial"/>
              </a:rPr>
              <a:t> The controller is responsible for handling the request and generating the model and selecting the appropriate view for the request.</a:t>
            </a:r>
            <a:endParaRPr sz="1100">
              <a:solidFill>
                <a:srgbClr val="333333"/>
              </a:solidFill>
              <a:highlight>
                <a:srgbClr val="FFFFFF"/>
              </a:highlight>
              <a:latin typeface="Arial"/>
              <a:ea typeface="Arial"/>
              <a:cs typeface="Arial"/>
              <a:sym typeface="Arial"/>
            </a:endParaRPr>
          </a:p>
          <a:p>
            <a:pPr indent="0" lvl="0" marL="0" rtl="0" algn="l">
              <a:spcBef>
                <a:spcPts val="700"/>
              </a:spcBef>
              <a:spcAft>
                <a:spcPts val="1200"/>
              </a:spcAft>
              <a:buNone/>
            </a:pPr>
            <a:r>
              <a:t/>
            </a:r>
            <a:endParaRPr sz="11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