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7559675" cy="10691800"/>
  <p:embeddedFontLst>
    <p:embeddedFont>
      <p:font typeface="Raleway"/>
      <p:regular r:id="rId50"/>
      <p:bold r:id="rId51"/>
      <p:italic r:id="rId52"/>
      <p:boldItalic r:id="rId53"/>
    </p:embeddedFont>
    <p:embeddedFont>
      <p:font typeface="Roboto"/>
      <p:regular r:id="rId54"/>
      <p:bold r:id="rId55"/>
      <p:italic r:id="rId56"/>
      <p:boldItalic r:id="rId57"/>
    </p:embeddedFont>
    <p:embeddedFont>
      <p:font typeface="Arimo"/>
      <p:regular r:id="rId58"/>
      <p:bold r:id="rId59"/>
      <p:italic r:id="rId60"/>
      <p:boldItalic r:id="rId61"/>
    </p:embeddedFont>
    <p:embeddedFont>
      <p:font typeface="Lato"/>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494">
          <p15:clr>
            <a:srgbClr val="9AA0A6"/>
          </p15:clr>
        </p15:guide>
        <p15:guide id="2" pos="2590">
          <p15:clr>
            <a:srgbClr val="9AA0A6"/>
          </p15:clr>
        </p15:guide>
        <p15:guide id="3" orient="horz" pos="1620">
          <p15:clr>
            <a:srgbClr val="000000"/>
          </p15:clr>
        </p15:guide>
      </p15:sldGuideLst>
    </p:ext>
    <p:ext uri="http://customooxmlschemas.google.com/">
      <go:slidesCustomData xmlns:go="http://customooxmlschemas.google.com/" r:id="rId66" roundtripDataSignature="AMtx7miTfP7yB78ykPDBaXZBJYJrewR8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F2AE7E-D6E4-4EF8-AC60-BCAF25DCCD9E}">
  <a:tblStyle styleId="{71F2AE7E-D6E4-4EF8-AC60-BCAF25DCCD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BE32589-4343-4178-9F41-36718B8CF39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94"/>
        <p:guide pos="2590"/>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regular.fntdata"/><Relationship Id="rId61" Type="http://schemas.openxmlformats.org/officeDocument/2006/relationships/font" Target="fonts/Arimo-boldItalic.fntdata"/><Relationship Id="rId20" Type="http://schemas.openxmlformats.org/officeDocument/2006/relationships/slide" Target="slides/slide14.xml"/><Relationship Id="rId64" Type="http://schemas.openxmlformats.org/officeDocument/2006/relationships/font" Target="fonts/Lato-italic.fntdata"/><Relationship Id="rId63" Type="http://schemas.openxmlformats.org/officeDocument/2006/relationships/font" Target="fonts/Lato-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im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Arimo-bold.fntdata"/><Relationship Id="rId14" Type="http://schemas.openxmlformats.org/officeDocument/2006/relationships/slide" Target="slides/slide8.xml"/><Relationship Id="rId58" Type="http://schemas.openxmlformats.org/officeDocument/2006/relationships/font" Target="fonts/Arim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avarevisited.blogspot.com/2014/02/10-example-of-lambda-expressions-in-java8.html#ixzz7V3jv1BxM" TargetMode="External"/><Relationship Id="rId3" Type="http://schemas.openxmlformats.org/officeDocument/2006/relationships/hyperlink" Target="http://blogs.sun.com/jrose/entry/better_closures" TargetMode="External"/><Relationship Id="rId4" Type="http://schemas.openxmlformats.org/officeDocument/2006/relationships/hyperlink" Target="http://cr.openjdk.java.net/~briangoetz/lambda/lambda-state-4.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equals is already an implicit member (Object class)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Comparator&lt;T&gt;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compare</a:t>
            </a:r>
            <a:r>
              <a:rPr lang="en-IN" sz="1200">
                <a:solidFill>
                  <a:srgbClr val="B9B9B9"/>
                </a:solidFill>
                <a:latin typeface="Courier New"/>
                <a:ea typeface="Courier New"/>
                <a:cs typeface="Courier New"/>
                <a:sym typeface="Courier New"/>
              </a:rPr>
              <a:t>(T o1, T o2)</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because Comparator has only one abstract non-Object method</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Object clone</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method Object.clone is not public</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two methods, but they have the same signature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Iterable&lt;String&gt; m</a:t>
            </a:r>
            <a:r>
              <a:rPr lang="en-IN" sz="1200">
                <a:solidFill>
                  <a:srgbClr val="B9B9B9"/>
                </a:solidFill>
                <a:latin typeface="Courier New"/>
                <a:ea typeface="Courier New"/>
                <a:cs typeface="Courier New"/>
                <a:sym typeface="Courier New"/>
              </a:rPr>
              <a:t>(Iterable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Y.m is a subsignature &amp; return-type-substitutable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(Iterable&lt;Integer&gt;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 Class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 arg, Class&lt;?&gt;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long</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no method is return type 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Bar&lt;T&gt;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FooBar&lt;X, Y&gt;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Foo&lt;X&gt;, Bar&lt;Y&gt;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different signatures, same erasure</a:t>
            </a:r>
            <a:endParaRPr/>
          </a:p>
        </p:txBody>
      </p:sp>
      <p:sp>
        <p:nvSpPr>
          <p:cNvPr id="153" name="Google Shape;153;p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equals is already an implicit member (Object class)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Comparator&lt;T&gt;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compare</a:t>
            </a:r>
            <a:r>
              <a:rPr lang="en-IN" sz="1200">
                <a:solidFill>
                  <a:srgbClr val="B9B9B9"/>
                </a:solidFill>
                <a:latin typeface="Courier New"/>
                <a:ea typeface="Courier New"/>
                <a:cs typeface="Courier New"/>
                <a:sym typeface="Courier New"/>
              </a:rPr>
              <a:t>(T o1, T o2)</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because Comparator has only one abstract non-Object method</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Object clone</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method Object.clone is not public</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two methods, but they have the same signature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Iterable&lt;String&gt; m</a:t>
            </a:r>
            <a:r>
              <a:rPr lang="en-IN" sz="1200">
                <a:solidFill>
                  <a:srgbClr val="B9B9B9"/>
                </a:solidFill>
                <a:latin typeface="Courier New"/>
                <a:ea typeface="Courier New"/>
                <a:cs typeface="Courier New"/>
                <a:sym typeface="Courier New"/>
              </a:rPr>
              <a:t>(Iterable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Y.m is a subsignature &amp; return-type-substitutable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(Iterable&lt;Integer&gt;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 Class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 arg, Class&lt;?&gt;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long</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no method is return type 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Bar&lt;T&gt;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FooBar&lt;X, Y&gt;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Foo&lt;X&gt;, Bar&lt;Y&gt;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different signatures, same erasure</a:t>
            </a:r>
            <a:endParaRPr/>
          </a:p>
        </p:txBody>
      </p:sp>
      <p:sp>
        <p:nvSpPr>
          <p:cNvPr id="161" name="Google Shape;161;p10: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equals is already an implicit member (Object class)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Comparator&lt;T&gt;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compare</a:t>
            </a:r>
            <a:r>
              <a:rPr lang="en-IN" sz="1200">
                <a:solidFill>
                  <a:srgbClr val="B9B9B9"/>
                </a:solidFill>
                <a:latin typeface="Courier New"/>
                <a:ea typeface="Courier New"/>
                <a:cs typeface="Courier New"/>
                <a:sym typeface="Courier New"/>
              </a:rPr>
              <a:t>(T o1, T o2)</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because Comparator has only one abstract non-Object method</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Object clone</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method Object.clone is not public</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two methods, but they have the same signature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Iterable&lt;String&gt; m</a:t>
            </a:r>
            <a:r>
              <a:rPr lang="en-IN" sz="1200">
                <a:solidFill>
                  <a:srgbClr val="B9B9B9"/>
                </a:solidFill>
                <a:latin typeface="Courier New"/>
                <a:ea typeface="Courier New"/>
                <a:cs typeface="Courier New"/>
                <a:sym typeface="Courier New"/>
              </a:rPr>
              <a:t>(Iterable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Y.m is a subsignature &amp; return-type-substitutable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(Iterable&lt;Integer&gt;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 Class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 arg, Class&lt;?&gt;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long</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no method is return type 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Bar&lt;T&gt;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FooBar&lt;X, Y&gt;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Foo&lt;X&gt;, Bar&lt;Y&gt;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different signatures, same erasure</a:t>
            </a:r>
            <a:endParaRPr/>
          </a:p>
        </p:txBody>
      </p:sp>
      <p:sp>
        <p:nvSpPr>
          <p:cNvPr id="169" name="Google Shape;169;p1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4886e53af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4886e53af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050aa7f6d_0_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IN">
                <a:solidFill>
                  <a:schemeClr val="dk1"/>
                </a:solidFill>
              </a:rPr>
              <a:t>Target typing</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Note that the name of a functional interface is </a:t>
            </a:r>
            <a:r>
              <a:rPr i="1" lang="en-IN">
                <a:solidFill>
                  <a:schemeClr val="dk1"/>
                </a:solidFill>
              </a:rPr>
              <a:t>not</a:t>
            </a:r>
            <a:r>
              <a:rPr lang="en-IN">
                <a:solidFill>
                  <a:schemeClr val="dk1"/>
                </a:solidFill>
              </a:rPr>
              <a:t> part of the lambda expression syntax. So what kind of object does a lambda expression represent? Its type is inferred from the surrounding context.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An implication of this approach is that the same lambda expression can have different types in different contexts:</a:t>
            </a:r>
            <a:endParaRPr b="1">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IN">
                <a:solidFill>
                  <a:schemeClr val="dk1"/>
                </a:solidFill>
                <a:latin typeface="Courier New"/>
                <a:ea typeface="Courier New"/>
                <a:cs typeface="Courier New"/>
                <a:sym typeface="Courier New"/>
              </a:rPr>
              <a:t>Callable&lt;String&gt; c = () -&gt; "done"; PrivilegedAction&lt;String&gt; a = () -&gt; "done";</a:t>
            </a:r>
            <a:r>
              <a:rPr lang="en-IN">
                <a:solidFill>
                  <a:srgbClr val="1A9988"/>
                </a:solidFill>
              </a:rPr>
              <a:t>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In the first case, the lambda expression </a:t>
            </a:r>
            <a:r>
              <a:rPr b="1" lang="en-IN">
                <a:solidFill>
                  <a:schemeClr val="dk1"/>
                </a:solidFill>
                <a:latin typeface="Courier New"/>
                <a:ea typeface="Courier New"/>
                <a:cs typeface="Courier New"/>
                <a:sym typeface="Courier New"/>
              </a:rPr>
              <a:t>() -&gt; "done"</a:t>
            </a:r>
            <a:r>
              <a:rPr lang="en-IN">
                <a:solidFill>
                  <a:schemeClr val="dk1"/>
                </a:solidFill>
              </a:rPr>
              <a:t> represents an instance of </a:t>
            </a:r>
            <a:r>
              <a:rPr b="1" lang="en-IN">
                <a:solidFill>
                  <a:schemeClr val="dk1"/>
                </a:solidFill>
                <a:latin typeface="Courier New"/>
                <a:ea typeface="Courier New"/>
                <a:cs typeface="Courier New"/>
                <a:sym typeface="Courier New"/>
              </a:rPr>
              <a:t>Callable</a:t>
            </a:r>
            <a:r>
              <a:rPr lang="en-IN">
                <a:solidFill>
                  <a:schemeClr val="dk1"/>
                </a:solidFill>
              </a:rPr>
              <a:t>. In the second case, the same expression represents an instance of </a:t>
            </a:r>
            <a:r>
              <a:rPr b="1" lang="en-IN">
                <a:solidFill>
                  <a:schemeClr val="dk1"/>
                </a:solidFill>
                <a:latin typeface="Courier New"/>
                <a:ea typeface="Courier New"/>
                <a:cs typeface="Courier New"/>
                <a:sym typeface="Courier New"/>
              </a:rPr>
              <a:t>PrivilegedAction</a:t>
            </a:r>
            <a:r>
              <a:rPr lang="en-IN">
                <a:solidFill>
                  <a:schemeClr val="dk1"/>
                </a:solidFill>
              </a:rPr>
              <a:t>.</a:t>
            </a:r>
            <a:r>
              <a:rPr lang="en-IN">
                <a:solidFill>
                  <a:srgbClr val="1A9988"/>
                </a:solidFill>
              </a:rPr>
              <a:t> </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The compiler is responsible for inferring the type of each lambda expression. It uses the type expected in the context in which the expression appears; this type is called the </a:t>
            </a:r>
            <a:r>
              <a:rPr i="1" lang="en-IN">
                <a:solidFill>
                  <a:schemeClr val="dk1"/>
                </a:solidFill>
              </a:rPr>
              <a:t>target type</a:t>
            </a:r>
            <a:r>
              <a:rPr lang="en-IN">
                <a:solidFill>
                  <a:schemeClr val="dk1"/>
                </a:solidFill>
              </a:rPr>
              <a:t>. A lambda expression can only appear in a context that has a target type.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br>
              <a:rPr lang="en-IN">
                <a:solidFill>
                  <a:schemeClr val="dk1"/>
                </a:solidFill>
              </a:rPr>
            </a:br>
            <a:endParaRPr>
              <a:solidFill>
                <a:srgbClr val="373E3F"/>
              </a:solidFill>
              <a:highlight>
                <a:schemeClr val="lt1"/>
              </a:highlight>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lambda expression is compatible with a target type </a:t>
            </a:r>
            <a:r>
              <a:rPr i="1" lang="en-IN">
                <a:solidFill>
                  <a:schemeClr val="dk1"/>
                </a:solidFill>
              </a:rPr>
              <a:t>T</a:t>
            </a:r>
            <a:r>
              <a:rPr lang="en-IN">
                <a:solidFill>
                  <a:schemeClr val="dk1"/>
                </a:solidFill>
              </a:rPr>
              <a:t> if all of the following conditions hold:</a:t>
            </a:r>
            <a:endParaRPr>
              <a:solidFill>
                <a:srgbClr val="1A9988"/>
              </a:solidFill>
            </a:endParaRPr>
          </a:p>
          <a:p>
            <a:pPr indent="-69850" lvl="0" marL="0" rtl="0" algn="l">
              <a:lnSpc>
                <a:spcPct val="100000"/>
              </a:lnSpc>
              <a:spcBef>
                <a:spcPts val="0"/>
              </a:spcBef>
              <a:spcAft>
                <a:spcPts val="0"/>
              </a:spcAft>
              <a:buClr>
                <a:schemeClr val="dk1"/>
              </a:buClr>
              <a:buSzPts val="1100"/>
              <a:buChar char="•"/>
            </a:pPr>
            <a:r>
              <a:rPr i="1" lang="en-IN">
                <a:solidFill>
                  <a:schemeClr val="dk1"/>
                </a:solidFill>
              </a:rPr>
              <a:t>T</a:t>
            </a:r>
            <a:r>
              <a:rPr lang="en-IN">
                <a:solidFill>
                  <a:schemeClr val="dk1"/>
                </a:solidFill>
              </a:rPr>
              <a:t> is a functional interface type</a:t>
            </a:r>
            <a:endParaRPr sz="1400">
              <a:solidFill>
                <a:schemeClr val="dk1"/>
              </a:solidFill>
            </a:endParaRPr>
          </a:p>
          <a:p>
            <a:pPr indent="-69850" lvl="0" marL="0" rtl="0" algn="l">
              <a:lnSpc>
                <a:spcPct val="100000"/>
              </a:lnSpc>
              <a:spcBef>
                <a:spcPts val="0"/>
              </a:spcBef>
              <a:spcAft>
                <a:spcPts val="0"/>
              </a:spcAft>
              <a:buClr>
                <a:schemeClr val="dk1"/>
              </a:buClr>
              <a:buSzPts val="1100"/>
              <a:buChar char="•"/>
            </a:pPr>
            <a:r>
              <a:rPr lang="en-IN">
                <a:solidFill>
                  <a:schemeClr val="dk1"/>
                </a:solidFill>
              </a:rPr>
              <a:t>The lambda expression has the same number of parameters as </a:t>
            </a:r>
            <a:r>
              <a:rPr i="1" lang="en-IN">
                <a:solidFill>
                  <a:schemeClr val="dk1"/>
                </a:solidFill>
              </a:rPr>
              <a:t>T's</a:t>
            </a:r>
            <a:r>
              <a:rPr lang="en-IN">
                <a:solidFill>
                  <a:schemeClr val="dk1"/>
                </a:solidFill>
              </a:rPr>
              <a:t> method, and those parameters' types are the same</a:t>
            </a:r>
            <a:endParaRPr sz="1400">
              <a:solidFill>
                <a:schemeClr val="dk1"/>
              </a:solidFill>
            </a:endParaRPr>
          </a:p>
          <a:p>
            <a:pPr indent="-69850" lvl="0" marL="0" rtl="0" algn="l">
              <a:lnSpc>
                <a:spcPct val="100000"/>
              </a:lnSpc>
              <a:spcBef>
                <a:spcPts val="0"/>
              </a:spcBef>
              <a:spcAft>
                <a:spcPts val="0"/>
              </a:spcAft>
              <a:buClr>
                <a:schemeClr val="dk1"/>
              </a:buClr>
              <a:buSzPts val="1100"/>
              <a:buChar char="•"/>
            </a:pPr>
            <a:r>
              <a:rPr lang="en-IN">
                <a:solidFill>
                  <a:schemeClr val="dk1"/>
                </a:solidFill>
              </a:rPr>
              <a:t>Each expression returned by the lambda body is compatible with </a:t>
            </a:r>
            <a:r>
              <a:rPr i="1" lang="en-IN">
                <a:solidFill>
                  <a:schemeClr val="dk1"/>
                </a:solidFill>
              </a:rPr>
              <a:t>T</a:t>
            </a:r>
            <a:r>
              <a:rPr lang="en-IN">
                <a:solidFill>
                  <a:schemeClr val="dk1"/>
                </a:solidFill>
              </a:rPr>
              <a:t>'s method's return type</a:t>
            </a:r>
            <a:endParaRPr sz="1400">
              <a:solidFill>
                <a:schemeClr val="dk1"/>
              </a:solidFill>
            </a:endParaRPr>
          </a:p>
          <a:p>
            <a:pPr indent="-69850" lvl="0" marL="0" rtl="0" algn="l">
              <a:lnSpc>
                <a:spcPct val="100000"/>
              </a:lnSpc>
              <a:spcBef>
                <a:spcPts val="0"/>
              </a:spcBef>
              <a:spcAft>
                <a:spcPts val="0"/>
              </a:spcAft>
              <a:buClr>
                <a:schemeClr val="dk1"/>
              </a:buClr>
              <a:buSzPts val="1100"/>
              <a:buChar char="•"/>
            </a:pPr>
            <a:r>
              <a:rPr lang="en-IN">
                <a:solidFill>
                  <a:schemeClr val="dk1"/>
                </a:solidFill>
              </a:rPr>
              <a:t>Each exception thrown by the lambda body is allowed by </a:t>
            </a:r>
            <a:r>
              <a:rPr i="1" lang="en-IN">
                <a:solidFill>
                  <a:schemeClr val="dk1"/>
                </a:solidFill>
              </a:rPr>
              <a:t>T</a:t>
            </a:r>
            <a:r>
              <a:rPr lang="en-IN">
                <a:solidFill>
                  <a:schemeClr val="dk1"/>
                </a:solidFill>
              </a:rPr>
              <a:t>'s method's </a:t>
            </a:r>
            <a:r>
              <a:rPr b="1" lang="en-IN" sz="800">
                <a:solidFill>
                  <a:schemeClr val="dk1"/>
                </a:solidFill>
                <a:latin typeface="Courier New"/>
                <a:ea typeface="Courier New"/>
                <a:cs typeface="Courier New"/>
                <a:sym typeface="Courier New"/>
              </a:rPr>
              <a:t>throws</a:t>
            </a:r>
            <a:r>
              <a:rPr lang="en-IN" sz="200">
                <a:solidFill>
                  <a:schemeClr val="dk1"/>
                </a:solidFill>
              </a:rPr>
              <a:t> </a:t>
            </a:r>
            <a:r>
              <a:rPr lang="en-IN">
                <a:solidFill>
                  <a:schemeClr val="dk1"/>
                </a:solidFill>
              </a:rPr>
              <a:t>clause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when there is just one parameter whose type is inferred (a very common case), the parentheses surrounding a single parameter name are optional:</a:t>
            </a:r>
            <a:endParaRPr b="1"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IN" sz="800">
                <a:solidFill>
                  <a:schemeClr val="dk1"/>
                </a:solidFill>
                <a:latin typeface="Courier New"/>
                <a:ea typeface="Courier New"/>
                <a:cs typeface="Courier New"/>
                <a:sym typeface="Courier New"/>
              </a:rPr>
              <a:t>FileFilter java = f -&gt; f.getName().endsWith(".java"); button.addActionListener(e -&gt; ui.dazzle(e.getModifiers()));</a:t>
            </a:r>
            <a:r>
              <a:rPr lang="en-IN" sz="200">
                <a:solidFill>
                  <a:srgbClr val="1A9988"/>
                </a:solidFill>
              </a:rPr>
              <a:t> </a:t>
            </a:r>
            <a:endParaRPr>
              <a:solidFill>
                <a:srgbClr val="1A9988"/>
              </a:solidFill>
            </a:endParaRPr>
          </a:p>
          <a:p>
            <a:pPr indent="0" lvl="0" marL="0" rtl="0" algn="l">
              <a:lnSpc>
                <a:spcPct val="100000"/>
              </a:lnSpc>
              <a:spcBef>
                <a:spcPts val="0"/>
              </a:spcBef>
              <a:spcAft>
                <a:spcPts val="0"/>
              </a:spcAft>
              <a:buClr>
                <a:schemeClr val="dk1"/>
              </a:buClr>
              <a:buSzPts val="1100"/>
              <a:buFont typeface="Arial"/>
              <a:buNone/>
            </a:pPr>
            <a:r>
              <a:t/>
            </a:r>
            <a:endParaRPr>
              <a:solidFill>
                <a:srgbClr val="373E3F"/>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
        <p:nvSpPr>
          <p:cNvPr id="196" name="Google Shape;196;g13050aa7f6d_0_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IN" sz="1000" u="sng">
                <a:solidFill>
                  <a:srgbClr val="003399"/>
                </a:solidFill>
                <a:latin typeface="Trebuchet MS"/>
                <a:ea typeface="Trebuchet MS"/>
                <a:cs typeface="Trebuchet MS"/>
                <a:sym typeface="Trebuchet MS"/>
                <a:hlinkClick r:id="rId2">
                  <a:extLst>
                    <a:ext uri="{A12FA001-AC4F-418D-AE19-62706E023703}">
                      <ahyp:hlinkClr val="tx"/>
                    </a:ext>
                  </a:extLst>
                </a:hlinkClick>
              </a:rPr>
              <a:t>https://javarevisited.blogspot.com/2014/02/10-example-of-lambda-expressions-in-java8.html#ixzz7V3jv1BxM</a:t>
            </a:r>
            <a:r>
              <a:rPr lang="en-IN" sz="1000">
                <a:solidFill>
                  <a:srgbClr val="1A9988"/>
                </a:solidFill>
              </a:rPr>
              <a:t> </a:t>
            </a:r>
            <a:endParaRPr sz="1000">
              <a:solidFill>
                <a:srgbClr val="1A9988"/>
              </a:solidFill>
            </a:endParaRPr>
          </a:p>
          <a:p>
            <a:pPr indent="0" lvl="0" marL="0" rtl="0" algn="l">
              <a:lnSpc>
                <a:spcPct val="100000"/>
              </a:lnSpc>
              <a:spcBef>
                <a:spcPts val="0"/>
              </a:spcBef>
              <a:spcAft>
                <a:spcPts val="0"/>
              </a:spcAft>
              <a:buSzPts val="1000"/>
              <a:buNone/>
            </a:pPr>
            <a:r>
              <a:t/>
            </a:r>
            <a:endParaRPr sz="1000">
              <a:solidFill>
                <a:srgbClr val="1A9988"/>
              </a:solidFill>
            </a:endParaRPr>
          </a:p>
          <a:p>
            <a:pPr indent="0" lvl="0" marL="0" rtl="0" algn="l">
              <a:lnSpc>
                <a:spcPct val="100000"/>
              </a:lnSpc>
              <a:spcBef>
                <a:spcPts val="0"/>
              </a:spcBef>
              <a:spcAft>
                <a:spcPts val="0"/>
              </a:spcAft>
              <a:buSzPts val="1000"/>
              <a:buNone/>
            </a:pPr>
            <a:r>
              <a:t/>
            </a:r>
            <a:endParaRPr sz="1000">
              <a:solidFill>
                <a:srgbClr val="1A9988"/>
              </a:solidFill>
            </a:endParaRPr>
          </a:p>
          <a:p>
            <a:pPr indent="0" lvl="0" marL="0" rtl="0" algn="l">
              <a:lnSpc>
                <a:spcPct val="100000"/>
              </a:lnSpc>
              <a:spcBef>
                <a:spcPts val="0"/>
              </a:spcBef>
              <a:spcAft>
                <a:spcPts val="0"/>
              </a:spcAft>
              <a:buClr>
                <a:schemeClr val="dk1"/>
              </a:buClr>
              <a:buSzPts val="1100"/>
              <a:buFont typeface="Arial"/>
              <a:buNone/>
            </a:pPr>
            <a:r>
              <a:rPr lang="en-IN">
                <a:solidFill>
                  <a:schemeClr val="dk1"/>
                </a:solidFill>
              </a:rPr>
              <a:t>anonymous inner classes are imperfect for a </a:t>
            </a:r>
            <a:r>
              <a:rPr lang="en-IN" u="sng">
                <a:solidFill>
                  <a:srgbClr val="437291"/>
                </a:solidFill>
                <a:hlinkClick r:id="rId3">
                  <a:extLst>
                    <a:ext uri="{A12FA001-AC4F-418D-AE19-62706E023703}">
                      <ahyp:hlinkClr val="tx"/>
                    </a:ext>
                  </a:extLst>
                </a:hlinkClick>
              </a:rPr>
              <a:t>number of reasons</a:t>
            </a:r>
            <a:r>
              <a:rPr lang="en-IN">
                <a:solidFill>
                  <a:schemeClr val="dk1"/>
                </a:solidFill>
              </a:rPr>
              <a:t>, primarily:</a:t>
            </a:r>
            <a:endParaRPr>
              <a:solidFill>
                <a:srgbClr val="1A9988"/>
              </a:solidFill>
            </a:endParaRPr>
          </a:p>
          <a:p>
            <a:pPr indent="-69850" lvl="0" marL="0" rtl="0" algn="l">
              <a:lnSpc>
                <a:spcPct val="100000"/>
              </a:lnSpc>
              <a:spcBef>
                <a:spcPts val="0"/>
              </a:spcBef>
              <a:spcAft>
                <a:spcPts val="0"/>
              </a:spcAft>
              <a:buClr>
                <a:schemeClr val="dk1"/>
              </a:buClr>
              <a:buSzPts val="1100"/>
              <a:buAutoNum type="arabicPeriod"/>
            </a:pPr>
            <a:r>
              <a:rPr lang="en-IN">
                <a:solidFill>
                  <a:schemeClr val="dk1"/>
                </a:solidFill>
              </a:rPr>
              <a:t>Bulky syntax</a:t>
            </a:r>
            <a:endParaRPr sz="1400">
              <a:solidFill>
                <a:schemeClr val="dk1"/>
              </a:solidFill>
            </a:endParaRPr>
          </a:p>
          <a:p>
            <a:pPr indent="-69850" lvl="0" marL="0" rtl="0" algn="l">
              <a:lnSpc>
                <a:spcPct val="100000"/>
              </a:lnSpc>
              <a:spcBef>
                <a:spcPts val="0"/>
              </a:spcBef>
              <a:spcAft>
                <a:spcPts val="0"/>
              </a:spcAft>
              <a:buClr>
                <a:schemeClr val="dk1"/>
              </a:buClr>
              <a:buSzPts val="1100"/>
              <a:buAutoNum type="arabicPeriod"/>
            </a:pPr>
            <a:r>
              <a:rPr lang="en-IN">
                <a:solidFill>
                  <a:schemeClr val="dk1"/>
                </a:solidFill>
              </a:rPr>
              <a:t>Confusion surrounding the meaning of names and </a:t>
            </a:r>
            <a:r>
              <a:rPr b="1" lang="en-IN">
                <a:solidFill>
                  <a:schemeClr val="dk1"/>
                </a:solidFill>
                <a:latin typeface="Courier New"/>
                <a:ea typeface="Courier New"/>
                <a:cs typeface="Courier New"/>
                <a:sym typeface="Courier New"/>
              </a:rPr>
              <a:t>this</a:t>
            </a:r>
            <a:endParaRPr>
              <a:solidFill>
                <a:schemeClr val="dk1"/>
              </a:solidFill>
            </a:endParaRPr>
          </a:p>
          <a:p>
            <a:pPr indent="-69850" lvl="0" marL="0" rtl="0" algn="l">
              <a:lnSpc>
                <a:spcPct val="100000"/>
              </a:lnSpc>
              <a:spcBef>
                <a:spcPts val="0"/>
              </a:spcBef>
              <a:spcAft>
                <a:spcPts val="0"/>
              </a:spcAft>
              <a:buClr>
                <a:schemeClr val="dk1"/>
              </a:buClr>
              <a:buSzPts val="1100"/>
              <a:buAutoNum type="arabicPeriod"/>
            </a:pPr>
            <a:r>
              <a:rPr lang="en-IN">
                <a:solidFill>
                  <a:schemeClr val="dk1"/>
                </a:solidFill>
              </a:rPr>
              <a:t>Inflexible class-loading and instance-creation semantics</a:t>
            </a:r>
            <a:endParaRPr>
              <a:solidFill>
                <a:schemeClr val="dk1"/>
              </a:solidFill>
            </a:endParaRPr>
          </a:p>
          <a:p>
            <a:pPr indent="-69850" lvl="0" marL="0" rtl="0" algn="l">
              <a:lnSpc>
                <a:spcPct val="100000"/>
              </a:lnSpc>
              <a:spcBef>
                <a:spcPts val="0"/>
              </a:spcBef>
              <a:spcAft>
                <a:spcPts val="0"/>
              </a:spcAft>
              <a:buClr>
                <a:schemeClr val="dk1"/>
              </a:buClr>
              <a:buSzPts val="1100"/>
              <a:buAutoNum type="arabicPeriod"/>
            </a:pPr>
            <a:r>
              <a:rPr lang="en-IN">
                <a:solidFill>
                  <a:schemeClr val="dk1"/>
                </a:solidFill>
              </a:rPr>
              <a:t>Inability to capture non-final local variables</a:t>
            </a:r>
            <a:endParaRPr sz="1400">
              <a:solidFill>
                <a:schemeClr val="dk1"/>
              </a:solidFill>
            </a:endParaRPr>
          </a:p>
          <a:p>
            <a:pPr indent="-69850" lvl="0" marL="0" rtl="0" algn="l">
              <a:lnSpc>
                <a:spcPct val="100000"/>
              </a:lnSpc>
              <a:spcBef>
                <a:spcPts val="0"/>
              </a:spcBef>
              <a:spcAft>
                <a:spcPts val="0"/>
              </a:spcAft>
              <a:buClr>
                <a:schemeClr val="dk1"/>
              </a:buClr>
              <a:buSzPts val="1100"/>
              <a:buAutoNum type="arabicPeriod"/>
            </a:pPr>
            <a:r>
              <a:rPr lang="en-IN">
                <a:solidFill>
                  <a:schemeClr val="dk1"/>
                </a:solidFill>
              </a:rPr>
              <a:t>Inability to abstract over control flow</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rPr lang="en-IN" u="sng">
                <a:solidFill>
                  <a:srgbClr val="1D1F20"/>
                </a:solidFill>
                <a:highlight>
                  <a:schemeClr val="lt1"/>
                </a:highlight>
                <a:hlinkClick r:id="rId4">
                  <a:extLst>
                    <a:ext uri="{A12FA001-AC4F-418D-AE19-62706E023703}">
                      <ahyp:hlinkClr val="tx"/>
                    </a:ext>
                  </a:extLst>
                </a:hlinkClick>
              </a:rPr>
              <a:t>http://cr.openjdk.java.net/~briangoetz/lambda/lambda-state-4.html</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2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36a3f0ddb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36a3f0ddb6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2029289d17_0_10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029289d17_0_10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2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333f4a39ba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333f4a39ba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1300">
                <a:solidFill>
                  <a:srgbClr val="273239"/>
                </a:solidFill>
                <a:highlight>
                  <a:srgbClr val="FFFFFF"/>
                </a:highlight>
              </a:rPr>
              <a:t>Stream builder()</a:t>
            </a:r>
            <a:r>
              <a:rPr lang="en-IN" sz="1300">
                <a:solidFill>
                  <a:srgbClr val="273239"/>
                </a:solidFill>
                <a:highlight>
                  <a:srgbClr val="FFFFFF"/>
                </a:highlight>
              </a:rPr>
              <a:t> returns a builder for a Stream.</a:t>
            </a:r>
            <a:endParaRPr sz="1300">
              <a:solidFill>
                <a:srgbClr val="273239"/>
              </a:solidFill>
              <a:highlight>
                <a:srgbClr val="FFFFFF"/>
              </a:highlight>
            </a:endParaRPr>
          </a:p>
          <a:p>
            <a:pPr indent="0" lvl="0" marL="0" rtl="0" algn="l">
              <a:lnSpc>
                <a:spcPct val="115000"/>
              </a:lnSpc>
              <a:spcBef>
                <a:spcPts val="800"/>
              </a:spcBef>
              <a:spcAft>
                <a:spcPts val="0"/>
              </a:spcAft>
              <a:buNone/>
            </a:pPr>
            <a:r>
              <a:rPr lang="en-IN" sz="1300">
                <a:solidFill>
                  <a:srgbClr val="273239"/>
                </a:solidFill>
                <a:highlight>
                  <a:srgbClr val="FFFFFF"/>
                </a:highlight>
              </a:rPr>
              <a:t>IntStream.Builder build() builds the stream, transitioning this builder to the </a:t>
            </a:r>
            <a:r>
              <a:rPr i="1" lang="en-IN" sz="1300">
                <a:solidFill>
                  <a:srgbClr val="273239"/>
                </a:solidFill>
                <a:highlight>
                  <a:srgbClr val="FFFFFF"/>
                </a:highlight>
              </a:rPr>
              <a:t>built state</a:t>
            </a:r>
            <a:r>
              <a:rPr lang="en-IN" sz="1300">
                <a:solidFill>
                  <a:srgbClr val="273239"/>
                </a:solidFill>
                <a:highlight>
                  <a:srgbClr val="FFFFFF"/>
                </a:highlight>
              </a:rPr>
              <a:t>.</a:t>
            </a:r>
            <a:endParaRPr sz="13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rPr lang="en-IN" sz="1300">
                <a:solidFill>
                  <a:srgbClr val="273239"/>
                </a:solidFill>
                <a:highlight>
                  <a:srgbClr val="FFFFFF"/>
                </a:highlight>
              </a:rPr>
              <a:t> A stream builder has a lifecycle, which starts in a </a:t>
            </a:r>
            <a:r>
              <a:rPr i="1" lang="en-IN" sz="1300">
                <a:solidFill>
                  <a:srgbClr val="273239"/>
                </a:solidFill>
                <a:highlight>
                  <a:srgbClr val="FFFFFF"/>
                </a:highlight>
              </a:rPr>
              <a:t>building phase</a:t>
            </a:r>
            <a:r>
              <a:rPr lang="en-IN" sz="1300">
                <a:solidFill>
                  <a:srgbClr val="273239"/>
                </a:solidFill>
                <a:highlight>
                  <a:srgbClr val="FFFFFF"/>
                </a:highlight>
              </a:rPr>
              <a:t>, during which elements can be added, and then transitions to a </a:t>
            </a:r>
            <a:r>
              <a:rPr i="1" lang="en-IN" sz="1300">
                <a:solidFill>
                  <a:srgbClr val="273239"/>
                </a:solidFill>
                <a:highlight>
                  <a:srgbClr val="FFFFFF"/>
                </a:highlight>
              </a:rPr>
              <a:t>built phase</a:t>
            </a:r>
            <a:r>
              <a:rPr lang="en-IN" sz="1300">
                <a:solidFill>
                  <a:srgbClr val="273239"/>
                </a:solidFill>
                <a:highlight>
                  <a:srgbClr val="FFFFFF"/>
                </a:highlight>
              </a:rPr>
              <a:t>, after which elements may not be added. The built phase begins when the build() method is called, which creates an ordered stream whose elements are the elements that were added to the stream builder, in the order they were added.</a:t>
            </a:r>
            <a:endParaRPr sz="1300">
              <a:solidFill>
                <a:srgbClr val="273239"/>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IN" sz="1300">
                <a:solidFill>
                  <a:srgbClr val="273239"/>
                </a:solidFill>
                <a:highlight>
                  <a:srgbClr val="FFFFFF"/>
                </a:highlight>
              </a:rPr>
              <a:t>DoubleStream.Builder add(double t)</a:t>
            </a:r>
            <a:r>
              <a:rPr lang="en-IN" sz="1300">
                <a:solidFill>
                  <a:srgbClr val="273239"/>
                </a:solidFill>
                <a:highlight>
                  <a:srgbClr val="FFFFFF"/>
                </a:highlight>
              </a:rPr>
              <a:t> is used to insert an element into the element in the building phase of stream. It adds an element to the stream being built.</a:t>
            </a:r>
            <a:endParaRPr sz="1300">
              <a:solidFill>
                <a:srgbClr val="273239"/>
              </a:solidFill>
              <a:highlight>
                <a:srgbClr val="FFFFFF"/>
              </a:highlight>
            </a:endParaRPr>
          </a:p>
          <a:p>
            <a:pPr indent="0" lvl="0" marL="0" rtl="0" algn="l">
              <a:spcBef>
                <a:spcPts val="0"/>
              </a:spcBef>
              <a:spcAft>
                <a:spcPts val="0"/>
              </a:spcAft>
              <a:buNone/>
            </a:pPr>
            <a:r>
              <a:rPr b="1" lang="en-IN" sz="1300">
                <a:solidFill>
                  <a:srgbClr val="273239"/>
                </a:solidFill>
                <a:highlight>
                  <a:srgbClr val="FFFFFF"/>
                </a:highlight>
              </a:rPr>
              <a:t>Exceptions: </a:t>
            </a:r>
            <a:r>
              <a:rPr lang="en-IN" sz="1300">
                <a:solidFill>
                  <a:srgbClr val="273239"/>
                </a:solidFill>
                <a:highlight>
                  <a:srgbClr val="FFFFFF"/>
                </a:highlight>
              </a:rPr>
              <a:t>This method throws </a:t>
            </a:r>
            <a:r>
              <a:rPr b="1" lang="en-IN" sz="1300">
                <a:solidFill>
                  <a:srgbClr val="273239"/>
                </a:solidFill>
                <a:highlight>
                  <a:srgbClr val="FFFFFF"/>
                </a:highlight>
              </a:rPr>
              <a:t>IllegalStateException:</a:t>
            </a:r>
            <a:r>
              <a:rPr lang="en-IN" sz="1300">
                <a:solidFill>
                  <a:srgbClr val="273239"/>
                </a:solidFill>
                <a:highlight>
                  <a:srgbClr val="FFFFFF"/>
                </a:highlight>
              </a:rPr>
              <a:t> when the builder has already transitioned to the built state. It means that the stream has entered the built phase and now no it can’t be changed. Hence no more elements can be added into the stream.</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rPr b="1" lang="en-IN" sz="1300">
                <a:solidFill>
                  <a:srgbClr val="273239"/>
                </a:solidFill>
                <a:highlight>
                  <a:srgbClr val="FFFFFF"/>
                </a:highlight>
              </a:rPr>
              <a:t>Stream.Builder accept(T t)</a:t>
            </a:r>
            <a:r>
              <a:rPr lang="en-IN" sz="1300">
                <a:solidFill>
                  <a:srgbClr val="273239"/>
                </a:solidFill>
                <a:highlight>
                  <a:srgbClr val="FFFFFF"/>
                </a:highlight>
              </a:rPr>
              <a:t> is used to insert an element into the element in the building phase of stream. It adds an element to the stream being built.</a:t>
            </a:r>
            <a:endParaRPr sz="1300">
              <a:solidFill>
                <a:srgbClr val="273239"/>
              </a:solidFill>
              <a:highlight>
                <a:srgbClr val="FFFFFF"/>
              </a:highlight>
            </a:endParaRPr>
          </a:p>
          <a:p>
            <a:pPr indent="0" lvl="0" marL="0" rtl="0" algn="l">
              <a:spcBef>
                <a:spcPts val="0"/>
              </a:spcBef>
              <a:spcAft>
                <a:spcPts val="0"/>
              </a:spcAft>
              <a:buNone/>
            </a:pPr>
            <a:r>
              <a:rPr b="1" lang="en-IN" sz="1300">
                <a:solidFill>
                  <a:srgbClr val="273239"/>
                </a:solidFill>
                <a:highlight>
                  <a:srgbClr val="FFFFFF"/>
                </a:highlight>
              </a:rPr>
              <a:t>Exceptions: </a:t>
            </a:r>
            <a:r>
              <a:rPr lang="en-IN" sz="1300">
                <a:solidFill>
                  <a:srgbClr val="273239"/>
                </a:solidFill>
                <a:highlight>
                  <a:srgbClr val="FFFFFF"/>
                </a:highlight>
              </a:rPr>
              <a:t>This method throws </a:t>
            </a:r>
            <a:r>
              <a:rPr b="1" lang="en-IN" sz="1300">
                <a:solidFill>
                  <a:srgbClr val="273239"/>
                </a:solidFill>
                <a:highlight>
                  <a:srgbClr val="FFFFFF"/>
                </a:highlight>
              </a:rPr>
              <a:t>IllegalStateException:</a:t>
            </a:r>
            <a:r>
              <a:rPr lang="en-IN" sz="1300">
                <a:solidFill>
                  <a:srgbClr val="273239"/>
                </a:solidFill>
                <a:highlight>
                  <a:srgbClr val="FFFFFF"/>
                </a:highlight>
              </a:rPr>
              <a:t> when the builder has already transitioned to the built state. It means that the stream has entered the built phase and now no it can’t be changed. Hence no more elements can be added into the stream.</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t/>
            </a:r>
            <a:endParaRPr sz="1300">
              <a:solidFill>
                <a:srgbClr val="273239"/>
              </a:solidFill>
              <a:highlight>
                <a:srgbClr val="FFFFFF"/>
              </a:highlight>
            </a:endParaRPr>
          </a:p>
          <a:p>
            <a:pPr indent="0" lvl="0" marL="0" rtl="0" algn="l">
              <a:spcBef>
                <a:spcPts val="0"/>
              </a:spcBef>
              <a:spcAft>
                <a:spcPts val="0"/>
              </a:spcAft>
              <a:buNone/>
            </a:pPr>
            <a:r>
              <a:rPr b="1" lang="en-IN" sz="1300">
                <a:solidFill>
                  <a:srgbClr val="273239"/>
                </a:solidFill>
                <a:highlight>
                  <a:srgbClr val="FFFFFF"/>
                </a:highlight>
              </a:rPr>
              <a:t>DoubleStream builder()</a:t>
            </a:r>
            <a:r>
              <a:rPr lang="en-IN" sz="1300">
                <a:solidFill>
                  <a:srgbClr val="273239"/>
                </a:solidFill>
                <a:highlight>
                  <a:srgbClr val="FFFFFF"/>
                </a:highlight>
              </a:rPr>
              <a:t> returns a builder for a DoubleStream.</a:t>
            </a:r>
            <a:endParaRPr sz="1300">
              <a:solidFill>
                <a:srgbClr val="273239"/>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35ff26d9bd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35ff26d9bd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2: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37ba36775b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37ba36775b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1400"/>
              </a:spcBef>
              <a:spcAft>
                <a:spcPts val="0"/>
              </a:spcAft>
              <a:buClr>
                <a:schemeClr val="dk1"/>
              </a:buClr>
              <a:buSzPts val="1100"/>
              <a:buFont typeface="Arial"/>
              <a:buNone/>
            </a:pPr>
            <a:r>
              <a:rPr b="1" lang="en-IN" sz="1300">
                <a:solidFill>
                  <a:srgbClr val="515151"/>
                </a:solidFill>
                <a:highlight>
                  <a:srgbClr val="FFFFFF"/>
                </a:highlight>
                <a:latin typeface="Roboto"/>
                <a:ea typeface="Roboto"/>
                <a:cs typeface="Roboto"/>
                <a:sym typeface="Roboto"/>
              </a:rPr>
              <a:t> How are Collections different from Stream?</a:t>
            </a:r>
            <a:endParaRPr b="1" sz="1300">
              <a:solidFill>
                <a:srgbClr val="515151"/>
              </a:solidFill>
              <a:highlight>
                <a:srgbClr val="FFFFFF"/>
              </a:highlight>
              <a:latin typeface="Roboto"/>
              <a:ea typeface="Roboto"/>
              <a:cs typeface="Roboto"/>
              <a:sym typeface="Roboto"/>
            </a:endParaRPr>
          </a:p>
          <a:p>
            <a:pPr indent="0" lvl="0" marL="0" rtl="0" algn="l">
              <a:lnSpc>
                <a:spcPct val="150000"/>
              </a:lnSpc>
              <a:spcBef>
                <a:spcPts val="400"/>
              </a:spcBef>
              <a:spcAft>
                <a:spcPts val="0"/>
              </a:spcAft>
              <a:buNone/>
            </a:pPr>
            <a:r>
              <a:rPr lang="en-IN" sz="1200">
                <a:solidFill>
                  <a:srgbClr val="373E3F"/>
                </a:solidFill>
                <a:highlight>
                  <a:srgbClr val="FFFFFF"/>
                </a:highlight>
                <a:latin typeface="Roboto"/>
                <a:ea typeface="Roboto"/>
                <a:cs typeface="Roboto"/>
                <a:sym typeface="Roboto"/>
              </a:rPr>
              <a:t>Collections are the source for the Stream. Java 8 collection API is enhanced with the default methods returning Stream&lt;T&gt; from the collections</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2400"/>
              </a:spcBef>
              <a:spcAft>
                <a:spcPts val="0"/>
              </a:spcAft>
              <a:buNone/>
            </a:pPr>
            <a:r>
              <a:rPr b="1" lang="en-IN" sz="1200">
                <a:solidFill>
                  <a:srgbClr val="515151"/>
                </a:solidFill>
                <a:highlight>
                  <a:srgbClr val="FFFFFF"/>
                </a:highlight>
                <a:latin typeface="Roboto"/>
                <a:ea typeface="Roboto"/>
                <a:cs typeface="Roboto"/>
                <a:sym typeface="Roboto"/>
              </a:rPr>
              <a:t>Collections										Streams</a:t>
            </a:r>
            <a:endParaRPr b="1"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IN" sz="1200">
                <a:solidFill>
                  <a:srgbClr val="515151"/>
                </a:solidFill>
                <a:highlight>
                  <a:srgbClr val="FFFFFF"/>
                </a:highlight>
                <a:latin typeface="Roboto"/>
                <a:ea typeface="Roboto"/>
                <a:cs typeface="Roboto"/>
                <a:sym typeface="Roboto"/>
              </a:rPr>
              <a:t>Data structure holds all the data elements					No data is stored. Have the capacity to process an infinite number of elements on demand</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IN" sz="1200">
                <a:solidFill>
                  <a:srgbClr val="515151"/>
                </a:solidFill>
                <a:highlight>
                  <a:srgbClr val="FFFFFF"/>
                </a:highlight>
                <a:latin typeface="Roboto"/>
                <a:ea typeface="Roboto"/>
                <a:cs typeface="Roboto"/>
                <a:sym typeface="Roboto"/>
              </a:rPr>
              <a:t>External Iteration									Internal Iteration</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IN" sz="1200">
                <a:solidFill>
                  <a:srgbClr val="515151"/>
                </a:solidFill>
                <a:highlight>
                  <a:srgbClr val="FFFFFF"/>
                </a:highlight>
                <a:latin typeface="Roboto"/>
                <a:ea typeface="Roboto"/>
                <a:cs typeface="Roboto"/>
                <a:sym typeface="Roboto"/>
              </a:rPr>
              <a:t>Can be processed any number of times						Traversed only once</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IN" sz="1200">
                <a:solidFill>
                  <a:srgbClr val="515151"/>
                </a:solidFill>
                <a:highlight>
                  <a:srgbClr val="FFFFFF"/>
                </a:highlight>
                <a:latin typeface="Roboto"/>
                <a:ea typeface="Roboto"/>
                <a:cs typeface="Roboto"/>
                <a:sym typeface="Roboto"/>
              </a:rPr>
              <a:t>Elements are easy to access							</a:t>
            </a:r>
            <a:r>
              <a:rPr lang="en-IN" sz="1200">
                <a:solidFill>
                  <a:srgbClr val="515151"/>
                </a:solidFill>
                <a:highlight>
                  <a:srgbClr val="FFFFFF"/>
                </a:highlight>
                <a:latin typeface="Roboto"/>
                <a:ea typeface="Roboto"/>
                <a:cs typeface="Roboto"/>
                <a:sym typeface="Roboto"/>
              </a:rPr>
              <a:t>No</a:t>
            </a:r>
            <a:r>
              <a:rPr lang="en-IN" sz="1200">
                <a:solidFill>
                  <a:srgbClr val="515151"/>
                </a:solidFill>
                <a:highlight>
                  <a:srgbClr val="FFFFFF"/>
                </a:highlight>
                <a:latin typeface="Roboto"/>
                <a:ea typeface="Roboto"/>
                <a:cs typeface="Roboto"/>
                <a:sym typeface="Roboto"/>
              </a:rPr>
              <a:t> direct way of accessing specific elements</a:t>
            </a:r>
            <a:endParaRPr sz="1200">
              <a:solidFill>
                <a:srgbClr val="515151"/>
              </a:solidFill>
              <a:highlight>
                <a:srgbClr val="FFFFFF"/>
              </a:highlight>
              <a:latin typeface="Roboto"/>
              <a:ea typeface="Roboto"/>
              <a:cs typeface="Roboto"/>
              <a:sym typeface="Roboto"/>
            </a:endParaRPr>
          </a:p>
          <a:p>
            <a:pPr indent="0" lvl="0" marL="0" rtl="0" algn="l">
              <a:lnSpc>
                <a:spcPct val="150000"/>
              </a:lnSpc>
              <a:spcBef>
                <a:spcPts val="0"/>
              </a:spcBef>
              <a:spcAft>
                <a:spcPts val="0"/>
              </a:spcAft>
              <a:buNone/>
            </a:pPr>
            <a:r>
              <a:rPr lang="en-IN" sz="1200">
                <a:solidFill>
                  <a:srgbClr val="515151"/>
                </a:solidFill>
                <a:highlight>
                  <a:srgbClr val="FFFFFF"/>
                </a:highlight>
                <a:latin typeface="Roboto"/>
                <a:ea typeface="Roboto"/>
                <a:cs typeface="Roboto"/>
                <a:sym typeface="Roboto"/>
              </a:rPr>
              <a:t>Is a data store									Is an API to process the data</a:t>
            </a:r>
            <a:endParaRPr sz="1200">
              <a:solidFill>
                <a:srgbClr val="51515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24: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2029289d17_0_3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12029289d17_0_31: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7ba36775b_1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7ba36775b_1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029289d17_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029289d17_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029289d17_0_2: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12029289d17_0_2:notes"/>
          <p:cNvSpPr/>
          <p:nvPr>
            <p:ph idx="2" type="sldImg"/>
          </p:nvPr>
        </p:nvSpPr>
        <p:spPr>
          <a:xfrm>
            <a:off x="217488" y="801688"/>
            <a:ext cx="7126200" cy="4010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029289d17_0_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029289d17_0_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i="0" lang="en-IN" u="none" strike="noStrike">
                <a:solidFill>
                  <a:srgbClr val="444444"/>
                </a:solidFill>
                <a:latin typeface="Arial"/>
                <a:ea typeface="Arial"/>
                <a:cs typeface="Arial"/>
                <a:sym typeface="Arial"/>
              </a:rPr>
              <a:t>1. An Iterable represents a collection that can be traversed. Implementing the Iterable interface allows an object to make use of the for-each loop. It does that by internally calling the iterator() method on the object. For example, the following code only works as a List interface extends the Collection interface, and the Collection interface extends the Iterable interface.</a:t>
            </a:r>
            <a:endParaRPr/>
          </a:p>
          <a:p>
            <a:pPr indent="-228600" lvl="0" marL="457200" rtl="0" algn="l">
              <a:lnSpc>
                <a:spcPct val="100000"/>
              </a:lnSpc>
              <a:spcBef>
                <a:spcPts val="0"/>
              </a:spcBef>
              <a:spcAft>
                <a:spcPts val="0"/>
              </a:spcAft>
              <a:buSzPts val="1100"/>
              <a:buNone/>
            </a:pPr>
            <a:r>
              <a:t/>
            </a:r>
            <a:endParaRPr b="0" i="0" u="none" strike="noStrike">
              <a:solidFill>
                <a:srgbClr val="002D7A"/>
              </a:solidFill>
              <a:latin typeface="Arial"/>
              <a:ea typeface="Arial"/>
              <a:cs typeface="Arial"/>
              <a:sym typeface="Arial"/>
            </a:endParaRPr>
          </a:p>
          <a:p>
            <a:pPr indent="-228600" lvl="0" marL="457200" rtl="0" algn="l">
              <a:lnSpc>
                <a:spcPct val="100000"/>
              </a:lnSpc>
              <a:spcBef>
                <a:spcPts val="0"/>
              </a:spcBef>
              <a:spcAft>
                <a:spcPts val="0"/>
              </a:spcAft>
              <a:buSzPts val="1100"/>
              <a:buNone/>
            </a:pPr>
            <a:r>
              <a:t/>
            </a:r>
            <a:endParaRPr b="0" i="0" u="none" strike="noStrike">
              <a:solidFill>
                <a:srgbClr val="002D7A"/>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IN" u="none" strike="noStrike">
                <a:solidFill>
                  <a:srgbClr val="002D7A"/>
                </a:solidFill>
                <a:latin typeface="Arial"/>
                <a:ea typeface="Arial"/>
                <a:cs typeface="Arial"/>
                <a:sym typeface="Arial"/>
              </a:rPr>
              <a:t>	List</a:t>
            </a:r>
            <a:r>
              <a:rPr b="0" i="0" lang="en-IN" u="none" strike="noStrike">
                <a:solidFill>
                  <a:srgbClr val="004ED0"/>
                </a:solidFill>
                <a:latin typeface="Arial"/>
                <a:ea typeface="Arial"/>
                <a:cs typeface="Arial"/>
                <a:sym typeface="Arial"/>
              </a:rPr>
              <a:t>&lt;String&gt;</a:t>
            </a:r>
            <a:r>
              <a:rPr b="0" i="0" lang="en-IN" u="none" strike="noStrike">
                <a:solidFill>
                  <a:srgbClr val="006FE0"/>
                </a:solidFill>
                <a:latin typeface="Arial"/>
                <a:ea typeface="Arial"/>
                <a:cs typeface="Arial"/>
                <a:sym typeface="Arial"/>
              </a:rPr>
              <a:t> </a:t>
            </a:r>
            <a:r>
              <a:rPr b="0" i="0" lang="en-IN" u="none" strike="noStrike">
                <a:solidFill>
                  <a:srgbClr val="002D7A"/>
                </a:solidFill>
                <a:latin typeface="Arial"/>
                <a:ea typeface="Arial"/>
                <a:cs typeface="Arial"/>
                <a:sym typeface="Arial"/>
              </a:rPr>
              <a:t>persons</a:t>
            </a:r>
            <a:r>
              <a:rPr b="0" i="0" lang="en-IN" u="none" strike="noStrike">
                <a:solidFill>
                  <a:srgbClr val="006FE0"/>
                </a:solidFill>
                <a:latin typeface="Arial"/>
                <a:ea typeface="Arial"/>
                <a:cs typeface="Arial"/>
                <a:sym typeface="Arial"/>
              </a:rPr>
              <a:t> = </a:t>
            </a:r>
            <a:r>
              <a:rPr b="0" i="0" lang="en-IN" u="none" strike="noStrike">
                <a:solidFill>
                  <a:srgbClr val="800080"/>
                </a:solidFill>
                <a:latin typeface="Arial"/>
                <a:ea typeface="Arial"/>
                <a:cs typeface="Arial"/>
                <a:sym typeface="Arial"/>
              </a:rPr>
              <a:t>new</a:t>
            </a:r>
            <a:r>
              <a:rPr b="0" i="0" lang="en-IN" u="none" strike="noStrike">
                <a:solidFill>
                  <a:srgbClr val="006FE0"/>
                </a:solidFill>
                <a:latin typeface="Arial"/>
                <a:ea typeface="Arial"/>
                <a:cs typeface="Arial"/>
                <a:sym typeface="Arial"/>
              </a:rPr>
              <a:t> </a:t>
            </a:r>
            <a:r>
              <a:rPr b="0" i="0" lang="en-IN" u="none" strike="noStrike">
                <a:solidFill>
                  <a:srgbClr val="002D7A"/>
                </a:solidFill>
                <a:latin typeface="Arial"/>
                <a:ea typeface="Arial"/>
                <a:cs typeface="Arial"/>
                <a:sym typeface="Arial"/>
              </a:rPr>
              <a:t>ArrayList</a:t>
            </a:r>
            <a:r>
              <a:rPr b="0" i="0" lang="en-IN" u="none" strike="noStrike">
                <a:solidFill>
                  <a:srgbClr val="006FE0"/>
                </a:solidFill>
                <a:latin typeface="Arial"/>
                <a:ea typeface="Arial"/>
                <a:cs typeface="Arial"/>
                <a:sym typeface="Arial"/>
              </a:rPr>
              <a:t>&lt;&gt;</a:t>
            </a:r>
            <a:r>
              <a:rPr b="0" i="0" lang="en-IN" u="none" strike="noStrike">
                <a:solidFill>
                  <a:srgbClr val="333333"/>
                </a:solidFill>
                <a:latin typeface="Arial"/>
                <a:ea typeface="Arial"/>
                <a:cs typeface="Arial"/>
                <a:sym typeface="Arial"/>
              </a:rPr>
              <a:t>(</a:t>
            </a:r>
            <a:r>
              <a:rPr b="0" i="0" lang="en-IN" u="none" strike="noStrike">
                <a:solidFill>
                  <a:srgbClr val="002D7A"/>
                </a:solidFill>
                <a:latin typeface="Arial"/>
                <a:ea typeface="Arial"/>
                <a:cs typeface="Arial"/>
                <a:sym typeface="Arial"/>
              </a:rPr>
              <a:t>Arrays</a:t>
            </a:r>
            <a:r>
              <a:rPr b="0" i="0" lang="en-IN" u="none" strike="noStrike">
                <a:solidFill>
                  <a:srgbClr val="333333"/>
                </a:solidFill>
                <a:latin typeface="Arial"/>
                <a:ea typeface="Arial"/>
                <a:cs typeface="Arial"/>
                <a:sym typeface="Arial"/>
              </a:rPr>
              <a:t>.</a:t>
            </a:r>
            <a:r>
              <a:rPr b="0" i="0" lang="en-IN" u="none" strike="noStrike">
                <a:solidFill>
                  <a:srgbClr val="004ED0"/>
                </a:solidFill>
                <a:latin typeface="Arial"/>
                <a:ea typeface="Arial"/>
                <a:cs typeface="Arial"/>
                <a:sym typeface="Arial"/>
              </a:rPr>
              <a:t>asList</a:t>
            </a:r>
            <a:r>
              <a:rPr b="0" i="0" lang="en-IN" u="none" strike="noStrike">
                <a:solidFill>
                  <a:srgbClr val="333333"/>
                </a:solidFill>
                <a:latin typeface="Arial"/>
                <a:ea typeface="Arial"/>
                <a:cs typeface="Arial"/>
                <a:sym typeface="Arial"/>
              </a:rPr>
              <a:t>(</a:t>
            </a:r>
            <a:r>
              <a:rPr b="0" i="0" lang="en-IN" u="none" strike="noStrike">
                <a:solidFill>
                  <a:srgbClr val="880000"/>
                </a:solidFill>
                <a:latin typeface="Arial"/>
                <a:ea typeface="Arial"/>
                <a:cs typeface="Arial"/>
                <a:sym typeface="Arial"/>
              </a:rPr>
              <a:t>"A"</a:t>
            </a:r>
            <a:r>
              <a:rPr b="0" i="0" lang="en-IN" u="none" strike="noStrike">
                <a:solidFill>
                  <a:srgbClr val="333333"/>
                </a:solidFill>
                <a:latin typeface="Arial"/>
                <a:ea typeface="Arial"/>
                <a:cs typeface="Arial"/>
                <a:sym typeface="Arial"/>
              </a:rPr>
              <a:t>,</a:t>
            </a:r>
            <a:r>
              <a:rPr b="0" i="0" lang="en-IN" u="none" strike="noStrike">
                <a:solidFill>
                  <a:srgbClr val="006FE0"/>
                </a:solidFill>
                <a:latin typeface="Arial"/>
                <a:ea typeface="Arial"/>
                <a:cs typeface="Arial"/>
                <a:sym typeface="Arial"/>
              </a:rPr>
              <a:t> </a:t>
            </a:r>
            <a:r>
              <a:rPr b="0" i="0" lang="en-IN" u="none" strike="noStrike">
                <a:solidFill>
                  <a:srgbClr val="880000"/>
                </a:solidFill>
                <a:latin typeface="Arial"/>
                <a:ea typeface="Arial"/>
                <a:cs typeface="Arial"/>
                <a:sym typeface="Arial"/>
              </a:rPr>
              <a:t>"B"</a:t>
            </a:r>
            <a:r>
              <a:rPr b="0" i="0" lang="en-IN" u="none" strike="noStrike">
                <a:solidFill>
                  <a:srgbClr val="333333"/>
                </a:solidFill>
                <a:latin typeface="Arial"/>
                <a:ea typeface="Arial"/>
                <a:cs typeface="Arial"/>
                <a:sym typeface="Arial"/>
              </a:rPr>
              <a:t>,</a:t>
            </a:r>
            <a:r>
              <a:rPr b="0" i="0" lang="en-IN" u="none" strike="noStrike">
                <a:solidFill>
                  <a:srgbClr val="006FE0"/>
                </a:solidFill>
                <a:latin typeface="Arial"/>
                <a:ea typeface="Arial"/>
                <a:cs typeface="Arial"/>
                <a:sym typeface="Arial"/>
              </a:rPr>
              <a:t> </a:t>
            </a:r>
            <a:r>
              <a:rPr b="0" i="0" lang="en-IN" u="none" strike="noStrike">
                <a:solidFill>
                  <a:srgbClr val="880000"/>
                </a:solidFill>
                <a:latin typeface="Arial"/>
                <a:ea typeface="Arial"/>
                <a:cs typeface="Arial"/>
                <a:sym typeface="Arial"/>
              </a:rPr>
              <a:t>"C"</a:t>
            </a:r>
            <a:r>
              <a:rPr b="0" i="0" lang="en-IN" u="none" strike="noStrike">
                <a:solidFill>
                  <a:srgbClr val="333333"/>
                </a:solidFill>
                <a:latin typeface="Arial"/>
                <a:ea typeface="Arial"/>
                <a:cs typeface="Arial"/>
                <a:sym typeface="Arial"/>
              </a:rPr>
              <a:t>));</a:t>
            </a:r>
            <a:endParaRPr b="0" i="0" u="none" strike="noStrike">
              <a:solidFill>
                <a:srgbClr val="000000"/>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IN" u="none" strike="noStrike">
                <a:solidFill>
                  <a:srgbClr val="000000"/>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r>
              <a:rPr b="0" i="0" lang="en-IN" u="none" strike="noStrike">
                <a:solidFill>
                  <a:srgbClr val="800080"/>
                </a:solidFill>
                <a:latin typeface="Arial"/>
                <a:ea typeface="Arial"/>
                <a:cs typeface="Arial"/>
                <a:sym typeface="Arial"/>
              </a:rPr>
              <a:t>	for</a:t>
            </a:r>
            <a:r>
              <a:rPr b="0" i="0" lang="en-IN" u="none" strike="noStrike">
                <a:solidFill>
                  <a:srgbClr val="006FE0"/>
                </a:solidFill>
                <a:latin typeface="Arial"/>
                <a:ea typeface="Arial"/>
                <a:cs typeface="Arial"/>
                <a:sym typeface="Arial"/>
              </a:rPr>
              <a:t> </a:t>
            </a:r>
            <a:r>
              <a:rPr b="0" i="0" lang="en-IN" u="none" strike="noStrike">
                <a:solidFill>
                  <a:srgbClr val="333333"/>
                </a:solidFill>
                <a:latin typeface="Arial"/>
                <a:ea typeface="Arial"/>
                <a:cs typeface="Arial"/>
                <a:sym typeface="Arial"/>
              </a:rPr>
              <a:t>(</a:t>
            </a:r>
            <a:r>
              <a:rPr b="0" i="0" lang="en-IN" u="none" strike="noStrike">
                <a:solidFill>
                  <a:srgbClr val="800080"/>
                </a:solidFill>
                <a:latin typeface="Arial"/>
                <a:ea typeface="Arial"/>
                <a:cs typeface="Arial"/>
                <a:sym typeface="Arial"/>
              </a:rPr>
              <a:t>String</a:t>
            </a:r>
            <a:r>
              <a:rPr b="0" i="0" lang="en-IN" u="none" strike="noStrike">
                <a:solidFill>
                  <a:srgbClr val="006FE0"/>
                </a:solidFill>
                <a:latin typeface="Arial"/>
                <a:ea typeface="Arial"/>
                <a:cs typeface="Arial"/>
                <a:sym typeface="Arial"/>
              </a:rPr>
              <a:t> </a:t>
            </a:r>
            <a:r>
              <a:rPr b="0" i="0" lang="en-IN" u="none" strike="noStrike">
                <a:solidFill>
                  <a:srgbClr val="002D7A"/>
                </a:solidFill>
                <a:latin typeface="Arial"/>
                <a:ea typeface="Arial"/>
                <a:cs typeface="Arial"/>
                <a:sym typeface="Arial"/>
              </a:rPr>
              <a:t>person</a:t>
            </a:r>
            <a:r>
              <a:rPr b="0" i="0" lang="en-IN" u="none" strike="noStrike">
                <a:solidFill>
                  <a:srgbClr val="006FE0"/>
                </a:solidFill>
                <a:latin typeface="Arial"/>
                <a:ea typeface="Arial"/>
                <a:cs typeface="Arial"/>
                <a:sym typeface="Arial"/>
              </a:rPr>
              <a:t>: </a:t>
            </a:r>
            <a:r>
              <a:rPr b="0" i="0" lang="en-IN" u="none" strike="noStrike">
                <a:solidFill>
                  <a:srgbClr val="002D7A"/>
                </a:solidFill>
                <a:latin typeface="Arial"/>
                <a:ea typeface="Arial"/>
                <a:cs typeface="Arial"/>
                <a:sym typeface="Arial"/>
              </a:rPr>
              <a:t>persons</a:t>
            </a:r>
            <a:r>
              <a:rPr b="0" i="0" lang="en-IN" u="none" strike="noStrike">
                <a:solidFill>
                  <a:srgbClr val="333333"/>
                </a:solidFill>
                <a:latin typeface="Arial"/>
                <a:ea typeface="Arial"/>
                <a:cs typeface="Arial"/>
                <a:sym typeface="Arial"/>
              </a:rPr>
              <a:t>)</a:t>
            </a:r>
            <a:r>
              <a:rPr b="0" i="0" lang="en-IN" u="none" strike="noStrike">
                <a:solidFill>
                  <a:srgbClr val="006FE0"/>
                </a:solidFill>
                <a:latin typeface="Arial"/>
                <a:ea typeface="Arial"/>
                <a:cs typeface="Arial"/>
                <a:sym typeface="Arial"/>
              </a:rPr>
              <a:t> </a:t>
            </a:r>
            <a:r>
              <a:rPr b="0" i="0" lang="en-IN" u="none" strike="noStrike">
                <a:solidFill>
                  <a:srgbClr val="333333"/>
                </a:solidFill>
                <a:latin typeface="Arial"/>
                <a:ea typeface="Arial"/>
                <a:cs typeface="Arial"/>
                <a:sym typeface="Arial"/>
              </a:rPr>
              <a:t>{</a:t>
            </a:r>
            <a:endParaRPr b="0" i="0" u="none" strike="noStrike">
              <a:solidFill>
                <a:srgbClr val="000000"/>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IN" u="none" strike="noStrike">
                <a:solidFill>
                  <a:srgbClr val="006FE0"/>
                </a:solidFill>
                <a:latin typeface="Arial"/>
                <a:ea typeface="Arial"/>
                <a:cs typeface="Arial"/>
                <a:sym typeface="Arial"/>
              </a:rPr>
              <a:t>    	     </a:t>
            </a:r>
            <a:r>
              <a:rPr b="0" i="0" lang="en-IN" u="none" strike="noStrike">
                <a:solidFill>
                  <a:srgbClr val="002D7A"/>
                </a:solidFill>
                <a:latin typeface="Arial"/>
                <a:ea typeface="Arial"/>
                <a:cs typeface="Arial"/>
                <a:sym typeface="Arial"/>
              </a:rPr>
              <a:t>System</a:t>
            </a:r>
            <a:r>
              <a:rPr b="0" i="0" lang="en-IN" u="none" strike="noStrike">
                <a:solidFill>
                  <a:srgbClr val="333333"/>
                </a:solidFill>
                <a:latin typeface="Arial"/>
                <a:ea typeface="Arial"/>
                <a:cs typeface="Arial"/>
                <a:sym typeface="Arial"/>
              </a:rPr>
              <a:t>.</a:t>
            </a:r>
            <a:r>
              <a:rPr b="0" i="0" lang="en-IN" u="none" strike="noStrike">
                <a:solidFill>
                  <a:srgbClr val="002D7A"/>
                </a:solidFill>
                <a:latin typeface="Arial"/>
                <a:ea typeface="Arial"/>
                <a:cs typeface="Arial"/>
                <a:sym typeface="Arial"/>
              </a:rPr>
              <a:t>out</a:t>
            </a:r>
            <a:r>
              <a:rPr b="0" i="0" lang="en-IN" u="none" strike="noStrike">
                <a:solidFill>
                  <a:srgbClr val="333333"/>
                </a:solidFill>
                <a:latin typeface="Arial"/>
                <a:ea typeface="Arial"/>
                <a:cs typeface="Arial"/>
                <a:sym typeface="Arial"/>
              </a:rPr>
              <a:t>.</a:t>
            </a:r>
            <a:r>
              <a:rPr b="0" i="0" lang="en-IN" u="none" strike="noStrike">
                <a:solidFill>
                  <a:srgbClr val="004ED0"/>
                </a:solidFill>
                <a:latin typeface="Arial"/>
                <a:ea typeface="Arial"/>
                <a:cs typeface="Arial"/>
                <a:sym typeface="Arial"/>
              </a:rPr>
              <a:t>println</a:t>
            </a:r>
            <a:r>
              <a:rPr b="0" i="0" lang="en-IN" u="none" strike="noStrike">
                <a:solidFill>
                  <a:srgbClr val="333333"/>
                </a:solidFill>
                <a:latin typeface="Arial"/>
                <a:ea typeface="Arial"/>
                <a:cs typeface="Arial"/>
                <a:sym typeface="Arial"/>
              </a:rPr>
              <a:t>(</a:t>
            </a:r>
            <a:r>
              <a:rPr b="0" i="0" lang="en-IN" u="none" strike="noStrike">
                <a:solidFill>
                  <a:srgbClr val="002D7A"/>
                </a:solidFill>
                <a:latin typeface="Arial"/>
                <a:ea typeface="Arial"/>
                <a:cs typeface="Arial"/>
                <a:sym typeface="Arial"/>
              </a:rPr>
              <a:t>person</a:t>
            </a:r>
            <a:r>
              <a:rPr b="0" i="0" lang="en-IN" u="none" strike="noStrike">
                <a:solidFill>
                  <a:srgbClr val="333333"/>
                </a:solidFill>
                <a:latin typeface="Arial"/>
                <a:ea typeface="Arial"/>
                <a:cs typeface="Arial"/>
                <a:sym typeface="Arial"/>
              </a:rPr>
              <a:t>);</a:t>
            </a:r>
            <a:endParaRPr b="0" i="0" u="none" strike="noStrike">
              <a:solidFill>
                <a:srgbClr val="000000"/>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IN" u="none" strike="noStrike">
                <a:solidFill>
                  <a:srgbClr val="333333"/>
                </a:solidFill>
                <a:latin typeface="Arial"/>
                <a:ea typeface="Arial"/>
                <a:cs typeface="Arial"/>
                <a:sym typeface="Arial"/>
              </a:rPr>
              <a:t>	}</a:t>
            </a:r>
            <a:endParaRPr b="0" i="0" u="none" strike="noStrike">
              <a:solidFill>
                <a:srgbClr val="000000"/>
              </a:solidFill>
              <a:latin typeface="Arial"/>
              <a:ea typeface="Arial"/>
              <a:cs typeface="Arial"/>
              <a:sym typeface="Arial"/>
            </a:endParaRPr>
          </a:p>
          <a:p>
            <a:pPr indent="0" lvl="0" marL="158750" rtl="0" algn="l">
              <a:lnSpc>
                <a:spcPct val="100000"/>
              </a:lnSpc>
              <a:spcBef>
                <a:spcPts val="0"/>
              </a:spcBef>
              <a:spcAft>
                <a:spcPts val="0"/>
              </a:spcAft>
              <a:buSzPts val="1100"/>
              <a:buNone/>
            </a:pPr>
            <a:r>
              <a:rPr b="0" i="0" lang="en-IN" u="none" strike="noStrike">
                <a:solidFill>
                  <a:srgbClr val="444444"/>
                </a:solidFill>
                <a:latin typeface="Arial"/>
                <a:ea typeface="Arial"/>
                <a:cs typeface="Arial"/>
                <a:sym typeface="Arial"/>
              </a:rPr>
              <a:t> </a:t>
            </a:r>
            <a:endParaRPr/>
          </a:p>
          <a:p>
            <a:pPr indent="0" lvl="0" marL="158750" rtl="0" algn="l">
              <a:lnSpc>
                <a:spcPct val="100000"/>
              </a:lnSpc>
              <a:spcBef>
                <a:spcPts val="0"/>
              </a:spcBef>
              <a:spcAft>
                <a:spcPts val="0"/>
              </a:spcAft>
              <a:buSzPts val="1100"/>
              <a:buNone/>
            </a:pPr>
            <a:br>
              <a:rPr b="0" i="0" lang="en-IN" u="none" strike="noStrike">
                <a:solidFill>
                  <a:srgbClr val="444444"/>
                </a:solidFill>
                <a:latin typeface="Arial"/>
                <a:ea typeface="Arial"/>
                <a:cs typeface="Arial"/>
                <a:sym typeface="Arial"/>
              </a:rPr>
            </a:br>
            <a:r>
              <a:rPr b="0" i="0" lang="en-IN" u="none" strike="noStrike">
                <a:solidFill>
                  <a:srgbClr val="444444"/>
                </a:solidFill>
                <a:latin typeface="Arial"/>
                <a:ea typeface="Arial"/>
                <a:cs typeface="Arial"/>
                <a:sym typeface="Arial"/>
              </a:rPr>
              <a:t>Please note that we can also call the forEach() method on an iterable starting from Java 8, which performs the given action for each element of the Iterable. It is worth noting that the default implementation of forEach() also uses for-each internally.</a:t>
            </a:r>
            <a:endParaRPr/>
          </a:p>
          <a:p>
            <a:pPr indent="0" lvl="0" marL="0" rtl="0" algn="l">
              <a:lnSpc>
                <a:spcPct val="100000"/>
              </a:lnSpc>
              <a:spcBef>
                <a:spcPts val="0"/>
              </a:spcBef>
              <a:spcAft>
                <a:spcPts val="0"/>
              </a:spcAft>
              <a:buSzPts val="1100"/>
              <a:buNone/>
            </a:pPr>
            <a:r>
              <a:t/>
            </a:r>
            <a:endParaRPr/>
          </a:p>
        </p:txBody>
      </p:sp>
      <p:sp>
        <p:nvSpPr>
          <p:cNvPr id="344" name="Google Shape;344;p25: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2700"/>
              </a:spcBef>
              <a:spcAft>
                <a:spcPts val="0"/>
              </a:spcAft>
              <a:buSzPts val="1100"/>
              <a:buNone/>
            </a:pPr>
            <a:r>
              <a:rPr b="1" lang="en-IN" sz="1800">
                <a:solidFill>
                  <a:schemeClr val="dk1"/>
                </a:solidFill>
                <a:highlight>
                  <a:srgbClr val="FFFFFF"/>
                </a:highlight>
                <a:latin typeface="Raleway"/>
                <a:ea typeface="Raleway"/>
                <a:cs typeface="Raleway"/>
                <a:sym typeface="Raleway"/>
              </a:rPr>
              <a:t>3.1. Parallel Streams</a:t>
            </a:r>
            <a:endParaRPr b="1" sz="1800">
              <a:solidFill>
                <a:schemeClr val="dk1"/>
              </a:solidFill>
              <a:highlight>
                <a:srgbClr val="FFFFFF"/>
              </a:highlight>
              <a:latin typeface="Raleway"/>
              <a:ea typeface="Raleway"/>
              <a:cs typeface="Raleway"/>
              <a:sym typeface="Raleway"/>
            </a:endParaRPr>
          </a:p>
          <a:p>
            <a:pPr indent="0" lvl="0" marL="0" rtl="0" algn="l">
              <a:lnSpc>
                <a:spcPct val="133400"/>
              </a:lnSpc>
              <a:spcBef>
                <a:spcPts val="1700"/>
              </a:spcBef>
              <a:spcAft>
                <a:spcPts val="0"/>
              </a:spcAft>
              <a:buSzPts val="1100"/>
              <a:buNone/>
            </a:pPr>
            <a:r>
              <a:rPr lang="en-IN" sz="1350">
                <a:solidFill>
                  <a:schemeClr val="dk1"/>
                </a:solidFill>
                <a:highlight>
                  <a:srgbClr val="FFFFFF"/>
                </a:highlight>
                <a:latin typeface="Raleway"/>
                <a:ea typeface="Raleway"/>
                <a:cs typeface="Raleway"/>
                <a:sym typeface="Raleway"/>
              </a:rPr>
              <a:t>Parallel streams allow us to execute the stream in multiple threads, and in such situations, the execution order is undefined. Java only requires all threads to finish before any terminal operation, such as </a:t>
            </a:r>
            <a:r>
              <a:rPr i="1" lang="en-IN" sz="1350">
                <a:solidFill>
                  <a:schemeClr val="dk1"/>
                </a:solidFill>
                <a:highlight>
                  <a:srgbClr val="FFFFFF"/>
                </a:highlight>
                <a:latin typeface="Raleway"/>
                <a:ea typeface="Raleway"/>
                <a:cs typeface="Raleway"/>
                <a:sym typeface="Raleway"/>
              </a:rPr>
              <a:t>Collectors.toList()</a:t>
            </a:r>
            <a:r>
              <a:rPr lang="en-IN" sz="1350">
                <a:solidFill>
                  <a:schemeClr val="dk1"/>
                </a:solidFill>
                <a:highlight>
                  <a:srgbClr val="FFFFFF"/>
                </a:highlight>
                <a:latin typeface="Raleway"/>
                <a:ea typeface="Raleway"/>
                <a:cs typeface="Raleway"/>
                <a:sym typeface="Raleway"/>
              </a:rPr>
              <a:t>, is called.</a:t>
            </a:r>
            <a:endParaRPr sz="1350">
              <a:solidFill>
                <a:schemeClr val="dk1"/>
              </a:solidFill>
              <a:highlight>
                <a:srgbClr val="FFFFFF"/>
              </a:highlight>
              <a:latin typeface="Raleway"/>
              <a:ea typeface="Raleway"/>
              <a:cs typeface="Raleway"/>
              <a:sym typeface="Raleway"/>
            </a:endParaRPr>
          </a:p>
          <a:p>
            <a:pPr indent="0" lvl="0" marL="0" rtl="0" algn="l">
              <a:lnSpc>
                <a:spcPct val="133400"/>
              </a:lnSpc>
              <a:spcBef>
                <a:spcPts val="800"/>
              </a:spcBef>
              <a:spcAft>
                <a:spcPts val="0"/>
              </a:spcAft>
              <a:buSzPts val="1100"/>
              <a:buNone/>
            </a:pPr>
            <a:r>
              <a:rPr lang="en-IN" sz="1350">
                <a:solidFill>
                  <a:schemeClr val="dk1"/>
                </a:solidFill>
                <a:highlight>
                  <a:srgbClr val="FFFFFF"/>
                </a:highlight>
                <a:latin typeface="Raleway"/>
                <a:ea typeface="Raleway"/>
                <a:cs typeface="Raleway"/>
                <a:sym typeface="Raleway"/>
              </a:rPr>
              <a:t>Let's look at an example where we first call </a:t>
            </a:r>
            <a:r>
              <a:rPr i="1" lang="en-IN" sz="1350">
                <a:solidFill>
                  <a:schemeClr val="dk1"/>
                </a:solidFill>
                <a:highlight>
                  <a:srgbClr val="FFFFFF"/>
                </a:highlight>
                <a:latin typeface="Raleway"/>
                <a:ea typeface="Raleway"/>
                <a:cs typeface="Raleway"/>
                <a:sym typeface="Raleway"/>
              </a:rPr>
              <a:t>forEach()</a:t>
            </a:r>
            <a:r>
              <a:rPr lang="en-IN" sz="1350">
                <a:solidFill>
                  <a:schemeClr val="dk1"/>
                </a:solidFill>
                <a:highlight>
                  <a:srgbClr val="FFFFFF"/>
                </a:highlight>
                <a:latin typeface="Raleway"/>
                <a:ea typeface="Raleway"/>
                <a:cs typeface="Raleway"/>
                <a:sym typeface="Raleway"/>
              </a:rPr>
              <a:t> directly on the collection, and second, on a parallel stream:</a:t>
            </a:r>
            <a:endParaRPr sz="1350">
              <a:solidFill>
                <a:schemeClr val="dk1"/>
              </a:solidFill>
              <a:highlight>
                <a:srgbClr val="FFFFFF"/>
              </a:highlight>
              <a:latin typeface="Raleway"/>
              <a:ea typeface="Raleway"/>
              <a:cs typeface="Raleway"/>
              <a:sym typeface="Raleway"/>
            </a:endParaRPr>
          </a:p>
          <a:p>
            <a:pPr indent="0" lvl="0" marL="0" rtl="0" algn="l">
              <a:lnSpc>
                <a:spcPct val="115000"/>
              </a:lnSpc>
              <a:spcBef>
                <a:spcPts val="800"/>
              </a:spcBef>
              <a:spcAft>
                <a:spcPts val="0"/>
              </a:spcAft>
              <a:buSzPts val="1100"/>
              <a:buNone/>
            </a:pPr>
            <a:r>
              <a:rPr lang="en-IN" sz="1350">
                <a:solidFill>
                  <a:schemeClr val="dk1"/>
                </a:solidFill>
                <a:highlight>
                  <a:srgbClr val="FAFAFA"/>
                </a:highlight>
                <a:latin typeface="Consolas"/>
                <a:ea typeface="Consolas"/>
                <a:cs typeface="Consolas"/>
                <a:sym typeface="Consolas"/>
              </a:rPr>
              <a:t>list.forEach(System.out::print);</a:t>
            </a:r>
            <a:endParaRPr sz="1350">
              <a:solidFill>
                <a:schemeClr val="dk1"/>
              </a:solidFill>
              <a:highlight>
                <a:srgbClr val="FAFAFA"/>
              </a:highlight>
              <a:latin typeface="Consolas"/>
              <a:ea typeface="Consolas"/>
              <a:cs typeface="Consolas"/>
              <a:sym typeface="Consolas"/>
            </a:endParaRPr>
          </a:p>
          <a:p>
            <a:pPr indent="0" lvl="0" marL="0" rtl="0" algn="l">
              <a:lnSpc>
                <a:spcPct val="115000"/>
              </a:lnSpc>
              <a:spcBef>
                <a:spcPts val="0"/>
              </a:spcBef>
              <a:spcAft>
                <a:spcPts val="0"/>
              </a:spcAft>
              <a:buSzPts val="1100"/>
              <a:buNone/>
            </a:pPr>
            <a:r>
              <a:rPr lang="en-IN" sz="1350">
                <a:solidFill>
                  <a:schemeClr val="dk1"/>
                </a:solidFill>
                <a:highlight>
                  <a:srgbClr val="FAFAFA"/>
                </a:highlight>
                <a:latin typeface="Consolas"/>
                <a:ea typeface="Consolas"/>
                <a:cs typeface="Consolas"/>
                <a:sym typeface="Consolas"/>
              </a:rPr>
              <a:t>System.out.print(</a:t>
            </a:r>
            <a:r>
              <a:rPr lang="en-IN" sz="1350">
                <a:solidFill>
                  <a:srgbClr val="4E9359"/>
                </a:solidFill>
                <a:highlight>
                  <a:srgbClr val="FAFAFA"/>
                </a:highlight>
                <a:latin typeface="Consolas"/>
                <a:ea typeface="Consolas"/>
                <a:cs typeface="Consolas"/>
                <a:sym typeface="Consolas"/>
              </a:rPr>
              <a:t>" "</a:t>
            </a:r>
            <a:r>
              <a:rPr lang="en-IN" sz="1350">
                <a:solidFill>
                  <a:schemeClr val="dk1"/>
                </a:solidFill>
                <a:highlight>
                  <a:srgbClr val="FAFAFA"/>
                </a:highlight>
                <a:latin typeface="Consolas"/>
                <a:ea typeface="Consolas"/>
                <a:cs typeface="Consolas"/>
                <a:sym typeface="Consolas"/>
              </a:rPr>
              <a:t>);</a:t>
            </a:r>
            <a:endParaRPr sz="1350">
              <a:solidFill>
                <a:schemeClr val="dk1"/>
              </a:solidFill>
              <a:highlight>
                <a:srgbClr val="FAFAFA"/>
              </a:highlight>
              <a:latin typeface="Consolas"/>
              <a:ea typeface="Consolas"/>
              <a:cs typeface="Consolas"/>
              <a:sym typeface="Consolas"/>
            </a:endParaRPr>
          </a:p>
          <a:p>
            <a:pPr indent="0" lvl="0" marL="0" rtl="0" algn="l">
              <a:lnSpc>
                <a:spcPct val="115000"/>
              </a:lnSpc>
              <a:spcBef>
                <a:spcPts val="0"/>
              </a:spcBef>
              <a:spcAft>
                <a:spcPts val="0"/>
              </a:spcAft>
              <a:buSzPts val="1100"/>
              <a:buNone/>
            </a:pPr>
            <a:r>
              <a:rPr lang="en-IN" sz="1350">
                <a:solidFill>
                  <a:schemeClr val="dk1"/>
                </a:solidFill>
                <a:highlight>
                  <a:srgbClr val="FAFAFA"/>
                </a:highlight>
                <a:latin typeface="Consolas"/>
                <a:ea typeface="Consolas"/>
                <a:cs typeface="Consolas"/>
                <a:sym typeface="Consolas"/>
              </a:rPr>
              <a:t>list.parallelStream().forEach(System.out::print);</a:t>
            </a:r>
            <a:endParaRPr sz="1350">
              <a:solidFill>
                <a:schemeClr val="dk1"/>
              </a:solidFill>
              <a:highlight>
                <a:srgbClr val="FAFAFA"/>
              </a:highlight>
              <a:latin typeface="Consolas"/>
              <a:ea typeface="Consolas"/>
              <a:cs typeface="Consolas"/>
              <a:sym typeface="Consolas"/>
            </a:endParaRPr>
          </a:p>
          <a:p>
            <a:pPr indent="0" lvl="0" marL="177800" marR="177800" rtl="0" algn="l">
              <a:lnSpc>
                <a:spcPct val="115000"/>
              </a:lnSpc>
              <a:spcBef>
                <a:spcPts val="0"/>
              </a:spcBef>
              <a:spcAft>
                <a:spcPts val="0"/>
              </a:spcAft>
              <a:buSzPts val="1100"/>
              <a:buNone/>
            </a:pPr>
            <a:r>
              <a:t/>
            </a:r>
            <a:endParaRPr sz="1350">
              <a:solidFill>
                <a:schemeClr val="dk1"/>
              </a:solidFill>
              <a:highlight>
                <a:srgbClr val="FAFAFA"/>
              </a:highlight>
              <a:latin typeface="Consolas"/>
              <a:ea typeface="Consolas"/>
              <a:cs typeface="Consolas"/>
              <a:sym typeface="Consolas"/>
            </a:endParaRPr>
          </a:p>
          <a:p>
            <a:pPr indent="0" lvl="0" marL="0" rtl="0" algn="l">
              <a:lnSpc>
                <a:spcPct val="133400"/>
              </a:lnSpc>
              <a:spcBef>
                <a:spcPts val="0"/>
              </a:spcBef>
              <a:spcAft>
                <a:spcPts val="0"/>
              </a:spcAft>
              <a:buSzPts val="1100"/>
              <a:buNone/>
            </a:pPr>
            <a:r>
              <a:rPr b="1" lang="en-IN" sz="1350">
                <a:solidFill>
                  <a:schemeClr val="dk1"/>
                </a:solidFill>
                <a:highlight>
                  <a:srgbClr val="FFFFFF"/>
                </a:highlight>
                <a:latin typeface="Raleway"/>
                <a:ea typeface="Raleway"/>
                <a:cs typeface="Raleway"/>
                <a:sym typeface="Raleway"/>
              </a:rPr>
              <a:t>If we run the code several times, we see that </a:t>
            </a:r>
            <a:r>
              <a:rPr b="1" i="1" lang="en-IN" sz="1350">
                <a:solidFill>
                  <a:schemeClr val="dk1"/>
                </a:solidFill>
                <a:highlight>
                  <a:srgbClr val="FFFFFF"/>
                </a:highlight>
                <a:latin typeface="Raleway"/>
                <a:ea typeface="Raleway"/>
                <a:cs typeface="Raleway"/>
                <a:sym typeface="Raleway"/>
              </a:rPr>
              <a:t>list.forEach()</a:t>
            </a:r>
            <a:r>
              <a:rPr b="1" lang="en-IN" sz="1350">
                <a:solidFill>
                  <a:schemeClr val="dk1"/>
                </a:solidFill>
                <a:highlight>
                  <a:srgbClr val="FFFFFF"/>
                </a:highlight>
                <a:latin typeface="Raleway"/>
                <a:ea typeface="Raleway"/>
                <a:cs typeface="Raleway"/>
                <a:sym typeface="Raleway"/>
              </a:rPr>
              <a:t> processes the items in insertion order, while </a:t>
            </a:r>
            <a:r>
              <a:rPr b="1" i="1" lang="en-IN" sz="1350">
                <a:solidFill>
                  <a:schemeClr val="dk1"/>
                </a:solidFill>
                <a:highlight>
                  <a:srgbClr val="FFFFFF"/>
                </a:highlight>
                <a:latin typeface="Raleway"/>
                <a:ea typeface="Raleway"/>
                <a:cs typeface="Raleway"/>
                <a:sym typeface="Raleway"/>
              </a:rPr>
              <a:t>list.parallelStream().forEach()</a:t>
            </a:r>
            <a:r>
              <a:rPr b="1" lang="en-IN" sz="1350">
                <a:solidFill>
                  <a:schemeClr val="dk1"/>
                </a:solidFill>
                <a:highlight>
                  <a:srgbClr val="FFFFFF"/>
                </a:highlight>
                <a:latin typeface="Raleway"/>
                <a:ea typeface="Raleway"/>
                <a:cs typeface="Raleway"/>
                <a:sym typeface="Raleway"/>
              </a:rPr>
              <a:t> produces a different result at each run.</a:t>
            </a:r>
            <a:endParaRPr b="1" sz="1350">
              <a:solidFill>
                <a:schemeClr val="dk1"/>
              </a:solidFill>
              <a:highlight>
                <a:srgbClr val="FFFFFF"/>
              </a:highlight>
              <a:latin typeface="Raleway"/>
              <a:ea typeface="Raleway"/>
              <a:cs typeface="Raleway"/>
              <a:sym typeface="Raleway"/>
            </a:endParaRPr>
          </a:p>
          <a:p>
            <a:pPr indent="0" lvl="0" marL="0" rtl="0" algn="l">
              <a:lnSpc>
                <a:spcPct val="133400"/>
              </a:lnSpc>
              <a:spcBef>
                <a:spcPts val="800"/>
              </a:spcBef>
              <a:spcAft>
                <a:spcPts val="0"/>
              </a:spcAft>
              <a:buSzPts val="1100"/>
              <a:buNone/>
            </a:pPr>
            <a:r>
              <a:rPr lang="en-IN" sz="1350">
                <a:solidFill>
                  <a:schemeClr val="dk1"/>
                </a:solidFill>
                <a:highlight>
                  <a:srgbClr val="FFFFFF"/>
                </a:highlight>
                <a:latin typeface="Raleway"/>
                <a:ea typeface="Raleway"/>
                <a:cs typeface="Raleway"/>
                <a:sym typeface="Raleway"/>
              </a:rPr>
              <a:t>Here is one possible output:</a:t>
            </a:r>
            <a:endParaRPr sz="1350">
              <a:solidFill>
                <a:schemeClr val="dk1"/>
              </a:solidFill>
              <a:highlight>
                <a:srgbClr val="FFFFFF"/>
              </a:highlight>
              <a:latin typeface="Raleway"/>
              <a:ea typeface="Raleway"/>
              <a:cs typeface="Raleway"/>
              <a:sym typeface="Raleway"/>
            </a:endParaRPr>
          </a:p>
          <a:p>
            <a:pPr indent="0" lvl="0" marL="177800" marR="177800" rtl="0" algn="l">
              <a:lnSpc>
                <a:spcPct val="115000"/>
              </a:lnSpc>
              <a:spcBef>
                <a:spcPts val="800"/>
              </a:spcBef>
              <a:spcAft>
                <a:spcPts val="0"/>
              </a:spcAft>
              <a:buSzPts val="1100"/>
              <a:buNone/>
            </a:pPr>
            <a:r>
              <a:rPr lang="en-IN" sz="1350">
                <a:solidFill>
                  <a:schemeClr val="dk1"/>
                </a:solidFill>
                <a:highlight>
                  <a:srgbClr val="FAFAFA"/>
                </a:highlight>
                <a:latin typeface="Consolas"/>
                <a:ea typeface="Consolas"/>
                <a:cs typeface="Consolas"/>
                <a:sym typeface="Consolas"/>
              </a:rPr>
              <a:t>ABCD CDBA</a:t>
            </a:r>
            <a:endParaRPr sz="1350">
              <a:solidFill>
                <a:schemeClr val="dk1"/>
              </a:solidFill>
              <a:highlight>
                <a:srgbClr val="FAFAFA"/>
              </a:highlight>
              <a:latin typeface="Consolas"/>
              <a:ea typeface="Consolas"/>
              <a:cs typeface="Consolas"/>
              <a:sym typeface="Consolas"/>
            </a:endParaRPr>
          </a:p>
          <a:p>
            <a:pPr indent="0" lvl="0" marL="0" rtl="0" algn="l">
              <a:lnSpc>
                <a:spcPct val="133400"/>
              </a:lnSpc>
              <a:spcBef>
                <a:spcPts val="0"/>
              </a:spcBef>
              <a:spcAft>
                <a:spcPts val="0"/>
              </a:spcAft>
              <a:buSzPts val="1100"/>
              <a:buNone/>
            </a:pPr>
            <a:r>
              <a:rPr lang="en-IN" sz="1350">
                <a:solidFill>
                  <a:schemeClr val="dk1"/>
                </a:solidFill>
                <a:highlight>
                  <a:srgbClr val="FFFFFF"/>
                </a:highlight>
                <a:latin typeface="Raleway"/>
                <a:ea typeface="Raleway"/>
                <a:cs typeface="Raleway"/>
                <a:sym typeface="Raleway"/>
              </a:rPr>
              <a:t>And this is another:</a:t>
            </a:r>
            <a:endParaRPr sz="1350">
              <a:solidFill>
                <a:schemeClr val="dk1"/>
              </a:solidFill>
              <a:highlight>
                <a:srgbClr val="FFFFFF"/>
              </a:highlight>
              <a:latin typeface="Raleway"/>
              <a:ea typeface="Raleway"/>
              <a:cs typeface="Raleway"/>
              <a:sym typeface="Raleway"/>
            </a:endParaRPr>
          </a:p>
          <a:p>
            <a:pPr indent="0" lvl="0" marL="177800" marR="177800" rtl="0" algn="l">
              <a:lnSpc>
                <a:spcPct val="115000"/>
              </a:lnSpc>
              <a:spcBef>
                <a:spcPts val="800"/>
              </a:spcBef>
              <a:spcAft>
                <a:spcPts val="0"/>
              </a:spcAft>
              <a:buSzPts val="1100"/>
              <a:buNone/>
            </a:pPr>
            <a:r>
              <a:rPr lang="en-IN" sz="1350">
                <a:solidFill>
                  <a:schemeClr val="dk1"/>
                </a:solidFill>
                <a:highlight>
                  <a:srgbClr val="FAFAFA"/>
                </a:highlight>
                <a:latin typeface="Consolas"/>
                <a:ea typeface="Consolas"/>
                <a:cs typeface="Consolas"/>
                <a:sym typeface="Consolas"/>
              </a:rPr>
              <a:t>ABCD DBCA</a:t>
            </a:r>
            <a:endParaRPr sz="1350">
              <a:solidFill>
                <a:schemeClr val="dk1"/>
              </a:solidFill>
              <a:highlight>
                <a:srgbClr val="FAFAFA"/>
              </a:highlight>
              <a:latin typeface="Consolas"/>
              <a:ea typeface="Consolas"/>
              <a:cs typeface="Consolas"/>
              <a:sym typeface="Consolas"/>
            </a:endParaRPr>
          </a:p>
          <a:p>
            <a:pPr indent="0" lvl="0" marL="0" rtl="0" algn="l">
              <a:lnSpc>
                <a:spcPct val="115000"/>
              </a:lnSpc>
              <a:spcBef>
                <a:spcPts val="0"/>
              </a:spcBef>
              <a:spcAft>
                <a:spcPts val="0"/>
              </a:spcAft>
              <a:buSzPts val="1100"/>
              <a:buNone/>
            </a:pPr>
            <a:r>
              <a:t/>
            </a:r>
            <a:endParaRPr sz="135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50">
              <a:solidFill>
                <a:srgbClr val="232629"/>
              </a:solidFill>
              <a:highlight>
                <a:srgbClr val="FFFFFF"/>
              </a:highlight>
            </a:endParaRPr>
          </a:p>
        </p:txBody>
      </p:sp>
      <p:sp>
        <p:nvSpPr>
          <p:cNvPr id="353" name="Google Shape;353;p26: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6" name="Google Shape;366;p27: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3" name="Google Shape;373;p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a353e4003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a353e4003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050aa7f6d_0_2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13050aa7f6d_0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2029289d17_0_7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2029289d17_0_7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2029289d17_0_9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2029289d17_0_9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029289d17_0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029289d17_0_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p:nvPr>
            <p:ph idx="2" type="sldImg"/>
          </p:nvPr>
        </p:nvSpPr>
        <p:spPr>
          <a:xfrm>
            <a:off x="217488" y="801688"/>
            <a:ext cx="7126287"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3: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IN">
                <a:solidFill>
                  <a:schemeClr val="dk1"/>
                </a:solidFill>
              </a:rPr>
              <a:t>Imperative style of programming?</a:t>
            </a:r>
            <a:endParaRPr b="1"/>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 is a paradigm of software that uses statements that change a program’s state.</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IN">
                <a:solidFill>
                  <a:schemeClr val="dk1"/>
                </a:solidFill>
              </a:rPr>
              <a:t>Imperative Programming											Declarative Programming </a:t>
            </a:r>
            <a:endParaRPr b="1">
              <a:solidFill>
                <a:schemeClr val="dk1"/>
              </a:solidFill>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In this, programs specify how it is to be done.  							In this, programs specify what is to be done.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 simply describes the control flow of computation. 							It simply expresses the logic of computation.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Its main goal is to describe how to get it or accomplish it. 		 				Its main goal is to describe the desired result without direct dictation on how to get it.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Its advantages include ease to learn and read, the notional model is simple to understand, etc.  	Its advantages include effective code, which can be applied by using ways, easy extension, high level of abstraction, etc.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Its type includes procedural programming, object-oriented programming, parallel processing approach.  	Its type includes logic programming and functional programming.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In this, the user is allowed to make decisions and commands to the compiler.  			In this, a compiler is allowed to make decisions.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 has many side effects and includes mutable variables as compared to declarative programming.  		It has no side effects and does not include any mutable variables as compared to imperative programming.  </a:t>
            </a:r>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It gives full control to developers that are very important in low-level programming.  		It may automate repetitive flow along with simplifying code structure. </a:t>
            </a:r>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immutability offers thread safety, while continuous improvements to JVM performance often make it faster to create new objects instead of changing old objects.</a:t>
            </a:r>
            <a:endParaRPr sz="1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lang="en-IN">
                <a:solidFill>
                  <a:schemeClr val="dk1"/>
                </a:solidFill>
              </a:rPr>
              <a:t> Immutable objects lead to improved software reliability and better multithreaded performance.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equals is already an implicit member (Object class)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Comparator&lt;T&gt;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compare</a:t>
            </a:r>
            <a:r>
              <a:rPr lang="en-IN" sz="1200">
                <a:solidFill>
                  <a:srgbClr val="B9B9B9"/>
                </a:solidFill>
                <a:latin typeface="Courier New"/>
                <a:ea typeface="Courier New"/>
                <a:cs typeface="Courier New"/>
                <a:sym typeface="Courier New"/>
              </a:rPr>
              <a:t>(T o1, T o2)</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because Comparator has only one abstract non-Object method</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Object clone</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method Object.clone is not public</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two methods, but they have the same signature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Iterable&lt;String&gt; m</a:t>
            </a:r>
            <a:r>
              <a:rPr lang="en-IN" sz="1200">
                <a:solidFill>
                  <a:srgbClr val="B9B9B9"/>
                </a:solidFill>
                <a:latin typeface="Courier New"/>
                <a:ea typeface="Courier New"/>
                <a:cs typeface="Courier New"/>
                <a:sym typeface="Courier New"/>
              </a:rPr>
              <a:t>(Iterable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Y.m is a subsignature &amp; return-type-substitutable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(Iterable&lt;Integer&gt;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 Class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 arg, Class&lt;?&gt;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long</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no method is return type 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Bar&lt;T&gt;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FooBar&lt;X, Y&gt;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Foo&lt;X&gt;, Bar&lt;Y&gt;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different signatures, same erasure</a:t>
            </a:r>
            <a:endParaRPr/>
          </a:p>
        </p:txBody>
      </p:sp>
      <p:sp>
        <p:nvSpPr>
          <p:cNvPr id="133" name="Google Shape;133;p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equals is already an implicit member (Object class)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Comparator&lt;T&gt;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boolean</a:t>
            </a:r>
            <a:r>
              <a:rPr lang="en-IN" sz="1200">
                <a:solidFill>
                  <a:srgbClr val="2A2A2A"/>
                </a:solidFill>
                <a:latin typeface="Courier New"/>
                <a:ea typeface="Courier New"/>
                <a:cs typeface="Courier New"/>
                <a:sym typeface="Courier New"/>
              </a:rPr>
              <a:t> equals</a:t>
            </a:r>
            <a:r>
              <a:rPr lang="en-IN" sz="1200">
                <a:solidFill>
                  <a:srgbClr val="B9B9B9"/>
                </a:solidFill>
                <a:latin typeface="Courier New"/>
                <a:ea typeface="Courier New"/>
                <a:cs typeface="Courier New"/>
                <a:sym typeface="Courier New"/>
              </a:rPr>
              <a:t>(Object obj)</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compare</a:t>
            </a:r>
            <a:r>
              <a:rPr lang="en-IN" sz="1200">
                <a:solidFill>
                  <a:srgbClr val="B9B9B9"/>
                </a:solidFill>
                <a:latin typeface="Courier New"/>
                <a:ea typeface="Courier New"/>
                <a:cs typeface="Courier New"/>
                <a:sym typeface="Courier New"/>
              </a:rPr>
              <a:t>(T o1, T o2)</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because Comparator has only one abstract non-Object method</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Object clone</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because method Object.clone is not public</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two methods, but they have the same signature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2A2A2A"/>
                </a:solidFill>
                <a:latin typeface="Courier New"/>
                <a:ea typeface="Courier New"/>
                <a:cs typeface="Courier New"/>
                <a:sym typeface="Courier New"/>
              </a:rPr>
              <a:t>Iterable&lt;String&gt; m</a:t>
            </a:r>
            <a:r>
              <a:rPr lang="en-IN" sz="1200">
                <a:solidFill>
                  <a:srgbClr val="B9B9B9"/>
                </a:solidFill>
                <a:latin typeface="Courier New"/>
                <a:ea typeface="Courier New"/>
                <a:cs typeface="Courier New"/>
                <a:sym typeface="Courier New"/>
              </a:rPr>
              <a:t>(Iterable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Functional: Y.m is a subsignature &amp; return-type-substitutable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(Iterable&lt;Integer&gt;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(Iterable&lt;String&gt; arg, Class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(Iterable arg, Class&lt;?&gt; c)</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Not functional: No method has a subsignature of all abstract methods</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X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long</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Y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int</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Z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X, Y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no method is return type substitutable</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Bar&lt;T&gt; </a:t>
            </a:r>
            <a:r>
              <a:rPr lang="en-IN" sz="1200">
                <a:solidFill>
                  <a:srgbClr val="2A2A2A"/>
                </a:solidFill>
                <a:highlight>
                  <a:srgbClr val="F5F6F9"/>
                </a:highlight>
                <a:latin typeface="Courier New"/>
                <a:ea typeface="Courier New"/>
                <a:cs typeface="Courier New"/>
                <a:sym typeface="Courier New"/>
              </a:rPr>
              <a:t>{ </a:t>
            </a:r>
            <a:r>
              <a:rPr lang="en-IN" sz="1200">
                <a:solidFill>
                  <a:srgbClr val="651FFF"/>
                </a:solidFill>
                <a:latin typeface="Courier New"/>
                <a:ea typeface="Courier New"/>
                <a:cs typeface="Courier New"/>
                <a:sym typeface="Courier New"/>
              </a:rPr>
              <a:t>void</a:t>
            </a:r>
            <a:r>
              <a:rPr lang="en-IN" sz="1200">
                <a:solidFill>
                  <a:srgbClr val="2A2A2A"/>
                </a:solidFill>
                <a:latin typeface="Courier New"/>
                <a:ea typeface="Courier New"/>
                <a:cs typeface="Courier New"/>
                <a:sym typeface="Courier New"/>
              </a:rPr>
              <a:t> m</a:t>
            </a:r>
            <a:r>
              <a:rPr lang="en-IN" sz="1200">
                <a:solidFill>
                  <a:srgbClr val="B9B9B9"/>
                </a:solidFill>
                <a:latin typeface="Courier New"/>
                <a:ea typeface="Courier New"/>
                <a:cs typeface="Courier New"/>
                <a:sym typeface="Courier New"/>
              </a:rPr>
              <a:t>(T arg)</a:t>
            </a:r>
            <a:r>
              <a:rPr lang="en-IN" sz="1200">
                <a:solidFill>
                  <a:srgbClr val="2A2A2A"/>
                </a:solidFill>
                <a:highlight>
                  <a:srgbClr val="F5F6F9"/>
                </a:highlight>
                <a:latin typeface="Courier New"/>
                <a:ea typeface="Courier New"/>
                <a:cs typeface="Courier New"/>
                <a:sym typeface="Courier New"/>
              </a:rPr>
              <a:t>; }</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651FFF"/>
                </a:solidFill>
                <a:latin typeface="Courier New"/>
                <a:ea typeface="Courier New"/>
                <a:cs typeface="Courier New"/>
                <a:sym typeface="Courier New"/>
              </a:rPr>
              <a:t>interface</a:t>
            </a:r>
            <a:r>
              <a:rPr lang="en-IN" sz="1200">
                <a:solidFill>
                  <a:srgbClr val="2A2A2A"/>
                </a:solidFill>
                <a:latin typeface="Courier New"/>
                <a:ea typeface="Courier New"/>
                <a:cs typeface="Courier New"/>
                <a:sym typeface="Courier New"/>
              </a:rPr>
              <a:t> FooBar&lt;X, Y&gt; </a:t>
            </a:r>
            <a:r>
              <a:rPr lang="en-IN" sz="1200">
                <a:solidFill>
                  <a:srgbClr val="651FFF"/>
                </a:solidFill>
                <a:latin typeface="Courier New"/>
                <a:ea typeface="Courier New"/>
                <a:cs typeface="Courier New"/>
                <a:sym typeface="Courier New"/>
              </a:rPr>
              <a:t>extends</a:t>
            </a:r>
            <a:r>
              <a:rPr lang="en-IN" sz="1200">
                <a:solidFill>
                  <a:srgbClr val="2A2A2A"/>
                </a:solidFill>
                <a:latin typeface="Courier New"/>
                <a:ea typeface="Courier New"/>
                <a:cs typeface="Courier New"/>
                <a:sym typeface="Courier New"/>
              </a:rPr>
              <a:t> Foo&lt;X&gt;, Bar&lt;Y&gt; </a:t>
            </a:r>
            <a:r>
              <a:rPr lang="en-IN" sz="1200">
                <a:solidFill>
                  <a:srgbClr val="2A2A2A"/>
                </a:solidFill>
                <a:highlight>
                  <a:srgbClr val="F5F6F9"/>
                </a:highlight>
                <a:latin typeface="Courier New"/>
                <a:ea typeface="Courier New"/>
                <a:cs typeface="Courier New"/>
                <a:sym typeface="Courier New"/>
              </a:rPr>
              <a:t>{}</a:t>
            </a:r>
            <a:endParaRPr sz="1200">
              <a:solidFill>
                <a:srgbClr val="2A2A2A"/>
              </a:solidFill>
              <a:highlight>
                <a:srgbClr val="F5F6F9"/>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IN" sz="1200">
                <a:solidFill>
                  <a:srgbClr val="7F7F7F"/>
                </a:solidFill>
                <a:latin typeface="Courier New"/>
                <a:ea typeface="Courier New"/>
                <a:cs typeface="Courier New"/>
                <a:sym typeface="Courier New"/>
              </a:rPr>
              <a:t>// Compiler error: different signatures, same erasure</a:t>
            </a:r>
            <a:endParaRPr/>
          </a:p>
        </p:txBody>
      </p:sp>
      <p:sp>
        <p:nvSpPr>
          <p:cNvPr id="143" name="Google Shape;143;p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7" name="Shape 67"/>
        <p:cNvGrpSpPr/>
        <p:nvPr/>
      </p:nvGrpSpPr>
      <p:grpSpPr>
        <a:xfrm>
          <a:off x="0" y="0"/>
          <a:ext cx="0" cy="0"/>
          <a:chOff x="0" y="0"/>
          <a:chExt cx="0" cy="0"/>
        </a:xfrm>
      </p:grpSpPr>
      <p:grpSp>
        <p:nvGrpSpPr>
          <p:cNvPr id="68" name="Google Shape;68;p45"/>
          <p:cNvGrpSpPr/>
          <p:nvPr/>
        </p:nvGrpSpPr>
        <p:grpSpPr>
          <a:xfrm>
            <a:off x="830392" y="4169130"/>
            <a:ext cx="745763" cy="45826"/>
            <a:chOff x="4580561" y="2589004"/>
            <a:chExt cx="1064464" cy="25200"/>
          </a:xfrm>
        </p:grpSpPr>
        <p:sp>
          <p:nvSpPr>
            <p:cNvPr id="69" name="Google Shape;69;p4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4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2" name="Google Shape;72;p4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3" name="Google Shape;73;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1" name="Shape 11"/>
        <p:cNvGrpSpPr/>
        <p:nvPr/>
      </p:nvGrpSpPr>
      <p:grpSpPr>
        <a:xfrm>
          <a:off x="0" y="0"/>
          <a:ext cx="0" cy="0"/>
          <a:chOff x="0" y="0"/>
          <a:chExt cx="0" cy="0"/>
        </a:xfrm>
      </p:grpSpPr>
      <p:sp>
        <p:nvSpPr>
          <p:cNvPr id="12" name="Google Shape;12;p3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37"/>
          <p:cNvGrpSpPr/>
          <p:nvPr/>
        </p:nvGrpSpPr>
        <p:grpSpPr>
          <a:xfrm>
            <a:off x="830392" y="1191256"/>
            <a:ext cx="745763" cy="45826"/>
            <a:chOff x="4580561" y="2589004"/>
            <a:chExt cx="1064464" cy="25200"/>
          </a:xfrm>
        </p:grpSpPr>
        <p:sp>
          <p:nvSpPr>
            <p:cNvPr id="14" name="Google Shape;14;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37"/>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37"/>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8" name="Google Shape;18;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8"/>
          <p:cNvGrpSpPr/>
          <p:nvPr/>
        </p:nvGrpSpPr>
        <p:grpSpPr>
          <a:xfrm>
            <a:off x="830392" y="1191256"/>
            <a:ext cx="745763" cy="45826"/>
            <a:chOff x="4580561" y="2589004"/>
            <a:chExt cx="1064464" cy="25200"/>
          </a:xfrm>
        </p:grpSpPr>
        <p:sp>
          <p:nvSpPr>
            <p:cNvPr id="21" name="Google Shape;21;p3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3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39"/>
          <p:cNvGrpSpPr/>
          <p:nvPr/>
        </p:nvGrpSpPr>
        <p:grpSpPr>
          <a:xfrm>
            <a:off x="830392" y="1191256"/>
            <a:ext cx="745763" cy="45826"/>
            <a:chOff x="4580561" y="2589004"/>
            <a:chExt cx="1064464" cy="25200"/>
          </a:xfrm>
        </p:grpSpPr>
        <p:sp>
          <p:nvSpPr>
            <p:cNvPr id="28" name="Google Shape;28;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3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3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3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40"/>
          <p:cNvGrpSpPr/>
          <p:nvPr/>
        </p:nvGrpSpPr>
        <p:grpSpPr>
          <a:xfrm>
            <a:off x="830392" y="1191256"/>
            <a:ext cx="745763" cy="45826"/>
            <a:chOff x="4580561" y="2589004"/>
            <a:chExt cx="1064464" cy="25200"/>
          </a:xfrm>
        </p:grpSpPr>
        <p:sp>
          <p:nvSpPr>
            <p:cNvPr id="37" name="Google Shape;37;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4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0" name="Google Shape;40;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4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 name="Google Shape;43;p41"/>
          <p:cNvGrpSpPr/>
          <p:nvPr/>
        </p:nvGrpSpPr>
        <p:grpSpPr>
          <a:xfrm>
            <a:off x="830392" y="1191256"/>
            <a:ext cx="745763" cy="45826"/>
            <a:chOff x="4580561" y="2589004"/>
            <a:chExt cx="1064464" cy="25200"/>
          </a:xfrm>
        </p:grpSpPr>
        <p:sp>
          <p:nvSpPr>
            <p:cNvPr id="44" name="Google Shape;44;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7" name="Google Shape;47;p4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9" name="Shape 49"/>
        <p:cNvGrpSpPr/>
        <p:nvPr/>
      </p:nvGrpSpPr>
      <p:grpSpPr>
        <a:xfrm>
          <a:off x="0" y="0"/>
          <a:ext cx="0" cy="0"/>
          <a:chOff x="0" y="0"/>
          <a:chExt cx="0" cy="0"/>
        </a:xfrm>
      </p:grpSpPr>
      <p:grpSp>
        <p:nvGrpSpPr>
          <p:cNvPr id="50" name="Google Shape;50;p42"/>
          <p:cNvGrpSpPr/>
          <p:nvPr/>
        </p:nvGrpSpPr>
        <p:grpSpPr>
          <a:xfrm>
            <a:off x="830392" y="4169130"/>
            <a:ext cx="745763" cy="45826"/>
            <a:chOff x="4580561" y="2589004"/>
            <a:chExt cx="1064464" cy="25200"/>
          </a:xfrm>
        </p:grpSpPr>
        <p:sp>
          <p:nvSpPr>
            <p:cNvPr id="51" name="Google Shape;51;p4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4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54" name="Google Shape;54;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4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43"/>
          <p:cNvGrpSpPr/>
          <p:nvPr/>
        </p:nvGrpSpPr>
        <p:grpSpPr>
          <a:xfrm>
            <a:off x="830392" y="1191256"/>
            <a:ext cx="745763" cy="45826"/>
            <a:chOff x="4580561" y="2589004"/>
            <a:chExt cx="1064464" cy="25200"/>
          </a:xfrm>
        </p:grpSpPr>
        <p:sp>
          <p:nvSpPr>
            <p:cNvPr id="58" name="Google Shape;58;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1" name="Google Shape;61;p4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2" name="Google Shape;62;p4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4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66" name="Google Shape;66;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javagoal.com/java-8-consumer-interface/" TargetMode="External"/><Relationship Id="rId4" Type="http://schemas.openxmlformats.org/officeDocument/2006/relationships/hyperlink" Target="https://javagoal.com/java-8-lambda-expressions/" TargetMode="External"/><Relationship Id="rId5" Type="http://schemas.openxmlformats.org/officeDocument/2006/relationships/hyperlink" Target="https://javagoal.com/foreach-loop-in-java-8/" TargetMode="External"/><Relationship Id="rId6" Type="http://schemas.openxmlformats.org/officeDocument/2006/relationships/image" Target="../media/image10.png"/><Relationship Id="rId7"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ocs.oracle.com/javase/tutorial/java/generics/genTypeInference.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geeksforgeeks.org/collections-in-java-2/" TargetMode="External"/><Relationship Id="rId4" Type="http://schemas.openxmlformats.org/officeDocument/2006/relationships/image" Target="../media/image14.png"/><Relationship Id="rId5"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docs.oracle.com/javase/8/docs/api/java/util/stream/Collectors.html" TargetMode="External"/><Relationship Id="rId4" Type="http://schemas.openxmlformats.org/officeDocument/2006/relationships/hyperlink" Target="https://howtodoinjava.com/java/flow-control/if-else-statement-in-jav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20" Type="http://schemas.openxmlformats.org/officeDocument/2006/relationships/hyperlink" Target="https://docs.oracle.com/javase/8/docs/api/java/util/Optional.html" TargetMode="External"/><Relationship Id="rId22" Type="http://schemas.openxmlformats.org/officeDocument/2006/relationships/hyperlink" Target="https://docs.oracle.com/javase/8/docs/api/java/util/Comparator.html" TargetMode="External"/><Relationship Id="rId21" Type="http://schemas.openxmlformats.org/officeDocument/2006/relationships/hyperlink" Target="https://docs.oracle.com/javase/8/docs/api/java/util/stream/Stream.html" TargetMode="External"/><Relationship Id="rId24" Type="http://schemas.openxmlformats.org/officeDocument/2006/relationships/hyperlink" Target="https://docs.oracle.com/javase/8/docs/api/java/util/stream/Stream.html" TargetMode="External"/><Relationship Id="rId23" Type="http://schemas.openxmlformats.org/officeDocument/2006/relationships/hyperlink" Target="https://docs.oracle.com/javase/8/docs/api/java/util/stream/Stream.html" TargetMode="External"/><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docs.oracle.com/javase/8/docs/api/java/util/stream/Stream.html#allMatch-java.util.function.Predicate-" TargetMode="External"/><Relationship Id="rId4" Type="http://schemas.openxmlformats.org/officeDocument/2006/relationships/hyperlink" Target="https://docs.oracle.com/javase/8/docs/api/java/util/function/Predicate.html" TargetMode="External"/><Relationship Id="rId9" Type="http://schemas.openxmlformats.org/officeDocument/2006/relationships/hyperlink" Target="https://docs.oracle.com/javase/8/docs/api/java/util/stream/Stream.html#forEach-java.util.function.Consumer-" TargetMode="External"/><Relationship Id="rId26" Type="http://schemas.openxmlformats.org/officeDocument/2006/relationships/hyperlink" Target="https://docs.oracle.com/javase/8/docs/api/java/util/stream/Stream.html" TargetMode="External"/><Relationship Id="rId25" Type="http://schemas.openxmlformats.org/officeDocument/2006/relationships/hyperlink" Target="https://docs.oracle.com/javase/8/docs/api/java/util/stream/Collector.html" TargetMode="External"/><Relationship Id="rId28" Type="http://schemas.openxmlformats.org/officeDocument/2006/relationships/hyperlink" Target="https://docs.oracle.com/javase/8/docs/api/java/util/stream/Stream.html" TargetMode="External"/><Relationship Id="rId27" Type="http://schemas.openxmlformats.org/officeDocument/2006/relationships/hyperlink" Target="https://docs.oracle.com/javase/8/docs/api/java/util/stream/Stream.html" TargetMode="External"/><Relationship Id="rId5" Type="http://schemas.openxmlformats.org/officeDocument/2006/relationships/hyperlink" Target="https://docs.oracle.com/javase/8/docs/api/java/util/stream/Stream.html" TargetMode="External"/><Relationship Id="rId6" Type="http://schemas.openxmlformats.org/officeDocument/2006/relationships/hyperlink" Target="https://docs.oracle.com/javase/8/docs/api/java/util/stream/Stream.html#anyMatch-java.util.function.Predicate-" TargetMode="External"/><Relationship Id="rId29" Type="http://schemas.openxmlformats.org/officeDocument/2006/relationships/hyperlink" Target="https://docs.oracle.com/javase/8/docs/api/java/util/stream/Stream.html" TargetMode="External"/><Relationship Id="rId7" Type="http://schemas.openxmlformats.org/officeDocument/2006/relationships/hyperlink" Target="https://docs.oracle.com/javase/8/docs/api/java/util/function/Predicate.html" TargetMode="External"/><Relationship Id="rId8" Type="http://schemas.openxmlformats.org/officeDocument/2006/relationships/hyperlink" Target="https://docs.oracle.com/javase/8/docs/api/java/util/stream/Stream.html" TargetMode="External"/><Relationship Id="rId31" Type="http://schemas.openxmlformats.org/officeDocument/2006/relationships/hyperlink" Target="https://docs.oracle.com/javase/8/docs/api/java/util/function/Predicate.html" TargetMode="External"/><Relationship Id="rId30" Type="http://schemas.openxmlformats.org/officeDocument/2006/relationships/hyperlink" Target="https://docs.oracle.com/javase/8/docs/api/java/util/stream/Stream.html#filter-java.util.function.Predicate-" TargetMode="External"/><Relationship Id="rId11" Type="http://schemas.openxmlformats.org/officeDocument/2006/relationships/hyperlink" Target="https://docs.oracle.com/javase/8/docs/api/java/util/stream/Stream.html" TargetMode="External"/><Relationship Id="rId10" Type="http://schemas.openxmlformats.org/officeDocument/2006/relationships/hyperlink" Target="https://docs.oracle.com/javase/8/docs/api/java/util/function/Consumer.html" TargetMode="External"/><Relationship Id="rId32" Type="http://schemas.openxmlformats.org/officeDocument/2006/relationships/hyperlink" Target="https://docs.oracle.com/javase/8/docs/api/java/util/stream/Stream.html" TargetMode="External"/><Relationship Id="rId13" Type="http://schemas.openxmlformats.org/officeDocument/2006/relationships/hyperlink" Target="https://docs.oracle.com/javase/8/docs/api/java/util/function/Function.html" TargetMode="External"/><Relationship Id="rId12" Type="http://schemas.openxmlformats.org/officeDocument/2006/relationships/hyperlink" Target="https://docs.oracle.com/javase/8/docs/api/java/util/stream/Stream.html" TargetMode="External"/><Relationship Id="rId15" Type="http://schemas.openxmlformats.org/officeDocument/2006/relationships/hyperlink" Target="https://docs.oracle.com/javase/8/docs/api/java/util/stream/Stream.html" TargetMode="External"/><Relationship Id="rId14" Type="http://schemas.openxmlformats.org/officeDocument/2006/relationships/hyperlink" Target="https://docs.oracle.com/javase/8/docs/api/java/util/stream/Stream.html" TargetMode="External"/><Relationship Id="rId17" Type="http://schemas.openxmlformats.org/officeDocument/2006/relationships/hyperlink" Target="https://docs.oracle.com/javase/8/docs/api/java/util/function/Consumer.html" TargetMode="External"/><Relationship Id="rId16" Type="http://schemas.openxmlformats.org/officeDocument/2006/relationships/hyperlink" Target="https://docs.oracle.com/javase/8/docs/api/java/util/stream/Stream.html" TargetMode="External"/><Relationship Id="rId19" Type="http://schemas.openxmlformats.org/officeDocument/2006/relationships/hyperlink" Target="https://docs.oracle.com/javase/8/docs/api/java/util/stream/Stream.html" TargetMode="External"/><Relationship Id="rId18" Type="http://schemas.openxmlformats.org/officeDocument/2006/relationships/hyperlink" Target="https://docs.oracle.com/javase/8/docs/api/java/util/stream/Strea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www.javainterviewpoint.com/java-8-lambda-expressio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javainterviewpoint.com//marker-interfac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geeksforgeeks.org/pure-functions/" TargetMode="External"/><Relationship Id="rId4" Type="http://schemas.openxmlformats.org/officeDocument/2006/relationships/hyperlink" Target="https://www.geeksforgeeks.org/mutable-vs-immutable-objects-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b="0" l="0" r="0" t="0"/>
          <a:stretch/>
        </p:blipFill>
        <p:spPr>
          <a:xfrm>
            <a:off x="3730150" y="1845575"/>
            <a:ext cx="1529875" cy="956875"/>
          </a:xfrm>
          <a:prstGeom prst="rect">
            <a:avLst/>
          </a:prstGeom>
          <a:noFill/>
          <a:ln>
            <a:noFill/>
          </a:ln>
        </p:spPr>
      </p:pic>
      <p:sp>
        <p:nvSpPr>
          <p:cNvPr id="79" name="Google Shape;79;p1"/>
          <p:cNvSpPr txBox="1"/>
          <p:nvPr/>
        </p:nvSpPr>
        <p:spPr>
          <a:xfrm>
            <a:off x="5223600" y="2141925"/>
            <a:ext cx="655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FF0000"/>
                </a:solidFill>
                <a:latin typeface="Roboto"/>
                <a:ea typeface="Roboto"/>
                <a:cs typeface="Roboto"/>
                <a:sym typeface="Roboto"/>
              </a:rPr>
              <a:t>8</a:t>
            </a:r>
            <a:endParaRPr b="1" i="0" sz="2500" u="none" cap="none" strike="noStrike">
              <a:solidFill>
                <a:srgbClr val="FF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300" u="none" cap="none" strike="noStrike">
                <a:solidFill>
                  <a:srgbClr val="000000"/>
                </a:solidFill>
                <a:highlight>
                  <a:srgbClr val="FFFFFF"/>
                </a:highlight>
                <a:latin typeface="Arial"/>
                <a:ea typeface="Arial"/>
                <a:cs typeface="Arial"/>
                <a:sym typeface="Arial"/>
              </a:rPr>
              <a:t>Functional Interface- continued…</a:t>
            </a:r>
            <a:endParaRPr b="1" i="0" sz="1300" u="none" cap="none" strike="noStrike">
              <a:solidFill>
                <a:srgbClr val="000000"/>
              </a:solidFill>
              <a:highlight>
                <a:srgbClr val="FFFFFF"/>
              </a:highlight>
              <a:latin typeface="Arial"/>
              <a:ea typeface="Arial"/>
              <a:cs typeface="Arial"/>
              <a:sym typeface="Arial"/>
            </a:endParaRPr>
          </a:p>
        </p:txBody>
      </p:sp>
      <p:sp>
        <p:nvSpPr>
          <p:cNvPr id="156" name="Google Shape;156;p9"/>
          <p:cNvSpPr/>
          <p:nvPr/>
        </p:nvSpPr>
        <p:spPr>
          <a:xfrm>
            <a:off x="-75250" y="468575"/>
            <a:ext cx="4904700" cy="4709400"/>
          </a:xfrm>
          <a:prstGeom prst="rect">
            <a:avLst/>
          </a:prstGeom>
          <a:noFill/>
          <a:ln>
            <a:noFill/>
          </a:ln>
        </p:spPr>
        <p:txBody>
          <a:bodyPr anchorCtr="0" anchor="t" bIns="91425" lIns="90000" spcFirstLastPara="1" rIns="90000" wrap="square" tIns="91425">
            <a:noAutofit/>
          </a:bodyPr>
          <a:lstStyle/>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Instantiate Functional Interfaces With Lambda Expressions.</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rPr b="0" i="0" lang="en-IN" sz="1000" u="none" cap="none" strike="noStrike">
                <a:solidFill>
                  <a:srgbClr val="000000"/>
                </a:solidFill>
                <a:highlight>
                  <a:srgbClr val="FFFFFF"/>
                </a:highlight>
                <a:latin typeface="Arial"/>
                <a:ea typeface="Arial"/>
                <a:cs typeface="Arial"/>
                <a:sym typeface="Arial"/>
              </a:rPr>
              <a:t>The compiler will allow us to use an inner class to instantiate a functional interface; however, this can lead to very verbose code. We should prefer to use lambda expressions.</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1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50000"/>
              </a:lnSpc>
              <a:spcBef>
                <a:spcPts val="0"/>
              </a:spcBef>
              <a:spcAft>
                <a:spcPts val="0"/>
              </a:spcAft>
              <a:buClr>
                <a:srgbClr val="000000"/>
              </a:buClr>
              <a:buSzPts val="1000"/>
              <a:buFont typeface="Arial"/>
              <a:buChar char="●"/>
            </a:pPr>
            <a:r>
              <a:rPr b="0" i="0" lang="en-IN" sz="1000" u="none" cap="none" strike="noStrike">
                <a:solidFill>
                  <a:srgbClr val="080808"/>
                </a:solidFill>
                <a:highlight>
                  <a:srgbClr val="FCFCFC"/>
                </a:highlight>
                <a:latin typeface="Arial"/>
                <a:ea typeface="Arial"/>
                <a:cs typeface="Arial"/>
                <a:sym typeface="Arial"/>
              </a:rPr>
              <a:t>Interface can declares an abstract method overriding one of the public method from</a:t>
            </a:r>
            <a:r>
              <a:rPr b="0" i="0" lang="en-IN" sz="1000" u="none" cap="none" strike="noStrike">
                <a:solidFill>
                  <a:srgbClr val="404040"/>
                </a:solidFill>
                <a:highlight>
                  <a:srgbClr val="FCFCFC"/>
                </a:highlight>
                <a:latin typeface="Arial"/>
                <a:ea typeface="Arial"/>
                <a:cs typeface="Arial"/>
                <a:sym typeface="Arial"/>
              </a:rPr>
              <a:t> </a:t>
            </a:r>
            <a:r>
              <a:rPr b="0" i="0" lang="en-IN" sz="1000" u="none" cap="none" strike="noStrike">
                <a:solidFill>
                  <a:srgbClr val="E74C3C"/>
                </a:solidFill>
                <a:highlight>
                  <a:srgbClr val="FCFCFC"/>
                </a:highlight>
                <a:latin typeface="Arial"/>
                <a:ea typeface="Arial"/>
                <a:cs typeface="Arial"/>
                <a:sym typeface="Arial"/>
              </a:rPr>
              <a:t>java.lang.Object</a:t>
            </a:r>
            <a:r>
              <a:rPr b="0" i="0" lang="en-IN" sz="1000" u="none" cap="none" strike="noStrike">
                <a:solidFill>
                  <a:srgbClr val="080808"/>
                </a:solidFill>
                <a:highlight>
                  <a:srgbClr val="FCFCFC"/>
                </a:highlight>
                <a:latin typeface="Arial"/>
                <a:ea typeface="Arial"/>
                <a:cs typeface="Arial"/>
                <a:sym typeface="Arial"/>
              </a:rPr>
              <a:t>, that still can be considered as functional interface. The reason is any implementation class to this interface will have implementation for this abstract method either from super class (bare minimum java.lang.Object) class or defined by implementation class itself. In the example</a:t>
            </a:r>
            <a:r>
              <a:rPr b="0" i="0" lang="en-IN" sz="1000" u="none" cap="none" strike="noStrike">
                <a:solidFill>
                  <a:srgbClr val="404040"/>
                </a:solidFill>
                <a:highlight>
                  <a:srgbClr val="FCFCFC"/>
                </a:highlight>
                <a:latin typeface="Arial"/>
                <a:ea typeface="Arial"/>
                <a:cs typeface="Arial"/>
                <a:sym typeface="Arial"/>
              </a:rPr>
              <a:t> </a:t>
            </a:r>
            <a:r>
              <a:rPr b="0" i="0" lang="en-IN" sz="1000" u="none" cap="none" strike="noStrike">
                <a:solidFill>
                  <a:srgbClr val="E74C3C"/>
                </a:solidFill>
                <a:highlight>
                  <a:srgbClr val="FCFCFC"/>
                </a:highlight>
                <a:latin typeface="Arial"/>
                <a:ea typeface="Arial"/>
                <a:cs typeface="Arial"/>
                <a:sym typeface="Arial"/>
              </a:rPr>
              <a:t>toString()</a:t>
            </a:r>
            <a:r>
              <a:rPr b="0" i="0" lang="en-IN" sz="1000" u="none" cap="none" strike="noStrike">
                <a:solidFill>
                  <a:srgbClr val="404040"/>
                </a:solidFill>
                <a:highlight>
                  <a:srgbClr val="FCFCFC"/>
                </a:highlight>
                <a:latin typeface="Arial"/>
                <a:ea typeface="Arial"/>
                <a:cs typeface="Arial"/>
                <a:sym typeface="Arial"/>
              </a:rPr>
              <a:t> </a:t>
            </a:r>
            <a:r>
              <a:rPr b="0" i="0" lang="en-IN" sz="1000" u="none" cap="none" strike="noStrike">
                <a:solidFill>
                  <a:srgbClr val="000000"/>
                </a:solidFill>
                <a:highlight>
                  <a:srgbClr val="FCFCFC"/>
                </a:highlight>
                <a:latin typeface="Arial"/>
                <a:ea typeface="Arial"/>
                <a:cs typeface="Arial"/>
                <a:sym typeface="Arial"/>
              </a:rPr>
              <a:t>method declared as abstract which will be implemented in its concrete implementation class or at last derived from</a:t>
            </a:r>
            <a:r>
              <a:rPr b="0" i="0" lang="en-IN" sz="1000" u="none" cap="none" strike="noStrike">
                <a:solidFill>
                  <a:srgbClr val="404040"/>
                </a:solidFill>
                <a:highlight>
                  <a:srgbClr val="FCFCFC"/>
                </a:highlight>
                <a:latin typeface="Arial"/>
                <a:ea typeface="Arial"/>
                <a:cs typeface="Arial"/>
                <a:sym typeface="Arial"/>
              </a:rPr>
              <a:t> </a:t>
            </a:r>
            <a:r>
              <a:rPr b="0" i="0" lang="en-IN" sz="1000" u="none" cap="none" strike="noStrike">
                <a:solidFill>
                  <a:srgbClr val="E74C3C"/>
                </a:solidFill>
                <a:highlight>
                  <a:srgbClr val="FCFCFC"/>
                </a:highlight>
                <a:latin typeface="Arial"/>
                <a:ea typeface="Arial"/>
                <a:cs typeface="Arial"/>
                <a:sym typeface="Arial"/>
              </a:rPr>
              <a:t>java.lang.Object</a:t>
            </a:r>
            <a:r>
              <a:rPr b="0" i="0" lang="en-IN" sz="1000" u="none" cap="none" strike="noStrike">
                <a:solidFill>
                  <a:srgbClr val="404040"/>
                </a:solidFill>
                <a:highlight>
                  <a:srgbClr val="FCFCFC"/>
                </a:highlight>
                <a:latin typeface="Arial"/>
                <a:ea typeface="Arial"/>
                <a:cs typeface="Arial"/>
                <a:sym typeface="Arial"/>
              </a:rPr>
              <a:t> </a:t>
            </a:r>
            <a:r>
              <a:rPr b="0" i="0" lang="en-IN" sz="1000" u="none" cap="none" strike="noStrike">
                <a:solidFill>
                  <a:srgbClr val="080808"/>
                </a:solidFill>
                <a:highlight>
                  <a:srgbClr val="FCFCFC"/>
                </a:highlight>
                <a:latin typeface="Arial"/>
                <a:ea typeface="Arial"/>
                <a:cs typeface="Arial"/>
                <a:sym typeface="Arial"/>
              </a:rPr>
              <a:t>class</a:t>
            </a:r>
            <a:r>
              <a:rPr b="0" i="0" lang="en-IN" sz="1000" u="none" cap="none" strike="noStrike">
                <a:solidFill>
                  <a:srgbClr val="404040"/>
                </a:solidFill>
                <a:highlight>
                  <a:srgbClr val="FCFCFC"/>
                </a:highlight>
                <a:latin typeface="Arial"/>
                <a:ea typeface="Arial"/>
                <a:cs typeface="Arial"/>
                <a:sym typeface="Arial"/>
              </a:rPr>
              <a:t>.</a:t>
            </a:r>
            <a:endParaRPr b="0" i="0" sz="1000" u="none" cap="none" strike="noStrike">
              <a:solidFill>
                <a:srgbClr val="1D1F20"/>
              </a:solidFill>
              <a:highlight>
                <a:srgbClr val="FCFCFC"/>
              </a:highlight>
              <a:latin typeface="Arial"/>
              <a:ea typeface="Arial"/>
              <a:cs typeface="Arial"/>
              <a:sym typeface="Arial"/>
            </a:endParaRPr>
          </a:p>
        </p:txBody>
      </p:sp>
      <p:sp>
        <p:nvSpPr>
          <p:cNvPr id="157" name="Google Shape;157;p9"/>
          <p:cNvSpPr txBox="1"/>
          <p:nvPr/>
        </p:nvSpPr>
        <p:spPr>
          <a:xfrm>
            <a:off x="641825" y="1282075"/>
            <a:ext cx="34698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741B47"/>
                </a:solidFill>
                <a:latin typeface="Courier New"/>
                <a:ea typeface="Courier New"/>
                <a:cs typeface="Courier New"/>
                <a:sym typeface="Courier New"/>
              </a:rPr>
              <a:t>//Inner Class</a:t>
            </a:r>
            <a:endParaRPr b="1" i="0" sz="900" u="none" cap="none" strike="noStrike">
              <a:solidFill>
                <a:srgbClr val="741B47"/>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4E9359"/>
                </a:solidFill>
                <a:latin typeface="Courier New"/>
                <a:ea typeface="Courier New"/>
                <a:cs typeface="Courier New"/>
                <a:sym typeface="Courier New"/>
              </a:rPr>
              <a:t>Foo</a:t>
            </a: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BC6060"/>
                </a:solidFill>
                <a:latin typeface="Courier New"/>
                <a:ea typeface="Courier New"/>
                <a:cs typeface="Courier New"/>
                <a:sym typeface="Courier New"/>
              </a:rPr>
              <a:t>fooByIC</a:t>
            </a: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000000"/>
                </a:solidFill>
                <a:latin typeface="Courier New"/>
                <a:ea typeface="Courier New"/>
                <a:cs typeface="Courier New"/>
                <a:sym typeface="Courier New"/>
              </a:rPr>
              <a:t>=</a:t>
            </a: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63B175"/>
                </a:solidFill>
                <a:latin typeface="Courier New"/>
                <a:ea typeface="Courier New"/>
                <a:cs typeface="Courier New"/>
                <a:sym typeface="Courier New"/>
              </a:rPr>
              <a:t>new</a:t>
            </a:r>
            <a:r>
              <a:rPr b="0" i="0" lang="en-IN" sz="900" u="none" cap="none" strike="noStrike">
                <a:solidFill>
                  <a:srgbClr val="000000"/>
                </a:solidFill>
                <a:highlight>
                  <a:srgbClr val="FAFAFA"/>
                </a:highlight>
                <a:latin typeface="Courier New"/>
                <a:ea typeface="Courier New"/>
                <a:cs typeface="Courier New"/>
                <a:sym typeface="Courier New"/>
              </a:rPr>
              <a:t> </a:t>
            </a:r>
            <a:r>
              <a:rPr b="1" i="0" lang="en-IN" sz="900" u="none" cap="none" strike="noStrike">
                <a:solidFill>
                  <a:srgbClr val="267438"/>
                </a:solidFill>
                <a:latin typeface="Courier New"/>
                <a:ea typeface="Courier New"/>
                <a:cs typeface="Courier New"/>
                <a:sym typeface="Courier New"/>
              </a:rPr>
              <a:t>Foo</a:t>
            </a:r>
            <a:r>
              <a:rPr b="0" i="0" lang="en-IN" sz="900" u="none" cap="none" strike="noStrike">
                <a:solidFill>
                  <a:srgbClr val="000000"/>
                </a:solidFill>
                <a:highlight>
                  <a:srgbClr val="FAFAFA"/>
                </a:highlight>
                <a:latin typeface="Courier New"/>
                <a:ea typeface="Courier New"/>
                <a:cs typeface="Courier New"/>
                <a:sym typeface="Courier New"/>
              </a:rPr>
              <a:t>() {</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1F7199"/>
                </a:solidFill>
                <a:latin typeface="Courier New"/>
                <a:ea typeface="Courier New"/>
                <a:cs typeface="Courier New"/>
                <a:sym typeface="Courier New"/>
              </a:rPr>
              <a:t>@Override</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63B175"/>
                </a:solidFill>
                <a:latin typeface="Courier New"/>
                <a:ea typeface="Courier New"/>
                <a:cs typeface="Courier New"/>
                <a:sym typeface="Courier New"/>
              </a:rPr>
              <a:t>public</a:t>
            </a:r>
            <a:r>
              <a:rPr b="0" i="0" lang="en-IN" sz="900" u="none" cap="none" strike="noStrike">
                <a:solidFill>
                  <a:srgbClr val="000000"/>
                </a:solidFill>
                <a:highlight>
                  <a:srgbClr val="FAFAFA"/>
                </a:highlight>
                <a:latin typeface="Courier New"/>
                <a:ea typeface="Courier New"/>
                <a:cs typeface="Courier New"/>
                <a:sym typeface="Courier New"/>
              </a:rPr>
              <a:t> String </a:t>
            </a:r>
            <a:r>
              <a:rPr b="1" i="0" lang="en-IN" sz="900" u="none" cap="none" strike="noStrike">
                <a:solidFill>
                  <a:srgbClr val="267438"/>
                </a:solidFill>
                <a:latin typeface="Courier New"/>
                <a:ea typeface="Courier New"/>
                <a:cs typeface="Courier New"/>
                <a:sym typeface="Courier New"/>
              </a:rPr>
              <a:t>method</a:t>
            </a:r>
            <a:r>
              <a:rPr b="0" i="0" lang="en-IN" sz="900" u="none" cap="none" strike="noStrike">
                <a:solidFill>
                  <a:srgbClr val="000000"/>
                </a:solidFill>
                <a:latin typeface="Courier New"/>
                <a:ea typeface="Courier New"/>
                <a:cs typeface="Courier New"/>
                <a:sym typeface="Courier New"/>
              </a:rPr>
              <a:t>(String string)</a:t>
            </a:r>
            <a:r>
              <a:rPr b="0" i="0" lang="en-IN" sz="900" u="none" cap="none" strike="noStrike">
                <a:solidFill>
                  <a:srgbClr val="000000"/>
                </a:solidFill>
                <a:highlight>
                  <a:srgbClr val="FAFAFA"/>
                </a:highlight>
                <a:latin typeface="Courier New"/>
                <a:ea typeface="Courier New"/>
                <a:cs typeface="Courier New"/>
                <a:sym typeface="Courier New"/>
              </a:rPr>
              <a:t> {</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Courier New"/>
                <a:ea typeface="Courier New"/>
                <a:cs typeface="Courier New"/>
                <a:sym typeface="Courier New"/>
              </a:rPr>
              <a:t>        </a:t>
            </a:r>
            <a:r>
              <a:rPr b="0" i="0" lang="en-IN" sz="900" u="none" cap="none" strike="noStrike">
                <a:solidFill>
                  <a:srgbClr val="63B175"/>
                </a:solidFill>
                <a:latin typeface="Courier New"/>
                <a:ea typeface="Courier New"/>
                <a:cs typeface="Courier New"/>
                <a:sym typeface="Courier New"/>
              </a:rPr>
              <a:t>return</a:t>
            </a:r>
            <a:r>
              <a:rPr b="0" i="0" lang="en-IN" sz="900" u="none" cap="none" strike="noStrike">
                <a:solidFill>
                  <a:srgbClr val="000000"/>
                </a:solidFill>
                <a:highlight>
                  <a:srgbClr val="FAFAFA"/>
                </a:highlight>
                <a:latin typeface="Courier New"/>
                <a:ea typeface="Courier New"/>
                <a:cs typeface="Courier New"/>
                <a:sym typeface="Courier New"/>
              </a:rPr>
              <a:t> string + </a:t>
            </a:r>
            <a:r>
              <a:rPr b="0" i="0" lang="en-IN" sz="900" u="none" cap="none" strike="noStrike">
                <a:solidFill>
                  <a:srgbClr val="4E9359"/>
                </a:solidFill>
                <a:latin typeface="Courier New"/>
                <a:ea typeface="Courier New"/>
                <a:cs typeface="Courier New"/>
                <a:sym typeface="Courier New"/>
              </a:rPr>
              <a:t>" from Foo"</a:t>
            </a:r>
            <a:r>
              <a:rPr b="0" i="0" lang="en-IN" sz="900" u="none" cap="none" strike="noStrike">
                <a:solidFill>
                  <a:srgbClr val="000000"/>
                </a:solidFill>
                <a:highlight>
                  <a:srgbClr val="FAFAFA"/>
                </a:highlight>
                <a:latin typeface="Courier New"/>
                <a:ea typeface="Courier New"/>
                <a:cs typeface="Courier New"/>
                <a:sym typeface="Courier New"/>
              </a:rPr>
              <a:t>;</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Courier New"/>
                <a:ea typeface="Courier New"/>
                <a:cs typeface="Courier New"/>
                <a:sym typeface="Courier New"/>
              </a:rPr>
              <a:t>    }</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Courier New"/>
                <a:ea typeface="Courier New"/>
                <a:cs typeface="Courier New"/>
                <a:sym typeface="Courier New"/>
              </a:rPr>
              <a:t>};</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741B47"/>
                </a:solidFill>
                <a:latin typeface="Courier New"/>
                <a:ea typeface="Courier New"/>
                <a:cs typeface="Courier New"/>
                <a:sym typeface="Courier New"/>
              </a:rPr>
              <a:t>//Lambda Expression</a:t>
            </a:r>
            <a:endParaRPr b="0" i="0" sz="900" u="none" cap="none" strike="noStrike">
              <a:solidFill>
                <a:srgbClr val="741B47"/>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4E9359"/>
                </a:solidFill>
                <a:latin typeface="Courier New"/>
                <a:ea typeface="Courier New"/>
                <a:cs typeface="Courier New"/>
                <a:sym typeface="Courier New"/>
              </a:rPr>
              <a:t>Foo</a:t>
            </a:r>
            <a:r>
              <a:rPr b="1" i="0" lang="en-IN" sz="900" u="none" cap="none" strike="noStrike">
                <a:solidFill>
                  <a:srgbClr val="000000"/>
                </a:solidFill>
                <a:highlight>
                  <a:srgbClr val="FAFAFA"/>
                </a:highlight>
                <a:latin typeface="Courier New"/>
                <a:ea typeface="Courier New"/>
                <a:cs typeface="Courier New"/>
                <a:sym typeface="Courier New"/>
              </a:rPr>
              <a:t> </a:t>
            </a:r>
            <a:r>
              <a:rPr b="1" i="0" lang="en-IN" sz="900" u="none" cap="none" strike="noStrike">
                <a:solidFill>
                  <a:srgbClr val="BC6060"/>
                </a:solidFill>
                <a:latin typeface="Courier New"/>
                <a:ea typeface="Courier New"/>
                <a:cs typeface="Courier New"/>
                <a:sym typeface="Courier New"/>
              </a:rPr>
              <a:t>foo</a:t>
            </a:r>
            <a:r>
              <a:rPr b="1" i="0" lang="en-IN" sz="900" u="none" cap="none" strike="noStrike">
                <a:solidFill>
                  <a:srgbClr val="000000"/>
                </a:solidFill>
                <a:highlight>
                  <a:srgbClr val="FAFAFA"/>
                </a:highlight>
                <a:latin typeface="Courier New"/>
                <a:ea typeface="Courier New"/>
                <a:cs typeface="Courier New"/>
                <a:sym typeface="Courier New"/>
              </a:rPr>
              <a:t> </a:t>
            </a:r>
            <a:r>
              <a:rPr b="1" i="0" lang="en-IN" sz="900" u="none" cap="none" strike="noStrike">
                <a:solidFill>
                  <a:srgbClr val="000000"/>
                </a:solidFill>
                <a:latin typeface="Courier New"/>
                <a:ea typeface="Courier New"/>
                <a:cs typeface="Courier New"/>
                <a:sym typeface="Courier New"/>
              </a:rPr>
              <a:t>=</a:t>
            </a:r>
            <a:r>
              <a:rPr b="1" i="0" lang="en-IN" sz="900" u="none" cap="none" strike="noStrike">
                <a:solidFill>
                  <a:srgbClr val="000000"/>
                </a:solidFill>
                <a:highlight>
                  <a:srgbClr val="FAFAFA"/>
                </a:highlight>
                <a:latin typeface="Courier New"/>
                <a:ea typeface="Courier New"/>
                <a:cs typeface="Courier New"/>
                <a:sym typeface="Courier New"/>
              </a:rPr>
              <a:t> parameter -&gt; parameter + </a:t>
            </a:r>
            <a:r>
              <a:rPr b="1" i="0" lang="en-IN" sz="900" u="none" cap="none" strike="noStrike">
                <a:solidFill>
                  <a:srgbClr val="4E9359"/>
                </a:solidFill>
                <a:latin typeface="Courier New"/>
                <a:ea typeface="Courier New"/>
                <a:cs typeface="Courier New"/>
                <a:sym typeface="Courier New"/>
              </a:rPr>
              <a:t>" from Foo"</a:t>
            </a:r>
            <a:r>
              <a:rPr b="1" i="0" lang="en-IN" sz="900" u="none" cap="none" strike="noStrike">
                <a:solidFill>
                  <a:srgbClr val="000000"/>
                </a:solidFill>
                <a:highlight>
                  <a:srgbClr val="FAFAFA"/>
                </a:highlight>
                <a:latin typeface="Courier New"/>
                <a:ea typeface="Courier New"/>
                <a:cs typeface="Courier New"/>
                <a:sym typeface="Courier New"/>
              </a:rPr>
              <a:t>;</a:t>
            </a:r>
            <a:endParaRPr b="1" i="0" sz="9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lang="en-IN" sz="900">
                <a:highlight>
                  <a:srgbClr val="FAFAFA"/>
                </a:highlight>
                <a:latin typeface="Courier New"/>
                <a:ea typeface="Courier New"/>
                <a:cs typeface="Courier New"/>
                <a:sym typeface="Courier New"/>
              </a:rPr>
              <a:t>foo.method(“Test string”);</a:t>
            </a:r>
            <a:endParaRPr b="1" sz="900">
              <a:highlight>
                <a:srgbClr val="FAFAFA"/>
              </a:highlight>
              <a:latin typeface="Courier New"/>
              <a:ea typeface="Courier New"/>
              <a:cs typeface="Courier New"/>
              <a:sym typeface="Courier New"/>
            </a:endParaRPr>
          </a:p>
        </p:txBody>
      </p:sp>
      <p:sp>
        <p:nvSpPr>
          <p:cNvPr id="158" name="Google Shape;158;p9"/>
          <p:cNvSpPr txBox="1"/>
          <p:nvPr/>
        </p:nvSpPr>
        <p:spPr>
          <a:xfrm>
            <a:off x="4857600" y="426050"/>
            <a:ext cx="4286400" cy="453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38761D"/>
                </a:solidFill>
                <a:highlight>
                  <a:srgbClr val="FFFFFF"/>
                </a:highlight>
              </a:rPr>
              <a:t>The following program demonstrates the Functional Interface in Java:</a:t>
            </a:r>
            <a:endParaRPr i="0" sz="900" u="none" cap="none" strike="noStrike">
              <a:solidFill>
                <a:srgbClr val="38761D"/>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t/>
            </a:r>
            <a:endParaRPr i="0" sz="900" u="none" cap="none" strike="noStrike">
              <a:solidFill>
                <a:srgbClr val="0033B3"/>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rPr>
              <a:t>package </a:t>
            </a:r>
            <a:r>
              <a:rPr i="0" lang="en-IN" sz="900" u="none" cap="none" strike="noStrike">
                <a:solidFill>
                  <a:srgbClr val="000000"/>
                </a:solidFill>
                <a:highlight>
                  <a:srgbClr val="FFFFFF"/>
                </a:highlight>
              </a:rPr>
              <a:t>com.java8</a:t>
            </a: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rPr>
              <a:t>//declare a functional interface</a:t>
            </a:r>
            <a:endParaRPr i="1" sz="9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9E880D"/>
                </a:solidFill>
                <a:highlight>
                  <a:srgbClr val="FFFFFF"/>
                </a:highlight>
              </a:rPr>
              <a:t>@FunctionalInterface       </a:t>
            </a:r>
            <a:r>
              <a:rPr i="1" lang="en-IN" sz="900" u="none" cap="none" strike="noStrike">
                <a:solidFill>
                  <a:srgbClr val="8C8C8C"/>
                </a:solidFill>
                <a:highlight>
                  <a:srgbClr val="FFFFFF"/>
                </a:highlight>
              </a:rPr>
              <a:t>//annotation indicates it’s a functional interface</a:t>
            </a:r>
            <a:endParaRPr i="1" sz="9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rPr>
              <a:t>interface </a:t>
            </a:r>
            <a:r>
              <a:rPr i="0" lang="en-IN" sz="900" u="none" cap="none" strike="noStrike">
                <a:solidFill>
                  <a:srgbClr val="000000"/>
                </a:solidFill>
                <a:highlight>
                  <a:srgbClr val="FFFFFF"/>
                </a:highlight>
              </a:rPr>
              <a:t>function_Interface</a:t>
            </a: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0" lang="en-IN" sz="900" u="none" cap="none" strike="noStrike">
                <a:solidFill>
                  <a:srgbClr val="0033B3"/>
                </a:solidFill>
                <a:highlight>
                  <a:srgbClr val="FFFFFF"/>
                </a:highlight>
              </a:rPr>
              <a:t>void </a:t>
            </a:r>
            <a:r>
              <a:rPr i="0" lang="en-IN" sz="900" u="none" cap="none" strike="noStrike">
                <a:solidFill>
                  <a:srgbClr val="00627A"/>
                </a:solidFill>
                <a:highlight>
                  <a:srgbClr val="FFFFFF"/>
                </a:highlight>
              </a:rPr>
              <a:t>disp_msg</a:t>
            </a:r>
            <a:r>
              <a:rPr i="0" lang="en-IN" sz="900" u="none" cap="none" strike="noStrike">
                <a:solidFill>
                  <a:srgbClr val="080808"/>
                </a:solidFill>
                <a:highlight>
                  <a:srgbClr val="FFFFFF"/>
                </a:highlight>
              </a:rPr>
              <a:t>(</a:t>
            </a:r>
            <a:r>
              <a:rPr i="0" lang="en-IN" sz="900" u="none" cap="none" strike="noStrike">
                <a:solidFill>
                  <a:srgbClr val="000000"/>
                </a:solidFill>
                <a:highlight>
                  <a:srgbClr val="FFFFFF"/>
                </a:highlight>
              </a:rPr>
              <a:t>String </a:t>
            </a:r>
            <a:r>
              <a:rPr i="0" lang="en-IN" sz="900" u="none" cap="none" strike="noStrike">
                <a:solidFill>
                  <a:srgbClr val="080808"/>
                </a:solidFill>
                <a:highlight>
                  <a:srgbClr val="FFFFFF"/>
                </a:highlight>
              </a:rPr>
              <a:t>msg);   </a:t>
            </a:r>
            <a:r>
              <a:rPr i="1" lang="en-IN" sz="900" u="none" cap="none" strike="noStrike">
                <a:solidFill>
                  <a:srgbClr val="8C8C8C"/>
                </a:solidFill>
                <a:highlight>
                  <a:srgbClr val="FFFFFF"/>
                </a:highlight>
              </a:rPr>
              <a:t>// abstract method</a:t>
            </a:r>
            <a:endParaRPr i="1" sz="9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rPr>
              <a:t>   </a:t>
            </a:r>
            <a:r>
              <a:rPr b="1" i="1" lang="en-IN" sz="1000" u="none" cap="none" strike="noStrike">
                <a:solidFill>
                  <a:srgbClr val="8C8C8C"/>
                </a:solidFill>
                <a:highlight>
                  <a:srgbClr val="FFFFFF"/>
                </a:highlight>
              </a:rPr>
              <a:t>// Object class methods.</a:t>
            </a:r>
            <a:endParaRPr b="1" i="1" sz="10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b="1" i="1" lang="en-IN" sz="1000" u="none" cap="none" strike="noStrike">
                <a:solidFill>
                  <a:srgbClr val="8C8C8C"/>
                </a:solidFill>
                <a:highlight>
                  <a:srgbClr val="FFFFFF"/>
                </a:highlight>
              </a:rPr>
              <a:t>   </a:t>
            </a:r>
            <a:r>
              <a:rPr b="1" i="0" lang="en-IN" sz="1000" u="none" cap="none" strike="noStrike">
                <a:solidFill>
                  <a:srgbClr val="0033B3"/>
                </a:solidFill>
                <a:highlight>
                  <a:srgbClr val="FFFFFF"/>
                </a:highlight>
              </a:rPr>
              <a:t>int </a:t>
            </a:r>
            <a:r>
              <a:rPr b="1" i="0" lang="en-IN" sz="1000" u="none" cap="none" strike="noStrike">
                <a:solidFill>
                  <a:srgbClr val="00627A"/>
                </a:solidFill>
                <a:highlight>
                  <a:srgbClr val="FFFFFF"/>
                </a:highlight>
              </a:rPr>
              <a:t>hashCode</a:t>
            </a:r>
            <a:r>
              <a:rPr b="1" i="0" lang="en-IN" sz="1000" u="none" cap="none" strike="noStrike">
                <a:solidFill>
                  <a:srgbClr val="080808"/>
                </a:solidFill>
                <a:highlight>
                  <a:srgbClr val="FFFFFF"/>
                </a:highlight>
              </a:rPr>
              <a:t>();</a:t>
            </a:r>
            <a:endParaRPr b="1" i="0" sz="10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b="1" i="0" lang="en-IN" sz="1000" u="none" cap="none" strike="noStrike">
                <a:solidFill>
                  <a:srgbClr val="080808"/>
                </a:solidFill>
                <a:highlight>
                  <a:srgbClr val="FFFFFF"/>
                </a:highlight>
              </a:rPr>
              <a:t>   </a:t>
            </a:r>
            <a:r>
              <a:rPr b="1" i="0" lang="en-IN" sz="1000" u="none" cap="none" strike="noStrike">
                <a:solidFill>
                  <a:srgbClr val="000000"/>
                </a:solidFill>
                <a:highlight>
                  <a:srgbClr val="FFFFFF"/>
                </a:highlight>
              </a:rPr>
              <a:t>String </a:t>
            </a:r>
            <a:r>
              <a:rPr b="1" i="0" lang="en-IN" sz="1000" u="none" cap="none" strike="noStrike">
                <a:solidFill>
                  <a:srgbClr val="00627A"/>
                </a:solidFill>
                <a:highlight>
                  <a:srgbClr val="FFFFFF"/>
                </a:highlight>
              </a:rPr>
              <a:t>toString</a:t>
            </a:r>
            <a:r>
              <a:rPr b="1" i="0" lang="en-IN" sz="1000" u="none" cap="none" strike="noStrike">
                <a:solidFill>
                  <a:srgbClr val="080808"/>
                </a:solidFill>
                <a:highlight>
                  <a:srgbClr val="FFFFFF"/>
                </a:highlight>
              </a:rPr>
              <a:t>();</a:t>
            </a:r>
            <a:endParaRPr b="1" i="0" sz="10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b="1" i="0" lang="en-IN" sz="1000" u="none" cap="none" strike="noStrike">
                <a:solidFill>
                  <a:srgbClr val="080808"/>
                </a:solidFill>
                <a:highlight>
                  <a:srgbClr val="FFFFFF"/>
                </a:highlight>
              </a:rPr>
              <a:t>   </a:t>
            </a:r>
            <a:r>
              <a:rPr b="1" i="0" lang="en-IN" sz="1000" u="none" cap="none" strike="noStrike">
                <a:solidFill>
                  <a:srgbClr val="0033B3"/>
                </a:solidFill>
                <a:highlight>
                  <a:srgbClr val="FFFFFF"/>
                </a:highlight>
              </a:rPr>
              <a:t>boolean </a:t>
            </a:r>
            <a:r>
              <a:rPr b="1" i="0" lang="en-IN" sz="1000" u="none" cap="none" strike="noStrike">
                <a:solidFill>
                  <a:srgbClr val="00627A"/>
                </a:solidFill>
                <a:highlight>
                  <a:srgbClr val="FFFFFF"/>
                </a:highlight>
              </a:rPr>
              <a:t>equals</a:t>
            </a:r>
            <a:r>
              <a:rPr b="1" i="0" lang="en-IN" sz="1000" u="none" cap="none" strike="noStrike">
                <a:solidFill>
                  <a:srgbClr val="080808"/>
                </a:solidFill>
                <a:highlight>
                  <a:srgbClr val="FFFFFF"/>
                </a:highlight>
              </a:rPr>
              <a:t>(</a:t>
            </a:r>
            <a:r>
              <a:rPr b="1" i="0" lang="en-IN" sz="1000" u="none" cap="none" strike="noStrike">
                <a:solidFill>
                  <a:srgbClr val="000000"/>
                </a:solidFill>
                <a:highlight>
                  <a:srgbClr val="FFFFFF"/>
                </a:highlight>
              </a:rPr>
              <a:t>Object </a:t>
            </a:r>
            <a:r>
              <a:rPr b="1" i="0" lang="en-IN" sz="1000" u="none" cap="none" strike="noStrike">
                <a:solidFill>
                  <a:srgbClr val="080808"/>
                </a:solidFill>
                <a:highlight>
                  <a:srgbClr val="FFFFFF"/>
                </a:highlight>
              </a:rPr>
              <a:t>obj);</a:t>
            </a:r>
            <a:endParaRPr b="1" i="0" sz="10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rPr>
              <a:t>//implementation of Functional Interface</a:t>
            </a:r>
            <a:endParaRPr i="1" sz="9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rPr>
              <a:t>class </a:t>
            </a:r>
            <a:r>
              <a:rPr i="0" lang="en-IN" sz="900" u="none" cap="none" strike="noStrike">
                <a:solidFill>
                  <a:srgbClr val="000000"/>
                </a:solidFill>
                <a:highlight>
                  <a:srgbClr val="FFFFFF"/>
                </a:highlight>
              </a:rPr>
              <a:t>FunctionalInterfaceExample </a:t>
            </a:r>
            <a:r>
              <a:rPr i="0" lang="en-IN" sz="900" u="none" cap="none" strike="noStrike">
                <a:solidFill>
                  <a:srgbClr val="0033B3"/>
                </a:solidFill>
                <a:highlight>
                  <a:srgbClr val="FFFFFF"/>
                </a:highlight>
              </a:rPr>
              <a:t>implements </a:t>
            </a:r>
            <a:r>
              <a:rPr i="0" lang="en-IN" sz="900" u="none" cap="none" strike="noStrike">
                <a:solidFill>
                  <a:srgbClr val="000000"/>
                </a:solidFill>
                <a:highlight>
                  <a:srgbClr val="FFFFFF"/>
                </a:highlight>
              </a:rPr>
              <a:t>function_Interface</a:t>
            </a: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@Override</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0" lang="en-IN" sz="900" u="none" cap="none" strike="noStrike">
                <a:solidFill>
                  <a:srgbClr val="0033B3"/>
                </a:solidFill>
                <a:highlight>
                  <a:srgbClr val="FFFFFF"/>
                </a:highlight>
              </a:rPr>
              <a:t>public void </a:t>
            </a:r>
            <a:r>
              <a:rPr i="0" lang="en-IN" sz="900" u="none" cap="none" strike="noStrike">
                <a:solidFill>
                  <a:srgbClr val="00627A"/>
                </a:solidFill>
                <a:highlight>
                  <a:srgbClr val="FFFFFF"/>
                </a:highlight>
              </a:rPr>
              <a:t>disp_msg</a:t>
            </a:r>
            <a:r>
              <a:rPr i="0" lang="en-IN" sz="900" u="none" cap="none" strike="noStrike">
                <a:solidFill>
                  <a:srgbClr val="080808"/>
                </a:solidFill>
                <a:highlight>
                  <a:srgbClr val="FFFFFF"/>
                </a:highlight>
              </a:rPr>
              <a:t>(</a:t>
            </a:r>
            <a:r>
              <a:rPr i="0" lang="en-IN" sz="900" u="none" cap="none" strike="noStrike">
                <a:solidFill>
                  <a:srgbClr val="000000"/>
                </a:solidFill>
                <a:highlight>
                  <a:srgbClr val="FFFFFF"/>
                </a:highlight>
              </a:rPr>
              <a:t>String </a:t>
            </a:r>
            <a:r>
              <a:rPr i="0" lang="en-IN" sz="900" u="none" cap="none" strike="noStrike">
                <a:solidFill>
                  <a:srgbClr val="080808"/>
                </a:solidFill>
                <a:highlight>
                  <a:srgbClr val="FFFFFF"/>
                </a:highlight>
              </a:rPr>
              <a:t>msg){</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0" lang="en-IN" sz="900" u="none" cap="none" strike="noStrike">
                <a:solidFill>
                  <a:srgbClr val="000000"/>
                </a:solidFill>
                <a:highlight>
                  <a:srgbClr val="FFFFFF"/>
                </a:highlight>
              </a:rPr>
              <a:t>System</a:t>
            </a:r>
            <a:r>
              <a:rPr i="0" lang="en-IN" sz="900" u="none" cap="none" strike="noStrike">
                <a:solidFill>
                  <a:srgbClr val="080808"/>
                </a:solidFill>
                <a:highlight>
                  <a:srgbClr val="FFFFFF"/>
                </a:highlight>
              </a:rPr>
              <a:t>.</a:t>
            </a:r>
            <a:r>
              <a:rPr i="1" lang="en-IN" sz="900" u="none" cap="none" strike="noStrike">
                <a:solidFill>
                  <a:srgbClr val="871094"/>
                </a:solidFill>
                <a:highlight>
                  <a:srgbClr val="FFFFFF"/>
                </a:highlight>
              </a:rPr>
              <a:t>out</a:t>
            </a:r>
            <a:r>
              <a:rPr i="0" lang="en-IN" sz="900" u="none" cap="none" strike="noStrike">
                <a:solidFill>
                  <a:srgbClr val="080808"/>
                </a:solidFill>
                <a:highlight>
                  <a:srgbClr val="FFFFFF"/>
                </a:highlight>
              </a:rPr>
              <a:t>.println(msg);</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rPr>
              <a:t>class </a:t>
            </a:r>
            <a:r>
              <a:rPr i="0" lang="en-IN" sz="900" u="none" cap="none" strike="noStrike">
                <a:solidFill>
                  <a:srgbClr val="000000"/>
                </a:solidFill>
                <a:highlight>
                  <a:srgbClr val="FFFFFF"/>
                </a:highlight>
              </a:rPr>
              <a:t>Main</a:t>
            </a: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0" lang="en-IN" sz="900" u="none" cap="none" strike="noStrike">
                <a:solidFill>
                  <a:srgbClr val="0033B3"/>
                </a:solidFill>
                <a:highlight>
                  <a:srgbClr val="FFFFFF"/>
                </a:highlight>
              </a:rPr>
              <a:t>public static void </a:t>
            </a:r>
            <a:r>
              <a:rPr i="0" lang="en-IN" sz="900" u="none" cap="none" strike="noStrike">
                <a:solidFill>
                  <a:srgbClr val="00627A"/>
                </a:solidFill>
                <a:highlight>
                  <a:srgbClr val="FFFFFF"/>
                </a:highlight>
              </a:rPr>
              <a:t>main</a:t>
            </a:r>
            <a:r>
              <a:rPr i="0" lang="en-IN" sz="900" u="none" cap="none" strike="noStrike">
                <a:solidFill>
                  <a:srgbClr val="080808"/>
                </a:solidFill>
                <a:highlight>
                  <a:srgbClr val="FFFFFF"/>
                </a:highlight>
              </a:rPr>
              <a:t>(</a:t>
            </a:r>
            <a:r>
              <a:rPr i="0" lang="en-IN" sz="900" u="none" cap="none" strike="noStrike">
                <a:solidFill>
                  <a:srgbClr val="000000"/>
                </a:solidFill>
                <a:highlight>
                  <a:srgbClr val="FFFFFF"/>
                </a:highlight>
              </a:rPr>
              <a:t>String</a:t>
            </a:r>
            <a:r>
              <a:rPr i="0" lang="en-IN" sz="900" u="none" cap="none" strike="noStrike">
                <a:solidFill>
                  <a:srgbClr val="080808"/>
                </a:solidFill>
                <a:highlight>
                  <a:srgbClr val="FFFFFF"/>
                </a:highlight>
              </a:rPr>
              <a:t>[] args) {</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1" lang="en-IN" sz="900" u="none" cap="none" strike="noStrike">
                <a:solidFill>
                  <a:srgbClr val="8C8C8C"/>
                </a:solidFill>
                <a:highlight>
                  <a:srgbClr val="FFFFFF"/>
                </a:highlight>
              </a:rPr>
              <a:t>//create object of implementation class and call method</a:t>
            </a:r>
            <a:endParaRPr i="1" sz="900" u="none" cap="none" strike="noStrike">
              <a:solidFill>
                <a:srgbClr val="8C8C8C"/>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rPr>
              <a:t>       </a:t>
            </a:r>
            <a:r>
              <a:rPr i="0" lang="en-IN" sz="900" u="none" cap="none" strike="noStrike">
                <a:solidFill>
                  <a:srgbClr val="000000"/>
                </a:solidFill>
                <a:highlight>
                  <a:srgbClr val="FFFFFF"/>
                </a:highlight>
              </a:rPr>
              <a:t>FunctionalInterfaceExample finte </a:t>
            </a:r>
            <a:r>
              <a:rPr i="0" lang="en-IN" sz="900" u="none" cap="none" strike="noStrike">
                <a:solidFill>
                  <a:srgbClr val="080808"/>
                </a:solidFill>
                <a:highlight>
                  <a:srgbClr val="FFFFFF"/>
                </a:highlight>
              </a:rPr>
              <a:t>= </a:t>
            </a:r>
            <a:r>
              <a:rPr i="0" lang="en-IN" sz="900" u="none" cap="none" strike="noStrike">
                <a:solidFill>
                  <a:srgbClr val="0033B3"/>
                </a:solidFill>
                <a:highlight>
                  <a:srgbClr val="FFFFFF"/>
                </a:highlight>
              </a:rPr>
              <a:t>new </a:t>
            </a:r>
            <a:r>
              <a:rPr i="0" lang="en-IN" sz="900" u="none" cap="none" strike="noStrike">
                <a:solidFill>
                  <a:srgbClr val="080808"/>
                </a:solidFill>
                <a:highlight>
                  <a:srgbClr val="FFFFFF"/>
                </a:highlight>
              </a:rPr>
              <a:t>FunctionalInterfaceExample();</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r>
              <a:rPr i="0" lang="en-IN" sz="900" u="none" cap="none" strike="noStrike">
                <a:solidFill>
                  <a:srgbClr val="000000"/>
                </a:solidFill>
                <a:highlight>
                  <a:srgbClr val="FFFFFF"/>
                </a:highlight>
              </a:rPr>
              <a:t>finte</a:t>
            </a:r>
            <a:r>
              <a:rPr i="0" lang="en-IN" sz="900" u="none" cap="none" strike="noStrike">
                <a:solidFill>
                  <a:srgbClr val="080808"/>
                </a:solidFill>
                <a:highlight>
                  <a:srgbClr val="FFFFFF"/>
                </a:highlight>
              </a:rPr>
              <a:t>.disp_msg(</a:t>
            </a:r>
            <a:r>
              <a:rPr i="0" lang="en-IN" sz="900" u="none" cap="none" strike="noStrike">
                <a:solidFill>
                  <a:srgbClr val="067D17"/>
                </a:solidFill>
                <a:highlight>
                  <a:srgbClr val="FFFFFF"/>
                </a:highlight>
              </a:rPr>
              <a:t>"Hello, World!!!"</a:t>
            </a: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   }</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rPr>
              <a:t>}</a:t>
            </a:r>
            <a:endParaRPr i="0" sz="900" u="none" cap="none" strike="noStrike">
              <a:solidFill>
                <a:srgbClr val="080808"/>
              </a:solidFill>
              <a:highlight>
                <a:srgbClr val="FFFFFF"/>
              </a:highlight>
            </a:endParaRPr>
          </a:p>
          <a:p>
            <a:pPr indent="0" lvl="0" marL="0" marR="0" rtl="0" algn="l">
              <a:lnSpc>
                <a:spcPct val="115000"/>
              </a:lnSpc>
              <a:spcBef>
                <a:spcPts val="0"/>
              </a:spcBef>
              <a:spcAft>
                <a:spcPts val="0"/>
              </a:spcAft>
              <a:buClr>
                <a:srgbClr val="000000"/>
              </a:buClr>
              <a:buSzPts val="900"/>
              <a:buFont typeface="Arial"/>
              <a:buNone/>
            </a:pPr>
            <a:r>
              <a:rPr i="0" lang="en-IN" sz="900" u="none" cap="none" strike="noStrike">
                <a:solidFill>
                  <a:srgbClr val="067D17"/>
                </a:solidFill>
                <a:highlight>
                  <a:srgbClr val="FFFFFF"/>
                </a:highlight>
              </a:rPr>
              <a:t>//Output:  Hello, World!!!</a:t>
            </a:r>
            <a:endParaRPr i="0" sz="900" u="none" cap="none" strike="noStrike">
              <a:solidFill>
                <a:srgbClr val="080808"/>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300" u="none" cap="none" strike="noStrike">
                <a:solidFill>
                  <a:srgbClr val="000000"/>
                </a:solidFill>
                <a:highlight>
                  <a:srgbClr val="FFFFFF"/>
                </a:highlight>
                <a:latin typeface="Arial"/>
                <a:ea typeface="Arial"/>
                <a:cs typeface="Arial"/>
                <a:sym typeface="Arial"/>
              </a:rPr>
              <a:t>Functional Interface- continued…</a:t>
            </a:r>
            <a:endParaRPr b="1" i="0" sz="1300" u="none" cap="none" strike="noStrike">
              <a:solidFill>
                <a:srgbClr val="000000"/>
              </a:solidFill>
              <a:highlight>
                <a:srgbClr val="FFFFFF"/>
              </a:highlight>
              <a:latin typeface="Arial"/>
              <a:ea typeface="Arial"/>
              <a:cs typeface="Arial"/>
              <a:sym typeface="Arial"/>
            </a:endParaRPr>
          </a:p>
        </p:txBody>
      </p:sp>
      <p:sp>
        <p:nvSpPr>
          <p:cNvPr id="164" name="Google Shape;164;p10"/>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Clr>
                <a:srgbClr val="000000"/>
              </a:buClr>
              <a:buSzPts val="1000"/>
              <a:buFont typeface="Arial"/>
              <a:buNone/>
            </a:pPr>
            <a:r>
              <a:rPr b="1" i="0" lang="en-IN" sz="1100" u="none" cap="none" strike="noStrike">
                <a:solidFill>
                  <a:srgbClr val="273239"/>
                </a:solidFill>
                <a:highlight>
                  <a:srgbClr val="FFFFFF"/>
                </a:highlight>
                <a:latin typeface="Arial"/>
                <a:ea typeface="Arial"/>
                <a:cs typeface="Arial"/>
                <a:sym typeface="Arial"/>
              </a:rPr>
              <a:t>Java SE 8 included four main kinds of functional interfaces </a:t>
            </a:r>
            <a:r>
              <a:rPr b="0" i="0" lang="en-IN" sz="1100" u="none" cap="none" strike="noStrike">
                <a:solidFill>
                  <a:srgbClr val="273239"/>
                </a:solidFill>
                <a:highlight>
                  <a:srgbClr val="FFFFFF"/>
                </a:highlight>
                <a:latin typeface="Arial"/>
                <a:ea typeface="Arial"/>
                <a:cs typeface="Arial"/>
                <a:sym typeface="Arial"/>
              </a:rPr>
              <a:t>which can be applied in multiple situations. These are:</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100" u="none" cap="none" strike="noStrike">
                <a:solidFill>
                  <a:srgbClr val="273239"/>
                </a:solidFill>
                <a:highlight>
                  <a:srgbClr val="FFFFFF"/>
                </a:highlight>
                <a:latin typeface="Arial"/>
                <a:ea typeface="Arial"/>
                <a:cs typeface="Arial"/>
                <a:sym typeface="Arial"/>
              </a:rPr>
              <a:t>Consumer: </a:t>
            </a:r>
            <a:r>
              <a:rPr b="1" i="0" lang="en-IN" sz="1100" u="none" cap="none" strike="noStrike">
                <a:solidFill>
                  <a:srgbClr val="373E3F"/>
                </a:solidFill>
                <a:highlight>
                  <a:srgbClr val="FFFFFF"/>
                </a:highlight>
              </a:rPr>
              <a:t>Accept one argument</a:t>
            </a:r>
            <a:r>
              <a:rPr b="0" i="0" lang="en-IN" sz="1100" u="none" cap="none" strike="noStrike">
                <a:solidFill>
                  <a:srgbClr val="373E3F"/>
                </a:solidFill>
                <a:highlight>
                  <a:srgbClr val="FFFFFF"/>
                </a:highlight>
                <a:latin typeface="Arial"/>
                <a:ea typeface="Arial"/>
                <a:cs typeface="Arial"/>
                <a:sym typeface="Arial"/>
              </a:rPr>
              <a:t> but </a:t>
            </a:r>
            <a:r>
              <a:rPr b="1" i="0" lang="en-IN" sz="1100" u="none" cap="none" strike="noStrike">
                <a:solidFill>
                  <a:srgbClr val="373E3F"/>
                </a:solidFill>
                <a:highlight>
                  <a:srgbClr val="FFFFFF"/>
                </a:highlight>
              </a:rPr>
              <a:t>do not return any values</a:t>
            </a:r>
            <a:r>
              <a:rPr b="0" i="0" lang="en-IN" sz="1100" u="none" cap="none" strike="noStrike">
                <a:solidFill>
                  <a:srgbClr val="373E3F"/>
                </a:solidFill>
                <a:highlight>
                  <a:srgbClr val="FFFFFF"/>
                </a:highlight>
                <a:latin typeface="Arial"/>
                <a:ea typeface="Arial"/>
                <a:cs typeface="Arial"/>
                <a:sym typeface="Arial"/>
              </a:rPr>
              <a:t>.</a:t>
            </a:r>
            <a:endParaRPr b="1" i="0" sz="1100" u="none" cap="none" strike="noStrike">
              <a:solidFill>
                <a:srgbClr val="273239"/>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3A3A3A"/>
              </a:buClr>
              <a:buSzPts val="1100"/>
              <a:buFont typeface="Arial"/>
              <a:buChar char="●"/>
            </a:pPr>
            <a:r>
              <a:rPr b="0" i="0" lang="en-IN" sz="1100" u="none" cap="none" strike="noStrike">
                <a:solidFill>
                  <a:srgbClr val="3A3A3A"/>
                </a:solidFill>
                <a:highlight>
                  <a:srgbClr val="FFFFFF"/>
                </a:highlight>
                <a:latin typeface="Arial"/>
                <a:ea typeface="Arial"/>
                <a:cs typeface="Arial"/>
                <a:sym typeface="Arial"/>
              </a:rPr>
              <a:t>The </a:t>
            </a:r>
            <a:r>
              <a:rPr b="1" i="0" lang="en-IN" sz="1100" u="none" cap="none" strike="noStrike">
                <a:solidFill>
                  <a:srgbClr val="3A3A3A"/>
                </a:solidFill>
                <a:highlight>
                  <a:srgbClr val="FFFFFF"/>
                </a:highlight>
                <a:latin typeface="Arial"/>
                <a:ea typeface="Arial"/>
                <a:cs typeface="Arial"/>
                <a:sym typeface="Arial"/>
              </a:rPr>
              <a:t>Consumer interface</a:t>
            </a:r>
            <a:r>
              <a:rPr b="0" i="0" lang="en-IN" sz="1100" u="none" cap="none" strike="noStrike">
                <a:solidFill>
                  <a:srgbClr val="3A3A3A"/>
                </a:solidFill>
                <a:highlight>
                  <a:srgbClr val="FFFFFF"/>
                </a:highlight>
                <a:latin typeface="Arial"/>
                <a:ea typeface="Arial"/>
                <a:cs typeface="Arial"/>
                <a:sym typeface="Arial"/>
              </a:rPr>
              <a:t> is useful where an object needs to be consumed. It takes an object</a:t>
            </a:r>
            <a:endParaRPr b="0" i="0" sz="1100" u="none" cap="none" strike="noStrike">
              <a:solidFill>
                <a:srgbClr val="3A3A3A"/>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None/>
            </a:pPr>
            <a:r>
              <a:rPr b="0" i="0" lang="en-IN" sz="1100" u="none" cap="none" strike="noStrike">
                <a:solidFill>
                  <a:srgbClr val="3A3A3A"/>
                </a:solidFill>
                <a:highlight>
                  <a:srgbClr val="FFFFFF"/>
                </a:highlight>
                <a:latin typeface="Arial"/>
                <a:ea typeface="Arial"/>
                <a:cs typeface="Arial"/>
                <a:sym typeface="Arial"/>
              </a:rPr>
              <a:t>as input</a:t>
            </a:r>
            <a:r>
              <a:rPr lang="en-IN" sz="1100">
                <a:solidFill>
                  <a:srgbClr val="3A3A3A"/>
                </a:solidFill>
                <a:highlight>
                  <a:srgbClr val="FFFFFF"/>
                </a:highlight>
              </a:rPr>
              <a:t> </a:t>
            </a:r>
            <a:r>
              <a:rPr b="0" i="0" lang="en-IN" sz="1100" u="none" cap="none" strike="noStrike">
                <a:solidFill>
                  <a:srgbClr val="3A3A3A"/>
                </a:solidFill>
                <a:highlight>
                  <a:srgbClr val="FFFFFF"/>
                </a:highlight>
                <a:latin typeface="Arial"/>
                <a:ea typeface="Arial"/>
                <a:cs typeface="Arial"/>
                <a:sym typeface="Arial"/>
              </a:rPr>
              <a:t>and you can perform the operation on an object without returning any result. This</a:t>
            </a:r>
            <a:r>
              <a:rPr lang="en-IN" sz="1100">
                <a:solidFill>
                  <a:srgbClr val="3A3A3A"/>
                </a:solidFill>
                <a:highlight>
                  <a:srgbClr val="FFFFFF"/>
                </a:highlight>
              </a:rPr>
              <a:t> </a:t>
            </a:r>
            <a:endParaRPr sz="1100">
              <a:solidFill>
                <a:srgbClr val="3A3A3A"/>
              </a:solidFill>
              <a:highlight>
                <a:srgbClr val="FFFFFF"/>
              </a:highlight>
            </a:endParaRPr>
          </a:p>
          <a:p>
            <a:pPr indent="0" lvl="0" marL="457200" marR="0" rtl="0" algn="l">
              <a:lnSpc>
                <a:spcPct val="150000"/>
              </a:lnSpc>
              <a:spcBef>
                <a:spcPts val="0"/>
              </a:spcBef>
              <a:spcAft>
                <a:spcPts val="0"/>
              </a:spcAft>
              <a:buNone/>
            </a:pPr>
            <a:r>
              <a:rPr b="0" i="0" lang="en-IN" sz="1100" u="none" cap="none" strike="noStrike">
                <a:solidFill>
                  <a:srgbClr val="3A3A3A"/>
                </a:solidFill>
                <a:highlight>
                  <a:srgbClr val="FFFFFF"/>
                </a:highlight>
                <a:latin typeface="Arial"/>
                <a:ea typeface="Arial"/>
                <a:cs typeface="Arial"/>
                <a:sym typeface="Arial"/>
              </a:rPr>
              <a:t>interface is used in a lambda expression and method reference where the user wants to </a:t>
            </a:r>
            <a:endParaRPr b="0" i="0" sz="1100" u="none" cap="none" strike="noStrike">
              <a:solidFill>
                <a:srgbClr val="3A3A3A"/>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None/>
            </a:pPr>
            <a:r>
              <a:rPr b="0" i="0" lang="en-IN" sz="1100" u="none" cap="none" strike="noStrike">
                <a:solidFill>
                  <a:srgbClr val="3A3A3A"/>
                </a:solidFill>
                <a:highlight>
                  <a:srgbClr val="FFFFFF"/>
                </a:highlight>
                <a:latin typeface="Arial"/>
                <a:ea typeface="Arial"/>
                <a:cs typeface="Arial"/>
                <a:sym typeface="Arial"/>
              </a:rPr>
              <a:t>perform the operation without returning the object.</a:t>
            </a:r>
            <a:endParaRPr b="0" i="0" sz="1100" u="none" cap="none" strike="noStrike">
              <a:solidFill>
                <a:srgbClr val="3A3A3A"/>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3A3A3A"/>
              </a:buClr>
              <a:buSzPts val="1100"/>
              <a:buFont typeface="Arial"/>
              <a:buChar char="●"/>
            </a:pPr>
            <a:r>
              <a:rPr b="0" i="0" lang="en-IN" sz="1100" u="none" cap="none" strike="noStrike">
                <a:solidFill>
                  <a:srgbClr val="3A3A3A"/>
                </a:solidFill>
                <a:highlight>
                  <a:srgbClr val="FFFFFF"/>
                </a:highlight>
                <a:latin typeface="Arial"/>
                <a:ea typeface="Arial"/>
                <a:cs typeface="Arial"/>
                <a:sym typeface="Arial"/>
              </a:rPr>
              <a:t>By using the </a:t>
            </a:r>
            <a:r>
              <a:rPr b="1" i="0" lang="en-IN" sz="1100" u="none" cap="none" strike="noStrike">
                <a:solidFill>
                  <a:srgbClr val="14A6FA"/>
                </a:solidFill>
                <a:highlight>
                  <a:srgbClr val="FFFFFF"/>
                </a:highlight>
                <a:uFill>
                  <a:noFill/>
                </a:uFill>
                <a:latin typeface="Arial"/>
                <a:ea typeface="Arial"/>
                <a:cs typeface="Arial"/>
                <a:sym typeface="Arial"/>
                <a:hlinkClick r:id="rId3">
                  <a:extLst>
                    <a:ext uri="{A12FA001-AC4F-418D-AE19-62706E023703}">
                      <ahyp:hlinkClr val="tx"/>
                    </a:ext>
                  </a:extLst>
                </a:hlinkClick>
              </a:rPr>
              <a:t>Consumer interface</a:t>
            </a:r>
            <a:r>
              <a:rPr b="0" i="0" lang="en-IN" sz="1100" u="none" cap="none" strike="noStrike">
                <a:solidFill>
                  <a:srgbClr val="3A3A3A"/>
                </a:solidFill>
                <a:highlight>
                  <a:srgbClr val="FFFFFF"/>
                </a:highlight>
                <a:latin typeface="Arial"/>
                <a:ea typeface="Arial"/>
                <a:cs typeface="Arial"/>
                <a:sym typeface="Arial"/>
              </a:rPr>
              <a:t> the </a:t>
            </a:r>
            <a:r>
              <a:rPr b="1" i="0" lang="en-IN" sz="1100" u="none" cap="none" strike="noStrike">
                <a:solidFill>
                  <a:srgbClr val="14A6FA"/>
                </a:solidFill>
                <a:highlight>
                  <a:srgbClr val="FFFFFF"/>
                </a:highlight>
                <a:uFill>
                  <a:noFill/>
                </a:uFill>
                <a:latin typeface="Arial"/>
                <a:ea typeface="Arial"/>
                <a:cs typeface="Arial"/>
                <a:sym typeface="Arial"/>
                <a:hlinkClick r:id="rId4">
                  <a:extLst>
                    <a:ext uri="{A12FA001-AC4F-418D-AE19-62706E023703}">
                      <ahyp:hlinkClr val="tx"/>
                    </a:ext>
                  </a:extLst>
                </a:hlinkClick>
              </a:rPr>
              <a:t>lambda expression</a:t>
            </a:r>
            <a:r>
              <a:rPr b="1" i="0" lang="en-IN" sz="1100" u="none" cap="none" strike="noStrike">
                <a:solidFill>
                  <a:srgbClr val="3A3A3A"/>
                </a:solidFill>
                <a:highlight>
                  <a:srgbClr val="FFFFFF"/>
                </a:highlight>
                <a:latin typeface="Arial"/>
                <a:ea typeface="Arial"/>
                <a:cs typeface="Arial"/>
                <a:sym typeface="Arial"/>
              </a:rPr>
              <a:t> </a:t>
            </a:r>
            <a:r>
              <a:rPr b="0" i="0" lang="en-IN" sz="1100" u="none" cap="none" strike="noStrike">
                <a:solidFill>
                  <a:srgbClr val="3A3A3A"/>
                </a:solidFill>
                <a:highlight>
                  <a:srgbClr val="FFFFFF"/>
                </a:highlight>
                <a:latin typeface="Arial"/>
                <a:ea typeface="Arial"/>
                <a:cs typeface="Arial"/>
                <a:sym typeface="Arial"/>
              </a:rPr>
              <a:t>provides optimized code. You can perform </a:t>
            </a:r>
            <a:endParaRPr b="0" i="0" sz="1100" u="none" cap="none" strike="noStrike">
              <a:solidFill>
                <a:srgbClr val="3A3A3A"/>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100" u="none" cap="none" strike="noStrike">
                <a:solidFill>
                  <a:srgbClr val="3A3A3A"/>
                </a:solidFill>
                <a:highlight>
                  <a:srgbClr val="FFFFFF"/>
                </a:highlight>
                <a:latin typeface="Arial"/>
                <a:ea typeface="Arial"/>
                <a:cs typeface="Arial"/>
                <a:sym typeface="Arial"/>
              </a:rPr>
              <a:t>any operation on the object without returning the values. In Java 8, Streams have </a:t>
            </a:r>
            <a:r>
              <a:rPr b="1" i="0" lang="en-IN" sz="1100" u="none" cap="none" strike="noStrike">
                <a:solidFill>
                  <a:srgbClr val="14A6FA"/>
                </a:solidFill>
                <a:highlight>
                  <a:srgbClr val="FFFFFF"/>
                </a:highlight>
                <a:uFill>
                  <a:noFill/>
                </a:uFill>
                <a:latin typeface="Arial"/>
                <a:ea typeface="Arial"/>
                <a:cs typeface="Arial"/>
                <a:sym typeface="Arial"/>
                <a:hlinkClick r:id="rId5">
                  <a:extLst>
                    <a:ext uri="{A12FA001-AC4F-418D-AE19-62706E023703}">
                      <ahyp:hlinkClr val="tx"/>
                    </a:ext>
                  </a:extLst>
                </a:hlinkClick>
              </a:rPr>
              <a:t>forEach </a:t>
            </a:r>
            <a:r>
              <a:rPr b="0" i="0" lang="en-IN" sz="1100" u="none" cap="none" strike="noStrike">
                <a:solidFill>
                  <a:srgbClr val="3A3A3A"/>
                </a:solidFill>
                <a:highlight>
                  <a:srgbClr val="FFFFFF"/>
                </a:highlight>
                <a:latin typeface="Arial"/>
                <a:ea typeface="Arial"/>
                <a:cs typeface="Arial"/>
                <a:sym typeface="Arial"/>
              </a:rPr>
              <a:t>loop that </a:t>
            </a:r>
            <a:endParaRPr b="0" i="0" sz="1100" u="none" cap="none" strike="noStrike">
              <a:solidFill>
                <a:srgbClr val="3A3A3A"/>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100" u="none" cap="none" strike="noStrike">
                <a:solidFill>
                  <a:srgbClr val="3A3A3A"/>
                </a:solidFill>
                <a:highlight>
                  <a:srgbClr val="FFFFFF"/>
                </a:highlight>
                <a:latin typeface="Arial"/>
                <a:ea typeface="Arial"/>
                <a:cs typeface="Arial"/>
                <a:sym typeface="Arial"/>
              </a:rPr>
              <a:t>expects a Consumer as input so that it can perform the operation on it.</a:t>
            </a:r>
            <a:endParaRPr b="0" i="0" sz="1100" u="none" cap="none" strike="noStrike">
              <a:solidFill>
                <a:srgbClr val="3A3A3A"/>
              </a:solidFill>
              <a:highlight>
                <a:srgbClr val="FFFFFF"/>
              </a:highlight>
              <a:latin typeface="Arial"/>
              <a:ea typeface="Arial"/>
              <a:cs typeface="Arial"/>
              <a:sym typeface="Arial"/>
            </a:endParaRPr>
          </a:p>
          <a:p>
            <a:pPr indent="-228599" lvl="0" marL="899999" marR="190500" rtl="0" algn="l">
              <a:lnSpc>
                <a:spcPct val="150000"/>
              </a:lnSpc>
              <a:spcBef>
                <a:spcPts val="0"/>
              </a:spcBef>
              <a:spcAft>
                <a:spcPts val="0"/>
              </a:spcAft>
              <a:buClr>
                <a:srgbClr val="000000"/>
              </a:buClr>
              <a:buSzPts val="900"/>
              <a:buFont typeface="Arial"/>
              <a:buNone/>
            </a:pPr>
            <a:r>
              <a:rPr b="1" i="0" lang="en-IN" sz="1100" u="none" cap="none" strike="noStrike">
                <a:solidFill>
                  <a:srgbClr val="000000"/>
                </a:solidFill>
                <a:latin typeface="Arial"/>
                <a:ea typeface="Arial"/>
                <a:cs typeface="Arial"/>
                <a:sym typeface="Arial"/>
              </a:rPr>
              <a:t>Consumer&lt;Integer&gt; consumer = (value) -&gt; System.out.println(value);</a:t>
            </a:r>
            <a:endParaRPr b="1" i="0" sz="1100" u="none" cap="none" strike="noStrike">
              <a:solidFill>
                <a:srgbClr val="000000"/>
              </a:solidFill>
              <a:latin typeface="Arial"/>
              <a:ea typeface="Arial"/>
              <a:cs typeface="Arial"/>
              <a:sym typeface="Arial"/>
            </a:endParaRPr>
          </a:p>
          <a:p>
            <a:pPr indent="-228599" lvl="0" marL="899999" marR="190500" rtl="0" algn="l">
              <a:lnSpc>
                <a:spcPct val="150000"/>
              </a:lnSpc>
              <a:spcBef>
                <a:spcPts val="0"/>
              </a:spcBef>
              <a:spcAft>
                <a:spcPts val="0"/>
              </a:spcAft>
              <a:buClr>
                <a:srgbClr val="000000"/>
              </a:buClr>
              <a:buSzPts val="900"/>
              <a:buFont typeface="Arial"/>
              <a:buNone/>
            </a:pPr>
            <a:r>
              <a:t/>
            </a:r>
            <a:endParaRPr b="1" i="0" sz="1100" u="none" cap="none" strike="noStrike">
              <a:solidFill>
                <a:srgbClr val="0000FF"/>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100" u="none" cap="none" strike="noStrike">
                <a:solidFill>
                  <a:srgbClr val="273239"/>
                </a:solidFill>
                <a:highlight>
                  <a:srgbClr val="FFFFFF"/>
                </a:highlight>
                <a:latin typeface="Arial"/>
                <a:ea typeface="Arial"/>
                <a:cs typeface="Arial"/>
                <a:sym typeface="Arial"/>
              </a:rPr>
              <a:t>Predicate:</a:t>
            </a:r>
            <a:r>
              <a:rPr b="0" i="0" lang="en-IN" sz="1100" u="none" cap="none" strike="noStrike">
                <a:solidFill>
                  <a:srgbClr val="273239"/>
                </a:solidFill>
                <a:highlight>
                  <a:srgbClr val="FFFFFF"/>
                </a:highlight>
                <a:latin typeface="Arial"/>
                <a:ea typeface="Arial"/>
                <a:cs typeface="Arial"/>
                <a:sym typeface="Arial"/>
              </a:rPr>
              <a:t> </a:t>
            </a:r>
            <a:r>
              <a:rPr b="1" i="0" lang="en-IN" sz="1100" u="none" cap="none" strike="noStrike">
                <a:solidFill>
                  <a:srgbClr val="273239"/>
                </a:solidFill>
                <a:highlight>
                  <a:srgbClr val="FFFFFF"/>
                </a:highlight>
              </a:rPr>
              <a:t>Accept One argument</a:t>
            </a:r>
            <a:r>
              <a:rPr b="0" i="0" lang="en-IN" sz="1100" u="none" cap="none" strike="noStrike">
                <a:solidFill>
                  <a:srgbClr val="273239"/>
                </a:solidFill>
                <a:highlight>
                  <a:srgbClr val="FFFFFF"/>
                </a:highlight>
                <a:latin typeface="Arial"/>
                <a:ea typeface="Arial"/>
                <a:cs typeface="Arial"/>
                <a:sym typeface="Arial"/>
              </a:rPr>
              <a:t> </a:t>
            </a:r>
            <a:r>
              <a:rPr b="0" i="0" lang="en-IN" sz="1100" u="none" cap="none" strike="noStrike">
                <a:solidFill>
                  <a:srgbClr val="373E3F"/>
                </a:solidFill>
                <a:highlight>
                  <a:srgbClr val="FFFFFF"/>
                </a:highlight>
                <a:latin typeface="Arial"/>
                <a:ea typeface="Arial"/>
                <a:cs typeface="Arial"/>
                <a:sym typeface="Arial"/>
              </a:rPr>
              <a:t>to perform a test and </a:t>
            </a:r>
            <a:r>
              <a:rPr b="1" i="0" lang="en-IN" sz="1100" u="none" cap="none" strike="noStrike">
                <a:solidFill>
                  <a:srgbClr val="373E3F"/>
                </a:solidFill>
                <a:highlight>
                  <a:srgbClr val="FFFFFF"/>
                </a:highlight>
              </a:rPr>
              <a:t>return a Boolean</a:t>
            </a:r>
            <a:r>
              <a:rPr b="0" i="0" lang="en-IN" sz="1100" u="none" cap="none" strike="noStrike">
                <a:solidFill>
                  <a:srgbClr val="373E3F"/>
                </a:solidFill>
                <a:highlight>
                  <a:srgbClr val="FFFFFF"/>
                </a:highlight>
                <a:latin typeface="Arial"/>
                <a:ea typeface="Arial"/>
                <a:cs typeface="Arial"/>
                <a:sym typeface="Arial"/>
              </a:rPr>
              <a:t> value.</a:t>
            </a:r>
            <a:endParaRPr b="0" i="0" sz="1100" u="none" cap="none" strike="noStrike">
              <a:solidFill>
                <a:srgbClr val="273239"/>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3A3A3A"/>
              </a:buClr>
              <a:buSzPts val="1100"/>
              <a:buFont typeface="Arial"/>
              <a:buChar char="●"/>
            </a:pPr>
            <a:r>
              <a:rPr b="0" i="0" lang="en-IN" sz="1100" u="none" cap="none" strike="noStrike">
                <a:solidFill>
                  <a:srgbClr val="3A3A3A"/>
                </a:solidFill>
                <a:highlight>
                  <a:srgbClr val="FFFFFF"/>
                </a:highlight>
                <a:latin typeface="Arial"/>
                <a:ea typeface="Arial"/>
                <a:cs typeface="Arial"/>
                <a:sym typeface="Arial"/>
              </a:rPr>
              <a:t>This is a functional interface in Java that has a single abstract method test. The ‘test’ method</a:t>
            </a:r>
            <a:endParaRPr b="0" i="0" sz="1100" u="none" cap="none" strike="noStrike">
              <a:solidFill>
                <a:srgbClr val="3A3A3A"/>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100" u="none" cap="none" strike="noStrike">
                <a:solidFill>
                  <a:srgbClr val="3A3A3A"/>
                </a:solidFill>
                <a:highlight>
                  <a:srgbClr val="FFFFFF"/>
                </a:highlight>
                <a:latin typeface="Arial"/>
                <a:ea typeface="Arial"/>
                <a:cs typeface="Arial"/>
                <a:sym typeface="Arial"/>
              </a:rPr>
              <a:t> returns the boolean value after testing the specified argument. </a:t>
            </a:r>
            <a:endParaRPr b="0" i="0" sz="1100" u="none" cap="none" strike="noStrike">
              <a:solidFill>
                <a:srgbClr val="273239"/>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273239"/>
              </a:buClr>
              <a:buSzPts val="1100"/>
              <a:buFont typeface="Arial"/>
              <a:buChar char="●"/>
            </a:pPr>
            <a:r>
              <a:rPr b="0" i="0" lang="en-IN" sz="1100" u="none" cap="none" strike="noStrike">
                <a:solidFill>
                  <a:srgbClr val="273239"/>
                </a:solidFill>
                <a:highlight>
                  <a:srgbClr val="FFFFFF"/>
                </a:highlight>
                <a:latin typeface="Arial"/>
                <a:ea typeface="Arial"/>
                <a:cs typeface="Arial"/>
                <a:sym typeface="Arial"/>
              </a:rPr>
              <a:t>predicate functional interface can also be implemented using Lambda expressions. </a:t>
            </a:r>
            <a:endParaRPr b="0" i="0" sz="1100" u="none" cap="none" strike="noStrike">
              <a:solidFill>
                <a:srgbClr val="273239"/>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100" u="none" cap="none" strike="noStrike">
                <a:solidFill>
                  <a:srgbClr val="273239"/>
                </a:solidFill>
                <a:highlight>
                  <a:srgbClr val="FFFFFF"/>
                </a:highlight>
                <a:latin typeface="Arial"/>
                <a:ea typeface="Arial"/>
                <a:cs typeface="Arial"/>
                <a:sym typeface="Arial"/>
              </a:rPr>
              <a:t>The example implementation of Predicate interface is given below </a:t>
            </a:r>
            <a:endParaRPr b="0" i="0" sz="1100" u="none" cap="none" strike="noStrike">
              <a:solidFill>
                <a:srgbClr val="273239"/>
              </a:solidFill>
              <a:highlight>
                <a:srgbClr val="FFFFFF"/>
              </a:highlight>
              <a:latin typeface="Arial"/>
              <a:ea typeface="Arial"/>
              <a:cs typeface="Arial"/>
              <a:sym typeface="Arial"/>
            </a:endParaRPr>
          </a:p>
          <a:p>
            <a:pPr indent="-228600" lvl="0" marL="450000" marR="190500" rtl="0" algn="l">
              <a:lnSpc>
                <a:spcPct val="150000"/>
              </a:lnSpc>
              <a:spcBef>
                <a:spcPts val="800"/>
              </a:spcBef>
              <a:spcAft>
                <a:spcPts val="0"/>
              </a:spcAft>
              <a:buClr>
                <a:srgbClr val="000000"/>
              </a:buClr>
              <a:buSzPts val="1000"/>
              <a:buFont typeface="Arial"/>
              <a:buNone/>
            </a:pPr>
            <a:r>
              <a:rPr b="1" i="0" lang="en-IN" sz="1100" u="none" cap="none" strike="noStrike">
                <a:solidFill>
                  <a:srgbClr val="273239"/>
                </a:solidFill>
                <a:latin typeface="Arial"/>
                <a:ea typeface="Arial"/>
                <a:cs typeface="Arial"/>
                <a:sym typeface="Arial"/>
              </a:rPr>
              <a:t>               </a:t>
            </a:r>
            <a:r>
              <a:rPr b="1" i="0" lang="en-IN" sz="1100" u="none" cap="none" strike="noStrike">
                <a:solidFill>
                  <a:srgbClr val="000000"/>
                </a:solidFill>
                <a:latin typeface="Arial"/>
                <a:ea typeface="Arial"/>
                <a:cs typeface="Arial"/>
                <a:sym typeface="Arial"/>
              </a:rPr>
              <a:t>Predicate predicate = (value) -&gt; value != null;</a:t>
            </a:r>
            <a:endParaRPr b="1" i="0" sz="1100" u="none" cap="none" strike="noStrike">
              <a:solidFill>
                <a:srgbClr val="000000"/>
              </a:solidFill>
              <a:latin typeface="Arial"/>
              <a:ea typeface="Arial"/>
              <a:cs typeface="Arial"/>
              <a:sym typeface="Arial"/>
            </a:endParaRPr>
          </a:p>
          <a:p>
            <a:pPr indent="0" lvl="0" marL="457200" marR="0" rtl="0" algn="l">
              <a:lnSpc>
                <a:spcPct val="150000"/>
              </a:lnSpc>
              <a:spcBef>
                <a:spcPts val="800"/>
              </a:spcBef>
              <a:spcAft>
                <a:spcPts val="0"/>
              </a:spcAft>
              <a:buClr>
                <a:srgbClr val="000000"/>
              </a:buClr>
              <a:buSzPts val="1000"/>
              <a:buFont typeface="Arial"/>
              <a:buNone/>
            </a:pPr>
            <a:r>
              <a:t/>
            </a:r>
            <a:endParaRPr b="0" i="0" sz="1100" u="none" cap="none" strike="noStrike">
              <a:solidFill>
                <a:srgbClr val="000000"/>
              </a:solidFill>
              <a:highlight>
                <a:srgbClr val="FFFFFF"/>
              </a:highlight>
              <a:latin typeface="Arial"/>
              <a:ea typeface="Arial"/>
              <a:cs typeface="Arial"/>
              <a:sym typeface="Arial"/>
            </a:endParaRPr>
          </a:p>
        </p:txBody>
      </p:sp>
      <p:pic>
        <p:nvPicPr>
          <p:cNvPr id="165" name="Google Shape;165;p10"/>
          <p:cNvPicPr preferRelativeResize="0"/>
          <p:nvPr/>
        </p:nvPicPr>
        <p:blipFill rotWithShape="1">
          <a:blip r:embed="rId6">
            <a:alphaModFix/>
          </a:blip>
          <a:srcRect b="0" l="0" r="0" t="0"/>
          <a:stretch/>
        </p:blipFill>
        <p:spPr>
          <a:xfrm>
            <a:off x="6076450" y="4022156"/>
            <a:ext cx="2800350" cy="962025"/>
          </a:xfrm>
          <a:prstGeom prst="rect">
            <a:avLst/>
          </a:prstGeom>
          <a:noFill/>
          <a:ln>
            <a:noFill/>
          </a:ln>
        </p:spPr>
      </p:pic>
      <p:pic>
        <p:nvPicPr>
          <p:cNvPr id="166" name="Google Shape;166;p10"/>
          <p:cNvPicPr preferRelativeResize="0"/>
          <p:nvPr/>
        </p:nvPicPr>
        <p:blipFill rotWithShape="1">
          <a:blip r:embed="rId7">
            <a:alphaModFix/>
          </a:blip>
          <a:srcRect b="3269" l="2600" r="-2600" t="-3269"/>
          <a:stretch/>
        </p:blipFill>
        <p:spPr>
          <a:xfrm>
            <a:off x="6514649" y="899050"/>
            <a:ext cx="2503675" cy="100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300" u="none" cap="none" strike="noStrike">
                <a:solidFill>
                  <a:srgbClr val="000000"/>
                </a:solidFill>
                <a:highlight>
                  <a:srgbClr val="FFFFFF"/>
                </a:highlight>
                <a:latin typeface="Arial"/>
                <a:ea typeface="Arial"/>
                <a:cs typeface="Arial"/>
                <a:sym typeface="Arial"/>
              </a:rPr>
              <a:t>Functional Interface- continued…</a:t>
            </a:r>
            <a:endParaRPr b="1" i="0" sz="1300" u="none" cap="none" strike="noStrike">
              <a:solidFill>
                <a:srgbClr val="000000"/>
              </a:solidFill>
              <a:highlight>
                <a:srgbClr val="FFFFFF"/>
              </a:highlight>
              <a:latin typeface="Arial"/>
              <a:ea typeface="Arial"/>
              <a:cs typeface="Arial"/>
              <a:sym typeface="Arial"/>
            </a:endParaRPr>
          </a:p>
        </p:txBody>
      </p:sp>
      <p:sp>
        <p:nvSpPr>
          <p:cNvPr id="172" name="Google Shape;172;p11"/>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Clr>
                <a:srgbClr val="000000"/>
              </a:buClr>
              <a:buSzPts val="1000"/>
              <a:buFont typeface="Arial"/>
              <a:buNone/>
            </a:pPr>
            <a:r>
              <a:t/>
            </a:r>
            <a:endParaRPr b="1"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rPr b="1" i="0" lang="en-IN" sz="1100" u="none" cap="none" strike="noStrike">
                <a:highlight>
                  <a:srgbClr val="FFFFFF"/>
                </a:highlight>
              </a:rPr>
              <a:t> Function:</a:t>
            </a:r>
            <a:r>
              <a:rPr i="0" lang="en-IN" sz="1100" u="none" cap="none" strike="noStrike">
                <a:highlight>
                  <a:srgbClr val="FFFFFF"/>
                </a:highlight>
              </a:rPr>
              <a:t> To transform arguments in returnable value.</a:t>
            </a:r>
            <a:endParaRPr i="0" sz="1100" u="none" cap="none" strike="noStrike">
              <a:highlight>
                <a:srgbClr val="FFFFFF"/>
              </a:highlight>
            </a:endParaRPr>
          </a:p>
          <a:p>
            <a:pPr indent="-298450" lvl="0" marL="457200" marR="0" rtl="0" algn="l">
              <a:lnSpc>
                <a:spcPct val="150000"/>
              </a:lnSpc>
              <a:spcBef>
                <a:spcPts val="0"/>
              </a:spcBef>
              <a:spcAft>
                <a:spcPts val="0"/>
              </a:spcAft>
              <a:buSzPts val="1100"/>
              <a:buChar char="●"/>
            </a:pPr>
            <a:r>
              <a:rPr i="0" lang="en-IN" sz="1100" u="none" cap="none" strike="noStrike">
                <a:highlight>
                  <a:srgbClr val="FFFFFF"/>
                </a:highlight>
              </a:rPr>
              <a:t>A function is a type of functional interface in Java that </a:t>
            </a:r>
            <a:r>
              <a:rPr i="0" lang="en-IN" sz="1100" u="none" cap="none" strike="noStrike"/>
              <a:t>has an abstract method apply()</a:t>
            </a:r>
            <a:endParaRPr i="0" sz="1100" u="none" cap="none" strike="noStrike"/>
          </a:p>
          <a:p>
            <a:pPr indent="0" lvl="0" marL="457200" marR="0" rtl="0" algn="l">
              <a:lnSpc>
                <a:spcPct val="150000"/>
              </a:lnSpc>
              <a:spcBef>
                <a:spcPts val="0"/>
              </a:spcBef>
              <a:spcAft>
                <a:spcPts val="0"/>
              </a:spcAft>
              <a:buClr>
                <a:srgbClr val="000000"/>
              </a:buClr>
              <a:buSzPts val="1000"/>
              <a:buFont typeface="Arial"/>
              <a:buNone/>
            </a:pPr>
            <a:r>
              <a:rPr i="0" lang="en-IN" sz="1100" u="none" cap="none" strike="noStrike"/>
              <a:t> which takes an argument of type T and returns a result of type R</a:t>
            </a:r>
            <a:r>
              <a:rPr i="0" lang="en-IN" sz="1100" u="none" cap="none" strike="noStrike">
                <a:highlight>
                  <a:srgbClr val="FFFFFF"/>
                </a:highlight>
              </a:rPr>
              <a:t>. </a:t>
            </a:r>
            <a:endParaRPr i="0" sz="1100" u="none" cap="none" strike="noStrike"/>
          </a:p>
          <a:p>
            <a:pPr indent="-228600" lvl="0" marL="457200" marR="0" rtl="0" algn="l">
              <a:lnSpc>
                <a:spcPct val="150000"/>
              </a:lnSpc>
              <a:spcBef>
                <a:spcPts val="0"/>
              </a:spcBef>
              <a:spcAft>
                <a:spcPts val="0"/>
              </a:spcAft>
              <a:buClr>
                <a:srgbClr val="273239"/>
              </a:buClr>
              <a:buSzPts val="1000"/>
              <a:buFont typeface="Arial"/>
              <a:buNone/>
            </a:pPr>
            <a:r>
              <a:t/>
            </a:r>
            <a:endParaRPr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t/>
            </a:r>
            <a:endParaRPr b="1"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rPr b="1" i="0" lang="en-IN" sz="1100" u="none" cap="none" strike="noStrike">
                <a:highlight>
                  <a:srgbClr val="FFFFFF"/>
                </a:highlight>
              </a:rPr>
              <a:t>Supplier: </a:t>
            </a:r>
            <a:r>
              <a:rPr i="0" lang="en-IN" sz="1100" u="none" cap="none" strike="noStrike">
                <a:highlight>
                  <a:srgbClr val="FFFFFF"/>
                </a:highlight>
              </a:rPr>
              <a:t>Do </a:t>
            </a:r>
            <a:r>
              <a:rPr b="1" i="0" lang="en-IN" sz="1100" u="none" cap="none" strike="noStrike">
                <a:highlight>
                  <a:srgbClr val="FFFFFF"/>
                </a:highlight>
              </a:rPr>
              <a:t>not accept any arguments</a:t>
            </a:r>
            <a:r>
              <a:rPr i="0" lang="en-IN" sz="1100" u="none" cap="none" strike="noStrike">
                <a:highlight>
                  <a:srgbClr val="FFFFFF"/>
                </a:highlight>
              </a:rPr>
              <a:t> but </a:t>
            </a:r>
            <a:r>
              <a:rPr b="1" i="0" lang="en-IN" sz="1100" u="none" cap="none" strike="noStrike">
                <a:highlight>
                  <a:srgbClr val="FFFFFF"/>
                </a:highlight>
              </a:rPr>
              <a:t>return a value</a:t>
            </a:r>
            <a:r>
              <a:rPr i="0" lang="en-IN" sz="1100" u="none" cap="none" strike="noStrike">
                <a:highlight>
                  <a:srgbClr val="FFFFFF"/>
                </a:highlight>
              </a:rPr>
              <a:t>. </a:t>
            </a:r>
            <a:endParaRPr b="1" i="0" sz="1100" u="none" cap="none" strike="noStrike">
              <a:highlight>
                <a:srgbClr val="FFFFFF"/>
              </a:highlight>
            </a:endParaRPr>
          </a:p>
          <a:p>
            <a:pPr indent="-298450" lvl="0" marL="457200" marR="0" rtl="0" algn="l">
              <a:lnSpc>
                <a:spcPct val="150000"/>
              </a:lnSpc>
              <a:spcBef>
                <a:spcPts val="0"/>
              </a:spcBef>
              <a:spcAft>
                <a:spcPts val="0"/>
              </a:spcAft>
              <a:buSzPts val="1100"/>
              <a:buChar char="●"/>
            </a:pPr>
            <a:r>
              <a:rPr i="0" lang="en-IN" sz="1100" u="none" cap="none" strike="noStrike">
                <a:highlight>
                  <a:srgbClr val="FFFFFF"/>
                </a:highlight>
              </a:rPr>
              <a:t>The Supplier functional interface is also a type of functional interface that does not take </a:t>
            </a:r>
            <a:endParaRPr i="0" sz="1100" u="none" cap="none" strike="noStrike">
              <a:highlight>
                <a:srgbClr val="FFFFFF"/>
              </a:highlight>
            </a:endParaRPr>
          </a:p>
          <a:p>
            <a:pPr indent="0" lvl="0" marL="457200" marR="0" rtl="0" algn="l">
              <a:lnSpc>
                <a:spcPct val="150000"/>
              </a:lnSpc>
              <a:spcBef>
                <a:spcPts val="0"/>
              </a:spcBef>
              <a:spcAft>
                <a:spcPts val="0"/>
              </a:spcAft>
              <a:buClr>
                <a:srgbClr val="000000"/>
              </a:buClr>
              <a:buSzPts val="1000"/>
              <a:buFont typeface="Arial"/>
              <a:buNone/>
            </a:pPr>
            <a:r>
              <a:rPr i="0" lang="en-IN" sz="1100" u="none" cap="none" strike="noStrike">
                <a:highlight>
                  <a:srgbClr val="FFFFFF"/>
                </a:highlight>
              </a:rPr>
              <a:t>any input or argument and yet returns a single output. </a:t>
            </a:r>
            <a:endParaRPr i="0" sz="1100" u="none" cap="none" strike="noStrike">
              <a:highlight>
                <a:srgbClr val="FFFFFF"/>
              </a:highlight>
            </a:endParaRPr>
          </a:p>
          <a:p>
            <a:pPr indent="-298450" lvl="0" marL="457200" marR="0" rtl="0" algn="l">
              <a:lnSpc>
                <a:spcPct val="150000"/>
              </a:lnSpc>
              <a:spcBef>
                <a:spcPts val="0"/>
              </a:spcBef>
              <a:spcAft>
                <a:spcPts val="0"/>
              </a:spcAft>
              <a:buSzPts val="1100"/>
              <a:buChar char="●"/>
            </a:pPr>
            <a:r>
              <a:rPr i="0" lang="en-IN" sz="1100" u="none" cap="none" strike="noStrike">
                <a:highlight>
                  <a:srgbClr val="FFFFFF"/>
                </a:highlight>
              </a:rPr>
              <a:t>This type of functional interface is generally used in the lazy generation of values. </a:t>
            </a:r>
            <a:endParaRPr i="0" sz="1100" u="none" cap="none" strike="noStrike">
              <a:highlight>
                <a:srgbClr val="FFFFFF"/>
              </a:highlight>
            </a:endParaRPr>
          </a:p>
          <a:p>
            <a:pPr indent="-298450" lvl="0" marL="457200" marR="0" rtl="0" algn="l">
              <a:lnSpc>
                <a:spcPct val="150000"/>
              </a:lnSpc>
              <a:spcBef>
                <a:spcPts val="0"/>
              </a:spcBef>
              <a:spcAft>
                <a:spcPts val="0"/>
              </a:spcAft>
              <a:buSzPts val="1100"/>
              <a:buChar char="●"/>
            </a:pPr>
            <a:r>
              <a:rPr i="0" lang="en-IN" sz="1100" u="none" cap="none" strike="noStrike">
                <a:highlight>
                  <a:srgbClr val="FFFFFF"/>
                </a:highlight>
              </a:rPr>
              <a:t>Supplier functional interfaces are also used for defining the logic for the generation of any sequence.</a:t>
            </a:r>
            <a:endParaRPr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t/>
            </a:r>
            <a:endParaRPr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t/>
            </a:r>
            <a:endParaRPr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t/>
            </a:r>
            <a:endParaRPr i="0" sz="1100" u="none" cap="none" strike="noStrike">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rPr i="0" lang="en-IN" sz="1100" u="none" cap="none" strike="noStrike"/>
              <a:t>The major benefit is that we can pass a functional interface as an argument to another method and provide an implementation for these interfaces using lambda expressions.</a:t>
            </a:r>
            <a:endParaRPr b="1" i="0" sz="1100" u="none" cap="none" strike="noStrike">
              <a:highlight>
                <a:schemeClr val="lt1"/>
              </a:highlight>
            </a:endParaRPr>
          </a:p>
          <a:p>
            <a:pPr indent="0" lvl="0" marL="0" marR="0" rtl="0" algn="l">
              <a:lnSpc>
                <a:spcPct val="150000"/>
              </a:lnSpc>
              <a:spcBef>
                <a:spcPts val="0"/>
              </a:spcBef>
              <a:spcAft>
                <a:spcPts val="0"/>
              </a:spcAft>
              <a:buClr>
                <a:srgbClr val="000000"/>
              </a:buClr>
              <a:buSzPts val="1000"/>
              <a:buFont typeface="Arial"/>
              <a:buNone/>
            </a:pPr>
            <a:r>
              <a:t/>
            </a:r>
            <a:endParaRPr i="0" sz="1100" u="none" cap="none" strike="noStrike">
              <a:highlight>
                <a:srgbClr val="FFFFFF"/>
              </a:highlight>
            </a:endParaRPr>
          </a:p>
        </p:txBody>
      </p:sp>
      <p:pic>
        <p:nvPicPr>
          <p:cNvPr id="173" name="Google Shape;173;p11"/>
          <p:cNvPicPr preferRelativeResize="0"/>
          <p:nvPr/>
        </p:nvPicPr>
        <p:blipFill rotWithShape="1">
          <a:blip r:embed="rId3">
            <a:alphaModFix/>
          </a:blip>
          <a:srcRect b="0" l="0" r="0" t="0"/>
          <a:stretch/>
        </p:blipFill>
        <p:spPr>
          <a:xfrm>
            <a:off x="6397875" y="551325"/>
            <a:ext cx="2567100" cy="971550"/>
          </a:xfrm>
          <a:prstGeom prst="rect">
            <a:avLst/>
          </a:prstGeom>
          <a:noFill/>
          <a:ln>
            <a:noFill/>
          </a:ln>
        </p:spPr>
      </p:pic>
      <p:pic>
        <p:nvPicPr>
          <p:cNvPr id="174" name="Google Shape;174;p11"/>
          <p:cNvPicPr preferRelativeResize="0"/>
          <p:nvPr/>
        </p:nvPicPr>
        <p:blipFill rotWithShape="1">
          <a:blip r:embed="rId4">
            <a:alphaModFix/>
          </a:blip>
          <a:srcRect b="0" l="0" r="0" t="0"/>
          <a:stretch/>
        </p:blipFill>
        <p:spPr>
          <a:xfrm>
            <a:off x="6442346" y="2024754"/>
            <a:ext cx="2609850"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800" u="none" cap="none" strike="noStrike">
                <a:solidFill>
                  <a:srgbClr val="000000"/>
                </a:solidFill>
                <a:highlight>
                  <a:srgbClr val="FFFFFF"/>
                </a:highlight>
              </a:rPr>
              <a:t>Lambda Expressions</a:t>
            </a:r>
            <a:endParaRPr b="1" i="0" sz="1800" u="none" cap="none" strike="noStrike">
              <a:solidFill>
                <a:srgbClr val="000000"/>
              </a:solidFill>
              <a:highlight>
                <a:srgbClr val="FFFFFF"/>
              </a:highlight>
            </a:endParaRPr>
          </a:p>
        </p:txBody>
      </p:sp>
      <p:sp>
        <p:nvSpPr>
          <p:cNvPr id="180" name="Google Shape;180;p13"/>
          <p:cNvSpPr/>
          <p:nvPr/>
        </p:nvSpPr>
        <p:spPr>
          <a:xfrm>
            <a:off x="0" y="475125"/>
            <a:ext cx="8890200" cy="4709400"/>
          </a:xfrm>
          <a:prstGeom prst="rect">
            <a:avLst/>
          </a:prstGeom>
          <a:noFill/>
          <a:ln>
            <a:noFill/>
          </a:ln>
        </p:spPr>
        <p:txBody>
          <a:bodyPr anchorCtr="0" anchor="t" bIns="91425" lIns="90000" spcFirstLastPara="1" rIns="90000" wrap="square" tIns="91425">
            <a:noAutofit/>
          </a:bodyPr>
          <a:lstStyle/>
          <a:p>
            <a:pPr indent="-304800" lvl="0" marL="457200" marR="0" rtl="0" algn="l">
              <a:lnSpc>
                <a:spcPct val="200000"/>
              </a:lnSpc>
              <a:spcBef>
                <a:spcPts val="0"/>
              </a:spcBef>
              <a:spcAft>
                <a:spcPts val="0"/>
              </a:spcAft>
              <a:buSzPts val="1200"/>
              <a:buFont typeface="Roboto"/>
              <a:buChar char="●"/>
            </a:pPr>
            <a:r>
              <a:rPr i="0" lang="en-IN" sz="1200" u="none" cap="none" strike="noStrike">
                <a:highlight>
                  <a:srgbClr val="FFFFFF"/>
                </a:highlight>
              </a:rPr>
              <a:t>Java 8 Functional Interfaces and Lambda Expressions help us in writing smaller and cleaner code by </a:t>
            </a:r>
            <a:r>
              <a:rPr b="1" i="0" lang="en-IN" sz="1200" u="none" cap="none" strike="noStrike">
                <a:highlight>
                  <a:srgbClr val="FFFFFF"/>
                </a:highlight>
              </a:rPr>
              <a:t>removing a lot of boiler-plate </a:t>
            </a:r>
            <a:r>
              <a:rPr i="0" lang="en-IN" sz="1200" u="none" cap="none" strike="noStrike">
                <a:highlight>
                  <a:srgbClr val="FFFFFF"/>
                </a:highlight>
              </a:rPr>
              <a:t>code.</a:t>
            </a:r>
            <a:endParaRPr i="0" sz="1200" u="none" cap="none" strike="noStrike">
              <a:highlight>
                <a:srgbClr val="FFFFFF"/>
              </a:highlight>
            </a:endParaRPr>
          </a:p>
          <a:p>
            <a:pPr indent="-304800" lvl="0" marL="457200" marR="0" rtl="0" algn="l">
              <a:lnSpc>
                <a:spcPct val="200000"/>
              </a:lnSpc>
              <a:spcBef>
                <a:spcPts val="0"/>
              </a:spcBef>
              <a:spcAft>
                <a:spcPts val="0"/>
              </a:spcAft>
              <a:buSzPts val="1200"/>
              <a:buFont typeface="Roboto"/>
              <a:buChar char="●"/>
            </a:pPr>
            <a:r>
              <a:rPr i="0" lang="en-IN" sz="1200" u="none" cap="none" strike="noStrike">
                <a:highlight>
                  <a:srgbClr val="FFFFFF"/>
                </a:highlight>
              </a:rPr>
              <a:t>In general programming language, a Lambda expression (or function) </a:t>
            </a:r>
            <a:r>
              <a:rPr b="1" i="0" lang="en-IN" sz="1200" u="none" cap="none" strike="noStrike">
                <a:highlight>
                  <a:srgbClr val="FFFFFF"/>
                </a:highlight>
              </a:rPr>
              <a:t>is an anonymous function</a:t>
            </a:r>
            <a:r>
              <a:rPr i="0" lang="en-IN" sz="1200" u="none" cap="none" strike="noStrike">
                <a:highlight>
                  <a:srgbClr val="FFFFFF"/>
                </a:highlight>
              </a:rPr>
              <a:t>, i.e., a function without any name or identifier, and with a list of formal parameters and a body. </a:t>
            </a:r>
            <a:endParaRPr i="0" sz="1200" u="none" cap="none" strike="noStrike">
              <a:highlight>
                <a:srgbClr val="FFFFFF"/>
              </a:highlight>
            </a:endParaRPr>
          </a:p>
          <a:p>
            <a:pPr indent="-304800" lvl="0" marL="457200" marR="0" rtl="0" algn="l">
              <a:lnSpc>
                <a:spcPct val="200000"/>
              </a:lnSpc>
              <a:spcBef>
                <a:spcPts val="0"/>
              </a:spcBef>
              <a:spcAft>
                <a:spcPts val="0"/>
              </a:spcAft>
              <a:buSzPts val="1200"/>
              <a:buChar char="●"/>
            </a:pPr>
            <a:r>
              <a:rPr i="0" lang="en-IN" sz="1200" u="none" cap="none" strike="noStrike">
                <a:highlight>
                  <a:srgbClr val="FFFFFF"/>
                </a:highlight>
              </a:rPr>
              <a:t>An arrow (</a:t>
            </a:r>
            <a:r>
              <a:rPr b="1" i="0" lang="en-IN" sz="1200" u="none" cap="none" strike="noStrike">
                <a:highlight>
                  <a:srgbClr val="FFFFFF"/>
                </a:highlight>
              </a:rPr>
              <a:t>-&gt;</a:t>
            </a:r>
            <a:r>
              <a:rPr i="0" lang="en-IN" sz="1200" u="none" cap="none" strike="noStrike">
                <a:highlight>
                  <a:srgbClr val="FFFFFF"/>
                </a:highlight>
              </a:rPr>
              <a:t>) is used to separate the list of parameters and the body.</a:t>
            </a:r>
            <a:endParaRPr i="0" sz="1200" u="none" cap="none" strike="noStrike">
              <a:highlight>
                <a:srgbClr val="FFFFFF"/>
              </a:highlight>
            </a:endParaRPr>
          </a:p>
          <a:p>
            <a:pPr indent="-304800" lvl="0" marL="457200" marR="0" rtl="0" algn="l">
              <a:lnSpc>
                <a:spcPct val="200000"/>
              </a:lnSpc>
              <a:spcBef>
                <a:spcPts val="0"/>
              </a:spcBef>
              <a:spcAft>
                <a:spcPts val="0"/>
              </a:spcAft>
              <a:buSzPts val="1200"/>
              <a:buFont typeface="Roboto"/>
              <a:buChar char="●"/>
            </a:pPr>
            <a:r>
              <a:rPr i="0" lang="en-IN" sz="1200" u="none" cap="none" strike="noStrike">
                <a:highlight>
                  <a:srgbClr val="FFFFFF"/>
                </a:highlight>
              </a:rPr>
              <a:t>Lambda Expression are the way through which we can visualize functional programming in the java object oriented world. Objects are the base of java programming language and we can never have a function without an Object, that’s why Java language provide support for </a:t>
            </a:r>
            <a:r>
              <a:rPr b="1" i="0" lang="en-IN" sz="1200" u="none" cap="none" strike="noStrike">
                <a:highlight>
                  <a:srgbClr val="FFFFFF"/>
                </a:highlight>
              </a:rPr>
              <a:t>using lambda expressions only with functional interfaces</a:t>
            </a:r>
            <a:r>
              <a:rPr i="0" lang="en-IN" sz="1200" u="none" cap="none" strike="noStrike">
                <a:highlight>
                  <a:srgbClr val="FFFFFF"/>
                </a:highlight>
              </a:rPr>
              <a:t>.</a:t>
            </a:r>
            <a:endParaRPr i="0" sz="1200" u="none" cap="none" strike="noStrike">
              <a:highlight>
                <a:srgbClr val="FFFFFF"/>
              </a:highlight>
            </a:endParaRPr>
          </a:p>
          <a:p>
            <a:pPr indent="-304800" lvl="0" marL="457200" marR="0" rtl="0" algn="l">
              <a:lnSpc>
                <a:spcPct val="200000"/>
              </a:lnSpc>
              <a:spcBef>
                <a:spcPts val="0"/>
              </a:spcBef>
              <a:spcAft>
                <a:spcPts val="0"/>
              </a:spcAft>
              <a:buSzPts val="1200"/>
              <a:buChar char="●"/>
            </a:pPr>
            <a:r>
              <a:rPr i="0" lang="en-IN" sz="1200" u="none" cap="none" strike="noStrike">
                <a:highlight>
                  <a:schemeClr val="lt1"/>
                </a:highlight>
              </a:rPr>
              <a:t>It will infer the return type, type, and several arguments from the signature of the abstract method of functional interface.</a:t>
            </a:r>
            <a:endParaRPr i="0" sz="1200" u="none" cap="none" strike="noStrike">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nvSpPr>
        <p:spPr>
          <a:xfrm>
            <a:off x="0" y="491200"/>
            <a:ext cx="89391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000" u="none" cap="none" strike="noStrike">
                <a:solidFill>
                  <a:srgbClr val="1A3D3C"/>
                </a:solidFill>
                <a:highlight>
                  <a:srgbClr val="FFFFFF"/>
                </a:highlight>
                <a:latin typeface="Arial"/>
                <a:ea typeface="Arial"/>
                <a:cs typeface="Arial"/>
                <a:sym typeface="Arial"/>
              </a:rPr>
              <a:t>the basic structure/syntax of a lambda expression?</a:t>
            </a:r>
            <a:endParaRPr b="1" i="0" sz="1000" u="none" cap="none" strike="noStrike">
              <a:solidFill>
                <a:srgbClr val="1A3D3C"/>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1" i="0" sz="1000" u="none" cap="none" strike="noStrike">
              <a:solidFill>
                <a:srgbClr val="1A3D3C"/>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1" i="0" sz="1000" u="none" cap="none" strike="noStrike">
              <a:solidFill>
                <a:srgbClr val="1A3D3C"/>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1" i="0" sz="1000" u="none" cap="none" strike="noStrike">
              <a:solidFill>
                <a:srgbClr val="1A3D3C"/>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1" i="0" sz="1000" u="none" cap="none" strike="noStrike">
              <a:solidFill>
                <a:srgbClr val="1A3D3C"/>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IN" sz="1000" u="none" cap="none" strike="noStrike">
                <a:solidFill>
                  <a:srgbClr val="373E3F"/>
                </a:solidFill>
                <a:highlight>
                  <a:srgbClr val="FFFFFF"/>
                </a:highlight>
                <a:latin typeface="Arial"/>
                <a:ea typeface="Arial"/>
                <a:cs typeface="Arial"/>
                <a:sym typeface="Arial"/>
              </a:rPr>
              <a:t>Lambda expression can be divided into three distinct parts as below:</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000" u="none" cap="none" strike="noStrike">
                <a:solidFill>
                  <a:srgbClr val="373E3F"/>
                </a:solidFill>
                <a:highlight>
                  <a:srgbClr val="FFFFFF"/>
                </a:highlight>
                <a:latin typeface="Arial"/>
                <a:ea typeface="Arial"/>
                <a:cs typeface="Arial"/>
                <a:sym typeface="Arial"/>
              </a:rPr>
              <a:t>1. List of Arguments/Params:  </a:t>
            </a:r>
            <a:r>
              <a:rPr b="0" i="0" lang="en-IN" sz="1000" u="none" cap="none" strike="noStrike">
                <a:solidFill>
                  <a:srgbClr val="373E3F"/>
                </a:solidFill>
                <a:highlight>
                  <a:srgbClr val="FFFFFF"/>
                </a:highlight>
                <a:latin typeface="Arial"/>
                <a:ea typeface="Arial"/>
                <a:cs typeface="Arial"/>
                <a:sym typeface="Arial"/>
              </a:rPr>
              <a:t>(String name) </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IN" sz="1000" u="none" cap="none" strike="noStrike">
                <a:solidFill>
                  <a:srgbClr val="373E3F"/>
                </a:solidFill>
                <a:highlight>
                  <a:srgbClr val="FFFFFF"/>
                </a:highlight>
                <a:latin typeface="Arial"/>
                <a:ea typeface="Arial"/>
                <a:cs typeface="Arial"/>
                <a:sym typeface="Arial"/>
              </a:rPr>
              <a:t>A list of params is passed in () round brackets. It can have zero or more params. Declaring the type of parameter is optional and can be inferred for the context. </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000" u="none" cap="none" strike="noStrike">
                <a:solidFill>
                  <a:srgbClr val="373E3F"/>
                </a:solidFill>
                <a:highlight>
                  <a:srgbClr val="FFFFFF"/>
                </a:highlight>
                <a:latin typeface="Arial"/>
                <a:ea typeface="Arial"/>
                <a:cs typeface="Arial"/>
                <a:sym typeface="Arial"/>
              </a:rPr>
              <a:t>2. Arrow Token:   </a:t>
            </a:r>
            <a:r>
              <a:rPr b="0" i="0" lang="en-IN" sz="1000" u="none" cap="none" strike="noStrike">
                <a:solidFill>
                  <a:srgbClr val="373E3F"/>
                </a:solidFill>
                <a:highlight>
                  <a:srgbClr val="FFFFFF"/>
                </a:highlight>
                <a:latin typeface="Arial"/>
                <a:ea typeface="Arial"/>
                <a:cs typeface="Arial"/>
                <a:sym typeface="Arial"/>
              </a:rPr>
              <a:t>-&gt; </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IN" sz="1000" u="none" cap="none" strike="noStrike">
                <a:solidFill>
                  <a:srgbClr val="373E3F"/>
                </a:solidFill>
                <a:highlight>
                  <a:srgbClr val="FFFFFF"/>
                </a:highlight>
                <a:latin typeface="Arial"/>
                <a:ea typeface="Arial"/>
                <a:cs typeface="Arial"/>
                <a:sym typeface="Arial"/>
              </a:rPr>
              <a:t>Arrow token is known as the lambda arrow operator. It is used to separate the parameters from the body, or it points the list of arguments to the body. </a:t>
            </a:r>
            <a:endParaRPr b="0" i="0" sz="1000" u="none" cap="none" strike="noStrike">
              <a:solidFill>
                <a:srgbClr val="373E3F"/>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0" lang="en-IN" sz="1000" u="none" cap="none" strike="noStrike">
                <a:solidFill>
                  <a:srgbClr val="373E3F"/>
                </a:solidFill>
                <a:highlight>
                  <a:srgbClr val="FFFFFF"/>
                </a:highlight>
                <a:latin typeface="Arial"/>
                <a:ea typeface="Arial"/>
                <a:cs typeface="Arial"/>
                <a:sym typeface="Arial"/>
              </a:rPr>
              <a:t>3. Expression/Body:</a:t>
            </a:r>
            <a:endParaRPr b="1" i="0" sz="1000" u="none" cap="none" strike="noStrike">
              <a:solidFill>
                <a:srgbClr val="373E3F"/>
              </a:solidFill>
              <a:highlight>
                <a:srgbClr val="FFFFFF"/>
              </a:highlight>
              <a:latin typeface="Arial"/>
              <a:ea typeface="Arial"/>
              <a:cs typeface="Arial"/>
              <a:sym typeface="Arial"/>
            </a:endParaRPr>
          </a:p>
          <a:p>
            <a:pPr indent="0" lvl="0" marL="360000" marR="0" rtl="0" algn="l">
              <a:lnSpc>
                <a:spcPct val="10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 </a:t>
            </a:r>
            <a:endParaRPr b="0" i="0" sz="1000" u="none" cap="none" strike="noStrike">
              <a:solidFill>
                <a:srgbClr val="444444"/>
              </a:solidFill>
              <a:highlight>
                <a:srgbClr val="F5F8FF"/>
              </a:highlight>
              <a:latin typeface="Courier New"/>
              <a:ea typeface="Courier New"/>
              <a:cs typeface="Courier New"/>
              <a:sym typeface="Courier New"/>
            </a:endParaRPr>
          </a:p>
          <a:p>
            <a:pPr indent="0" lvl="0" marL="360000" marR="0" rtl="0" algn="l">
              <a:lnSpc>
                <a:spcPct val="10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System.out.println(</a:t>
            </a:r>
            <a:r>
              <a:rPr b="0" i="0" lang="en-IN" sz="1000" u="none" cap="none" strike="noStrike">
                <a:solidFill>
                  <a:srgbClr val="880000"/>
                </a:solidFill>
                <a:highlight>
                  <a:srgbClr val="F5F8FF"/>
                </a:highlight>
                <a:latin typeface="Courier New"/>
                <a:ea typeface="Courier New"/>
                <a:cs typeface="Courier New"/>
                <a:sym typeface="Courier New"/>
              </a:rPr>
              <a:t>"Hello "</a:t>
            </a:r>
            <a:r>
              <a:rPr b="0" i="0" lang="en-IN" sz="1000" u="none" cap="none" strike="noStrike">
                <a:solidFill>
                  <a:srgbClr val="444444"/>
                </a:solidFill>
                <a:highlight>
                  <a:srgbClr val="F5F8FF"/>
                </a:highlight>
                <a:latin typeface="Courier New"/>
                <a:ea typeface="Courier New"/>
                <a:cs typeface="Courier New"/>
                <a:sym typeface="Courier New"/>
              </a:rPr>
              <a:t>+name); </a:t>
            </a:r>
            <a:endParaRPr b="0" i="0" sz="1000" u="none" cap="none" strike="noStrike">
              <a:solidFill>
                <a:srgbClr val="444444"/>
              </a:solidFill>
              <a:highlight>
                <a:srgbClr val="F5F8FF"/>
              </a:highlight>
              <a:latin typeface="Courier New"/>
              <a:ea typeface="Courier New"/>
              <a:cs typeface="Courier New"/>
              <a:sym typeface="Courier New"/>
            </a:endParaRPr>
          </a:p>
          <a:p>
            <a:pPr indent="0" lvl="0" marL="360000" marR="0" rtl="0" algn="l">
              <a:lnSpc>
                <a:spcPct val="100000"/>
              </a:lnSpc>
              <a:spcBef>
                <a:spcPts val="0"/>
              </a:spcBef>
              <a:spcAft>
                <a:spcPts val="0"/>
              </a:spcAft>
              <a:buClr>
                <a:srgbClr val="000000"/>
              </a:buClr>
              <a:buSzPts val="1000"/>
              <a:buFont typeface="Arial"/>
              <a:buNone/>
            </a:pPr>
            <a:r>
              <a:rPr b="1" i="0" lang="en-IN" sz="1000" u="none" cap="none" strike="noStrike">
                <a:solidFill>
                  <a:srgbClr val="444444"/>
                </a:solidFill>
                <a:highlight>
                  <a:srgbClr val="F5F8FF"/>
                </a:highlight>
                <a:latin typeface="Courier New"/>
                <a:ea typeface="Courier New"/>
                <a:cs typeface="Courier New"/>
                <a:sym typeface="Courier New"/>
              </a:rPr>
              <a:t>return</a:t>
            </a:r>
            <a:r>
              <a:rPr b="0" i="0" lang="en-IN" sz="1000" u="none" cap="none" strike="noStrike">
                <a:solidFill>
                  <a:srgbClr val="444444"/>
                </a:solidFill>
                <a:highlight>
                  <a:srgbClr val="F5F8FF"/>
                </a:highlight>
                <a:latin typeface="Courier New"/>
                <a:ea typeface="Courier New"/>
                <a:cs typeface="Courier New"/>
                <a:sym typeface="Courier New"/>
              </a:rPr>
              <a:t> </a:t>
            </a:r>
            <a:r>
              <a:rPr b="0" i="0" lang="en-IN" sz="1000" u="none" cap="none" strike="noStrike">
                <a:solidFill>
                  <a:srgbClr val="880000"/>
                </a:solidFill>
                <a:highlight>
                  <a:srgbClr val="F5F8FF"/>
                </a:highlight>
                <a:latin typeface="Courier New"/>
                <a:ea typeface="Courier New"/>
                <a:cs typeface="Courier New"/>
                <a:sym typeface="Courier New"/>
              </a:rPr>
              <a:t>"Hello "</a:t>
            </a:r>
            <a:r>
              <a:rPr b="0" i="0" lang="en-IN" sz="1000" u="none" cap="none" strike="noStrike">
                <a:solidFill>
                  <a:srgbClr val="444444"/>
                </a:solidFill>
                <a:highlight>
                  <a:srgbClr val="F5F8FF"/>
                </a:highlight>
                <a:latin typeface="Courier New"/>
                <a:ea typeface="Courier New"/>
                <a:cs typeface="Courier New"/>
                <a:sym typeface="Courier New"/>
              </a:rPr>
              <a:t>+name; </a:t>
            </a:r>
            <a:endParaRPr b="0" i="0" sz="1000" u="none" cap="none" strike="noStrike">
              <a:solidFill>
                <a:srgbClr val="444444"/>
              </a:solidFill>
              <a:highlight>
                <a:srgbClr val="F5F8FF"/>
              </a:highlight>
              <a:latin typeface="Courier New"/>
              <a:ea typeface="Courier New"/>
              <a:cs typeface="Courier New"/>
              <a:sym typeface="Courier New"/>
            </a:endParaRPr>
          </a:p>
          <a:p>
            <a:pPr indent="0" lvl="0" marL="360000" marR="0" rtl="0" algn="l">
              <a:lnSpc>
                <a:spcPct val="15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a:t>
            </a:r>
            <a:endParaRPr b="0" i="0" sz="1000" u="none" cap="none" strike="noStrike">
              <a:solidFill>
                <a:srgbClr val="444444"/>
              </a:solidFill>
              <a:highlight>
                <a:srgbClr val="F5F8FF"/>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373E3F"/>
              </a:buClr>
              <a:buSzPts val="1000"/>
              <a:buFont typeface="Arial"/>
              <a:buChar char="●"/>
            </a:pPr>
            <a:r>
              <a:rPr b="0" i="0" lang="en-IN" sz="1000" u="none" cap="none" strike="noStrike">
                <a:solidFill>
                  <a:srgbClr val="373E3F"/>
                </a:solidFill>
                <a:highlight>
                  <a:srgbClr val="FFFFFF"/>
                </a:highlight>
                <a:latin typeface="Arial"/>
                <a:ea typeface="Arial"/>
                <a:cs typeface="Arial"/>
                <a:sym typeface="Arial"/>
              </a:rPr>
              <a:t>A body can have expressions or statements. {} curly braces are only required when there is more than one line. In one statement, the return type is the same as the return type of the statement. In other cases, the return type is either inferred by the return keyword or void if nothing is returned.</a:t>
            </a:r>
            <a:endParaRPr b="0" i="0" sz="1000" u="none" cap="none" strike="noStrike">
              <a:solidFill>
                <a:srgbClr val="373E3F"/>
              </a:solidFill>
              <a:highlight>
                <a:srgbClr val="FFFFFF"/>
              </a:highlight>
              <a:latin typeface="Arial"/>
              <a:ea typeface="Arial"/>
              <a:cs typeface="Arial"/>
              <a:sym typeface="Arial"/>
            </a:endParaRPr>
          </a:p>
        </p:txBody>
      </p:sp>
      <p:sp>
        <p:nvSpPr>
          <p:cNvPr id="186" name="Google Shape;186;p15"/>
          <p:cNvSpPr txBox="1"/>
          <p:nvPr/>
        </p:nvSpPr>
        <p:spPr>
          <a:xfrm>
            <a:off x="191825" y="985875"/>
            <a:ext cx="3919800" cy="1108200"/>
          </a:xfrm>
          <a:prstGeom prst="rect">
            <a:avLst/>
          </a:prstGeom>
          <a:noFill/>
          <a:ln>
            <a:noFill/>
          </a:ln>
        </p:spPr>
        <p:txBody>
          <a:bodyPr anchorCtr="0" anchor="t" bIns="91425" lIns="91425" spcFirstLastPara="1" rIns="91425" wrap="square" tIns="91425">
            <a:spAutoFit/>
          </a:bodyPr>
          <a:lstStyle/>
          <a:p>
            <a:pPr indent="360000" lvl="0" marL="0" marR="0" rtl="0" algn="l">
              <a:lnSpc>
                <a:spcPct val="100000"/>
              </a:lnSpc>
              <a:spcBef>
                <a:spcPts val="0"/>
              </a:spcBef>
              <a:spcAft>
                <a:spcPts val="0"/>
              </a:spcAft>
              <a:buClr>
                <a:srgbClr val="000000"/>
              </a:buClr>
              <a:buSzPts val="1000"/>
              <a:buFont typeface="Arial"/>
              <a:buNone/>
            </a:pPr>
            <a:r>
              <a:t/>
            </a:r>
            <a:endParaRPr sz="10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t/>
            </a:r>
            <a:endParaRPr sz="10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FunctionalInterface fi = (String name) -&gt; { </a:t>
            </a:r>
            <a:endParaRPr b="0" i="0" sz="10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    System.out.println(</a:t>
            </a:r>
            <a:r>
              <a:rPr b="0" i="0" lang="en-IN" sz="1000" u="none" cap="none" strike="noStrike">
                <a:solidFill>
                  <a:srgbClr val="880000"/>
                </a:solidFill>
                <a:highlight>
                  <a:srgbClr val="F5F8FF"/>
                </a:highlight>
                <a:latin typeface="Courier New"/>
                <a:ea typeface="Courier New"/>
                <a:cs typeface="Courier New"/>
                <a:sym typeface="Courier New"/>
              </a:rPr>
              <a:t>"Hello "</a:t>
            </a:r>
            <a:r>
              <a:rPr b="0" i="0" lang="en-IN" sz="1000" u="none" cap="none" strike="noStrike">
                <a:solidFill>
                  <a:srgbClr val="444444"/>
                </a:solidFill>
                <a:highlight>
                  <a:srgbClr val="F5F8FF"/>
                </a:highlight>
                <a:latin typeface="Courier New"/>
                <a:ea typeface="Courier New"/>
                <a:cs typeface="Courier New"/>
                <a:sym typeface="Courier New"/>
              </a:rPr>
              <a:t>+name); </a:t>
            </a:r>
            <a:endParaRPr b="0" i="0" sz="10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444444"/>
                </a:solidFill>
                <a:highlight>
                  <a:srgbClr val="F5F8FF"/>
                </a:highlight>
                <a:latin typeface="Courier New"/>
                <a:ea typeface="Courier New"/>
                <a:cs typeface="Courier New"/>
                <a:sym typeface="Courier New"/>
              </a:rPr>
              <a:t>    return</a:t>
            </a:r>
            <a:r>
              <a:rPr b="0" i="0" lang="en-IN" sz="1000" u="none" cap="none" strike="noStrike">
                <a:solidFill>
                  <a:srgbClr val="444444"/>
                </a:solidFill>
                <a:highlight>
                  <a:srgbClr val="F5F8FF"/>
                </a:highlight>
                <a:latin typeface="Courier New"/>
                <a:ea typeface="Courier New"/>
                <a:cs typeface="Courier New"/>
                <a:sym typeface="Courier New"/>
              </a:rPr>
              <a:t> </a:t>
            </a:r>
            <a:r>
              <a:rPr b="0" i="0" lang="en-IN" sz="1000" u="none" cap="none" strike="noStrike">
                <a:solidFill>
                  <a:srgbClr val="880000"/>
                </a:solidFill>
                <a:highlight>
                  <a:srgbClr val="F5F8FF"/>
                </a:highlight>
                <a:latin typeface="Courier New"/>
                <a:ea typeface="Courier New"/>
                <a:cs typeface="Courier New"/>
                <a:sym typeface="Courier New"/>
              </a:rPr>
              <a:t>"Hello "</a:t>
            </a:r>
            <a:r>
              <a:rPr b="0" i="0" lang="en-IN" sz="1000" u="none" cap="none" strike="noStrike">
                <a:solidFill>
                  <a:srgbClr val="444444"/>
                </a:solidFill>
                <a:highlight>
                  <a:srgbClr val="F5F8FF"/>
                </a:highlight>
                <a:latin typeface="Courier New"/>
                <a:ea typeface="Courier New"/>
                <a:cs typeface="Courier New"/>
                <a:sym typeface="Courier New"/>
              </a:rPr>
              <a:t>+name; </a:t>
            </a:r>
            <a:endParaRPr b="0" i="0" sz="10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50000"/>
              </a:lnSpc>
              <a:spcBef>
                <a:spcPts val="0"/>
              </a:spcBef>
              <a:spcAft>
                <a:spcPts val="0"/>
              </a:spcAft>
              <a:buClr>
                <a:srgbClr val="000000"/>
              </a:buClr>
              <a:buSzPts val="1000"/>
              <a:buFont typeface="Arial"/>
              <a:buNone/>
            </a:pPr>
            <a:r>
              <a:rPr b="0" i="0" lang="en-IN" sz="1000" u="none" cap="none" strike="noStrike">
                <a:solidFill>
                  <a:srgbClr val="444444"/>
                </a:solidFill>
                <a:highlight>
                  <a:srgbClr val="F5F8FF"/>
                </a:highlight>
                <a:latin typeface="Courier New"/>
                <a:ea typeface="Courier New"/>
                <a:cs typeface="Courier New"/>
                <a:sym typeface="Courier New"/>
              </a:rPr>
              <a:t>}</a:t>
            </a:r>
            <a:endParaRPr b="0" i="0" sz="1400" u="none" cap="none" strike="noStrike">
              <a:solidFill>
                <a:srgbClr val="000000"/>
              </a:solidFill>
              <a:latin typeface="Lato"/>
              <a:ea typeface="Lato"/>
              <a:cs typeface="Lato"/>
              <a:sym typeface="Lato"/>
            </a:endParaRPr>
          </a:p>
        </p:txBody>
      </p:sp>
      <p:sp>
        <p:nvSpPr>
          <p:cNvPr id="187" name="Google Shape;187;p15"/>
          <p:cNvSpPr/>
          <p:nvPr/>
        </p:nvSpPr>
        <p:spPr>
          <a:xfrm>
            <a:off x="0" y="30700"/>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400" u="none" cap="none" strike="noStrike">
                <a:solidFill>
                  <a:srgbClr val="000000"/>
                </a:solidFill>
                <a:highlight>
                  <a:schemeClr val="lt1"/>
                </a:highlight>
                <a:latin typeface="Roboto"/>
                <a:ea typeface="Roboto"/>
                <a:cs typeface="Roboto"/>
                <a:sym typeface="Roboto"/>
              </a:rPr>
              <a:t>Lambda Expressions</a:t>
            </a:r>
            <a:r>
              <a:rPr b="1" i="0" lang="en-IN" sz="1600" u="none" cap="none" strike="noStrike">
                <a:solidFill>
                  <a:srgbClr val="000000"/>
                </a:solidFill>
                <a:highlight>
                  <a:schemeClr val="lt1"/>
                </a:highlight>
                <a:latin typeface="Roboto"/>
                <a:ea typeface="Roboto"/>
                <a:cs typeface="Roboto"/>
                <a:sym typeface="Roboto"/>
              </a:rPr>
              <a:t> - </a:t>
            </a:r>
            <a:r>
              <a:rPr b="1" i="0" lang="en-IN" sz="1400" u="none" cap="none" strike="noStrike">
                <a:solidFill>
                  <a:srgbClr val="000000"/>
                </a:solidFill>
                <a:highlight>
                  <a:srgbClr val="FFFFFF"/>
                </a:highlight>
                <a:latin typeface="Roboto"/>
                <a:ea typeface="Roboto"/>
                <a:cs typeface="Roboto"/>
                <a:sym typeface="Roboto"/>
              </a:rPr>
              <a:t>Syntax</a:t>
            </a:r>
            <a:endParaRPr b="1" i="0" sz="1600" u="none" cap="none" strike="noStrike">
              <a:solidFill>
                <a:srgbClr val="000000"/>
              </a:solidFill>
              <a:highlight>
                <a:srgbClr val="FFFFFF"/>
              </a:highlight>
              <a:latin typeface="Roboto"/>
              <a:ea typeface="Roboto"/>
              <a:cs typeface="Roboto"/>
              <a:sym typeface="Roboto"/>
            </a:endParaRPr>
          </a:p>
        </p:txBody>
      </p:sp>
      <p:sp>
        <p:nvSpPr>
          <p:cNvPr id="188" name="Google Shape;188;p15"/>
          <p:cNvSpPr txBox="1"/>
          <p:nvPr/>
        </p:nvSpPr>
        <p:spPr>
          <a:xfrm>
            <a:off x="5058425" y="536600"/>
            <a:ext cx="2853000" cy="123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1D1F20"/>
                </a:solidFill>
                <a:highlight>
                  <a:schemeClr val="lt1"/>
                </a:highlight>
                <a:latin typeface="Arial"/>
                <a:ea typeface="Arial"/>
                <a:cs typeface="Arial"/>
                <a:sym typeface="Arial"/>
              </a:rPr>
              <a:t>Syntax:</a:t>
            </a:r>
            <a:r>
              <a:rPr b="0" i="0" lang="en-IN" sz="1000" u="none" cap="none" strike="noStrike">
                <a:solidFill>
                  <a:srgbClr val="1D1F20"/>
                </a:solidFill>
                <a:highlight>
                  <a:schemeClr val="lt1"/>
                </a:highlight>
                <a:latin typeface="Arial"/>
                <a:ea typeface="Arial"/>
                <a:cs typeface="Arial"/>
                <a:sym typeface="Arial"/>
              </a:rPr>
              <a:t>	</a:t>
            </a:r>
            <a:endParaRPr b="0" i="0" sz="1000" u="none" cap="none" strike="noStrike">
              <a:solidFill>
                <a:srgbClr val="1D1F20"/>
              </a:solidFill>
              <a:highlight>
                <a:schemeClr val="lt1"/>
              </a:highlight>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(parameters) -&gt; expression</a:t>
            </a:r>
            <a:endParaRPr b="0" i="0" sz="1000" u="none" cap="none" strike="noStrike">
              <a:solidFill>
                <a:srgbClr val="0000FF"/>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 </a:t>
            </a:r>
            <a:endParaRPr b="0" i="0" sz="1000" u="none" cap="none" strike="noStrike">
              <a:solidFill>
                <a:srgbClr val="0000FF"/>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(parameters) -&gt; { statements; }</a:t>
            </a:r>
            <a:endParaRPr b="0" i="0" sz="1000" u="none" cap="none" strike="noStrike">
              <a:solidFill>
                <a:srgbClr val="0000FF"/>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 </a:t>
            </a:r>
            <a:endParaRPr b="0" i="0" sz="1000" u="none" cap="none" strike="noStrike">
              <a:solidFill>
                <a:srgbClr val="0000FF"/>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 -&gt; expression</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f4886e53af_0_4"/>
          <p:cNvSpPr txBox="1"/>
          <p:nvPr/>
        </p:nvSpPr>
        <p:spPr>
          <a:xfrm>
            <a:off x="290575" y="1043500"/>
            <a:ext cx="6408600" cy="3763500"/>
          </a:xfrm>
          <a:prstGeom prst="rect">
            <a:avLst/>
          </a:prstGeom>
          <a:noFill/>
          <a:ln>
            <a:noFill/>
          </a:ln>
        </p:spPr>
        <p:txBody>
          <a:bodyPr anchorCtr="0" anchor="t" bIns="91425" lIns="91425" spcFirstLastPara="1" rIns="91425" wrap="square" tIns="91425">
            <a:spAutoFit/>
          </a:bodyPr>
          <a:lstStyle/>
          <a:p>
            <a:pPr indent="360000" lvl="0" marL="0" marR="0" rtl="0" algn="l">
              <a:lnSpc>
                <a:spcPct val="10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 Interface definition</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interface FunctionalIntrface {</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    String testMethod(String name);</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 Method </a:t>
            </a:r>
            <a:r>
              <a:rPr lang="en-IN" sz="1500">
                <a:solidFill>
                  <a:srgbClr val="444444"/>
                </a:solidFill>
                <a:highlight>
                  <a:srgbClr val="F5F8FF"/>
                </a:highlight>
                <a:latin typeface="Courier New"/>
                <a:ea typeface="Courier New"/>
                <a:cs typeface="Courier New"/>
                <a:sym typeface="Courier New"/>
              </a:rPr>
              <a:t>implementation</a:t>
            </a:r>
            <a:r>
              <a:rPr lang="en-IN" sz="1500">
                <a:solidFill>
                  <a:srgbClr val="444444"/>
                </a:solidFill>
                <a:highlight>
                  <a:srgbClr val="F5F8FF"/>
                </a:highlight>
                <a:latin typeface="Courier New"/>
                <a:ea typeface="Courier New"/>
                <a:cs typeface="Courier New"/>
                <a:sym typeface="Courier New"/>
              </a:rPr>
              <a:t> using lambda and assign to variable.</a:t>
            </a:r>
            <a:endParaRPr sz="1500">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0" i="0" lang="en-IN" sz="1500" u="none" cap="none" strike="noStrike">
                <a:solidFill>
                  <a:srgbClr val="444444"/>
                </a:solidFill>
                <a:highlight>
                  <a:srgbClr val="F5F8FF"/>
                </a:highlight>
                <a:latin typeface="Courier New"/>
                <a:ea typeface="Courier New"/>
                <a:cs typeface="Courier New"/>
                <a:sym typeface="Courier New"/>
              </a:rPr>
              <a:t>FunctionalInterface fi = (String name) -&gt; { </a:t>
            </a:r>
            <a:endParaRPr b="0" i="0" sz="15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0" i="0" lang="en-IN" sz="1500" u="none" cap="none" strike="noStrike">
                <a:solidFill>
                  <a:srgbClr val="444444"/>
                </a:solidFill>
                <a:highlight>
                  <a:srgbClr val="F5F8FF"/>
                </a:highlight>
                <a:latin typeface="Courier New"/>
                <a:ea typeface="Courier New"/>
                <a:cs typeface="Courier New"/>
                <a:sym typeface="Courier New"/>
              </a:rPr>
              <a:t>    System.out.println(</a:t>
            </a:r>
            <a:r>
              <a:rPr b="0" i="0" lang="en-IN" sz="1500" u="none" cap="none" strike="noStrike">
                <a:solidFill>
                  <a:srgbClr val="880000"/>
                </a:solidFill>
                <a:highlight>
                  <a:srgbClr val="F5F8FF"/>
                </a:highlight>
                <a:latin typeface="Courier New"/>
                <a:ea typeface="Courier New"/>
                <a:cs typeface="Courier New"/>
                <a:sym typeface="Courier New"/>
              </a:rPr>
              <a:t>"Hello "</a:t>
            </a:r>
            <a:r>
              <a:rPr b="0" i="0" lang="en-IN" sz="1500" u="none" cap="none" strike="noStrike">
                <a:solidFill>
                  <a:srgbClr val="444444"/>
                </a:solidFill>
                <a:highlight>
                  <a:srgbClr val="F5F8FF"/>
                </a:highlight>
                <a:latin typeface="Courier New"/>
                <a:ea typeface="Courier New"/>
                <a:cs typeface="Courier New"/>
                <a:sym typeface="Courier New"/>
              </a:rPr>
              <a:t>+name); </a:t>
            </a:r>
            <a:endParaRPr b="0" i="0" sz="15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00000"/>
              </a:lnSpc>
              <a:spcBef>
                <a:spcPts val="0"/>
              </a:spcBef>
              <a:spcAft>
                <a:spcPts val="0"/>
              </a:spcAft>
              <a:buClr>
                <a:srgbClr val="000000"/>
              </a:buClr>
              <a:buSzPts val="1000"/>
              <a:buFont typeface="Arial"/>
              <a:buNone/>
            </a:pPr>
            <a:r>
              <a:rPr b="1" i="0" lang="en-IN" sz="1500" u="none" cap="none" strike="noStrike">
                <a:solidFill>
                  <a:srgbClr val="444444"/>
                </a:solidFill>
                <a:highlight>
                  <a:srgbClr val="F5F8FF"/>
                </a:highlight>
                <a:latin typeface="Courier New"/>
                <a:ea typeface="Courier New"/>
                <a:cs typeface="Courier New"/>
                <a:sym typeface="Courier New"/>
              </a:rPr>
              <a:t>    return</a:t>
            </a:r>
            <a:r>
              <a:rPr b="0" i="0" lang="en-IN" sz="1500" u="none" cap="none" strike="noStrike">
                <a:solidFill>
                  <a:srgbClr val="444444"/>
                </a:solidFill>
                <a:highlight>
                  <a:srgbClr val="F5F8FF"/>
                </a:highlight>
                <a:latin typeface="Courier New"/>
                <a:ea typeface="Courier New"/>
                <a:cs typeface="Courier New"/>
                <a:sym typeface="Courier New"/>
              </a:rPr>
              <a:t> </a:t>
            </a:r>
            <a:r>
              <a:rPr b="0" i="0" lang="en-IN" sz="1500" u="none" cap="none" strike="noStrike">
                <a:solidFill>
                  <a:srgbClr val="880000"/>
                </a:solidFill>
                <a:highlight>
                  <a:srgbClr val="F5F8FF"/>
                </a:highlight>
                <a:latin typeface="Courier New"/>
                <a:ea typeface="Courier New"/>
                <a:cs typeface="Courier New"/>
                <a:sym typeface="Courier New"/>
              </a:rPr>
              <a:t>"Hello "</a:t>
            </a:r>
            <a:r>
              <a:rPr b="0" i="0" lang="en-IN" sz="1500" u="none" cap="none" strike="noStrike">
                <a:solidFill>
                  <a:srgbClr val="444444"/>
                </a:solidFill>
                <a:highlight>
                  <a:srgbClr val="F5F8FF"/>
                </a:highlight>
                <a:latin typeface="Courier New"/>
                <a:ea typeface="Courier New"/>
                <a:cs typeface="Courier New"/>
                <a:sym typeface="Courier New"/>
              </a:rPr>
              <a:t>+name; </a:t>
            </a:r>
            <a:endParaRPr b="0" i="0" sz="15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50000"/>
              </a:lnSpc>
              <a:spcBef>
                <a:spcPts val="0"/>
              </a:spcBef>
              <a:spcAft>
                <a:spcPts val="0"/>
              </a:spcAft>
              <a:buClr>
                <a:srgbClr val="000000"/>
              </a:buClr>
              <a:buSzPts val="1000"/>
              <a:buFont typeface="Arial"/>
              <a:buNone/>
            </a:pPr>
            <a:r>
              <a:rPr b="0" i="0" lang="en-IN" sz="1500" u="none" cap="none" strike="noStrike">
                <a:solidFill>
                  <a:srgbClr val="444444"/>
                </a:solidFill>
                <a:highlight>
                  <a:srgbClr val="F5F8FF"/>
                </a:highlight>
                <a:latin typeface="Courier New"/>
                <a:ea typeface="Courier New"/>
                <a:cs typeface="Courier New"/>
                <a:sym typeface="Courier New"/>
              </a:rPr>
              <a:t>}</a:t>
            </a:r>
            <a:endParaRPr b="0" i="0" sz="1500" u="none" cap="none" strike="noStrike">
              <a:solidFill>
                <a:srgbClr val="444444"/>
              </a:solidFill>
              <a:highlight>
                <a:srgbClr val="F5F8FF"/>
              </a:highlight>
              <a:latin typeface="Courier New"/>
              <a:ea typeface="Courier New"/>
              <a:cs typeface="Courier New"/>
              <a:sym typeface="Courier New"/>
            </a:endParaRPr>
          </a:p>
          <a:p>
            <a:pPr indent="360000" lvl="0" marL="0" marR="0" rtl="0" algn="l">
              <a:lnSpc>
                <a:spcPct val="150000"/>
              </a:lnSpc>
              <a:spcBef>
                <a:spcPts val="0"/>
              </a:spcBef>
              <a:spcAft>
                <a:spcPts val="0"/>
              </a:spcAft>
              <a:buClr>
                <a:srgbClr val="000000"/>
              </a:buClr>
              <a:buSzPts val="1000"/>
              <a:buFont typeface="Arial"/>
              <a:buNone/>
            </a:pPr>
            <a:r>
              <a:t/>
            </a:r>
            <a:endParaRPr sz="1500">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    // Invoking method using function refference</a:t>
            </a:r>
            <a:endParaRPr sz="1500">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000"/>
              <a:buFont typeface="Arial"/>
              <a:buNone/>
            </a:pPr>
            <a:r>
              <a:rPr lang="en-IN" sz="1500">
                <a:solidFill>
                  <a:srgbClr val="444444"/>
                </a:solidFill>
                <a:highlight>
                  <a:srgbClr val="F5F8FF"/>
                </a:highlight>
                <a:latin typeface="Courier New"/>
                <a:ea typeface="Courier New"/>
                <a:cs typeface="Courier New"/>
                <a:sym typeface="Courier New"/>
              </a:rPr>
              <a:t>    String output = fi.testMethod(“Shashi”);</a:t>
            </a:r>
            <a:endParaRPr sz="1500">
              <a:solidFill>
                <a:srgbClr val="444444"/>
              </a:solidFill>
              <a:highlight>
                <a:srgbClr val="F5F8FF"/>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3050aa7f6d_0_4"/>
          <p:cNvSpPr/>
          <p:nvPr/>
        </p:nvSpPr>
        <p:spPr>
          <a:xfrm>
            <a:off x="0" y="159196"/>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800" u="none" cap="none" strike="noStrike">
                <a:solidFill>
                  <a:srgbClr val="000000"/>
                </a:solidFill>
                <a:highlight>
                  <a:srgbClr val="FFFFFF"/>
                </a:highlight>
              </a:rPr>
              <a:t>Lambda Expressions - </a:t>
            </a:r>
            <a:r>
              <a:rPr b="1" i="0" lang="en-IN" sz="1800" u="none" cap="none" strike="noStrike">
                <a:solidFill>
                  <a:srgbClr val="000000"/>
                </a:solidFill>
                <a:highlight>
                  <a:schemeClr val="lt1"/>
                </a:highlight>
              </a:rPr>
              <a:t>best practices</a:t>
            </a:r>
            <a:r>
              <a:rPr b="1" i="0" lang="en-IN" sz="1800" u="none" cap="none" strike="noStrike">
                <a:solidFill>
                  <a:srgbClr val="000000"/>
                </a:solidFill>
                <a:highlight>
                  <a:srgbClr val="FFFFFF"/>
                </a:highlight>
              </a:rPr>
              <a:t> </a:t>
            </a:r>
            <a:endParaRPr b="1" i="0" sz="1800" u="none" cap="none" strike="noStrike">
              <a:solidFill>
                <a:srgbClr val="000000"/>
              </a:solidFill>
              <a:highlight>
                <a:srgbClr val="FFFFFF"/>
              </a:highlight>
            </a:endParaRPr>
          </a:p>
        </p:txBody>
      </p:sp>
      <p:sp>
        <p:nvSpPr>
          <p:cNvPr id="199" name="Google Shape;199;g13050aa7f6d_0_4"/>
          <p:cNvSpPr/>
          <p:nvPr/>
        </p:nvSpPr>
        <p:spPr>
          <a:xfrm>
            <a:off x="72475" y="619700"/>
            <a:ext cx="8890200" cy="42609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IN" sz="1000" u="none" cap="none" strike="noStrike">
                <a:solidFill>
                  <a:srgbClr val="000000"/>
                </a:solidFill>
                <a:highlight>
                  <a:srgbClr val="FFFFFF"/>
                </a:highlight>
                <a:latin typeface="Arial"/>
                <a:ea typeface="Arial"/>
                <a:cs typeface="Arial"/>
                <a:sym typeface="Arial"/>
              </a:rPr>
              <a:t>some of the </a:t>
            </a:r>
            <a:r>
              <a:rPr b="1" i="0" lang="en-IN" sz="1000" u="none" cap="none" strike="noStrike">
                <a:solidFill>
                  <a:srgbClr val="000000"/>
                </a:solidFill>
                <a:highlight>
                  <a:schemeClr val="lt1"/>
                </a:highlight>
                <a:latin typeface="Arial"/>
                <a:ea typeface="Arial"/>
                <a:cs typeface="Arial"/>
                <a:sym typeface="Arial"/>
              </a:rPr>
              <a:t>best practices:</a:t>
            </a:r>
            <a:endParaRPr b="1"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5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A lambda expression can have zero, one or more parameters/arguments.</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CFCFC"/>
                </a:highlight>
                <a:latin typeface="Courier New"/>
                <a:ea typeface="Courier New"/>
                <a:cs typeface="Courier New"/>
                <a:sym typeface="Courier New"/>
              </a:rPr>
              <a:t>Callable&lt;Integer&gt; callMe = () -&gt; 42;</a:t>
            </a:r>
            <a:endParaRPr b="0" i="0" sz="1000" u="none" cap="none" strike="noStrike">
              <a:solidFill>
                <a:srgbClr val="0000FF"/>
              </a:solidFill>
              <a:highlight>
                <a:srgbClr val="FCFCFC"/>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CFCFC"/>
                </a:highlight>
                <a:latin typeface="Courier New"/>
                <a:ea typeface="Courier New"/>
                <a:cs typeface="Courier New"/>
                <a:sym typeface="Courier New"/>
              </a:rPr>
              <a:t>Predicate&lt;Integer&gt; isOdd = n -&gt; n % 2 != 0;</a:t>
            </a:r>
            <a:endParaRPr b="0" i="0" sz="1000" u="none" cap="none" strike="noStrike">
              <a:solidFill>
                <a:srgbClr val="0000FF"/>
              </a:solidFill>
              <a:highlight>
                <a:srgbClr val="FCFCFC"/>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CFCFC"/>
                </a:highlight>
                <a:latin typeface="Courier New"/>
                <a:ea typeface="Courier New"/>
                <a:cs typeface="Courier New"/>
                <a:sym typeface="Courier New"/>
              </a:rPr>
              <a:t>BinaryOperator&lt;Integer&gt; sum = (x, y) -&gt; x + y;</a:t>
            </a:r>
            <a:endParaRPr b="0" i="0" sz="1000" u="none" cap="none" strike="noStrike">
              <a:solidFill>
                <a:srgbClr val="0000FF"/>
              </a:solidFill>
              <a:highlight>
                <a:srgbClr val="FCFCFC"/>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00"/>
              <a:buFont typeface="Arial"/>
              <a:buNone/>
            </a:pPr>
            <a:r>
              <a:rPr lang="en-IN" sz="1000">
                <a:solidFill>
                  <a:srgbClr val="0000FF"/>
                </a:solidFill>
                <a:highlight>
                  <a:srgbClr val="FCFCFC"/>
                </a:highlight>
                <a:latin typeface="Courier New"/>
                <a:ea typeface="Courier New"/>
                <a:cs typeface="Courier New"/>
                <a:sym typeface="Courier New"/>
              </a:rPr>
              <a:t>Consumer</a:t>
            </a:r>
            <a:r>
              <a:rPr b="0" i="0" lang="en-IN" sz="1000" u="none" cap="none" strike="noStrike">
                <a:solidFill>
                  <a:srgbClr val="0000FF"/>
                </a:solidFill>
                <a:highlight>
                  <a:srgbClr val="FCFCFC"/>
                </a:highlight>
                <a:latin typeface="Courier New"/>
                <a:ea typeface="Courier New"/>
                <a:cs typeface="Courier New"/>
                <a:sym typeface="Courier New"/>
              </a:rPr>
              <a:t>&lt;String&gt; printer -&gt; (String s) -&gt; { System.out.println(s); };</a:t>
            </a:r>
            <a:endParaRPr b="0" i="0" sz="1000" u="none" cap="none" strike="noStrike">
              <a:solidFill>
                <a:srgbClr val="0000FF"/>
              </a:solidFill>
              <a:highlight>
                <a:srgbClr val="FCFCFC"/>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1D1F2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The body of the lambda expressions can contain zero, one or more statements. </a:t>
            </a:r>
            <a:endParaRPr b="0" i="0" sz="1000" u="none" cap="none" strike="noStrike">
              <a:solidFill>
                <a:srgbClr val="000000"/>
              </a:solidFill>
              <a:highlight>
                <a:srgbClr val="FFFFFF"/>
              </a:highlight>
              <a:latin typeface="Arial"/>
              <a:ea typeface="Arial"/>
              <a:cs typeface="Arial"/>
              <a:sym typeface="Arial"/>
            </a:endParaRPr>
          </a:p>
          <a:p>
            <a:pPr indent="368300" lvl="0" marL="88900" marR="88900" rtl="0" algn="l">
              <a:lnSpc>
                <a:spcPct val="142857"/>
              </a:lnSpc>
              <a:spcBef>
                <a:spcPts val="0"/>
              </a:spcBef>
              <a:spcAft>
                <a:spcPts val="0"/>
              </a:spcAft>
              <a:buClr>
                <a:srgbClr val="000000"/>
              </a:buClr>
              <a:buSzPts val="1000"/>
              <a:buFont typeface="Arial"/>
              <a:buNone/>
            </a:pPr>
            <a:r>
              <a:rPr b="0" i="0" lang="en-IN" sz="1000" u="none" cap="none" strike="noStrike">
                <a:solidFill>
                  <a:srgbClr val="0000FF"/>
                </a:solidFill>
                <a:highlight>
                  <a:srgbClr val="FCFCFC"/>
                </a:highlight>
                <a:latin typeface="Courier New"/>
                <a:ea typeface="Courier New"/>
                <a:cs typeface="Courier New"/>
                <a:sym typeface="Courier New"/>
              </a:rPr>
              <a:t>Runnable runner = () -&gt; { System.out.println("Hello World!"); };</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50000"/>
              </a:lnSpc>
              <a:spcBef>
                <a:spcPts val="80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Lambda syntax only requires parentheses around more than one parameter, or when there is no parameter at all.</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FFFFF"/>
                </a:highlight>
                <a:latin typeface="Courier New"/>
                <a:ea typeface="Courier New"/>
                <a:cs typeface="Courier New"/>
                <a:sym typeface="Courier New"/>
              </a:rPr>
              <a:t>(x,y)  -&gt; {</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FFFFF"/>
                </a:highlight>
                <a:latin typeface="Courier New"/>
                <a:ea typeface="Courier New"/>
                <a:cs typeface="Courier New"/>
                <a:sym typeface="Courier New"/>
              </a:rPr>
              <a:t>	System.out.println(x);</a:t>
            </a:r>
            <a:endParaRPr b="0" i="0" sz="1000" u="none" cap="none" strike="noStrike">
              <a:solidFill>
                <a:srgbClr val="0000FF"/>
              </a:solidFill>
              <a:highlight>
                <a:srgbClr val="FFFFFF"/>
              </a:highlight>
              <a:latin typeface="Courier New"/>
              <a:ea typeface="Courier New"/>
              <a:cs typeface="Courier New"/>
              <a:sym typeface="Courier New"/>
            </a:endParaRPr>
          </a:p>
          <a:p>
            <a:pPr indent="45720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chemeClr val="lt1"/>
                </a:highlight>
                <a:latin typeface="Courier New"/>
                <a:ea typeface="Courier New"/>
                <a:cs typeface="Courier New"/>
                <a:sym typeface="Courier New"/>
              </a:rPr>
              <a:t>System.out.println(x);</a:t>
            </a:r>
            <a:endParaRPr b="0" i="0" sz="1000" u="none" cap="none" strike="noStrike">
              <a:solidFill>
                <a:srgbClr val="0000FF"/>
              </a:solidFill>
              <a:highlight>
                <a:schemeClr val="lt1"/>
              </a:highlight>
              <a:latin typeface="Courier New"/>
              <a:ea typeface="Courier New"/>
              <a:cs typeface="Courier New"/>
              <a:sym typeface="Courier New"/>
            </a:endParaRPr>
          </a:p>
          <a:p>
            <a:pPr indent="45720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FFFFF"/>
                </a:highlight>
                <a:latin typeface="Courier New"/>
                <a:ea typeface="Courier New"/>
                <a:cs typeface="Courier New"/>
                <a:sym typeface="Courier New"/>
              </a:rPr>
              <a:t>return x+y;</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FFFFF"/>
                </a:highlight>
                <a:latin typeface="Courier New"/>
                <a:ea typeface="Courier New"/>
                <a:cs typeface="Courier New"/>
                <a:sym typeface="Courier New"/>
              </a:rPr>
              <a:t>}</a:t>
            </a:r>
            <a:endParaRPr b="0" i="0" sz="1000" u="none" cap="none" strike="noStrike">
              <a:solidFill>
                <a:srgbClr val="000000"/>
              </a:solidFill>
              <a:highlight>
                <a:srgbClr val="FFFFFF"/>
              </a:highlight>
              <a:latin typeface="Roboto"/>
              <a:ea typeface="Roboto"/>
              <a:cs typeface="Roboto"/>
              <a:sym typeface="Roboto"/>
            </a:endParaRPr>
          </a:p>
          <a:p>
            <a:pPr indent="-292100" lvl="0" marL="457200" marR="0" rtl="0" algn="l">
              <a:lnSpc>
                <a:spcPct val="15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Braces and </a:t>
            </a:r>
            <a:r>
              <a:rPr b="0" i="1" lang="en-IN" sz="1000" u="none" cap="none" strike="noStrike">
                <a:solidFill>
                  <a:srgbClr val="000000"/>
                </a:solidFill>
                <a:highlight>
                  <a:srgbClr val="FFFFFF"/>
                </a:highlight>
                <a:latin typeface="Arial"/>
                <a:ea typeface="Arial"/>
                <a:cs typeface="Arial"/>
                <a:sym typeface="Arial"/>
              </a:rPr>
              <a:t>return</a:t>
            </a:r>
            <a:r>
              <a:rPr b="0" i="0" lang="en-IN" sz="1000" u="none" cap="none" strike="noStrike">
                <a:solidFill>
                  <a:srgbClr val="000000"/>
                </a:solidFill>
                <a:highlight>
                  <a:srgbClr val="FFFFFF"/>
                </a:highlight>
                <a:latin typeface="Arial"/>
                <a:ea typeface="Arial"/>
                <a:cs typeface="Arial"/>
                <a:sym typeface="Arial"/>
              </a:rPr>
              <a:t> statements are optional in one-line lambda bodies. This means that they can be omitted for clarity and conciseness.</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50000"/>
              </a:lnSpc>
              <a:spcBef>
                <a:spcPts val="0"/>
              </a:spcBef>
              <a:spcAft>
                <a:spcPts val="0"/>
              </a:spcAft>
              <a:buClr>
                <a:srgbClr val="000000"/>
              </a:buClr>
              <a:buSzPts val="1000"/>
              <a:buFont typeface="Arial"/>
              <a:buNone/>
            </a:pPr>
            <a:r>
              <a:rPr b="0" i="0" lang="en-IN" sz="1000" u="none" cap="none" strike="noStrike">
                <a:solidFill>
                  <a:srgbClr val="0000FF"/>
                </a:solidFill>
                <a:highlight>
                  <a:srgbClr val="FCFCFC"/>
                </a:highlight>
                <a:latin typeface="Courier New"/>
                <a:ea typeface="Courier New"/>
                <a:cs typeface="Courier New"/>
                <a:sym typeface="Courier New"/>
              </a:rPr>
              <a:t>Callable&lt;Integer&gt; callMe = () -&gt; 42;</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5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Very often, lambda expressions just call methods which are already implemented elsewhere.</a:t>
            </a:r>
            <a:endParaRPr b="0" i="0" sz="1000" u="none" cap="none" strike="noStrike">
              <a:solidFill>
                <a:srgbClr val="000000"/>
              </a:solidFill>
              <a:highlight>
                <a:srgbClr val="FFFFFF"/>
              </a:highlight>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000"/>
              <a:buFont typeface="Arial"/>
              <a:buNone/>
            </a:pPr>
            <a:r>
              <a:rPr b="1" i="0" lang="en-IN" sz="1000" u="none" cap="none" strike="noStrike">
                <a:solidFill>
                  <a:srgbClr val="0000FF"/>
                </a:solidFill>
                <a:highlight>
                  <a:srgbClr val="FAFAFA"/>
                </a:highlight>
                <a:latin typeface="Courier New"/>
                <a:ea typeface="Courier New"/>
                <a:cs typeface="Courier New"/>
                <a:sym typeface="Courier New"/>
              </a:rPr>
              <a:t>a -&gt; a.toLowerCase();</a:t>
            </a:r>
            <a:endParaRPr b="0" i="0" sz="1000" u="none" cap="none" strike="noStrike">
              <a:solidFill>
                <a:srgbClr val="1D1F20"/>
              </a:solidFill>
              <a:highlight>
                <a:srgbClr val="FFFFFF"/>
              </a:highlight>
              <a:latin typeface="Roboto"/>
              <a:ea typeface="Roboto"/>
              <a:cs typeface="Roboto"/>
              <a:sym typeface="Roboto"/>
            </a:endParaRPr>
          </a:p>
        </p:txBody>
      </p:sp>
      <p:sp>
        <p:nvSpPr>
          <p:cNvPr id="200" name="Google Shape;200;g13050aa7f6d_0_4"/>
          <p:cNvSpPr txBox="1"/>
          <p:nvPr/>
        </p:nvSpPr>
        <p:spPr>
          <a:xfrm>
            <a:off x="3447000" y="425275"/>
            <a:ext cx="696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t/>
            </a:r>
            <a:endParaRPr b="1" i="0" sz="1400" u="none" cap="none" strike="noStrike">
              <a:solidFill>
                <a:srgbClr val="0000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p:nvPr/>
        </p:nvSpPr>
        <p:spPr>
          <a:xfrm>
            <a:off x="115200" y="399175"/>
            <a:ext cx="9028800" cy="5143500"/>
          </a:xfrm>
          <a:prstGeom prst="rect">
            <a:avLst/>
          </a:prstGeom>
          <a:noFill/>
          <a:ln>
            <a:noFill/>
          </a:ln>
        </p:spPr>
        <p:txBody>
          <a:bodyPr anchorCtr="0" anchor="ctr" bIns="0" lIns="0" spcFirstLastPara="1" rIns="0" wrap="square" tIns="0">
            <a:spAutoFit/>
          </a:bodyPr>
          <a:lstStyle/>
          <a:p>
            <a:pPr indent="-171450" lvl="0" marL="171450" marR="0" rtl="0" algn="l">
              <a:lnSpc>
                <a:spcPct val="100000"/>
              </a:lnSpc>
              <a:spcBef>
                <a:spcPts val="0"/>
              </a:spcBef>
              <a:spcAft>
                <a:spcPts val="0"/>
              </a:spcAft>
              <a:buClr>
                <a:srgbClr val="000000"/>
              </a:buClr>
              <a:buSzPts val="900"/>
              <a:buFont typeface="Arial"/>
              <a:buChar char="•"/>
            </a:pPr>
            <a:r>
              <a:rPr b="0" i="0" lang="en-IN" sz="900" u="none" cap="none" strike="noStrike">
                <a:solidFill>
                  <a:srgbClr val="000000"/>
                </a:solidFill>
                <a:latin typeface="Arial"/>
                <a:ea typeface="Arial"/>
                <a:cs typeface="Arial"/>
                <a:sym typeface="Arial"/>
              </a:rPr>
              <a:t>create an immutable collection of a list of names with the following code:</a:t>
            </a:r>
            <a:endParaRPr b="0" i="0" sz="9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351C75"/>
                </a:solidFill>
                <a:latin typeface="Courier New"/>
                <a:ea typeface="Courier New"/>
                <a:cs typeface="Courier New"/>
                <a:sym typeface="Courier New"/>
              </a:rPr>
              <a:t>final List&lt;String&gt; friends = Arrays.asList("Brian", "Nate", "Neal", "Raju", "Sara", "Scott");</a:t>
            </a:r>
            <a:endParaRPr b="1" i="0" sz="900" u="none" cap="none" strike="noStrike">
              <a:solidFill>
                <a:srgbClr val="351C75"/>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900" u="none" cap="none" strike="noStrike">
              <a:solidFill>
                <a:srgbClr val="161513"/>
              </a:solidFill>
              <a:latin typeface="Courier New"/>
              <a:ea typeface="Courier New"/>
              <a:cs typeface="Courier New"/>
              <a:sym typeface="Courier New"/>
            </a:endParaRPr>
          </a:p>
          <a:p>
            <a:pPr indent="-171450" lvl="0" marL="171450" marR="0" rtl="0" algn="l">
              <a:lnSpc>
                <a:spcPct val="100000"/>
              </a:lnSpc>
              <a:spcBef>
                <a:spcPts val="0"/>
              </a:spcBef>
              <a:spcAft>
                <a:spcPts val="0"/>
              </a:spcAft>
              <a:buClr>
                <a:srgbClr val="000000"/>
              </a:buClr>
              <a:buSzPts val="900"/>
              <a:buFont typeface="Arial"/>
              <a:buChar char="•"/>
            </a:pPr>
            <a:r>
              <a:rPr b="0" i="0" lang="en-IN" sz="900" u="none" cap="none" strike="noStrike">
                <a:solidFill>
                  <a:srgbClr val="000000"/>
                </a:solidFill>
                <a:latin typeface="Arial"/>
                <a:ea typeface="Arial"/>
                <a:cs typeface="Arial"/>
                <a:sym typeface="Arial"/>
              </a:rPr>
              <a:t>Here’s the habitual, but not so desirable, way to iterate and print each of the elements.</a:t>
            </a:r>
            <a:endParaRPr b="0" i="0" sz="900" u="none" cap="none" strike="noStrike">
              <a:solidFill>
                <a:srgbClr val="161513"/>
              </a:solidFill>
              <a:latin typeface="Courier New"/>
              <a:ea typeface="Courier New"/>
              <a:cs typeface="Courier New"/>
              <a:sym typeface="Courier New"/>
            </a:endParaRPr>
          </a:p>
          <a:p>
            <a:pPr indent="457200" lvl="1"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for(int i = 0; i &lt; friends.size(); i++) {</a:t>
            </a:r>
            <a:endParaRPr b="1" i="0" sz="9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System.out.println(friends.get(i));</a:t>
            </a:r>
            <a:endParaRPr b="1" i="0" sz="9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a:t>
            </a:r>
            <a:r>
              <a:rPr b="1" i="0" lang="en-IN"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120650" lvl="0" marL="171450" marR="0" rtl="0" algn="l">
              <a:lnSpc>
                <a:spcPct val="100000"/>
              </a:lnSpc>
              <a:spcBef>
                <a:spcPts val="0"/>
              </a:spcBef>
              <a:spcAft>
                <a:spcPts val="0"/>
              </a:spcAft>
              <a:buClr>
                <a:srgbClr val="000000"/>
              </a:buClr>
              <a:buSzPts val="800"/>
              <a:buFont typeface="Arial"/>
              <a:buNone/>
            </a:pPr>
            <a:r>
              <a:t/>
            </a:r>
            <a:endParaRPr b="0" i="0" sz="900" u="none" cap="none" strike="noStrike">
              <a:solidFill>
                <a:srgbClr val="161513"/>
              </a:solidFill>
              <a:latin typeface="Courier New"/>
              <a:ea typeface="Courier New"/>
              <a:cs typeface="Courier New"/>
              <a:sym typeface="Courier New"/>
            </a:endParaRPr>
          </a:p>
          <a:p>
            <a:pPr indent="-171450" lvl="0" marL="171450" marR="0" rtl="0" algn="l">
              <a:lnSpc>
                <a:spcPct val="100000"/>
              </a:lnSpc>
              <a:spcBef>
                <a:spcPts val="0"/>
              </a:spcBef>
              <a:spcAft>
                <a:spcPts val="0"/>
              </a:spcAft>
              <a:buClr>
                <a:srgbClr val="161513"/>
              </a:buClr>
              <a:buSzPts val="900"/>
              <a:buFont typeface="Arial"/>
              <a:buChar char="•"/>
            </a:pPr>
            <a:r>
              <a:rPr b="0" i="0" lang="en-IN" sz="900" u="none" cap="none" strike="noStrike">
                <a:solidFill>
                  <a:srgbClr val="161513"/>
                </a:solidFill>
                <a:latin typeface="Arial"/>
                <a:ea typeface="Arial"/>
                <a:cs typeface="Arial"/>
                <a:sym typeface="Arial"/>
              </a:rPr>
              <a:t>Java offers a construct that is a bit more civilized than the good old </a:t>
            </a:r>
            <a:r>
              <a:rPr b="0" i="0" lang="en-IN" sz="900" u="none" cap="none" strike="noStrike">
                <a:solidFill>
                  <a:srgbClr val="161513"/>
                </a:solidFill>
                <a:latin typeface="Arimo"/>
                <a:ea typeface="Arimo"/>
                <a:cs typeface="Arimo"/>
                <a:sym typeface="Arimo"/>
              </a:rPr>
              <a:t>for</a:t>
            </a:r>
            <a:r>
              <a:rPr b="0" i="0" lang="en-IN" sz="900" u="none" cap="none" strike="noStrike">
                <a:solidFill>
                  <a:srgbClr val="161513"/>
                </a:solidFill>
                <a:latin typeface="Arial"/>
                <a:ea typeface="Arial"/>
                <a:cs typeface="Arial"/>
                <a:sym typeface="Arial"/>
              </a:rPr>
              <a:t> loop.</a:t>
            </a:r>
            <a:r>
              <a:rPr b="0" i="0" lang="en-IN" sz="900" u="none" cap="none" strike="noStrike">
                <a:solidFill>
                  <a:schemeClr val="dk1"/>
                </a:solidFill>
                <a:latin typeface="Arial"/>
                <a:ea typeface="Arial"/>
                <a:cs typeface="Arial"/>
                <a:sym typeface="Arial"/>
              </a:rPr>
              <a:t> </a:t>
            </a:r>
            <a:endParaRPr b="0" i="0" sz="900" u="none" cap="none" strike="noStrike">
              <a:solidFill>
                <a:srgbClr val="161513"/>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for(String name : friends) {</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System.out.println(name);</a:t>
            </a:r>
            <a:endParaRPr b="1"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a:t>
            </a:r>
            <a:r>
              <a:rPr b="1" i="0" lang="en-IN"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120650" lvl="0" marL="17145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161513"/>
              </a:buClr>
              <a:buSzPts val="900"/>
              <a:buFont typeface="Arial"/>
              <a:buChar char="•"/>
            </a:pPr>
            <a:r>
              <a:rPr b="0" i="0" lang="en-IN" sz="900" u="none" cap="none" strike="noStrike">
                <a:solidFill>
                  <a:srgbClr val="161513"/>
                </a:solidFill>
                <a:latin typeface="Arial"/>
                <a:ea typeface="Arial"/>
                <a:cs typeface="Arial"/>
                <a:sym typeface="Arial"/>
              </a:rPr>
              <a:t>uses the </a:t>
            </a:r>
            <a:r>
              <a:rPr b="0" i="0" lang="en-IN" sz="900" u="none" cap="none" strike="noStrike">
                <a:solidFill>
                  <a:srgbClr val="161513"/>
                </a:solidFill>
                <a:latin typeface="Arimo"/>
                <a:ea typeface="Arimo"/>
                <a:cs typeface="Arimo"/>
                <a:sym typeface="Arimo"/>
              </a:rPr>
              <a:t>Iterator</a:t>
            </a:r>
            <a:r>
              <a:rPr b="0" i="0" lang="en-IN" sz="900" u="none" cap="none" strike="noStrike">
                <a:solidFill>
                  <a:srgbClr val="161513"/>
                </a:solidFill>
                <a:latin typeface="Arial"/>
                <a:ea typeface="Arial"/>
                <a:cs typeface="Arial"/>
                <a:sym typeface="Arial"/>
              </a:rPr>
              <a:t> interface and calls into its </a:t>
            </a:r>
            <a:r>
              <a:rPr b="0" i="0" lang="en-IN" sz="900" u="none" cap="none" strike="noStrike">
                <a:solidFill>
                  <a:srgbClr val="161513"/>
                </a:solidFill>
                <a:latin typeface="Arimo"/>
                <a:ea typeface="Arimo"/>
                <a:cs typeface="Arimo"/>
                <a:sym typeface="Arimo"/>
              </a:rPr>
              <a:t>hasNext()</a:t>
            </a:r>
            <a:r>
              <a:rPr b="0" i="0" lang="en-IN" sz="900" u="none" cap="none" strike="noStrike">
                <a:solidFill>
                  <a:srgbClr val="161513"/>
                </a:solidFill>
                <a:latin typeface="Arial"/>
                <a:ea typeface="Arial"/>
                <a:cs typeface="Arial"/>
                <a:sym typeface="Arial"/>
              </a:rPr>
              <a:t> and </a:t>
            </a:r>
            <a:r>
              <a:rPr b="0" i="0" lang="en-IN" sz="900" u="none" cap="none" strike="noStrike">
                <a:solidFill>
                  <a:srgbClr val="161513"/>
                </a:solidFill>
                <a:latin typeface="Arimo"/>
                <a:ea typeface="Arimo"/>
                <a:cs typeface="Arimo"/>
                <a:sym typeface="Arimo"/>
              </a:rPr>
              <a:t>next()</a:t>
            </a:r>
            <a:r>
              <a:rPr b="0" i="0" lang="en-IN" sz="900" u="none" cap="none" strike="noStrike">
                <a:solidFill>
                  <a:srgbClr val="161513"/>
                </a:solidFill>
                <a:latin typeface="Arial"/>
                <a:ea typeface="Arial"/>
                <a:cs typeface="Arial"/>
                <a:sym typeface="Arial"/>
              </a:rPr>
              <a:t> methods.</a:t>
            </a:r>
            <a:endParaRPr b="0" i="0" sz="9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006699"/>
                </a:solidFill>
                <a:latin typeface="Courier New"/>
                <a:ea typeface="Courier New"/>
                <a:cs typeface="Courier New"/>
                <a:sym typeface="Courier New"/>
              </a:rPr>
              <a:t>while</a:t>
            </a:r>
            <a:r>
              <a:rPr b="1" i="0" lang="en-IN" sz="900" u="none" cap="none" strike="noStrike">
                <a:solidFill>
                  <a:srgbClr val="273239"/>
                </a:solidFill>
                <a:latin typeface="Courier New"/>
                <a:ea typeface="Courier New"/>
                <a:cs typeface="Courier New"/>
                <a:sym typeface="Courier New"/>
              </a:rPr>
              <a:t> </a:t>
            </a:r>
            <a:r>
              <a:rPr b="1" i="0" lang="en-IN" sz="900" u="none" cap="none" strike="noStrike">
                <a:solidFill>
                  <a:srgbClr val="000000"/>
                </a:solidFill>
                <a:latin typeface="Courier New"/>
                <a:ea typeface="Courier New"/>
                <a:cs typeface="Courier New"/>
                <a:sym typeface="Courier New"/>
              </a:rPr>
              <a:t>(iterator.hasNext()) {</a:t>
            </a:r>
            <a:endParaRPr b="1" i="0" sz="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273239"/>
                </a:solidFill>
                <a:latin typeface="Courier New"/>
                <a:ea typeface="Courier New"/>
                <a:cs typeface="Courier New"/>
                <a:sym typeface="Courier New"/>
              </a:rPr>
              <a:t>     		</a:t>
            </a:r>
            <a:r>
              <a:rPr b="1" i="0" lang="en-IN" sz="900" u="none" cap="none" strike="noStrike">
                <a:solidFill>
                  <a:srgbClr val="000000"/>
                </a:solidFill>
                <a:latin typeface="Courier New"/>
                <a:ea typeface="Courier New"/>
                <a:cs typeface="Courier New"/>
                <a:sym typeface="Courier New"/>
              </a:rPr>
              <a:t>String friends= iterator.next();</a:t>
            </a:r>
            <a:endParaRPr b="1" i="0" sz="9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273239"/>
                </a:solidFill>
                <a:latin typeface="Courier New"/>
                <a:ea typeface="Courier New"/>
                <a:cs typeface="Courier New"/>
                <a:sym typeface="Courier New"/>
              </a:rPr>
              <a:t>     		</a:t>
            </a:r>
            <a:r>
              <a:rPr b="1" i="0" lang="en-IN" sz="900" u="none" cap="none" strike="noStrike">
                <a:solidFill>
                  <a:srgbClr val="000000"/>
                </a:solidFill>
                <a:latin typeface="Courier New"/>
                <a:ea typeface="Courier New"/>
                <a:cs typeface="Courier New"/>
                <a:sym typeface="Courier New"/>
              </a:rPr>
              <a:t>System.out.println(friends);</a:t>
            </a:r>
            <a:endParaRPr b="1" i="0" sz="900" u="none" cap="none" strike="noStrike">
              <a:solidFill>
                <a:schemeClr val="dk1"/>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000000"/>
                </a:solidFill>
                <a:latin typeface="Courier New"/>
                <a:ea typeface="Courier New"/>
                <a:cs typeface="Courier New"/>
                <a:sym typeface="Courier New"/>
              </a:rPr>
              <a:t>}</a:t>
            </a:r>
            <a:endParaRPr b="1" i="0" sz="900" u="none" cap="none" strike="noStrike">
              <a:solidFill>
                <a:schemeClr val="dk1"/>
              </a:solidFill>
              <a:latin typeface="Courier New"/>
              <a:ea typeface="Courier New"/>
              <a:cs typeface="Courier New"/>
              <a:sym typeface="Courier New"/>
            </a:endParaRPr>
          </a:p>
          <a:p>
            <a:pPr indent="-120650" lvl="0" marL="171450" marR="0" rtl="0" algn="l">
              <a:lnSpc>
                <a:spcPct val="100000"/>
              </a:lnSpc>
              <a:spcBef>
                <a:spcPts val="0"/>
              </a:spcBef>
              <a:spcAft>
                <a:spcPts val="0"/>
              </a:spcAft>
              <a:buClr>
                <a:srgbClr val="000000"/>
              </a:buClr>
              <a:buSzPts val="800"/>
              <a:buFont typeface="Arial"/>
              <a:buNone/>
            </a:pPr>
            <a:r>
              <a:t/>
            </a:r>
            <a:endParaRPr b="1" i="0" sz="900" u="none" cap="none" strike="noStrike">
              <a:solidFill>
                <a:schemeClr val="dk1"/>
              </a:solidFill>
              <a:latin typeface="Arial"/>
              <a:ea typeface="Arial"/>
              <a:cs typeface="Arial"/>
              <a:sym typeface="Arial"/>
            </a:endParaRPr>
          </a:p>
          <a:p>
            <a:pPr indent="-171450" lvl="0" marL="171450" marR="0" rtl="0" algn="l">
              <a:lnSpc>
                <a:spcPct val="100000"/>
              </a:lnSpc>
              <a:spcBef>
                <a:spcPts val="0"/>
              </a:spcBef>
              <a:spcAft>
                <a:spcPts val="0"/>
              </a:spcAft>
              <a:buClr>
                <a:srgbClr val="161513"/>
              </a:buClr>
              <a:buSzPts val="900"/>
              <a:buFont typeface="Arial"/>
              <a:buChar char="•"/>
            </a:pPr>
            <a:r>
              <a:rPr b="0" i="0" lang="en-IN" sz="900" u="none" cap="none" strike="noStrike">
                <a:solidFill>
                  <a:srgbClr val="161513"/>
                </a:solidFill>
                <a:latin typeface="Arial"/>
                <a:ea typeface="Arial"/>
                <a:cs typeface="Arial"/>
                <a:sym typeface="Arial"/>
              </a:rPr>
              <a:t>Here, we use an internal iterator to enumerate the names. The </a:t>
            </a:r>
            <a:r>
              <a:rPr b="0" i="0" lang="en-IN" sz="900" u="none" cap="none" strike="noStrike">
                <a:solidFill>
                  <a:srgbClr val="161513"/>
                </a:solidFill>
                <a:latin typeface="Arimo"/>
                <a:ea typeface="Arimo"/>
                <a:cs typeface="Arimo"/>
                <a:sym typeface="Arimo"/>
              </a:rPr>
              <a:t>Iterable</a:t>
            </a:r>
            <a:r>
              <a:rPr b="0" i="0" lang="en-IN" sz="900" u="none" cap="none" strike="noStrike">
                <a:solidFill>
                  <a:srgbClr val="161513"/>
                </a:solidFill>
                <a:latin typeface="Arial"/>
                <a:ea typeface="Arial"/>
                <a:cs typeface="Arial"/>
                <a:sym typeface="Arial"/>
              </a:rPr>
              <a:t> interface has been enhanced with </a:t>
            </a:r>
            <a:r>
              <a:rPr b="0" i="0" lang="en-IN" sz="900" u="none" cap="none" strike="noStrike">
                <a:solidFill>
                  <a:srgbClr val="161513"/>
                </a:solidFill>
                <a:latin typeface="Arimo"/>
                <a:ea typeface="Arimo"/>
                <a:cs typeface="Arimo"/>
                <a:sym typeface="Arimo"/>
              </a:rPr>
              <a:t>forEach()</a:t>
            </a:r>
            <a:r>
              <a:rPr b="0" i="0" lang="en-IN" sz="900" u="none" cap="none" strike="noStrike">
                <a:solidFill>
                  <a:srgbClr val="161513"/>
                </a:solidFill>
                <a:latin typeface="Arial"/>
                <a:ea typeface="Arial"/>
                <a:cs typeface="Arial"/>
                <a:sym typeface="Arial"/>
              </a:rPr>
              <a:t>, which accepts a parameter of type </a:t>
            </a:r>
            <a:r>
              <a:rPr b="0" i="0" lang="en-IN" sz="900" u="none" cap="none" strike="noStrike">
                <a:solidFill>
                  <a:srgbClr val="161513"/>
                </a:solidFill>
                <a:latin typeface="Arimo"/>
                <a:ea typeface="Arimo"/>
                <a:cs typeface="Arimo"/>
                <a:sym typeface="Arimo"/>
              </a:rPr>
              <a:t>Consumer</a:t>
            </a:r>
            <a:r>
              <a:rPr b="0" i="0" lang="en-IN" sz="900" u="none" cap="none" strike="noStrike">
                <a:solidFill>
                  <a:srgbClr val="161513"/>
                </a:solidFill>
                <a:latin typeface="Arial"/>
                <a:ea typeface="Arial"/>
                <a:cs typeface="Arial"/>
                <a:sym typeface="Arial"/>
              </a:rPr>
              <a:t>. As the name indicates, an instance of </a:t>
            </a:r>
            <a:r>
              <a:rPr b="0" i="0" lang="en-IN" sz="900" u="none" cap="none" strike="noStrike">
                <a:solidFill>
                  <a:srgbClr val="161513"/>
                </a:solidFill>
                <a:latin typeface="Arimo"/>
                <a:ea typeface="Arimo"/>
                <a:cs typeface="Arimo"/>
                <a:sym typeface="Arimo"/>
              </a:rPr>
              <a:t>Consumer</a:t>
            </a:r>
            <a:r>
              <a:rPr b="0" i="0" lang="en-IN" sz="900" u="none" cap="none" strike="noStrike">
                <a:solidFill>
                  <a:srgbClr val="161513"/>
                </a:solidFill>
                <a:latin typeface="Arial"/>
                <a:ea typeface="Arial"/>
                <a:cs typeface="Arial"/>
                <a:sym typeface="Arial"/>
              </a:rPr>
              <a:t> will consume, through its </a:t>
            </a:r>
            <a:r>
              <a:rPr b="0" i="0" lang="en-IN" sz="900" u="none" cap="none" strike="noStrike">
                <a:solidFill>
                  <a:srgbClr val="161513"/>
                </a:solidFill>
                <a:latin typeface="Arimo"/>
                <a:ea typeface="Arimo"/>
                <a:cs typeface="Arimo"/>
                <a:sym typeface="Arimo"/>
              </a:rPr>
              <a:t>accept()</a:t>
            </a:r>
            <a:r>
              <a:rPr b="0" i="0" lang="en-IN" sz="900" u="none" cap="none" strike="noStrike">
                <a:solidFill>
                  <a:srgbClr val="161513"/>
                </a:solidFill>
                <a:latin typeface="Arial"/>
                <a:ea typeface="Arial"/>
                <a:cs typeface="Arial"/>
                <a:sym typeface="Arial"/>
              </a:rPr>
              <a:t> method, which is what’s given to it. Use the </a:t>
            </a:r>
            <a:r>
              <a:rPr b="0" i="0" lang="en-IN" sz="900" u="none" cap="none" strike="noStrike">
                <a:solidFill>
                  <a:srgbClr val="161513"/>
                </a:solidFill>
                <a:latin typeface="Arimo"/>
                <a:ea typeface="Arimo"/>
                <a:cs typeface="Arimo"/>
                <a:sym typeface="Arimo"/>
              </a:rPr>
              <a:t>forEach()</a:t>
            </a:r>
            <a:r>
              <a:rPr b="0" i="0" lang="en-IN" sz="900" u="none" cap="none" strike="noStrike">
                <a:solidFill>
                  <a:srgbClr val="161513"/>
                </a:solidFill>
                <a:latin typeface="Arial"/>
                <a:ea typeface="Arial"/>
                <a:cs typeface="Arial"/>
                <a:sym typeface="Arial"/>
              </a:rPr>
              <a:t> method with the anonymous inner class syntax.</a:t>
            </a:r>
            <a:r>
              <a:rPr b="0" i="0" lang="en-IN" sz="900" u="none" cap="none" strike="noStrike">
                <a:solidFill>
                  <a:schemeClr val="dk1"/>
                </a:solidFill>
                <a:latin typeface="Arial"/>
                <a:ea typeface="Arial"/>
                <a:cs typeface="Arial"/>
                <a:sym typeface="Arial"/>
              </a:rPr>
              <a:t> </a:t>
            </a:r>
            <a:endParaRPr b="0" i="0" sz="900" u="none" cap="none" strike="noStrike">
              <a:solidFill>
                <a:srgbClr val="000000"/>
              </a:solidFill>
              <a:latin typeface="Arial"/>
              <a:ea typeface="Arial"/>
              <a:cs typeface="Arial"/>
              <a:sym typeface="Arial"/>
            </a:endParaRPr>
          </a:p>
          <a:p>
            <a:pPr indent="0" lvl="0" marL="45000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friends.forEach(</a:t>
            </a:r>
            <a:r>
              <a:rPr b="1" i="0" lang="en-IN" sz="900" u="none" cap="none" strike="noStrike">
                <a:solidFill>
                  <a:srgbClr val="137266"/>
                </a:solidFill>
                <a:latin typeface="Courier New"/>
                <a:ea typeface="Courier New"/>
                <a:cs typeface="Courier New"/>
                <a:sym typeface="Courier New"/>
              </a:rPr>
              <a:t>new Consumer&lt;String&gt;() {</a:t>
            </a:r>
            <a:endParaRPr b="1" i="0" sz="900" u="none" cap="none" strike="noStrike">
              <a:solidFill>
                <a:srgbClr val="000000"/>
              </a:solidFill>
              <a:latin typeface="Arial"/>
              <a:ea typeface="Arial"/>
              <a:cs typeface="Arial"/>
              <a:sym typeface="Arial"/>
            </a:endParaRPr>
          </a:p>
          <a:p>
            <a:pPr indent="0" lvl="0" marL="450000" marR="0" rtl="0" algn="l">
              <a:lnSpc>
                <a:spcPct val="100000"/>
              </a:lnSpc>
              <a:spcBef>
                <a:spcPts val="0"/>
              </a:spcBef>
              <a:spcAft>
                <a:spcPts val="0"/>
              </a:spcAft>
              <a:buClr>
                <a:srgbClr val="000000"/>
              </a:buClr>
              <a:buSzPts val="900"/>
              <a:buFont typeface="Arial"/>
              <a:buNone/>
            </a:pPr>
            <a:r>
              <a:rPr b="1" i="0" lang="en-IN" sz="900" u="none" cap="none" strike="noStrike">
                <a:solidFill>
                  <a:srgbClr val="137266"/>
                </a:solidFill>
                <a:latin typeface="Courier New"/>
                <a:ea typeface="Courier New"/>
                <a:cs typeface="Courier New"/>
                <a:sym typeface="Courier New"/>
              </a:rPr>
              <a:t>    public void accept</a:t>
            </a:r>
            <a:r>
              <a:rPr b="1" i="0" lang="en-IN" sz="900" u="none" cap="none" strike="noStrike">
                <a:solidFill>
                  <a:srgbClr val="161513"/>
                </a:solidFill>
                <a:latin typeface="Courier New"/>
                <a:ea typeface="Courier New"/>
                <a:cs typeface="Courier New"/>
                <a:sym typeface="Courier New"/>
              </a:rPr>
              <a:t>(final String name) {</a:t>
            </a:r>
            <a:endParaRPr b="1" i="0" sz="900" u="none" cap="none" strike="noStrike">
              <a:solidFill>
                <a:srgbClr val="000000"/>
              </a:solidFill>
              <a:latin typeface="Arial"/>
              <a:ea typeface="Arial"/>
              <a:cs typeface="Arial"/>
              <a:sym typeface="Arial"/>
            </a:endParaRPr>
          </a:p>
          <a:p>
            <a:pPr indent="0" lvl="0" marL="45000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System.out.println(name); </a:t>
            </a:r>
            <a:endParaRPr b="1" i="0" sz="900" u="none" cap="none" strike="noStrike">
              <a:solidFill>
                <a:srgbClr val="161513"/>
              </a:solidFill>
              <a:latin typeface="Courier New"/>
              <a:ea typeface="Courier New"/>
              <a:cs typeface="Courier New"/>
              <a:sym typeface="Courier New"/>
            </a:endParaRPr>
          </a:p>
          <a:p>
            <a:pPr indent="0" lvl="0" marL="45000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    } </a:t>
            </a:r>
            <a:endParaRPr b="1" i="0" sz="900" u="none" cap="none" strike="noStrike">
              <a:solidFill>
                <a:srgbClr val="000000"/>
              </a:solidFill>
              <a:latin typeface="Arial"/>
              <a:ea typeface="Arial"/>
              <a:cs typeface="Arial"/>
              <a:sym typeface="Arial"/>
            </a:endParaRPr>
          </a:p>
          <a:p>
            <a:pPr indent="0" lvl="0" marL="45000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a:t>
            </a:r>
            <a:endParaRPr b="1" i="0" sz="900" u="none" cap="none" strike="noStrike">
              <a:solidFill>
                <a:srgbClr val="000000"/>
              </a:solidFill>
              <a:latin typeface="Arial"/>
              <a:ea typeface="Arial"/>
              <a:cs typeface="Arial"/>
              <a:sym typeface="Arial"/>
            </a:endParaRPr>
          </a:p>
          <a:p>
            <a:pPr indent="0" lvl="0" marL="450000" marR="0" rtl="0" algn="l">
              <a:lnSpc>
                <a:spcPct val="100000"/>
              </a:lnSpc>
              <a:spcBef>
                <a:spcPts val="0"/>
              </a:spcBef>
              <a:spcAft>
                <a:spcPts val="0"/>
              </a:spcAft>
              <a:buClr>
                <a:srgbClr val="000000"/>
              </a:buClr>
              <a:buSzPts val="800"/>
              <a:buFont typeface="Arial"/>
              <a:buNone/>
            </a:pPr>
            <a:r>
              <a:t/>
            </a:r>
            <a:endParaRPr b="1" i="0" sz="900" u="none" cap="none" strike="noStrike">
              <a:solidFill>
                <a:srgbClr val="161513"/>
              </a:solidFill>
              <a:latin typeface="Courier New"/>
              <a:ea typeface="Courier New"/>
              <a:cs typeface="Courier New"/>
              <a:sym typeface="Courier New"/>
            </a:endParaRPr>
          </a:p>
          <a:p>
            <a:pPr indent="-171450" lvl="0" marL="171450" marR="0" rtl="0" algn="l">
              <a:lnSpc>
                <a:spcPct val="100000"/>
              </a:lnSpc>
              <a:spcBef>
                <a:spcPts val="0"/>
              </a:spcBef>
              <a:spcAft>
                <a:spcPts val="0"/>
              </a:spcAft>
              <a:buClr>
                <a:srgbClr val="000000"/>
              </a:buClr>
              <a:buSzPts val="900"/>
              <a:buFont typeface="Arial"/>
              <a:buChar char="•"/>
            </a:pPr>
            <a:r>
              <a:rPr b="0" i="0" lang="en-IN" sz="900" u="none" cap="none" strike="noStrike">
                <a:solidFill>
                  <a:srgbClr val="000000"/>
                </a:solidFill>
                <a:latin typeface="Arial"/>
                <a:ea typeface="Arial"/>
                <a:cs typeface="Arial"/>
                <a:sym typeface="Arial"/>
              </a:rPr>
              <a:t>This is where lambda expressions and the compiler magic come in. Let’s make one change, replacing the anonymous inner class with a lambda expression.</a:t>
            </a:r>
            <a:endParaRPr b="0" i="0" sz="900" u="none" cap="none" strike="noStrike">
              <a:solidFill>
                <a:srgbClr val="161513"/>
              </a:solidFill>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friends.forEach((final String name) -&gt; System.out.println(name));</a:t>
            </a:r>
            <a:r>
              <a:rPr b="1" i="0" lang="en-IN"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120650" lvl="0" marL="171450" marR="0" rtl="0" algn="l">
              <a:lnSpc>
                <a:spcPct val="100000"/>
              </a:lnSpc>
              <a:spcBef>
                <a:spcPts val="0"/>
              </a:spcBef>
              <a:spcAft>
                <a:spcPts val="0"/>
              </a:spcAft>
              <a:buClr>
                <a:srgbClr val="000000"/>
              </a:buClr>
              <a:buSzPts val="800"/>
              <a:buFont typeface="Arial"/>
              <a:buNone/>
            </a:pPr>
            <a:r>
              <a:t/>
            </a:r>
            <a:endParaRPr b="1" i="0" sz="900" u="none" cap="none" strike="noStrike">
              <a:solidFill>
                <a:schemeClr val="dk1"/>
              </a:solidFill>
              <a:latin typeface="Arial"/>
              <a:ea typeface="Arial"/>
              <a:cs typeface="Arial"/>
              <a:sym typeface="Arial"/>
            </a:endParaRPr>
          </a:p>
          <a:p>
            <a:pPr indent="-120650" lvl="0" marL="171450" marR="0" rtl="0" algn="l">
              <a:lnSpc>
                <a:spcPct val="100000"/>
              </a:lnSpc>
              <a:spcBef>
                <a:spcPts val="0"/>
              </a:spcBef>
              <a:spcAft>
                <a:spcPts val="0"/>
              </a:spcAft>
              <a:buClr>
                <a:srgbClr val="000000"/>
              </a:buClr>
              <a:buSzPts val="800"/>
              <a:buFont typeface="Arial"/>
              <a:buNone/>
            </a:pPr>
            <a:r>
              <a:t/>
            </a:r>
            <a:endParaRPr b="1" i="0" sz="9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161513"/>
                </a:solidFill>
                <a:latin typeface="Courier New"/>
                <a:ea typeface="Courier New"/>
                <a:cs typeface="Courier New"/>
                <a:sym typeface="Courier New"/>
              </a:rPr>
              <a:t>friends.forEach((name) -&gt; System.out.println(name));</a:t>
            </a:r>
            <a:r>
              <a:rPr b="1" i="0" lang="en-IN" sz="900" u="none" cap="none" strike="noStrike">
                <a:solidFill>
                  <a:schemeClr val="dk1"/>
                </a:solidFill>
                <a:latin typeface="Arial"/>
                <a:ea typeface="Arial"/>
                <a:cs typeface="Arial"/>
                <a:sym typeface="Arial"/>
              </a:rPr>
              <a:t> </a:t>
            </a:r>
            <a:endParaRPr b="1"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dk1"/>
                </a:solidFill>
                <a:latin typeface="Arial"/>
                <a:ea typeface="Arial"/>
                <a:cs typeface="Arial"/>
                <a:sym typeface="Arial"/>
              </a:rPr>
              <a:t>	</a:t>
            </a:r>
            <a:endParaRPr b="0" i="0" sz="900" u="none" cap="none" strike="noStrike">
              <a:solidFill>
                <a:schemeClr val="dk1"/>
              </a:solidFill>
              <a:latin typeface="Arial"/>
              <a:ea typeface="Arial"/>
              <a:cs typeface="Arial"/>
              <a:sym typeface="Arial"/>
            </a:endParaRPr>
          </a:p>
          <a:p>
            <a:pPr indent="-120650" lvl="0" marL="171450" marR="0" rtl="0" algn="l">
              <a:lnSpc>
                <a:spcPct val="100000"/>
              </a:lnSpc>
              <a:spcBef>
                <a:spcPts val="0"/>
              </a:spcBef>
              <a:spcAft>
                <a:spcPts val="0"/>
              </a:spcAft>
              <a:buClr>
                <a:srgbClr val="000000"/>
              </a:buClr>
              <a:buSzPts val="800"/>
              <a:buFont typeface="Arial"/>
              <a:buNone/>
            </a:pPr>
            <a:r>
              <a:t/>
            </a:r>
            <a:endParaRPr b="0" i="0" sz="900" u="none" cap="none" strike="noStrike">
              <a:solidFill>
                <a:schemeClr val="dk1"/>
              </a:solidFill>
              <a:latin typeface="Arial"/>
              <a:ea typeface="Arial"/>
              <a:cs typeface="Arial"/>
              <a:sym typeface="Arial"/>
            </a:endParaRPr>
          </a:p>
        </p:txBody>
      </p:sp>
      <p:sp>
        <p:nvSpPr>
          <p:cNvPr id="206" name="Google Shape;206;p18"/>
          <p:cNvSpPr/>
          <p:nvPr/>
        </p:nvSpPr>
        <p:spPr>
          <a:xfrm>
            <a:off x="2286000" y="2294751"/>
            <a:ext cx="457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A9988"/>
              </a:solidFill>
              <a:latin typeface="Arial"/>
              <a:ea typeface="Arial"/>
              <a:cs typeface="Arial"/>
              <a:sym typeface="Arial"/>
            </a:endParaRPr>
          </a:p>
        </p:txBody>
      </p:sp>
      <p:sp>
        <p:nvSpPr>
          <p:cNvPr id="207" name="Google Shape;207;p1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p18"/>
          <p:cNvSpPr/>
          <p:nvPr/>
        </p:nvSpPr>
        <p:spPr>
          <a:xfrm>
            <a:off x="0" y="-138499"/>
            <a:ext cx="65" cy="276999"/>
          </a:xfrm>
          <a:prstGeom prst="rect">
            <a:avLst/>
          </a:prstGeom>
          <a:solidFill>
            <a:srgbClr val="FBF9F8"/>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p18"/>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p1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1" name="Google Shape;211;p1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2" name="Google Shape;212;p18"/>
          <p:cNvSpPr/>
          <p:nvPr/>
        </p:nvSpPr>
        <p:spPr>
          <a:xfrm>
            <a:off x="0" y="-138499"/>
            <a:ext cx="65" cy="276999"/>
          </a:xfrm>
          <a:prstGeom prst="rect">
            <a:avLst/>
          </a:prstGeom>
          <a:solidFill>
            <a:srgbClr val="FBF9F8"/>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18"/>
          <p:cNvSpPr/>
          <p:nvPr/>
        </p:nvSpPr>
        <p:spPr>
          <a:xfrm>
            <a:off x="0" y="-138499"/>
            <a:ext cx="65" cy="276999"/>
          </a:xfrm>
          <a:prstGeom prst="rect">
            <a:avLst/>
          </a:prstGeom>
          <a:solidFill>
            <a:srgbClr val="FBF9F8"/>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4" name="Google Shape;214;p18"/>
          <p:cNvSpPr/>
          <p:nvPr/>
        </p:nvSpPr>
        <p:spPr>
          <a:xfrm>
            <a:off x="42550" y="-1650"/>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400" u="none" cap="none" strike="noStrike">
                <a:solidFill>
                  <a:srgbClr val="000000"/>
                </a:solidFill>
                <a:highlight>
                  <a:schemeClr val="lt1"/>
                </a:highlight>
                <a:latin typeface="Roboto"/>
                <a:ea typeface="Roboto"/>
                <a:cs typeface="Roboto"/>
                <a:sym typeface="Roboto"/>
              </a:rPr>
              <a:t>Lambda Expressions</a:t>
            </a:r>
            <a:r>
              <a:rPr b="1" i="0" lang="en-IN" sz="1600" u="none" cap="none" strike="noStrike">
                <a:solidFill>
                  <a:srgbClr val="000000"/>
                </a:solidFill>
                <a:highlight>
                  <a:schemeClr val="lt1"/>
                </a:highlight>
                <a:latin typeface="Roboto"/>
                <a:ea typeface="Roboto"/>
                <a:cs typeface="Roboto"/>
                <a:sym typeface="Roboto"/>
              </a:rPr>
              <a:t> -Example</a:t>
            </a:r>
            <a:r>
              <a:rPr b="1" i="0" lang="en-IN" sz="1400" u="none" cap="none" strike="noStrike">
                <a:solidFill>
                  <a:srgbClr val="000000"/>
                </a:solidFill>
                <a:highlight>
                  <a:srgbClr val="FFFFFF"/>
                </a:highlight>
                <a:latin typeface="Roboto"/>
                <a:ea typeface="Roboto"/>
                <a:cs typeface="Roboto"/>
                <a:sym typeface="Roboto"/>
              </a:rPr>
              <a:t>...</a:t>
            </a:r>
            <a:endParaRPr b="1" i="0" sz="16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400" u="none" cap="none" strike="noStrike">
                <a:solidFill>
                  <a:srgbClr val="000000"/>
                </a:solidFill>
                <a:highlight>
                  <a:schemeClr val="lt1"/>
                </a:highlight>
                <a:latin typeface="Roboto"/>
                <a:ea typeface="Roboto"/>
                <a:cs typeface="Roboto"/>
                <a:sym typeface="Roboto"/>
              </a:rPr>
              <a:t>Lambda Expressions</a:t>
            </a:r>
            <a:r>
              <a:rPr b="1" i="0" lang="en-IN" sz="1600" u="none" cap="none" strike="noStrike">
                <a:solidFill>
                  <a:srgbClr val="000000"/>
                </a:solidFill>
                <a:highlight>
                  <a:schemeClr val="lt1"/>
                </a:highlight>
                <a:latin typeface="Roboto"/>
                <a:ea typeface="Roboto"/>
                <a:cs typeface="Roboto"/>
                <a:sym typeface="Roboto"/>
              </a:rPr>
              <a:t> - </a:t>
            </a:r>
            <a:r>
              <a:rPr b="1" i="0" lang="en-IN" sz="1400" u="none" cap="none" strike="noStrike">
                <a:solidFill>
                  <a:srgbClr val="000000"/>
                </a:solidFill>
                <a:highlight>
                  <a:srgbClr val="FFFFFF"/>
                </a:highlight>
                <a:latin typeface="Roboto"/>
                <a:ea typeface="Roboto"/>
                <a:cs typeface="Roboto"/>
                <a:sym typeface="Roboto"/>
              </a:rPr>
              <a:t>Continued...</a:t>
            </a:r>
            <a:endParaRPr b="1" i="0" sz="1600" u="none" cap="none" strike="noStrike">
              <a:solidFill>
                <a:srgbClr val="000000"/>
              </a:solidFill>
              <a:highlight>
                <a:srgbClr val="FFFFFF"/>
              </a:highlight>
              <a:latin typeface="Roboto"/>
              <a:ea typeface="Roboto"/>
              <a:cs typeface="Roboto"/>
              <a:sym typeface="Roboto"/>
            </a:endParaRPr>
          </a:p>
        </p:txBody>
      </p:sp>
      <p:sp>
        <p:nvSpPr>
          <p:cNvPr id="220" name="Google Shape;220;p14"/>
          <p:cNvSpPr/>
          <p:nvPr/>
        </p:nvSpPr>
        <p:spPr>
          <a:xfrm>
            <a:off x="36775" y="397650"/>
            <a:ext cx="9144000" cy="4709400"/>
          </a:xfrm>
          <a:prstGeom prst="rect">
            <a:avLst/>
          </a:prstGeom>
          <a:noFill/>
          <a:ln>
            <a:noFill/>
          </a:ln>
        </p:spPr>
        <p:txBody>
          <a:bodyPr anchorCtr="0" anchor="t" bIns="91425" lIns="90000" spcFirstLastPara="1" rIns="90000" wrap="square" tIns="91425">
            <a:noAutofit/>
          </a:bodyPr>
          <a:lstStyle/>
          <a:p>
            <a:pPr indent="0" lvl="0" marL="457200" marR="0" rtl="0" algn="l">
              <a:lnSpc>
                <a:spcPct val="110000"/>
              </a:lnSpc>
              <a:spcBef>
                <a:spcPts val="2700"/>
              </a:spcBef>
              <a:spcAft>
                <a:spcPts val="0"/>
              </a:spcAft>
              <a:buClr>
                <a:srgbClr val="000000"/>
              </a:buClr>
              <a:buSzPts val="1100"/>
              <a:buFont typeface="Arial"/>
              <a:buNone/>
            </a:pPr>
            <a:r>
              <a:rPr b="1" i="0" lang="en-IN" sz="1100" u="none" cap="none" strike="noStrike">
                <a:solidFill>
                  <a:srgbClr val="000000"/>
                </a:solidFill>
                <a:highlight>
                  <a:srgbClr val="FFFFFF"/>
                </a:highlight>
                <a:latin typeface="Raleway"/>
                <a:ea typeface="Raleway"/>
                <a:cs typeface="Raleway"/>
                <a:sym typeface="Raleway"/>
              </a:rPr>
              <a:t>Avoid Blocks of Code in Lambda's Body</a:t>
            </a:r>
            <a:endParaRPr b="1" i="0" sz="1100" u="none" cap="none" strike="noStrike">
              <a:solidFill>
                <a:srgbClr val="000000"/>
              </a:solidFill>
              <a:highlight>
                <a:srgbClr val="FFFFFF"/>
              </a:highlight>
              <a:latin typeface="Raleway"/>
              <a:ea typeface="Raleway"/>
              <a:cs typeface="Raleway"/>
              <a:sym typeface="Raleway"/>
            </a:endParaRPr>
          </a:p>
          <a:p>
            <a:pPr indent="-298450" lvl="0" marL="457200" marR="0" rtl="0" algn="l">
              <a:lnSpc>
                <a:spcPct val="133400"/>
              </a:lnSpc>
              <a:spcBef>
                <a:spcPts val="0"/>
              </a:spcBef>
              <a:spcAft>
                <a:spcPts val="0"/>
              </a:spcAft>
              <a:buClr>
                <a:srgbClr val="000000"/>
              </a:buClr>
              <a:buSzPts val="1100"/>
              <a:buFont typeface="Roboto"/>
              <a:buChar char="●"/>
            </a:pPr>
            <a:r>
              <a:rPr b="0" i="0" lang="en-IN" sz="1100" u="none" cap="none" strike="noStrike">
                <a:solidFill>
                  <a:srgbClr val="000000"/>
                </a:solidFill>
                <a:highlight>
                  <a:srgbClr val="FFFFFF"/>
                </a:highlight>
                <a:latin typeface="Roboto"/>
                <a:ea typeface="Roboto"/>
                <a:cs typeface="Roboto"/>
                <a:sym typeface="Roboto"/>
              </a:rPr>
              <a:t>In an ideal situation, lambdas should be written in one line of code. With this approach, the lambda is a self-explanatory construction, which declares what action should be executed with what data (in the case of lambdas with parameters).</a:t>
            </a:r>
            <a:endParaRPr b="0" i="0" sz="1100" u="none" cap="none" strike="noStrike">
              <a:solidFill>
                <a:srgbClr val="000000"/>
              </a:solidFill>
              <a:highlight>
                <a:srgbClr val="FFFFFF"/>
              </a:highlight>
              <a:latin typeface="Roboto"/>
              <a:ea typeface="Roboto"/>
              <a:cs typeface="Roboto"/>
              <a:sym typeface="Roboto"/>
            </a:endParaRPr>
          </a:p>
          <a:p>
            <a:pPr indent="0" lvl="0" marL="0" marR="0" rtl="0" algn="l">
              <a:lnSpc>
                <a:spcPct val="133400"/>
              </a:lnSpc>
              <a:spcBef>
                <a:spcPts val="800"/>
              </a:spcBef>
              <a:spcAft>
                <a:spcPts val="0"/>
              </a:spcAft>
              <a:buClr>
                <a:srgbClr val="000000"/>
              </a:buClr>
              <a:buSzPts val="1350"/>
              <a:buFont typeface="Arial"/>
              <a:buNone/>
            </a:pPr>
            <a:r>
              <a:rPr b="0" i="0" lang="en-IN" sz="1350" u="none" cap="none" strike="noStrike">
                <a:solidFill>
                  <a:srgbClr val="000000"/>
                </a:solidFill>
                <a:highlight>
                  <a:srgbClr val="FFFFFF"/>
                </a:highlight>
                <a:latin typeface="Raleway"/>
                <a:ea typeface="Raleway"/>
                <a:cs typeface="Raleway"/>
                <a:sym typeface="Raleway"/>
              </a:rPr>
              <a:t> </a:t>
            </a:r>
            <a:endParaRPr b="0" i="0" sz="1350" u="none" cap="none" strike="noStrike">
              <a:solidFill>
                <a:srgbClr val="000000"/>
              </a:solidFill>
              <a:highlight>
                <a:srgbClr val="FFFFFF"/>
              </a:highlight>
              <a:latin typeface="Raleway"/>
              <a:ea typeface="Raleway"/>
              <a:cs typeface="Raleway"/>
              <a:sym typeface="Raleway"/>
            </a:endParaRPr>
          </a:p>
          <a:p>
            <a:pPr indent="0" lvl="0" marL="0" marR="0" rtl="0" algn="l">
              <a:lnSpc>
                <a:spcPct val="133400"/>
              </a:lnSpc>
              <a:spcBef>
                <a:spcPts val="800"/>
              </a:spcBef>
              <a:spcAft>
                <a:spcPts val="0"/>
              </a:spcAft>
              <a:buClr>
                <a:srgbClr val="000000"/>
              </a:buClr>
              <a:buSzPts val="1350"/>
              <a:buFont typeface="Arial"/>
              <a:buNone/>
            </a:pPr>
            <a:r>
              <a:t/>
            </a:r>
            <a:endParaRPr b="0" i="0" sz="1350" u="none" cap="none" strike="noStrike">
              <a:solidFill>
                <a:srgbClr val="000000"/>
              </a:solidFill>
              <a:highlight>
                <a:srgbClr val="FFFFFF"/>
              </a:highlight>
              <a:latin typeface="Raleway"/>
              <a:ea typeface="Raleway"/>
              <a:cs typeface="Raleway"/>
              <a:sym typeface="Raleway"/>
            </a:endParaRPr>
          </a:p>
          <a:p>
            <a:pPr indent="0" lvl="0" marL="0" marR="0" rtl="0" algn="l">
              <a:lnSpc>
                <a:spcPct val="133400"/>
              </a:lnSpc>
              <a:spcBef>
                <a:spcPts val="800"/>
              </a:spcBef>
              <a:spcAft>
                <a:spcPts val="0"/>
              </a:spcAft>
              <a:buClr>
                <a:srgbClr val="000000"/>
              </a:buClr>
              <a:buSzPts val="1350"/>
              <a:buFont typeface="Arial"/>
              <a:buNone/>
            </a:pPr>
            <a:r>
              <a:t/>
            </a:r>
            <a:endParaRPr b="0" i="0" sz="1350" u="none" cap="none" strike="noStrike">
              <a:solidFill>
                <a:srgbClr val="000000"/>
              </a:solidFill>
              <a:highlight>
                <a:srgbClr val="FFFFFF"/>
              </a:highlight>
              <a:latin typeface="Raleway"/>
              <a:ea typeface="Raleway"/>
              <a:cs typeface="Raleway"/>
              <a:sym typeface="Raleway"/>
            </a:endParaRPr>
          </a:p>
          <a:p>
            <a:pPr indent="0" lvl="0" marL="0" marR="0" rtl="0" algn="l">
              <a:lnSpc>
                <a:spcPct val="133400"/>
              </a:lnSpc>
              <a:spcBef>
                <a:spcPts val="800"/>
              </a:spcBef>
              <a:spcAft>
                <a:spcPts val="0"/>
              </a:spcAft>
              <a:buClr>
                <a:srgbClr val="000000"/>
              </a:buClr>
              <a:buSzPts val="1350"/>
              <a:buFont typeface="Arial"/>
              <a:buNone/>
            </a:pPr>
            <a:r>
              <a:t/>
            </a:r>
            <a:endParaRPr b="0" i="0" sz="1350" u="none" cap="none" strike="noStrike">
              <a:solidFill>
                <a:srgbClr val="000000"/>
              </a:solidFill>
              <a:highlight>
                <a:srgbClr val="FFFFFF"/>
              </a:highlight>
              <a:latin typeface="Raleway"/>
              <a:ea typeface="Raleway"/>
              <a:cs typeface="Raleway"/>
              <a:sym typeface="Raleway"/>
            </a:endParaRPr>
          </a:p>
          <a:p>
            <a:pPr indent="0" lvl="0" marL="457200" marR="0" rtl="0" algn="l">
              <a:lnSpc>
                <a:spcPct val="133400"/>
              </a:lnSpc>
              <a:spcBef>
                <a:spcPts val="800"/>
              </a:spcBef>
              <a:spcAft>
                <a:spcPts val="0"/>
              </a:spcAft>
              <a:buClr>
                <a:srgbClr val="000000"/>
              </a:buClr>
              <a:buSzPts val="1100"/>
              <a:buFont typeface="Arial"/>
              <a:buNone/>
            </a:pPr>
            <a:r>
              <a:t/>
            </a:r>
            <a:endParaRPr b="0" i="0" sz="1100" u="none" cap="none" strike="noStrike">
              <a:solidFill>
                <a:srgbClr val="000000"/>
              </a:solidFill>
              <a:highlight>
                <a:srgbClr val="FFFFFF"/>
              </a:highlight>
              <a:latin typeface="Roboto"/>
              <a:ea typeface="Roboto"/>
              <a:cs typeface="Roboto"/>
              <a:sym typeface="Roboto"/>
            </a:endParaRPr>
          </a:p>
          <a:p>
            <a:pPr indent="0" lvl="0" marL="457200" marR="0" rtl="0" algn="l">
              <a:lnSpc>
                <a:spcPct val="133400"/>
              </a:lnSpc>
              <a:spcBef>
                <a:spcPts val="800"/>
              </a:spcBef>
              <a:spcAft>
                <a:spcPts val="0"/>
              </a:spcAft>
              <a:buClr>
                <a:srgbClr val="000000"/>
              </a:buClr>
              <a:buSzPts val="1100"/>
              <a:buFont typeface="Arial"/>
              <a:buNone/>
            </a:pPr>
            <a:r>
              <a:t/>
            </a:r>
            <a:endParaRPr b="0" i="0" sz="1100" u="none" cap="none" strike="noStrike">
              <a:solidFill>
                <a:srgbClr val="000000"/>
              </a:solidFill>
              <a:highlight>
                <a:srgbClr val="FFFFFF"/>
              </a:highlight>
              <a:latin typeface="Roboto"/>
              <a:ea typeface="Roboto"/>
              <a:cs typeface="Roboto"/>
              <a:sym typeface="Roboto"/>
            </a:endParaRPr>
          </a:p>
          <a:p>
            <a:pPr indent="457200" lvl="0" marL="0" marR="0" rtl="0" algn="l">
              <a:lnSpc>
                <a:spcPct val="110000"/>
              </a:lnSpc>
              <a:spcBef>
                <a:spcPts val="800"/>
              </a:spcBef>
              <a:spcAft>
                <a:spcPts val="0"/>
              </a:spcAft>
              <a:buClr>
                <a:srgbClr val="000000"/>
              </a:buClr>
              <a:buSzPts val="1100"/>
              <a:buFont typeface="Arial"/>
              <a:buNone/>
            </a:pPr>
            <a:r>
              <a:rPr b="1" i="0" lang="en-IN" sz="1100" u="none" cap="none" strike="noStrike">
                <a:solidFill>
                  <a:srgbClr val="000000"/>
                </a:solidFill>
                <a:highlight>
                  <a:srgbClr val="FFFFFF"/>
                </a:highlight>
                <a:latin typeface="Raleway"/>
                <a:ea typeface="Raleway"/>
                <a:cs typeface="Raleway"/>
                <a:sym typeface="Raleway"/>
              </a:rPr>
              <a:t>Avoid Specifying Parameter Types</a:t>
            </a:r>
            <a:endParaRPr b="0" i="0" sz="1100" u="none" cap="none" strike="noStrike">
              <a:solidFill>
                <a:srgbClr val="000000"/>
              </a:solidFill>
              <a:highlight>
                <a:srgbClr val="FFFFFF"/>
              </a:highlight>
              <a:latin typeface="Roboto"/>
              <a:ea typeface="Roboto"/>
              <a:cs typeface="Roboto"/>
              <a:sym typeface="Roboto"/>
            </a:endParaRPr>
          </a:p>
          <a:p>
            <a:pPr indent="-298450" lvl="0" marL="457200" marR="0" rtl="0" algn="l">
              <a:lnSpc>
                <a:spcPct val="133400"/>
              </a:lnSpc>
              <a:spcBef>
                <a:spcPts val="0"/>
              </a:spcBef>
              <a:spcAft>
                <a:spcPts val="0"/>
              </a:spcAft>
              <a:buClr>
                <a:srgbClr val="000000"/>
              </a:buClr>
              <a:buSzPts val="1100"/>
              <a:buFont typeface="Raleway"/>
              <a:buChar char="●"/>
            </a:pPr>
            <a:r>
              <a:rPr b="0" i="0" lang="en-IN" sz="1100" u="none" cap="none" strike="noStrike">
                <a:solidFill>
                  <a:srgbClr val="000000"/>
                </a:solidFill>
                <a:highlight>
                  <a:srgbClr val="FFFFFF"/>
                </a:highlight>
                <a:latin typeface="Roboto"/>
                <a:ea typeface="Roboto"/>
                <a:cs typeface="Roboto"/>
                <a:sym typeface="Roboto"/>
              </a:rPr>
              <a:t>A compiler, in most cases, is able to resolve the type of lambda parameters with the help of </a:t>
            </a:r>
            <a:r>
              <a:rPr b="0" i="0" lang="en-IN" sz="1100" u="none" cap="none" strike="noStrike">
                <a:solidFill>
                  <a:srgbClr val="267438"/>
                </a:solidFill>
                <a:highlight>
                  <a:srgbClr val="FFFFFF"/>
                </a:highlight>
                <a:uFill>
                  <a:noFill/>
                </a:uFill>
                <a:latin typeface="Roboto"/>
                <a:ea typeface="Roboto"/>
                <a:cs typeface="Roboto"/>
                <a:sym typeface="Roboto"/>
                <a:hlinkClick r:id="rId3">
                  <a:extLst>
                    <a:ext uri="{A12FA001-AC4F-418D-AE19-62706E023703}">
                      <ahyp:hlinkClr val="tx"/>
                    </a:ext>
                  </a:extLst>
                </a:hlinkClick>
              </a:rPr>
              <a:t>type inference</a:t>
            </a:r>
            <a:r>
              <a:rPr b="0" i="0" lang="en-IN" sz="1100" u="none" cap="none" strike="noStrike">
                <a:solidFill>
                  <a:srgbClr val="000000"/>
                </a:solidFill>
                <a:highlight>
                  <a:srgbClr val="FFFFFF"/>
                </a:highlight>
                <a:latin typeface="Roboto"/>
                <a:ea typeface="Roboto"/>
                <a:cs typeface="Roboto"/>
                <a:sym typeface="Roboto"/>
              </a:rPr>
              <a:t>. Consequently, adding a type to the parameters is optional and can be omitted.</a:t>
            </a:r>
            <a:endParaRPr b="0" i="0" sz="1100" u="none" cap="none" strike="noStrike">
              <a:solidFill>
                <a:srgbClr val="000000"/>
              </a:solidFill>
              <a:highlight>
                <a:srgbClr val="FFFFFF"/>
              </a:highlight>
              <a:latin typeface="Roboto"/>
              <a:ea typeface="Roboto"/>
              <a:cs typeface="Roboto"/>
              <a:sym typeface="Roboto"/>
            </a:endParaRPr>
          </a:p>
          <a:p>
            <a:pPr indent="0" lvl="0" marL="177800" marR="177800" rtl="0" algn="l">
              <a:lnSpc>
                <a:spcPct val="115000"/>
              </a:lnSpc>
              <a:spcBef>
                <a:spcPts val="800"/>
              </a:spcBef>
              <a:spcAft>
                <a:spcPts val="0"/>
              </a:spcAft>
              <a:buClr>
                <a:srgbClr val="000000"/>
              </a:buClr>
              <a:buSzPts val="1100"/>
              <a:buFont typeface="Arial"/>
              <a:buNone/>
            </a:pPr>
            <a:r>
              <a:t/>
            </a:r>
            <a:endParaRPr b="1" i="0" sz="1100" u="none" cap="none" strike="noStrike">
              <a:solidFill>
                <a:srgbClr val="000000"/>
              </a:solidFill>
              <a:highlight>
                <a:srgbClr val="FAFAFA"/>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D1F20"/>
              </a:solidFill>
              <a:highlight>
                <a:srgbClr val="FFFFFF"/>
              </a:highlight>
              <a:latin typeface="Roboto"/>
              <a:ea typeface="Roboto"/>
              <a:cs typeface="Roboto"/>
              <a:sym typeface="Roboto"/>
            </a:endParaRPr>
          </a:p>
        </p:txBody>
      </p:sp>
      <p:sp>
        <p:nvSpPr>
          <p:cNvPr id="221" name="Google Shape;221;p14"/>
          <p:cNvSpPr txBox="1"/>
          <p:nvPr/>
        </p:nvSpPr>
        <p:spPr>
          <a:xfrm>
            <a:off x="3920640" y="1197875"/>
            <a:ext cx="37737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000000"/>
                </a:solidFill>
                <a:highlight>
                  <a:schemeClr val="lt1"/>
                </a:highlight>
                <a:latin typeface="Roboto"/>
                <a:ea typeface="Roboto"/>
                <a:cs typeface="Roboto"/>
                <a:sym typeface="Roboto"/>
              </a:rPr>
              <a:t>Instead of:</a:t>
            </a:r>
            <a:endParaRPr b="1" i="0" sz="900" u="none" cap="none" strike="noStrike">
              <a:solidFill>
                <a:srgbClr val="000000"/>
              </a:solidFill>
              <a:highlight>
                <a:schemeClr val="lt1"/>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4E9359"/>
                </a:solidFill>
                <a:highlight>
                  <a:srgbClr val="FAFAFA"/>
                </a:highlight>
                <a:latin typeface="Roboto"/>
                <a:ea typeface="Roboto"/>
                <a:cs typeface="Roboto"/>
                <a:sym typeface="Roboto"/>
              </a:rPr>
              <a:t>Foo</a:t>
            </a: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BC6060"/>
                </a:solidFill>
                <a:highlight>
                  <a:srgbClr val="FAFAFA"/>
                </a:highlight>
                <a:latin typeface="Roboto"/>
                <a:ea typeface="Roboto"/>
                <a:cs typeface="Roboto"/>
                <a:sym typeface="Roboto"/>
              </a:rPr>
              <a:t>foo</a:t>
            </a:r>
            <a:r>
              <a:rPr b="0" i="0" lang="en-IN" sz="900" u="none" cap="none" strike="noStrike">
                <a:solidFill>
                  <a:srgbClr val="000000"/>
                </a:solidFill>
                <a:highlight>
                  <a:srgbClr val="FAFAFA"/>
                </a:highlight>
                <a:latin typeface="Roboto"/>
                <a:ea typeface="Roboto"/>
                <a:cs typeface="Roboto"/>
                <a:sym typeface="Roboto"/>
              </a:rPr>
              <a:t> = parameter -&gt; { </a:t>
            </a:r>
            <a:r>
              <a:rPr b="0" i="0" lang="en-IN" sz="900" u="none" cap="none" strike="noStrike">
                <a:solidFill>
                  <a:srgbClr val="4E9359"/>
                </a:solidFill>
                <a:highlight>
                  <a:srgbClr val="FAFAFA"/>
                </a:highlight>
                <a:latin typeface="Roboto"/>
                <a:ea typeface="Roboto"/>
                <a:cs typeface="Roboto"/>
                <a:sym typeface="Roboto"/>
              </a:rPr>
              <a:t>String</a:t>
            </a: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BC6060"/>
                </a:solidFill>
                <a:highlight>
                  <a:srgbClr val="FAFAFA"/>
                </a:highlight>
                <a:latin typeface="Roboto"/>
                <a:ea typeface="Roboto"/>
                <a:cs typeface="Roboto"/>
                <a:sym typeface="Roboto"/>
              </a:rPr>
              <a:t>result</a:t>
            </a:r>
            <a:r>
              <a:rPr b="0" i="0" lang="en-IN" sz="900" u="none" cap="none" strike="noStrike">
                <a:solidFill>
                  <a:srgbClr val="000000"/>
                </a:solidFill>
                <a:highlight>
                  <a:srgbClr val="FAFAFA"/>
                </a:highlight>
                <a:latin typeface="Roboto"/>
                <a:ea typeface="Roboto"/>
                <a:cs typeface="Roboto"/>
                <a:sym typeface="Roboto"/>
              </a:rPr>
              <a:t> = </a:t>
            </a:r>
            <a:r>
              <a:rPr b="0" i="0" lang="en-IN" sz="900" u="none" cap="none" strike="noStrike">
                <a:solidFill>
                  <a:srgbClr val="4E9359"/>
                </a:solidFill>
                <a:highlight>
                  <a:srgbClr val="FAFAFA"/>
                </a:highlight>
                <a:latin typeface="Roboto"/>
                <a:ea typeface="Roboto"/>
                <a:cs typeface="Roboto"/>
                <a:sym typeface="Roboto"/>
              </a:rPr>
              <a:t>"Something "</a:t>
            </a:r>
            <a:r>
              <a:rPr b="0" i="0" lang="en-IN" sz="900" u="none" cap="none" strike="noStrike">
                <a:solidFill>
                  <a:srgbClr val="000000"/>
                </a:solidFill>
                <a:highlight>
                  <a:srgbClr val="FAFAFA"/>
                </a:highlight>
                <a:latin typeface="Roboto"/>
                <a:ea typeface="Roboto"/>
                <a:cs typeface="Roboto"/>
                <a:sym typeface="Roboto"/>
              </a:rPr>
              <a:t> + parameter; </a:t>
            </a:r>
            <a:endParaRPr b="0" i="0" sz="900" u="none" cap="none" strike="noStrike">
              <a:solidFill>
                <a:srgbClr val="000000"/>
              </a:solidFill>
              <a:highlight>
                <a:srgbClr val="FAFAFA"/>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888888"/>
                </a:solidFill>
                <a:highlight>
                  <a:srgbClr val="FAFAFA"/>
                </a:highlight>
                <a:latin typeface="Roboto"/>
                <a:ea typeface="Roboto"/>
                <a:cs typeface="Roboto"/>
                <a:sym typeface="Roboto"/>
              </a:rPr>
              <a:t>//many lines of code </a:t>
            </a:r>
            <a:endParaRPr b="0" i="0" sz="900" u="none" cap="none" strike="noStrike">
              <a:solidFill>
                <a:srgbClr val="000000"/>
              </a:solidFill>
              <a:highlight>
                <a:srgbClr val="FAFAFA"/>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63B175"/>
                </a:solidFill>
                <a:highlight>
                  <a:srgbClr val="FAFAFA"/>
                </a:highlight>
                <a:latin typeface="Roboto"/>
                <a:ea typeface="Roboto"/>
                <a:cs typeface="Roboto"/>
                <a:sym typeface="Roboto"/>
              </a:rPr>
              <a:t>return</a:t>
            </a:r>
            <a:r>
              <a:rPr b="0" i="0" lang="en-IN" sz="900" u="none" cap="none" strike="noStrike">
                <a:solidFill>
                  <a:srgbClr val="000000"/>
                </a:solidFill>
                <a:highlight>
                  <a:srgbClr val="FAFAFA"/>
                </a:highlight>
                <a:latin typeface="Roboto"/>
                <a:ea typeface="Roboto"/>
                <a:cs typeface="Roboto"/>
                <a:sym typeface="Roboto"/>
              </a:rPr>
              <a:t> result; </a:t>
            </a:r>
            <a:endParaRPr b="0" i="0" sz="900" u="none" cap="none" strike="noStrike">
              <a:solidFill>
                <a:srgbClr val="000000"/>
              </a:solidFill>
              <a:highlight>
                <a:srgbClr val="FAFAFA"/>
              </a:highlight>
              <a:latin typeface="Roboto"/>
              <a:ea typeface="Roboto"/>
              <a:cs typeface="Roboto"/>
              <a:sym typeface="Roboto"/>
            </a:endParaRPr>
          </a:p>
          <a:p>
            <a:pPr indent="0" lvl="0" marL="177800" marR="17780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a:t>
            </a:r>
            <a:endParaRPr b="0" i="0" sz="900" u="none" cap="none" strike="noStrike">
              <a:solidFill>
                <a:srgbClr val="000000"/>
              </a:solidFill>
              <a:highlight>
                <a:srgbClr val="FAFAFA"/>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t/>
            </a:r>
            <a:endParaRPr b="1" i="0" sz="9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Follow this:</a:t>
            </a:r>
            <a:endParaRPr b="1" i="0" sz="900" u="none" cap="none" strike="noStrike">
              <a:solidFill>
                <a:srgbClr val="000000"/>
              </a:solidFill>
              <a:highlight>
                <a:srgbClr val="FFFFFF"/>
              </a:highlight>
              <a:latin typeface="Roboto"/>
              <a:ea typeface="Roboto"/>
              <a:cs typeface="Roboto"/>
              <a:sym typeface="Roboto"/>
            </a:endParaRPr>
          </a:p>
          <a:p>
            <a:pPr indent="0" lvl="0" marL="177800" marR="177800" rtl="0" algn="l">
              <a:lnSpc>
                <a:spcPct val="100000"/>
              </a:lnSpc>
              <a:spcBef>
                <a:spcPts val="0"/>
              </a:spcBef>
              <a:spcAft>
                <a:spcPts val="0"/>
              </a:spcAft>
              <a:buClr>
                <a:srgbClr val="000000"/>
              </a:buClr>
              <a:buSzPts val="900"/>
              <a:buFont typeface="Arial"/>
              <a:buNone/>
            </a:pPr>
            <a:r>
              <a:t/>
            </a:r>
            <a:endParaRPr b="0" i="0" sz="900" u="none" cap="none" strike="noStrike">
              <a:solidFill>
                <a:srgbClr val="4E9359"/>
              </a:solidFill>
              <a:highlight>
                <a:srgbClr val="FAFAFA"/>
              </a:highlight>
              <a:latin typeface="Roboto"/>
              <a:ea typeface="Roboto"/>
              <a:cs typeface="Roboto"/>
              <a:sym typeface="Roboto"/>
            </a:endParaRPr>
          </a:p>
          <a:p>
            <a:pPr indent="0" lvl="0" marL="177800" marR="177800" rtl="0" algn="l">
              <a:lnSpc>
                <a:spcPct val="100000"/>
              </a:lnSpc>
              <a:spcBef>
                <a:spcPts val="0"/>
              </a:spcBef>
              <a:spcAft>
                <a:spcPts val="0"/>
              </a:spcAft>
              <a:buClr>
                <a:srgbClr val="000000"/>
              </a:buClr>
              <a:buSzPts val="900"/>
              <a:buFont typeface="Arial"/>
              <a:buNone/>
            </a:pPr>
            <a:r>
              <a:rPr b="0" i="0" lang="en-IN" sz="900" u="none" cap="none" strike="noStrike">
                <a:solidFill>
                  <a:srgbClr val="4E9359"/>
                </a:solidFill>
                <a:highlight>
                  <a:srgbClr val="FAFAFA"/>
                </a:highlight>
                <a:latin typeface="Roboto"/>
                <a:ea typeface="Roboto"/>
                <a:cs typeface="Roboto"/>
                <a:sym typeface="Roboto"/>
              </a:rPr>
              <a:t>Foo</a:t>
            </a: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BC6060"/>
                </a:solidFill>
                <a:highlight>
                  <a:srgbClr val="FAFAFA"/>
                </a:highlight>
                <a:latin typeface="Roboto"/>
                <a:ea typeface="Roboto"/>
                <a:cs typeface="Roboto"/>
                <a:sym typeface="Roboto"/>
              </a:rPr>
              <a:t>foo</a:t>
            </a:r>
            <a:r>
              <a:rPr b="0" i="0" lang="en-IN" sz="900" u="none" cap="none" strike="noStrike">
                <a:solidFill>
                  <a:srgbClr val="000000"/>
                </a:solidFill>
                <a:highlight>
                  <a:srgbClr val="FAFAFA"/>
                </a:highlight>
                <a:latin typeface="Roboto"/>
                <a:ea typeface="Roboto"/>
                <a:cs typeface="Roboto"/>
                <a:sym typeface="Roboto"/>
              </a:rPr>
              <a:t> = parameter -&gt; buildString(parameter);</a:t>
            </a:r>
            <a:endParaRPr b="0" i="0" sz="900" u="none" cap="none" strike="noStrike">
              <a:solidFill>
                <a:srgbClr val="000000"/>
              </a:solidFill>
              <a:highlight>
                <a:srgbClr val="FAFAFA"/>
              </a:highlight>
              <a:latin typeface="Roboto"/>
              <a:ea typeface="Roboto"/>
              <a:cs typeface="Roboto"/>
              <a:sym typeface="Roboto"/>
            </a:endParaRPr>
          </a:p>
          <a:p>
            <a:pPr indent="0" lvl="0" marL="177800" marR="17780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highlight>
                <a:srgbClr val="FAFAFA"/>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rgbClr val="63B175"/>
                </a:solidFill>
                <a:highlight>
                  <a:srgbClr val="FAFAFA"/>
                </a:highlight>
                <a:latin typeface="Roboto"/>
                <a:ea typeface="Roboto"/>
                <a:cs typeface="Roboto"/>
                <a:sym typeface="Roboto"/>
              </a:rPr>
              <a:t>      private</a:t>
            </a:r>
            <a:r>
              <a:rPr b="0" i="0" lang="en-IN" sz="900" u="none" cap="none" strike="noStrike">
                <a:solidFill>
                  <a:srgbClr val="000000"/>
                </a:solidFill>
                <a:highlight>
                  <a:srgbClr val="FAFAFA"/>
                </a:highlight>
                <a:latin typeface="Roboto"/>
                <a:ea typeface="Roboto"/>
                <a:cs typeface="Roboto"/>
                <a:sym typeface="Roboto"/>
              </a:rPr>
              <a:t> String </a:t>
            </a:r>
            <a:r>
              <a:rPr b="0" i="0" lang="en-IN" sz="900" u="none" cap="none" strike="noStrike">
                <a:solidFill>
                  <a:srgbClr val="267438"/>
                </a:solidFill>
                <a:highlight>
                  <a:srgbClr val="FAFAFA"/>
                </a:highlight>
                <a:latin typeface="Roboto"/>
                <a:ea typeface="Roboto"/>
                <a:cs typeface="Roboto"/>
                <a:sym typeface="Roboto"/>
              </a:rPr>
              <a:t>buildString</a:t>
            </a:r>
            <a:r>
              <a:rPr b="0" i="0" lang="en-IN" sz="900" u="none" cap="none" strike="noStrike">
                <a:solidFill>
                  <a:srgbClr val="000000"/>
                </a:solidFill>
                <a:highlight>
                  <a:srgbClr val="FAFAFA"/>
                </a:highlight>
                <a:latin typeface="Roboto"/>
                <a:ea typeface="Roboto"/>
                <a:cs typeface="Roboto"/>
                <a:sym typeface="Roboto"/>
              </a:rPr>
              <a:t>(String parameter) {</a:t>
            </a:r>
            <a:endParaRPr b="0" i="0" sz="900" u="none" cap="none" strike="noStrike">
              <a:solidFill>
                <a:srgbClr val="000000"/>
              </a:solidFill>
              <a:highlight>
                <a:srgbClr val="FAFAFA"/>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4E9359"/>
                </a:solidFill>
                <a:highlight>
                  <a:srgbClr val="FAFAFA"/>
                </a:highlight>
                <a:latin typeface="Roboto"/>
                <a:ea typeface="Roboto"/>
                <a:cs typeface="Roboto"/>
                <a:sym typeface="Roboto"/>
              </a:rPr>
              <a:t>String</a:t>
            </a: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BC6060"/>
                </a:solidFill>
                <a:highlight>
                  <a:srgbClr val="FAFAFA"/>
                </a:highlight>
                <a:latin typeface="Roboto"/>
                <a:ea typeface="Roboto"/>
                <a:cs typeface="Roboto"/>
                <a:sym typeface="Roboto"/>
              </a:rPr>
              <a:t>result</a:t>
            </a:r>
            <a:r>
              <a:rPr b="0" i="0" lang="en-IN" sz="900" u="none" cap="none" strike="noStrike">
                <a:solidFill>
                  <a:srgbClr val="000000"/>
                </a:solidFill>
                <a:highlight>
                  <a:srgbClr val="FAFAFA"/>
                </a:highlight>
                <a:latin typeface="Roboto"/>
                <a:ea typeface="Roboto"/>
                <a:cs typeface="Roboto"/>
                <a:sym typeface="Roboto"/>
              </a:rPr>
              <a:t> = </a:t>
            </a:r>
            <a:r>
              <a:rPr b="0" i="0" lang="en-IN" sz="900" u="none" cap="none" strike="noStrike">
                <a:solidFill>
                  <a:srgbClr val="4E9359"/>
                </a:solidFill>
                <a:highlight>
                  <a:srgbClr val="FAFAFA"/>
                </a:highlight>
                <a:latin typeface="Roboto"/>
                <a:ea typeface="Roboto"/>
                <a:cs typeface="Roboto"/>
                <a:sym typeface="Roboto"/>
              </a:rPr>
              <a:t>"Something "</a:t>
            </a:r>
            <a:r>
              <a:rPr b="0" i="0" lang="en-IN" sz="900" u="none" cap="none" strike="noStrike">
                <a:solidFill>
                  <a:srgbClr val="000000"/>
                </a:solidFill>
                <a:highlight>
                  <a:srgbClr val="FAFAFA"/>
                </a:highlight>
                <a:latin typeface="Roboto"/>
                <a:ea typeface="Roboto"/>
                <a:cs typeface="Roboto"/>
                <a:sym typeface="Roboto"/>
              </a:rPr>
              <a:t> + parameter;</a:t>
            </a:r>
            <a:endParaRPr b="0" i="0" sz="900" u="none" cap="none" strike="noStrike">
              <a:solidFill>
                <a:srgbClr val="000000"/>
              </a:solidFill>
              <a:highlight>
                <a:srgbClr val="FAFAFA"/>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888888"/>
                </a:solidFill>
                <a:highlight>
                  <a:srgbClr val="FAFAFA"/>
                </a:highlight>
                <a:latin typeface="Roboto"/>
                <a:ea typeface="Roboto"/>
                <a:cs typeface="Roboto"/>
                <a:sym typeface="Roboto"/>
              </a:rPr>
              <a:t>//many lines of code</a:t>
            </a:r>
            <a:endParaRPr b="0" i="0" sz="900" u="none" cap="none" strike="noStrike">
              <a:solidFill>
                <a:srgbClr val="000000"/>
              </a:solidFill>
              <a:highlight>
                <a:srgbClr val="FAFAFA"/>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    </a:t>
            </a:r>
            <a:r>
              <a:rPr b="0" i="0" lang="en-IN" sz="900" u="none" cap="none" strike="noStrike">
                <a:solidFill>
                  <a:srgbClr val="63B175"/>
                </a:solidFill>
                <a:highlight>
                  <a:srgbClr val="FAFAFA"/>
                </a:highlight>
                <a:latin typeface="Roboto"/>
                <a:ea typeface="Roboto"/>
                <a:cs typeface="Roboto"/>
                <a:sym typeface="Roboto"/>
              </a:rPr>
              <a:t>return</a:t>
            </a:r>
            <a:r>
              <a:rPr b="0" i="0" lang="en-IN" sz="900" u="none" cap="none" strike="noStrike">
                <a:solidFill>
                  <a:srgbClr val="000000"/>
                </a:solidFill>
                <a:highlight>
                  <a:srgbClr val="FAFAFA"/>
                </a:highlight>
                <a:latin typeface="Roboto"/>
                <a:ea typeface="Roboto"/>
                <a:cs typeface="Roboto"/>
                <a:sym typeface="Roboto"/>
              </a:rPr>
              <a:t> result;</a:t>
            </a:r>
            <a:endParaRPr b="0" i="0" sz="900" u="none" cap="none" strike="noStrike">
              <a:solidFill>
                <a:srgbClr val="000000"/>
              </a:solidFill>
              <a:highlight>
                <a:srgbClr val="FAFAFA"/>
              </a:highlight>
              <a:latin typeface="Roboto"/>
              <a:ea typeface="Roboto"/>
              <a:cs typeface="Roboto"/>
              <a:sym typeface="Roboto"/>
            </a:endParaRPr>
          </a:p>
          <a:p>
            <a:pPr indent="0" lvl="0" marL="177800" marR="177800" rtl="0" algn="l">
              <a:lnSpc>
                <a:spcPct val="100000"/>
              </a:lnSpc>
              <a:spcBef>
                <a:spcPts val="0"/>
              </a:spcBef>
              <a:spcAft>
                <a:spcPts val="0"/>
              </a:spcAft>
              <a:buClr>
                <a:srgbClr val="000000"/>
              </a:buClr>
              <a:buSzPts val="900"/>
              <a:buFont typeface="Arial"/>
              <a:buNone/>
            </a:pPr>
            <a:r>
              <a:rPr b="0" i="0" lang="en-IN" sz="900" u="none" cap="none" strike="noStrike">
                <a:solidFill>
                  <a:srgbClr val="000000"/>
                </a:solidFill>
                <a:highlight>
                  <a:srgbClr val="FAFAFA"/>
                </a:highlight>
                <a:latin typeface="Roboto"/>
                <a:ea typeface="Roboto"/>
                <a:cs typeface="Roboto"/>
                <a:sym typeface="Roboto"/>
              </a:rPr>
              <a:t>}</a:t>
            </a:r>
            <a:endParaRPr b="0" i="0" sz="900" u="none" cap="none" strike="noStrike">
              <a:solidFill>
                <a:srgbClr val="000000"/>
              </a:solidFill>
              <a:highlight>
                <a:srgbClr val="FAFAFA"/>
              </a:highlight>
              <a:latin typeface="Roboto"/>
              <a:ea typeface="Roboto"/>
              <a:cs typeface="Roboto"/>
              <a:sym typeface="Roboto"/>
            </a:endParaRPr>
          </a:p>
        </p:txBody>
      </p:sp>
      <p:sp>
        <p:nvSpPr>
          <p:cNvPr id="222" name="Google Shape;222;p14"/>
          <p:cNvSpPr txBox="1"/>
          <p:nvPr/>
        </p:nvSpPr>
        <p:spPr>
          <a:xfrm>
            <a:off x="4477100" y="3872048"/>
            <a:ext cx="3928200" cy="1057500"/>
          </a:xfrm>
          <a:prstGeom prst="rect">
            <a:avLst/>
          </a:prstGeom>
          <a:noFill/>
          <a:ln>
            <a:noFill/>
          </a:ln>
        </p:spPr>
        <p:txBody>
          <a:bodyPr anchorCtr="0" anchor="t" bIns="91425" lIns="91425" spcFirstLastPara="1" rIns="91425" wrap="square" tIns="91425">
            <a:spAutoFit/>
          </a:bodyPr>
          <a:lstStyle/>
          <a:p>
            <a:pPr indent="0" lvl="0" marL="0" marR="0" rtl="0" algn="l">
              <a:lnSpc>
                <a:spcPct val="133400"/>
              </a:lnSpc>
              <a:spcBef>
                <a:spcPts val="0"/>
              </a:spcBef>
              <a:spcAft>
                <a:spcPts val="0"/>
              </a:spcAft>
              <a:buClr>
                <a:srgbClr val="000000"/>
              </a:buClr>
              <a:buSzPts val="900"/>
              <a:buFont typeface="Arial"/>
              <a:buNone/>
            </a:pPr>
            <a:r>
              <a:rPr b="0" i="0" lang="en-IN" sz="900" u="none" cap="none" strike="noStrike">
                <a:solidFill>
                  <a:srgbClr val="000000"/>
                </a:solidFill>
                <a:highlight>
                  <a:srgbClr val="FFFFFF"/>
                </a:highlight>
                <a:latin typeface="Roboto"/>
                <a:ea typeface="Roboto"/>
                <a:cs typeface="Roboto"/>
                <a:sym typeface="Roboto"/>
              </a:rPr>
              <a:t>We can do this:</a:t>
            </a:r>
            <a:endParaRPr b="0" i="0" sz="900" u="none" cap="none" strike="noStrike">
              <a:solidFill>
                <a:srgbClr val="000000"/>
              </a:solidFill>
              <a:highlight>
                <a:srgbClr val="FFFFFF"/>
              </a:highlight>
              <a:latin typeface="Roboto"/>
              <a:ea typeface="Roboto"/>
              <a:cs typeface="Roboto"/>
              <a:sym typeface="Roboto"/>
            </a:endParaRPr>
          </a:p>
          <a:p>
            <a:pPr indent="0" lvl="0" marL="177800" marR="177800" rtl="0" algn="l">
              <a:lnSpc>
                <a:spcPct val="115000"/>
              </a:lnSpc>
              <a:spcBef>
                <a:spcPts val="800"/>
              </a:spcBef>
              <a:spcAft>
                <a:spcPts val="0"/>
              </a:spcAft>
              <a:buClr>
                <a:srgbClr val="000000"/>
              </a:buClr>
              <a:buSzPts val="900"/>
              <a:buFont typeface="Arial"/>
              <a:buNone/>
            </a:pPr>
            <a:r>
              <a:rPr b="1" i="0" lang="en-IN" sz="900" u="none" cap="none" strike="noStrike">
                <a:solidFill>
                  <a:srgbClr val="000000"/>
                </a:solidFill>
                <a:highlight>
                  <a:srgbClr val="FAFAFA"/>
                </a:highlight>
                <a:latin typeface="Roboto"/>
                <a:ea typeface="Roboto"/>
                <a:cs typeface="Roboto"/>
                <a:sym typeface="Roboto"/>
              </a:rPr>
              <a:t>(a, b) -&gt; a.toLowerCase() + b.toLowerCase();</a:t>
            </a:r>
            <a:endParaRPr b="1" i="0" sz="900" u="none" cap="none" strike="noStrike">
              <a:solidFill>
                <a:srgbClr val="000000"/>
              </a:solidFill>
              <a:highlight>
                <a:srgbClr val="FAFAFA"/>
              </a:highlight>
              <a:latin typeface="Roboto"/>
              <a:ea typeface="Roboto"/>
              <a:cs typeface="Roboto"/>
              <a:sym typeface="Roboto"/>
            </a:endParaRPr>
          </a:p>
          <a:p>
            <a:pPr indent="0" lvl="0" marL="0" marR="0" rtl="0" algn="l">
              <a:lnSpc>
                <a:spcPct val="133400"/>
              </a:lnSpc>
              <a:spcBef>
                <a:spcPts val="0"/>
              </a:spcBef>
              <a:spcAft>
                <a:spcPts val="0"/>
              </a:spcAft>
              <a:buClr>
                <a:srgbClr val="000000"/>
              </a:buClr>
              <a:buSzPts val="900"/>
              <a:buFont typeface="Arial"/>
              <a:buNone/>
            </a:pPr>
            <a:r>
              <a:rPr b="0" i="0" lang="en-IN" sz="900" u="none" cap="none" strike="noStrike">
                <a:solidFill>
                  <a:srgbClr val="000000"/>
                </a:solidFill>
                <a:highlight>
                  <a:srgbClr val="FFFFFF"/>
                </a:highlight>
                <a:latin typeface="Roboto"/>
                <a:ea typeface="Roboto"/>
                <a:cs typeface="Roboto"/>
                <a:sym typeface="Roboto"/>
              </a:rPr>
              <a:t>Instead of this:</a:t>
            </a:r>
            <a:endParaRPr b="0" i="0" sz="900" u="none" cap="none" strike="noStrike">
              <a:solidFill>
                <a:srgbClr val="000000"/>
              </a:solidFill>
              <a:highlight>
                <a:srgbClr val="FFFFFF"/>
              </a:highlight>
              <a:latin typeface="Roboto"/>
              <a:ea typeface="Roboto"/>
              <a:cs typeface="Roboto"/>
              <a:sym typeface="Roboto"/>
            </a:endParaRPr>
          </a:p>
          <a:p>
            <a:pPr indent="0" lvl="0" marL="177800" marR="177800" rtl="0" algn="l">
              <a:lnSpc>
                <a:spcPct val="115000"/>
              </a:lnSpc>
              <a:spcBef>
                <a:spcPts val="800"/>
              </a:spcBef>
              <a:spcAft>
                <a:spcPts val="0"/>
              </a:spcAft>
              <a:buClr>
                <a:srgbClr val="000000"/>
              </a:buClr>
              <a:buSzPts val="900"/>
              <a:buFont typeface="Arial"/>
              <a:buNone/>
            </a:pPr>
            <a:r>
              <a:rPr b="1" i="0" lang="en-IN" sz="900" u="none" cap="none" strike="noStrike">
                <a:solidFill>
                  <a:srgbClr val="000000"/>
                </a:solidFill>
                <a:highlight>
                  <a:srgbClr val="FAFAFA"/>
                </a:highlight>
                <a:latin typeface="Roboto"/>
                <a:ea typeface="Roboto"/>
                <a:cs typeface="Roboto"/>
                <a:sym typeface="Roboto"/>
              </a:rPr>
              <a:t>(String a, String b) -&gt; a.toLowerCase() + b.toLowerCase();</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nvSpPr>
        <p:spPr>
          <a:xfrm>
            <a:off x="111250" y="569325"/>
            <a:ext cx="91158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200000"/>
              </a:lnSpc>
              <a:spcBef>
                <a:spcPts val="0"/>
              </a:spcBef>
              <a:spcAft>
                <a:spcPts val="0"/>
              </a:spcAft>
              <a:buClr>
                <a:srgbClr val="000000"/>
              </a:buClr>
              <a:buSzPts val="1200"/>
              <a:buFont typeface="Arial"/>
              <a:buNone/>
            </a:pPr>
            <a:r>
              <a:rPr i="0" lang="en-IN" sz="1100" u="none" cap="none" strike="noStrike">
                <a:solidFill>
                  <a:srgbClr val="080808"/>
                </a:solidFill>
                <a:highlight>
                  <a:srgbClr val="FFFFFF"/>
                </a:highlight>
              </a:rPr>
              <a:t>A Stream, which represents a </a:t>
            </a:r>
            <a:r>
              <a:rPr b="1" i="0" lang="en-IN" sz="1100" u="none" cap="none" strike="noStrike">
                <a:solidFill>
                  <a:srgbClr val="080808"/>
                </a:solidFill>
                <a:highlight>
                  <a:srgbClr val="FFFFFF"/>
                </a:highlight>
              </a:rPr>
              <a:t>sequence of data objects</a:t>
            </a:r>
            <a:r>
              <a:rPr i="0" lang="en-IN" sz="1100" u="none" cap="none" strike="noStrike">
                <a:solidFill>
                  <a:srgbClr val="080808"/>
                </a:solidFill>
                <a:highlight>
                  <a:srgbClr val="FFFFFF"/>
                </a:highlight>
              </a:rPr>
              <a:t> &amp;</a:t>
            </a:r>
            <a:r>
              <a:rPr b="1" i="0" lang="en-IN" sz="1100" u="none" cap="none" strike="noStrike">
                <a:solidFill>
                  <a:srgbClr val="080808"/>
                </a:solidFill>
                <a:highlight>
                  <a:srgbClr val="FFFFFF"/>
                </a:highlight>
              </a:rPr>
              <a:t> series of operations on that data</a:t>
            </a:r>
            <a:r>
              <a:rPr i="0" lang="en-IN" sz="1100" u="none" cap="none" strike="noStrike">
                <a:solidFill>
                  <a:srgbClr val="080808"/>
                </a:solidFill>
                <a:highlight>
                  <a:srgbClr val="FFFFFF"/>
                </a:highlight>
              </a:rPr>
              <a:t> is a data pipeline that is </a:t>
            </a:r>
            <a:r>
              <a:rPr b="1" i="0" lang="en-IN" sz="1100" u="none" cap="none" strike="noStrike">
                <a:solidFill>
                  <a:srgbClr val="080808"/>
                </a:solidFill>
                <a:highlight>
                  <a:srgbClr val="FFFFFF"/>
                </a:highlight>
              </a:rPr>
              <a:t>not related to Java I/O.</a:t>
            </a:r>
            <a:r>
              <a:rPr i="0" lang="en-IN" sz="1100" u="none" cap="none" strike="noStrike">
                <a:solidFill>
                  <a:srgbClr val="080808"/>
                </a:solidFill>
                <a:highlight>
                  <a:srgbClr val="FFFFFF"/>
                </a:highlight>
              </a:rPr>
              <a:t> Streams does </a:t>
            </a:r>
            <a:r>
              <a:rPr b="1" i="0" lang="en-IN" sz="1100" u="none" cap="none" strike="noStrike">
                <a:solidFill>
                  <a:srgbClr val="080808"/>
                </a:solidFill>
                <a:highlight>
                  <a:srgbClr val="FFFFFF"/>
                </a:highlight>
              </a:rPr>
              <a:t>not hold any data permanently.</a:t>
            </a:r>
            <a:r>
              <a:rPr lang="en-IN" sz="1350">
                <a:solidFill>
                  <a:srgbClr val="080808"/>
                </a:solidFill>
                <a:highlight>
                  <a:srgbClr val="FFFFFF"/>
                </a:highlight>
                <a:latin typeface="Raleway"/>
                <a:ea typeface="Raleway"/>
                <a:cs typeface="Raleway"/>
                <a:sym typeface="Raleway"/>
              </a:rPr>
              <a:t> </a:t>
            </a:r>
            <a:r>
              <a:rPr lang="en-IN" sz="1100">
                <a:solidFill>
                  <a:srgbClr val="080808"/>
                </a:solidFill>
                <a:highlight>
                  <a:srgbClr val="FFFFFF"/>
                </a:highlight>
              </a:rPr>
              <a:t>Rather, it adds support for functional-style operations on data pipelines.</a:t>
            </a:r>
            <a:endParaRPr i="0" sz="1100" u="none" cap="none" strike="noStrike">
              <a:solidFill>
                <a:srgbClr val="080808"/>
              </a:solidFill>
              <a:highlight>
                <a:srgbClr val="FFFFFF"/>
              </a:highlight>
            </a:endParaRPr>
          </a:p>
          <a:p>
            <a:pPr indent="0" lvl="0" marL="0" marR="0" rtl="0" algn="l">
              <a:lnSpc>
                <a:spcPct val="200000"/>
              </a:lnSpc>
              <a:spcBef>
                <a:spcPts val="0"/>
              </a:spcBef>
              <a:spcAft>
                <a:spcPts val="0"/>
              </a:spcAft>
              <a:buClr>
                <a:srgbClr val="000000"/>
              </a:buClr>
              <a:buSzPts val="1200"/>
              <a:buFont typeface="Arial"/>
              <a:buNone/>
            </a:pPr>
            <a:r>
              <a:rPr i="0" lang="en-IN" sz="1100" u="none" cap="none" strike="noStrike">
                <a:solidFill>
                  <a:srgbClr val="080808"/>
                </a:solidFill>
                <a:highlight>
                  <a:srgbClr val="FFFFFF"/>
                </a:highlight>
              </a:rPr>
              <a:t>The key interface is</a:t>
            </a:r>
            <a:r>
              <a:rPr i="0" lang="en-IN" sz="1100" u="none" cap="none" strike="noStrike">
                <a:solidFill>
                  <a:srgbClr val="373E3F"/>
                </a:solidFill>
                <a:highlight>
                  <a:srgbClr val="FFFFFF"/>
                </a:highlight>
              </a:rPr>
              <a:t> </a:t>
            </a:r>
            <a:r>
              <a:rPr i="0" lang="en-IN" sz="1100" u="none" cap="none" strike="noStrike">
                <a:solidFill>
                  <a:srgbClr val="E01E5A"/>
                </a:solidFill>
                <a:highlight>
                  <a:srgbClr val="FFFFFF"/>
                </a:highlight>
              </a:rPr>
              <a:t>java.util.stream.Stream&lt;T&gt;</a:t>
            </a:r>
            <a:r>
              <a:rPr i="0" lang="en-IN" sz="1100" u="none" cap="none" strike="noStrike">
                <a:solidFill>
                  <a:srgbClr val="373E3F"/>
                </a:solidFill>
                <a:highlight>
                  <a:srgbClr val="FFFFFF"/>
                </a:highlight>
              </a:rPr>
              <a:t>.</a:t>
            </a:r>
            <a:r>
              <a:rPr i="0" lang="en-IN" sz="1100" u="none" cap="none" strike="noStrike">
                <a:highlight>
                  <a:srgbClr val="FFFFFF"/>
                </a:highlight>
              </a:rPr>
              <a:t> It accepts Functional Interfaces so that lambdas can be passed. Streams support a fluent interface or chaining.</a:t>
            </a:r>
            <a:r>
              <a:rPr i="0" lang="en-IN" sz="1100" u="none" cap="none" strike="noStrike">
                <a:solidFill>
                  <a:srgbClr val="373E3F"/>
                </a:solidFill>
                <a:highlight>
                  <a:srgbClr val="FFFFFF"/>
                </a:highlight>
              </a:rPr>
              <a:t> </a:t>
            </a:r>
            <a:endParaRPr sz="1100">
              <a:solidFill>
                <a:srgbClr val="080808"/>
              </a:solidFill>
              <a:highlight>
                <a:srgbClr val="FFFFFF"/>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chemeClr val="lt1"/>
                </a:highlight>
              </a:rPr>
              <a:t>We can use Java Stream API to implement internal iteration, that is better because java framework is in control of the iteration.</a:t>
            </a:r>
            <a:endParaRPr sz="1100">
              <a:solidFill>
                <a:srgbClr val="080808"/>
              </a:solidFill>
              <a:highlight>
                <a:schemeClr val="lt1"/>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chemeClr val="lt1"/>
                </a:highlight>
              </a:rPr>
              <a:t>Internal iteration provides several features such as sequential and parallel execution, filtering based on the given criteria, mapping etc.</a:t>
            </a:r>
            <a:endParaRPr sz="1100">
              <a:solidFill>
                <a:srgbClr val="080808"/>
              </a:solidFill>
              <a:highlight>
                <a:schemeClr val="lt1"/>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chemeClr val="lt1"/>
                </a:highlight>
              </a:rPr>
              <a:t>Most of the Java 8 Stream API method arguments are functional interfaces, so lambda expressions work very well with them. </a:t>
            </a:r>
            <a:endParaRPr sz="1100">
              <a:solidFill>
                <a:srgbClr val="080808"/>
              </a:solidFill>
              <a:highlight>
                <a:schemeClr val="lt1"/>
              </a:highlight>
            </a:endParaRPr>
          </a:p>
          <a:p>
            <a:pPr indent="-298450" lvl="0" marL="457200" rtl="0" algn="l">
              <a:lnSpc>
                <a:spcPct val="200000"/>
              </a:lnSpc>
              <a:spcBef>
                <a:spcPts val="0"/>
              </a:spcBef>
              <a:spcAft>
                <a:spcPts val="0"/>
              </a:spcAft>
              <a:buClr>
                <a:srgbClr val="080808"/>
              </a:buClr>
              <a:buSzPts val="1100"/>
              <a:buChar char="●"/>
            </a:pPr>
            <a:r>
              <a:rPr i="1" lang="en-IN" sz="1100">
                <a:solidFill>
                  <a:srgbClr val="080808"/>
                </a:solidFill>
                <a:highlight>
                  <a:schemeClr val="lt1"/>
                </a:highlight>
              </a:rPr>
              <a:t>stream maintains the same ordering</a:t>
            </a:r>
            <a:r>
              <a:rPr lang="en-IN" sz="1100">
                <a:solidFill>
                  <a:srgbClr val="080808"/>
                </a:solidFill>
                <a:highlight>
                  <a:schemeClr val="lt1"/>
                </a:highlight>
              </a:rPr>
              <a:t> of the elements </a:t>
            </a:r>
            <a:r>
              <a:rPr i="1" lang="en-IN" sz="1100">
                <a:solidFill>
                  <a:srgbClr val="080808"/>
                </a:solidFill>
                <a:highlight>
                  <a:schemeClr val="lt1"/>
                </a:highlight>
              </a:rPr>
              <a:t>as the ordering in the stream source</a:t>
            </a:r>
            <a:r>
              <a:rPr lang="en-IN" sz="1100">
                <a:solidFill>
                  <a:srgbClr val="080808"/>
                </a:solidFill>
                <a:highlight>
                  <a:schemeClr val="lt1"/>
                </a:highlight>
              </a:rPr>
              <a:t>.</a:t>
            </a:r>
            <a:endParaRPr sz="1100">
              <a:solidFill>
                <a:srgbClr val="080808"/>
              </a:solidFill>
              <a:highlight>
                <a:schemeClr val="lt1"/>
              </a:highlight>
            </a:endParaRPr>
          </a:p>
          <a:p>
            <a:pPr indent="0" lvl="0" marL="0" rtl="0" algn="l">
              <a:lnSpc>
                <a:spcPct val="200000"/>
              </a:lnSpc>
              <a:spcBef>
                <a:spcPts val="0"/>
              </a:spcBef>
              <a:spcAft>
                <a:spcPts val="0"/>
              </a:spcAft>
              <a:buNone/>
            </a:pPr>
            <a:r>
              <a:rPr lang="en-IN" sz="1100">
                <a:solidFill>
                  <a:srgbClr val="080808"/>
                </a:solidFill>
                <a:highlight>
                  <a:schemeClr val="lt1"/>
                </a:highlight>
              </a:rPr>
              <a:t>//where we use streams,example:</a:t>
            </a:r>
            <a:endParaRPr sz="1100">
              <a:solidFill>
                <a:srgbClr val="080808"/>
              </a:solidFill>
              <a:highlight>
                <a:schemeClr val="lt1"/>
              </a:highlight>
            </a:endParaRPr>
          </a:p>
          <a:p>
            <a:pPr indent="0" lvl="0" marL="0" rtl="0" algn="l">
              <a:lnSpc>
                <a:spcPct val="200000"/>
              </a:lnSpc>
              <a:spcBef>
                <a:spcPts val="0"/>
              </a:spcBef>
              <a:spcAft>
                <a:spcPts val="0"/>
              </a:spcAft>
              <a:buNone/>
            </a:pPr>
            <a:r>
              <a:t/>
            </a:r>
            <a:endParaRPr sz="1100">
              <a:solidFill>
                <a:srgbClr val="080808"/>
              </a:solidFill>
              <a:highlight>
                <a:schemeClr val="lt1"/>
              </a:highlight>
            </a:endParaRPr>
          </a:p>
          <a:p>
            <a:pPr indent="0" lvl="0" marL="0" rtl="0" algn="l">
              <a:lnSpc>
                <a:spcPct val="200000"/>
              </a:lnSpc>
              <a:spcBef>
                <a:spcPts val="0"/>
              </a:spcBef>
              <a:spcAft>
                <a:spcPts val="0"/>
              </a:spcAft>
              <a:buNone/>
            </a:pPr>
            <a:r>
              <a:t/>
            </a:r>
            <a:endParaRPr sz="1100">
              <a:solidFill>
                <a:srgbClr val="080808"/>
              </a:solidFill>
              <a:highlight>
                <a:schemeClr val="lt1"/>
              </a:highlight>
            </a:endParaRPr>
          </a:p>
          <a:p>
            <a:pPr indent="0" lvl="0" marL="0" rtl="0" algn="l">
              <a:lnSpc>
                <a:spcPct val="200000"/>
              </a:lnSpc>
              <a:spcBef>
                <a:spcPts val="0"/>
              </a:spcBef>
              <a:spcAft>
                <a:spcPts val="0"/>
              </a:spcAft>
              <a:buNone/>
            </a:pPr>
            <a:r>
              <a:t/>
            </a:r>
            <a:endParaRPr sz="1100">
              <a:solidFill>
                <a:srgbClr val="080808"/>
              </a:solidFill>
              <a:highlight>
                <a:schemeClr val="lt1"/>
              </a:highlight>
            </a:endParaRPr>
          </a:p>
          <a:p>
            <a:pPr indent="0" lvl="0" marL="0" rtl="0" algn="l">
              <a:lnSpc>
                <a:spcPct val="200000"/>
              </a:lnSpc>
              <a:spcBef>
                <a:spcPts val="0"/>
              </a:spcBef>
              <a:spcAft>
                <a:spcPts val="0"/>
              </a:spcAft>
              <a:buNone/>
            </a:pPr>
            <a:r>
              <a:t/>
            </a:r>
            <a:endParaRPr sz="1100">
              <a:solidFill>
                <a:srgbClr val="080808"/>
              </a:solidFill>
              <a:highlight>
                <a:schemeClr val="lt1"/>
              </a:highlight>
            </a:endParaRPr>
          </a:p>
        </p:txBody>
      </p:sp>
      <p:sp>
        <p:nvSpPr>
          <p:cNvPr id="228" name="Google Shape;228;p19"/>
          <p:cNvSpPr txBox="1"/>
          <p:nvPr/>
        </p:nvSpPr>
        <p:spPr>
          <a:xfrm>
            <a:off x="32725" y="39275"/>
            <a:ext cx="9043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1" i="0" lang="en-IN" u="none" cap="none" strike="noStrike">
                <a:solidFill>
                  <a:srgbClr val="000000"/>
                </a:solidFill>
                <a:latin typeface="Arial"/>
                <a:ea typeface="Arial"/>
                <a:cs typeface="Arial"/>
                <a:sym typeface="Arial"/>
              </a:rPr>
              <a:t>Java Streams</a:t>
            </a:r>
            <a:endParaRPr b="1" i="0" u="none" cap="none" strike="noStrike">
              <a:solidFill>
                <a:srgbClr val="000000"/>
              </a:solidFill>
              <a:latin typeface="Arial"/>
              <a:ea typeface="Arial"/>
              <a:cs typeface="Arial"/>
              <a:sym typeface="Arial"/>
            </a:endParaRPr>
          </a:p>
        </p:txBody>
      </p:sp>
      <p:sp>
        <p:nvSpPr>
          <p:cNvPr id="229" name="Google Shape;229;p19"/>
          <p:cNvSpPr txBox="1"/>
          <p:nvPr/>
        </p:nvSpPr>
        <p:spPr>
          <a:xfrm>
            <a:off x="1349175" y="3876750"/>
            <a:ext cx="6737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highlight>
                  <a:srgbClr val="FFFFFF"/>
                </a:highlight>
                <a:latin typeface="Courier New"/>
                <a:ea typeface="Courier New"/>
                <a:cs typeface="Courier New"/>
                <a:sym typeface="Courier New"/>
              </a:rPr>
              <a:t>List</a:t>
            </a:r>
            <a:r>
              <a:rPr lang="en-IN" sz="1100">
                <a:solidFill>
                  <a:srgbClr val="080808"/>
                </a:solidFill>
                <a:highlight>
                  <a:srgbClr val="FFFFFF"/>
                </a:highlight>
                <a:latin typeface="Courier New"/>
                <a:ea typeface="Courier New"/>
                <a:cs typeface="Courier New"/>
                <a:sym typeface="Courier New"/>
              </a:rPr>
              <a:t>&lt;</a:t>
            </a:r>
            <a:r>
              <a:rPr lang="en-IN" sz="1100">
                <a:highlight>
                  <a:srgbClr val="FFFFFF"/>
                </a:highlight>
                <a:latin typeface="Courier New"/>
                <a:ea typeface="Courier New"/>
                <a:cs typeface="Courier New"/>
                <a:sym typeface="Courier New"/>
              </a:rPr>
              <a:t>Integer</a:t>
            </a:r>
            <a:r>
              <a:rPr lang="en-IN" sz="1100">
                <a:solidFill>
                  <a:srgbClr val="080808"/>
                </a:solidFill>
                <a:highlight>
                  <a:srgbClr val="FFFFFF"/>
                </a:highlight>
                <a:latin typeface="Courier New"/>
                <a:ea typeface="Courier New"/>
                <a:cs typeface="Courier New"/>
                <a:sym typeface="Courier New"/>
              </a:rPr>
              <a:t>&gt; </a:t>
            </a:r>
            <a:r>
              <a:rPr lang="en-IN" sz="1100">
                <a:highlight>
                  <a:srgbClr val="FFFFFF"/>
                </a:highlight>
                <a:latin typeface="Courier New"/>
                <a:ea typeface="Courier New"/>
                <a:cs typeface="Courier New"/>
                <a:sym typeface="Courier New"/>
              </a:rPr>
              <a:t>list </a:t>
            </a:r>
            <a:r>
              <a:rPr lang="en-IN" sz="1100">
                <a:solidFill>
                  <a:srgbClr val="080808"/>
                </a:solidFill>
                <a:highlight>
                  <a:srgbClr val="FFFFFF"/>
                </a:highlight>
                <a:latin typeface="Courier New"/>
                <a:ea typeface="Courier New"/>
                <a:cs typeface="Courier New"/>
                <a:sym typeface="Courier New"/>
              </a:rPr>
              <a:t>= </a:t>
            </a:r>
            <a:r>
              <a:rPr lang="en-IN" sz="1100">
                <a:highlight>
                  <a:srgbClr val="FFFFFF"/>
                </a:highlight>
                <a:latin typeface="Courier New"/>
                <a:ea typeface="Courier New"/>
                <a:cs typeface="Courier New"/>
                <a:sym typeface="Courier New"/>
              </a:rPr>
              <a:t>Arrays</a:t>
            </a:r>
            <a:r>
              <a:rPr lang="en-IN" sz="1100">
                <a:solidFill>
                  <a:srgbClr val="080808"/>
                </a:solidFill>
                <a:highlight>
                  <a:srgbClr val="FFFFFF"/>
                </a:highlight>
                <a:latin typeface="Courier New"/>
                <a:ea typeface="Courier New"/>
                <a:cs typeface="Courier New"/>
                <a:sym typeface="Courier New"/>
              </a:rPr>
              <a:t>.</a:t>
            </a:r>
            <a:r>
              <a:rPr i="1" lang="en-IN" sz="1100">
                <a:solidFill>
                  <a:srgbClr val="080808"/>
                </a:solidFill>
                <a:highlight>
                  <a:srgbClr val="FFFFFF"/>
                </a:highlight>
                <a:latin typeface="Courier New"/>
                <a:ea typeface="Courier New"/>
                <a:cs typeface="Courier New"/>
                <a:sym typeface="Courier New"/>
              </a:rPr>
              <a:t>asList</a:t>
            </a:r>
            <a:r>
              <a:rPr lang="en-IN" sz="1100">
                <a:solidFill>
                  <a:srgbClr val="080808"/>
                </a:solidFill>
                <a:highlight>
                  <a:srgbClr val="FFFFFF"/>
                </a:highlight>
                <a:latin typeface="Courier New"/>
                <a:ea typeface="Courier New"/>
                <a:cs typeface="Courier New"/>
                <a:sym typeface="Courier New"/>
              </a:rPr>
              <a:t>(</a:t>
            </a:r>
            <a:r>
              <a:rPr lang="en-IN" sz="1100">
                <a:solidFill>
                  <a:srgbClr val="1750EB"/>
                </a:solidFill>
                <a:highlight>
                  <a:srgbClr val="FFFFFF"/>
                </a:highlight>
                <a:latin typeface="Courier New"/>
                <a:ea typeface="Courier New"/>
                <a:cs typeface="Courier New"/>
                <a:sym typeface="Courier New"/>
              </a:rPr>
              <a:t>2</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4</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1</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3</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7</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5</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9</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6</a:t>
            </a:r>
            <a:r>
              <a:rPr lang="en-IN" sz="1100">
                <a:solidFill>
                  <a:srgbClr val="080808"/>
                </a:solidFill>
                <a:highlight>
                  <a:srgbClr val="FFFFFF"/>
                </a:highlight>
                <a:latin typeface="Courier New"/>
                <a:ea typeface="Courier New"/>
                <a:cs typeface="Courier New"/>
                <a:sym typeface="Courier New"/>
              </a:rPr>
              <a:t>, </a:t>
            </a:r>
            <a:r>
              <a:rPr lang="en-IN" sz="1100">
                <a:solidFill>
                  <a:srgbClr val="1750EB"/>
                </a:solidFill>
                <a:highlight>
                  <a:srgbClr val="FFFFFF"/>
                </a:highlight>
                <a:latin typeface="Courier New"/>
                <a:ea typeface="Courier New"/>
                <a:cs typeface="Courier New"/>
                <a:sym typeface="Courier New"/>
              </a:rPr>
              <a:t>8</a:t>
            </a:r>
            <a:r>
              <a:rPr lang="en-I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100">
                <a:highlight>
                  <a:srgbClr val="FFFFFF"/>
                </a:highlight>
                <a:latin typeface="Courier New"/>
                <a:ea typeface="Courier New"/>
                <a:cs typeface="Courier New"/>
                <a:sym typeface="Courier New"/>
              </a:rPr>
              <a:t>Optional</a:t>
            </a:r>
            <a:r>
              <a:rPr lang="en-IN" sz="1100">
                <a:solidFill>
                  <a:srgbClr val="080808"/>
                </a:solidFill>
                <a:highlight>
                  <a:srgbClr val="FFFFFF"/>
                </a:highlight>
                <a:latin typeface="Courier New"/>
                <a:ea typeface="Courier New"/>
                <a:cs typeface="Courier New"/>
                <a:sym typeface="Courier New"/>
              </a:rPr>
              <a:t>&lt;</a:t>
            </a:r>
            <a:r>
              <a:rPr lang="en-IN" sz="1100">
                <a:highlight>
                  <a:srgbClr val="FFFFFF"/>
                </a:highlight>
                <a:latin typeface="Courier New"/>
                <a:ea typeface="Courier New"/>
                <a:cs typeface="Courier New"/>
                <a:sym typeface="Courier New"/>
              </a:rPr>
              <a:t>Integer</a:t>
            </a:r>
            <a:r>
              <a:rPr lang="en-IN" sz="1100">
                <a:solidFill>
                  <a:srgbClr val="080808"/>
                </a:solidFill>
                <a:highlight>
                  <a:srgbClr val="FFFFFF"/>
                </a:highlight>
                <a:latin typeface="Courier New"/>
                <a:ea typeface="Courier New"/>
                <a:cs typeface="Courier New"/>
                <a:sym typeface="Courier New"/>
              </a:rPr>
              <a:t>&gt; </a:t>
            </a:r>
            <a:r>
              <a:rPr lang="en-IN" sz="1100">
                <a:highlight>
                  <a:srgbClr val="FFFFFF"/>
                </a:highlight>
                <a:latin typeface="Courier New"/>
                <a:ea typeface="Courier New"/>
                <a:cs typeface="Courier New"/>
                <a:sym typeface="Courier New"/>
              </a:rPr>
              <a:t>maxNumber </a:t>
            </a:r>
            <a:r>
              <a:rPr lang="en-IN" sz="1100">
                <a:solidFill>
                  <a:srgbClr val="080808"/>
                </a:solidFill>
                <a:highlight>
                  <a:srgbClr val="FFFFFF"/>
                </a:highlight>
                <a:latin typeface="Courier New"/>
                <a:ea typeface="Courier New"/>
                <a:cs typeface="Courier New"/>
                <a:sym typeface="Courier New"/>
              </a:rPr>
              <a:t>= </a:t>
            </a:r>
            <a:r>
              <a:rPr b="1" lang="en-IN" sz="1100">
                <a:highlight>
                  <a:srgbClr val="FFFFFF"/>
                </a:highlight>
                <a:latin typeface="Courier New"/>
                <a:ea typeface="Courier New"/>
                <a:cs typeface="Courier New"/>
                <a:sym typeface="Courier New"/>
              </a:rPr>
              <a:t>list</a:t>
            </a:r>
            <a:r>
              <a:rPr b="1" lang="en-IN" sz="1100">
                <a:solidFill>
                  <a:srgbClr val="080808"/>
                </a:solidFill>
                <a:highlight>
                  <a:srgbClr val="FFFFFF"/>
                </a:highlight>
                <a:latin typeface="Courier New"/>
                <a:ea typeface="Courier New"/>
                <a:cs typeface="Courier New"/>
                <a:sym typeface="Courier New"/>
              </a:rPr>
              <a:t>.stream().max((i, j) -&gt; i.compareTo(j))</a:t>
            </a:r>
            <a:r>
              <a:rPr lang="en-I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IN" sz="1100">
                <a:highlight>
                  <a:srgbClr val="FFFFFF"/>
                </a:highlight>
                <a:latin typeface="Courier New"/>
                <a:ea typeface="Courier New"/>
                <a:cs typeface="Courier New"/>
                <a:sym typeface="Courier New"/>
              </a:rPr>
              <a:t>System</a:t>
            </a:r>
            <a:r>
              <a:rPr lang="en-IN" sz="1100">
                <a:solidFill>
                  <a:srgbClr val="080808"/>
                </a:solidFill>
                <a:highlight>
                  <a:srgbClr val="FFFFFF"/>
                </a:highlight>
                <a:latin typeface="Courier New"/>
                <a:ea typeface="Courier New"/>
                <a:cs typeface="Courier New"/>
                <a:sym typeface="Courier New"/>
              </a:rPr>
              <a:t>.</a:t>
            </a:r>
            <a:r>
              <a:rPr i="1" lang="en-IN" sz="1100">
                <a:solidFill>
                  <a:srgbClr val="871094"/>
                </a:solidFill>
                <a:highlight>
                  <a:srgbClr val="FFFFFF"/>
                </a:highlight>
                <a:latin typeface="Courier New"/>
                <a:ea typeface="Courier New"/>
                <a:cs typeface="Courier New"/>
                <a:sym typeface="Courier New"/>
              </a:rPr>
              <a:t>out</a:t>
            </a:r>
            <a:r>
              <a:rPr lang="en-IN" sz="1100">
                <a:solidFill>
                  <a:srgbClr val="080808"/>
                </a:solidFill>
                <a:highlight>
                  <a:srgbClr val="FFFFFF"/>
                </a:highlight>
                <a:latin typeface="Courier New"/>
                <a:ea typeface="Courier New"/>
                <a:cs typeface="Courier New"/>
                <a:sym typeface="Courier New"/>
              </a:rPr>
              <a:t>.println(</a:t>
            </a:r>
            <a:r>
              <a:rPr lang="en-IN" sz="1100">
                <a:highlight>
                  <a:srgbClr val="FFFFFF"/>
                </a:highlight>
                <a:latin typeface="Courier New"/>
                <a:ea typeface="Courier New"/>
                <a:cs typeface="Courier New"/>
                <a:sym typeface="Courier New"/>
              </a:rPr>
              <a:t>maxNumber</a:t>
            </a:r>
            <a:r>
              <a:rPr lang="en-IN" sz="1100">
                <a:solidFill>
                  <a:srgbClr val="080808"/>
                </a:solidFill>
                <a:highlight>
                  <a:srgbClr val="FFFFFF"/>
                </a:highlight>
                <a:latin typeface="Courier New"/>
                <a:ea typeface="Courier New"/>
                <a:cs typeface="Courier New"/>
                <a:sym typeface="Courier New"/>
              </a:rPr>
              <a:t>.get());   </a:t>
            </a:r>
            <a:r>
              <a:rPr lang="en-IN" sz="1100">
                <a:solidFill>
                  <a:srgbClr val="067D17"/>
                </a:solidFill>
                <a:highlight>
                  <a:srgbClr val="FFFFFF"/>
                </a:highlight>
                <a:latin typeface="Courier New"/>
                <a:ea typeface="Courier New"/>
                <a:cs typeface="Courier New"/>
                <a:sym typeface="Courier New"/>
              </a:rPr>
              <a:t>//9</a:t>
            </a:r>
            <a:endParaRPr sz="1100">
              <a:solidFill>
                <a:srgbClr val="067D17"/>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11750" y="145950"/>
            <a:ext cx="8381400" cy="5199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IN" sz="2400">
                <a:latin typeface="Times New Roman"/>
                <a:ea typeface="Times New Roman"/>
                <a:cs typeface="Times New Roman"/>
                <a:sym typeface="Times New Roman"/>
              </a:rPr>
              <a:t>Agenda</a:t>
            </a:r>
            <a:endParaRPr b="1" i="0" sz="2400" u="none" cap="none" strike="noStrike">
              <a:solidFill>
                <a:srgbClr val="000000"/>
              </a:solidFill>
              <a:latin typeface="Arial"/>
              <a:ea typeface="Arial"/>
              <a:cs typeface="Arial"/>
              <a:sym typeface="Arial"/>
            </a:endParaRPr>
          </a:p>
        </p:txBody>
      </p:sp>
      <p:sp>
        <p:nvSpPr>
          <p:cNvPr id="85" name="Google Shape;85;p2"/>
          <p:cNvSpPr/>
          <p:nvPr/>
        </p:nvSpPr>
        <p:spPr>
          <a:xfrm>
            <a:off x="18150" y="811500"/>
            <a:ext cx="9107700" cy="4332000"/>
          </a:xfrm>
          <a:prstGeom prst="rect">
            <a:avLst/>
          </a:prstGeom>
          <a:noFill/>
          <a:ln>
            <a:noFill/>
          </a:ln>
        </p:spPr>
        <p:txBody>
          <a:bodyPr anchorCtr="0" anchor="t" bIns="91425" lIns="90000" spcFirstLastPara="1" rIns="90000" wrap="square" tIns="91425">
            <a:noAutofit/>
          </a:bodyPr>
          <a:lstStyle/>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rgbClr val="FFFFFF"/>
                </a:highlight>
              </a:rPr>
              <a:t>d</a:t>
            </a:r>
            <a:r>
              <a:rPr i="0" lang="en-IN" sz="1200" u="none" cap="none" strike="noStrike">
                <a:solidFill>
                  <a:srgbClr val="000000"/>
                </a:solidFill>
                <a:highlight>
                  <a:srgbClr val="FFFFFF"/>
                </a:highlight>
              </a:rPr>
              <a:t>efault</a:t>
            </a:r>
            <a:r>
              <a:rPr lang="en-IN" sz="1200">
                <a:highlight>
                  <a:srgbClr val="FFFFFF"/>
                </a:highlight>
              </a:rPr>
              <a:t> </a:t>
            </a:r>
            <a:r>
              <a:rPr i="0" lang="en-IN" sz="1200" u="none" cap="none" strike="noStrike">
                <a:solidFill>
                  <a:srgbClr val="000000"/>
                </a:solidFill>
                <a:highlight>
                  <a:srgbClr val="FFFFFF"/>
                </a:highlight>
              </a:rPr>
              <a:t>method in Interfaces</a:t>
            </a:r>
            <a:endParaRPr sz="1200">
              <a:highlight>
                <a:srgbClr val="FFFFFF"/>
              </a:highlight>
            </a:endParaRPr>
          </a:p>
          <a:p>
            <a:pPr indent="-304800" lvl="0" marL="457200" rtl="0" algn="l">
              <a:lnSpc>
                <a:spcPct val="150000"/>
              </a:lnSpc>
              <a:spcBef>
                <a:spcPts val="1000"/>
              </a:spcBef>
              <a:spcAft>
                <a:spcPts val="0"/>
              </a:spcAft>
              <a:buSzPts val="1200"/>
              <a:buChar char="●"/>
            </a:pPr>
            <a:r>
              <a:rPr lang="en-IN" sz="1200">
                <a:highlight>
                  <a:schemeClr val="lt1"/>
                </a:highlight>
              </a:rPr>
              <a:t>static method in Interfaces</a:t>
            </a:r>
            <a:endParaRPr sz="1200">
              <a:highlight>
                <a:schemeClr val="lt1"/>
              </a:highlight>
            </a:endParaRPr>
          </a:p>
          <a:p>
            <a:pPr indent="-304800" lvl="0" marL="457200" rtl="0" algn="l">
              <a:lnSpc>
                <a:spcPct val="150000"/>
              </a:lnSpc>
              <a:spcBef>
                <a:spcPts val="1000"/>
              </a:spcBef>
              <a:spcAft>
                <a:spcPts val="0"/>
              </a:spcAft>
              <a:buSzPts val="1200"/>
              <a:buChar char="●"/>
            </a:pPr>
            <a:r>
              <a:rPr lang="en-IN" sz="1200">
                <a:highlight>
                  <a:schemeClr val="lt1"/>
                </a:highlight>
              </a:rPr>
              <a:t>What and Why Functional programming</a:t>
            </a:r>
            <a:endParaRPr sz="1200">
              <a:highlight>
                <a:schemeClr val="lt1"/>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rgbClr val="FFFFFF"/>
                </a:highlight>
              </a:rPr>
              <a:t>Functional Interfaces</a:t>
            </a:r>
            <a:endParaRPr sz="1200">
              <a:highlight>
                <a:srgbClr val="FFFFFF"/>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rgbClr val="FFFFFF"/>
                </a:highlight>
              </a:rPr>
              <a:t>Lambda Expressions</a:t>
            </a:r>
            <a:endParaRPr i="0" sz="1200" u="none" cap="none" strike="noStrike">
              <a:solidFill>
                <a:srgbClr val="000000"/>
              </a:solidFill>
              <a:highlight>
                <a:srgbClr val="FFFFFF"/>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rgbClr val="FFFFFF"/>
                </a:highlight>
              </a:rPr>
              <a:t>Java Stream API</a:t>
            </a:r>
            <a:endParaRPr i="0" sz="1200" u="none" cap="none" strike="noStrike">
              <a:solidFill>
                <a:srgbClr val="000000"/>
              </a:solidFill>
              <a:highlight>
                <a:srgbClr val="FFFFFF"/>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chemeClr val="lt1"/>
                </a:highlight>
              </a:rPr>
              <a:t>Method Reference </a:t>
            </a:r>
            <a:endParaRPr sz="1200">
              <a:highlight>
                <a:schemeClr val="lt1"/>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chemeClr val="lt1"/>
                </a:highlight>
              </a:rPr>
              <a:t>forEach() method in Iterable interface</a:t>
            </a:r>
            <a:endParaRPr i="0" sz="1200" u="none" cap="none" strike="noStrike">
              <a:solidFill>
                <a:srgbClr val="000000"/>
              </a:solidFill>
              <a:highlight>
                <a:schemeClr val="lt1"/>
              </a:highlight>
            </a:endParaRPr>
          </a:p>
          <a:p>
            <a:pPr indent="-304800" lvl="0" marL="457200" marR="0" rtl="0" algn="l">
              <a:lnSpc>
                <a:spcPct val="150000"/>
              </a:lnSpc>
              <a:spcBef>
                <a:spcPts val="1000"/>
              </a:spcBef>
              <a:spcAft>
                <a:spcPts val="0"/>
              </a:spcAft>
              <a:buClr>
                <a:srgbClr val="000000"/>
              </a:buClr>
              <a:buSzPts val="1200"/>
              <a:buChar char="●"/>
            </a:pPr>
            <a:r>
              <a:rPr i="0" lang="en-IN" sz="1200" u="none" cap="none" strike="noStrike">
                <a:solidFill>
                  <a:srgbClr val="000000"/>
                </a:solidFill>
                <a:highlight>
                  <a:schemeClr val="lt1"/>
                </a:highlight>
              </a:rPr>
              <a:t>Optional Classe</a:t>
            </a:r>
            <a:r>
              <a:rPr lang="en-IN" sz="1200">
                <a:highlight>
                  <a:schemeClr val="lt1"/>
                </a:highlight>
              </a:rPr>
              <a:t>s</a:t>
            </a:r>
            <a:endParaRPr i="0" sz="1200" u="none" cap="none" strike="noStrike">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20000"/>
              </a:lnSpc>
              <a:spcBef>
                <a:spcPts val="2700"/>
              </a:spcBef>
              <a:spcAft>
                <a:spcPts val="0"/>
              </a:spcAft>
              <a:buClr>
                <a:srgbClr val="000000"/>
              </a:buClr>
              <a:buSzPts val="1750"/>
              <a:buFont typeface="Arial"/>
              <a:buNone/>
            </a:pPr>
            <a:r>
              <a:t/>
            </a:r>
            <a:endParaRPr b="1" i="0" sz="1750" u="none" cap="none" strike="noStrike">
              <a:solidFill>
                <a:srgbClr val="000000"/>
              </a:solidFill>
              <a:highlight>
                <a:srgbClr val="FFFFFF"/>
              </a:highlight>
              <a:latin typeface="Raleway"/>
              <a:ea typeface="Raleway"/>
              <a:cs typeface="Raleway"/>
              <a:sym typeface="Raleway"/>
            </a:endParaRPr>
          </a:p>
          <a:p>
            <a:pPr indent="0" lvl="0" marL="0" marR="0" rtl="0" algn="l">
              <a:lnSpc>
                <a:spcPct val="115000"/>
              </a:lnSpc>
              <a:spcBef>
                <a:spcPts val="170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100"/>
              <a:buFont typeface="Arial"/>
              <a:buNone/>
            </a:pPr>
            <a:r>
              <a:t/>
            </a:r>
            <a:endParaRPr b="1" i="0" sz="11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D1F20"/>
              </a:solidFill>
              <a:highlight>
                <a:srgbClr val="FFFFFF"/>
              </a:highlight>
              <a:latin typeface="Roboto"/>
              <a:ea typeface="Roboto"/>
              <a:cs typeface="Roboto"/>
              <a:sym typeface="Roboto"/>
            </a:endParaRPr>
          </a:p>
        </p:txBody>
      </p:sp>
      <p:pic>
        <p:nvPicPr>
          <p:cNvPr id="235" name="Google Shape;235;p23"/>
          <p:cNvPicPr preferRelativeResize="0"/>
          <p:nvPr/>
        </p:nvPicPr>
        <p:blipFill>
          <a:blip r:embed="rId3">
            <a:alphaModFix/>
          </a:blip>
          <a:stretch>
            <a:fillRect/>
          </a:stretch>
        </p:blipFill>
        <p:spPr>
          <a:xfrm>
            <a:off x="2025801" y="2302175"/>
            <a:ext cx="4684874" cy="2710300"/>
          </a:xfrm>
          <a:prstGeom prst="rect">
            <a:avLst/>
          </a:prstGeom>
          <a:noFill/>
          <a:ln>
            <a:noFill/>
          </a:ln>
        </p:spPr>
      </p:pic>
      <p:sp>
        <p:nvSpPr>
          <p:cNvPr id="236" name="Google Shape;236;p23"/>
          <p:cNvSpPr txBox="1"/>
          <p:nvPr/>
        </p:nvSpPr>
        <p:spPr>
          <a:xfrm>
            <a:off x="110050" y="36425"/>
            <a:ext cx="8975400" cy="241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rgbClr val="000000"/>
              </a:buClr>
              <a:buSzPts val="1300"/>
              <a:buFont typeface="Arial"/>
              <a:buNone/>
            </a:pPr>
            <a:r>
              <a:rPr b="1" lang="en-IN" sz="1000">
                <a:solidFill>
                  <a:srgbClr val="080808"/>
                </a:solidFill>
                <a:highlight>
                  <a:schemeClr val="lt1"/>
                </a:highlight>
              </a:rPr>
              <a:t> Main components of a Stream:</a:t>
            </a:r>
            <a:endParaRPr b="1" sz="1000">
              <a:solidFill>
                <a:srgbClr val="080808"/>
              </a:solidFill>
              <a:highlight>
                <a:schemeClr val="lt1"/>
              </a:highlight>
            </a:endParaRPr>
          </a:p>
          <a:p>
            <a:pPr indent="0" lvl="0" marL="0" rtl="0" algn="l">
              <a:lnSpc>
                <a:spcPct val="150000"/>
              </a:lnSpc>
              <a:spcBef>
                <a:spcPts val="0"/>
              </a:spcBef>
              <a:spcAft>
                <a:spcPts val="0"/>
              </a:spcAft>
              <a:buClr>
                <a:srgbClr val="000000"/>
              </a:buClr>
              <a:buSzPts val="1200"/>
              <a:buFont typeface="Arial"/>
              <a:buNone/>
            </a:pPr>
            <a:r>
              <a:rPr lang="en-IN" sz="1000">
                <a:solidFill>
                  <a:srgbClr val="080808"/>
                </a:solidFill>
                <a:highlight>
                  <a:schemeClr val="lt1"/>
                </a:highlight>
              </a:rPr>
              <a:t>Components of the stream are:</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A data source</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Set of Intermediate Operations to process the data source</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Single Terminal Operation that produces the result</a:t>
            </a:r>
            <a:endParaRPr sz="1000">
              <a:solidFill>
                <a:srgbClr val="080808"/>
              </a:solidFill>
              <a:highlight>
                <a:schemeClr val="lt1"/>
              </a:highlight>
            </a:endParaRPr>
          </a:p>
          <a:p>
            <a:pPr indent="0" lvl="0" marL="457200" rtl="0" algn="l">
              <a:lnSpc>
                <a:spcPct val="150000"/>
              </a:lnSpc>
              <a:spcBef>
                <a:spcPts val="0"/>
              </a:spcBef>
              <a:spcAft>
                <a:spcPts val="0"/>
              </a:spcAft>
              <a:buNone/>
            </a:pPr>
            <a:r>
              <a:t/>
            </a:r>
            <a:endParaRPr sz="1000">
              <a:solidFill>
                <a:srgbClr val="080808"/>
              </a:solidFill>
              <a:highlight>
                <a:schemeClr val="lt1"/>
              </a:highlight>
            </a:endParaRPr>
          </a:p>
          <a:p>
            <a:pPr indent="0" lvl="0" marL="0" rtl="0" algn="l">
              <a:lnSpc>
                <a:spcPct val="120000"/>
              </a:lnSpc>
              <a:spcBef>
                <a:spcPts val="0"/>
              </a:spcBef>
              <a:spcAft>
                <a:spcPts val="0"/>
              </a:spcAft>
              <a:buNone/>
            </a:pPr>
            <a:r>
              <a:rPr b="1" lang="en-IN" sz="1000">
                <a:solidFill>
                  <a:srgbClr val="080808"/>
                </a:solidFill>
                <a:highlight>
                  <a:srgbClr val="FFFFFF"/>
                </a:highlight>
                <a:latin typeface="Roboto"/>
                <a:ea typeface="Roboto"/>
                <a:cs typeface="Roboto"/>
                <a:sym typeface="Roboto"/>
              </a:rPr>
              <a:t>Source</a:t>
            </a:r>
            <a:endParaRPr b="1" sz="1000">
              <a:solidFill>
                <a:srgbClr val="080808"/>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IN" sz="1000">
                <a:solidFill>
                  <a:srgbClr val="080808"/>
                </a:solidFill>
                <a:highlight>
                  <a:srgbClr val="FFFFFF"/>
                </a:highlight>
              </a:rPr>
              <a:t>The stream can be created from the array, Set, List, Map or any Collection, any generator function like a random function generator, from a file or any IO channel, some computational pipeline.</a:t>
            </a:r>
            <a:endParaRPr sz="1000">
              <a:solidFill>
                <a:srgbClr val="080808"/>
              </a:solidFill>
              <a:highlight>
                <a:srgbClr val="FFFFFF"/>
              </a:highlight>
            </a:endParaRPr>
          </a:p>
          <a:p>
            <a:pPr indent="0" lvl="0" marL="0" rtl="0" algn="l">
              <a:lnSpc>
                <a:spcPct val="115000"/>
              </a:lnSpc>
              <a:spcBef>
                <a:spcPts val="1200"/>
              </a:spcBef>
              <a:spcAft>
                <a:spcPts val="1200"/>
              </a:spcAft>
              <a:buNone/>
            </a:pPr>
            <a:r>
              <a:t/>
            </a:r>
            <a:endParaRPr sz="1000">
              <a:solidFill>
                <a:srgbClr val="080808"/>
              </a:solidFill>
              <a:highlight>
                <a:schemeClr val="lt1"/>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p:nvPr/>
        </p:nvSpPr>
        <p:spPr>
          <a:xfrm>
            <a:off x="43725" y="0"/>
            <a:ext cx="9144000" cy="5179800"/>
          </a:xfrm>
          <a:prstGeom prst="rect">
            <a:avLst/>
          </a:prstGeom>
          <a:noFill/>
          <a:ln>
            <a:noFill/>
          </a:ln>
        </p:spPr>
        <p:txBody>
          <a:bodyPr anchorCtr="0" anchor="t" bIns="91425" lIns="90000" spcFirstLastPara="1" rIns="90000" wrap="square" tIns="91425">
            <a:noAutofit/>
          </a:bodyPr>
          <a:lstStyle/>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Creating Streams</a:t>
            </a:r>
            <a:endParaRPr b="1" i="0" sz="900" u="none" cap="none" strike="noStrike">
              <a:solidFill>
                <a:srgbClr val="000000"/>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1. Stream.of():   </a:t>
            </a:r>
            <a:r>
              <a:rPr b="0" i="0" lang="en-IN" sz="900" u="none" cap="none" strike="noStrike">
                <a:solidFill>
                  <a:srgbClr val="000000"/>
                </a:solidFill>
                <a:highlight>
                  <a:srgbClr val="FFFFFF"/>
                </a:highlight>
                <a:latin typeface="Roboto"/>
                <a:ea typeface="Roboto"/>
                <a:cs typeface="Roboto"/>
                <a:sym typeface="Roboto"/>
              </a:rPr>
              <a:t>creating a stream of a fixed number of integers.</a:t>
            </a:r>
            <a:endParaRPr b="0" i="0" sz="900" u="none" cap="none" strike="noStrike">
              <a:solidFill>
                <a:srgbClr val="000000"/>
              </a:solidFill>
              <a:highlight>
                <a:srgbClr val="FFFFFF"/>
              </a:highlight>
              <a:latin typeface="Roboto"/>
              <a:ea typeface="Roboto"/>
              <a:cs typeface="Roboto"/>
              <a:sym typeface="Roboto"/>
            </a:endParaRPr>
          </a:p>
          <a:p>
            <a:pPr indent="0" lvl="0" marL="36000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Stream&lt;Integer&gt; stream = </a:t>
            </a:r>
            <a:r>
              <a:rPr b="1" i="0" lang="en-IN" sz="900" u="none" cap="none" strike="noStrike">
                <a:solidFill>
                  <a:srgbClr val="351C75"/>
                </a:solidFill>
                <a:highlight>
                  <a:srgbClr val="FFFFFF"/>
                </a:highlight>
                <a:latin typeface="Roboto"/>
                <a:ea typeface="Roboto"/>
                <a:cs typeface="Roboto"/>
                <a:sym typeface="Roboto"/>
              </a:rPr>
              <a:t>Stream.of(</a:t>
            </a:r>
            <a:r>
              <a:rPr b="0" i="0" lang="en-IN" sz="900" u="none" cap="none" strike="noStrike">
                <a:solidFill>
                  <a:srgbClr val="351C75"/>
                </a:solidFill>
                <a:highlight>
                  <a:srgbClr val="FFFFFF"/>
                </a:highlight>
                <a:latin typeface="Roboto"/>
                <a:ea typeface="Roboto"/>
                <a:cs typeface="Roboto"/>
                <a:sym typeface="Roboto"/>
              </a:rPr>
              <a:t>1,2,3,4,5,6,7,8,9);</a:t>
            </a:r>
            <a:endParaRPr b="0" i="0" sz="900" u="none" cap="none" strike="noStrike">
              <a:solidFill>
                <a:srgbClr val="351C75"/>
              </a:solidFill>
              <a:highlight>
                <a:srgbClr val="FFFFFF"/>
              </a:highlight>
              <a:latin typeface="Roboto"/>
              <a:ea typeface="Roboto"/>
              <a:cs typeface="Roboto"/>
              <a:sym typeface="Roboto"/>
            </a:endParaRPr>
          </a:p>
          <a:p>
            <a:pPr indent="0" lvl="0" marL="36000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stream.forEach(p -&gt; System.out.println(p));</a:t>
            </a:r>
            <a:endParaRPr b="0" i="0" sz="900" u="none" cap="none" strike="noStrike">
              <a:solidFill>
                <a:srgbClr val="000000"/>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2. Stream.of(array):  </a:t>
            </a:r>
            <a:r>
              <a:rPr b="0" i="0" lang="en-IN" sz="900" u="none" cap="none" strike="noStrike">
                <a:solidFill>
                  <a:srgbClr val="000000"/>
                </a:solidFill>
                <a:highlight>
                  <a:srgbClr val="FFFFFF"/>
                </a:highlight>
                <a:latin typeface="Roboto"/>
                <a:ea typeface="Roboto"/>
                <a:cs typeface="Roboto"/>
                <a:sym typeface="Roboto"/>
              </a:rPr>
              <a:t>creating a stream from the array. The elements in the stream are taken from the array.</a:t>
            </a:r>
            <a:endParaRPr b="0" i="0" sz="900" u="none" cap="none" strike="noStrike">
              <a:solidFill>
                <a:srgbClr val="351C75"/>
              </a:solidFill>
              <a:highlight>
                <a:srgbClr val="FFFFFF"/>
              </a:highlight>
              <a:latin typeface="Roboto"/>
              <a:ea typeface="Roboto"/>
              <a:cs typeface="Roboto"/>
              <a:sym typeface="Roboto"/>
            </a:endParaRPr>
          </a:p>
          <a:p>
            <a:pPr indent="0" lvl="0" marL="36000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Stream&lt;Integer&gt; stream = </a:t>
            </a:r>
            <a:r>
              <a:rPr b="1" i="0" lang="en-IN" sz="900" u="none" cap="none" strike="noStrike">
                <a:solidFill>
                  <a:srgbClr val="351C75"/>
                </a:solidFill>
                <a:highlight>
                  <a:srgbClr val="FFFFFF"/>
                </a:highlight>
                <a:latin typeface="Roboto"/>
                <a:ea typeface="Roboto"/>
                <a:cs typeface="Roboto"/>
                <a:sym typeface="Roboto"/>
              </a:rPr>
              <a:t>Stream.of(</a:t>
            </a:r>
            <a:r>
              <a:rPr b="0" i="0" lang="en-IN" sz="900" u="none" cap="none" strike="noStrike">
                <a:solidFill>
                  <a:srgbClr val="351C75"/>
                </a:solidFill>
                <a:highlight>
                  <a:srgbClr val="FFFFFF"/>
                </a:highlight>
                <a:latin typeface="Roboto"/>
                <a:ea typeface="Roboto"/>
                <a:cs typeface="Roboto"/>
                <a:sym typeface="Roboto"/>
              </a:rPr>
              <a:t> new Integer[]{1,2,3,4,5,6,7,8,9} );</a:t>
            </a:r>
            <a:endParaRPr b="0" i="0" sz="900" u="none" cap="none" strike="noStrike">
              <a:solidFill>
                <a:srgbClr val="351C75"/>
              </a:solidFill>
              <a:highlight>
                <a:srgbClr val="FFFFFF"/>
              </a:highlight>
              <a:latin typeface="Roboto"/>
              <a:ea typeface="Roboto"/>
              <a:cs typeface="Roboto"/>
              <a:sym typeface="Roboto"/>
            </a:endParaRPr>
          </a:p>
          <a:p>
            <a:pPr indent="0" lvl="0" marL="36000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stream.forEach(p -&gt; System.out.println(p));</a:t>
            </a:r>
            <a:endParaRPr b="0" i="0" sz="900" u="none" cap="none" strike="noStrike">
              <a:solidFill>
                <a:srgbClr val="000000"/>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3. List.stream():  </a:t>
            </a:r>
            <a:r>
              <a:rPr b="0" i="0" lang="en-IN" sz="900" u="none" cap="none" strike="noStrike">
                <a:solidFill>
                  <a:srgbClr val="000000"/>
                </a:solidFill>
                <a:highlight>
                  <a:srgbClr val="FFFFFF"/>
                </a:highlight>
                <a:latin typeface="Roboto"/>
                <a:ea typeface="Roboto"/>
                <a:cs typeface="Roboto"/>
                <a:sym typeface="Roboto"/>
              </a:rPr>
              <a:t>creating a stream from the List. The elements in the stream are taken from the List.</a:t>
            </a:r>
            <a:endParaRPr b="0" i="0" sz="900" u="none" cap="none" strike="noStrike">
              <a:solidFill>
                <a:srgbClr val="000000"/>
              </a:solidFill>
              <a:highlight>
                <a:srgbClr val="FFFFFF"/>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List&lt;Integer&gt; list = new ArrayList&lt;Integer&gt;();</a:t>
            </a:r>
            <a:endParaRPr sz="900">
              <a:solidFill>
                <a:srgbClr val="351C75"/>
              </a:solidFill>
              <a:highlight>
                <a:schemeClr val="lt1"/>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for(int i = 1; i&lt; 10; i++){</a:t>
            </a:r>
            <a:endParaRPr sz="900">
              <a:solidFill>
                <a:srgbClr val="351C75"/>
              </a:solidFill>
              <a:highlight>
                <a:schemeClr val="lt1"/>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      list.add(i);</a:t>
            </a:r>
            <a:endParaRPr sz="900">
              <a:solidFill>
                <a:srgbClr val="351C75"/>
              </a:solidFill>
              <a:highlight>
                <a:schemeClr val="lt1"/>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a:t>
            </a:r>
            <a:endParaRPr sz="900">
              <a:solidFill>
                <a:srgbClr val="351C75"/>
              </a:solidFill>
              <a:highlight>
                <a:schemeClr val="lt1"/>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Stream&lt;Integer&gt; stream = </a:t>
            </a:r>
            <a:r>
              <a:rPr b="1" lang="en-IN" sz="900">
                <a:solidFill>
                  <a:srgbClr val="351C75"/>
                </a:solidFill>
                <a:highlight>
                  <a:schemeClr val="lt1"/>
                </a:highlight>
                <a:latin typeface="Roboto"/>
                <a:ea typeface="Roboto"/>
                <a:cs typeface="Roboto"/>
                <a:sym typeface="Roboto"/>
              </a:rPr>
              <a:t>list.stream();</a:t>
            </a:r>
            <a:endParaRPr b="1" sz="900">
              <a:solidFill>
                <a:srgbClr val="351C75"/>
              </a:solidFill>
              <a:highlight>
                <a:schemeClr val="lt1"/>
              </a:highlight>
              <a:latin typeface="Roboto"/>
              <a:ea typeface="Roboto"/>
              <a:cs typeface="Roboto"/>
              <a:sym typeface="Roboto"/>
            </a:endParaRPr>
          </a:p>
          <a:p>
            <a:pPr indent="0" lvl="0" marL="360000" rtl="0" algn="l">
              <a:lnSpc>
                <a:spcPct val="150000"/>
              </a:lnSpc>
              <a:spcBef>
                <a:spcPts val="0"/>
              </a:spcBef>
              <a:spcAft>
                <a:spcPts val="0"/>
              </a:spcAft>
              <a:buClr>
                <a:srgbClr val="000000"/>
              </a:buClr>
              <a:buSzPts val="900"/>
              <a:buFont typeface="Arial"/>
              <a:buNone/>
            </a:pPr>
            <a:r>
              <a:rPr lang="en-IN" sz="900">
                <a:solidFill>
                  <a:srgbClr val="351C75"/>
                </a:solidFill>
                <a:highlight>
                  <a:schemeClr val="lt1"/>
                </a:highlight>
                <a:latin typeface="Roboto"/>
                <a:ea typeface="Roboto"/>
                <a:cs typeface="Roboto"/>
                <a:sym typeface="Roboto"/>
              </a:rPr>
              <a:t>stream.forEach(p -&gt; System.out.println(p));</a:t>
            </a:r>
            <a:endParaRPr sz="900">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4. Stream.generate() or Stream.iterate():  </a:t>
            </a:r>
            <a:r>
              <a:rPr b="0" i="0" lang="en-IN" sz="900" u="none" cap="none" strike="noStrike">
                <a:solidFill>
                  <a:srgbClr val="000000"/>
                </a:solidFill>
                <a:highlight>
                  <a:srgbClr val="FFFFFF"/>
                </a:highlight>
                <a:latin typeface="Roboto"/>
                <a:ea typeface="Roboto"/>
                <a:cs typeface="Roboto"/>
                <a:sym typeface="Roboto"/>
              </a:rPr>
              <a:t>creating a stream from generated elements. This will produce a stream of 20 random numbers. We have restricted the elements count using limit() function.</a:t>
            </a:r>
            <a:endParaRPr b="0" i="0" sz="900" u="none" cap="none" strike="noStrike">
              <a:solidFill>
                <a:srgbClr val="351C75"/>
              </a:solidFill>
              <a:highlight>
                <a:srgbClr val="FFFFFF"/>
              </a:highlight>
              <a:latin typeface="Roboto"/>
              <a:ea typeface="Roboto"/>
              <a:cs typeface="Roboto"/>
              <a:sym typeface="Roboto"/>
            </a:endParaRPr>
          </a:p>
          <a:p>
            <a:pPr indent="360000" lvl="0" marL="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Stream&lt;Integer&gt; randomNumbers = </a:t>
            </a:r>
            <a:r>
              <a:rPr b="1" i="0" lang="en-IN" sz="900" u="none" cap="none" strike="noStrike">
                <a:solidFill>
                  <a:srgbClr val="351C75"/>
                </a:solidFill>
                <a:highlight>
                  <a:srgbClr val="FFFFFF"/>
                </a:highlight>
                <a:latin typeface="Roboto"/>
                <a:ea typeface="Roboto"/>
                <a:cs typeface="Roboto"/>
                <a:sym typeface="Roboto"/>
              </a:rPr>
              <a:t>Stream.generate</a:t>
            </a:r>
            <a:r>
              <a:rPr b="0" i="0" lang="en-IN" sz="900" u="none" cap="none" strike="noStrike">
                <a:solidFill>
                  <a:srgbClr val="351C75"/>
                </a:solidFill>
                <a:highlight>
                  <a:srgbClr val="FFFFFF"/>
                </a:highlight>
                <a:latin typeface="Roboto"/>
                <a:ea typeface="Roboto"/>
                <a:cs typeface="Roboto"/>
                <a:sym typeface="Roboto"/>
              </a:rPr>
              <a:t>(() -&gt; (new Random()).nextInt(100));</a:t>
            </a:r>
            <a:endParaRPr b="0" i="0" sz="900" u="none" cap="none" strike="noStrike">
              <a:solidFill>
                <a:srgbClr val="351C75"/>
              </a:solidFill>
              <a:highlight>
                <a:srgbClr val="FFFFFF"/>
              </a:highlight>
              <a:latin typeface="Roboto"/>
              <a:ea typeface="Roboto"/>
              <a:cs typeface="Roboto"/>
              <a:sym typeface="Roboto"/>
            </a:endParaRPr>
          </a:p>
          <a:p>
            <a:pPr indent="360000" lvl="0" marL="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randomNumbers.limit(20).forEach(System.out::println);</a:t>
            </a:r>
            <a:endParaRPr b="0" i="0" sz="900" u="none" cap="none" strike="noStrike">
              <a:solidFill>
                <a:srgbClr val="000000"/>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1" i="0" lang="en-IN" sz="900" u="none" cap="none" strike="noStrike">
                <a:solidFill>
                  <a:srgbClr val="000000"/>
                </a:solidFill>
                <a:highlight>
                  <a:srgbClr val="FFFFFF"/>
                </a:highlight>
                <a:latin typeface="Roboto"/>
                <a:ea typeface="Roboto"/>
                <a:cs typeface="Roboto"/>
                <a:sym typeface="Roboto"/>
              </a:rPr>
              <a:t>5. Stream of String chars or tokens</a:t>
            </a:r>
            <a:endParaRPr b="1" i="0" sz="900" u="none" cap="none" strike="noStrike">
              <a:solidFill>
                <a:srgbClr val="000000"/>
              </a:solidFill>
              <a:highlight>
                <a:srgbClr val="FFFFFF"/>
              </a:highlight>
              <a:latin typeface="Roboto"/>
              <a:ea typeface="Roboto"/>
              <a:cs typeface="Roboto"/>
              <a:sym typeface="Roboto"/>
            </a:endParaRPr>
          </a:p>
          <a:p>
            <a:pPr indent="0" lvl="0" marL="0" marR="0" rtl="0" algn="l">
              <a:lnSpc>
                <a:spcPct val="200000"/>
              </a:lnSpc>
              <a:spcBef>
                <a:spcPts val="0"/>
              </a:spcBef>
              <a:spcAft>
                <a:spcPts val="0"/>
              </a:spcAft>
              <a:buClr>
                <a:srgbClr val="000000"/>
              </a:buClr>
              <a:buSzPts val="900"/>
              <a:buFont typeface="Arial"/>
              <a:buNone/>
            </a:pPr>
            <a:r>
              <a:rPr b="0" i="0" lang="en-IN" sz="900" u="none" cap="none" strike="noStrike">
                <a:solidFill>
                  <a:srgbClr val="000000"/>
                </a:solidFill>
                <a:highlight>
                  <a:srgbClr val="FFFFFF"/>
                </a:highlight>
                <a:latin typeface="Roboto"/>
                <a:ea typeface="Roboto"/>
                <a:cs typeface="Roboto"/>
                <a:sym typeface="Roboto"/>
              </a:rPr>
              <a:t>creating a stream from the characters of a given string. In the second part, we are creating the stream of tokens received from splitting from a string.</a:t>
            </a:r>
            <a:endParaRPr b="0" i="0" sz="900" u="none" cap="none" strike="noStrike">
              <a:solidFill>
                <a:srgbClr val="000000"/>
              </a:solidFill>
              <a:highlight>
                <a:srgbClr val="FFFFFF"/>
              </a:highlight>
              <a:latin typeface="Roboto"/>
              <a:ea typeface="Roboto"/>
              <a:cs typeface="Roboto"/>
              <a:sym typeface="Roboto"/>
            </a:endParaRPr>
          </a:p>
          <a:p>
            <a:pPr indent="360000" lvl="0" marL="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Stream&lt;String&gt; stream = </a:t>
            </a:r>
            <a:r>
              <a:rPr b="1" i="0" lang="en-IN" sz="900" u="none" cap="none" strike="noStrike">
                <a:solidFill>
                  <a:srgbClr val="351C75"/>
                </a:solidFill>
                <a:highlight>
                  <a:srgbClr val="FFFFFF"/>
                </a:highlight>
                <a:latin typeface="Roboto"/>
                <a:ea typeface="Roboto"/>
                <a:cs typeface="Roboto"/>
                <a:sym typeface="Roboto"/>
              </a:rPr>
              <a:t>Stream.of</a:t>
            </a:r>
            <a:r>
              <a:rPr b="0" i="0" lang="en-IN" sz="900" u="none" cap="none" strike="noStrike">
                <a:solidFill>
                  <a:srgbClr val="351C75"/>
                </a:solidFill>
                <a:highlight>
                  <a:srgbClr val="FFFFFF"/>
                </a:highlight>
                <a:latin typeface="Roboto"/>
                <a:ea typeface="Roboto"/>
                <a:cs typeface="Roboto"/>
                <a:sym typeface="Roboto"/>
              </a:rPr>
              <a:t>("A$B$C".split("\\$"));</a:t>
            </a:r>
            <a:endParaRPr b="0" i="0" sz="900" u="none" cap="none" strike="noStrike">
              <a:solidFill>
                <a:srgbClr val="351C75"/>
              </a:solidFill>
              <a:highlight>
                <a:srgbClr val="FFFFFF"/>
              </a:highlight>
              <a:latin typeface="Roboto"/>
              <a:ea typeface="Roboto"/>
              <a:cs typeface="Roboto"/>
              <a:sym typeface="Roboto"/>
            </a:endParaRPr>
          </a:p>
          <a:p>
            <a:pPr indent="360000" lvl="0" marL="0" marR="0" rtl="0" algn="l">
              <a:lnSpc>
                <a:spcPct val="150000"/>
              </a:lnSpc>
              <a:spcBef>
                <a:spcPts val="0"/>
              </a:spcBef>
              <a:spcAft>
                <a:spcPts val="0"/>
              </a:spcAft>
              <a:buClr>
                <a:srgbClr val="000000"/>
              </a:buClr>
              <a:buSzPts val="900"/>
              <a:buFont typeface="Arial"/>
              <a:buNone/>
            </a:pPr>
            <a:r>
              <a:rPr b="0" i="0" lang="en-IN" sz="900" u="none" cap="none" strike="noStrike">
                <a:solidFill>
                  <a:srgbClr val="351C75"/>
                </a:solidFill>
                <a:highlight>
                  <a:srgbClr val="FFFFFF"/>
                </a:highlight>
                <a:latin typeface="Roboto"/>
                <a:ea typeface="Roboto"/>
                <a:cs typeface="Roboto"/>
                <a:sym typeface="Roboto"/>
              </a:rPr>
              <a:t>stream.forEach(p -&gt; System.out.println(p));</a:t>
            </a:r>
            <a:endParaRPr b="0" i="0" sz="900" u="none" cap="none" strike="noStrike">
              <a:solidFill>
                <a:srgbClr val="1D1F20"/>
              </a:solidFill>
              <a:highlight>
                <a:srgbClr val="FFFFFF"/>
              </a:highlight>
              <a:latin typeface="Roboto"/>
              <a:ea typeface="Roboto"/>
              <a:cs typeface="Roboto"/>
              <a:sym typeface="Roboto"/>
            </a:endParaRPr>
          </a:p>
        </p:txBody>
      </p:sp>
      <p:sp>
        <p:nvSpPr>
          <p:cNvPr id="242" name="Google Shape;242;p22"/>
          <p:cNvSpPr txBox="1"/>
          <p:nvPr/>
        </p:nvSpPr>
        <p:spPr>
          <a:xfrm>
            <a:off x="6390100" y="1611525"/>
            <a:ext cx="2710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t/>
            </a:r>
            <a:endParaRPr b="0" i="0" sz="1400" u="none" cap="none" strike="noStrike">
              <a:solidFill>
                <a:srgbClr val="351C75"/>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36a3f0ddb6_0_0"/>
          <p:cNvSpPr txBox="1"/>
          <p:nvPr/>
        </p:nvSpPr>
        <p:spPr>
          <a:xfrm>
            <a:off x="52350" y="65450"/>
            <a:ext cx="351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latin typeface="Lato"/>
                <a:ea typeface="Lato"/>
                <a:cs typeface="Lato"/>
                <a:sym typeface="Lato"/>
              </a:rPr>
              <a:t>Parallel Streams</a:t>
            </a:r>
            <a:endParaRPr b="1">
              <a:latin typeface="Lato"/>
              <a:ea typeface="Lato"/>
              <a:cs typeface="Lato"/>
              <a:sym typeface="Lato"/>
            </a:endParaRPr>
          </a:p>
        </p:txBody>
      </p:sp>
      <p:sp>
        <p:nvSpPr>
          <p:cNvPr id="248" name="Google Shape;248;g136a3f0ddb6_0_0"/>
          <p:cNvSpPr txBox="1"/>
          <p:nvPr/>
        </p:nvSpPr>
        <p:spPr>
          <a:xfrm>
            <a:off x="0" y="465650"/>
            <a:ext cx="7086900" cy="26475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Java Parallel Streams is a feature of Java 8 and higher, meant for utilizing multiple cores of the processor.</a:t>
            </a:r>
            <a:endParaRPr sz="1000">
              <a:solidFill>
                <a:srgbClr val="273239"/>
              </a:solidFill>
              <a:highlight>
                <a:srgbClr val="FFFFFF"/>
              </a:highlight>
            </a:endParaRPr>
          </a:p>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Normally any java code has one stream of processing, where it is executed sequentially. Whereas by using parallel streams, we can divide the code into </a:t>
            </a:r>
            <a:r>
              <a:rPr b="1" lang="en-IN" sz="1000">
                <a:solidFill>
                  <a:srgbClr val="273239"/>
                </a:solidFill>
                <a:highlight>
                  <a:srgbClr val="FFFFFF"/>
                </a:highlight>
              </a:rPr>
              <a:t>multiple streams that are executed in parallel on separate cores</a:t>
            </a:r>
            <a:r>
              <a:rPr lang="en-IN" sz="1000">
                <a:solidFill>
                  <a:srgbClr val="273239"/>
                </a:solidFill>
                <a:highlight>
                  <a:srgbClr val="FFFFFF"/>
                </a:highlight>
              </a:rPr>
              <a:t> and the final result is the combination of the individual outcomes.</a:t>
            </a:r>
            <a:endParaRPr sz="1000">
              <a:solidFill>
                <a:srgbClr val="273239"/>
              </a:solidFill>
              <a:highlight>
                <a:srgbClr val="FFFFFF"/>
              </a:highlight>
            </a:endParaRPr>
          </a:p>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The order of execution, however, is not under our control.</a:t>
            </a:r>
            <a:endParaRPr sz="1000">
              <a:solidFill>
                <a:srgbClr val="273239"/>
              </a:solidFill>
              <a:highlight>
                <a:srgbClr val="FFFFFF"/>
              </a:highlight>
            </a:endParaRPr>
          </a:p>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Parallel Streams were introduced to </a:t>
            </a:r>
            <a:r>
              <a:rPr b="1" lang="en-IN" sz="1000">
                <a:solidFill>
                  <a:srgbClr val="273239"/>
                </a:solidFill>
                <a:highlight>
                  <a:srgbClr val="FFFFFF"/>
                </a:highlight>
              </a:rPr>
              <a:t>increase the performance</a:t>
            </a:r>
            <a:r>
              <a:rPr lang="en-IN" sz="1000">
                <a:solidFill>
                  <a:srgbClr val="273239"/>
                </a:solidFill>
                <a:highlight>
                  <a:srgbClr val="FFFFFF"/>
                </a:highlight>
              </a:rPr>
              <a:t> of a program, but opting for parallel streams isn’t always the best choice. </a:t>
            </a:r>
            <a:endParaRPr sz="1000">
              <a:solidFill>
                <a:srgbClr val="273239"/>
              </a:solidFill>
              <a:highlight>
                <a:srgbClr val="FFFFFF"/>
              </a:highlight>
            </a:endParaRPr>
          </a:p>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There are certain instances in which we need the code to be executed in a certain order and in these cases, we better use sequential streams to perform our task at the cost of performance.</a:t>
            </a:r>
            <a:endParaRPr sz="1000">
              <a:solidFill>
                <a:srgbClr val="273239"/>
              </a:solidFill>
              <a:highlight>
                <a:srgbClr val="FFFFFF"/>
              </a:highlight>
            </a:endParaRPr>
          </a:p>
          <a:p>
            <a:pPr indent="-292100" lvl="0" marL="457200" rtl="0" algn="l">
              <a:lnSpc>
                <a:spcPct val="150000"/>
              </a:lnSpc>
              <a:spcBef>
                <a:spcPts val="0"/>
              </a:spcBef>
              <a:spcAft>
                <a:spcPts val="0"/>
              </a:spcAft>
              <a:buClr>
                <a:srgbClr val="273239"/>
              </a:buClr>
              <a:buSzPts val="1000"/>
              <a:buChar char="●"/>
            </a:pPr>
            <a:r>
              <a:rPr lang="en-IN" sz="1000">
                <a:solidFill>
                  <a:srgbClr val="273239"/>
                </a:solidFill>
                <a:highlight>
                  <a:srgbClr val="FFFFFF"/>
                </a:highlight>
              </a:rPr>
              <a:t>The performance difference between the two kinds of streams is only of concern for large-scale programs or complex projects.</a:t>
            </a:r>
            <a:endParaRPr sz="1000">
              <a:solidFill>
                <a:srgbClr val="273239"/>
              </a:solidFill>
              <a:highlight>
                <a:srgbClr val="FFFFFF"/>
              </a:highlight>
            </a:endParaRPr>
          </a:p>
        </p:txBody>
      </p:sp>
      <p:sp>
        <p:nvSpPr>
          <p:cNvPr id="249" name="Google Shape;249;g136a3f0ddb6_0_0"/>
          <p:cNvSpPr txBox="1"/>
          <p:nvPr/>
        </p:nvSpPr>
        <p:spPr>
          <a:xfrm>
            <a:off x="4661275" y="3249550"/>
            <a:ext cx="44820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a:t>
            </a:r>
            <a:r>
              <a:rPr lang="en-IN" sz="1000">
                <a:solidFill>
                  <a:srgbClr val="4E9359"/>
                </a:solidFill>
                <a:highlight>
                  <a:srgbClr val="FFFFFF"/>
                </a:highlight>
              </a:rPr>
              <a:t>parallelStream() method of the </a:t>
            </a:r>
            <a:r>
              <a:rPr lang="en-IN" sz="1000">
                <a:solidFill>
                  <a:srgbClr val="4E9359"/>
                </a:solidFill>
                <a:highlight>
                  <a:srgbClr val="FFFFFF"/>
                </a:highlight>
                <a:uFill>
                  <a:noFill/>
                </a:uFill>
                <a:hlinkClick r:id="rId3">
                  <a:extLst>
                    <a:ext uri="{A12FA001-AC4F-418D-AE19-62706E023703}">
                      <ahyp:hlinkClr val="tx"/>
                    </a:ext>
                  </a:extLst>
                </a:hlinkClick>
              </a:rPr>
              <a:t>Collection interface</a:t>
            </a:r>
            <a:endParaRPr sz="5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File fileName = new File("M:\\Documents\\Textfile.txt");</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List&lt;String&gt; text</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            = Files.readAllLines(fileName.toPath());</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800">
                <a:solidFill>
                  <a:srgbClr val="4E9359"/>
                </a:solidFill>
                <a:highlight>
                  <a:srgbClr val="FFFFFF"/>
                </a:highlight>
                <a:latin typeface="Consolas"/>
                <a:ea typeface="Consolas"/>
                <a:cs typeface="Consolas"/>
                <a:sym typeface="Consolas"/>
              </a:rPr>
              <a:t>// Creating parallel streams by creating a List using readAllLines() method</a:t>
            </a:r>
            <a:endParaRPr sz="8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text.</a:t>
            </a:r>
            <a:r>
              <a:rPr lang="en-IN" sz="1100">
                <a:solidFill>
                  <a:srgbClr val="9900FF"/>
                </a:solidFill>
                <a:highlight>
                  <a:srgbClr val="FFFFFF"/>
                </a:highlight>
                <a:latin typeface="Consolas"/>
                <a:ea typeface="Consolas"/>
                <a:cs typeface="Consolas"/>
                <a:sym typeface="Consolas"/>
              </a:rPr>
              <a:t>parallelStream()</a:t>
            </a:r>
            <a:r>
              <a:rPr lang="en-IN" sz="1100">
                <a:solidFill>
                  <a:srgbClr val="273239"/>
                </a:solidFill>
                <a:highlight>
                  <a:srgbClr val="FFFFFF"/>
                </a:highlight>
                <a:latin typeface="Consolas"/>
                <a:ea typeface="Consolas"/>
                <a:cs typeface="Consolas"/>
                <a:sym typeface="Consolas"/>
              </a:rPr>
              <a:t>.forEach(System.out::println);</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text.close();</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//Line 3</a:t>
            </a:r>
            <a:endParaRPr sz="11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  Line 1</a:t>
            </a:r>
            <a:endParaRPr sz="11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  Line 2</a:t>
            </a:r>
            <a:endParaRPr sz="1100">
              <a:solidFill>
                <a:srgbClr val="4E9359"/>
              </a:solidFill>
              <a:highlight>
                <a:srgbClr val="FFFFFF"/>
              </a:highlight>
              <a:latin typeface="Consolas"/>
              <a:ea typeface="Consolas"/>
              <a:cs typeface="Consolas"/>
              <a:sym typeface="Consolas"/>
            </a:endParaRPr>
          </a:p>
        </p:txBody>
      </p:sp>
      <p:sp>
        <p:nvSpPr>
          <p:cNvPr id="250" name="Google Shape;250;g136a3f0ddb6_0_0"/>
          <p:cNvSpPr txBox="1"/>
          <p:nvPr/>
        </p:nvSpPr>
        <p:spPr>
          <a:xfrm>
            <a:off x="80875" y="3249550"/>
            <a:ext cx="45804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a:t>
            </a:r>
            <a:r>
              <a:rPr lang="en-IN" sz="1000">
                <a:solidFill>
                  <a:srgbClr val="4E9359"/>
                </a:solidFill>
                <a:highlight>
                  <a:srgbClr val="FFFFFF"/>
                </a:highlight>
              </a:rPr>
              <a:t>parallel() method of the BaseStream interface</a:t>
            </a:r>
            <a:endParaRPr sz="8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File fileName = new File("M:\\Documents\\Textfile.txt");</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800">
                <a:solidFill>
                  <a:srgbClr val="4E9359"/>
                </a:solidFill>
                <a:highlight>
                  <a:srgbClr val="FFFFFF"/>
                </a:highlight>
                <a:latin typeface="Consolas"/>
                <a:ea typeface="Consolas"/>
                <a:cs typeface="Consolas"/>
                <a:sym typeface="Consolas"/>
              </a:rPr>
              <a:t>// Create a Stream of string type using the lines() method to read one line at a time from the text file</a:t>
            </a:r>
            <a:endParaRPr sz="8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Stream&lt;String&gt; text = Files.lines(fileName.toPath());</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273239"/>
                </a:solidFill>
                <a:highlight>
                  <a:srgbClr val="FFFFFF"/>
                </a:highlight>
                <a:latin typeface="Consolas"/>
                <a:ea typeface="Consolas"/>
                <a:cs typeface="Consolas"/>
                <a:sym typeface="Consolas"/>
              </a:rPr>
              <a:t>text.</a:t>
            </a:r>
            <a:r>
              <a:rPr lang="en-IN" sz="1100">
                <a:solidFill>
                  <a:srgbClr val="9900FF"/>
                </a:solidFill>
                <a:highlight>
                  <a:srgbClr val="FFFFFF"/>
                </a:highlight>
                <a:latin typeface="Consolas"/>
                <a:ea typeface="Consolas"/>
                <a:cs typeface="Consolas"/>
                <a:sym typeface="Consolas"/>
              </a:rPr>
              <a:t>parallel()</a:t>
            </a:r>
            <a:r>
              <a:rPr lang="en-IN" sz="1100">
                <a:solidFill>
                  <a:srgbClr val="273239"/>
                </a:solidFill>
                <a:highlight>
                  <a:srgbClr val="FFFFFF"/>
                </a:highlight>
                <a:latin typeface="Consolas"/>
                <a:ea typeface="Consolas"/>
                <a:cs typeface="Consolas"/>
                <a:sym typeface="Consolas"/>
              </a:rPr>
              <a:t>.forEach(System.out::println);        text.close();</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1100">
              <a:solidFill>
                <a:srgbClr val="27323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//Line 2</a:t>
            </a:r>
            <a:endParaRPr sz="11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  Line 3</a:t>
            </a:r>
            <a:endParaRPr sz="1100">
              <a:solidFill>
                <a:srgbClr val="4E9359"/>
              </a:solidFill>
              <a:highlight>
                <a:srgbClr val="FFFFFF"/>
              </a:highlight>
              <a:latin typeface="Consolas"/>
              <a:ea typeface="Consolas"/>
              <a:cs typeface="Consolas"/>
              <a:sym typeface="Consolas"/>
            </a:endParaRPr>
          </a:p>
          <a:p>
            <a:pPr indent="0" lvl="0" marL="0" rtl="0" algn="l">
              <a:spcBef>
                <a:spcPts val="0"/>
              </a:spcBef>
              <a:spcAft>
                <a:spcPts val="0"/>
              </a:spcAft>
              <a:buNone/>
            </a:pPr>
            <a:r>
              <a:rPr lang="en-IN" sz="1100">
                <a:solidFill>
                  <a:srgbClr val="4E9359"/>
                </a:solidFill>
                <a:highlight>
                  <a:srgbClr val="FFFFFF"/>
                </a:highlight>
                <a:latin typeface="Consolas"/>
                <a:ea typeface="Consolas"/>
                <a:cs typeface="Consolas"/>
                <a:sym typeface="Consolas"/>
              </a:rPr>
              <a:t>  Line 1</a:t>
            </a:r>
            <a:endParaRPr sz="1100">
              <a:solidFill>
                <a:srgbClr val="4E9359"/>
              </a:solidFill>
              <a:highlight>
                <a:srgbClr val="FFFFFF"/>
              </a:highlight>
              <a:latin typeface="Consolas"/>
              <a:ea typeface="Consolas"/>
              <a:cs typeface="Consolas"/>
              <a:sym typeface="Consolas"/>
            </a:endParaRPr>
          </a:p>
        </p:txBody>
      </p:sp>
      <p:sp>
        <p:nvSpPr>
          <p:cNvPr id="251" name="Google Shape;251;g136a3f0ddb6_0_0"/>
          <p:cNvSpPr txBox="1"/>
          <p:nvPr/>
        </p:nvSpPr>
        <p:spPr>
          <a:xfrm>
            <a:off x="4661275" y="2936625"/>
            <a:ext cx="3821700" cy="354000"/>
          </a:xfrm>
          <a:prstGeom prst="rect">
            <a:avLst/>
          </a:prstGeom>
          <a:noFill/>
          <a:ln>
            <a:noFill/>
          </a:ln>
        </p:spPr>
        <p:txBody>
          <a:bodyPr anchorCtr="0" anchor="t" bIns="91425" lIns="91425" spcFirstLastPara="1" rIns="91425" wrap="square" tIns="91425">
            <a:spAutoFit/>
          </a:bodyPr>
          <a:lstStyle/>
          <a:p>
            <a:pPr indent="0" lvl="0" marL="0" rtl="0" algn="l">
              <a:lnSpc>
                <a:spcPct val="158000"/>
              </a:lnSpc>
              <a:spcBef>
                <a:spcPts val="0"/>
              </a:spcBef>
              <a:spcAft>
                <a:spcPts val="3600"/>
              </a:spcAft>
              <a:buNone/>
            </a:pPr>
            <a:r>
              <a:rPr lang="en-IN" sz="1100">
                <a:solidFill>
                  <a:srgbClr val="9900FF"/>
                </a:solidFill>
                <a:highlight>
                  <a:srgbClr val="FFFFFF"/>
                </a:highlight>
              </a:rPr>
              <a:t>2.   </a:t>
            </a:r>
            <a:r>
              <a:rPr lang="en-IN" sz="1100">
                <a:solidFill>
                  <a:srgbClr val="9900FF"/>
                </a:solidFill>
                <a:highlight>
                  <a:srgbClr val="FFFFFF"/>
                </a:highlight>
              </a:rPr>
              <a:t>Using parallelStream() on a Collection </a:t>
            </a:r>
            <a:endParaRPr sz="1200">
              <a:solidFill>
                <a:srgbClr val="9900FF"/>
              </a:solidFill>
            </a:endParaRPr>
          </a:p>
        </p:txBody>
      </p:sp>
      <p:sp>
        <p:nvSpPr>
          <p:cNvPr id="252" name="Google Shape;252;g136a3f0ddb6_0_0"/>
          <p:cNvSpPr txBox="1"/>
          <p:nvPr/>
        </p:nvSpPr>
        <p:spPr>
          <a:xfrm>
            <a:off x="-32725" y="3014275"/>
            <a:ext cx="3566700" cy="354000"/>
          </a:xfrm>
          <a:prstGeom prst="rect">
            <a:avLst/>
          </a:prstGeom>
          <a:noFill/>
          <a:ln>
            <a:noFill/>
          </a:ln>
        </p:spPr>
        <p:txBody>
          <a:bodyPr anchorCtr="0" anchor="t" bIns="91425" lIns="91425" spcFirstLastPara="1" rIns="91425" wrap="square" tIns="91425">
            <a:spAutoFit/>
          </a:bodyPr>
          <a:lstStyle/>
          <a:p>
            <a:pPr indent="-298450" lvl="0" marL="457200" rtl="0" algn="l">
              <a:lnSpc>
                <a:spcPct val="158000"/>
              </a:lnSpc>
              <a:spcBef>
                <a:spcPts val="0"/>
              </a:spcBef>
              <a:spcAft>
                <a:spcPts val="0"/>
              </a:spcAft>
              <a:buClr>
                <a:srgbClr val="9900FF"/>
              </a:buClr>
              <a:buSzPts val="1100"/>
              <a:buAutoNum type="arabicPeriod"/>
            </a:pPr>
            <a:r>
              <a:rPr lang="en-IN" sz="1100">
                <a:solidFill>
                  <a:srgbClr val="9900FF"/>
                </a:solidFill>
                <a:highlight>
                  <a:srgbClr val="FFFFFF"/>
                </a:highlight>
              </a:rPr>
              <a:t>Using parallel() method on a stream</a:t>
            </a:r>
            <a:endParaRPr sz="1200">
              <a:solidFill>
                <a:srgbClr val="9900FF"/>
              </a:solidFill>
            </a:endParaRPr>
          </a:p>
        </p:txBody>
      </p:sp>
      <p:pic>
        <p:nvPicPr>
          <p:cNvPr id="253" name="Google Shape;253;g136a3f0ddb6_0_0"/>
          <p:cNvPicPr preferRelativeResize="0"/>
          <p:nvPr/>
        </p:nvPicPr>
        <p:blipFill>
          <a:blip r:embed="rId4">
            <a:alphaModFix/>
          </a:blip>
          <a:stretch>
            <a:fillRect/>
          </a:stretch>
        </p:blipFill>
        <p:spPr>
          <a:xfrm>
            <a:off x="7316074" y="-1"/>
            <a:ext cx="1779925" cy="1645175"/>
          </a:xfrm>
          <a:prstGeom prst="rect">
            <a:avLst/>
          </a:prstGeom>
          <a:noFill/>
          <a:ln>
            <a:noFill/>
          </a:ln>
        </p:spPr>
      </p:pic>
      <p:pic>
        <p:nvPicPr>
          <p:cNvPr id="254" name="Google Shape;254;g136a3f0ddb6_0_0"/>
          <p:cNvPicPr preferRelativeResize="0"/>
          <p:nvPr/>
        </p:nvPicPr>
        <p:blipFill>
          <a:blip r:embed="rId5">
            <a:alphaModFix/>
          </a:blip>
          <a:stretch>
            <a:fillRect/>
          </a:stretch>
        </p:blipFill>
        <p:spPr>
          <a:xfrm>
            <a:off x="7337726" y="1567038"/>
            <a:ext cx="1736625" cy="154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0"/>
          <p:cNvSpPr txBox="1"/>
          <p:nvPr/>
        </p:nvSpPr>
        <p:spPr>
          <a:xfrm>
            <a:off x="0" y="87025"/>
            <a:ext cx="9144000" cy="4266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1" lang="en-IN" sz="1100">
                <a:highlight>
                  <a:schemeClr val="lt1"/>
                </a:highlight>
              </a:rPr>
              <a:t>Stream Operations</a:t>
            </a:r>
            <a:endParaRPr b="1" sz="1100">
              <a:highlight>
                <a:schemeClr val="lt1"/>
              </a:highlight>
            </a:endParaRPr>
          </a:p>
          <a:p>
            <a:pPr indent="0" lvl="0" marL="0" marR="0" rtl="0" algn="l">
              <a:lnSpc>
                <a:spcPct val="115000"/>
              </a:lnSpc>
              <a:spcBef>
                <a:spcPts val="0"/>
              </a:spcBef>
              <a:spcAft>
                <a:spcPts val="0"/>
              </a:spcAft>
              <a:buClr>
                <a:srgbClr val="000000"/>
              </a:buClr>
              <a:buSzPts val="1200"/>
              <a:buFont typeface="Arial"/>
              <a:buNone/>
            </a:pPr>
            <a:r>
              <a:t/>
            </a:r>
            <a:endParaRPr b="1" sz="1000">
              <a:solidFill>
                <a:srgbClr val="373E3F"/>
              </a:solidFill>
              <a:highlight>
                <a:srgbClr val="FFFFFF"/>
              </a:highlight>
            </a:endParaRPr>
          </a:p>
          <a:p>
            <a:pPr indent="-292100" lvl="0" marL="457200" marR="0" rtl="0" algn="l">
              <a:lnSpc>
                <a:spcPct val="115000"/>
              </a:lnSpc>
              <a:spcBef>
                <a:spcPts val="0"/>
              </a:spcBef>
              <a:spcAft>
                <a:spcPts val="0"/>
              </a:spcAft>
              <a:buClr>
                <a:srgbClr val="080808"/>
              </a:buClr>
              <a:buSzPts val="1000"/>
              <a:buAutoNum type="arabicPeriod"/>
            </a:pPr>
            <a:r>
              <a:rPr b="1" i="0" lang="en-IN" sz="1000" u="none" cap="none" strike="noStrike">
                <a:solidFill>
                  <a:srgbClr val="080808"/>
                </a:solidFill>
                <a:highlight>
                  <a:srgbClr val="FFFFFF"/>
                </a:highlight>
              </a:rPr>
              <a:t>Intermediate Operations:</a:t>
            </a:r>
            <a:endParaRPr b="1" i="0" sz="1000" u="none" cap="none" strike="noStrike">
              <a:solidFill>
                <a:srgbClr val="080808"/>
              </a:solidFill>
              <a:highlight>
                <a:srgbClr val="FFFFFF"/>
              </a:highlight>
            </a:endParaRPr>
          </a:p>
          <a:p>
            <a:pPr indent="-292100" lvl="0" marL="457200" marR="0" rtl="0" algn="l">
              <a:lnSpc>
                <a:spcPct val="115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These operations are used to pipeline other methods and to transform into the other streams. They don't produce results because these operation does not invoke until the terminal operation gets executed.</a:t>
            </a:r>
            <a:endParaRPr i="0" sz="1000" u="none" cap="none" strike="noStrike">
              <a:solidFill>
                <a:srgbClr val="080808"/>
              </a:solidFill>
              <a:highlight>
                <a:srgbClr val="FFFFFF"/>
              </a:highlight>
            </a:endParaRPr>
          </a:p>
          <a:p>
            <a:pPr indent="-292100" lvl="0" marL="457200" marR="0" rtl="0" algn="l">
              <a:lnSpc>
                <a:spcPct val="115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Typically transforms a stream into another stream.</a:t>
            </a:r>
            <a:endParaRPr sz="1000">
              <a:solidFill>
                <a:srgbClr val="080808"/>
              </a:solidFill>
            </a:endParaRPr>
          </a:p>
          <a:p>
            <a:pPr indent="-292100" lvl="0" marL="457200" marR="0" rtl="0" algn="l">
              <a:lnSpc>
                <a:spcPct val="115000"/>
              </a:lnSpc>
              <a:spcBef>
                <a:spcPts val="0"/>
              </a:spcBef>
              <a:spcAft>
                <a:spcPts val="0"/>
              </a:spcAft>
              <a:buClr>
                <a:srgbClr val="080808"/>
              </a:buClr>
              <a:buSzPts val="1000"/>
              <a:buFont typeface="Roboto"/>
              <a:buChar char="●"/>
            </a:pPr>
            <a:r>
              <a:rPr i="0" lang="en-IN" sz="1000" u="none" cap="none" strike="noStrike">
                <a:solidFill>
                  <a:srgbClr val="080808"/>
                </a:solidFill>
                <a:highlight>
                  <a:srgbClr val="FFFFFF"/>
                </a:highlight>
              </a:rPr>
              <a:t>Are lazy, i.e., </a:t>
            </a:r>
            <a:r>
              <a:rPr b="1" i="0" lang="en-IN" sz="1000" u="none" cap="none" strike="noStrike">
                <a:solidFill>
                  <a:srgbClr val="080808"/>
                </a:solidFill>
                <a:highlight>
                  <a:srgbClr val="FFFFFF"/>
                </a:highlight>
              </a:rPr>
              <a:t>not executed till a terminal operation is invoked</a:t>
            </a:r>
            <a:r>
              <a:rPr i="0" lang="en-IN" sz="1000" u="none" cap="none" strike="noStrike">
                <a:solidFill>
                  <a:srgbClr val="080808"/>
                </a:solidFill>
                <a:highlight>
                  <a:srgbClr val="FFFFFF"/>
                </a:highlight>
              </a:rPr>
              <a:t>.</a:t>
            </a:r>
            <a:endParaRPr i="0" sz="1000" u="none" cap="none" strike="noStrike">
              <a:solidFill>
                <a:srgbClr val="080808"/>
              </a:solidFill>
              <a:highlight>
                <a:srgbClr val="FFFFFF"/>
              </a:highlight>
            </a:endParaRPr>
          </a:p>
          <a:p>
            <a:pPr indent="-292100" lvl="0" marL="457200" marR="0" rtl="0" algn="l">
              <a:lnSpc>
                <a:spcPct val="115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Does internal iteration of all source elements.</a:t>
            </a:r>
            <a:endParaRPr i="0" sz="1000" u="none" cap="none" strike="noStrike">
              <a:solidFill>
                <a:srgbClr val="080808"/>
              </a:solidFill>
              <a:highlight>
                <a:srgbClr val="FFFFFF"/>
              </a:highlight>
            </a:endParaRPr>
          </a:p>
          <a:p>
            <a:pPr indent="-292100" lvl="0" marL="457200" marR="0" rtl="0" algn="l">
              <a:lnSpc>
                <a:spcPct val="115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Operations are applied as per the defined order.</a:t>
            </a:r>
            <a:endParaRPr i="0" sz="1000" u="none" cap="none" strike="noStrike">
              <a:solidFill>
                <a:srgbClr val="080808"/>
              </a:solidFill>
              <a:highlight>
                <a:srgbClr val="FFFFFF"/>
              </a:highlight>
            </a:endParaRPr>
          </a:p>
          <a:p>
            <a:pPr indent="-292100" lvl="0" marL="457200" marR="0" rtl="0" algn="l">
              <a:lnSpc>
                <a:spcPct val="115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Intermediate operations are mostly lambda functions.</a:t>
            </a:r>
            <a:endParaRPr i="0" sz="1000" u="none" cap="none" strike="noStrike">
              <a:solidFill>
                <a:srgbClr val="080808"/>
              </a:solidFill>
              <a:highlight>
                <a:srgbClr val="FFFFFF"/>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Intermediate operations return the stream itself so you can chain multiple methods calls in a row.</a:t>
            </a:r>
            <a:endParaRPr sz="1000">
              <a:solidFill>
                <a:srgbClr val="080808"/>
              </a:solidFill>
              <a:highlight>
                <a:schemeClr val="lt1"/>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filter(), map(), flatMap(), distinct(), sorted(), peek(), limit(), skip()</a:t>
            </a:r>
            <a:endParaRPr i="0" sz="1000" u="none" cap="none" strike="noStrike">
              <a:solidFill>
                <a:srgbClr val="080808"/>
              </a:solidFill>
              <a:highlight>
                <a:srgbClr val="FFFFFF"/>
              </a:highlight>
            </a:endParaRPr>
          </a:p>
          <a:p>
            <a:pPr indent="0" lvl="0" marL="152400" marR="0" rtl="0" algn="l">
              <a:lnSpc>
                <a:spcPct val="115000"/>
              </a:lnSpc>
              <a:spcBef>
                <a:spcPts val="0"/>
              </a:spcBef>
              <a:spcAft>
                <a:spcPts val="0"/>
              </a:spcAft>
              <a:buNone/>
            </a:pPr>
            <a:r>
              <a:t/>
            </a:r>
            <a:endParaRPr b="1" sz="1000">
              <a:solidFill>
                <a:srgbClr val="080808"/>
              </a:solidFill>
              <a:highlight>
                <a:srgbClr val="FFFFFF"/>
              </a:highlight>
            </a:endParaRPr>
          </a:p>
          <a:p>
            <a:pPr indent="0" lvl="0" marL="0" rtl="0" algn="l">
              <a:lnSpc>
                <a:spcPct val="115000"/>
              </a:lnSpc>
              <a:spcBef>
                <a:spcPts val="0"/>
              </a:spcBef>
              <a:spcAft>
                <a:spcPts val="0"/>
              </a:spcAft>
              <a:buNone/>
            </a:pPr>
            <a:r>
              <a:rPr b="1" lang="en-IN" sz="1000">
                <a:solidFill>
                  <a:srgbClr val="080808"/>
                </a:solidFill>
                <a:highlight>
                  <a:schemeClr val="lt1"/>
                </a:highlight>
              </a:rPr>
              <a:t>Stateless operations: </a:t>
            </a:r>
            <a:endParaRPr b="1" sz="1000">
              <a:solidFill>
                <a:srgbClr val="080808"/>
              </a:solidFill>
              <a:highlight>
                <a:schemeClr val="lt1"/>
              </a:highlight>
            </a:endParaRPr>
          </a:p>
          <a:p>
            <a:pPr indent="-292100" lvl="0" marL="457200" rtl="0" algn="l">
              <a:lnSpc>
                <a:spcPct val="115000"/>
              </a:lnSpc>
              <a:spcBef>
                <a:spcPts val="1500"/>
              </a:spcBef>
              <a:spcAft>
                <a:spcPts val="0"/>
              </a:spcAft>
              <a:buClr>
                <a:srgbClr val="080808"/>
              </a:buClr>
              <a:buSzPts val="1000"/>
              <a:buChar char="●"/>
            </a:pPr>
            <a:r>
              <a:rPr lang="en-IN" sz="1000">
                <a:solidFill>
                  <a:srgbClr val="080808"/>
                </a:solidFill>
                <a:highlight>
                  <a:schemeClr val="lt1"/>
                </a:highlight>
              </a:rPr>
              <a:t>Operation’s which doesn’t require to maintain the state of the stream and has nothing to do with the other elements of the stream, Operations like map(), filter () mapToInt (), mapToDouble(), peek(), unsorted(), etc.</a:t>
            </a:r>
            <a:endParaRPr sz="1000">
              <a:solidFill>
                <a:srgbClr val="080808"/>
              </a:solidFill>
              <a:highlight>
                <a:schemeClr val="lt1"/>
              </a:highlight>
            </a:endParaRPr>
          </a:p>
          <a:p>
            <a:pPr indent="-292100" lvl="0" marL="457200" rtl="0" algn="l">
              <a:lnSpc>
                <a:spcPct val="115000"/>
              </a:lnSpc>
              <a:spcBef>
                <a:spcPts val="0"/>
              </a:spcBef>
              <a:spcAft>
                <a:spcPts val="0"/>
              </a:spcAft>
              <a:buClr>
                <a:srgbClr val="080808"/>
              </a:buClr>
              <a:buSzPts val="1000"/>
              <a:buChar char="●"/>
            </a:pPr>
            <a:r>
              <a:rPr lang="en-IN" sz="1000">
                <a:highlight>
                  <a:srgbClr val="FFFFFF"/>
                </a:highlight>
              </a:rPr>
              <a:t>Stateless operations, such as filter and map, retain no state from previously seen element when processing a new element -- each element can be processed independently of operations on other elements.</a:t>
            </a:r>
            <a:endParaRPr sz="1000">
              <a:highlight>
                <a:srgbClr val="FFFFFF"/>
              </a:highlight>
            </a:endParaRPr>
          </a:p>
          <a:p>
            <a:pPr indent="-292100" lvl="0" marL="457200" rtl="0" algn="l">
              <a:lnSpc>
                <a:spcPct val="115000"/>
              </a:lnSpc>
              <a:spcBef>
                <a:spcPts val="0"/>
              </a:spcBef>
              <a:spcAft>
                <a:spcPts val="0"/>
              </a:spcAft>
              <a:buSzPts val="1000"/>
              <a:buChar char="●"/>
            </a:pPr>
            <a:r>
              <a:rPr lang="en-IN" sz="1000">
                <a:solidFill>
                  <a:srgbClr val="14171A"/>
                </a:solidFill>
                <a:highlight>
                  <a:srgbClr val="FFFFFF"/>
                </a:highlight>
              </a:rPr>
              <a:t>Stateless operations allow for memory-efficient processing of streams. Operations like </a:t>
            </a:r>
            <a:r>
              <a:rPr lang="en-IN" sz="1000">
                <a:solidFill>
                  <a:srgbClr val="FF6A00"/>
                </a:solidFill>
                <a:highlight>
                  <a:srgbClr val="FFFFFF"/>
                </a:highlight>
              </a:rPr>
              <a:t>Stream.map</a:t>
            </a:r>
            <a:r>
              <a:rPr lang="en-IN" sz="1000">
                <a:solidFill>
                  <a:srgbClr val="14171A"/>
                </a:solidFill>
                <a:highlight>
                  <a:srgbClr val="FFFFFF"/>
                </a:highlight>
              </a:rPr>
              <a:t> and </a:t>
            </a:r>
            <a:r>
              <a:rPr lang="en-IN" sz="1000">
                <a:solidFill>
                  <a:srgbClr val="FF6A00"/>
                </a:solidFill>
                <a:highlight>
                  <a:srgbClr val="FFFFFF"/>
                </a:highlight>
              </a:rPr>
              <a:t>Stream.filter</a:t>
            </a:r>
            <a:r>
              <a:rPr lang="en-IN" sz="1000">
                <a:solidFill>
                  <a:srgbClr val="14171A"/>
                </a:solidFill>
                <a:highlight>
                  <a:srgbClr val="FFFFFF"/>
                </a:highlight>
              </a:rPr>
              <a:t> that do not require information on other items of the stream are considered to be stateless.</a:t>
            </a:r>
            <a:endParaRPr sz="1000">
              <a:solidFill>
                <a:srgbClr val="14171A"/>
              </a:solidFill>
              <a:highlight>
                <a:srgbClr val="FFFFFF"/>
              </a:highlight>
            </a:endParaRPr>
          </a:p>
          <a:p>
            <a:pPr indent="-292100" lvl="0" marL="457200" rtl="0" algn="l">
              <a:lnSpc>
                <a:spcPct val="115000"/>
              </a:lnSpc>
              <a:spcBef>
                <a:spcPts val="0"/>
              </a:spcBef>
              <a:spcAft>
                <a:spcPts val="0"/>
              </a:spcAft>
              <a:buClr>
                <a:srgbClr val="14171A"/>
              </a:buClr>
              <a:buSzPts val="1000"/>
              <a:buChar char="●"/>
            </a:pPr>
            <a:r>
              <a:rPr lang="en-IN" sz="1000">
                <a:solidFill>
                  <a:srgbClr val="2F2F2F"/>
                </a:solidFill>
              </a:rPr>
              <a:t>Every individual element can be processed without the need for sharing information between them for processing.</a:t>
            </a:r>
            <a:endParaRPr sz="1000">
              <a:solidFill>
                <a:srgbClr val="2F2F2F"/>
              </a:solidFill>
            </a:endParaRPr>
          </a:p>
          <a:p>
            <a:pPr indent="-292100" lvl="0" marL="457200" rtl="0" algn="l">
              <a:lnSpc>
                <a:spcPct val="115000"/>
              </a:lnSpc>
              <a:spcBef>
                <a:spcPts val="0"/>
              </a:spcBef>
              <a:spcAft>
                <a:spcPts val="0"/>
              </a:spcAft>
              <a:buClr>
                <a:srgbClr val="2F2F2F"/>
              </a:buClr>
              <a:buSzPts val="1000"/>
              <a:buChar char="●"/>
            </a:pPr>
            <a:r>
              <a:rPr lang="en-IN" sz="1000">
                <a:solidFill>
                  <a:srgbClr val="2F2F2F"/>
                </a:solidFill>
              </a:rPr>
              <a:t>Each element is processed independently of others.</a:t>
            </a:r>
            <a:endParaRPr sz="1000">
              <a:solidFill>
                <a:srgbClr val="14171A"/>
              </a:solidFill>
              <a:highlight>
                <a:srgbClr val="FFFFFF"/>
              </a:highlight>
            </a:endParaRPr>
          </a:p>
        </p:txBody>
      </p:sp>
      <p:sp>
        <p:nvSpPr>
          <p:cNvPr id="260" name="Google Shape;260;p20"/>
          <p:cNvSpPr txBox="1"/>
          <p:nvPr/>
        </p:nvSpPr>
        <p:spPr>
          <a:xfrm>
            <a:off x="2466600" y="4412825"/>
            <a:ext cx="4210800" cy="64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200"/>
              <a:buFont typeface="Arial"/>
              <a:buNone/>
            </a:pPr>
            <a:r>
              <a:rPr b="1" lang="en-IN" sz="900">
                <a:solidFill>
                  <a:srgbClr val="444444"/>
                </a:solidFill>
                <a:highlight>
                  <a:schemeClr val="lt1"/>
                </a:highlight>
                <a:latin typeface="Courier New"/>
                <a:ea typeface="Courier New"/>
                <a:cs typeface="Courier New"/>
                <a:sym typeface="Courier New"/>
              </a:rPr>
              <a:t>int</a:t>
            </a:r>
            <a:r>
              <a:rPr lang="en-IN" sz="900">
                <a:solidFill>
                  <a:srgbClr val="444444"/>
                </a:solidFill>
                <a:highlight>
                  <a:schemeClr val="lt1"/>
                </a:highlight>
                <a:latin typeface="Courier New"/>
                <a:ea typeface="Courier New"/>
                <a:cs typeface="Courier New"/>
                <a:sym typeface="Courier New"/>
              </a:rPr>
              <a:t> count = Stream.of(</a:t>
            </a:r>
            <a:r>
              <a:rPr lang="en-IN" sz="900">
                <a:solidFill>
                  <a:srgbClr val="880000"/>
                </a:solidFill>
                <a:highlight>
                  <a:schemeClr val="lt1"/>
                </a:highlight>
                <a:latin typeface="Courier New"/>
                <a:ea typeface="Courier New"/>
                <a:cs typeface="Courier New"/>
                <a:sym typeface="Courier New"/>
              </a:rPr>
              <a:t>1</a:t>
            </a:r>
            <a:r>
              <a:rPr lang="en-IN" sz="900">
                <a:solidFill>
                  <a:srgbClr val="444444"/>
                </a:solidFill>
                <a:highlight>
                  <a:schemeClr val="lt1"/>
                </a:highlight>
                <a:latin typeface="Courier New"/>
                <a:ea typeface="Courier New"/>
                <a:cs typeface="Courier New"/>
                <a:sym typeface="Courier New"/>
              </a:rPr>
              <a:t>, </a:t>
            </a:r>
            <a:r>
              <a:rPr lang="en-IN" sz="900">
                <a:solidFill>
                  <a:srgbClr val="880000"/>
                </a:solidFill>
                <a:highlight>
                  <a:schemeClr val="lt1"/>
                </a:highlight>
                <a:latin typeface="Courier New"/>
                <a:ea typeface="Courier New"/>
                <a:cs typeface="Courier New"/>
                <a:sym typeface="Courier New"/>
              </a:rPr>
              <a:t>2</a:t>
            </a:r>
            <a:r>
              <a:rPr lang="en-IN" sz="900">
                <a:solidFill>
                  <a:srgbClr val="444444"/>
                </a:solidFill>
                <a:highlight>
                  <a:schemeClr val="lt1"/>
                </a:highlight>
                <a:latin typeface="Courier New"/>
                <a:ea typeface="Courier New"/>
                <a:cs typeface="Courier New"/>
                <a:sym typeface="Courier New"/>
              </a:rPr>
              <a:t>, </a:t>
            </a:r>
            <a:r>
              <a:rPr lang="en-IN" sz="900">
                <a:solidFill>
                  <a:srgbClr val="880000"/>
                </a:solidFill>
                <a:highlight>
                  <a:schemeClr val="lt1"/>
                </a:highlight>
                <a:latin typeface="Courier New"/>
                <a:ea typeface="Courier New"/>
                <a:cs typeface="Courier New"/>
                <a:sym typeface="Courier New"/>
              </a:rPr>
              <a:t>3</a:t>
            </a:r>
            <a:r>
              <a:rPr lang="en-IN" sz="900">
                <a:solidFill>
                  <a:srgbClr val="444444"/>
                </a:solidFill>
                <a:highlight>
                  <a:schemeClr val="lt1"/>
                </a:highlight>
                <a:latin typeface="Courier New"/>
                <a:ea typeface="Courier New"/>
                <a:cs typeface="Courier New"/>
                <a:sym typeface="Courier New"/>
              </a:rPr>
              <a:t>, </a:t>
            </a:r>
            <a:r>
              <a:rPr lang="en-IN" sz="900">
                <a:solidFill>
                  <a:srgbClr val="880000"/>
                </a:solidFill>
                <a:highlight>
                  <a:schemeClr val="lt1"/>
                </a:highlight>
                <a:latin typeface="Courier New"/>
                <a:ea typeface="Courier New"/>
                <a:cs typeface="Courier New"/>
                <a:sym typeface="Courier New"/>
              </a:rPr>
              <a:t>4</a:t>
            </a:r>
            <a:r>
              <a:rPr lang="en-IN" sz="900">
                <a:solidFill>
                  <a:srgbClr val="444444"/>
                </a:solidFill>
                <a:highlight>
                  <a:schemeClr val="lt1"/>
                </a:highlight>
                <a:latin typeface="Courier New"/>
                <a:ea typeface="Courier New"/>
                <a:cs typeface="Courier New"/>
                <a:sym typeface="Courier New"/>
              </a:rPr>
              <a:t>, </a:t>
            </a:r>
            <a:r>
              <a:rPr lang="en-IN" sz="900">
                <a:solidFill>
                  <a:srgbClr val="880000"/>
                </a:solidFill>
                <a:highlight>
                  <a:schemeClr val="lt1"/>
                </a:highlight>
                <a:latin typeface="Courier New"/>
                <a:ea typeface="Courier New"/>
                <a:cs typeface="Courier New"/>
                <a:sym typeface="Courier New"/>
              </a:rPr>
              <a:t>5</a:t>
            </a:r>
            <a:r>
              <a:rPr lang="en-IN" sz="900">
                <a:solidFill>
                  <a:srgbClr val="444444"/>
                </a:solidFill>
                <a:highlight>
                  <a:schemeClr val="lt1"/>
                </a:highlight>
                <a:latin typeface="Courier New"/>
                <a:ea typeface="Courier New"/>
                <a:cs typeface="Courier New"/>
                <a:sym typeface="Courier New"/>
              </a:rPr>
              <a:t>)</a:t>
            </a:r>
            <a:endParaRPr sz="900">
              <a:solidFill>
                <a:srgbClr val="444444"/>
              </a:solidFill>
              <a:highlight>
                <a:schemeClr val="lt1"/>
              </a:highlight>
              <a:latin typeface="Courier New"/>
              <a:ea typeface="Courier New"/>
              <a:cs typeface="Courier New"/>
              <a:sym typeface="Courier New"/>
            </a:endParaRPr>
          </a:p>
          <a:p>
            <a:pPr indent="457200" lvl="0" marL="0" rtl="0" algn="l">
              <a:lnSpc>
                <a:spcPct val="115000"/>
              </a:lnSpc>
              <a:spcBef>
                <a:spcPts val="0"/>
              </a:spcBef>
              <a:spcAft>
                <a:spcPts val="0"/>
              </a:spcAft>
              <a:buClr>
                <a:srgbClr val="000000"/>
              </a:buClr>
              <a:buSzPts val="1200"/>
              <a:buFont typeface="Arial"/>
              <a:buNone/>
            </a:pPr>
            <a:r>
              <a:rPr lang="en-IN" sz="900">
                <a:solidFill>
                  <a:srgbClr val="444444"/>
                </a:solidFill>
                <a:highlight>
                  <a:schemeClr val="lt1"/>
                </a:highlight>
                <a:latin typeface="Courier New"/>
                <a:ea typeface="Courier New"/>
                <a:cs typeface="Courier New"/>
                <a:sym typeface="Courier New"/>
              </a:rPr>
              <a:t>.filter(i -&gt; i &lt;</a:t>
            </a:r>
            <a:r>
              <a:rPr lang="en-IN" sz="900">
                <a:solidFill>
                  <a:srgbClr val="880000"/>
                </a:solidFill>
                <a:highlight>
                  <a:schemeClr val="lt1"/>
                </a:highlight>
                <a:latin typeface="Courier New"/>
                <a:ea typeface="Courier New"/>
                <a:cs typeface="Courier New"/>
                <a:sym typeface="Courier New"/>
              </a:rPr>
              <a:t>4</a:t>
            </a:r>
            <a:r>
              <a:rPr lang="en-IN" sz="900">
                <a:solidFill>
                  <a:srgbClr val="444444"/>
                </a:solidFill>
                <a:highlight>
                  <a:schemeClr val="lt1"/>
                </a:highlight>
                <a:latin typeface="Courier New"/>
                <a:ea typeface="Courier New"/>
                <a:cs typeface="Courier New"/>
                <a:sym typeface="Courier New"/>
              </a:rPr>
              <a:t>) </a:t>
            </a:r>
            <a:r>
              <a:rPr lang="en-IN" sz="900">
                <a:solidFill>
                  <a:srgbClr val="888888"/>
                </a:solidFill>
                <a:highlight>
                  <a:schemeClr val="lt1"/>
                </a:highlight>
                <a:latin typeface="Courier New"/>
                <a:ea typeface="Courier New"/>
                <a:cs typeface="Courier New"/>
                <a:sym typeface="Courier New"/>
              </a:rPr>
              <a:t>// Intermediate Operation filter</a:t>
            </a:r>
            <a:endParaRPr sz="900">
              <a:solidFill>
                <a:srgbClr val="444444"/>
              </a:solidFill>
              <a:highlight>
                <a:schemeClr val="lt1"/>
              </a:highlight>
              <a:latin typeface="Courier New"/>
              <a:ea typeface="Courier New"/>
              <a:cs typeface="Courier New"/>
              <a:sym typeface="Courier New"/>
            </a:endParaRPr>
          </a:p>
          <a:p>
            <a:pPr indent="457200" lvl="0" marL="0" rtl="0" algn="l">
              <a:lnSpc>
                <a:spcPct val="115000"/>
              </a:lnSpc>
              <a:spcBef>
                <a:spcPts val="0"/>
              </a:spcBef>
              <a:spcAft>
                <a:spcPts val="0"/>
              </a:spcAft>
              <a:buClr>
                <a:srgbClr val="000000"/>
              </a:buClr>
              <a:buSzPts val="1200"/>
              <a:buFont typeface="Arial"/>
              <a:buNone/>
            </a:pPr>
            <a:r>
              <a:rPr lang="en-IN" sz="900">
                <a:solidFill>
                  <a:srgbClr val="444444"/>
                </a:solidFill>
                <a:highlight>
                  <a:schemeClr val="lt1"/>
                </a:highlight>
                <a:latin typeface="Courier New"/>
                <a:ea typeface="Courier New"/>
                <a:cs typeface="Courier New"/>
                <a:sym typeface="Courier New"/>
              </a:rPr>
              <a:t>.count(); </a:t>
            </a:r>
            <a:r>
              <a:rPr lang="en-IN" sz="900">
                <a:solidFill>
                  <a:srgbClr val="888888"/>
                </a:solidFill>
                <a:highlight>
                  <a:schemeClr val="lt1"/>
                </a:highlight>
                <a:latin typeface="Courier New"/>
                <a:ea typeface="Courier New"/>
                <a:cs typeface="Courier New"/>
                <a:sym typeface="Courier New"/>
              </a:rPr>
              <a:t>// Terminal Operation count</a:t>
            </a:r>
            <a:endParaRPr sz="9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2029289d17_0_102"/>
          <p:cNvSpPr txBox="1"/>
          <p:nvPr/>
        </p:nvSpPr>
        <p:spPr>
          <a:xfrm>
            <a:off x="0" y="0"/>
            <a:ext cx="9035700" cy="43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000">
                <a:solidFill>
                  <a:srgbClr val="080808"/>
                </a:solidFill>
                <a:highlight>
                  <a:schemeClr val="lt1"/>
                </a:highlight>
                <a:latin typeface="Roboto"/>
                <a:ea typeface="Roboto"/>
                <a:cs typeface="Roboto"/>
                <a:sym typeface="Roboto"/>
              </a:rPr>
              <a:t>Stateful operations: </a:t>
            </a:r>
            <a:endParaRPr b="1" sz="1000">
              <a:solidFill>
                <a:srgbClr val="080808"/>
              </a:solidFill>
              <a:highlight>
                <a:schemeClr val="lt1"/>
              </a:highlight>
              <a:latin typeface="Roboto"/>
              <a:ea typeface="Roboto"/>
              <a:cs typeface="Roboto"/>
              <a:sym typeface="Roboto"/>
            </a:endParaRPr>
          </a:p>
          <a:p>
            <a:pPr indent="-292100" lvl="0" marL="457200" rtl="0" algn="l">
              <a:lnSpc>
                <a:spcPct val="115000"/>
              </a:lnSpc>
              <a:spcBef>
                <a:spcPts val="1500"/>
              </a:spcBef>
              <a:spcAft>
                <a:spcPts val="0"/>
              </a:spcAft>
              <a:buSzPts val="1000"/>
              <a:buChar char="●"/>
            </a:pPr>
            <a:r>
              <a:rPr lang="en-IN" sz="1000">
                <a:solidFill>
                  <a:srgbClr val="14171A"/>
                </a:solidFill>
                <a:highlight>
                  <a:srgbClr val="FFFFFF"/>
                </a:highlight>
              </a:rPr>
              <a:t>Statefulness means the operation on each item depends on (some) other items of the stream.</a:t>
            </a:r>
            <a:endParaRPr sz="1000">
              <a:solidFill>
                <a:srgbClr val="14171A"/>
              </a:solidFill>
              <a:highlight>
                <a:srgbClr val="FFFFFF"/>
              </a:highlight>
            </a:endParaRPr>
          </a:p>
          <a:p>
            <a:pPr indent="-292100" lvl="0" marL="457200" rtl="0" algn="l">
              <a:lnSpc>
                <a:spcPct val="115000"/>
              </a:lnSpc>
              <a:spcBef>
                <a:spcPts val="0"/>
              </a:spcBef>
              <a:spcAft>
                <a:spcPts val="0"/>
              </a:spcAft>
              <a:buSzPts val="1000"/>
              <a:buChar char="●"/>
            </a:pPr>
            <a:r>
              <a:rPr lang="en-IN" sz="1000">
                <a:highlight>
                  <a:srgbClr val="FFFFFF"/>
                </a:highlight>
              </a:rPr>
              <a:t>Stateful operations </a:t>
            </a:r>
            <a:r>
              <a:rPr b="1" lang="en-IN" sz="1000">
                <a:highlight>
                  <a:srgbClr val="FFFFFF"/>
                </a:highlight>
              </a:rPr>
              <a:t>may</a:t>
            </a:r>
            <a:r>
              <a:rPr lang="en-IN" sz="1000">
                <a:highlight>
                  <a:srgbClr val="FFFFFF"/>
                </a:highlight>
              </a:rPr>
              <a:t> need to process the entire input before producing a result.</a:t>
            </a:r>
            <a:endParaRPr sz="1000">
              <a:highlight>
                <a:srgbClr val="FFFFFF"/>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Operations in which elements can’t be processed individually and they are required to do some comparison with other elements, like </a:t>
            </a:r>
            <a:r>
              <a:rPr lang="en-IN" sz="1000">
                <a:solidFill>
                  <a:srgbClr val="9900FF"/>
                </a:solidFill>
                <a:highlight>
                  <a:schemeClr val="lt1"/>
                </a:highlight>
              </a:rPr>
              <a:t>distinct (), sorted (), limit (), etc.</a:t>
            </a:r>
            <a:endParaRPr sz="1000">
              <a:solidFill>
                <a:srgbClr val="9900FF"/>
              </a:solidFill>
              <a:highlight>
                <a:schemeClr val="lt1"/>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14171A"/>
                </a:solidFill>
                <a:highlight>
                  <a:srgbClr val="FFFFFF"/>
                </a:highlight>
              </a:rPr>
              <a:t>This requires a state to be preserved. Statefulness operations may break with long, or infinite, streams. Operations like </a:t>
            </a:r>
            <a:r>
              <a:rPr lang="en-IN" sz="1000">
                <a:solidFill>
                  <a:srgbClr val="FF6A00"/>
                </a:solidFill>
                <a:highlight>
                  <a:srgbClr val="FFFFFF"/>
                </a:highlight>
                <a:latin typeface="Consolas"/>
                <a:ea typeface="Consolas"/>
                <a:cs typeface="Consolas"/>
                <a:sym typeface="Consolas"/>
              </a:rPr>
              <a:t>Stream.sorted</a:t>
            </a:r>
            <a:r>
              <a:rPr lang="en-IN" sz="1000">
                <a:solidFill>
                  <a:srgbClr val="14171A"/>
                </a:solidFill>
                <a:highlight>
                  <a:srgbClr val="FFFFFF"/>
                </a:highlight>
              </a:rPr>
              <a:t> require the entirety of the stream to be processed before any item is emitted which will break in a long enough stream of items. </a:t>
            </a:r>
            <a:endParaRPr sz="1000">
              <a:solidFill>
                <a:srgbClr val="14171A"/>
              </a:solidFill>
              <a:highlight>
                <a:srgbClr val="FFFFFF"/>
              </a:highlight>
            </a:endParaRPr>
          </a:p>
          <a:p>
            <a:pPr indent="0" lvl="0" marL="360000" rtl="0" algn="l">
              <a:lnSpc>
                <a:spcPct val="115000"/>
              </a:lnSpc>
              <a:spcBef>
                <a:spcPts val="1500"/>
              </a:spcBef>
              <a:spcAft>
                <a:spcPts val="0"/>
              </a:spcAft>
              <a:buNone/>
            </a:pPr>
            <a:r>
              <a:rPr lang="en-IN" sz="1000">
                <a:solidFill>
                  <a:srgbClr val="38761D"/>
                </a:solidFill>
                <a:highlight>
                  <a:srgbClr val="FFFFFF"/>
                </a:highlight>
                <a:latin typeface="Consolas"/>
                <a:ea typeface="Consolas"/>
                <a:cs typeface="Consolas"/>
                <a:sym typeface="Consolas"/>
              </a:rPr>
              <a:t>// works - stateless stream</a:t>
            </a:r>
            <a:endParaRPr sz="1000">
              <a:solidFill>
                <a:srgbClr val="38761D"/>
              </a:solidFill>
              <a:highlight>
                <a:srgbClr val="FFFFFF"/>
              </a:highlight>
              <a:latin typeface="Consolas"/>
              <a:ea typeface="Consolas"/>
              <a:cs typeface="Consolas"/>
              <a:sym typeface="Consolas"/>
            </a:endParaRPr>
          </a:p>
          <a:p>
            <a:pPr indent="0" lvl="0" marL="360000" rtl="0" algn="l">
              <a:lnSpc>
                <a:spcPct val="115000"/>
              </a:lnSpc>
              <a:spcBef>
                <a:spcPts val="0"/>
              </a:spcBef>
              <a:spcAft>
                <a:spcPts val="0"/>
              </a:spcAft>
              <a:buNone/>
            </a:pPr>
            <a:r>
              <a:rPr lang="en-IN" sz="1000">
                <a:solidFill>
                  <a:srgbClr val="9900FF"/>
                </a:solidFill>
                <a:highlight>
                  <a:srgbClr val="FFFFFF"/>
                </a:highlight>
                <a:latin typeface="Consolas"/>
                <a:ea typeface="Consolas"/>
                <a:cs typeface="Consolas"/>
                <a:sym typeface="Consolas"/>
              </a:rPr>
              <a:t>long BIG_ENOUGH_NUMBER = 999999999;</a:t>
            </a:r>
            <a:endParaRPr sz="1000">
              <a:solidFill>
                <a:srgbClr val="9900FF"/>
              </a:solidFill>
              <a:highlight>
                <a:srgbClr val="FFFFFF"/>
              </a:highlight>
              <a:latin typeface="Consolas"/>
              <a:ea typeface="Consolas"/>
              <a:cs typeface="Consolas"/>
              <a:sym typeface="Consolas"/>
            </a:endParaRPr>
          </a:p>
          <a:p>
            <a:pPr indent="0" lvl="0" marL="360000" rtl="0" algn="l">
              <a:lnSpc>
                <a:spcPct val="115000"/>
              </a:lnSpc>
              <a:spcBef>
                <a:spcPts val="0"/>
              </a:spcBef>
              <a:spcAft>
                <a:spcPts val="0"/>
              </a:spcAft>
              <a:buNone/>
            </a:pPr>
            <a:r>
              <a:rPr lang="en-IN" sz="1000">
                <a:solidFill>
                  <a:srgbClr val="9900FF"/>
                </a:solidFill>
                <a:highlight>
                  <a:srgbClr val="FFFFFF"/>
                </a:highlight>
                <a:latin typeface="Consolas"/>
                <a:ea typeface="Consolas"/>
                <a:cs typeface="Consolas"/>
                <a:sym typeface="Consolas"/>
              </a:rPr>
              <a:t>IntStream.iterate(0, i -&gt; i + 1).limit(BIG_ENOUGH_NUMBER).forEach(System.out::println);</a:t>
            </a:r>
            <a:endParaRPr sz="1000">
              <a:solidFill>
                <a:srgbClr val="9900FF"/>
              </a:solidFill>
              <a:highlight>
                <a:srgbClr val="FFFFFF"/>
              </a:highlight>
              <a:latin typeface="Consolas"/>
              <a:ea typeface="Consolas"/>
              <a:cs typeface="Consolas"/>
              <a:sym typeface="Consolas"/>
            </a:endParaRPr>
          </a:p>
          <a:p>
            <a:pPr indent="0" lvl="0" marL="360000" marR="76200" rtl="0" algn="l">
              <a:lnSpc>
                <a:spcPct val="115000"/>
              </a:lnSpc>
              <a:spcBef>
                <a:spcPts val="0"/>
              </a:spcBef>
              <a:spcAft>
                <a:spcPts val="0"/>
              </a:spcAft>
              <a:buNone/>
            </a:pPr>
            <a:r>
              <a:t/>
            </a:r>
            <a:endParaRPr sz="1000">
              <a:solidFill>
                <a:srgbClr val="9900FF"/>
              </a:solidFill>
              <a:highlight>
                <a:srgbClr val="FFFFFF"/>
              </a:highlight>
              <a:latin typeface="Consolas"/>
              <a:ea typeface="Consolas"/>
              <a:cs typeface="Consolas"/>
              <a:sym typeface="Consolas"/>
            </a:endParaRPr>
          </a:p>
          <a:p>
            <a:pPr indent="0" lvl="0" marL="360000" rtl="0" algn="just">
              <a:lnSpc>
                <a:spcPct val="115000"/>
              </a:lnSpc>
              <a:spcBef>
                <a:spcPts val="0"/>
              </a:spcBef>
              <a:spcAft>
                <a:spcPts val="0"/>
              </a:spcAft>
              <a:buNone/>
            </a:pPr>
            <a:r>
              <a:rPr lang="en-IN" sz="1000">
                <a:solidFill>
                  <a:srgbClr val="14171A"/>
                </a:solidFill>
                <a:highlight>
                  <a:srgbClr val="FFFFFF"/>
                </a:highlight>
              </a:rPr>
              <a:t>This will cause an out-of-memory due to statefulness of </a:t>
            </a:r>
            <a:r>
              <a:rPr lang="en-IN" sz="1000">
                <a:solidFill>
                  <a:srgbClr val="FF6A00"/>
                </a:solidFill>
                <a:highlight>
                  <a:srgbClr val="FFFFFF"/>
                </a:highlight>
                <a:latin typeface="Consolas"/>
                <a:ea typeface="Consolas"/>
                <a:cs typeface="Consolas"/>
                <a:sym typeface="Consolas"/>
              </a:rPr>
              <a:t>Stream.sorted</a:t>
            </a:r>
            <a:r>
              <a:rPr lang="en-IN" sz="1000">
                <a:solidFill>
                  <a:srgbClr val="14171A"/>
                </a:solidFill>
                <a:highlight>
                  <a:srgbClr val="FFFFFF"/>
                </a:highlight>
              </a:rPr>
              <a:t>:</a:t>
            </a:r>
            <a:endParaRPr sz="1000">
              <a:solidFill>
                <a:srgbClr val="14171A"/>
              </a:solidFill>
              <a:highlight>
                <a:srgbClr val="FFFFFF"/>
              </a:highlight>
            </a:endParaRPr>
          </a:p>
          <a:p>
            <a:pPr indent="0" lvl="0" marL="360000" rtl="0" algn="l">
              <a:lnSpc>
                <a:spcPct val="115000"/>
              </a:lnSpc>
              <a:spcBef>
                <a:spcPts val="0"/>
              </a:spcBef>
              <a:spcAft>
                <a:spcPts val="0"/>
              </a:spcAft>
              <a:buNone/>
            </a:pPr>
            <a:r>
              <a:rPr lang="en-IN" sz="1000">
                <a:solidFill>
                  <a:srgbClr val="38761D"/>
                </a:solidFill>
                <a:highlight>
                  <a:srgbClr val="FFFFFF"/>
                </a:highlight>
                <a:latin typeface="Consolas"/>
                <a:ea typeface="Consolas"/>
                <a:cs typeface="Consolas"/>
                <a:sym typeface="Consolas"/>
              </a:rPr>
              <a:t>// Out of memory - stateful stream</a:t>
            </a:r>
            <a:endParaRPr sz="1000">
              <a:solidFill>
                <a:srgbClr val="38761D"/>
              </a:solidFill>
              <a:highlight>
                <a:srgbClr val="FFFFFF"/>
              </a:highlight>
              <a:latin typeface="Consolas"/>
              <a:ea typeface="Consolas"/>
              <a:cs typeface="Consolas"/>
              <a:sym typeface="Consolas"/>
            </a:endParaRPr>
          </a:p>
          <a:p>
            <a:pPr indent="0" lvl="0" marL="360000" marR="76200" rtl="0" algn="l">
              <a:lnSpc>
                <a:spcPct val="115000"/>
              </a:lnSpc>
              <a:spcBef>
                <a:spcPts val="0"/>
              </a:spcBef>
              <a:spcAft>
                <a:spcPts val="0"/>
              </a:spcAft>
              <a:buNone/>
            </a:pPr>
            <a:r>
              <a:rPr lang="en-IN" sz="1000">
                <a:solidFill>
                  <a:srgbClr val="9900FF"/>
                </a:solidFill>
                <a:highlight>
                  <a:srgbClr val="FFFFFF"/>
                </a:highlight>
                <a:latin typeface="Consolas"/>
                <a:ea typeface="Consolas"/>
                <a:cs typeface="Consolas"/>
                <a:sym typeface="Consolas"/>
              </a:rPr>
              <a:t>IntStream.iterate(0, i -&gt; i + 1).limit(BIG_ENOUGH_NUMBER).sorted().forEach(System.out::println);</a:t>
            </a:r>
            <a:r>
              <a:rPr b="1" lang="en-IN" sz="1000">
                <a:solidFill>
                  <a:srgbClr val="9900FF"/>
                </a:solidFill>
                <a:highlight>
                  <a:srgbClr val="FFFFFF"/>
                </a:highlight>
              </a:rPr>
              <a:t>   </a:t>
            </a:r>
            <a:r>
              <a:rPr b="1" lang="en-IN" sz="1000">
                <a:solidFill>
                  <a:srgbClr val="9900FF"/>
                </a:solidFill>
                <a:highlight>
                  <a:schemeClr val="lt1"/>
                </a:highlight>
              </a:rPr>
              <a:t> </a:t>
            </a:r>
            <a:r>
              <a:rPr b="1" lang="en-IN" sz="1200">
                <a:solidFill>
                  <a:srgbClr val="9900FF"/>
                </a:solidFill>
                <a:highlight>
                  <a:schemeClr val="lt1"/>
                </a:highlight>
              </a:rPr>
              <a:t> </a:t>
            </a:r>
            <a:endParaRPr b="1" sz="1200">
              <a:solidFill>
                <a:srgbClr val="9900FF"/>
              </a:solidFill>
              <a:highlight>
                <a:schemeClr val="lt1"/>
              </a:highlight>
            </a:endParaRPr>
          </a:p>
          <a:p>
            <a:pPr indent="0" lvl="0" marL="0" rtl="0" algn="l">
              <a:lnSpc>
                <a:spcPct val="115000"/>
              </a:lnSpc>
              <a:spcBef>
                <a:spcPts val="1000"/>
              </a:spcBef>
              <a:spcAft>
                <a:spcPts val="0"/>
              </a:spcAft>
              <a:buNone/>
            </a:pPr>
            <a:r>
              <a:rPr b="1" lang="en-IN" sz="1200">
                <a:solidFill>
                  <a:srgbClr val="080808"/>
                </a:solidFill>
                <a:highlight>
                  <a:schemeClr val="lt1"/>
                </a:highlight>
              </a:rPr>
              <a:t>2.	</a:t>
            </a:r>
            <a:r>
              <a:rPr b="1" lang="en-IN" sz="1200">
                <a:solidFill>
                  <a:srgbClr val="080808"/>
                </a:solidFill>
                <a:highlight>
                  <a:schemeClr val="lt1"/>
                </a:highlight>
              </a:rPr>
              <a:t>Terminal Operations:</a:t>
            </a:r>
            <a:endParaRPr b="1" sz="1200">
              <a:solidFill>
                <a:srgbClr val="080808"/>
              </a:solidFill>
              <a:highlight>
                <a:schemeClr val="lt1"/>
              </a:highlight>
            </a:endParaRPr>
          </a:p>
          <a:p>
            <a:pPr indent="-292100" lvl="0" marL="457200" rtl="0" algn="l">
              <a:lnSpc>
                <a:spcPct val="115000"/>
              </a:lnSpc>
              <a:spcBef>
                <a:spcPts val="600"/>
              </a:spcBef>
              <a:spcAft>
                <a:spcPts val="0"/>
              </a:spcAft>
              <a:buClr>
                <a:srgbClr val="080808"/>
              </a:buClr>
              <a:buSzPts val="1000"/>
              <a:buFont typeface="Roboto"/>
              <a:buChar char="●"/>
            </a:pPr>
            <a:r>
              <a:rPr lang="en-IN" sz="1000">
                <a:solidFill>
                  <a:srgbClr val="080808"/>
                </a:solidFill>
                <a:highlight>
                  <a:schemeClr val="lt1"/>
                </a:highlight>
              </a:rPr>
              <a:t>A terminal operation in Java is </a:t>
            </a:r>
            <a:r>
              <a:rPr b="1" lang="en-IN" sz="1000">
                <a:solidFill>
                  <a:srgbClr val="080808"/>
                </a:solidFill>
                <a:highlight>
                  <a:schemeClr val="lt1"/>
                </a:highlight>
              </a:rPr>
              <a:t>a method applied to a stream as the final step</a:t>
            </a:r>
            <a:r>
              <a:rPr lang="en-IN" sz="1000">
                <a:solidFill>
                  <a:srgbClr val="080808"/>
                </a:solidFill>
                <a:highlight>
                  <a:schemeClr val="lt1"/>
                </a:highlight>
              </a:rPr>
              <a:t>. </a:t>
            </a:r>
            <a:endParaRPr sz="1000">
              <a:solidFill>
                <a:srgbClr val="080808"/>
              </a:solidFill>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Kick-starts the Stream pipeline.</a:t>
            </a:r>
            <a:endParaRPr sz="1000">
              <a:solidFill>
                <a:srgbClr val="080808"/>
              </a:solidFill>
              <a:highlight>
                <a:schemeClr val="lt1"/>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used to collect the processed Stream data.</a:t>
            </a:r>
            <a:endParaRPr sz="1000">
              <a:solidFill>
                <a:srgbClr val="080808"/>
              </a:solidFill>
              <a:highlight>
                <a:schemeClr val="lt1"/>
              </a:highlight>
            </a:endParaRPr>
          </a:p>
          <a:p>
            <a:pPr indent="-292100" lvl="0" marL="457200" rtl="0" algn="l">
              <a:lnSpc>
                <a:spcPct val="115000"/>
              </a:lnSpc>
              <a:spcBef>
                <a:spcPts val="0"/>
              </a:spcBef>
              <a:spcAft>
                <a:spcPts val="0"/>
              </a:spcAft>
              <a:buClr>
                <a:srgbClr val="080808"/>
              </a:buClr>
              <a:buSzPts val="1000"/>
              <a:buChar char="●"/>
            </a:pPr>
            <a:r>
              <a:rPr lang="en-IN" sz="1000">
                <a:solidFill>
                  <a:srgbClr val="080808"/>
                </a:solidFill>
                <a:highlight>
                  <a:schemeClr val="lt1"/>
                </a:highlight>
              </a:rPr>
              <a:t>Terminal operations return a result of a certain type after processing all the stream elements.</a:t>
            </a:r>
            <a:endParaRPr sz="1000">
              <a:solidFill>
                <a:srgbClr val="080808"/>
              </a:solidFill>
              <a:highlight>
                <a:schemeClr val="lt1"/>
              </a:highlight>
            </a:endParaRPr>
          </a:p>
          <a:p>
            <a:pPr indent="-292100" lvl="0" marL="457200" rtl="0" algn="l">
              <a:lnSpc>
                <a:spcPct val="115000"/>
              </a:lnSpc>
              <a:spcBef>
                <a:spcPts val="0"/>
              </a:spcBef>
              <a:spcAft>
                <a:spcPts val="0"/>
              </a:spcAft>
              <a:buClr>
                <a:srgbClr val="9900FF"/>
              </a:buClr>
              <a:buSzPts val="1000"/>
              <a:buChar char="●"/>
            </a:pPr>
            <a:r>
              <a:rPr lang="en-IN" sz="1000">
                <a:solidFill>
                  <a:srgbClr val="9900FF"/>
                </a:solidFill>
                <a:highlight>
                  <a:schemeClr val="lt1"/>
                </a:highlight>
              </a:rPr>
              <a:t>toArray(), collect(), count(), reduce(), forEach(), forEachOrdered(), min(), max(), anyMatch(), allMatch(), noneMatch(), findAny(), findFirst()</a:t>
            </a:r>
            <a:endParaRPr sz="1200">
              <a:solidFill>
                <a:srgbClr val="9900FF"/>
              </a:solidFill>
              <a:highlight>
                <a:schemeClr val="lt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nvSpPr>
        <p:spPr>
          <a:xfrm>
            <a:off x="0" y="0"/>
            <a:ext cx="9144000" cy="5066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IN" sz="1000">
                <a:solidFill>
                  <a:srgbClr val="080808"/>
                </a:solidFill>
                <a:highlight>
                  <a:schemeClr val="lt1"/>
                </a:highlight>
              </a:rPr>
              <a:t>3. Stream Collectors: </a:t>
            </a:r>
            <a:endParaRPr b="1" sz="1000">
              <a:solidFill>
                <a:srgbClr val="080808"/>
              </a:solidFill>
              <a:highlight>
                <a:schemeClr val="lt1"/>
              </a:highlight>
            </a:endParaRPr>
          </a:p>
          <a:p>
            <a:pPr indent="0" lvl="0" marL="0" rtl="0" algn="l">
              <a:lnSpc>
                <a:spcPct val="120000"/>
              </a:lnSpc>
              <a:spcBef>
                <a:spcPts val="0"/>
              </a:spcBef>
              <a:spcAft>
                <a:spcPts val="0"/>
              </a:spcAft>
              <a:buNone/>
            </a:pPr>
            <a:r>
              <a:rPr lang="en-IN" sz="1000">
                <a:solidFill>
                  <a:srgbClr val="080808"/>
                </a:solidFill>
                <a:highlight>
                  <a:schemeClr val="lt1"/>
                </a:highlight>
              </a:rPr>
              <a:t>After performing the intermediate operations on elements in the stream, we can collect the processed elements again into a Collection using the stream</a:t>
            </a:r>
            <a:r>
              <a:rPr lang="en-IN" sz="1000">
                <a:highlight>
                  <a:schemeClr val="lt1"/>
                </a:highlight>
              </a:rPr>
              <a:t> </a:t>
            </a:r>
            <a:r>
              <a:rPr lang="en-IN" sz="1000">
                <a:solidFill>
                  <a:srgbClr val="0556F3"/>
                </a:solidFill>
                <a:highlight>
                  <a:schemeClr val="lt1"/>
                </a:highlight>
                <a:uFill>
                  <a:noFill/>
                </a:uFill>
                <a:hlinkClick r:id="rId3">
                  <a:extLst>
                    <a:ext uri="{A12FA001-AC4F-418D-AE19-62706E023703}">
                      <ahyp:hlinkClr val="tx"/>
                    </a:ext>
                  </a:extLst>
                </a:hlinkClick>
              </a:rPr>
              <a:t>Collector</a:t>
            </a:r>
            <a:r>
              <a:rPr lang="en-IN" sz="1000">
                <a:solidFill>
                  <a:srgbClr val="080808"/>
                </a:solidFill>
                <a:highlight>
                  <a:schemeClr val="lt1"/>
                </a:highlight>
              </a:rPr>
              <a:t> methods.</a:t>
            </a:r>
            <a:endParaRPr sz="1000">
              <a:solidFill>
                <a:srgbClr val="080808"/>
              </a:solidFill>
              <a:highlight>
                <a:schemeClr val="lt1"/>
              </a:highlight>
            </a:endParaRPr>
          </a:p>
          <a:p>
            <a:pPr indent="0" lvl="0" marL="457200" rtl="0" algn="l">
              <a:lnSpc>
                <a:spcPct val="120000"/>
              </a:lnSpc>
              <a:spcBef>
                <a:spcPts val="0"/>
              </a:spcBef>
              <a:spcAft>
                <a:spcPts val="0"/>
              </a:spcAft>
              <a:buNone/>
            </a:pPr>
            <a:r>
              <a:rPr lang="en-IN" sz="1000">
                <a:solidFill>
                  <a:srgbClr val="0000FF"/>
                </a:solidFill>
                <a:highlight>
                  <a:srgbClr val="FAFAFA"/>
                </a:highlight>
              </a:rPr>
              <a:t>collect(Collectors.toList());</a:t>
            </a:r>
            <a:endParaRPr sz="1000">
              <a:solidFill>
                <a:srgbClr val="0000FF"/>
              </a:solidFill>
              <a:highlight>
                <a:schemeClr val="lt1"/>
              </a:highlight>
            </a:endParaRPr>
          </a:p>
          <a:p>
            <a:pPr indent="0" lvl="0" marL="0" rtl="0" algn="l">
              <a:lnSpc>
                <a:spcPct val="120000"/>
              </a:lnSpc>
              <a:spcBef>
                <a:spcPts val="1000"/>
              </a:spcBef>
              <a:spcAft>
                <a:spcPts val="0"/>
              </a:spcAft>
              <a:buNone/>
            </a:pPr>
            <a:r>
              <a:rPr b="1" lang="en-IN" sz="1000">
                <a:highlight>
                  <a:schemeClr val="lt1"/>
                </a:highlight>
              </a:rPr>
              <a:t>4. Short-circuit Operations: </a:t>
            </a:r>
            <a:endParaRPr b="1" sz="1000">
              <a:highlight>
                <a:schemeClr val="lt1"/>
              </a:highlight>
            </a:endParaRPr>
          </a:p>
          <a:p>
            <a:pPr indent="-292100" lvl="0" marL="457200" rtl="0" algn="l">
              <a:lnSpc>
                <a:spcPct val="120000"/>
              </a:lnSpc>
              <a:spcBef>
                <a:spcPts val="1000"/>
              </a:spcBef>
              <a:spcAft>
                <a:spcPts val="0"/>
              </a:spcAft>
              <a:buClr>
                <a:srgbClr val="080808"/>
              </a:buClr>
              <a:buSzPts val="1000"/>
              <a:buChar char="●"/>
            </a:pPr>
            <a:r>
              <a:rPr lang="en-IN" sz="1000">
                <a:solidFill>
                  <a:srgbClr val="080808"/>
                </a:solidFill>
                <a:highlight>
                  <a:schemeClr val="lt1"/>
                </a:highlight>
              </a:rPr>
              <a:t>It is often desired to break the operation whenever a matching element is encountered during iteration. </a:t>
            </a:r>
            <a:endParaRPr sz="1000">
              <a:solidFill>
                <a:srgbClr val="080808"/>
              </a:solidFill>
              <a:highlight>
                <a:schemeClr val="lt1"/>
              </a:highlight>
            </a:endParaRPr>
          </a:p>
          <a:p>
            <a:pPr indent="-292100" lvl="0" marL="457200" rtl="0" algn="l">
              <a:lnSpc>
                <a:spcPct val="120000"/>
              </a:lnSpc>
              <a:spcBef>
                <a:spcPts val="0"/>
              </a:spcBef>
              <a:spcAft>
                <a:spcPts val="0"/>
              </a:spcAft>
              <a:buSzPts val="1000"/>
              <a:buChar char="●"/>
            </a:pPr>
            <a:r>
              <a:rPr lang="en-IN" sz="1000">
                <a:solidFill>
                  <a:srgbClr val="080808"/>
                </a:solidFill>
                <a:highlight>
                  <a:schemeClr val="lt1"/>
                </a:highlight>
              </a:rPr>
              <a:t>In external iteration, we will do with the </a:t>
            </a:r>
            <a:r>
              <a:rPr lang="en-IN" sz="1000">
                <a:solidFill>
                  <a:srgbClr val="0556F3"/>
                </a:solidFill>
                <a:highlight>
                  <a:schemeClr val="lt1"/>
                </a:highlight>
                <a:uFill>
                  <a:noFill/>
                </a:uFill>
                <a:hlinkClick r:id="rId4">
                  <a:extLst>
                    <a:ext uri="{A12FA001-AC4F-418D-AE19-62706E023703}">
                      <ahyp:hlinkClr val="tx"/>
                    </a:ext>
                  </a:extLst>
                </a:hlinkClick>
              </a:rPr>
              <a:t>if-else block</a:t>
            </a:r>
            <a:r>
              <a:rPr lang="en-IN" sz="1000">
                <a:highlight>
                  <a:schemeClr val="lt1"/>
                </a:highlight>
              </a:rPr>
              <a:t>.</a:t>
            </a:r>
            <a:endParaRPr sz="1000">
              <a:highlight>
                <a:schemeClr val="lt1"/>
              </a:highlight>
            </a:endParaRPr>
          </a:p>
          <a:p>
            <a:pPr indent="-292100" lvl="0" marL="457200" rtl="0" algn="l">
              <a:lnSpc>
                <a:spcPct val="115000"/>
              </a:lnSpc>
              <a:spcBef>
                <a:spcPts val="0"/>
              </a:spcBef>
              <a:spcAft>
                <a:spcPts val="0"/>
              </a:spcAft>
              <a:buSzPts val="1000"/>
              <a:buChar char="●"/>
            </a:pPr>
            <a:r>
              <a:rPr lang="en-IN" sz="1000">
                <a:solidFill>
                  <a:srgbClr val="080808"/>
                </a:solidFill>
                <a:highlight>
                  <a:schemeClr val="lt1"/>
                </a:highlight>
              </a:rPr>
              <a:t>In the internal iterations such as in streams, there are certain methods like</a:t>
            </a:r>
            <a:r>
              <a:rPr lang="en-IN" sz="1000">
                <a:highlight>
                  <a:schemeClr val="lt1"/>
                </a:highlight>
              </a:rPr>
              <a:t> </a:t>
            </a:r>
            <a:r>
              <a:rPr lang="en-IN" sz="1000">
                <a:solidFill>
                  <a:srgbClr val="0000FF"/>
                </a:solidFill>
                <a:highlight>
                  <a:schemeClr val="lt1"/>
                </a:highlight>
              </a:rPr>
              <a:t>Stream.anyMatch(), Stream.findFirst()</a:t>
            </a:r>
            <a:endParaRPr sz="1000">
              <a:solidFill>
                <a:srgbClr val="080808"/>
              </a:solidFill>
              <a:highlight>
                <a:srgbClr val="FFFFFF"/>
              </a:highlight>
            </a:endParaRPr>
          </a:p>
          <a:p>
            <a:pPr indent="0" lvl="0" marL="0" rtl="0" algn="l">
              <a:lnSpc>
                <a:spcPct val="150000"/>
              </a:lnSpc>
              <a:spcBef>
                <a:spcPts val="1400"/>
              </a:spcBef>
              <a:spcAft>
                <a:spcPts val="0"/>
              </a:spcAft>
              <a:buClr>
                <a:srgbClr val="000000"/>
              </a:buClr>
              <a:buSzPts val="1400"/>
              <a:buFont typeface="Arial"/>
              <a:buNone/>
            </a:pPr>
            <a:r>
              <a:rPr b="1" lang="en-IN" sz="1000">
                <a:solidFill>
                  <a:srgbClr val="080808"/>
                </a:solidFill>
                <a:highlight>
                  <a:schemeClr val="lt1"/>
                </a:highlight>
              </a:rPr>
              <a:t> most common type of Terminal operations</a:t>
            </a:r>
            <a:endParaRPr b="1" sz="1000">
              <a:solidFill>
                <a:srgbClr val="080808"/>
              </a:solidFill>
              <a:highlight>
                <a:schemeClr val="lt1"/>
              </a:highlight>
            </a:endParaRPr>
          </a:p>
          <a:p>
            <a:pPr indent="-292100" lvl="0" marL="457200" rtl="0" algn="l">
              <a:lnSpc>
                <a:spcPct val="150000"/>
              </a:lnSpc>
              <a:spcBef>
                <a:spcPts val="400"/>
              </a:spcBef>
              <a:spcAft>
                <a:spcPts val="0"/>
              </a:spcAft>
              <a:buClr>
                <a:srgbClr val="080808"/>
              </a:buClr>
              <a:buSzPts val="1000"/>
              <a:buChar char="●"/>
            </a:pPr>
            <a:r>
              <a:rPr lang="en-IN" sz="1000">
                <a:solidFill>
                  <a:srgbClr val="080808"/>
                </a:solidFill>
                <a:highlight>
                  <a:schemeClr val="lt1"/>
                </a:highlight>
              </a:rPr>
              <a:t>collect() - Collects single result from all elements of the stream sequence.</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reduce() - Produces a single result from all elements of the stream sequence</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count() - Returns the number of elements on the stream.</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min() - Returns the min element from the stream.</a:t>
            </a:r>
            <a:endParaRPr sz="1000">
              <a:solidFill>
                <a:srgbClr val="080808"/>
              </a:solidFill>
              <a:highlight>
                <a:schemeClr val="lt1"/>
              </a:highlight>
            </a:endParaRPr>
          </a:p>
          <a:p>
            <a:pPr indent="-292100" lvl="0" marL="457200" rtl="0" algn="l">
              <a:lnSpc>
                <a:spcPct val="150000"/>
              </a:lnSpc>
              <a:spcBef>
                <a:spcPts val="0"/>
              </a:spcBef>
              <a:spcAft>
                <a:spcPts val="0"/>
              </a:spcAft>
              <a:buClr>
                <a:srgbClr val="080808"/>
              </a:buClr>
              <a:buSzPts val="1000"/>
              <a:buChar char="●"/>
            </a:pPr>
            <a:r>
              <a:rPr lang="en-IN" sz="1000">
                <a:solidFill>
                  <a:srgbClr val="080808"/>
                </a:solidFill>
                <a:highlight>
                  <a:schemeClr val="lt1"/>
                </a:highlight>
              </a:rPr>
              <a:t>max() - Returns the max element from the stream.</a:t>
            </a:r>
            <a:endParaRPr sz="1000">
              <a:solidFill>
                <a:srgbClr val="080808"/>
              </a:solidFill>
              <a:highlight>
                <a:srgbClr val="FFFFFF"/>
              </a:highlight>
            </a:endParaRPr>
          </a:p>
          <a:p>
            <a:pPr indent="0" lvl="0" marL="0" marR="0" rtl="0" algn="l">
              <a:lnSpc>
                <a:spcPct val="150000"/>
              </a:lnSpc>
              <a:spcBef>
                <a:spcPts val="0"/>
              </a:spcBef>
              <a:spcAft>
                <a:spcPts val="0"/>
              </a:spcAft>
              <a:buClr>
                <a:srgbClr val="000000"/>
              </a:buClr>
              <a:buSzPts val="1200"/>
              <a:buFont typeface="Arial"/>
              <a:buNone/>
            </a:pPr>
            <a:r>
              <a:rPr b="1" i="0" lang="en-IN" sz="1000" u="none" cap="none" strike="noStrike">
                <a:solidFill>
                  <a:srgbClr val="080808"/>
                </a:solidFill>
                <a:highlight>
                  <a:srgbClr val="FFFFFF"/>
                </a:highlight>
              </a:rPr>
              <a:t>Search/Query operations</a:t>
            </a:r>
            <a:endParaRPr b="1" i="0" sz="1000" u="none" cap="none" strike="noStrike">
              <a:solidFill>
                <a:srgbClr val="080808"/>
              </a:solidFill>
              <a:highlight>
                <a:srgbClr val="FFFFFF"/>
              </a:highlight>
            </a:endParaRPr>
          </a:p>
          <a:p>
            <a:pPr indent="-292100" lvl="0" marL="457200" marR="0" rtl="0" algn="l">
              <a:lnSpc>
                <a:spcPct val="150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anyMatch() , noneMatch() , allMatch() , ... - </a:t>
            </a:r>
            <a:r>
              <a:rPr b="1" i="0" lang="en-IN" sz="1000" u="none" cap="none" strike="noStrike">
                <a:solidFill>
                  <a:srgbClr val="080808"/>
                </a:solidFill>
                <a:highlight>
                  <a:srgbClr val="FFFFFF"/>
                </a:highlight>
              </a:rPr>
              <a:t>Short-circuiting operations.</a:t>
            </a:r>
            <a:endParaRPr b="1" i="0" sz="1000" u="none" cap="none" strike="noStrike">
              <a:solidFill>
                <a:srgbClr val="080808"/>
              </a:solidFill>
              <a:highlight>
                <a:srgbClr val="FFFFFF"/>
              </a:highlight>
            </a:endParaRPr>
          </a:p>
          <a:p>
            <a:pPr indent="-292100" lvl="0" marL="457200" marR="0" rtl="0" algn="l">
              <a:lnSpc>
                <a:spcPct val="150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Takes a Predicate as input for the match condition.</a:t>
            </a:r>
            <a:endParaRPr i="0" sz="1000" u="none" cap="none" strike="noStrike">
              <a:solidFill>
                <a:srgbClr val="080808"/>
              </a:solidFill>
              <a:highlight>
                <a:srgbClr val="FFFFFF"/>
              </a:highlight>
            </a:endParaRPr>
          </a:p>
          <a:p>
            <a:pPr indent="-292100" lvl="0" marL="457200" marR="0" rtl="0" algn="l">
              <a:lnSpc>
                <a:spcPct val="150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Stream processing will be stopped, as and when the result can be determined.</a:t>
            </a:r>
            <a:endParaRPr i="0" sz="1000" u="none" cap="none" strike="noStrike">
              <a:solidFill>
                <a:srgbClr val="080808"/>
              </a:solidFill>
              <a:highlight>
                <a:srgbClr val="FFFFFF"/>
              </a:highlight>
            </a:endParaRPr>
          </a:p>
          <a:p>
            <a:pPr indent="0" lvl="0" marL="0" marR="0" rtl="0" algn="l">
              <a:lnSpc>
                <a:spcPct val="150000"/>
              </a:lnSpc>
              <a:spcBef>
                <a:spcPts val="0"/>
              </a:spcBef>
              <a:spcAft>
                <a:spcPts val="0"/>
              </a:spcAft>
              <a:buClr>
                <a:srgbClr val="000000"/>
              </a:buClr>
              <a:buSzPts val="1200"/>
              <a:buFont typeface="Arial"/>
              <a:buNone/>
            </a:pPr>
            <a:r>
              <a:rPr b="1" i="0" lang="en-IN" sz="1000" u="none" cap="none" strike="noStrike">
                <a:solidFill>
                  <a:srgbClr val="080808"/>
                </a:solidFill>
                <a:highlight>
                  <a:srgbClr val="FFFFFF"/>
                </a:highlight>
              </a:rPr>
              <a:t>Iterative operations</a:t>
            </a:r>
            <a:endParaRPr b="1" i="0" sz="1000" u="none" cap="none" strike="noStrike">
              <a:solidFill>
                <a:srgbClr val="080808"/>
              </a:solidFill>
              <a:highlight>
                <a:srgbClr val="FFFFFF"/>
              </a:highlight>
            </a:endParaRPr>
          </a:p>
          <a:p>
            <a:pPr indent="-292100" lvl="0" marL="457200" marR="0" rtl="0" algn="l">
              <a:lnSpc>
                <a:spcPct val="150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forEach() - Useful to do something with each of the Stream elements. It accepts a consumer.</a:t>
            </a:r>
            <a:endParaRPr i="0" sz="1000" u="none" cap="none" strike="noStrike">
              <a:solidFill>
                <a:srgbClr val="080808"/>
              </a:solidFill>
              <a:highlight>
                <a:srgbClr val="FFFFFF"/>
              </a:highlight>
            </a:endParaRPr>
          </a:p>
          <a:p>
            <a:pPr indent="-292100" lvl="0" marL="457200" marR="0" rtl="0" algn="l">
              <a:lnSpc>
                <a:spcPct val="150000"/>
              </a:lnSpc>
              <a:spcBef>
                <a:spcPts val="0"/>
              </a:spcBef>
              <a:spcAft>
                <a:spcPts val="0"/>
              </a:spcAft>
              <a:buClr>
                <a:srgbClr val="080808"/>
              </a:buClr>
              <a:buSzPts val="1000"/>
              <a:buChar char="●"/>
            </a:pPr>
            <a:r>
              <a:rPr i="0" lang="en-IN" sz="1000" u="none" cap="none" strike="noStrike">
                <a:solidFill>
                  <a:srgbClr val="080808"/>
                </a:solidFill>
                <a:highlight>
                  <a:srgbClr val="FFFFFF"/>
                </a:highlight>
              </a:rPr>
              <a:t>forEachOrdered() - It is helpful to maintain order in parallel streams.</a:t>
            </a:r>
            <a:endParaRPr sz="1000">
              <a:solidFill>
                <a:srgbClr val="080808"/>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g1333f4a39ba_0_0"/>
          <p:cNvPicPr preferRelativeResize="0"/>
          <p:nvPr/>
        </p:nvPicPr>
        <p:blipFill>
          <a:blip r:embed="rId3">
            <a:alphaModFix/>
          </a:blip>
          <a:stretch>
            <a:fillRect/>
          </a:stretch>
        </p:blipFill>
        <p:spPr>
          <a:xfrm>
            <a:off x="65200" y="108075"/>
            <a:ext cx="9009700" cy="493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35ff26d9bd_0_1"/>
          <p:cNvSpPr txBox="1"/>
          <p:nvPr/>
        </p:nvSpPr>
        <p:spPr>
          <a:xfrm>
            <a:off x="0" y="0"/>
            <a:ext cx="9144000" cy="5341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sz="1000">
                <a:solidFill>
                  <a:srgbClr val="E06666"/>
                </a:solidFill>
                <a:highlight>
                  <a:srgbClr val="FFFFFF"/>
                </a:highlight>
              </a:rPr>
              <a:t>List&lt;String&gt; fruits = Arrays.asList(“apple”, “mango”, “oranges”, “avacado”, “kiwi”);</a:t>
            </a:r>
            <a:endParaRPr b="1" sz="1000">
              <a:solidFill>
                <a:srgbClr val="E06666"/>
              </a:solidFill>
              <a:highlight>
                <a:srgbClr val="FFFFFF"/>
              </a:highlight>
            </a:endParaRPr>
          </a:p>
          <a:p>
            <a:pPr indent="0" lvl="0" marL="0" rtl="0" algn="l">
              <a:lnSpc>
                <a:spcPct val="150000"/>
              </a:lnSpc>
              <a:spcBef>
                <a:spcPts val="0"/>
              </a:spcBef>
              <a:spcAft>
                <a:spcPts val="0"/>
              </a:spcAft>
              <a:buNone/>
            </a:pPr>
            <a:r>
              <a:rPr b="1" lang="en-IN" sz="1000">
                <a:solidFill>
                  <a:srgbClr val="080808"/>
                </a:solidFill>
                <a:highlight>
                  <a:srgbClr val="FFFFFF"/>
                </a:highlight>
              </a:rPr>
              <a:t>Stream.map() :</a:t>
            </a:r>
            <a:endParaRPr b="1" sz="1000">
              <a:solidFill>
                <a:srgbClr val="080808"/>
              </a:solidFill>
              <a:highlight>
                <a:srgbClr val="FFFFFF"/>
              </a:highlight>
            </a:endParaRPr>
          </a:p>
          <a:p>
            <a:pPr indent="0" lvl="0" marL="0" rtl="0" algn="l">
              <a:lnSpc>
                <a:spcPct val="150000"/>
              </a:lnSpc>
              <a:spcBef>
                <a:spcPts val="0"/>
              </a:spcBef>
              <a:spcAft>
                <a:spcPts val="0"/>
              </a:spcAft>
              <a:buNone/>
            </a:pPr>
            <a:r>
              <a:rPr lang="en-IN" sz="1000">
                <a:solidFill>
                  <a:srgbClr val="333333"/>
                </a:solidFill>
                <a:highlight>
                  <a:srgbClr val="FFFFFF"/>
                </a:highlight>
              </a:rPr>
              <a:t>The map is an intermediate operation that consumes a stream and produces a stream. It applies a given lambda expression or method reference to each element of the stream and converts it to a new stream.</a:t>
            </a:r>
            <a:endParaRPr sz="1000">
              <a:solidFill>
                <a:srgbClr val="333333"/>
              </a:solidFill>
              <a:highlight>
                <a:srgbClr val="FFFFFF"/>
              </a:highlight>
            </a:endParaRPr>
          </a:p>
          <a:p>
            <a:pPr indent="0" lvl="0" marL="0" rtl="0" algn="l">
              <a:lnSpc>
                <a:spcPct val="150000"/>
              </a:lnSpc>
              <a:spcBef>
                <a:spcPts val="0"/>
              </a:spcBef>
              <a:spcAft>
                <a:spcPts val="0"/>
              </a:spcAft>
              <a:buNone/>
            </a:pPr>
            <a:r>
              <a:rPr b="1" lang="en-IN" sz="1000">
                <a:solidFill>
                  <a:srgbClr val="333333"/>
                </a:solidFill>
                <a:highlight>
                  <a:srgbClr val="FFFFFF"/>
                </a:highlight>
              </a:rPr>
              <a:t>Example:</a:t>
            </a:r>
            <a:r>
              <a:rPr lang="en-IN" sz="1000">
                <a:solidFill>
                  <a:srgbClr val="333333"/>
                </a:solidFill>
                <a:highlight>
                  <a:srgbClr val="FFFFFF"/>
                </a:highlight>
              </a:rPr>
              <a:t> Convert each element of the list to uppercase.</a:t>
            </a:r>
            <a:endParaRPr sz="1000">
              <a:solidFill>
                <a:srgbClr val="333333"/>
              </a:solidFill>
              <a:highlight>
                <a:srgbClr val="FFFFFF"/>
              </a:highlight>
            </a:endParaRPr>
          </a:p>
          <a:p>
            <a:pPr indent="0" lvl="0" marL="0" rtl="0" algn="l">
              <a:lnSpc>
                <a:spcPct val="150000"/>
              </a:lnSpc>
              <a:spcBef>
                <a:spcPts val="0"/>
              </a:spcBef>
              <a:spcAft>
                <a:spcPts val="0"/>
              </a:spcAft>
              <a:buNone/>
            </a:pPr>
            <a:r>
              <a:rPr lang="en-IN" sz="1000">
                <a:solidFill>
                  <a:srgbClr val="E83E8C"/>
                </a:solidFill>
                <a:highlight>
                  <a:srgbClr val="FFFFFF"/>
                </a:highlight>
              </a:rPr>
              <a:t>List newList = fruits.stream().map( x-&gt;x.toUpperCase()).collect(Collectors.toList());</a:t>
            </a:r>
            <a:endParaRPr sz="1000">
              <a:solidFill>
                <a:srgbClr val="E83E8C"/>
              </a:solidFill>
              <a:highlight>
                <a:srgbClr val="FFFFFF"/>
              </a:highlight>
            </a:endParaRPr>
          </a:p>
          <a:p>
            <a:pPr indent="0" lvl="0" marL="0" rtl="0" algn="l">
              <a:lnSpc>
                <a:spcPct val="150000"/>
              </a:lnSpc>
              <a:spcBef>
                <a:spcPts val="1000"/>
              </a:spcBef>
              <a:spcAft>
                <a:spcPts val="0"/>
              </a:spcAft>
              <a:buNone/>
            </a:pPr>
            <a:r>
              <a:rPr b="1" lang="en-IN" sz="1000">
                <a:solidFill>
                  <a:srgbClr val="080808"/>
                </a:solidFill>
                <a:highlight>
                  <a:srgbClr val="FFFFFF"/>
                </a:highlight>
              </a:rPr>
              <a:t>Stream.filter() :</a:t>
            </a:r>
            <a:endParaRPr b="1" sz="1000">
              <a:solidFill>
                <a:srgbClr val="080808"/>
              </a:solidFill>
              <a:highlight>
                <a:srgbClr val="FFFFFF"/>
              </a:highlight>
            </a:endParaRPr>
          </a:p>
          <a:p>
            <a:pPr indent="0" lvl="0" marL="0" rtl="0" algn="l">
              <a:lnSpc>
                <a:spcPct val="150000"/>
              </a:lnSpc>
              <a:spcBef>
                <a:spcPts val="0"/>
              </a:spcBef>
              <a:spcAft>
                <a:spcPts val="0"/>
              </a:spcAft>
              <a:buNone/>
            </a:pPr>
            <a:r>
              <a:rPr lang="en-IN" sz="1000">
                <a:solidFill>
                  <a:srgbClr val="333333"/>
                </a:solidFill>
                <a:highlight>
                  <a:srgbClr val="FFFFFF"/>
                </a:highlight>
              </a:rPr>
              <a:t>The filter is an intermediate operation that consumes a stream and produces a stream. It applies a given lambda expression to each element of the stream and filters the input stream to the new stream.</a:t>
            </a:r>
            <a:endParaRPr sz="1000">
              <a:solidFill>
                <a:srgbClr val="333333"/>
              </a:solidFill>
              <a:highlight>
                <a:srgbClr val="FFFFFF"/>
              </a:highlight>
            </a:endParaRPr>
          </a:p>
          <a:p>
            <a:pPr indent="0" lvl="0" marL="0" rtl="0" algn="l">
              <a:lnSpc>
                <a:spcPct val="150000"/>
              </a:lnSpc>
              <a:spcBef>
                <a:spcPts val="0"/>
              </a:spcBef>
              <a:spcAft>
                <a:spcPts val="0"/>
              </a:spcAft>
              <a:buNone/>
            </a:pPr>
            <a:r>
              <a:rPr b="1" lang="en-IN" sz="1000">
                <a:solidFill>
                  <a:srgbClr val="333333"/>
                </a:solidFill>
                <a:highlight>
                  <a:srgbClr val="FFFFFF"/>
                </a:highlight>
              </a:rPr>
              <a:t>Example:</a:t>
            </a:r>
            <a:r>
              <a:rPr lang="en-IN" sz="1000">
                <a:solidFill>
                  <a:srgbClr val="333333"/>
                </a:solidFill>
                <a:highlight>
                  <a:srgbClr val="FFFFFF"/>
                </a:highlight>
              </a:rPr>
              <a:t> filter all elements that start with “A”.</a:t>
            </a:r>
            <a:endParaRPr sz="1000">
              <a:solidFill>
                <a:srgbClr val="333333"/>
              </a:solidFill>
              <a:highlight>
                <a:srgbClr val="FFFFFF"/>
              </a:highlight>
            </a:endParaRPr>
          </a:p>
          <a:p>
            <a:pPr indent="0" lvl="0" marL="0" rtl="0" algn="l">
              <a:lnSpc>
                <a:spcPct val="150000"/>
              </a:lnSpc>
              <a:spcBef>
                <a:spcPts val="0"/>
              </a:spcBef>
              <a:spcAft>
                <a:spcPts val="0"/>
              </a:spcAft>
              <a:buNone/>
            </a:pPr>
            <a:r>
              <a:rPr lang="en-IN" sz="1000">
                <a:solidFill>
                  <a:srgbClr val="E83E8C"/>
                </a:solidFill>
                <a:highlight>
                  <a:srgbClr val="FFFFFF"/>
                </a:highlight>
              </a:rPr>
              <a:t>List newList = fruits.stream().map( x-&gt;x.toUpperCase()).filter(x-&gt;x.startsWith(“A”)).collect(Collectors.toList());</a:t>
            </a:r>
            <a:endParaRPr sz="1000">
              <a:solidFill>
                <a:srgbClr val="E83E8C"/>
              </a:solidFill>
              <a:highlight>
                <a:srgbClr val="FFFFFF"/>
              </a:highlight>
            </a:endParaRPr>
          </a:p>
          <a:p>
            <a:pPr indent="0" lvl="0" marL="0" rtl="0" algn="l">
              <a:lnSpc>
                <a:spcPct val="150000"/>
              </a:lnSpc>
              <a:spcBef>
                <a:spcPts val="1000"/>
              </a:spcBef>
              <a:spcAft>
                <a:spcPts val="0"/>
              </a:spcAft>
              <a:buNone/>
            </a:pPr>
            <a:r>
              <a:rPr b="1" lang="en-IN" sz="1000">
                <a:solidFill>
                  <a:srgbClr val="080808"/>
                </a:solidFill>
                <a:highlight>
                  <a:srgbClr val="FFFFFF"/>
                </a:highlight>
              </a:rPr>
              <a:t>Stream.reduce() :</a:t>
            </a:r>
            <a:endParaRPr b="1" sz="1000">
              <a:solidFill>
                <a:srgbClr val="080808"/>
              </a:solidFill>
              <a:highlight>
                <a:srgbClr val="FFFFFF"/>
              </a:highlight>
            </a:endParaRPr>
          </a:p>
          <a:p>
            <a:pPr indent="0" lvl="0" marL="0" rtl="0" algn="l">
              <a:lnSpc>
                <a:spcPct val="150000"/>
              </a:lnSpc>
              <a:spcBef>
                <a:spcPts val="0"/>
              </a:spcBef>
              <a:spcAft>
                <a:spcPts val="0"/>
              </a:spcAft>
              <a:buNone/>
            </a:pPr>
            <a:r>
              <a:rPr lang="en-IN" sz="1000">
                <a:solidFill>
                  <a:srgbClr val="333333"/>
                </a:solidFill>
                <a:highlight>
                  <a:srgbClr val="FFFFFF"/>
                </a:highlight>
              </a:rPr>
              <a:t>Reduce is a terminal operation that consumes a stream, applies the lambda expression to each element and produces a single result and not a stream.</a:t>
            </a:r>
            <a:endParaRPr sz="1000">
              <a:solidFill>
                <a:srgbClr val="333333"/>
              </a:solidFill>
              <a:highlight>
                <a:srgbClr val="FFFFFF"/>
              </a:highlight>
            </a:endParaRPr>
          </a:p>
          <a:p>
            <a:pPr indent="0" lvl="0" marL="0" rtl="0" algn="l">
              <a:lnSpc>
                <a:spcPct val="150000"/>
              </a:lnSpc>
              <a:spcBef>
                <a:spcPts val="0"/>
              </a:spcBef>
              <a:spcAft>
                <a:spcPts val="0"/>
              </a:spcAft>
              <a:buNone/>
            </a:pPr>
            <a:r>
              <a:rPr b="1" lang="en-IN" sz="1000">
                <a:solidFill>
                  <a:srgbClr val="333333"/>
                </a:solidFill>
                <a:highlight>
                  <a:srgbClr val="FFFFFF"/>
                </a:highlight>
              </a:rPr>
              <a:t>Example:</a:t>
            </a:r>
            <a:r>
              <a:rPr lang="en-IN" sz="1000">
                <a:solidFill>
                  <a:srgbClr val="333333"/>
                </a:solidFill>
                <a:highlight>
                  <a:srgbClr val="FFFFFF"/>
                </a:highlight>
              </a:rPr>
              <a:t> Concatenate all fruits that start with “A”.</a:t>
            </a:r>
            <a:endParaRPr sz="1000">
              <a:solidFill>
                <a:srgbClr val="333333"/>
              </a:solidFill>
              <a:highlight>
                <a:srgbClr val="FFFFFF"/>
              </a:highlight>
            </a:endParaRPr>
          </a:p>
          <a:p>
            <a:pPr indent="0" lvl="0" marL="0" rtl="0" algn="l">
              <a:lnSpc>
                <a:spcPct val="150000"/>
              </a:lnSpc>
              <a:spcBef>
                <a:spcPts val="0"/>
              </a:spcBef>
              <a:spcAft>
                <a:spcPts val="0"/>
              </a:spcAft>
              <a:buNone/>
            </a:pPr>
            <a:r>
              <a:rPr lang="en-IN" sz="1000">
                <a:solidFill>
                  <a:srgbClr val="E83E8C"/>
                </a:solidFill>
                <a:highlight>
                  <a:srgbClr val="FFFFFF"/>
                </a:highlight>
              </a:rPr>
              <a:t>List newList = fruits.stream().map( x-&gt;x.toUpperCase()).filter(x-&gt;x.startsWith(“A”)).reduce(“”,(x,y)-&gt; x+y);</a:t>
            </a:r>
            <a:endParaRPr sz="1000">
              <a:solidFill>
                <a:srgbClr val="E83E8C"/>
              </a:solidFill>
              <a:highlight>
                <a:srgbClr val="FFFFFF"/>
              </a:highlight>
            </a:endParaRPr>
          </a:p>
          <a:p>
            <a:pPr indent="0" lvl="0" marL="0" rtl="0" algn="l">
              <a:lnSpc>
                <a:spcPct val="150000"/>
              </a:lnSpc>
              <a:spcBef>
                <a:spcPts val="1000"/>
              </a:spcBef>
              <a:spcAft>
                <a:spcPts val="0"/>
              </a:spcAft>
              <a:buNone/>
            </a:pPr>
            <a:r>
              <a:rPr b="1" lang="en-IN" sz="1000">
                <a:solidFill>
                  <a:srgbClr val="333333"/>
                </a:solidFill>
                <a:highlight>
                  <a:srgbClr val="FFFFFF"/>
                </a:highlight>
              </a:rPr>
              <a:t>Collectors</a:t>
            </a:r>
            <a:endParaRPr b="1" sz="1000">
              <a:solidFill>
                <a:srgbClr val="333333"/>
              </a:solidFill>
              <a:highlight>
                <a:srgbClr val="FFFFFF"/>
              </a:highlight>
            </a:endParaRPr>
          </a:p>
          <a:p>
            <a:pPr indent="0" lvl="0" marL="0" rtl="0" algn="l">
              <a:lnSpc>
                <a:spcPct val="150000"/>
              </a:lnSpc>
              <a:spcBef>
                <a:spcPts val="0"/>
              </a:spcBef>
              <a:spcAft>
                <a:spcPts val="0"/>
              </a:spcAft>
              <a:buNone/>
            </a:pPr>
            <a:r>
              <a:rPr lang="en-IN" sz="1000">
                <a:solidFill>
                  <a:srgbClr val="333333"/>
                </a:solidFill>
                <a:highlight>
                  <a:srgbClr val="FFFFFF"/>
                </a:highlight>
              </a:rPr>
              <a:t>Java.util.stream.Collectors is a final utility class that contains various methods which are used with terminal operation </a:t>
            </a:r>
            <a:r>
              <a:rPr b="1" lang="en-IN" sz="1000">
                <a:solidFill>
                  <a:srgbClr val="333333"/>
                </a:solidFill>
                <a:highlight>
                  <a:srgbClr val="FFFFFF"/>
                </a:highlight>
              </a:rPr>
              <a:t>Stream.collect()</a:t>
            </a:r>
            <a:r>
              <a:rPr lang="en-IN" sz="1000">
                <a:solidFill>
                  <a:srgbClr val="333333"/>
                </a:solidFill>
                <a:highlight>
                  <a:srgbClr val="FFFFFF"/>
                </a:highlight>
              </a:rPr>
              <a:t> . It is generally used to convert the output stream after various operations are applied to some Collection using </a:t>
            </a:r>
            <a:r>
              <a:rPr b="1" lang="en-IN" sz="1000">
                <a:solidFill>
                  <a:srgbClr val="333333"/>
                </a:solidFill>
                <a:highlight>
                  <a:srgbClr val="FFFFFF"/>
                </a:highlight>
              </a:rPr>
              <a:t>Collectors.toList() , Collectors.toSet()</a:t>
            </a:r>
            <a:r>
              <a:rPr lang="en-IN" sz="1000">
                <a:solidFill>
                  <a:srgbClr val="333333"/>
                </a:solidFill>
                <a:highlight>
                  <a:srgbClr val="FFFFFF"/>
                </a:highlight>
              </a:rPr>
              <a:t> etc.</a:t>
            </a:r>
            <a:endParaRPr sz="1000">
              <a:solidFill>
                <a:srgbClr val="333333"/>
              </a:solidFill>
              <a:highlight>
                <a:srgbClr val="FFFFFF"/>
              </a:highlight>
            </a:endParaRPr>
          </a:p>
          <a:p>
            <a:pPr indent="0" lvl="0" marL="0" rtl="0" algn="l">
              <a:lnSpc>
                <a:spcPct val="150000"/>
              </a:lnSpc>
              <a:spcBef>
                <a:spcPts val="0"/>
              </a:spcBef>
              <a:spcAft>
                <a:spcPts val="0"/>
              </a:spcAft>
              <a:buNone/>
            </a:pPr>
            <a:r>
              <a:rPr b="1" lang="en-IN" sz="1000">
                <a:solidFill>
                  <a:srgbClr val="333333"/>
                </a:solidFill>
                <a:highlight>
                  <a:srgbClr val="FFFFFF"/>
                </a:highlight>
              </a:rPr>
              <a:t>Example:</a:t>
            </a:r>
            <a:r>
              <a:rPr lang="en-IN" sz="1000">
                <a:solidFill>
                  <a:srgbClr val="333333"/>
                </a:solidFill>
                <a:highlight>
                  <a:srgbClr val="FFFFFF"/>
                </a:highlight>
              </a:rPr>
              <a:t> Let’s count no fruits of each type.</a:t>
            </a:r>
            <a:endParaRPr sz="1000">
              <a:solidFill>
                <a:srgbClr val="333333"/>
              </a:solidFill>
              <a:highlight>
                <a:srgbClr val="FFFFFF"/>
              </a:highlight>
            </a:endParaRPr>
          </a:p>
          <a:p>
            <a:pPr indent="0" lvl="0" marL="0" rtl="0" algn="l">
              <a:lnSpc>
                <a:spcPct val="150000"/>
              </a:lnSpc>
              <a:spcBef>
                <a:spcPts val="0"/>
              </a:spcBef>
              <a:spcAft>
                <a:spcPts val="0"/>
              </a:spcAft>
              <a:buNone/>
            </a:pPr>
            <a:r>
              <a:rPr lang="en-IN" sz="1000">
                <a:solidFill>
                  <a:srgbClr val="E83E8C"/>
                </a:solidFill>
                <a:highlight>
                  <a:srgbClr val="FFFFFF"/>
                </a:highlight>
              </a:rPr>
              <a:t>Map&lt;String, Long&gt; map = fruits.stream().map(x-&gt;x.toUpperCase()).collect(Collectors.groupingBy(Function.identity(),Collectors.counting()));</a:t>
            </a:r>
            <a:endParaRPr sz="1000">
              <a:solidFill>
                <a:srgbClr val="E83E8C"/>
              </a:solidFill>
              <a:highlight>
                <a:srgbClr val="FFFFFF"/>
              </a:highlight>
            </a:endParaRPr>
          </a:p>
          <a:p>
            <a:pPr indent="0" lvl="0" marL="0" rtl="0" algn="l">
              <a:lnSpc>
                <a:spcPct val="150000"/>
              </a:lnSpc>
              <a:spcBef>
                <a:spcPts val="0"/>
              </a:spcBef>
              <a:spcAft>
                <a:spcPts val="0"/>
              </a:spcAft>
              <a:buNone/>
            </a:pPr>
            <a:r>
              <a:t/>
            </a:r>
            <a:endParaRPr sz="1000">
              <a:solidFill>
                <a:srgbClr val="E83E8C"/>
              </a:solidFill>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2"/>
          <p:cNvSpPr/>
          <p:nvPr/>
        </p:nvSpPr>
        <p:spPr>
          <a:xfrm>
            <a:off x="94900" y="4551622"/>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200"/>
              <a:buFont typeface="Arial"/>
              <a:buNone/>
            </a:pPr>
            <a:r>
              <a:t/>
            </a:r>
            <a:endParaRPr b="1" i="0" sz="1500" u="none" cap="none" strike="noStrike">
              <a:solidFill>
                <a:srgbClr val="000000"/>
              </a:solidFill>
              <a:highlight>
                <a:srgbClr val="FFFFFF"/>
              </a:highlight>
              <a:latin typeface="Roboto"/>
              <a:ea typeface="Roboto"/>
              <a:cs typeface="Roboto"/>
              <a:sym typeface="Roboto"/>
            </a:endParaRPr>
          </a:p>
        </p:txBody>
      </p:sp>
      <p:sp>
        <p:nvSpPr>
          <p:cNvPr id="286" name="Google Shape;286;p12"/>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1D1F20"/>
              </a:solidFill>
              <a:highlight>
                <a:srgbClr val="FFFFFF"/>
              </a:highlight>
              <a:latin typeface="Roboto"/>
              <a:ea typeface="Roboto"/>
              <a:cs typeface="Roboto"/>
              <a:sym typeface="Roboto"/>
            </a:endParaRPr>
          </a:p>
        </p:txBody>
      </p:sp>
      <p:sp>
        <p:nvSpPr>
          <p:cNvPr id="287" name="Google Shape;287;p12"/>
          <p:cNvSpPr txBox="1"/>
          <p:nvPr/>
        </p:nvSpPr>
        <p:spPr>
          <a:xfrm>
            <a:off x="0" y="0"/>
            <a:ext cx="9005700" cy="53860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800" u="none" cap="none" strike="noStrike">
                <a:solidFill>
                  <a:srgbClr val="006699"/>
                </a:solidFill>
                <a:latin typeface="Consolas"/>
                <a:ea typeface="Consolas"/>
                <a:cs typeface="Consolas"/>
                <a:sym typeface="Consolas"/>
              </a:rPr>
              <a:t>class</a:t>
            </a: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Demo{</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1" i="0" lang="en-IN" sz="800" u="none" cap="none" strike="noStrike">
                <a:solidFill>
                  <a:srgbClr val="006699"/>
                </a:solidFill>
                <a:latin typeface="Consolas"/>
                <a:ea typeface="Consolas"/>
                <a:cs typeface="Consolas"/>
                <a:sym typeface="Consolas"/>
              </a:rPr>
              <a:t>public</a:t>
            </a:r>
            <a:r>
              <a:rPr b="0" i="0" lang="en-IN" sz="800" u="none" cap="none" strike="noStrike">
                <a:solidFill>
                  <a:srgbClr val="273239"/>
                </a:solidFill>
                <a:latin typeface="Consolas"/>
                <a:ea typeface="Consolas"/>
                <a:cs typeface="Consolas"/>
                <a:sym typeface="Consolas"/>
              </a:rPr>
              <a:t> </a:t>
            </a:r>
            <a:r>
              <a:rPr b="1" i="0" lang="en-IN" sz="800" u="none" cap="none" strike="noStrike">
                <a:solidFill>
                  <a:srgbClr val="006699"/>
                </a:solidFill>
                <a:latin typeface="Consolas"/>
                <a:ea typeface="Consolas"/>
                <a:cs typeface="Consolas"/>
                <a:sym typeface="Consolas"/>
              </a:rPr>
              <a:t>static</a:t>
            </a:r>
            <a:r>
              <a:rPr b="0" i="0" lang="en-IN" sz="800" u="none" cap="none" strike="noStrike">
                <a:solidFill>
                  <a:srgbClr val="273239"/>
                </a:solidFill>
                <a:latin typeface="Consolas"/>
                <a:ea typeface="Consolas"/>
                <a:cs typeface="Consolas"/>
                <a:sym typeface="Consolas"/>
              </a:rPr>
              <a:t> </a:t>
            </a:r>
            <a:r>
              <a:rPr b="1" i="0" lang="en-IN" sz="800" u="none" cap="none" strike="noStrike">
                <a:solidFill>
                  <a:srgbClr val="006699"/>
                </a:solidFill>
                <a:latin typeface="Consolas"/>
                <a:ea typeface="Consolas"/>
                <a:cs typeface="Consolas"/>
                <a:sym typeface="Consolas"/>
              </a:rPr>
              <a:t>void</a:t>
            </a: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main(String args[]){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create a list of integers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List&lt;Integer&gt; number = Arrays.asList(</a:t>
            </a:r>
            <a:r>
              <a:rPr b="0" i="0" lang="en-IN" sz="800" u="none" cap="none" strike="noStrike">
                <a:solidFill>
                  <a:srgbClr val="009900"/>
                </a:solidFill>
                <a:latin typeface="Consolas"/>
                <a:ea typeface="Consolas"/>
                <a:cs typeface="Consolas"/>
                <a:sym typeface="Consolas"/>
              </a:rPr>
              <a:t>2</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3</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4</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5</a:t>
            </a:r>
            <a:r>
              <a:rPr b="0" i="0" lang="en-IN" sz="8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demonstration of map method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1" i="0" lang="en-IN" sz="800" u="none" cap="none" strike="noStrike">
                <a:solidFill>
                  <a:srgbClr val="000000"/>
                </a:solidFill>
                <a:latin typeface="Consolas"/>
                <a:ea typeface="Consolas"/>
                <a:cs typeface="Consolas"/>
                <a:sym typeface="Consolas"/>
              </a:rPr>
              <a:t>List&lt;Integer</a:t>
            </a:r>
            <a:r>
              <a:rPr b="0" i="0" lang="en-IN" sz="800" u="none" cap="none" strike="noStrike">
                <a:solidFill>
                  <a:srgbClr val="000000"/>
                </a:solidFill>
                <a:latin typeface="Consolas"/>
                <a:ea typeface="Consolas"/>
                <a:cs typeface="Consolas"/>
                <a:sym typeface="Consolas"/>
              </a:rPr>
              <a:t>&gt; square = number.</a:t>
            </a:r>
            <a:r>
              <a:rPr b="1" i="0" lang="en-IN" sz="800" u="none" cap="none" strike="noStrike">
                <a:solidFill>
                  <a:srgbClr val="000000"/>
                </a:solidFill>
                <a:latin typeface="Consolas"/>
                <a:ea typeface="Consolas"/>
                <a:cs typeface="Consolas"/>
                <a:sym typeface="Consolas"/>
              </a:rPr>
              <a:t>stream</a:t>
            </a:r>
            <a:r>
              <a:rPr b="0" i="0" lang="en-IN" sz="800" u="none" cap="none" strike="noStrike">
                <a:solidFill>
                  <a:srgbClr val="000000"/>
                </a:solidFill>
                <a:latin typeface="Consolas"/>
                <a:ea typeface="Consolas"/>
                <a:cs typeface="Consolas"/>
                <a:sym typeface="Consolas"/>
              </a:rPr>
              <a:t>().</a:t>
            </a:r>
            <a:r>
              <a:rPr b="1" i="0" lang="en-IN" sz="800" u="none" cap="none" strike="noStrike">
                <a:solidFill>
                  <a:srgbClr val="000000"/>
                </a:solidFill>
                <a:latin typeface="Consolas"/>
                <a:ea typeface="Consolas"/>
                <a:cs typeface="Consolas"/>
                <a:sym typeface="Consolas"/>
              </a:rPr>
              <a:t>map</a:t>
            </a:r>
            <a:r>
              <a:rPr b="0" i="0" lang="en-IN" sz="800" u="none" cap="none" strike="noStrike">
                <a:solidFill>
                  <a:srgbClr val="000000"/>
                </a:solidFill>
                <a:latin typeface="Consolas"/>
                <a:ea typeface="Consolas"/>
                <a:cs typeface="Consolas"/>
                <a:sym typeface="Consolas"/>
              </a:rPr>
              <a:t>(x -&gt; x*x).</a:t>
            </a:r>
            <a:r>
              <a:rPr b="0" i="0" lang="en-IN" sz="800" u="none" cap="none" strike="noStrike">
                <a:solidFill>
                  <a:schemeClr val="dk1"/>
                </a:solidFill>
                <a:latin typeface="Arial"/>
                <a:ea typeface="Arial"/>
                <a:cs typeface="Arial"/>
                <a:sym typeface="Arial"/>
              </a:rPr>
              <a:t> </a:t>
            </a:r>
            <a:r>
              <a:rPr b="1" i="0" lang="en-IN" sz="800" u="none" cap="none" strike="noStrike">
                <a:solidFill>
                  <a:srgbClr val="000000"/>
                </a:solidFill>
                <a:latin typeface="Consolas"/>
                <a:ea typeface="Consolas"/>
                <a:cs typeface="Consolas"/>
                <a:sym typeface="Consolas"/>
              </a:rPr>
              <a:t>collect</a:t>
            </a:r>
            <a:r>
              <a:rPr b="0" i="0" lang="en-IN" sz="800" u="none" cap="none" strike="noStrike">
                <a:solidFill>
                  <a:srgbClr val="000000"/>
                </a:solidFill>
                <a:latin typeface="Consolas"/>
                <a:ea typeface="Consolas"/>
                <a:cs typeface="Consolas"/>
                <a:sym typeface="Consolas"/>
              </a:rPr>
              <a:t>(Collectors.toList());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System.out.println(square);</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create a list of String</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List&lt;String&gt; names =</a:t>
            </a:r>
            <a:r>
              <a:rPr b="0" i="0" lang="en-IN" sz="800" u="none" cap="none" strike="noStrike">
                <a:solidFill>
                  <a:srgbClr val="000000"/>
                </a:solidFill>
                <a:latin typeface="Arial"/>
                <a:ea typeface="Arial"/>
                <a:cs typeface="Arial"/>
                <a:sym typeface="Arial"/>
              </a:rPr>
              <a:t> </a:t>
            </a:r>
            <a:r>
              <a:rPr b="0" i="0" lang="en-IN" sz="800" u="none" cap="none" strike="noStrike">
                <a:solidFill>
                  <a:srgbClr val="000000"/>
                </a:solidFill>
                <a:latin typeface="Consolas"/>
                <a:ea typeface="Consolas"/>
                <a:cs typeface="Consolas"/>
                <a:sym typeface="Consolas"/>
              </a:rPr>
              <a:t>Arrays.asList(</a:t>
            </a:r>
            <a:r>
              <a:rPr b="0" i="0" lang="en-IN" sz="800" u="none" cap="none" strike="noStrike">
                <a:solidFill>
                  <a:srgbClr val="0000FF"/>
                </a:solidFill>
                <a:latin typeface="Consolas"/>
                <a:ea typeface="Consolas"/>
                <a:cs typeface="Consolas"/>
                <a:sym typeface="Consolas"/>
              </a:rPr>
              <a:t>"Reflection"</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00FF"/>
                </a:solidFill>
                <a:latin typeface="Consolas"/>
                <a:ea typeface="Consolas"/>
                <a:cs typeface="Consolas"/>
                <a:sym typeface="Consolas"/>
              </a:rPr>
              <a:t>"Collection"</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00FF"/>
                </a:solidFill>
                <a:latin typeface="Consolas"/>
                <a:ea typeface="Consolas"/>
                <a:cs typeface="Consolas"/>
                <a:sym typeface="Consolas"/>
              </a:rPr>
              <a:t>"Stream"</a:t>
            </a:r>
            <a:r>
              <a:rPr b="0" i="0" lang="en-IN" sz="8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demonstration of filter method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List&lt;String&gt; result = names.stream().</a:t>
            </a:r>
            <a:r>
              <a:rPr b="1" i="0" lang="en-IN" sz="800" u="none" cap="none" strike="noStrike">
                <a:solidFill>
                  <a:srgbClr val="000000"/>
                </a:solidFill>
                <a:latin typeface="Consolas"/>
                <a:ea typeface="Consolas"/>
                <a:cs typeface="Consolas"/>
                <a:sym typeface="Consolas"/>
              </a:rPr>
              <a:t>filter</a:t>
            </a:r>
            <a:r>
              <a:rPr b="0" i="0" lang="en-IN" sz="800" u="none" cap="none" strike="noStrike">
                <a:solidFill>
                  <a:srgbClr val="000000"/>
                </a:solidFill>
                <a:latin typeface="Consolas"/>
                <a:ea typeface="Consolas"/>
                <a:cs typeface="Consolas"/>
                <a:sym typeface="Consolas"/>
              </a:rPr>
              <a:t>(s-&gt;s.startsWith(</a:t>
            </a:r>
            <a:r>
              <a:rPr b="0" i="0" lang="en-IN" sz="800" u="none" cap="none" strike="noStrike">
                <a:solidFill>
                  <a:srgbClr val="0000FF"/>
                </a:solidFill>
                <a:latin typeface="Consolas"/>
                <a:ea typeface="Consolas"/>
                <a:cs typeface="Consolas"/>
                <a:sym typeface="Consolas"/>
              </a:rPr>
              <a:t>"S"</a:t>
            </a:r>
            <a:r>
              <a:rPr b="0" i="0" lang="en-IN" sz="800" u="none" cap="none" strike="noStrike">
                <a:solidFill>
                  <a:srgbClr val="000000"/>
                </a:solidFill>
                <a:latin typeface="Consolas"/>
                <a:ea typeface="Consolas"/>
                <a:cs typeface="Consolas"/>
                <a:sym typeface="Consolas"/>
              </a:rPr>
              <a:t>)).collect(Collectors.toList());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System.out.println(result);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demonstration of sorted method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List&lt;String&gt; show = names.stream().</a:t>
            </a:r>
            <a:r>
              <a:rPr b="1" i="0" lang="en-IN" sz="800" u="none" cap="none" strike="noStrike">
                <a:solidFill>
                  <a:srgbClr val="000000"/>
                </a:solidFill>
                <a:latin typeface="Consolas"/>
                <a:ea typeface="Consolas"/>
                <a:cs typeface="Consolas"/>
                <a:sym typeface="Consolas"/>
              </a:rPr>
              <a:t>sorted().</a:t>
            </a:r>
            <a:r>
              <a:rPr b="0" i="0" lang="en-IN" sz="800" u="none" cap="none" strike="noStrike">
                <a:solidFill>
                  <a:srgbClr val="000000"/>
                </a:solidFill>
                <a:latin typeface="Consolas"/>
                <a:ea typeface="Consolas"/>
                <a:cs typeface="Consolas"/>
                <a:sym typeface="Consolas"/>
              </a:rPr>
              <a:t>collect(Collectors.toList());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System.out.println(show);</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create a list of integers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List&lt;Integer&gt; numbers = Arrays.asList(</a:t>
            </a:r>
            <a:r>
              <a:rPr b="0" i="0" lang="en-IN" sz="800" u="none" cap="none" strike="noStrike">
                <a:solidFill>
                  <a:srgbClr val="009900"/>
                </a:solidFill>
                <a:latin typeface="Consolas"/>
                <a:ea typeface="Consolas"/>
                <a:cs typeface="Consolas"/>
                <a:sym typeface="Consolas"/>
              </a:rPr>
              <a:t>2</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3</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4</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5</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2</a:t>
            </a:r>
            <a:r>
              <a:rPr b="0" i="0" lang="en-IN" sz="8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IN" sz="800" u="none" cap="none" strike="noStrike">
                <a:solidFill>
                  <a:srgbClr val="008200"/>
                </a:solidFill>
                <a:latin typeface="Consolas"/>
                <a:ea typeface="Consolas"/>
                <a:cs typeface="Consolas"/>
                <a:sym typeface="Consolas"/>
              </a:rPr>
              <a:t>    // collect method returns a set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Set&lt;Integer&gt; squareSet = numbers.stream().map(x-&gt;x*x).collect(Collectors.toSet());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System.out.println(squareSet);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IN" sz="800" u="none" cap="none" strike="noStrike">
                <a:solidFill>
                  <a:srgbClr val="008200"/>
                </a:solidFill>
                <a:latin typeface="Consolas"/>
                <a:ea typeface="Consolas"/>
                <a:cs typeface="Consolas"/>
                <a:sym typeface="Consolas"/>
              </a:rPr>
              <a:t>    // demonstration of forEach method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number.stream().map(x-&gt;x*x).</a:t>
            </a:r>
            <a:r>
              <a:rPr b="1" i="0" lang="en-IN" sz="800" u="none" cap="none" strike="noStrike">
                <a:solidFill>
                  <a:srgbClr val="000000"/>
                </a:solidFill>
                <a:latin typeface="Consolas"/>
                <a:ea typeface="Consolas"/>
                <a:cs typeface="Consolas"/>
                <a:sym typeface="Consolas"/>
              </a:rPr>
              <a:t>forEach</a:t>
            </a:r>
            <a:r>
              <a:rPr b="0" i="0" lang="en-IN" sz="800" u="none" cap="none" strike="noStrike">
                <a:solidFill>
                  <a:srgbClr val="000000"/>
                </a:solidFill>
                <a:latin typeface="Consolas"/>
                <a:ea typeface="Consolas"/>
                <a:cs typeface="Consolas"/>
                <a:sym typeface="Consolas"/>
              </a:rPr>
              <a:t>(y-&gt;System.out.println(y));</a:t>
            </a:r>
            <a:endParaRPr/>
          </a:p>
          <a:p>
            <a:pPr indent="0" lvl="0" marL="0" marR="0" rtl="0" algn="l">
              <a:lnSpc>
                <a:spcPct val="100000"/>
              </a:lnSpc>
              <a:spcBef>
                <a:spcPts val="0"/>
              </a:spcBef>
              <a:spcAft>
                <a:spcPts val="0"/>
              </a:spcAft>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demonstration of reduce method</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1" i="0" lang="en-IN" sz="800" u="none" cap="none" strike="noStrike">
                <a:solidFill>
                  <a:srgbClr val="006699"/>
                </a:solidFill>
                <a:latin typeface="Consolas"/>
                <a:ea typeface="Consolas"/>
                <a:cs typeface="Consolas"/>
                <a:sym typeface="Consolas"/>
              </a:rPr>
              <a:t>int</a:t>
            </a: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even =</a:t>
            </a: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number.stream().filter(x-&gt;x%</a:t>
            </a:r>
            <a:r>
              <a:rPr b="0" i="0" lang="en-IN" sz="800" u="none" cap="none" strike="noStrike">
                <a:solidFill>
                  <a:srgbClr val="009900"/>
                </a:solidFill>
                <a:latin typeface="Consolas"/>
                <a:ea typeface="Consolas"/>
                <a:cs typeface="Consolas"/>
                <a:sym typeface="Consolas"/>
              </a:rPr>
              <a:t>2</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0</a:t>
            </a:r>
            <a:r>
              <a:rPr b="0" i="0" lang="en-IN" sz="800" u="none" cap="none" strike="noStrike">
                <a:solidFill>
                  <a:srgbClr val="000000"/>
                </a:solidFill>
                <a:latin typeface="Consolas"/>
                <a:ea typeface="Consolas"/>
                <a:cs typeface="Consolas"/>
                <a:sym typeface="Consolas"/>
              </a:rPr>
              <a:t>).</a:t>
            </a:r>
            <a:r>
              <a:rPr b="1" i="0" lang="en-IN" sz="800" u="none" cap="none" strike="noStrike">
                <a:solidFill>
                  <a:srgbClr val="000000"/>
                </a:solidFill>
                <a:latin typeface="Consolas"/>
                <a:ea typeface="Consolas"/>
                <a:cs typeface="Consolas"/>
                <a:sym typeface="Consolas"/>
              </a:rPr>
              <a:t>reduce</a:t>
            </a:r>
            <a:r>
              <a:rPr b="0" i="0" lang="en-IN" sz="800" u="none" cap="none" strike="noStrike">
                <a:solidFill>
                  <a:srgbClr val="000000"/>
                </a:solidFill>
                <a:latin typeface="Consolas"/>
                <a:ea typeface="Consolas"/>
                <a:cs typeface="Consolas"/>
                <a:sym typeface="Consolas"/>
              </a:rPr>
              <a:t>(</a:t>
            </a:r>
            <a:r>
              <a:rPr b="0" i="0" lang="en-IN" sz="800" u="none" cap="none" strike="noStrike">
                <a:solidFill>
                  <a:srgbClr val="009900"/>
                </a:solidFill>
                <a:latin typeface="Consolas"/>
                <a:ea typeface="Consolas"/>
                <a:cs typeface="Consolas"/>
                <a:sym typeface="Consolas"/>
              </a:rPr>
              <a:t>0</a:t>
            </a:r>
            <a:r>
              <a:rPr b="0" i="0" lang="en-IN" sz="800" u="none" cap="none" strike="noStrike">
                <a:solidFill>
                  <a:srgbClr val="000000"/>
                </a:solidFill>
                <a:latin typeface="Consolas"/>
                <a:ea typeface="Consolas"/>
                <a:cs typeface="Consolas"/>
                <a:sym typeface="Consolas"/>
              </a:rPr>
              <a:t>,(ans,i)-&gt; ans+i);</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System.out.println(even);</a:t>
            </a:r>
            <a:endParaRPr/>
          </a:p>
          <a:p>
            <a:pPr indent="0" lvl="0" marL="0" marR="0" rtl="0" algn="l">
              <a:lnSpc>
                <a:spcPct val="100000"/>
              </a:lnSpc>
              <a:spcBef>
                <a:spcPts val="0"/>
              </a:spcBef>
              <a:spcAft>
                <a:spcPts val="0"/>
              </a:spcAft>
              <a:buNone/>
            </a:pPr>
            <a:r>
              <a:t/>
            </a:r>
            <a:endParaRPr b="0" i="0" sz="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IN" sz="800" u="none" cap="none" strike="noStrike">
                <a:solidFill>
                  <a:schemeClr val="dk1"/>
                </a:solidFill>
                <a:latin typeface="Consolas"/>
                <a:ea typeface="Consolas"/>
                <a:cs typeface="Consolas"/>
                <a:sym typeface="Consolas"/>
              </a:rPr>
              <a:t>    </a:t>
            </a:r>
            <a:r>
              <a:rPr b="0" i="0" lang="en-IN" sz="800" u="none" cap="none" strike="noStrike">
                <a:solidFill>
                  <a:srgbClr val="008200"/>
                </a:solidFill>
                <a:latin typeface="Consolas"/>
                <a:ea typeface="Consolas"/>
                <a:cs typeface="Consolas"/>
                <a:sym typeface="Consolas"/>
              </a:rPr>
              <a:t>// creating a list of Strings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000000"/>
                </a:solidFill>
                <a:latin typeface="Consolas"/>
                <a:ea typeface="Consolas"/>
                <a:cs typeface="Consolas"/>
                <a:sym typeface="Consolas"/>
              </a:rPr>
              <a:t>    List&lt;String&gt; words = Arrays.asList(</a:t>
            </a:r>
            <a:r>
              <a:rPr b="0" i="0" lang="en-IN" sz="800" u="none" cap="none" strike="noStrike">
                <a:solidFill>
                  <a:srgbClr val="0000FF"/>
                </a:solidFill>
                <a:latin typeface="Consolas"/>
                <a:ea typeface="Consolas"/>
                <a:cs typeface="Consolas"/>
                <a:sym typeface="Consolas"/>
              </a:rPr>
              <a:t>"GFG"</a:t>
            </a:r>
            <a:r>
              <a:rPr b="0" i="0" lang="en-IN" sz="800" u="none" cap="none" strike="noStrike">
                <a:solidFill>
                  <a:srgbClr val="000000"/>
                </a:solidFill>
                <a:latin typeface="Consolas"/>
                <a:ea typeface="Consolas"/>
                <a:cs typeface="Consolas"/>
                <a:sym typeface="Consolas"/>
              </a:rPr>
              <a:t>, </a:t>
            </a:r>
            <a:r>
              <a:rPr b="0" i="0" lang="en-IN" sz="800" u="none" cap="none" strike="noStrike">
                <a:solidFill>
                  <a:srgbClr val="0000FF"/>
                </a:solidFill>
                <a:latin typeface="Consolas"/>
                <a:ea typeface="Consolas"/>
                <a:cs typeface="Consolas"/>
                <a:sym typeface="Consolas"/>
              </a:rPr>
              <a:t>"Geeks"</a:t>
            </a:r>
            <a:r>
              <a:rPr b="0" i="0" lang="en-IN" sz="800" u="none" cap="none" strike="noStrike">
                <a:solidFill>
                  <a:srgbClr val="000000"/>
                </a:solidFill>
                <a:latin typeface="Consolas"/>
                <a:ea typeface="Consolas"/>
                <a:cs typeface="Consolas"/>
                <a:sym typeface="Consolas"/>
              </a:rPr>
              <a:t>, </a:t>
            </a:r>
            <a:r>
              <a:rPr b="0" i="0" lang="en-IN" sz="800" u="none" cap="none" strike="noStrike">
                <a:solidFill>
                  <a:srgbClr val="0000FF"/>
                </a:solidFill>
                <a:latin typeface="Consolas"/>
                <a:ea typeface="Consolas"/>
                <a:cs typeface="Consolas"/>
                <a:sym typeface="Consolas"/>
              </a:rPr>
              <a:t>"for"</a:t>
            </a:r>
            <a:r>
              <a:rPr b="0" i="0" lang="en-IN" sz="800" u="none" cap="none" strike="noStrike">
                <a:solidFill>
                  <a:srgbClr val="000000"/>
                </a:solidFill>
                <a:latin typeface="Consolas"/>
                <a:ea typeface="Consolas"/>
                <a:cs typeface="Consolas"/>
                <a:sym typeface="Consolas"/>
              </a:rPr>
              <a:t>, </a:t>
            </a:r>
            <a:r>
              <a:rPr b="0" i="0" lang="en-IN" sz="800" u="none" cap="none" strike="noStrike">
                <a:solidFill>
                  <a:srgbClr val="0000FF"/>
                </a:solidFill>
                <a:latin typeface="Consolas"/>
                <a:ea typeface="Consolas"/>
                <a:cs typeface="Consolas"/>
                <a:sym typeface="Consolas"/>
              </a:rPr>
              <a:t>"GeeksQuiz"</a:t>
            </a:r>
            <a:r>
              <a:rPr b="0" i="0" lang="en-IN" sz="800" u="none" cap="none" strike="noStrike">
                <a:solidFill>
                  <a:srgbClr val="000000"/>
                </a:solidFill>
                <a:latin typeface="Consolas"/>
                <a:ea typeface="Consolas"/>
                <a:cs typeface="Consolas"/>
                <a:sym typeface="Consolas"/>
              </a:rPr>
              <a:t>, </a:t>
            </a:r>
            <a:r>
              <a:rPr b="0" i="0" lang="en-IN" sz="800" u="none" cap="none" strike="noStrike">
                <a:solidFill>
                  <a:srgbClr val="0000FF"/>
                </a:solidFill>
                <a:latin typeface="Consolas"/>
                <a:ea typeface="Consolas"/>
                <a:cs typeface="Consolas"/>
                <a:sym typeface="Consolas"/>
              </a:rPr>
              <a:t>"GeeksforGeeks"</a:t>
            </a:r>
            <a:r>
              <a:rPr b="0" i="0" lang="en-IN" sz="8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000000"/>
                </a:solidFill>
                <a:latin typeface="Consolas"/>
                <a:ea typeface="Consolas"/>
                <a:cs typeface="Consolas"/>
                <a:sym typeface="Consolas"/>
              </a:rPr>
              <a:t>    Optional&lt;String&gt; longestString = words.stream().</a:t>
            </a:r>
            <a:r>
              <a:rPr b="1" i="0" lang="en-IN" sz="800" u="none" cap="none" strike="noStrike">
                <a:solidFill>
                  <a:srgbClr val="000000"/>
                </a:solidFill>
                <a:latin typeface="Consolas"/>
                <a:ea typeface="Consolas"/>
                <a:cs typeface="Consolas"/>
                <a:sym typeface="Consolas"/>
              </a:rPr>
              <a:t>reduce</a:t>
            </a:r>
            <a:r>
              <a:rPr b="0" i="0" lang="en-IN" sz="800" u="none" cap="none" strike="noStrike">
                <a:solidFill>
                  <a:srgbClr val="000000"/>
                </a:solidFill>
                <a:latin typeface="Consolas"/>
                <a:ea typeface="Consolas"/>
                <a:cs typeface="Consolas"/>
                <a:sym typeface="Consolas"/>
              </a:rPr>
              <a:t>((word1, word2)-&gt; word1.length() &gt; word2.length() ? word1 : word2);</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008200"/>
                </a:solidFill>
                <a:latin typeface="Consolas"/>
                <a:ea typeface="Consolas"/>
                <a:cs typeface="Consolas"/>
                <a:sym typeface="Consolas"/>
              </a:rPr>
              <a:t>    // Displaying the longest String</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000000"/>
                </a:solidFill>
                <a:latin typeface="Consolas"/>
                <a:ea typeface="Consolas"/>
                <a:cs typeface="Consolas"/>
                <a:sym typeface="Consolas"/>
              </a:rPr>
              <a:t>    longestString.ifPresent(System.out::println);</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  </a:t>
            </a:r>
            <a:r>
              <a:rPr b="0" i="0" lang="en-IN" sz="800" u="none" cap="none" strike="noStrike">
                <a:solidFill>
                  <a:srgbClr val="000000"/>
                </a:solidFill>
                <a:latin typeface="Consolas"/>
                <a:ea typeface="Consolas"/>
                <a:cs typeface="Consolas"/>
                <a:sym typeface="Consolas"/>
              </a:rPr>
              <a:t>}</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800" u="none" cap="none" strike="noStrike">
                <a:solidFill>
                  <a:srgbClr val="000000"/>
                </a:solidFill>
                <a:latin typeface="Consolas"/>
                <a:ea typeface="Consolas"/>
                <a:cs typeface="Consolas"/>
                <a:sym typeface="Consolas"/>
              </a:rPr>
              <a:t>}</a:t>
            </a:r>
            <a:endParaRPr b="0" i="0" sz="800" u="none" cap="none" strike="noStrike">
              <a:solidFill>
                <a:srgbClr val="000000"/>
              </a:solidFill>
              <a:latin typeface="Arial"/>
              <a:ea typeface="Arial"/>
              <a:cs typeface="Arial"/>
              <a:sym typeface="Arial"/>
            </a:endParaRPr>
          </a:p>
        </p:txBody>
      </p:sp>
      <p:sp>
        <p:nvSpPr>
          <p:cNvPr id="288" name="Google Shape;288;p12"/>
          <p:cNvSpPr txBox="1"/>
          <p:nvPr/>
        </p:nvSpPr>
        <p:spPr>
          <a:xfrm>
            <a:off x="4771053" y="4627984"/>
            <a:ext cx="322217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12"/>
          <p:cNvSpPr/>
          <p:nvPr/>
        </p:nvSpPr>
        <p:spPr>
          <a:xfrm>
            <a:off x="0" y="66063"/>
            <a:ext cx="65" cy="325074"/>
          </a:xfrm>
          <a:prstGeom prst="rect">
            <a:avLst/>
          </a:prstGeom>
          <a:noFill/>
          <a:ln>
            <a:noFill/>
          </a:ln>
        </p:spPr>
        <p:txBody>
          <a:bodyPr anchorCtr="0" anchor="ctr" bIns="4760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2"/>
          <p:cNvSpPr txBox="1"/>
          <p:nvPr/>
        </p:nvSpPr>
        <p:spPr>
          <a:xfrm>
            <a:off x="6711819" y="367099"/>
            <a:ext cx="2164703"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800" u="none" cap="none" strike="noStrike">
                <a:solidFill>
                  <a:srgbClr val="008200"/>
                </a:solidFill>
                <a:latin typeface="Consolas"/>
                <a:ea typeface="Consolas"/>
                <a:cs typeface="Consolas"/>
                <a:sym typeface="Consolas"/>
              </a:rPr>
              <a:t>//Ouput</a:t>
            </a:r>
            <a:endParaRPr b="0" i="0" sz="800" u="none" cap="none" strike="noStrike">
              <a:solidFill>
                <a:srgbClr val="0082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[4, 9, 16, 25]</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[Stream]</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[Collection, Reflection, Stream] [16, 4, 9, 25]</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4</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9</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16</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25</a:t>
            </a:r>
            <a:endParaRPr/>
          </a:p>
          <a:p>
            <a:pPr indent="0" lvl="0" marL="0" marR="0" rtl="0" algn="l">
              <a:lnSpc>
                <a:spcPct val="100000"/>
              </a:lnSpc>
              <a:spcBef>
                <a:spcPts val="0"/>
              </a:spcBef>
              <a:spcAft>
                <a:spcPts val="0"/>
              </a:spcAft>
              <a:buNone/>
            </a:pPr>
            <a:r>
              <a:rPr b="0" i="0" lang="en-IN" sz="800" u="none" cap="none" strike="noStrike">
                <a:solidFill>
                  <a:srgbClr val="273239"/>
                </a:solidFill>
                <a:latin typeface="Consolas"/>
                <a:ea typeface="Consolas"/>
                <a:cs typeface="Consolas"/>
                <a:sym typeface="Consolas"/>
              </a:rPr>
              <a:t>6</a:t>
            </a:r>
            <a:endParaRPr/>
          </a:p>
          <a:p>
            <a:pPr indent="0" lvl="0" marL="0" marR="0" rtl="0" algn="l">
              <a:lnSpc>
                <a:spcPct val="100000"/>
              </a:lnSpc>
              <a:spcBef>
                <a:spcPts val="0"/>
              </a:spcBef>
              <a:spcAft>
                <a:spcPts val="0"/>
              </a:spcAft>
              <a:buNone/>
            </a:pPr>
            <a:r>
              <a:rPr b="0" i="0" lang="en-IN" sz="800" u="none" cap="none" strike="noStrike">
                <a:solidFill>
                  <a:srgbClr val="0000FF"/>
                </a:solidFill>
                <a:latin typeface="Consolas"/>
                <a:ea typeface="Consolas"/>
                <a:cs typeface="Consolas"/>
                <a:sym typeface="Consolas"/>
              </a:rPr>
              <a:t>GeeksforGeeks</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p:txBody>
      </p:sp>
      <p:sp>
        <p:nvSpPr>
          <p:cNvPr id="291" name="Google Shape;291;p12"/>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2" name="Google Shape;292;p12"/>
          <p:cNvSpPr/>
          <p:nvPr/>
        </p:nvSpPr>
        <p:spPr>
          <a:xfrm>
            <a:off x="0" y="90100"/>
            <a:ext cx="65" cy="276999"/>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aphicFrame>
        <p:nvGraphicFramePr>
          <p:cNvPr id="297" name="Google Shape;297;g137ba36775b_1_0"/>
          <p:cNvGraphicFramePr/>
          <p:nvPr/>
        </p:nvGraphicFramePr>
        <p:xfrm>
          <a:off x="802525" y="242925"/>
          <a:ext cx="3000000" cy="3000000"/>
        </p:xfrm>
        <a:graphic>
          <a:graphicData uri="http://schemas.openxmlformats.org/drawingml/2006/table">
            <a:tbl>
              <a:tblPr>
                <a:noFill/>
                <a:tableStyleId>{DBE32589-4343-4178-9F41-36718B8CF390}</a:tableStyleId>
              </a:tblPr>
              <a:tblGrid>
                <a:gridCol w="1861200"/>
                <a:gridCol w="6200775"/>
              </a:tblGrid>
              <a:tr h="495300">
                <a:tc>
                  <a:txBody>
                    <a:bodyPr/>
                    <a:lstStyle/>
                    <a:p>
                      <a:pPr indent="0" lvl="0" marL="0" rtl="0" algn="l">
                        <a:lnSpc>
                          <a:spcPct val="115000"/>
                        </a:lnSpc>
                        <a:spcBef>
                          <a:spcPts val="0"/>
                        </a:spcBef>
                        <a:spcAft>
                          <a:spcPts val="0"/>
                        </a:spcAft>
                        <a:buNone/>
                      </a:pPr>
                      <a:r>
                        <a:rPr lang="en-IN"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050">
                          <a:solidFill>
                            <a:srgbClr val="4A6782"/>
                          </a:solidFill>
                          <a:uFill>
                            <a:noFill/>
                          </a:uFill>
                          <a:latin typeface="Courier New"/>
                          <a:ea typeface="Courier New"/>
                          <a:cs typeface="Courier New"/>
                          <a:sym typeface="Courier New"/>
                          <a:hlinkClick r:id="rId3">
                            <a:extLst>
                              <a:ext uri="{A12FA001-AC4F-418D-AE19-62706E023703}">
                                <ahyp:hlinkClr val="tx"/>
                              </a:ext>
                            </a:extLst>
                          </a:hlinkClick>
                        </a:rPr>
                        <a:t>allMatch</a:t>
                      </a:r>
                      <a:r>
                        <a:rPr lang="en-IN" sz="1050">
                          <a:solidFill>
                            <a:srgbClr val="353833"/>
                          </a:solidFill>
                          <a:latin typeface="Courier New"/>
                          <a:ea typeface="Courier New"/>
                          <a:cs typeface="Courier New"/>
                          <a:sym typeface="Courier New"/>
                        </a:rPr>
                        <a:t>(</a:t>
                      </a:r>
                      <a:r>
                        <a:rPr b="1" lang="en-IN" sz="1050">
                          <a:solidFill>
                            <a:srgbClr val="4A6782"/>
                          </a:solidFill>
                          <a:uFill>
                            <a:noFill/>
                          </a:uFill>
                          <a:latin typeface="Courier New"/>
                          <a:ea typeface="Courier New"/>
                          <a:cs typeface="Courier New"/>
                          <a:sym typeface="Courier New"/>
                          <a:hlinkClick r:id="rId4">
                            <a:extLst>
                              <a:ext uri="{A12FA001-AC4F-418D-AE19-62706E023703}">
                                <ahyp:hlinkClr val="tx"/>
                              </a:ext>
                            </a:extLst>
                          </a:hlinkClick>
                        </a:rPr>
                        <a:t>Predicate</a:t>
                      </a:r>
                      <a:r>
                        <a:rPr lang="en-IN" sz="1050">
                          <a:solidFill>
                            <a:srgbClr val="353833"/>
                          </a:solidFill>
                          <a:latin typeface="Courier New"/>
                          <a:ea typeface="Courier New"/>
                          <a:cs typeface="Courier New"/>
                          <a:sym typeface="Courier New"/>
                        </a:rPr>
                        <a:t>&lt;? super </a:t>
                      </a:r>
                      <a:r>
                        <a:rPr b="1" lang="en-IN" sz="1050">
                          <a:solidFill>
                            <a:srgbClr val="4A6782"/>
                          </a:solidFill>
                          <a:uFill>
                            <a:noFill/>
                          </a:uFill>
                          <a:latin typeface="Courier New"/>
                          <a:ea typeface="Courier New"/>
                          <a:cs typeface="Courier New"/>
                          <a:sym typeface="Courier New"/>
                          <a:hlinkClick r:id="rId5">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predicate)</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IN" sz="1050">
                          <a:solidFill>
                            <a:srgbClr val="474747"/>
                          </a:solidFill>
                          <a:latin typeface="Georgia"/>
                          <a:ea typeface="Georgia"/>
                          <a:cs typeface="Georgia"/>
                          <a:sym typeface="Georgia"/>
                        </a:rPr>
                        <a:t>Returns whether all elements of this stream match the provided predicate.</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b="1" lang="en-IN" sz="1050">
                          <a:solidFill>
                            <a:srgbClr val="9900FF"/>
                          </a:solidFill>
                          <a:latin typeface="Courier New"/>
                          <a:ea typeface="Courier New"/>
                          <a:cs typeface="Courier New"/>
                          <a:sym typeface="Courier New"/>
                        </a:rPr>
                        <a:t>boolean</a:t>
                      </a:r>
                      <a:endParaRPr b="1" sz="1050">
                        <a:solidFill>
                          <a:srgbClr val="9900FF"/>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050">
                          <a:solidFill>
                            <a:srgbClr val="9900FF"/>
                          </a:solidFill>
                          <a:uFill>
                            <a:noFill/>
                          </a:uFill>
                          <a:latin typeface="Courier New"/>
                          <a:ea typeface="Courier New"/>
                          <a:cs typeface="Courier New"/>
                          <a:sym typeface="Courier New"/>
                          <a:hlinkClick r:id="rId6">
                            <a:extLst>
                              <a:ext uri="{A12FA001-AC4F-418D-AE19-62706E023703}">
                                <ahyp:hlinkClr val="tx"/>
                              </a:ext>
                            </a:extLst>
                          </a:hlinkClick>
                        </a:rPr>
                        <a:t>anyMatch</a:t>
                      </a:r>
                      <a:r>
                        <a:rPr lang="en-IN" sz="1050">
                          <a:solidFill>
                            <a:srgbClr val="9900FF"/>
                          </a:solidFill>
                          <a:latin typeface="Courier New"/>
                          <a:ea typeface="Courier New"/>
                          <a:cs typeface="Courier New"/>
                          <a:sym typeface="Courier New"/>
                        </a:rPr>
                        <a:t>(</a:t>
                      </a:r>
                      <a:r>
                        <a:rPr b="1" lang="en-IN" sz="1050">
                          <a:solidFill>
                            <a:srgbClr val="9900FF"/>
                          </a:solidFill>
                          <a:uFill>
                            <a:noFill/>
                          </a:uFill>
                          <a:latin typeface="Courier New"/>
                          <a:ea typeface="Courier New"/>
                          <a:cs typeface="Courier New"/>
                          <a:sym typeface="Courier New"/>
                          <a:hlinkClick r:id="rId7">
                            <a:extLst>
                              <a:ext uri="{A12FA001-AC4F-418D-AE19-62706E023703}">
                                <ahyp:hlinkClr val="tx"/>
                              </a:ext>
                            </a:extLst>
                          </a:hlinkClick>
                        </a:rPr>
                        <a:t>Predicate</a:t>
                      </a:r>
                      <a:r>
                        <a:rPr lang="en-IN" sz="1050">
                          <a:solidFill>
                            <a:srgbClr val="9900FF"/>
                          </a:solidFill>
                          <a:latin typeface="Courier New"/>
                          <a:ea typeface="Courier New"/>
                          <a:cs typeface="Courier New"/>
                          <a:sym typeface="Courier New"/>
                        </a:rPr>
                        <a:t>&lt;? super </a:t>
                      </a:r>
                      <a:r>
                        <a:rPr b="1" lang="en-IN" sz="1050">
                          <a:solidFill>
                            <a:srgbClr val="9900FF"/>
                          </a:solidFill>
                          <a:uFill>
                            <a:noFill/>
                          </a:uFill>
                          <a:latin typeface="Courier New"/>
                          <a:ea typeface="Courier New"/>
                          <a:cs typeface="Courier New"/>
                          <a:sym typeface="Courier New"/>
                          <a:hlinkClick r:id="rId8">
                            <a:extLst>
                              <a:ext uri="{A12FA001-AC4F-418D-AE19-62706E023703}">
                                <ahyp:hlinkClr val="tx"/>
                              </a:ext>
                            </a:extLst>
                          </a:hlinkClick>
                        </a:rPr>
                        <a:t>T</a:t>
                      </a:r>
                      <a:r>
                        <a:rPr lang="en-IN" sz="1050">
                          <a:solidFill>
                            <a:srgbClr val="9900FF"/>
                          </a:solidFill>
                          <a:latin typeface="Courier New"/>
                          <a:ea typeface="Courier New"/>
                          <a:cs typeface="Courier New"/>
                          <a:sym typeface="Courier New"/>
                        </a:rPr>
                        <a:t>&gt; predicate)</a:t>
                      </a:r>
                      <a:endParaRPr sz="1050">
                        <a:solidFill>
                          <a:srgbClr val="9900FF"/>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IN" sz="1050">
                          <a:solidFill>
                            <a:srgbClr val="9900FF"/>
                          </a:solidFill>
                          <a:latin typeface="Georgia"/>
                          <a:ea typeface="Georgia"/>
                          <a:cs typeface="Georgia"/>
                          <a:sym typeface="Georgia"/>
                        </a:rPr>
                        <a:t>Returns whether any elements of this stream match the provided predicate.</a:t>
                      </a:r>
                      <a:endParaRPr sz="1050">
                        <a:solidFill>
                          <a:srgbClr val="9900FF"/>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IN" sz="1050">
                          <a:solidFill>
                            <a:srgbClr val="353833"/>
                          </a:solidFill>
                          <a:latin typeface="Courier New"/>
                          <a:ea typeface="Courier New"/>
                          <a:cs typeface="Courier New"/>
                          <a:sym typeface="Courier New"/>
                        </a:rPr>
                        <a:t>void</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050">
                          <a:solidFill>
                            <a:srgbClr val="4A6782"/>
                          </a:solidFill>
                          <a:uFill>
                            <a:noFill/>
                          </a:uFill>
                          <a:latin typeface="Courier New"/>
                          <a:ea typeface="Courier New"/>
                          <a:cs typeface="Courier New"/>
                          <a:sym typeface="Courier New"/>
                          <a:hlinkClick r:id="rId9">
                            <a:extLst>
                              <a:ext uri="{A12FA001-AC4F-418D-AE19-62706E023703}">
                                <ahyp:hlinkClr val="tx"/>
                              </a:ext>
                            </a:extLst>
                          </a:hlinkClick>
                        </a:rPr>
                        <a:t>forEach</a:t>
                      </a:r>
                      <a:r>
                        <a:rPr lang="en-IN" sz="1050">
                          <a:solidFill>
                            <a:srgbClr val="353833"/>
                          </a:solidFill>
                          <a:latin typeface="Courier New"/>
                          <a:ea typeface="Courier New"/>
                          <a:cs typeface="Courier New"/>
                          <a:sym typeface="Courier New"/>
                        </a:rPr>
                        <a:t>(</a:t>
                      </a:r>
                      <a:r>
                        <a:rPr b="1" lang="en-IN" sz="1050">
                          <a:solidFill>
                            <a:srgbClr val="4A6782"/>
                          </a:solidFill>
                          <a:uFill>
                            <a:noFill/>
                          </a:uFill>
                          <a:latin typeface="Courier New"/>
                          <a:ea typeface="Courier New"/>
                          <a:cs typeface="Courier New"/>
                          <a:sym typeface="Courier New"/>
                          <a:hlinkClick r:id="rId10">
                            <a:extLst>
                              <a:ext uri="{A12FA001-AC4F-418D-AE19-62706E023703}">
                                <ahyp:hlinkClr val="tx"/>
                              </a:ext>
                            </a:extLst>
                          </a:hlinkClick>
                        </a:rPr>
                        <a:t>Consumer</a:t>
                      </a:r>
                      <a:r>
                        <a:rPr lang="en-IN" sz="1050">
                          <a:solidFill>
                            <a:srgbClr val="353833"/>
                          </a:solidFill>
                          <a:latin typeface="Courier New"/>
                          <a:ea typeface="Courier New"/>
                          <a:cs typeface="Courier New"/>
                          <a:sym typeface="Courier New"/>
                        </a:rPr>
                        <a:t>&lt;? super </a:t>
                      </a:r>
                      <a:r>
                        <a:rPr b="1" lang="en-IN" sz="1050">
                          <a:solidFill>
                            <a:srgbClr val="4A6782"/>
                          </a:solidFill>
                          <a:uFill>
                            <a:noFill/>
                          </a:uFill>
                          <a:latin typeface="Courier New"/>
                          <a:ea typeface="Courier New"/>
                          <a:cs typeface="Courier New"/>
                          <a:sym typeface="Courier New"/>
                          <a:hlinkClick r:id="rId11">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action)</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IN" sz="1050">
                          <a:solidFill>
                            <a:srgbClr val="474747"/>
                          </a:solidFill>
                          <a:latin typeface="Georgia"/>
                          <a:ea typeface="Georgia"/>
                          <a:cs typeface="Georgia"/>
                          <a:sym typeface="Georgia"/>
                        </a:rPr>
                        <a:t>Performs an action for each element of this stream.</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spcBef>
                          <a:spcPts val="0"/>
                        </a:spcBef>
                        <a:spcAft>
                          <a:spcPts val="0"/>
                        </a:spcAft>
                        <a:buNone/>
                      </a:pPr>
                      <a:r>
                        <a:rPr b="1" lang="en-IN" sz="1050">
                          <a:solidFill>
                            <a:srgbClr val="9900FF"/>
                          </a:solidFill>
                          <a:latin typeface="Courier New"/>
                          <a:ea typeface="Courier New"/>
                          <a:cs typeface="Courier New"/>
                          <a:sym typeface="Courier New"/>
                        </a:rPr>
                        <a:t>&lt;R&gt; </a:t>
                      </a:r>
                      <a:r>
                        <a:rPr b="1" lang="en-IN" sz="1050">
                          <a:solidFill>
                            <a:srgbClr val="9900FF"/>
                          </a:solidFill>
                          <a:uFill>
                            <a:noFill/>
                          </a:uFill>
                          <a:latin typeface="Courier New"/>
                          <a:ea typeface="Courier New"/>
                          <a:cs typeface="Courier New"/>
                          <a:sym typeface="Courier New"/>
                          <a:hlinkClick r:id="rId12">
                            <a:extLst>
                              <a:ext uri="{A12FA001-AC4F-418D-AE19-62706E023703}">
                                <ahyp:hlinkClr val="tx"/>
                              </a:ext>
                            </a:extLst>
                          </a:hlinkClick>
                        </a:rPr>
                        <a:t>Stream</a:t>
                      </a:r>
                      <a:r>
                        <a:rPr b="1" lang="en-IN" sz="1050">
                          <a:solidFill>
                            <a:srgbClr val="9900FF"/>
                          </a:solidFill>
                          <a:latin typeface="Courier New"/>
                          <a:ea typeface="Courier New"/>
                          <a:cs typeface="Courier New"/>
                          <a:sym typeface="Courier New"/>
                        </a:rPr>
                        <a:t>&lt;R&gt; </a:t>
                      </a:r>
                      <a:endParaRPr b="1" sz="1050">
                        <a:solidFill>
                          <a:srgbClr val="9900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9900FF"/>
                        </a:solidFill>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050">
                          <a:solidFill>
                            <a:srgbClr val="9900FF"/>
                          </a:solidFill>
                          <a:highlight>
                            <a:srgbClr val="FFFFFF"/>
                          </a:highlight>
                          <a:latin typeface="Courier New"/>
                          <a:ea typeface="Courier New"/>
                          <a:cs typeface="Courier New"/>
                          <a:sym typeface="Courier New"/>
                        </a:rPr>
                        <a:t>map(</a:t>
                      </a:r>
                      <a:r>
                        <a:rPr b="1" lang="en-IN" sz="1050">
                          <a:solidFill>
                            <a:srgbClr val="9900FF"/>
                          </a:solidFill>
                          <a:highlight>
                            <a:srgbClr val="FFFFFF"/>
                          </a:highlight>
                          <a:uFill>
                            <a:noFill/>
                          </a:uFill>
                          <a:latin typeface="Courier New"/>
                          <a:ea typeface="Courier New"/>
                          <a:cs typeface="Courier New"/>
                          <a:sym typeface="Courier New"/>
                          <a:hlinkClick r:id="rId13">
                            <a:extLst>
                              <a:ext uri="{A12FA001-AC4F-418D-AE19-62706E023703}">
                                <ahyp:hlinkClr val="tx"/>
                              </a:ext>
                            </a:extLst>
                          </a:hlinkClick>
                        </a:rPr>
                        <a:t>Function</a:t>
                      </a:r>
                      <a:r>
                        <a:rPr b="1" lang="en-IN" sz="1050">
                          <a:solidFill>
                            <a:srgbClr val="9900FF"/>
                          </a:solidFill>
                          <a:highlight>
                            <a:srgbClr val="FFFFFF"/>
                          </a:highlight>
                          <a:latin typeface="Courier New"/>
                          <a:ea typeface="Courier New"/>
                          <a:cs typeface="Courier New"/>
                          <a:sym typeface="Courier New"/>
                        </a:rPr>
                        <a:t>&lt;? super</a:t>
                      </a:r>
                      <a:r>
                        <a:rPr b="1" lang="en-IN" sz="1050">
                          <a:solidFill>
                            <a:srgbClr val="9900FF"/>
                          </a:solidFill>
                          <a:highlight>
                            <a:srgbClr val="FFFFFF"/>
                          </a:highlight>
                          <a:uFill>
                            <a:noFill/>
                          </a:uFill>
                          <a:latin typeface="Courier New"/>
                          <a:ea typeface="Courier New"/>
                          <a:cs typeface="Courier New"/>
                          <a:sym typeface="Courier New"/>
                          <a:hlinkClick r:id="rId14">
                            <a:extLst>
                              <a:ext uri="{A12FA001-AC4F-418D-AE19-62706E023703}">
                                <ahyp:hlinkClr val="tx"/>
                              </a:ext>
                            </a:extLst>
                          </a:hlinkClick>
                        </a:rPr>
                        <a:t> T</a:t>
                      </a:r>
                      <a:r>
                        <a:rPr b="1" lang="en-IN" sz="1050">
                          <a:solidFill>
                            <a:srgbClr val="9900FF"/>
                          </a:solidFill>
                          <a:highlight>
                            <a:srgbClr val="FFFFFF"/>
                          </a:highlight>
                          <a:latin typeface="Courier New"/>
                          <a:ea typeface="Courier New"/>
                          <a:cs typeface="Courier New"/>
                          <a:sym typeface="Courier New"/>
                        </a:rPr>
                        <a:t>,? extends R&gt; mapper)</a:t>
                      </a:r>
                      <a:endParaRPr b="1" sz="1050">
                        <a:solidFill>
                          <a:srgbClr val="9900FF"/>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IN" sz="1050">
                          <a:solidFill>
                            <a:srgbClr val="9900FF"/>
                          </a:solidFill>
                          <a:highlight>
                            <a:srgbClr val="FFFFFF"/>
                          </a:highlight>
                          <a:latin typeface="Georgia"/>
                          <a:ea typeface="Georgia"/>
                          <a:cs typeface="Georgia"/>
                          <a:sym typeface="Georgia"/>
                        </a:rPr>
                        <a:t>Returns a stream consisting of the results of applying the given function to the elements of this stream.</a:t>
                      </a:r>
                      <a:endParaRPr b="1" sz="1050">
                        <a:solidFill>
                          <a:srgbClr val="9900FF"/>
                        </a:solidFill>
                        <a:highlight>
                          <a:srgbClr val="FFFFFF"/>
                        </a:highlight>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spcBef>
                          <a:spcPts val="0"/>
                        </a:spcBef>
                        <a:spcAft>
                          <a:spcPts val="0"/>
                        </a:spcAft>
                        <a:buNone/>
                      </a:pPr>
                      <a:r>
                        <a:rPr lang="en-IN" sz="1050">
                          <a:solidFill>
                            <a:srgbClr val="4A6782"/>
                          </a:solidFill>
                          <a:uFill>
                            <a:noFill/>
                          </a:uFill>
                          <a:latin typeface="Courier New"/>
                          <a:ea typeface="Courier New"/>
                          <a:cs typeface="Courier New"/>
                          <a:sym typeface="Courier New"/>
                          <a:hlinkClick r:id="rId15">
                            <a:extLst>
                              <a:ext uri="{A12FA001-AC4F-418D-AE19-62706E023703}">
                                <ahyp:hlinkClr val="tx"/>
                              </a:ext>
                            </a:extLst>
                          </a:hlinkClick>
                        </a:rPr>
                        <a:t>Stream</a:t>
                      </a:r>
                      <a:r>
                        <a:rPr lang="en-IN" sz="1050">
                          <a:solidFill>
                            <a:srgbClr val="353833"/>
                          </a:solidFill>
                          <a:latin typeface="Courier New"/>
                          <a:ea typeface="Courier New"/>
                          <a:cs typeface="Courier New"/>
                          <a:sym typeface="Courier New"/>
                        </a:rPr>
                        <a:t>&lt;</a:t>
                      </a:r>
                      <a:r>
                        <a:rPr lang="en-IN" sz="1050">
                          <a:solidFill>
                            <a:srgbClr val="4A6782"/>
                          </a:solidFill>
                          <a:uFill>
                            <a:noFill/>
                          </a:uFill>
                          <a:latin typeface="Courier New"/>
                          <a:ea typeface="Courier New"/>
                          <a:cs typeface="Courier New"/>
                          <a:sym typeface="Courier New"/>
                          <a:hlinkClick r:id="rId16">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distinct()</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void </a:t>
                      </a:r>
                      <a:endParaRPr sz="105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forEach(</a:t>
                      </a:r>
                      <a:r>
                        <a:rPr lang="en-IN" sz="1050">
                          <a:solidFill>
                            <a:srgbClr val="4A6782"/>
                          </a:solidFill>
                          <a:uFill>
                            <a:noFill/>
                          </a:uFill>
                          <a:latin typeface="Courier New"/>
                          <a:ea typeface="Courier New"/>
                          <a:cs typeface="Courier New"/>
                          <a:sym typeface="Courier New"/>
                          <a:hlinkClick r:id="rId17">
                            <a:extLst>
                              <a:ext uri="{A12FA001-AC4F-418D-AE19-62706E023703}">
                                <ahyp:hlinkClr val="tx"/>
                              </a:ext>
                            </a:extLst>
                          </a:hlinkClick>
                        </a:rPr>
                        <a:t>Consumer</a:t>
                      </a:r>
                      <a:r>
                        <a:rPr lang="en-IN" sz="1050">
                          <a:solidFill>
                            <a:srgbClr val="353833"/>
                          </a:solidFill>
                          <a:latin typeface="Courier New"/>
                          <a:ea typeface="Courier New"/>
                          <a:cs typeface="Courier New"/>
                          <a:sym typeface="Courier New"/>
                        </a:rPr>
                        <a:t>&lt;? super</a:t>
                      </a:r>
                      <a:r>
                        <a:rPr lang="en-IN" sz="1050">
                          <a:solidFill>
                            <a:srgbClr val="353833"/>
                          </a:solidFill>
                          <a:uFill>
                            <a:noFill/>
                          </a:uFill>
                          <a:latin typeface="Courier New"/>
                          <a:ea typeface="Courier New"/>
                          <a:cs typeface="Courier New"/>
                          <a:sym typeface="Courier New"/>
                          <a:hlinkClick r:id="rId18">
                            <a:extLst>
                              <a:ext uri="{A12FA001-AC4F-418D-AE19-62706E023703}">
                                <ahyp:hlinkClr val="tx"/>
                              </a:ext>
                            </a:extLst>
                          </a:hlinkClick>
                        </a:rPr>
                        <a:t> </a:t>
                      </a:r>
                      <a:r>
                        <a:rPr lang="en-IN" sz="1050">
                          <a:solidFill>
                            <a:srgbClr val="4A6782"/>
                          </a:solidFill>
                          <a:uFill>
                            <a:noFill/>
                          </a:uFill>
                          <a:latin typeface="Courier New"/>
                          <a:ea typeface="Courier New"/>
                          <a:cs typeface="Courier New"/>
                          <a:sym typeface="Courier New"/>
                          <a:hlinkClick r:id="rId19">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action)</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spcBef>
                          <a:spcPts val="0"/>
                        </a:spcBef>
                        <a:spcAft>
                          <a:spcPts val="0"/>
                        </a:spcAft>
                        <a:buNone/>
                      </a:pPr>
                      <a:r>
                        <a:rPr lang="en-IN" sz="1050">
                          <a:solidFill>
                            <a:srgbClr val="4A6782"/>
                          </a:solidFill>
                          <a:uFill>
                            <a:noFill/>
                          </a:uFill>
                          <a:latin typeface="Courier New"/>
                          <a:ea typeface="Courier New"/>
                          <a:cs typeface="Courier New"/>
                          <a:sym typeface="Courier New"/>
                          <a:hlinkClick r:id="rId20">
                            <a:extLst>
                              <a:ext uri="{A12FA001-AC4F-418D-AE19-62706E023703}">
                                <ahyp:hlinkClr val="tx"/>
                              </a:ext>
                            </a:extLst>
                          </a:hlinkClick>
                        </a:rPr>
                        <a:t>Optional</a:t>
                      </a:r>
                      <a:r>
                        <a:rPr lang="en-IN" sz="1050">
                          <a:solidFill>
                            <a:srgbClr val="353833"/>
                          </a:solidFill>
                          <a:latin typeface="Courier New"/>
                          <a:ea typeface="Courier New"/>
                          <a:cs typeface="Courier New"/>
                          <a:sym typeface="Courier New"/>
                        </a:rPr>
                        <a:t>&lt;</a:t>
                      </a:r>
                      <a:r>
                        <a:rPr lang="en-IN" sz="1050">
                          <a:solidFill>
                            <a:srgbClr val="4A6782"/>
                          </a:solidFill>
                          <a:uFill>
                            <a:noFill/>
                          </a:uFill>
                          <a:latin typeface="Courier New"/>
                          <a:ea typeface="Courier New"/>
                          <a:cs typeface="Courier New"/>
                          <a:sym typeface="Courier New"/>
                          <a:hlinkClick r:id="rId21">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a:t>
                      </a:r>
                      <a:endParaRPr sz="1050">
                        <a:solidFill>
                          <a:srgbClr val="353833"/>
                        </a:solidFill>
                        <a:latin typeface="Courier New"/>
                        <a:ea typeface="Courier New"/>
                        <a:cs typeface="Courier New"/>
                        <a:sym typeface="Courier New"/>
                      </a:endParaRPr>
                    </a:p>
                    <a:p>
                      <a:pPr indent="0" lvl="0" marL="0" rtl="0" algn="l">
                        <a:spcBef>
                          <a:spcPts val="0"/>
                        </a:spcBef>
                        <a:spcAft>
                          <a:spcPts val="0"/>
                        </a:spcAft>
                        <a:buNone/>
                      </a:pPr>
                      <a:r>
                        <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min(</a:t>
                      </a:r>
                      <a:r>
                        <a:rPr lang="en-IN" sz="1050">
                          <a:solidFill>
                            <a:srgbClr val="4A6782"/>
                          </a:solidFill>
                          <a:uFill>
                            <a:noFill/>
                          </a:uFill>
                          <a:latin typeface="Courier New"/>
                          <a:ea typeface="Courier New"/>
                          <a:cs typeface="Courier New"/>
                          <a:sym typeface="Courier New"/>
                          <a:hlinkClick r:id="rId22">
                            <a:extLst>
                              <a:ext uri="{A12FA001-AC4F-418D-AE19-62706E023703}">
                                <ahyp:hlinkClr val="tx"/>
                              </a:ext>
                            </a:extLst>
                          </a:hlinkClick>
                        </a:rPr>
                        <a:t>Comparator</a:t>
                      </a:r>
                      <a:r>
                        <a:rPr lang="en-IN" sz="1050">
                          <a:solidFill>
                            <a:srgbClr val="353833"/>
                          </a:solidFill>
                          <a:latin typeface="Courier New"/>
                          <a:ea typeface="Courier New"/>
                          <a:cs typeface="Courier New"/>
                          <a:sym typeface="Courier New"/>
                        </a:rPr>
                        <a:t>&lt;? super</a:t>
                      </a:r>
                      <a:r>
                        <a:rPr lang="en-IN" sz="1050">
                          <a:solidFill>
                            <a:srgbClr val="353833"/>
                          </a:solidFill>
                          <a:uFill>
                            <a:noFill/>
                          </a:uFill>
                          <a:latin typeface="Courier New"/>
                          <a:ea typeface="Courier New"/>
                          <a:cs typeface="Courier New"/>
                          <a:sym typeface="Courier New"/>
                          <a:hlinkClick r:id="rId23">
                            <a:extLst>
                              <a:ext uri="{A12FA001-AC4F-418D-AE19-62706E023703}">
                                <ahyp:hlinkClr val="tx"/>
                              </a:ext>
                            </a:extLst>
                          </a:hlinkClick>
                        </a:rPr>
                        <a:t> </a:t>
                      </a:r>
                      <a:r>
                        <a:rPr lang="en-IN" sz="1050">
                          <a:solidFill>
                            <a:srgbClr val="4A6782"/>
                          </a:solidFill>
                          <a:uFill>
                            <a:noFill/>
                          </a:uFill>
                          <a:latin typeface="Courier New"/>
                          <a:ea typeface="Courier New"/>
                          <a:cs typeface="Courier New"/>
                          <a:sym typeface="Courier New"/>
                          <a:hlinkClick r:id="rId24">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comparator)</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&lt;R,A&gt; R </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IN" sz="1050">
                          <a:solidFill>
                            <a:srgbClr val="353833"/>
                          </a:solidFill>
                          <a:latin typeface="Courier New"/>
                          <a:ea typeface="Courier New"/>
                          <a:cs typeface="Courier New"/>
                          <a:sym typeface="Courier New"/>
                        </a:rPr>
                        <a:t>collect(</a:t>
                      </a:r>
                      <a:r>
                        <a:rPr lang="en-IN" sz="1050">
                          <a:solidFill>
                            <a:srgbClr val="4A6782"/>
                          </a:solidFill>
                          <a:uFill>
                            <a:noFill/>
                          </a:uFill>
                          <a:latin typeface="Courier New"/>
                          <a:ea typeface="Courier New"/>
                          <a:cs typeface="Courier New"/>
                          <a:sym typeface="Courier New"/>
                          <a:hlinkClick r:id="rId25">
                            <a:extLst>
                              <a:ext uri="{A12FA001-AC4F-418D-AE19-62706E023703}">
                                <ahyp:hlinkClr val="tx"/>
                              </a:ext>
                            </a:extLst>
                          </a:hlinkClick>
                        </a:rPr>
                        <a:t>Collector</a:t>
                      </a:r>
                      <a:r>
                        <a:rPr lang="en-IN" sz="1050">
                          <a:solidFill>
                            <a:srgbClr val="353833"/>
                          </a:solidFill>
                          <a:latin typeface="Courier New"/>
                          <a:ea typeface="Courier New"/>
                          <a:cs typeface="Courier New"/>
                          <a:sym typeface="Courier New"/>
                        </a:rPr>
                        <a:t>&lt;? super</a:t>
                      </a:r>
                      <a:r>
                        <a:rPr lang="en-IN" sz="1050">
                          <a:solidFill>
                            <a:srgbClr val="353833"/>
                          </a:solidFill>
                          <a:uFill>
                            <a:noFill/>
                          </a:uFill>
                          <a:latin typeface="Courier New"/>
                          <a:ea typeface="Courier New"/>
                          <a:cs typeface="Courier New"/>
                          <a:sym typeface="Courier New"/>
                          <a:hlinkClick r:id="rId26">
                            <a:extLst>
                              <a:ext uri="{A12FA001-AC4F-418D-AE19-62706E023703}">
                                <ahyp:hlinkClr val="tx"/>
                              </a:ext>
                            </a:extLst>
                          </a:hlinkClick>
                        </a:rPr>
                        <a:t> </a:t>
                      </a:r>
                      <a:r>
                        <a:rPr lang="en-IN" sz="1050">
                          <a:solidFill>
                            <a:srgbClr val="4A6782"/>
                          </a:solidFill>
                          <a:uFill>
                            <a:noFill/>
                          </a:uFill>
                          <a:latin typeface="Courier New"/>
                          <a:ea typeface="Courier New"/>
                          <a:cs typeface="Courier New"/>
                          <a:sym typeface="Courier New"/>
                          <a:hlinkClick r:id="rId27">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,A,R&gt; collector)</a:t>
                      </a:r>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5275">
                <a:tc>
                  <a:txBody>
                    <a:bodyPr/>
                    <a:lstStyle/>
                    <a:p>
                      <a:pPr indent="0" lvl="0" marL="0" rtl="0" algn="l">
                        <a:lnSpc>
                          <a:spcPct val="115000"/>
                        </a:lnSpc>
                        <a:spcBef>
                          <a:spcPts val="0"/>
                        </a:spcBef>
                        <a:spcAft>
                          <a:spcPts val="0"/>
                        </a:spcAft>
                        <a:buNone/>
                      </a:pPr>
                      <a:r>
                        <a:rPr b="1" lang="en-IN" sz="1050">
                          <a:solidFill>
                            <a:srgbClr val="4A6782"/>
                          </a:solidFill>
                          <a:uFill>
                            <a:noFill/>
                          </a:uFill>
                          <a:latin typeface="Courier New"/>
                          <a:ea typeface="Courier New"/>
                          <a:cs typeface="Courier New"/>
                          <a:sym typeface="Courier New"/>
                          <a:hlinkClick r:id="rId28">
                            <a:extLst>
                              <a:ext uri="{A12FA001-AC4F-418D-AE19-62706E023703}">
                                <ahyp:hlinkClr val="tx"/>
                              </a:ext>
                            </a:extLst>
                          </a:hlinkClick>
                        </a:rPr>
                        <a:t>Stream</a:t>
                      </a:r>
                      <a:r>
                        <a:rPr lang="en-IN" sz="1050">
                          <a:solidFill>
                            <a:srgbClr val="353833"/>
                          </a:solidFill>
                          <a:latin typeface="Courier New"/>
                          <a:ea typeface="Courier New"/>
                          <a:cs typeface="Courier New"/>
                          <a:sym typeface="Courier New"/>
                        </a:rPr>
                        <a:t>&lt;</a:t>
                      </a:r>
                      <a:r>
                        <a:rPr b="1" lang="en-IN" sz="1050">
                          <a:solidFill>
                            <a:srgbClr val="4A6782"/>
                          </a:solidFill>
                          <a:uFill>
                            <a:noFill/>
                          </a:uFill>
                          <a:latin typeface="Courier New"/>
                          <a:ea typeface="Courier New"/>
                          <a:cs typeface="Courier New"/>
                          <a:sym typeface="Courier New"/>
                          <a:hlinkClick r:id="rId29">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050">
                          <a:solidFill>
                            <a:srgbClr val="4A6782"/>
                          </a:solidFill>
                          <a:uFill>
                            <a:noFill/>
                          </a:uFill>
                          <a:latin typeface="Courier New"/>
                          <a:ea typeface="Courier New"/>
                          <a:cs typeface="Courier New"/>
                          <a:sym typeface="Courier New"/>
                          <a:hlinkClick r:id="rId30">
                            <a:extLst>
                              <a:ext uri="{A12FA001-AC4F-418D-AE19-62706E023703}">
                                <ahyp:hlinkClr val="tx"/>
                              </a:ext>
                            </a:extLst>
                          </a:hlinkClick>
                        </a:rPr>
                        <a:t>filter</a:t>
                      </a:r>
                      <a:r>
                        <a:rPr lang="en-IN" sz="1050">
                          <a:solidFill>
                            <a:srgbClr val="353833"/>
                          </a:solidFill>
                          <a:latin typeface="Courier New"/>
                          <a:ea typeface="Courier New"/>
                          <a:cs typeface="Courier New"/>
                          <a:sym typeface="Courier New"/>
                        </a:rPr>
                        <a:t>(</a:t>
                      </a:r>
                      <a:r>
                        <a:rPr b="1" lang="en-IN" sz="1050">
                          <a:solidFill>
                            <a:srgbClr val="4A6782"/>
                          </a:solidFill>
                          <a:uFill>
                            <a:noFill/>
                          </a:uFill>
                          <a:latin typeface="Courier New"/>
                          <a:ea typeface="Courier New"/>
                          <a:cs typeface="Courier New"/>
                          <a:sym typeface="Courier New"/>
                          <a:hlinkClick r:id="rId31">
                            <a:extLst>
                              <a:ext uri="{A12FA001-AC4F-418D-AE19-62706E023703}">
                                <ahyp:hlinkClr val="tx"/>
                              </a:ext>
                            </a:extLst>
                          </a:hlinkClick>
                        </a:rPr>
                        <a:t>Predicate</a:t>
                      </a:r>
                      <a:r>
                        <a:rPr lang="en-IN" sz="1050">
                          <a:solidFill>
                            <a:srgbClr val="353833"/>
                          </a:solidFill>
                          <a:latin typeface="Courier New"/>
                          <a:ea typeface="Courier New"/>
                          <a:cs typeface="Courier New"/>
                          <a:sym typeface="Courier New"/>
                        </a:rPr>
                        <a:t>&lt;? super </a:t>
                      </a:r>
                      <a:r>
                        <a:rPr b="1" lang="en-IN" sz="1050">
                          <a:solidFill>
                            <a:srgbClr val="4A6782"/>
                          </a:solidFill>
                          <a:uFill>
                            <a:noFill/>
                          </a:uFill>
                          <a:latin typeface="Courier New"/>
                          <a:ea typeface="Courier New"/>
                          <a:cs typeface="Courier New"/>
                          <a:sym typeface="Courier New"/>
                          <a:hlinkClick r:id="rId32">
                            <a:extLst>
                              <a:ext uri="{A12FA001-AC4F-418D-AE19-62706E023703}">
                                <ahyp:hlinkClr val="tx"/>
                              </a:ext>
                            </a:extLst>
                          </a:hlinkClick>
                        </a:rPr>
                        <a:t>T</a:t>
                      </a:r>
                      <a:r>
                        <a:rPr lang="en-IN" sz="1050">
                          <a:solidFill>
                            <a:srgbClr val="353833"/>
                          </a:solidFill>
                          <a:latin typeface="Courier New"/>
                          <a:ea typeface="Courier New"/>
                          <a:cs typeface="Courier New"/>
                          <a:sym typeface="Courier New"/>
                        </a:rPr>
                        <a:t>&gt; predicate)</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800" u="none" cap="none" strike="noStrike">
                <a:solidFill>
                  <a:srgbClr val="000000"/>
                </a:solidFill>
                <a:highlight>
                  <a:srgbClr val="FFFFFF"/>
                </a:highlight>
                <a:latin typeface="Arial"/>
                <a:ea typeface="Arial"/>
                <a:cs typeface="Arial"/>
                <a:sym typeface="Arial"/>
              </a:rPr>
              <a:t>default methods in Interfaces</a:t>
            </a:r>
            <a:endParaRPr b="1" i="0" sz="1800" u="none" cap="none" strike="noStrike">
              <a:solidFill>
                <a:srgbClr val="000000"/>
              </a:solidFill>
              <a:highlight>
                <a:srgbClr val="FFFFFF"/>
              </a:highlight>
              <a:latin typeface="Arial"/>
              <a:ea typeface="Arial"/>
              <a:cs typeface="Arial"/>
              <a:sym typeface="Arial"/>
            </a:endParaRPr>
          </a:p>
        </p:txBody>
      </p:sp>
      <p:sp>
        <p:nvSpPr>
          <p:cNvPr id="91" name="Google Shape;91;p4"/>
          <p:cNvSpPr/>
          <p:nvPr/>
        </p:nvSpPr>
        <p:spPr>
          <a:xfrm>
            <a:off x="52350" y="1230288"/>
            <a:ext cx="5048700" cy="3913200"/>
          </a:xfrm>
          <a:prstGeom prst="rect">
            <a:avLst/>
          </a:prstGeom>
          <a:noFill/>
          <a:ln>
            <a:noFill/>
          </a:ln>
        </p:spPr>
        <p:txBody>
          <a:bodyPr anchorCtr="0" anchor="t" bIns="91425" lIns="90000" spcFirstLastPara="1" rIns="90000"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From Java 8, interfaces are enhanced to have a method with implementation. We can use </a:t>
            </a:r>
            <a:r>
              <a:rPr b="0" i="0" lang="en-IN" sz="1100" u="none" cap="none" strike="noStrike">
                <a:solidFill>
                  <a:srgbClr val="FFFFFF"/>
                </a:solidFill>
                <a:highlight>
                  <a:srgbClr val="2B3233"/>
                </a:highlight>
                <a:latin typeface="Arial"/>
                <a:ea typeface="Arial"/>
                <a:cs typeface="Arial"/>
                <a:sym typeface="Arial"/>
              </a:rPr>
              <a:t>default</a:t>
            </a:r>
            <a:r>
              <a:rPr b="0" i="0" lang="en-IN" sz="1100" u="none" cap="none" strike="noStrike">
                <a:solidFill>
                  <a:srgbClr val="000000"/>
                </a:solidFill>
                <a:highlight>
                  <a:srgbClr val="FFFFFF"/>
                </a:highlight>
                <a:latin typeface="Arial"/>
                <a:ea typeface="Arial"/>
                <a:cs typeface="Arial"/>
                <a:sym typeface="Arial"/>
              </a:rPr>
              <a:t> and </a:t>
            </a:r>
            <a:r>
              <a:rPr b="0" i="0" lang="en-IN" sz="1100" u="none" cap="none" strike="noStrike">
                <a:solidFill>
                  <a:srgbClr val="FFFFFF"/>
                </a:solidFill>
                <a:highlight>
                  <a:srgbClr val="2B3233"/>
                </a:highlight>
                <a:latin typeface="Arial"/>
                <a:ea typeface="Arial"/>
                <a:cs typeface="Arial"/>
                <a:sym typeface="Arial"/>
              </a:rPr>
              <a:t>static</a:t>
            </a:r>
            <a:r>
              <a:rPr b="0" i="0" lang="en-IN" sz="1100" u="none" cap="none" strike="noStrike">
                <a:solidFill>
                  <a:srgbClr val="000000"/>
                </a:solidFill>
                <a:highlight>
                  <a:srgbClr val="FFFFFF"/>
                </a:highlight>
                <a:latin typeface="Arial"/>
                <a:ea typeface="Arial"/>
                <a:cs typeface="Arial"/>
                <a:sym typeface="Arial"/>
              </a:rPr>
              <a:t> keyword to create interfaces with method implementation.</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33400"/>
              </a:lnSpc>
              <a:spcBef>
                <a:spcPts val="1000"/>
              </a:spcBef>
              <a:spcAft>
                <a:spcPts val="0"/>
              </a:spcAft>
              <a:buClr>
                <a:srgbClr val="000000"/>
              </a:buClr>
              <a:buSzPts val="1100"/>
              <a:buFont typeface="Roboto"/>
              <a:buChar char="●"/>
            </a:pPr>
            <a:r>
              <a:rPr b="0" i="0" lang="en-IN" sz="1100" u="none" cap="none" strike="noStrike">
                <a:solidFill>
                  <a:srgbClr val="000000"/>
                </a:solidFill>
                <a:highlight>
                  <a:srgbClr val="FFFFFF"/>
                </a:highlight>
                <a:latin typeface="Arial"/>
                <a:ea typeface="Arial"/>
                <a:cs typeface="Arial"/>
                <a:sym typeface="Arial"/>
              </a:rPr>
              <a:t>Like regular interface methods, </a:t>
            </a:r>
            <a:r>
              <a:rPr b="1" i="0" lang="en-IN" sz="1100" u="none" cap="none" strike="noStrike">
                <a:solidFill>
                  <a:srgbClr val="000000"/>
                </a:solidFill>
                <a:highlight>
                  <a:srgbClr val="FFFFFF"/>
                </a:highlight>
                <a:latin typeface="Arial"/>
                <a:ea typeface="Arial"/>
                <a:cs typeface="Arial"/>
                <a:sym typeface="Arial"/>
              </a:rPr>
              <a:t>default methods are implicitly public; </a:t>
            </a:r>
            <a:r>
              <a:rPr b="0" i="0" lang="en-IN" sz="1100" u="none" cap="none" strike="noStrike">
                <a:solidFill>
                  <a:srgbClr val="000000"/>
                </a:solidFill>
                <a:highlight>
                  <a:srgbClr val="FFFFFF"/>
                </a:highlight>
                <a:latin typeface="Arial"/>
                <a:ea typeface="Arial"/>
                <a:cs typeface="Arial"/>
                <a:sym typeface="Arial"/>
              </a:rPr>
              <a:t>there's no need to specify the </a:t>
            </a:r>
            <a:r>
              <a:rPr b="0" i="1" lang="en-IN" sz="1100" u="none" cap="none" strike="noStrike">
                <a:solidFill>
                  <a:srgbClr val="000000"/>
                </a:solidFill>
                <a:highlight>
                  <a:srgbClr val="FFFFFF"/>
                </a:highlight>
                <a:latin typeface="Arial"/>
                <a:ea typeface="Arial"/>
                <a:cs typeface="Arial"/>
                <a:sym typeface="Arial"/>
              </a:rPr>
              <a:t>public</a:t>
            </a:r>
            <a:r>
              <a:rPr b="0" i="0" lang="en-IN" sz="1100" u="none" cap="none" strike="noStrike">
                <a:solidFill>
                  <a:srgbClr val="000000"/>
                </a:solidFill>
                <a:highlight>
                  <a:srgbClr val="FFFFFF"/>
                </a:highlight>
                <a:latin typeface="Arial"/>
                <a:ea typeface="Arial"/>
                <a:cs typeface="Arial"/>
                <a:sym typeface="Arial"/>
              </a:rPr>
              <a:t> modifier.</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33400"/>
              </a:lnSpc>
              <a:spcBef>
                <a:spcPts val="1000"/>
              </a:spcBef>
              <a:spcAft>
                <a:spcPts val="0"/>
              </a:spcAft>
              <a:buClr>
                <a:srgbClr val="000000"/>
              </a:buClr>
              <a:buSzPts val="1100"/>
              <a:buFont typeface="Roboto"/>
              <a:buChar char="●"/>
            </a:pPr>
            <a:r>
              <a:rPr b="0" i="0" lang="en-IN" sz="1100" u="none" cap="none" strike="noStrike">
                <a:solidFill>
                  <a:srgbClr val="000000"/>
                </a:solidFill>
                <a:highlight>
                  <a:srgbClr val="FFFFFF"/>
                </a:highlight>
                <a:latin typeface="Arial"/>
                <a:ea typeface="Arial"/>
                <a:cs typeface="Arial"/>
                <a:sym typeface="Arial"/>
              </a:rPr>
              <a:t>Unlike regular interface methods, we </a:t>
            </a:r>
            <a:r>
              <a:rPr b="1" i="0" lang="en-IN" sz="1100" u="none" cap="none" strike="noStrike">
                <a:solidFill>
                  <a:srgbClr val="000000"/>
                </a:solidFill>
                <a:highlight>
                  <a:srgbClr val="FFFFFF"/>
                </a:highlight>
                <a:latin typeface="Arial"/>
                <a:ea typeface="Arial"/>
                <a:cs typeface="Arial"/>
                <a:sym typeface="Arial"/>
              </a:rPr>
              <a:t>declare them with the “</a:t>
            </a:r>
            <a:r>
              <a:rPr b="1" i="1" lang="en-IN" sz="1100" u="none" cap="none" strike="noStrike">
                <a:solidFill>
                  <a:srgbClr val="000000"/>
                </a:solidFill>
                <a:highlight>
                  <a:srgbClr val="FFFFFF"/>
                </a:highlight>
                <a:latin typeface="Arial"/>
                <a:ea typeface="Arial"/>
                <a:cs typeface="Arial"/>
                <a:sym typeface="Arial"/>
              </a:rPr>
              <a:t>default” </a:t>
            </a:r>
            <a:r>
              <a:rPr b="1" i="0" lang="en-IN" sz="1100" u="none" cap="none" strike="noStrike">
                <a:solidFill>
                  <a:srgbClr val="000000"/>
                </a:solidFill>
                <a:highlight>
                  <a:srgbClr val="FFFFFF"/>
                </a:highlight>
                <a:latin typeface="Arial"/>
                <a:ea typeface="Arial"/>
                <a:cs typeface="Arial"/>
                <a:sym typeface="Arial"/>
              </a:rPr>
              <a:t>keyword at the beginning of the method signature</a:t>
            </a:r>
            <a:r>
              <a:rPr b="0" i="0" lang="en-IN" sz="1100" u="none" cap="none" strike="noStrike">
                <a:solidFill>
                  <a:srgbClr val="000000"/>
                </a:solidFill>
                <a:highlight>
                  <a:srgbClr val="FFFFFF"/>
                </a:highlight>
                <a:latin typeface="Arial"/>
                <a:ea typeface="Arial"/>
                <a:cs typeface="Arial"/>
                <a:sym typeface="Arial"/>
              </a:rPr>
              <a:t>, and they </a:t>
            </a:r>
            <a:r>
              <a:rPr b="1" i="0" lang="en-IN" sz="1100" u="none" cap="none" strike="noStrike">
                <a:solidFill>
                  <a:srgbClr val="000000"/>
                </a:solidFill>
                <a:highlight>
                  <a:srgbClr val="FFFFFF"/>
                </a:highlight>
                <a:latin typeface="Arial"/>
                <a:ea typeface="Arial"/>
                <a:cs typeface="Arial"/>
                <a:sym typeface="Arial"/>
              </a:rPr>
              <a:t>provide an implementation</a:t>
            </a:r>
            <a:r>
              <a:rPr b="0" i="0" lang="en-IN" sz="1100" u="none" cap="none" strike="noStrike">
                <a:solidFill>
                  <a:srgbClr val="000000"/>
                </a:solidFill>
                <a:highlight>
                  <a:srgbClr val="FFFFFF"/>
                </a:highlight>
                <a:latin typeface="Arial"/>
                <a:ea typeface="Arial"/>
                <a:cs typeface="Arial"/>
                <a:sym typeface="Arial"/>
              </a:rPr>
              <a:t>.</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15000"/>
              </a:lnSpc>
              <a:spcBef>
                <a:spcPts val="100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We can override the default method as it is available to the class that implements the interface.</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15000"/>
              </a:lnSpc>
              <a:spcBef>
                <a:spcPts val="100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In the same way, we can invoke it using the implementation class object from the interface directly without overriding it.</a:t>
            </a:r>
            <a:endParaRPr b="0" i="0" sz="1100" u="none" cap="none" strike="noStrike">
              <a:solidFill>
                <a:srgbClr val="000000"/>
              </a:solidFill>
              <a:highlight>
                <a:schemeClr val="lt1"/>
              </a:highlight>
              <a:latin typeface="Arial"/>
              <a:ea typeface="Arial"/>
              <a:cs typeface="Arial"/>
              <a:sym typeface="Arial"/>
            </a:endParaRPr>
          </a:p>
          <a:p>
            <a:pPr indent="-298450" lvl="0" marL="457200" marR="0" rtl="0" algn="l">
              <a:lnSpc>
                <a:spcPct val="100000"/>
              </a:lnSpc>
              <a:spcBef>
                <a:spcPts val="1000"/>
              </a:spcBef>
              <a:spcAft>
                <a:spcPts val="1000"/>
              </a:spcAft>
              <a:buClr>
                <a:srgbClr val="000000"/>
              </a:buClr>
              <a:buSzPts val="1100"/>
              <a:buFont typeface="Arial"/>
              <a:buChar char="●"/>
            </a:pPr>
            <a:r>
              <a:rPr b="0" i="0" lang="en-IN" sz="1100" u="none" cap="none" strike="noStrike">
                <a:solidFill>
                  <a:srgbClr val="000000"/>
                </a:solidFill>
                <a:highlight>
                  <a:schemeClr val="lt1"/>
                </a:highlight>
                <a:latin typeface="Arial"/>
                <a:ea typeface="Arial"/>
                <a:cs typeface="Arial"/>
                <a:sym typeface="Arial"/>
              </a:rPr>
              <a:t>When a class implements Interface, it is not mandatory to provide implementation for default methods of interface.</a:t>
            </a:r>
            <a:endParaRPr b="0" i="0" sz="1100" u="none" cap="none" strike="noStrike">
              <a:solidFill>
                <a:srgbClr val="000000"/>
              </a:solidFill>
              <a:highlight>
                <a:schemeClr val="lt1"/>
              </a:highlight>
              <a:latin typeface="Arial"/>
              <a:ea typeface="Arial"/>
              <a:cs typeface="Arial"/>
              <a:sym typeface="Arial"/>
            </a:endParaRPr>
          </a:p>
        </p:txBody>
      </p:sp>
      <p:pic>
        <p:nvPicPr>
          <p:cNvPr id="92" name="Google Shape;92;p4"/>
          <p:cNvPicPr preferRelativeResize="0"/>
          <p:nvPr/>
        </p:nvPicPr>
        <p:blipFill rotWithShape="1">
          <a:blip r:embed="rId3">
            <a:alphaModFix/>
          </a:blip>
          <a:srcRect b="0" l="0" r="0" t="0"/>
          <a:stretch/>
        </p:blipFill>
        <p:spPr>
          <a:xfrm>
            <a:off x="5020225" y="952850"/>
            <a:ext cx="4069250" cy="4190650"/>
          </a:xfrm>
          <a:prstGeom prst="rect">
            <a:avLst/>
          </a:prstGeom>
          <a:noFill/>
          <a:ln>
            <a:noFill/>
          </a:ln>
        </p:spPr>
      </p:pic>
      <p:sp>
        <p:nvSpPr>
          <p:cNvPr id="93" name="Google Shape;93;p4"/>
          <p:cNvSpPr txBox="1"/>
          <p:nvPr/>
        </p:nvSpPr>
        <p:spPr>
          <a:xfrm>
            <a:off x="52350" y="519913"/>
            <a:ext cx="8971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100" u="none" cap="none" strike="noStrike">
                <a:solidFill>
                  <a:srgbClr val="3A3A3A"/>
                </a:solidFill>
                <a:highlight>
                  <a:srgbClr val="FFFFFF"/>
                </a:highlight>
                <a:latin typeface="Arial"/>
                <a:ea typeface="Arial"/>
                <a:cs typeface="Arial"/>
                <a:sym typeface="Arial"/>
              </a:rPr>
              <a:t>Before Java 8, interfaces were permitted to have only </a:t>
            </a:r>
            <a:r>
              <a:rPr b="1" i="0" lang="en-IN" sz="1100" u="none" cap="none" strike="noStrike">
                <a:solidFill>
                  <a:srgbClr val="3A3A3A"/>
                </a:solidFill>
                <a:highlight>
                  <a:srgbClr val="FFFFFF"/>
                </a:highlight>
                <a:latin typeface="Arial"/>
                <a:ea typeface="Arial"/>
                <a:cs typeface="Arial"/>
                <a:sym typeface="Arial"/>
              </a:rPr>
              <a:t>abstract methods</a:t>
            </a:r>
            <a:r>
              <a:rPr b="0" i="0" lang="en-IN" sz="1100" u="none" cap="none" strike="noStrike">
                <a:solidFill>
                  <a:srgbClr val="3A3A3A"/>
                </a:solidFill>
                <a:highlight>
                  <a:srgbClr val="FFFFFF"/>
                </a:highlight>
                <a:latin typeface="Arial"/>
                <a:ea typeface="Arial"/>
                <a:cs typeface="Arial"/>
                <a:sym typeface="Arial"/>
              </a:rPr>
              <a:t> and </a:t>
            </a:r>
            <a:r>
              <a:rPr b="1" i="0" lang="en-IN" sz="1100" u="none" cap="none" strike="noStrike">
                <a:solidFill>
                  <a:srgbClr val="3A3A3A"/>
                </a:solidFill>
                <a:highlight>
                  <a:srgbClr val="FFFFFF"/>
                </a:highlight>
                <a:latin typeface="Arial"/>
                <a:ea typeface="Arial"/>
                <a:cs typeface="Arial"/>
                <a:sym typeface="Arial"/>
              </a:rPr>
              <a:t>static and final variables</a:t>
            </a:r>
            <a:r>
              <a:rPr b="0" i="0" lang="en-IN" sz="1100" u="none" cap="none" strike="noStrike">
                <a:solidFill>
                  <a:srgbClr val="3A3A3A"/>
                </a:solidFill>
                <a:highlight>
                  <a:srgbClr val="FFFFFF"/>
                </a:highlight>
                <a:latin typeface="Arial"/>
                <a:ea typeface="Arial"/>
                <a:cs typeface="Arial"/>
                <a:sym typeface="Arial"/>
              </a:rPr>
              <a:t>. The abstract methods are by </a:t>
            </a:r>
            <a:r>
              <a:rPr b="1" i="0" lang="en-IN" sz="1100" u="none" cap="none" strike="noStrike">
                <a:solidFill>
                  <a:srgbClr val="3A3A3A"/>
                </a:solidFill>
                <a:highlight>
                  <a:srgbClr val="FFFFFF"/>
                </a:highlight>
                <a:latin typeface="Arial"/>
                <a:ea typeface="Arial"/>
                <a:cs typeface="Arial"/>
                <a:sym typeface="Arial"/>
              </a:rPr>
              <a:t>default public</a:t>
            </a:r>
            <a:r>
              <a:rPr b="0" i="0" lang="en-IN" sz="1100" u="none" cap="none" strike="noStrike">
                <a:solidFill>
                  <a:srgbClr val="3A3A3A"/>
                </a:solidFill>
                <a:highlight>
                  <a:srgbClr val="FFFFFF"/>
                </a:highlight>
                <a:latin typeface="Arial"/>
                <a:ea typeface="Arial"/>
                <a:cs typeface="Arial"/>
                <a:sym typeface="Arial"/>
              </a:rPr>
              <a:t> and need to be overridden by the class that implements an interface.</a:t>
            </a:r>
            <a:endParaRPr b="0" i="0" sz="11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4"/>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200"/>
              <a:buFont typeface="Arial"/>
              <a:buNone/>
            </a:pPr>
            <a:r>
              <a:rPr b="1" i="0" lang="en-IN" sz="1200" u="none" cap="none" strike="noStrike">
                <a:solidFill>
                  <a:srgbClr val="000000"/>
                </a:solidFill>
                <a:highlight>
                  <a:srgbClr val="FFFFFF"/>
                </a:highlight>
                <a:latin typeface="Roboto"/>
                <a:ea typeface="Roboto"/>
                <a:cs typeface="Roboto"/>
                <a:sym typeface="Roboto"/>
              </a:rPr>
              <a:t>Method References</a:t>
            </a:r>
            <a:endParaRPr b="1" i="0" sz="1500" u="none" cap="none" strike="noStrike">
              <a:solidFill>
                <a:srgbClr val="000000"/>
              </a:solidFill>
              <a:highlight>
                <a:srgbClr val="FFFFFF"/>
              </a:highlight>
              <a:latin typeface="Roboto"/>
              <a:ea typeface="Roboto"/>
              <a:cs typeface="Roboto"/>
              <a:sym typeface="Roboto"/>
            </a:endParaRPr>
          </a:p>
        </p:txBody>
      </p:sp>
      <p:sp>
        <p:nvSpPr>
          <p:cNvPr id="303" name="Google Shape;303;p24"/>
          <p:cNvSpPr/>
          <p:nvPr/>
        </p:nvSpPr>
        <p:spPr>
          <a:xfrm>
            <a:off x="0" y="434100"/>
            <a:ext cx="9005700" cy="4709400"/>
          </a:xfrm>
          <a:prstGeom prst="rect">
            <a:avLst/>
          </a:prstGeom>
          <a:noFill/>
          <a:ln>
            <a:noFill/>
          </a:ln>
        </p:spPr>
        <p:txBody>
          <a:bodyPr anchorCtr="0" anchor="t" bIns="91425" lIns="90000" spcFirstLastPara="1" rIns="90000" wrap="square" tIns="91425">
            <a:noAutofit/>
          </a:bodyPr>
          <a:lstStyle/>
          <a:p>
            <a:pPr indent="-298450" lvl="0" marL="457200" marR="0" rtl="0" algn="l">
              <a:lnSpc>
                <a:spcPct val="100000"/>
              </a:lnSpc>
              <a:spcBef>
                <a:spcPts val="0"/>
              </a:spcBef>
              <a:spcAft>
                <a:spcPts val="0"/>
              </a:spcAft>
              <a:buSzPts val="1100"/>
              <a:buChar char="●"/>
            </a:pPr>
            <a:r>
              <a:rPr lang="en-IN" sz="1100">
                <a:solidFill>
                  <a:srgbClr val="333333"/>
                </a:solidFill>
                <a:highlight>
                  <a:srgbClr val="FFFFFF"/>
                </a:highlight>
              </a:rPr>
              <a:t>The </a:t>
            </a:r>
            <a:r>
              <a:rPr b="1" lang="en-IN" sz="1100">
                <a:solidFill>
                  <a:srgbClr val="333333"/>
                </a:solidFill>
                <a:highlight>
                  <a:srgbClr val="FFFFFF"/>
                </a:highlight>
              </a:rPr>
              <a:t>method reference</a:t>
            </a:r>
            <a:r>
              <a:rPr lang="en-IN" sz="1100">
                <a:solidFill>
                  <a:srgbClr val="333333"/>
                </a:solidFill>
                <a:highlight>
                  <a:srgbClr val="FFFFFF"/>
                </a:highlight>
              </a:rPr>
              <a:t> is nothing but the simplified version of the </a:t>
            </a:r>
            <a:r>
              <a:rPr b="1" lang="en-IN" sz="1100">
                <a:solidFill>
                  <a:srgbClr val="266290"/>
                </a:solidFill>
                <a:highlight>
                  <a:srgbClr val="FFFFFF"/>
                </a:highlight>
                <a:uFill>
                  <a:noFill/>
                </a:uFill>
                <a:hlinkClick r:id="rId3">
                  <a:extLst>
                    <a:ext uri="{A12FA001-AC4F-418D-AE19-62706E023703}">
                      <ahyp:hlinkClr val="tx"/>
                    </a:ext>
                  </a:extLst>
                </a:hlinkClick>
              </a:rPr>
              <a:t>lambda expression</a:t>
            </a:r>
            <a:r>
              <a:rPr lang="en-IN" sz="1100">
                <a:solidFill>
                  <a:srgbClr val="333333"/>
                </a:solidFill>
                <a:highlight>
                  <a:srgbClr val="FFFFFF"/>
                </a:highlight>
              </a:rPr>
              <a:t>. Instead of providing an implementation body, a method reference refers to an existing available method.</a:t>
            </a:r>
            <a:endParaRPr sz="1100">
              <a:solidFill>
                <a:srgbClr val="333333"/>
              </a:solidFill>
              <a:highlight>
                <a:srgbClr val="FFFFFF"/>
              </a:highlight>
            </a:endParaRPr>
          </a:p>
          <a:p>
            <a:pPr indent="0" lvl="0" marL="457200" marR="0" rtl="0" algn="l">
              <a:lnSpc>
                <a:spcPct val="100000"/>
              </a:lnSpc>
              <a:spcBef>
                <a:spcPts val="0"/>
              </a:spcBef>
              <a:spcAft>
                <a:spcPts val="0"/>
              </a:spcAft>
              <a:buNone/>
            </a:pPr>
            <a:r>
              <a:t/>
            </a:r>
            <a:endParaRPr sz="1100">
              <a:highlight>
                <a:srgbClr val="FFFFFF"/>
              </a:highlight>
            </a:endParaRPr>
          </a:p>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Method reference can be used as a shorter and more readable alternative for a lambda expression that only calls an existing method. </a:t>
            </a:r>
            <a:endParaRPr b="0" i="0" sz="11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sz="1100">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sz="1100">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sz="1100">
              <a:highlight>
                <a:srgbClr val="FFFFFF"/>
              </a:highlight>
            </a:endParaRPr>
          </a:p>
          <a:p>
            <a:pPr indent="0" lvl="0" marL="0" marR="0" rtl="0" algn="l">
              <a:lnSpc>
                <a:spcPct val="150000"/>
              </a:lnSpc>
              <a:spcBef>
                <a:spcPts val="0"/>
              </a:spcBef>
              <a:spcAft>
                <a:spcPts val="0"/>
              </a:spcAft>
              <a:buClr>
                <a:srgbClr val="000000"/>
              </a:buClr>
              <a:buSzPts val="1000"/>
              <a:buFont typeface="Arial"/>
              <a:buNone/>
            </a:pPr>
            <a:r>
              <a:rPr lang="en-IN" sz="1100">
                <a:solidFill>
                  <a:srgbClr val="273239"/>
                </a:solidFill>
                <a:highlight>
                  <a:srgbClr val="FFFFFF"/>
                </a:highlight>
              </a:rPr>
              <a:t>There are four types of method references that are as follows:</a:t>
            </a:r>
            <a:endParaRPr sz="1100">
              <a:solidFill>
                <a:srgbClr val="273239"/>
              </a:solidFill>
              <a:highlight>
                <a:srgbClr val="FFFFFF"/>
              </a:highlight>
            </a:endParaRPr>
          </a:p>
          <a:p>
            <a:pPr indent="-298450" lvl="0" marL="685800" rtl="0" algn="l">
              <a:lnSpc>
                <a:spcPct val="158000"/>
              </a:lnSpc>
              <a:spcBef>
                <a:spcPts val="0"/>
              </a:spcBef>
              <a:spcAft>
                <a:spcPts val="0"/>
              </a:spcAft>
              <a:buClr>
                <a:srgbClr val="273239"/>
              </a:buClr>
              <a:buSzPts val="1100"/>
              <a:buAutoNum type="arabicPeriod"/>
            </a:pPr>
            <a:r>
              <a:rPr lang="en-IN" sz="1100">
                <a:solidFill>
                  <a:srgbClr val="273239"/>
                </a:solidFill>
                <a:highlight>
                  <a:srgbClr val="FFFFFF"/>
                </a:highlight>
              </a:rPr>
              <a:t>Static Method Reference.</a:t>
            </a:r>
            <a:endParaRPr sz="1100">
              <a:solidFill>
                <a:srgbClr val="273239"/>
              </a:solidFill>
              <a:highlight>
                <a:srgbClr val="FFFFFF"/>
              </a:highlight>
            </a:endParaRPr>
          </a:p>
          <a:p>
            <a:pPr indent="-298450" lvl="0" marL="685800" rtl="0" algn="l">
              <a:lnSpc>
                <a:spcPct val="158000"/>
              </a:lnSpc>
              <a:spcBef>
                <a:spcPts val="0"/>
              </a:spcBef>
              <a:spcAft>
                <a:spcPts val="0"/>
              </a:spcAft>
              <a:buClr>
                <a:srgbClr val="273239"/>
              </a:buClr>
              <a:buSzPts val="1100"/>
              <a:buAutoNum type="arabicPeriod"/>
            </a:pPr>
            <a:r>
              <a:rPr lang="en-IN" sz="1100">
                <a:solidFill>
                  <a:srgbClr val="273239"/>
                </a:solidFill>
                <a:highlight>
                  <a:srgbClr val="FFFFFF"/>
                </a:highlight>
              </a:rPr>
              <a:t>Instance Method Reference of a particular object.</a:t>
            </a:r>
            <a:endParaRPr sz="1100">
              <a:solidFill>
                <a:srgbClr val="273239"/>
              </a:solidFill>
              <a:highlight>
                <a:srgbClr val="FFFFFF"/>
              </a:highlight>
            </a:endParaRPr>
          </a:p>
          <a:p>
            <a:pPr indent="-298450" lvl="0" marL="685800" rtl="0" algn="l">
              <a:lnSpc>
                <a:spcPct val="158000"/>
              </a:lnSpc>
              <a:spcBef>
                <a:spcPts val="0"/>
              </a:spcBef>
              <a:spcAft>
                <a:spcPts val="0"/>
              </a:spcAft>
              <a:buClr>
                <a:srgbClr val="273239"/>
              </a:buClr>
              <a:buSzPts val="1100"/>
              <a:buAutoNum type="arabicPeriod"/>
            </a:pPr>
            <a:r>
              <a:rPr lang="en-IN" sz="1100">
                <a:solidFill>
                  <a:srgbClr val="273239"/>
                </a:solidFill>
                <a:highlight>
                  <a:srgbClr val="FFFFFF"/>
                </a:highlight>
              </a:rPr>
              <a:t>Instance Method Reference of an arbitrary object of a particular type.</a:t>
            </a:r>
            <a:endParaRPr sz="1100">
              <a:solidFill>
                <a:srgbClr val="273239"/>
              </a:solidFill>
              <a:highlight>
                <a:srgbClr val="FFFFFF"/>
              </a:highlight>
            </a:endParaRPr>
          </a:p>
          <a:p>
            <a:pPr indent="-298450" lvl="0" marL="685800" rtl="0" algn="l">
              <a:lnSpc>
                <a:spcPct val="158000"/>
              </a:lnSpc>
              <a:spcBef>
                <a:spcPts val="0"/>
              </a:spcBef>
              <a:spcAft>
                <a:spcPts val="0"/>
              </a:spcAft>
              <a:buClr>
                <a:srgbClr val="273239"/>
              </a:buClr>
              <a:buSzPts val="1100"/>
              <a:buAutoNum type="arabicPeriod"/>
            </a:pPr>
            <a:r>
              <a:rPr lang="en-IN" sz="1100">
                <a:solidFill>
                  <a:srgbClr val="273239"/>
                </a:solidFill>
                <a:highlight>
                  <a:srgbClr val="FFFFFF"/>
                </a:highlight>
              </a:rPr>
              <a:t>Constructor Reference.</a:t>
            </a:r>
            <a:endParaRPr sz="1100">
              <a:solidFill>
                <a:srgbClr val="273239"/>
              </a:solidFill>
              <a:highlight>
                <a:srgbClr val="FFFFFF"/>
              </a:highlight>
            </a:endParaRPr>
          </a:p>
          <a:p>
            <a:pPr indent="0" lvl="0" marL="0" marR="0" rtl="0" algn="l">
              <a:lnSpc>
                <a:spcPct val="150000"/>
              </a:lnSpc>
              <a:spcBef>
                <a:spcPts val="3600"/>
              </a:spcBef>
              <a:spcAft>
                <a:spcPts val="0"/>
              </a:spcAft>
              <a:buClr>
                <a:srgbClr val="000000"/>
              </a:buClr>
              <a:buSzPts val="1000"/>
              <a:buFont typeface="Arial"/>
              <a:buNone/>
            </a:pPr>
            <a:r>
              <a:t/>
            </a:r>
            <a:endParaRPr b="1" sz="1100">
              <a:highlight>
                <a:srgbClr val="FFFFFF"/>
              </a:highlight>
            </a:endParaRPr>
          </a:p>
          <a:p>
            <a:pPr indent="0" lvl="0" marL="0" marR="0" rtl="0" algn="l">
              <a:lnSpc>
                <a:spcPct val="100000"/>
              </a:lnSpc>
              <a:spcBef>
                <a:spcPts val="0"/>
              </a:spcBef>
              <a:spcAft>
                <a:spcPts val="0"/>
              </a:spcAft>
              <a:buClr>
                <a:srgbClr val="000000"/>
              </a:buClr>
              <a:buSzPts val="1000"/>
              <a:buFont typeface="Arial"/>
              <a:buNone/>
            </a:pPr>
            <a:r>
              <a:t/>
            </a:r>
            <a:endParaRPr b="0" i="0" sz="1100" u="none" cap="none" strike="noStrike">
              <a:solidFill>
                <a:srgbClr val="1D1F20"/>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2029289d17_0_31"/>
          <p:cNvSpPr/>
          <p:nvPr/>
        </p:nvSpPr>
        <p:spPr>
          <a:xfrm>
            <a:off x="94900" y="0"/>
            <a:ext cx="8625900" cy="460500"/>
          </a:xfrm>
          <a:prstGeom prst="rect">
            <a:avLst/>
          </a:prstGeom>
          <a:noFill/>
          <a:ln>
            <a:noFill/>
          </a:ln>
        </p:spPr>
        <p:txBody>
          <a:bodyPr anchorCtr="0" anchor="b" bIns="91425" lIns="90000" spcFirstLastPara="1" rIns="90000" wrap="square" tIns="91425">
            <a:noAutofit/>
          </a:bodyPr>
          <a:lstStyle/>
          <a:p>
            <a:pPr indent="0" lvl="0" marL="0" rtl="0" algn="l">
              <a:spcBef>
                <a:spcPts val="0"/>
              </a:spcBef>
              <a:spcAft>
                <a:spcPts val="0"/>
              </a:spcAft>
              <a:buClr>
                <a:srgbClr val="000000"/>
              </a:buClr>
              <a:buSzPts val="1000"/>
              <a:buFont typeface="Arial"/>
              <a:buNone/>
            </a:pPr>
            <a:r>
              <a:rPr b="1" lang="en-IN" sz="1800">
                <a:highlight>
                  <a:schemeClr val="lt1"/>
                </a:highlight>
              </a:rPr>
              <a:t>1. Reference to a Static Method</a:t>
            </a:r>
            <a:endParaRPr b="1" i="0" sz="1800" u="none" cap="none" strike="noStrike">
              <a:solidFill>
                <a:srgbClr val="000000"/>
              </a:solidFill>
              <a:highlight>
                <a:srgbClr val="FFFFFF"/>
              </a:highlight>
              <a:latin typeface="Roboto"/>
              <a:ea typeface="Roboto"/>
              <a:cs typeface="Roboto"/>
              <a:sym typeface="Roboto"/>
            </a:endParaRPr>
          </a:p>
        </p:txBody>
      </p:sp>
      <p:sp>
        <p:nvSpPr>
          <p:cNvPr id="309" name="Google Shape;309;g12029289d17_0_31"/>
          <p:cNvSpPr/>
          <p:nvPr/>
        </p:nvSpPr>
        <p:spPr>
          <a:xfrm>
            <a:off x="0" y="434100"/>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00"/>
                </a:solidFill>
                <a:highlight>
                  <a:srgbClr val="FFFFFF"/>
                </a:highlight>
                <a:latin typeface="Arial"/>
                <a:ea typeface="Arial"/>
                <a:cs typeface="Arial"/>
                <a:sym typeface="Arial"/>
              </a:rPr>
              <a:t>	</a:t>
            </a:r>
            <a:r>
              <a:rPr b="1" i="0" lang="en-IN" sz="1000" u="none" cap="none" strike="noStrike">
                <a:solidFill>
                  <a:srgbClr val="351C75"/>
                </a:solidFill>
                <a:highlight>
                  <a:srgbClr val="FFFFFF"/>
                </a:highlight>
              </a:rPr>
              <a:t>(</a:t>
            </a:r>
            <a:r>
              <a:rPr b="1" i="1" lang="en-IN" sz="1000" u="none" cap="none" strike="noStrike">
                <a:solidFill>
                  <a:srgbClr val="351C75"/>
                </a:solidFill>
                <a:highlight>
                  <a:srgbClr val="FFFFFF"/>
                </a:highlight>
              </a:rPr>
              <a:t>ContainingClass::methodName</a:t>
            </a:r>
            <a:r>
              <a:rPr b="1" i="0" lang="en-IN" sz="1000" u="none" cap="none" strike="noStrike">
                <a:solidFill>
                  <a:srgbClr val="351C75"/>
                </a:solidFill>
                <a:highlight>
                  <a:srgbClr val="FFFFFF"/>
                </a:highlight>
              </a:rPr>
              <a:t>)</a:t>
            </a:r>
            <a:endParaRPr b="1" i="0" sz="1000" u="none" cap="none" strike="noStrike">
              <a:solidFill>
                <a:srgbClr val="351C75"/>
              </a:solidFill>
              <a:highlight>
                <a:srgbClr val="FFFFFF"/>
              </a:highlight>
            </a:endParaRPr>
          </a:p>
          <a:p>
            <a:pPr indent="0" lvl="0" marL="0" marR="0" rtl="0" algn="l">
              <a:lnSpc>
                <a:spcPct val="100000"/>
              </a:lnSpc>
              <a:spcBef>
                <a:spcPts val="1000"/>
              </a:spcBef>
              <a:spcAft>
                <a:spcPts val="0"/>
              </a:spcAft>
              <a:buClr>
                <a:srgbClr val="000000"/>
              </a:buClr>
              <a:buSzPts val="1000"/>
              <a:buFont typeface="Arial"/>
              <a:buNone/>
            </a:pPr>
            <a:r>
              <a:rPr b="1" i="0" lang="en-IN" sz="1000" u="none" cap="none" strike="noStrike">
                <a:solidFill>
                  <a:srgbClr val="1D1F20"/>
                </a:solidFill>
                <a:highlight>
                  <a:srgbClr val="FFFFFF"/>
                </a:highlight>
              </a:rPr>
              <a:t>Ex: </a:t>
            </a:r>
            <a:r>
              <a:rPr b="0" i="0" lang="en-IN" sz="1000" u="none" cap="none" strike="noStrike">
                <a:solidFill>
                  <a:srgbClr val="1D1F20"/>
                </a:solidFill>
                <a:highlight>
                  <a:srgbClr val="FFFFFF"/>
                </a:highlight>
                <a:latin typeface="Arial"/>
                <a:ea typeface="Arial"/>
                <a:cs typeface="Arial"/>
                <a:sym typeface="Arial"/>
              </a:rPr>
              <a:t>Making a call to static method</a:t>
            </a:r>
            <a:r>
              <a:rPr b="0" i="0" lang="en-IN" sz="1000" u="none" cap="none" strike="noStrike">
                <a:solidFill>
                  <a:srgbClr val="351C75"/>
                </a:solidFill>
                <a:highlight>
                  <a:srgbClr val="FFFFFF"/>
                </a:highlight>
                <a:latin typeface="Arial"/>
                <a:ea typeface="Arial"/>
                <a:cs typeface="Arial"/>
                <a:sym typeface="Arial"/>
              </a:rPr>
              <a:t> </a:t>
            </a:r>
            <a:r>
              <a:rPr b="0" i="0" lang="en-IN" sz="1000" u="none" cap="none" strike="noStrike">
                <a:solidFill>
                  <a:srgbClr val="000000"/>
                </a:solidFill>
                <a:highlight>
                  <a:srgbClr val="FAFAFA"/>
                </a:highlight>
                <a:latin typeface="Arial"/>
                <a:ea typeface="Arial"/>
                <a:cs typeface="Arial"/>
                <a:sym typeface="Arial"/>
              </a:rPr>
              <a:t>isRealUser(User user)</a:t>
            </a:r>
            <a:endParaRPr b="0" i="0" sz="1000" u="none" cap="none" strike="noStrike">
              <a:solidFill>
                <a:srgbClr val="351C75"/>
              </a:solidFill>
              <a:highlight>
                <a:srgbClr val="FFFFFF"/>
              </a:highlight>
              <a:latin typeface="Arial"/>
              <a:ea typeface="Arial"/>
              <a:cs typeface="Arial"/>
              <a:sym typeface="Arial"/>
            </a:endParaRPr>
          </a:p>
          <a:p>
            <a:pPr indent="0" lvl="0" marL="0" marR="0" rtl="0" algn="l">
              <a:lnSpc>
                <a:spcPct val="150000"/>
              </a:lnSpc>
              <a:spcBef>
                <a:spcPts val="1000"/>
              </a:spcBef>
              <a:spcAft>
                <a:spcPts val="0"/>
              </a:spcAft>
              <a:buClr>
                <a:srgbClr val="000000"/>
              </a:buClr>
              <a:buSzPts val="1000"/>
              <a:buFont typeface="Arial"/>
              <a:buNone/>
            </a:pPr>
            <a:r>
              <a:rPr b="1" i="1" lang="en-IN" sz="1000" u="none" cap="none" strike="noStrike">
                <a:solidFill>
                  <a:srgbClr val="4E9359"/>
                </a:solidFill>
                <a:latin typeface="Arial"/>
                <a:ea typeface="Arial"/>
                <a:cs typeface="Arial"/>
                <a:sym typeface="Arial"/>
              </a:rPr>
              <a:t>boolean</a:t>
            </a:r>
            <a:r>
              <a:rPr b="0" i="1" lang="en-IN" sz="1000" u="none" cap="none" strike="noStrike">
                <a:solidFill>
                  <a:srgbClr val="000000"/>
                </a:solidFill>
                <a:highlight>
                  <a:srgbClr val="FAFAFA"/>
                </a:highlight>
                <a:latin typeface="Arial"/>
                <a:ea typeface="Arial"/>
                <a:cs typeface="Arial"/>
                <a:sym typeface="Arial"/>
              </a:rPr>
              <a:t> </a:t>
            </a:r>
            <a:r>
              <a:rPr b="0" i="1" lang="en-IN" sz="1000" u="none" cap="none" strike="noStrike">
                <a:solidFill>
                  <a:srgbClr val="BC6060"/>
                </a:solidFill>
                <a:latin typeface="Arial"/>
                <a:ea typeface="Arial"/>
                <a:cs typeface="Arial"/>
                <a:sym typeface="Arial"/>
              </a:rPr>
              <a:t>isReal</a:t>
            </a:r>
            <a:r>
              <a:rPr b="0" i="1" lang="en-IN" sz="1000" u="none" cap="none" strike="noStrike">
                <a:solidFill>
                  <a:srgbClr val="000000"/>
                </a:solidFill>
                <a:highlight>
                  <a:srgbClr val="FAFAFA"/>
                </a:highlight>
                <a:latin typeface="Arial"/>
                <a:ea typeface="Arial"/>
                <a:cs typeface="Arial"/>
                <a:sym typeface="Arial"/>
              </a:rPr>
              <a:t> </a:t>
            </a:r>
            <a:r>
              <a:rPr b="0" i="1" lang="en-IN" sz="1000" u="none" cap="none" strike="noStrike">
                <a:solidFill>
                  <a:srgbClr val="000000"/>
                </a:solidFill>
                <a:latin typeface="Arial"/>
                <a:ea typeface="Arial"/>
                <a:cs typeface="Arial"/>
                <a:sym typeface="Arial"/>
              </a:rPr>
              <a:t>=</a:t>
            </a:r>
            <a:r>
              <a:rPr b="0" i="1" lang="en-IN" sz="1000" u="none" cap="none" strike="noStrike">
                <a:solidFill>
                  <a:srgbClr val="000000"/>
                </a:solidFill>
                <a:highlight>
                  <a:srgbClr val="FAFAFA"/>
                </a:highlight>
                <a:latin typeface="Arial"/>
                <a:ea typeface="Arial"/>
                <a:cs typeface="Arial"/>
                <a:sym typeface="Arial"/>
              </a:rPr>
              <a:t> list.stream().anyMatch(u -&gt; User.isRealUser(u));</a:t>
            </a:r>
            <a:endParaRPr b="0" i="1" sz="1000" u="none" cap="none" strike="noStrike">
              <a:solidFill>
                <a:srgbClr val="000000"/>
              </a:solidFill>
              <a:highlight>
                <a:srgbClr val="FAFAFA"/>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IN" sz="1000" u="sng" cap="none" strike="noStrike">
                <a:solidFill>
                  <a:srgbClr val="000000"/>
                </a:solidFill>
                <a:highlight>
                  <a:srgbClr val="FAFAFA"/>
                </a:highlight>
                <a:latin typeface="Arial"/>
                <a:ea typeface="Arial"/>
                <a:cs typeface="Arial"/>
                <a:sym typeface="Arial"/>
              </a:rPr>
              <a:t>Using Method reference</a:t>
            </a:r>
            <a:endParaRPr b="0" i="0" sz="1000" u="sng" cap="none" strike="noStrike">
              <a:solidFill>
                <a:srgbClr val="000000"/>
              </a:solidFill>
              <a:highlight>
                <a:srgbClr val="FAFAFA"/>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1" i="1" lang="en-IN" sz="1000" u="none" cap="none" strike="noStrike">
                <a:solidFill>
                  <a:srgbClr val="4E9359"/>
                </a:solidFill>
                <a:latin typeface="Arial"/>
                <a:ea typeface="Arial"/>
                <a:cs typeface="Arial"/>
                <a:sym typeface="Arial"/>
              </a:rPr>
              <a:t>boolean</a:t>
            </a:r>
            <a:r>
              <a:rPr b="0" i="1" lang="en-IN" sz="1000" u="none" cap="none" strike="noStrike">
                <a:solidFill>
                  <a:srgbClr val="000000"/>
                </a:solidFill>
                <a:highlight>
                  <a:srgbClr val="FAFAFA"/>
                </a:highlight>
                <a:latin typeface="Arial"/>
                <a:ea typeface="Arial"/>
                <a:cs typeface="Arial"/>
                <a:sym typeface="Arial"/>
              </a:rPr>
              <a:t> </a:t>
            </a:r>
            <a:r>
              <a:rPr b="0" i="1" lang="en-IN" sz="1000" u="none" cap="none" strike="noStrike">
                <a:solidFill>
                  <a:srgbClr val="BC6060"/>
                </a:solidFill>
                <a:latin typeface="Arial"/>
                <a:ea typeface="Arial"/>
                <a:cs typeface="Arial"/>
                <a:sym typeface="Arial"/>
              </a:rPr>
              <a:t>isReal</a:t>
            </a:r>
            <a:r>
              <a:rPr b="0" i="1" lang="en-IN" sz="1000" u="none" cap="none" strike="noStrike">
                <a:solidFill>
                  <a:srgbClr val="000000"/>
                </a:solidFill>
                <a:highlight>
                  <a:srgbClr val="FAFAFA"/>
                </a:highlight>
                <a:latin typeface="Arial"/>
                <a:ea typeface="Arial"/>
                <a:cs typeface="Arial"/>
                <a:sym typeface="Arial"/>
              </a:rPr>
              <a:t> </a:t>
            </a:r>
            <a:r>
              <a:rPr b="0" i="1" lang="en-IN" sz="1000" u="none" cap="none" strike="noStrike">
                <a:solidFill>
                  <a:srgbClr val="000000"/>
                </a:solidFill>
                <a:latin typeface="Arial"/>
                <a:ea typeface="Arial"/>
                <a:cs typeface="Arial"/>
                <a:sym typeface="Arial"/>
              </a:rPr>
              <a:t>=</a:t>
            </a:r>
            <a:r>
              <a:rPr b="0" i="1" lang="en-IN" sz="1000" u="none" cap="none" strike="noStrike">
                <a:solidFill>
                  <a:srgbClr val="000000"/>
                </a:solidFill>
                <a:highlight>
                  <a:srgbClr val="FAFAFA"/>
                </a:highlight>
                <a:latin typeface="Arial"/>
                <a:ea typeface="Arial"/>
                <a:cs typeface="Arial"/>
                <a:sym typeface="Arial"/>
              </a:rPr>
              <a:t> list.stream().anyMatch(User::isRealUser);</a:t>
            </a:r>
            <a:endParaRPr b="0" i="1" sz="1000" u="none" cap="none" strike="noStrike">
              <a:solidFill>
                <a:srgbClr val="351C75"/>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D1F20"/>
              </a:solidFill>
              <a:highlight>
                <a:srgbClr val="FFFFFF"/>
              </a:highlight>
              <a:latin typeface="Arial"/>
              <a:ea typeface="Arial"/>
              <a:cs typeface="Arial"/>
              <a:sym typeface="Arial"/>
            </a:endParaRPr>
          </a:p>
        </p:txBody>
      </p:sp>
      <p:sp>
        <p:nvSpPr>
          <p:cNvPr id="310" name="Google Shape;310;g12029289d17_0_31"/>
          <p:cNvSpPr txBox="1"/>
          <p:nvPr/>
        </p:nvSpPr>
        <p:spPr>
          <a:xfrm>
            <a:off x="4505150" y="573900"/>
            <a:ext cx="4607400" cy="40377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import</a:t>
            </a:r>
            <a:r>
              <a:rPr lang="en-IN" sz="900">
                <a:latin typeface="Roboto"/>
                <a:ea typeface="Roboto"/>
                <a:cs typeface="Roboto"/>
                <a:sym typeface="Roboto"/>
              </a:rPr>
              <a:t> java.util.function.BiFunction;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class</a:t>
            </a:r>
            <a:r>
              <a:rPr lang="en-IN" sz="900">
                <a:latin typeface="Roboto"/>
                <a:ea typeface="Roboto"/>
                <a:cs typeface="Roboto"/>
                <a:sym typeface="Roboto"/>
              </a:rPr>
              <a:t> Arithmetic{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    public</a:t>
            </a:r>
            <a:r>
              <a:rPr lang="en-IN" sz="900">
                <a:latin typeface="Roboto"/>
                <a:ea typeface="Roboto"/>
                <a:cs typeface="Roboto"/>
                <a:sym typeface="Roboto"/>
              </a:rPr>
              <a:t> static </a:t>
            </a:r>
            <a:r>
              <a:rPr b="1" lang="en-IN" sz="900">
                <a:solidFill>
                  <a:srgbClr val="006699"/>
                </a:solidFill>
                <a:latin typeface="Roboto"/>
                <a:ea typeface="Roboto"/>
                <a:cs typeface="Roboto"/>
                <a:sym typeface="Roboto"/>
              </a:rPr>
              <a:t>int</a:t>
            </a:r>
            <a:r>
              <a:rPr lang="en-IN" sz="900">
                <a:latin typeface="Roboto"/>
                <a:ea typeface="Roboto"/>
                <a:cs typeface="Roboto"/>
                <a:sym typeface="Roboto"/>
              </a:rPr>
              <a:t> add(</a:t>
            </a:r>
            <a:r>
              <a:rPr b="1" lang="en-IN" sz="900">
                <a:solidFill>
                  <a:srgbClr val="006699"/>
                </a:solidFill>
                <a:latin typeface="Roboto"/>
                <a:ea typeface="Roboto"/>
                <a:cs typeface="Roboto"/>
                <a:sym typeface="Roboto"/>
              </a:rPr>
              <a:t>int</a:t>
            </a:r>
            <a:r>
              <a:rPr lang="en-IN" sz="900">
                <a:latin typeface="Roboto"/>
                <a:ea typeface="Roboto"/>
                <a:cs typeface="Roboto"/>
                <a:sym typeface="Roboto"/>
              </a:rPr>
              <a:t> a, </a:t>
            </a:r>
            <a:r>
              <a:rPr b="1" lang="en-IN" sz="900">
                <a:solidFill>
                  <a:srgbClr val="006699"/>
                </a:solidFill>
                <a:latin typeface="Roboto"/>
                <a:ea typeface="Roboto"/>
                <a:cs typeface="Roboto"/>
                <a:sym typeface="Roboto"/>
              </a:rPr>
              <a:t>int</a:t>
            </a:r>
            <a:r>
              <a:rPr lang="en-IN" sz="900">
                <a:latin typeface="Roboto"/>
                <a:ea typeface="Roboto"/>
                <a:cs typeface="Roboto"/>
                <a:sym typeface="Roboto"/>
              </a:rPr>
              <a:t> b){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      return</a:t>
            </a:r>
            <a:r>
              <a:rPr lang="en-IN" sz="900">
                <a:latin typeface="Roboto"/>
                <a:ea typeface="Roboto"/>
                <a:cs typeface="Roboto"/>
                <a:sym typeface="Roboto"/>
              </a:rPr>
              <a:t> a+b;  </a:t>
            </a:r>
            <a:endParaRPr sz="900">
              <a:latin typeface="Roboto"/>
              <a:ea typeface="Roboto"/>
              <a:cs typeface="Roboto"/>
              <a:sym typeface="Roboto"/>
            </a:endParaRPr>
          </a:p>
          <a:p>
            <a:pPr indent="0" lvl="0" marL="0" rtl="0" algn="l">
              <a:lnSpc>
                <a:spcPct val="156250"/>
              </a:lnSpc>
              <a:spcBef>
                <a:spcPts val="0"/>
              </a:spcBef>
              <a:spcAft>
                <a:spcPts val="0"/>
              </a:spcAft>
              <a:buNone/>
            </a:pPr>
            <a:r>
              <a:rPr lang="en-IN" sz="900">
                <a:latin typeface="Roboto"/>
                <a:ea typeface="Roboto"/>
                <a:cs typeface="Roboto"/>
                <a:sym typeface="Roboto"/>
              </a:rPr>
              <a:t>    }  </a:t>
            </a:r>
            <a:endParaRPr sz="900">
              <a:latin typeface="Roboto"/>
              <a:ea typeface="Roboto"/>
              <a:cs typeface="Roboto"/>
              <a:sym typeface="Roboto"/>
            </a:endParaRPr>
          </a:p>
          <a:p>
            <a:pPr indent="0" lvl="0" marL="0" rtl="0" algn="l">
              <a:lnSpc>
                <a:spcPct val="156250"/>
              </a:lnSpc>
              <a:spcBef>
                <a:spcPts val="0"/>
              </a:spcBef>
              <a:spcAft>
                <a:spcPts val="0"/>
              </a:spcAft>
              <a:buNone/>
            </a:pPr>
            <a:r>
              <a:rPr lang="en-IN" sz="900">
                <a:latin typeface="Roboto"/>
                <a:ea typeface="Roboto"/>
                <a:cs typeface="Roboto"/>
                <a:sym typeface="Roboto"/>
              </a:rPr>
              <a:t>}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public</a:t>
            </a:r>
            <a:r>
              <a:rPr lang="en-IN" sz="900">
                <a:latin typeface="Roboto"/>
                <a:ea typeface="Roboto"/>
                <a:cs typeface="Roboto"/>
                <a:sym typeface="Roboto"/>
              </a:rPr>
              <a:t> </a:t>
            </a:r>
            <a:r>
              <a:rPr b="1" lang="en-IN" sz="900">
                <a:solidFill>
                  <a:srgbClr val="006699"/>
                </a:solidFill>
                <a:latin typeface="Roboto"/>
                <a:ea typeface="Roboto"/>
                <a:cs typeface="Roboto"/>
                <a:sym typeface="Roboto"/>
              </a:rPr>
              <a:t>class</a:t>
            </a:r>
            <a:r>
              <a:rPr lang="en-IN" sz="900">
                <a:latin typeface="Roboto"/>
                <a:ea typeface="Roboto"/>
                <a:cs typeface="Roboto"/>
                <a:sym typeface="Roboto"/>
              </a:rPr>
              <a:t> </a:t>
            </a:r>
            <a:r>
              <a:rPr lang="en-IN" sz="900">
                <a:latin typeface="Courier New"/>
                <a:ea typeface="Courier New"/>
                <a:cs typeface="Courier New"/>
                <a:sym typeface="Courier New"/>
              </a:rPr>
              <a:t>MethodReference3</a:t>
            </a:r>
            <a:r>
              <a:rPr lang="en-IN" sz="900">
                <a:latin typeface="Roboto"/>
                <a:ea typeface="Roboto"/>
                <a:cs typeface="Roboto"/>
                <a:sym typeface="Roboto"/>
              </a:rPr>
              <a:t> {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    public</a:t>
            </a:r>
            <a:r>
              <a:rPr lang="en-IN" sz="900">
                <a:latin typeface="Roboto"/>
                <a:ea typeface="Roboto"/>
                <a:cs typeface="Roboto"/>
                <a:sym typeface="Roboto"/>
              </a:rPr>
              <a:t> </a:t>
            </a:r>
            <a:r>
              <a:rPr b="1" lang="en-IN" sz="900">
                <a:solidFill>
                  <a:srgbClr val="006699"/>
                </a:solidFill>
                <a:latin typeface="Roboto"/>
                <a:ea typeface="Roboto"/>
                <a:cs typeface="Roboto"/>
                <a:sym typeface="Roboto"/>
              </a:rPr>
              <a:t>static</a:t>
            </a:r>
            <a:r>
              <a:rPr lang="en-IN" sz="900">
                <a:latin typeface="Roboto"/>
                <a:ea typeface="Roboto"/>
                <a:cs typeface="Roboto"/>
                <a:sym typeface="Roboto"/>
              </a:rPr>
              <a:t> </a:t>
            </a:r>
            <a:r>
              <a:rPr b="1" lang="en-IN" sz="900">
                <a:solidFill>
                  <a:srgbClr val="006699"/>
                </a:solidFill>
                <a:latin typeface="Roboto"/>
                <a:ea typeface="Roboto"/>
                <a:cs typeface="Roboto"/>
                <a:sym typeface="Roboto"/>
              </a:rPr>
              <a:t>void</a:t>
            </a:r>
            <a:r>
              <a:rPr lang="en-IN" sz="900">
                <a:latin typeface="Roboto"/>
                <a:ea typeface="Roboto"/>
                <a:cs typeface="Roboto"/>
                <a:sym typeface="Roboto"/>
              </a:rPr>
              <a:t> main(String[] args) {  </a:t>
            </a:r>
            <a:endParaRPr sz="900">
              <a:latin typeface="Roboto"/>
              <a:ea typeface="Roboto"/>
              <a:cs typeface="Roboto"/>
              <a:sym typeface="Roboto"/>
            </a:endParaRPr>
          </a:p>
          <a:p>
            <a:pPr indent="0" lvl="0" marL="0" rtl="0" algn="l">
              <a:lnSpc>
                <a:spcPct val="156250"/>
              </a:lnSpc>
              <a:spcBef>
                <a:spcPts val="300"/>
              </a:spcBef>
              <a:spcAft>
                <a:spcPts val="0"/>
              </a:spcAft>
              <a:buNone/>
            </a:pPr>
            <a:r>
              <a:rPr lang="en-IN" sz="900">
                <a:latin typeface="Roboto"/>
                <a:ea typeface="Roboto"/>
                <a:cs typeface="Roboto"/>
                <a:sym typeface="Roboto"/>
              </a:rPr>
              <a:t>     </a:t>
            </a:r>
            <a:r>
              <a:rPr lang="en-IN" sz="900">
                <a:solidFill>
                  <a:srgbClr val="38761D"/>
                </a:solidFill>
                <a:latin typeface="Courier New"/>
                <a:ea typeface="Courier New"/>
                <a:cs typeface="Courier New"/>
                <a:sym typeface="Courier New"/>
              </a:rPr>
              <a:t>/---- by using Lambda ----</a:t>
            </a:r>
            <a:endParaRPr sz="900">
              <a:solidFill>
                <a:srgbClr val="38761D"/>
              </a:solidFill>
              <a:latin typeface="Courier New"/>
              <a:ea typeface="Courier New"/>
              <a:cs typeface="Courier New"/>
              <a:sym typeface="Courier New"/>
            </a:endParaRPr>
          </a:p>
          <a:p>
            <a:pPr indent="0" lvl="0" marL="0" rtl="0" algn="l">
              <a:spcBef>
                <a:spcPts val="0"/>
              </a:spcBef>
              <a:spcAft>
                <a:spcPts val="0"/>
              </a:spcAft>
              <a:buNone/>
            </a:pPr>
            <a:r>
              <a:rPr lang="en-IN" sz="900">
                <a:solidFill>
                  <a:srgbClr val="38761D"/>
                </a:solidFill>
                <a:latin typeface="Courier New"/>
                <a:ea typeface="Courier New"/>
                <a:cs typeface="Courier New"/>
                <a:sym typeface="Courier New"/>
              </a:rPr>
              <a:t>  //BiFunction&lt;Integer, Integer, Integer&gt;  adder = (x,y) -&gt; { </a:t>
            </a:r>
            <a:endParaRPr sz="900">
              <a:solidFill>
                <a:srgbClr val="38761D"/>
              </a:solidFill>
              <a:latin typeface="Courier New"/>
              <a:ea typeface="Courier New"/>
              <a:cs typeface="Courier New"/>
              <a:sym typeface="Courier New"/>
            </a:endParaRPr>
          </a:p>
          <a:p>
            <a:pPr indent="0" lvl="0" marL="0" rtl="0" algn="l">
              <a:spcBef>
                <a:spcPts val="0"/>
              </a:spcBef>
              <a:spcAft>
                <a:spcPts val="0"/>
              </a:spcAft>
              <a:buNone/>
            </a:pPr>
            <a:r>
              <a:rPr lang="en-IN" sz="900">
                <a:solidFill>
                  <a:srgbClr val="38761D"/>
                </a:solidFill>
                <a:latin typeface="Courier New"/>
                <a:ea typeface="Courier New"/>
                <a:cs typeface="Courier New"/>
                <a:sym typeface="Courier New"/>
              </a:rPr>
              <a:t>                      return Arithmetic.add(x,y); };  </a:t>
            </a:r>
            <a:endParaRPr sz="900">
              <a:solidFill>
                <a:srgbClr val="38761D"/>
              </a:solidFill>
              <a:latin typeface="Courier New"/>
              <a:ea typeface="Courier New"/>
              <a:cs typeface="Courier New"/>
              <a:sym typeface="Courier New"/>
            </a:endParaRPr>
          </a:p>
          <a:p>
            <a:pPr indent="0" lvl="0" marL="0" rtl="0" algn="l">
              <a:spcBef>
                <a:spcPts val="0"/>
              </a:spcBef>
              <a:spcAft>
                <a:spcPts val="0"/>
              </a:spcAft>
              <a:buNone/>
            </a:pPr>
            <a:r>
              <a:t/>
            </a:r>
            <a:endParaRPr sz="900">
              <a:latin typeface="Courier New"/>
              <a:ea typeface="Courier New"/>
              <a:cs typeface="Courier New"/>
              <a:sym typeface="Courier New"/>
            </a:endParaRPr>
          </a:p>
          <a:p>
            <a:pPr indent="0" lvl="0" marL="0" rtl="0" algn="l">
              <a:spcBef>
                <a:spcPts val="0"/>
              </a:spcBef>
              <a:spcAft>
                <a:spcPts val="0"/>
              </a:spcAft>
              <a:buNone/>
            </a:pPr>
            <a:r>
              <a:rPr lang="en-IN" sz="900">
                <a:latin typeface="Courier New"/>
                <a:ea typeface="Courier New"/>
                <a:cs typeface="Courier New"/>
                <a:sym typeface="Courier New"/>
              </a:rPr>
              <a:t>  </a:t>
            </a:r>
            <a:r>
              <a:rPr lang="en-IN" sz="900">
                <a:solidFill>
                  <a:srgbClr val="38761D"/>
                </a:solidFill>
                <a:latin typeface="Courier New"/>
                <a:ea typeface="Courier New"/>
                <a:cs typeface="Courier New"/>
                <a:sym typeface="Courier New"/>
              </a:rPr>
              <a:t>//---- by using method reference ----</a:t>
            </a:r>
            <a:endParaRPr sz="900">
              <a:latin typeface="Roboto"/>
              <a:ea typeface="Roboto"/>
              <a:cs typeface="Roboto"/>
              <a:sym typeface="Roboto"/>
            </a:endParaRPr>
          </a:p>
          <a:p>
            <a:pPr indent="0" lvl="0" marL="0" rtl="0" algn="l">
              <a:lnSpc>
                <a:spcPct val="156250"/>
              </a:lnSpc>
              <a:spcBef>
                <a:spcPts val="300"/>
              </a:spcBef>
              <a:spcAft>
                <a:spcPts val="0"/>
              </a:spcAft>
              <a:buNone/>
            </a:pPr>
            <a:r>
              <a:rPr lang="en-IN" sz="900">
                <a:latin typeface="Roboto"/>
                <a:ea typeface="Roboto"/>
                <a:cs typeface="Roboto"/>
                <a:sym typeface="Roboto"/>
              </a:rPr>
              <a:t>        BiFunction&lt;Integer, Integer, Integer&gt; adder = Arithmetic()::add;  </a:t>
            </a:r>
            <a:endParaRPr sz="900">
              <a:latin typeface="Roboto"/>
              <a:ea typeface="Roboto"/>
              <a:cs typeface="Roboto"/>
              <a:sym typeface="Roboto"/>
            </a:endParaRPr>
          </a:p>
          <a:p>
            <a:pPr indent="0" lvl="0" marL="0" rtl="0" algn="l">
              <a:lnSpc>
                <a:spcPct val="156250"/>
              </a:lnSpc>
              <a:spcBef>
                <a:spcPts val="300"/>
              </a:spcBef>
              <a:spcAft>
                <a:spcPts val="0"/>
              </a:spcAft>
              <a:buNone/>
            </a:pPr>
            <a:r>
              <a:rPr b="1" lang="en-IN" sz="900">
                <a:solidFill>
                  <a:srgbClr val="006699"/>
                </a:solidFill>
                <a:latin typeface="Roboto"/>
                <a:ea typeface="Roboto"/>
                <a:cs typeface="Roboto"/>
                <a:sym typeface="Roboto"/>
              </a:rPr>
              <a:t>        int</a:t>
            </a:r>
            <a:r>
              <a:rPr lang="en-IN" sz="900">
                <a:latin typeface="Roboto"/>
                <a:ea typeface="Roboto"/>
                <a:cs typeface="Roboto"/>
                <a:sym typeface="Roboto"/>
              </a:rPr>
              <a:t> result = adder.apply(</a:t>
            </a:r>
            <a:r>
              <a:rPr lang="en-IN" sz="900">
                <a:solidFill>
                  <a:srgbClr val="C00000"/>
                </a:solidFill>
                <a:latin typeface="Roboto"/>
                <a:ea typeface="Roboto"/>
                <a:cs typeface="Roboto"/>
                <a:sym typeface="Roboto"/>
              </a:rPr>
              <a:t>10</a:t>
            </a:r>
            <a:r>
              <a:rPr lang="en-IN" sz="900">
                <a:latin typeface="Roboto"/>
                <a:ea typeface="Roboto"/>
                <a:cs typeface="Roboto"/>
                <a:sym typeface="Roboto"/>
              </a:rPr>
              <a:t>, </a:t>
            </a:r>
            <a:r>
              <a:rPr lang="en-IN" sz="900">
                <a:solidFill>
                  <a:srgbClr val="C00000"/>
                </a:solidFill>
                <a:latin typeface="Roboto"/>
                <a:ea typeface="Roboto"/>
                <a:cs typeface="Roboto"/>
                <a:sym typeface="Roboto"/>
              </a:rPr>
              <a:t>20</a:t>
            </a:r>
            <a:r>
              <a:rPr lang="en-IN" sz="900">
                <a:latin typeface="Roboto"/>
                <a:ea typeface="Roboto"/>
                <a:cs typeface="Roboto"/>
                <a:sym typeface="Roboto"/>
              </a:rPr>
              <a:t>);   </a:t>
            </a:r>
            <a:r>
              <a:rPr lang="en-IN" sz="900">
                <a:solidFill>
                  <a:srgbClr val="38761D"/>
                </a:solidFill>
                <a:latin typeface="Roboto"/>
                <a:ea typeface="Roboto"/>
                <a:cs typeface="Roboto"/>
                <a:sym typeface="Roboto"/>
              </a:rPr>
              <a:t> //30</a:t>
            </a:r>
            <a:endParaRPr sz="900">
              <a:solidFill>
                <a:srgbClr val="38761D"/>
              </a:solidFill>
              <a:latin typeface="Roboto"/>
              <a:ea typeface="Roboto"/>
              <a:cs typeface="Roboto"/>
              <a:sym typeface="Roboto"/>
            </a:endParaRPr>
          </a:p>
          <a:p>
            <a:pPr indent="0" lvl="0" marL="0" rtl="0" algn="l">
              <a:lnSpc>
                <a:spcPct val="156250"/>
              </a:lnSpc>
              <a:spcBef>
                <a:spcPts val="300"/>
              </a:spcBef>
              <a:spcAft>
                <a:spcPts val="0"/>
              </a:spcAft>
              <a:buNone/>
            </a:pPr>
            <a:r>
              <a:rPr lang="en-IN" sz="900">
                <a:latin typeface="Roboto"/>
                <a:ea typeface="Roboto"/>
                <a:cs typeface="Roboto"/>
                <a:sym typeface="Roboto"/>
              </a:rPr>
              <a:t>        System.out.println(result);  </a:t>
            </a:r>
            <a:endParaRPr sz="900">
              <a:latin typeface="Roboto"/>
              <a:ea typeface="Roboto"/>
              <a:cs typeface="Roboto"/>
              <a:sym typeface="Roboto"/>
            </a:endParaRPr>
          </a:p>
          <a:p>
            <a:pPr indent="0" lvl="0" marL="0" rtl="0" algn="l">
              <a:lnSpc>
                <a:spcPct val="156250"/>
              </a:lnSpc>
              <a:spcBef>
                <a:spcPts val="0"/>
              </a:spcBef>
              <a:spcAft>
                <a:spcPts val="0"/>
              </a:spcAft>
              <a:buNone/>
            </a:pPr>
            <a:r>
              <a:rPr lang="en-IN" sz="900">
                <a:latin typeface="Roboto"/>
                <a:ea typeface="Roboto"/>
                <a:cs typeface="Roboto"/>
                <a:sym typeface="Roboto"/>
              </a:rPr>
              <a:t>    }  </a:t>
            </a:r>
            <a:endParaRPr sz="900">
              <a:latin typeface="Roboto"/>
              <a:ea typeface="Roboto"/>
              <a:cs typeface="Roboto"/>
              <a:sym typeface="Roboto"/>
            </a:endParaRPr>
          </a:p>
          <a:p>
            <a:pPr indent="0" lvl="0" marL="0" rtl="0" algn="l">
              <a:lnSpc>
                <a:spcPct val="156250"/>
              </a:lnSpc>
              <a:spcBef>
                <a:spcPts val="0"/>
              </a:spcBef>
              <a:spcAft>
                <a:spcPts val="0"/>
              </a:spcAft>
              <a:buNone/>
            </a:pPr>
            <a:r>
              <a:rPr lang="en-IN" sz="900">
                <a:latin typeface="Roboto"/>
                <a:ea typeface="Roboto"/>
                <a:cs typeface="Roboto"/>
                <a:sym typeface="Roboto"/>
              </a:rPr>
              <a:t>}  </a:t>
            </a:r>
            <a:endParaRPr sz="900">
              <a:latin typeface="Courier New"/>
              <a:ea typeface="Courier New"/>
              <a:cs typeface="Courier New"/>
              <a:sym typeface="Courier New"/>
            </a:endParaRPr>
          </a:p>
        </p:txBody>
      </p:sp>
      <p:sp>
        <p:nvSpPr>
          <p:cNvPr id="311" name="Google Shape;311;g12029289d17_0_31"/>
          <p:cNvSpPr/>
          <p:nvPr/>
        </p:nvSpPr>
        <p:spPr>
          <a:xfrm>
            <a:off x="94900" y="2571750"/>
            <a:ext cx="3826800" cy="1477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1428750" rotWithShape="0" algn="bl" dir="21540000" dist="190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2029289d17_0_31"/>
          <p:cNvSpPr txBox="1"/>
          <p:nvPr/>
        </p:nvSpPr>
        <p:spPr>
          <a:xfrm>
            <a:off x="227125" y="2571750"/>
            <a:ext cx="368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200">
                <a:solidFill>
                  <a:srgbClr val="666666"/>
                </a:solidFill>
                <a:highlight>
                  <a:srgbClr val="F3F3F3"/>
                </a:highlight>
                <a:latin typeface="Courier New"/>
                <a:ea typeface="Courier New"/>
                <a:cs typeface="Courier New"/>
                <a:sym typeface="Courier New"/>
              </a:rPr>
              <a:t>//BiFunction.java</a:t>
            </a:r>
            <a:endParaRPr b="1" sz="1200">
              <a:solidFill>
                <a:srgbClr val="666666"/>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ABB2BF"/>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b="1" lang="en-IN" sz="1200">
                <a:solidFill>
                  <a:srgbClr val="3C78D8"/>
                </a:solidFill>
                <a:highlight>
                  <a:srgbClr val="F3F3F3"/>
                </a:highlight>
                <a:latin typeface="Courier New"/>
                <a:ea typeface="Courier New"/>
                <a:cs typeface="Courier New"/>
                <a:sym typeface="Courier New"/>
              </a:rPr>
              <a:t>@FunctionalInterface</a:t>
            </a:r>
            <a:endParaRPr b="1" sz="1200">
              <a:solidFill>
                <a:srgbClr val="3C78D8"/>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b="1" lang="en-IN" sz="1200">
                <a:solidFill>
                  <a:srgbClr val="FF00FF"/>
                </a:solidFill>
                <a:highlight>
                  <a:srgbClr val="F3F3F3"/>
                </a:highlight>
                <a:latin typeface="Courier New"/>
                <a:ea typeface="Courier New"/>
                <a:cs typeface="Courier New"/>
                <a:sym typeface="Courier New"/>
              </a:rPr>
              <a:t>public interface</a:t>
            </a:r>
            <a:r>
              <a:rPr b="1" lang="en-IN" sz="1200">
                <a:solidFill>
                  <a:srgbClr val="ABB2BF"/>
                </a:solidFill>
                <a:highlight>
                  <a:srgbClr val="F3F3F3"/>
                </a:highlight>
                <a:latin typeface="Courier New"/>
                <a:ea typeface="Courier New"/>
                <a:cs typeface="Courier New"/>
                <a:sym typeface="Courier New"/>
              </a:rPr>
              <a:t> </a:t>
            </a:r>
            <a:r>
              <a:rPr b="1" lang="en-IN" sz="1200">
                <a:solidFill>
                  <a:srgbClr val="F1C232"/>
                </a:solidFill>
                <a:highlight>
                  <a:srgbClr val="F3F3F3"/>
                </a:highlight>
                <a:latin typeface="Courier New"/>
                <a:ea typeface="Courier New"/>
                <a:cs typeface="Courier New"/>
                <a:sym typeface="Courier New"/>
              </a:rPr>
              <a:t>BiFunction</a:t>
            </a:r>
            <a:r>
              <a:rPr b="1" lang="en-IN" sz="1200">
                <a:solidFill>
                  <a:srgbClr val="999999"/>
                </a:solidFill>
                <a:highlight>
                  <a:srgbClr val="F3F3F3"/>
                </a:highlight>
                <a:latin typeface="Courier New"/>
                <a:ea typeface="Courier New"/>
                <a:cs typeface="Courier New"/>
                <a:sym typeface="Courier New"/>
              </a:rPr>
              <a:t>&lt;T, U, R&gt; {</a:t>
            </a:r>
            <a:endParaRPr b="1" sz="1200">
              <a:solidFill>
                <a:srgbClr val="999999"/>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ABB2BF"/>
              </a:solidFill>
              <a:highlight>
                <a:srgbClr val="F3F3F3"/>
              </a:highlight>
              <a:latin typeface="Courier New"/>
              <a:ea typeface="Courier New"/>
              <a:cs typeface="Courier New"/>
              <a:sym typeface="Courier New"/>
            </a:endParaRPr>
          </a:p>
          <a:p>
            <a:pPr indent="0" lvl="0" marL="0" rtl="0" algn="l">
              <a:spcBef>
                <a:spcPts val="0"/>
              </a:spcBef>
              <a:spcAft>
                <a:spcPts val="0"/>
              </a:spcAft>
              <a:buNone/>
            </a:pPr>
            <a:r>
              <a:rPr b="1" lang="en-IN" sz="1200">
                <a:solidFill>
                  <a:srgbClr val="ABB2BF"/>
                </a:solidFill>
                <a:highlight>
                  <a:srgbClr val="F3F3F3"/>
                </a:highlight>
                <a:latin typeface="Courier New"/>
                <a:ea typeface="Courier New"/>
                <a:cs typeface="Courier New"/>
                <a:sym typeface="Courier New"/>
              </a:rPr>
              <a:t>     </a:t>
            </a:r>
            <a:r>
              <a:rPr b="1" lang="en-IN" sz="1200">
                <a:solidFill>
                  <a:srgbClr val="7F7F7F"/>
                </a:solidFill>
                <a:highlight>
                  <a:srgbClr val="F3F3F3"/>
                </a:highlight>
                <a:latin typeface="Courier New"/>
                <a:ea typeface="Courier New"/>
                <a:cs typeface="Courier New"/>
                <a:sym typeface="Courier New"/>
              </a:rPr>
              <a:t> R </a:t>
            </a:r>
            <a:r>
              <a:rPr b="1" lang="en-IN" sz="1200">
                <a:solidFill>
                  <a:srgbClr val="3C78D8"/>
                </a:solidFill>
                <a:highlight>
                  <a:srgbClr val="F3F3F3"/>
                </a:highlight>
                <a:latin typeface="Courier New"/>
                <a:ea typeface="Courier New"/>
                <a:cs typeface="Courier New"/>
                <a:sym typeface="Courier New"/>
              </a:rPr>
              <a:t>apply</a:t>
            </a:r>
            <a:r>
              <a:rPr b="1" lang="en-IN" sz="1200">
                <a:solidFill>
                  <a:srgbClr val="7F7F7F"/>
                </a:solidFill>
                <a:highlight>
                  <a:srgbClr val="F3F3F3"/>
                </a:highlight>
                <a:latin typeface="Courier New"/>
                <a:ea typeface="Courier New"/>
                <a:cs typeface="Courier New"/>
                <a:sym typeface="Courier New"/>
              </a:rPr>
              <a:t>(T t, U u);</a:t>
            </a:r>
            <a:endParaRPr b="1" sz="1200">
              <a:solidFill>
                <a:srgbClr val="7F7F7F"/>
              </a:solidFill>
              <a:highlight>
                <a:srgbClr val="F3F3F3"/>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b="1" lang="en-IN" sz="1200">
                <a:solidFill>
                  <a:srgbClr val="ABB2BF"/>
                </a:solidFill>
                <a:highlight>
                  <a:srgbClr val="F3F3F3"/>
                </a:highlight>
                <a:latin typeface="Courier New"/>
                <a:ea typeface="Courier New"/>
                <a:cs typeface="Courier New"/>
                <a:sym typeface="Courier New"/>
              </a:rPr>
              <a:t>}</a:t>
            </a:r>
            <a:endParaRPr b="1" sz="1200">
              <a:solidFill>
                <a:srgbClr val="ABB2BF"/>
              </a:solidFill>
              <a:highlight>
                <a:srgbClr val="F3F3F3"/>
              </a:highlight>
              <a:latin typeface="Courier New"/>
              <a:ea typeface="Courier New"/>
              <a:cs typeface="Courier New"/>
              <a:sym typeface="Courier New"/>
            </a:endParaRPr>
          </a:p>
        </p:txBody>
      </p:sp>
      <p:sp>
        <p:nvSpPr>
          <p:cNvPr id="313" name="Google Shape;313;g12029289d17_0_31"/>
          <p:cNvSpPr/>
          <p:nvPr/>
        </p:nvSpPr>
        <p:spPr>
          <a:xfrm>
            <a:off x="4585400" y="347975"/>
            <a:ext cx="4035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Consolas"/>
                <a:ea typeface="Consolas"/>
                <a:cs typeface="Consolas"/>
                <a:sym typeface="Consolas"/>
              </a:rPr>
              <a:t>Example of static method reference</a:t>
            </a:r>
            <a:endParaRPr>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37ba36775b_1_11"/>
          <p:cNvSpPr txBox="1"/>
          <p:nvPr/>
        </p:nvSpPr>
        <p:spPr>
          <a:xfrm>
            <a:off x="4881000" y="1103100"/>
            <a:ext cx="4263000" cy="40905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import</a:t>
            </a:r>
            <a:r>
              <a:rPr lang="en-IN" sz="1000">
                <a:latin typeface="Roboto"/>
                <a:ea typeface="Roboto"/>
                <a:cs typeface="Roboto"/>
                <a:sym typeface="Roboto"/>
              </a:rPr>
              <a:t> java.util.function.BiFunction;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class</a:t>
            </a:r>
            <a:r>
              <a:rPr lang="en-IN" sz="1000">
                <a:latin typeface="Roboto"/>
                <a:ea typeface="Roboto"/>
                <a:cs typeface="Roboto"/>
                <a:sym typeface="Roboto"/>
              </a:rPr>
              <a:t> Arithmetic{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    public</a:t>
            </a:r>
            <a:r>
              <a:rPr lang="en-IN" sz="1000">
                <a:latin typeface="Roboto"/>
                <a:ea typeface="Roboto"/>
                <a:cs typeface="Roboto"/>
                <a:sym typeface="Roboto"/>
              </a:rPr>
              <a:t> </a:t>
            </a:r>
            <a:r>
              <a:rPr b="1" lang="en-IN" sz="1000">
                <a:solidFill>
                  <a:srgbClr val="006699"/>
                </a:solidFill>
                <a:latin typeface="Roboto"/>
                <a:ea typeface="Roboto"/>
                <a:cs typeface="Roboto"/>
                <a:sym typeface="Roboto"/>
              </a:rPr>
              <a:t>int</a:t>
            </a:r>
            <a:r>
              <a:rPr lang="en-IN" sz="1000">
                <a:latin typeface="Roboto"/>
                <a:ea typeface="Roboto"/>
                <a:cs typeface="Roboto"/>
                <a:sym typeface="Roboto"/>
              </a:rPr>
              <a:t> add(</a:t>
            </a:r>
            <a:r>
              <a:rPr b="1" lang="en-IN" sz="1000">
                <a:solidFill>
                  <a:srgbClr val="006699"/>
                </a:solidFill>
                <a:latin typeface="Roboto"/>
                <a:ea typeface="Roboto"/>
                <a:cs typeface="Roboto"/>
                <a:sym typeface="Roboto"/>
              </a:rPr>
              <a:t>int</a:t>
            </a:r>
            <a:r>
              <a:rPr lang="en-IN" sz="1000">
                <a:latin typeface="Roboto"/>
                <a:ea typeface="Roboto"/>
                <a:cs typeface="Roboto"/>
                <a:sym typeface="Roboto"/>
              </a:rPr>
              <a:t> a, </a:t>
            </a:r>
            <a:r>
              <a:rPr b="1" lang="en-IN" sz="1000">
                <a:solidFill>
                  <a:srgbClr val="006699"/>
                </a:solidFill>
                <a:latin typeface="Roboto"/>
                <a:ea typeface="Roboto"/>
                <a:cs typeface="Roboto"/>
                <a:sym typeface="Roboto"/>
              </a:rPr>
              <a:t>int</a:t>
            </a:r>
            <a:r>
              <a:rPr lang="en-IN" sz="1000">
                <a:latin typeface="Roboto"/>
                <a:ea typeface="Roboto"/>
                <a:cs typeface="Roboto"/>
                <a:sym typeface="Roboto"/>
              </a:rPr>
              <a:t> b){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      return</a:t>
            </a:r>
            <a:r>
              <a:rPr lang="en-IN" sz="1000">
                <a:latin typeface="Roboto"/>
                <a:ea typeface="Roboto"/>
                <a:cs typeface="Roboto"/>
                <a:sym typeface="Roboto"/>
              </a:rPr>
              <a:t> a+b;  </a:t>
            </a:r>
            <a:endParaRPr sz="1000">
              <a:latin typeface="Roboto"/>
              <a:ea typeface="Roboto"/>
              <a:cs typeface="Roboto"/>
              <a:sym typeface="Roboto"/>
            </a:endParaRPr>
          </a:p>
          <a:p>
            <a:pPr indent="0" lvl="0" marL="0" rtl="0" algn="l">
              <a:lnSpc>
                <a:spcPct val="156250"/>
              </a:lnSpc>
              <a:spcBef>
                <a:spcPts val="0"/>
              </a:spcBef>
              <a:spcAft>
                <a:spcPts val="0"/>
              </a:spcAft>
              <a:buNone/>
            </a:pPr>
            <a:r>
              <a:rPr lang="en-IN" sz="1000">
                <a:latin typeface="Roboto"/>
                <a:ea typeface="Roboto"/>
                <a:cs typeface="Roboto"/>
                <a:sym typeface="Roboto"/>
              </a:rPr>
              <a:t>    }  </a:t>
            </a:r>
            <a:endParaRPr sz="1000">
              <a:latin typeface="Roboto"/>
              <a:ea typeface="Roboto"/>
              <a:cs typeface="Roboto"/>
              <a:sym typeface="Roboto"/>
            </a:endParaRPr>
          </a:p>
          <a:p>
            <a:pPr indent="0" lvl="0" marL="0" rtl="0" algn="l">
              <a:lnSpc>
                <a:spcPct val="156250"/>
              </a:lnSpc>
              <a:spcBef>
                <a:spcPts val="0"/>
              </a:spcBef>
              <a:spcAft>
                <a:spcPts val="0"/>
              </a:spcAft>
              <a:buNone/>
            </a:pPr>
            <a:r>
              <a:rPr lang="en-IN" sz="1000">
                <a:latin typeface="Roboto"/>
                <a:ea typeface="Roboto"/>
                <a:cs typeface="Roboto"/>
                <a:sym typeface="Roboto"/>
              </a:rPr>
              <a:t>}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public</a:t>
            </a:r>
            <a:r>
              <a:rPr lang="en-IN" sz="1000">
                <a:latin typeface="Roboto"/>
                <a:ea typeface="Roboto"/>
                <a:cs typeface="Roboto"/>
                <a:sym typeface="Roboto"/>
              </a:rPr>
              <a:t> </a:t>
            </a:r>
            <a:r>
              <a:rPr b="1" lang="en-IN" sz="1000">
                <a:solidFill>
                  <a:srgbClr val="006699"/>
                </a:solidFill>
                <a:latin typeface="Roboto"/>
                <a:ea typeface="Roboto"/>
                <a:cs typeface="Roboto"/>
                <a:sym typeface="Roboto"/>
              </a:rPr>
              <a:t>class</a:t>
            </a:r>
            <a:r>
              <a:rPr lang="en-IN" sz="1000">
                <a:latin typeface="Roboto"/>
                <a:ea typeface="Roboto"/>
                <a:cs typeface="Roboto"/>
                <a:sym typeface="Roboto"/>
              </a:rPr>
              <a:t> InstanceMethodReference3 {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    public</a:t>
            </a:r>
            <a:r>
              <a:rPr lang="en-IN" sz="1000">
                <a:latin typeface="Roboto"/>
                <a:ea typeface="Roboto"/>
                <a:cs typeface="Roboto"/>
                <a:sym typeface="Roboto"/>
              </a:rPr>
              <a:t> </a:t>
            </a:r>
            <a:r>
              <a:rPr b="1" lang="en-IN" sz="1000">
                <a:solidFill>
                  <a:srgbClr val="006699"/>
                </a:solidFill>
                <a:latin typeface="Roboto"/>
                <a:ea typeface="Roboto"/>
                <a:cs typeface="Roboto"/>
                <a:sym typeface="Roboto"/>
              </a:rPr>
              <a:t>static</a:t>
            </a:r>
            <a:r>
              <a:rPr lang="en-IN" sz="1000">
                <a:latin typeface="Roboto"/>
                <a:ea typeface="Roboto"/>
                <a:cs typeface="Roboto"/>
                <a:sym typeface="Roboto"/>
              </a:rPr>
              <a:t> </a:t>
            </a:r>
            <a:r>
              <a:rPr b="1" lang="en-IN" sz="1000">
                <a:solidFill>
                  <a:srgbClr val="006699"/>
                </a:solidFill>
                <a:latin typeface="Roboto"/>
                <a:ea typeface="Roboto"/>
                <a:cs typeface="Roboto"/>
                <a:sym typeface="Roboto"/>
              </a:rPr>
              <a:t>void</a:t>
            </a:r>
            <a:r>
              <a:rPr lang="en-IN" sz="1000">
                <a:latin typeface="Roboto"/>
                <a:ea typeface="Roboto"/>
                <a:cs typeface="Roboto"/>
                <a:sym typeface="Roboto"/>
              </a:rPr>
              <a:t> main(String[] args) {  </a:t>
            </a:r>
            <a:endParaRPr sz="1000">
              <a:latin typeface="Roboto"/>
              <a:ea typeface="Roboto"/>
              <a:cs typeface="Roboto"/>
              <a:sym typeface="Roboto"/>
            </a:endParaRPr>
          </a:p>
          <a:p>
            <a:pPr indent="0" lvl="0" marL="0" rtl="0" algn="l">
              <a:lnSpc>
                <a:spcPct val="156250"/>
              </a:lnSpc>
              <a:spcBef>
                <a:spcPts val="300"/>
              </a:spcBef>
              <a:spcAft>
                <a:spcPts val="0"/>
              </a:spcAft>
              <a:buNone/>
            </a:pPr>
            <a:r>
              <a:rPr lang="en-IN" sz="1000">
                <a:latin typeface="Roboto"/>
                <a:ea typeface="Roboto"/>
                <a:cs typeface="Roboto"/>
                <a:sym typeface="Roboto"/>
              </a:rPr>
              <a:t>      </a:t>
            </a:r>
            <a:r>
              <a:rPr lang="en-IN" sz="1000">
                <a:solidFill>
                  <a:srgbClr val="38761D"/>
                </a:solidFill>
                <a:latin typeface="Roboto"/>
                <a:ea typeface="Roboto"/>
                <a:cs typeface="Roboto"/>
                <a:sym typeface="Roboto"/>
              </a:rPr>
              <a:t>  //BiFunction&lt;Integer, Integer, Integer&gt;adder = (x,y) -&gt; { </a:t>
            </a:r>
            <a:endParaRPr sz="1000">
              <a:solidFill>
                <a:srgbClr val="38761D"/>
              </a:solidFill>
              <a:latin typeface="Roboto"/>
              <a:ea typeface="Roboto"/>
              <a:cs typeface="Roboto"/>
              <a:sym typeface="Roboto"/>
            </a:endParaRPr>
          </a:p>
          <a:p>
            <a:pPr indent="0" lvl="0" marL="0" rtl="0" algn="l">
              <a:lnSpc>
                <a:spcPct val="156250"/>
              </a:lnSpc>
              <a:spcBef>
                <a:spcPts val="300"/>
              </a:spcBef>
              <a:spcAft>
                <a:spcPts val="0"/>
              </a:spcAft>
              <a:buNone/>
            </a:pPr>
            <a:r>
              <a:rPr lang="en-IN" sz="1000">
                <a:solidFill>
                  <a:srgbClr val="38761D"/>
                </a:solidFill>
                <a:latin typeface="Roboto"/>
                <a:ea typeface="Roboto"/>
                <a:cs typeface="Roboto"/>
                <a:sym typeface="Roboto"/>
              </a:rPr>
              <a:t>                                                        return new Arithmetic().add(x,y); };</a:t>
            </a:r>
            <a:endParaRPr sz="1000">
              <a:solidFill>
                <a:srgbClr val="38761D"/>
              </a:solidFill>
              <a:latin typeface="Roboto"/>
              <a:ea typeface="Roboto"/>
              <a:cs typeface="Roboto"/>
              <a:sym typeface="Roboto"/>
            </a:endParaRPr>
          </a:p>
          <a:p>
            <a:pPr indent="0" lvl="0" marL="0" rtl="0" algn="l">
              <a:lnSpc>
                <a:spcPct val="156250"/>
              </a:lnSpc>
              <a:spcBef>
                <a:spcPts val="300"/>
              </a:spcBef>
              <a:spcAft>
                <a:spcPts val="0"/>
              </a:spcAft>
              <a:buNone/>
            </a:pPr>
            <a:r>
              <a:rPr lang="en-IN" sz="1000">
                <a:latin typeface="Roboto"/>
                <a:ea typeface="Roboto"/>
                <a:cs typeface="Roboto"/>
                <a:sym typeface="Roboto"/>
              </a:rPr>
              <a:t>        BiFunction&lt;Integer, Integer, Integer&gt;adder = </a:t>
            </a:r>
            <a:r>
              <a:rPr b="1" lang="en-IN" sz="1000">
                <a:solidFill>
                  <a:srgbClr val="006699"/>
                </a:solidFill>
                <a:latin typeface="Roboto"/>
                <a:ea typeface="Roboto"/>
                <a:cs typeface="Roboto"/>
                <a:sym typeface="Roboto"/>
              </a:rPr>
              <a:t>new</a:t>
            </a:r>
            <a:r>
              <a:rPr lang="en-IN" sz="1000">
                <a:latin typeface="Roboto"/>
                <a:ea typeface="Roboto"/>
                <a:cs typeface="Roboto"/>
                <a:sym typeface="Roboto"/>
              </a:rPr>
              <a:t> Arithmetic()::add;  </a:t>
            </a:r>
            <a:endParaRPr sz="1000">
              <a:latin typeface="Roboto"/>
              <a:ea typeface="Roboto"/>
              <a:cs typeface="Roboto"/>
              <a:sym typeface="Roboto"/>
            </a:endParaRPr>
          </a:p>
          <a:p>
            <a:pPr indent="0" lvl="0" marL="0" rtl="0" algn="l">
              <a:lnSpc>
                <a:spcPct val="156250"/>
              </a:lnSpc>
              <a:spcBef>
                <a:spcPts val="300"/>
              </a:spcBef>
              <a:spcAft>
                <a:spcPts val="0"/>
              </a:spcAft>
              <a:buNone/>
            </a:pPr>
            <a:r>
              <a:rPr b="1" lang="en-IN" sz="1000">
                <a:solidFill>
                  <a:srgbClr val="006699"/>
                </a:solidFill>
                <a:latin typeface="Roboto"/>
                <a:ea typeface="Roboto"/>
                <a:cs typeface="Roboto"/>
                <a:sym typeface="Roboto"/>
              </a:rPr>
              <a:t>        int</a:t>
            </a:r>
            <a:r>
              <a:rPr lang="en-IN" sz="1000">
                <a:latin typeface="Roboto"/>
                <a:ea typeface="Roboto"/>
                <a:cs typeface="Roboto"/>
                <a:sym typeface="Roboto"/>
              </a:rPr>
              <a:t> result = adder.apply(</a:t>
            </a:r>
            <a:r>
              <a:rPr lang="en-IN" sz="1000">
                <a:solidFill>
                  <a:srgbClr val="C00000"/>
                </a:solidFill>
                <a:latin typeface="Roboto"/>
                <a:ea typeface="Roboto"/>
                <a:cs typeface="Roboto"/>
                <a:sym typeface="Roboto"/>
              </a:rPr>
              <a:t>10</a:t>
            </a:r>
            <a:r>
              <a:rPr lang="en-IN" sz="1000">
                <a:latin typeface="Roboto"/>
                <a:ea typeface="Roboto"/>
                <a:cs typeface="Roboto"/>
                <a:sym typeface="Roboto"/>
              </a:rPr>
              <a:t>, </a:t>
            </a:r>
            <a:r>
              <a:rPr lang="en-IN" sz="1000">
                <a:solidFill>
                  <a:srgbClr val="C00000"/>
                </a:solidFill>
                <a:latin typeface="Roboto"/>
                <a:ea typeface="Roboto"/>
                <a:cs typeface="Roboto"/>
                <a:sym typeface="Roboto"/>
              </a:rPr>
              <a:t>20</a:t>
            </a:r>
            <a:r>
              <a:rPr lang="en-IN" sz="1000">
                <a:latin typeface="Roboto"/>
                <a:ea typeface="Roboto"/>
                <a:cs typeface="Roboto"/>
                <a:sym typeface="Roboto"/>
              </a:rPr>
              <a:t>);   </a:t>
            </a:r>
            <a:r>
              <a:rPr lang="en-IN" sz="1000">
                <a:solidFill>
                  <a:srgbClr val="38761D"/>
                </a:solidFill>
                <a:latin typeface="Roboto"/>
                <a:ea typeface="Roboto"/>
                <a:cs typeface="Roboto"/>
                <a:sym typeface="Roboto"/>
              </a:rPr>
              <a:t> //30</a:t>
            </a:r>
            <a:endParaRPr sz="1000">
              <a:solidFill>
                <a:srgbClr val="38761D"/>
              </a:solidFill>
              <a:latin typeface="Roboto"/>
              <a:ea typeface="Roboto"/>
              <a:cs typeface="Roboto"/>
              <a:sym typeface="Roboto"/>
            </a:endParaRPr>
          </a:p>
          <a:p>
            <a:pPr indent="0" lvl="0" marL="0" rtl="0" algn="l">
              <a:lnSpc>
                <a:spcPct val="156250"/>
              </a:lnSpc>
              <a:spcBef>
                <a:spcPts val="300"/>
              </a:spcBef>
              <a:spcAft>
                <a:spcPts val="0"/>
              </a:spcAft>
              <a:buNone/>
            </a:pPr>
            <a:r>
              <a:rPr lang="en-IN" sz="1000">
                <a:latin typeface="Roboto"/>
                <a:ea typeface="Roboto"/>
                <a:cs typeface="Roboto"/>
                <a:sym typeface="Roboto"/>
              </a:rPr>
              <a:t>        System.out.println(result);  </a:t>
            </a:r>
            <a:endParaRPr sz="1000">
              <a:latin typeface="Roboto"/>
              <a:ea typeface="Roboto"/>
              <a:cs typeface="Roboto"/>
              <a:sym typeface="Roboto"/>
            </a:endParaRPr>
          </a:p>
          <a:p>
            <a:pPr indent="0" lvl="0" marL="0" rtl="0" algn="l">
              <a:lnSpc>
                <a:spcPct val="156250"/>
              </a:lnSpc>
              <a:spcBef>
                <a:spcPts val="0"/>
              </a:spcBef>
              <a:spcAft>
                <a:spcPts val="0"/>
              </a:spcAft>
              <a:buNone/>
            </a:pPr>
            <a:r>
              <a:rPr lang="en-IN" sz="1000">
                <a:latin typeface="Roboto"/>
                <a:ea typeface="Roboto"/>
                <a:cs typeface="Roboto"/>
                <a:sym typeface="Roboto"/>
              </a:rPr>
              <a:t>    }  </a:t>
            </a:r>
            <a:endParaRPr sz="1000">
              <a:latin typeface="Roboto"/>
              <a:ea typeface="Roboto"/>
              <a:cs typeface="Roboto"/>
              <a:sym typeface="Roboto"/>
            </a:endParaRPr>
          </a:p>
          <a:p>
            <a:pPr indent="0" lvl="0" marL="0" rtl="0" algn="l">
              <a:lnSpc>
                <a:spcPct val="156250"/>
              </a:lnSpc>
              <a:spcBef>
                <a:spcPts val="0"/>
              </a:spcBef>
              <a:spcAft>
                <a:spcPts val="0"/>
              </a:spcAft>
              <a:buNone/>
            </a:pPr>
            <a:r>
              <a:rPr lang="en-IN" sz="1000">
                <a:latin typeface="Roboto"/>
                <a:ea typeface="Roboto"/>
                <a:cs typeface="Roboto"/>
                <a:sym typeface="Roboto"/>
              </a:rPr>
              <a:t>}  </a:t>
            </a:r>
            <a:endParaRPr sz="1000">
              <a:latin typeface="Courier New"/>
              <a:ea typeface="Courier New"/>
              <a:cs typeface="Courier New"/>
              <a:sym typeface="Courier New"/>
            </a:endParaRPr>
          </a:p>
        </p:txBody>
      </p:sp>
      <p:sp>
        <p:nvSpPr>
          <p:cNvPr id="319" name="Google Shape;319;g137ba36775b_1_11"/>
          <p:cNvSpPr/>
          <p:nvPr/>
        </p:nvSpPr>
        <p:spPr>
          <a:xfrm>
            <a:off x="4938550" y="831600"/>
            <a:ext cx="3997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Consolas"/>
                <a:ea typeface="Consolas"/>
                <a:cs typeface="Consolas"/>
                <a:sym typeface="Consolas"/>
              </a:rPr>
              <a:t>Example of non-static method reference</a:t>
            </a:r>
            <a:endParaRPr>
              <a:latin typeface="Consolas"/>
              <a:ea typeface="Consolas"/>
              <a:cs typeface="Consolas"/>
              <a:sym typeface="Consolas"/>
            </a:endParaRPr>
          </a:p>
        </p:txBody>
      </p:sp>
      <p:sp>
        <p:nvSpPr>
          <p:cNvPr id="320" name="Google Shape;320;g137ba36775b_1_11"/>
          <p:cNvSpPr txBox="1"/>
          <p:nvPr/>
        </p:nvSpPr>
        <p:spPr>
          <a:xfrm>
            <a:off x="0" y="0"/>
            <a:ext cx="4744500" cy="2044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IN" sz="1800">
                <a:highlight>
                  <a:schemeClr val="lt1"/>
                </a:highlight>
              </a:rPr>
              <a:t>2. Reference to an Instance Method </a:t>
            </a:r>
            <a:r>
              <a:rPr b="1" lang="en-IN" sz="1000">
                <a:highlight>
                  <a:schemeClr val="lt1"/>
                </a:highlight>
              </a:rPr>
              <a:t> </a:t>
            </a:r>
            <a:r>
              <a:rPr lang="en-IN" sz="1000">
                <a:highlight>
                  <a:schemeClr val="lt1"/>
                </a:highlight>
              </a:rPr>
              <a:t>	</a:t>
            </a:r>
            <a:endParaRPr sz="1000">
              <a:highlight>
                <a:schemeClr val="lt1"/>
              </a:highlight>
            </a:endParaRPr>
          </a:p>
          <a:p>
            <a:pPr indent="0" lvl="0" marL="0" rtl="0" algn="l">
              <a:lnSpc>
                <a:spcPct val="110000"/>
              </a:lnSpc>
              <a:spcBef>
                <a:spcPts val="0"/>
              </a:spcBef>
              <a:spcAft>
                <a:spcPts val="0"/>
              </a:spcAft>
              <a:buNone/>
            </a:pPr>
            <a:r>
              <a:t/>
            </a:r>
            <a:endParaRPr sz="1000">
              <a:solidFill>
                <a:srgbClr val="351C75"/>
              </a:solidFill>
              <a:highlight>
                <a:schemeClr val="lt1"/>
              </a:highlight>
            </a:endParaRPr>
          </a:p>
          <a:p>
            <a:pPr indent="0" lvl="0" marL="0" rtl="0" algn="l">
              <a:lnSpc>
                <a:spcPct val="110000"/>
              </a:lnSpc>
              <a:spcBef>
                <a:spcPts val="0"/>
              </a:spcBef>
              <a:spcAft>
                <a:spcPts val="0"/>
              </a:spcAft>
              <a:buNone/>
            </a:pPr>
            <a:r>
              <a:t/>
            </a:r>
            <a:endParaRPr sz="1000">
              <a:solidFill>
                <a:srgbClr val="351C75"/>
              </a:solidFill>
              <a:highlight>
                <a:schemeClr val="lt1"/>
              </a:highlight>
            </a:endParaRPr>
          </a:p>
          <a:p>
            <a:pPr indent="0" lvl="0" marL="0" rtl="0" algn="l">
              <a:lnSpc>
                <a:spcPct val="110000"/>
              </a:lnSpc>
              <a:spcBef>
                <a:spcPts val="0"/>
              </a:spcBef>
              <a:spcAft>
                <a:spcPts val="0"/>
              </a:spcAft>
              <a:buNone/>
            </a:pPr>
            <a:r>
              <a:rPr b="1" lang="en-IN" sz="1000">
                <a:solidFill>
                  <a:srgbClr val="351C75"/>
                </a:solidFill>
                <a:highlight>
                  <a:schemeClr val="lt1"/>
                </a:highlight>
              </a:rPr>
              <a:t>          </a:t>
            </a:r>
            <a:r>
              <a:rPr b="1" lang="en-IN" sz="1000">
                <a:solidFill>
                  <a:srgbClr val="351C75"/>
                </a:solidFill>
                <a:highlight>
                  <a:schemeClr val="lt1"/>
                </a:highlight>
              </a:rPr>
              <a:t>(</a:t>
            </a:r>
            <a:r>
              <a:rPr b="1" i="1" lang="en-IN" sz="1000">
                <a:solidFill>
                  <a:srgbClr val="351C75"/>
                </a:solidFill>
                <a:highlight>
                  <a:schemeClr val="lt1"/>
                </a:highlight>
              </a:rPr>
              <a:t>containingInstance::methodName</a:t>
            </a:r>
            <a:r>
              <a:rPr b="1" lang="en-IN" sz="1000">
                <a:solidFill>
                  <a:srgbClr val="351C75"/>
                </a:solidFill>
                <a:highlight>
                  <a:schemeClr val="lt1"/>
                </a:highlight>
              </a:rPr>
              <a:t>)</a:t>
            </a:r>
            <a:endParaRPr b="1" sz="1000">
              <a:solidFill>
                <a:srgbClr val="351C75"/>
              </a:solidFill>
              <a:highlight>
                <a:schemeClr val="lt1"/>
              </a:highlight>
            </a:endParaRPr>
          </a:p>
          <a:p>
            <a:pPr indent="0" lvl="0" marL="0" rtl="0" algn="l">
              <a:lnSpc>
                <a:spcPct val="110000"/>
              </a:lnSpc>
              <a:spcBef>
                <a:spcPts val="1000"/>
              </a:spcBef>
              <a:spcAft>
                <a:spcPts val="0"/>
              </a:spcAft>
              <a:buNone/>
            </a:pPr>
            <a:r>
              <a:rPr b="1" lang="en-IN" sz="1000">
                <a:highlight>
                  <a:schemeClr val="lt1"/>
                </a:highlight>
              </a:rPr>
              <a:t>Ex:</a:t>
            </a:r>
            <a:r>
              <a:rPr lang="en-IN" sz="1000">
                <a:highlight>
                  <a:schemeClr val="lt1"/>
                </a:highlight>
              </a:rPr>
              <a:t> calls method </a:t>
            </a:r>
            <a:r>
              <a:rPr i="1" lang="en-IN" sz="1000">
                <a:highlight>
                  <a:schemeClr val="lt1"/>
                </a:highlight>
              </a:rPr>
              <a:t>isLegalName(String string) </a:t>
            </a:r>
            <a:r>
              <a:rPr lang="en-IN" sz="1000">
                <a:highlight>
                  <a:schemeClr val="lt1"/>
                </a:highlight>
              </a:rPr>
              <a:t>of type </a:t>
            </a:r>
            <a:r>
              <a:rPr i="1" lang="en-IN" sz="1000">
                <a:highlight>
                  <a:schemeClr val="lt1"/>
                </a:highlight>
              </a:rPr>
              <a:t>User</a:t>
            </a:r>
            <a:r>
              <a:rPr lang="en-IN" sz="1000">
                <a:highlight>
                  <a:schemeClr val="lt1"/>
                </a:highlight>
              </a:rPr>
              <a:t>,</a:t>
            </a:r>
            <a:endParaRPr sz="1000">
              <a:highlight>
                <a:schemeClr val="lt1"/>
              </a:highlight>
            </a:endParaRPr>
          </a:p>
          <a:p>
            <a:pPr indent="0" lvl="0" marL="0" rtl="0" algn="l">
              <a:lnSpc>
                <a:spcPct val="110000"/>
              </a:lnSpc>
              <a:spcBef>
                <a:spcPts val="1000"/>
              </a:spcBef>
              <a:spcAft>
                <a:spcPts val="0"/>
              </a:spcAft>
              <a:buNone/>
            </a:pPr>
            <a:r>
              <a:rPr lang="en-IN" sz="1000">
                <a:highlight>
                  <a:schemeClr val="lt1"/>
                </a:highlight>
              </a:rPr>
              <a:t> which validates an input parameter</a:t>
            </a:r>
            <a:endParaRPr sz="1000">
              <a:solidFill>
                <a:srgbClr val="351C75"/>
              </a:solidFill>
              <a:highlight>
                <a:schemeClr val="lt1"/>
              </a:highlight>
            </a:endParaRPr>
          </a:p>
          <a:p>
            <a:pPr indent="0" lvl="0" marL="0" rtl="0" algn="l">
              <a:lnSpc>
                <a:spcPct val="110000"/>
              </a:lnSpc>
              <a:spcBef>
                <a:spcPts val="1000"/>
              </a:spcBef>
              <a:spcAft>
                <a:spcPts val="0"/>
              </a:spcAft>
              <a:buNone/>
            </a:pPr>
            <a:r>
              <a:rPr b="1" i="1" lang="en-IN" sz="1000">
                <a:solidFill>
                  <a:srgbClr val="4E9359"/>
                </a:solidFill>
              </a:rPr>
              <a:t>User</a:t>
            </a:r>
            <a:r>
              <a:rPr i="1" lang="en-IN" sz="1000">
                <a:highlight>
                  <a:srgbClr val="FAFAFA"/>
                </a:highlight>
              </a:rPr>
              <a:t> </a:t>
            </a:r>
            <a:r>
              <a:rPr i="1" lang="en-IN" sz="1000">
                <a:solidFill>
                  <a:srgbClr val="BC6060"/>
                </a:solidFill>
              </a:rPr>
              <a:t>user</a:t>
            </a:r>
            <a:r>
              <a:rPr i="1" lang="en-IN" sz="1000">
                <a:highlight>
                  <a:srgbClr val="FAFAFA"/>
                </a:highlight>
              </a:rPr>
              <a:t> </a:t>
            </a:r>
            <a:r>
              <a:rPr i="1" lang="en-IN" sz="1000"/>
              <a:t>=</a:t>
            </a:r>
            <a:r>
              <a:rPr i="1" lang="en-IN" sz="1000">
                <a:highlight>
                  <a:srgbClr val="FAFAFA"/>
                </a:highlight>
              </a:rPr>
              <a:t> </a:t>
            </a:r>
            <a:r>
              <a:rPr i="1" lang="en-IN" sz="1000">
                <a:solidFill>
                  <a:srgbClr val="63B175"/>
                </a:solidFill>
              </a:rPr>
              <a:t>new</a:t>
            </a:r>
            <a:r>
              <a:rPr i="1" lang="en-IN" sz="1000">
                <a:highlight>
                  <a:srgbClr val="FAFAFA"/>
                </a:highlight>
              </a:rPr>
              <a:t> </a:t>
            </a:r>
            <a:r>
              <a:rPr b="1" i="1" lang="en-IN" sz="1000">
                <a:solidFill>
                  <a:srgbClr val="267438"/>
                </a:solidFill>
              </a:rPr>
              <a:t>User</a:t>
            </a:r>
            <a:r>
              <a:rPr i="1" lang="en-IN" sz="1000">
                <a:highlight>
                  <a:srgbClr val="FAFAFA"/>
                </a:highlight>
              </a:rPr>
              <a:t>();</a:t>
            </a:r>
            <a:endParaRPr i="1" sz="1000">
              <a:highlight>
                <a:srgbClr val="FAFAFA"/>
              </a:highlight>
            </a:endParaRPr>
          </a:p>
          <a:p>
            <a:pPr indent="0" lvl="0" marL="0" rtl="0" algn="l">
              <a:lnSpc>
                <a:spcPct val="110000"/>
              </a:lnSpc>
              <a:spcBef>
                <a:spcPts val="0"/>
              </a:spcBef>
              <a:spcAft>
                <a:spcPts val="0"/>
              </a:spcAft>
              <a:buNone/>
            </a:pPr>
            <a:r>
              <a:rPr b="1" i="1" lang="en-IN" sz="1000">
                <a:solidFill>
                  <a:srgbClr val="4E9359"/>
                </a:solidFill>
              </a:rPr>
              <a:t>boolean</a:t>
            </a:r>
            <a:r>
              <a:rPr i="1" lang="en-IN" sz="1000">
                <a:highlight>
                  <a:srgbClr val="FAFAFA"/>
                </a:highlight>
              </a:rPr>
              <a:t> </a:t>
            </a:r>
            <a:r>
              <a:rPr i="1" lang="en-IN" sz="1000">
                <a:solidFill>
                  <a:srgbClr val="BC6060"/>
                </a:solidFill>
              </a:rPr>
              <a:t>isLegalName</a:t>
            </a:r>
            <a:r>
              <a:rPr i="1" lang="en-IN" sz="1000">
                <a:highlight>
                  <a:srgbClr val="FAFAFA"/>
                </a:highlight>
              </a:rPr>
              <a:t> </a:t>
            </a:r>
            <a:r>
              <a:rPr i="1" lang="en-IN" sz="1000"/>
              <a:t>=</a:t>
            </a:r>
            <a:r>
              <a:rPr i="1" lang="en-IN" sz="1000">
                <a:highlight>
                  <a:srgbClr val="FAFAFA"/>
                </a:highlight>
              </a:rPr>
              <a:t> list.stream().anyMatch(</a:t>
            </a:r>
            <a:r>
              <a:rPr i="1" lang="en-IN" sz="1000">
                <a:solidFill>
                  <a:srgbClr val="BC6060"/>
                </a:solidFill>
              </a:rPr>
              <a:t>user</a:t>
            </a:r>
            <a:r>
              <a:rPr i="1" lang="en-IN" sz="1000">
                <a:highlight>
                  <a:srgbClr val="FAFAFA"/>
                </a:highlight>
              </a:rPr>
              <a:t>::isLegalName);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12029289d17_0_7"/>
          <p:cNvSpPr txBox="1"/>
          <p:nvPr/>
        </p:nvSpPr>
        <p:spPr>
          <a:xfrm>
            <a:off x="4575475" y="895200"/>
            <a:ext cx="453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latin typeface="Courier New"/>
              <a:ea typeface="Courier New"/>
              <a:cs typeface="Courier New"/>
              <a:sym typeface="Courier New"/>
            </a:endParaRPr>
          </a:p>
        </p:txBody>
      </p:sp>
      <p:sp>
        <p:nvSpPr>
          <p:cNvPr id="326" name="Google Shape;326;g12029289d17_0_7"/>
          <p:cNvSpPr/>
          <p:nvPr/>
        </p:nvSpPr>
        <p:spPr>
          <a:xfrm>
            <a:off x="5158400" y="528100"/>
            <a:ext cx="34704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latin typeface="Consolas"/>
                <a:ea typeface="Consolas"/>
                <a:cs typeface="Consolas"/>
                <a:sym typeface="Consolas"/>
              </a:rPr>
              <a:t>Example of constructor reference</a:t>
            </a:r>
            <a:endParaRPr>
              <a:latin typeface="Consolas"/>
              <a:ea typeface="Consolas"/>
              <a:cs typeface="Consolas"/>
              <a:sym typeface="Consolas"/>
            </a:endParaRPr>
          </a:p>
        </p:txBody>
      </p:sp>
      <p:sp>
        <p:nvSpPr>
          <p:cNvPr id="327" name="Google Shape;327;g12029289d17_0_7"/>
          <p:cNvSpPr txBox="1"/>
          <p:nvPr/>
        </p:nvSpPr>
        <p:spPr>
          <a:xfrm>
            <a:off x="0" y="0"/>
            <a:ext cx="5028600" cy="15771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IN" sz="1800">
                <a:highlight>
                  <a:schemeClr val="lt1"/>
                </a:highlight>
              </a:rPr>
              <a:t>3. Reference to a Constructor  </a:t>
            </a:r>
            <a:r>
              <a:rPr lang="en-IN" sz="1000">
                <a:highlight>
                  <a:schemeClr val="lt1"/>
                </a:highlight>
              </a:rPr>
              <a:t>		</a:t>
            </a:r>
            <a:endParaRPr sz="1000">
              <a:highlight>
                <a:schemeClr val="lt1"/>
              </a:highlight>
            </a:endParaRPr>
          </a:p>
          <a:p>
            <a:pPr indent="0" lvl="0" marL="0" rtl="0" algn="l">
              <a:lnSpc>
                <a:spcPct val="110000"/>
              </a:lnSpc>
              <a:spcBef>
                <a:spcPts val="0"/>
              </a:spcBef>
              <a:spcAft>
                <a:spcPts val="0"/>
              </a:spcAft>
              <a:buNone/>
            </a:pPr>
            <a:r>
              <a:t/>
            </a:r>
            <a:endParaRPr sz="1000">
              <a:highlight>
                <a:schemeClr val="lt1"/>
              </a:highlight>
            </a:endParaRPr>
          </a:p>
          <a:p>
            <a:pPr indent="0" lvl="0" marL="0" rtl="0" algn="l">
              <a:lnSpc>
                <a:spcPct val="110000"/>
              </a:lnSpc>
              <a:spcBef>
                <a:spcPts val="0"/>
              </a:spcBef>
              <a:spcAft>
                <a:spcPts val="0"/>
              </a:spcAft>
              <a:buNone/>
            </a:pPr>
            <a:r>
              <a:rPr lang="en-IN" sz="1000">
                <a:solidFill>
                  <a:srgbClr val="351C75"/>
                </a:solidFill>
                <a:highlight>
                  <a:schemeClr val="lt1"/>
                </a:highlight>
              </a:rPr>
              <a:t>(</a:t>
            </a:r>
            <a:r>
              <a:rPr i="1" lang="en-IN" sz="1000">
                <a:solidFill>
                  <a:srgbClr val="351C75"/>
                </a:solidFill>
                <a:highlight>
                  <a:schemeClr val="lt1"/>
                </a:highlight>
              </a:rPr>
              <a:t>ClassName::new</a:t>
            </a:r>
            <a:r>
              <a:rPr lang="en-IN" sz="1000">
                <a:solidFill>
                  <a:srgbClr val="351C75"/>
                </a:solidFill>
                <a:highlight>
                  <a:schemeClr val="lt1"/>
                </a:highlight>
              </a:rPr>
              <a:t>)</a:t>
            </a:r>
            <a:endParaRPr sz="1000">
              <a:solidFill>
                <a:srgbClr val="351C75"/>
              </a:solidFill>
              <a:highlight>
                <a:schemeClr val="lt1"/>
              </a:highlight>
            </a:endParaRPr>
          </a:p>
          <a:p>
            <a:pPr indent="0" lvl="0" marL="0" rtl="0" algn="l">
              <a:lnSpc>
                <a:spcPct val="110000"/>
              </a:lnSpc>
              <a:spcBef>
                <a:spcPts val="1000"/>
              </a:spcBef>
              <a:spcAft>
                <a:spcPts val="0"/>
              </a:spcAft>
              <a:buNone/>
            </a:pPr>
            <a:r>
              <a:rPr lang="en-IN" sz="1000">
                <a:highlight>
                  <a:schemeClr val="lt1"/>
                </a:highlight>
              </a:rPr>
              <a:t>As constructor in Java is a special method, method reference could be applied to it too, with the help of </a:t>
            </a:r>
            <a:r>
              <a:rPr i="1" lang="en-IN" sz="1000">
                <a:highlight>
                  <a:schemeClr val="lt1"/>
                </a:highlight>
              </a:rPr>
              <a:t>new</a:t>
            </a:r>
            <a:r>
              <a:rPr lang="en-IN" sz="1000">
                <a:highlight>
                  <a:schemeClr val="lt1"/>
                </a:highlight>
              </a:rPr>
              <a:t> as a method name</a:t>
            </a:r>
            <a:endParaRPr sz="1000">
              <a:solidFill>
                <a:srgbClr val="351C75"/>
              </a:solidFill>
              <a:highlight>
                <a:schemeClr val="lt1"/>
              </a:highlight>
            </a:endParaRPr>
          </a:p>
          <a:p>
            <a:pPr indent="0" lvl="0" marL="0" rtl="0" algn="l">
              <a:spcBef>
                <a:spcPts val="1000"/>
              </a:spcBef>
              <a:spcAft>
                <a:spcPts val="0"/>
              </a:spcAft>
              <a:buNone/>
            </a:pPr>
            <a:r>
              <a:rPr i="1" lang="en-IN" sz="1000">
                <a:highlight>
                  <a:srgbClr val="FAFAFA"/>
                </a:highlight>
              </a:rPr>
              <a:t>Stream&lt;User&gt; stream = list.stream().map(User::</a:t>
            </a:r>
            <a:r>
              <a:rPr i="1" lang="en-IN" sz="1000">
                <a:solidFill>
                  <a:srgbClr val="63B175"/>
                </a:solidFill>
              </a:rPr>
              <a:t>new</a:t>
            </a:r>
            <a:r>
              <a:rPr i="1" lang="en-IN" sz="1000">
                <a:highlight>
                  <a:srgbClr val="FAFAFA"/>
                </a:highlight>
              </a:rPr>
              <a:t>);</a:t>
            </a:r>
            <a:endParaRPr i="1" sz="1000">
              <a:highlight>
                <a:srgbClr val="FAFAFA"/>
              </a:highlight>
            </a:endParaRPr>
          </a:p>
        </p:txBody>
      </p:sp>
      <p:sp>
        <p:nvSpPr>
          <p:cNvPr id="328" name="Google Shape;328;g12029289d17_0_7"/>
          <p:cNvSpPr txBox="1"/>
          <p:nvPr/>
        </p:nvSpPr>
        <p:spPr>
          <a:xfrm>
            <a:off x="5112775" y="844450"/>
            <a:ext cx="3999900" cy="4293600"/>
          </a:xfrm>
          <a:prstGeom prst="rect">
            <a:avLst/>
          </a:prstGeom>
          <a:noFill/>
          <a:ln>
            <a:noFill/>
          </a:ln>
        </p:spPr>
        <p:txBody>
          <a:bodyPr anchorCtr="0" anchor="t" bIns="91425" lIns="91425" spcFirstLastPara="1" rIns="91425" wrap="square" tIns="91425">
            <a:spAutoFit/>
          </a:bodyPr>
          <a:lstStyle/>
          <a:p>
            <a:pPr indent="0" lvl="0" marL="0" rtl="0" algn="l">
              <a:lnSpc>
                <a:spcPct val="156250"/>
              </a:lnSpc>
              <a:spcBef>
                <a:spcPts val="300"/>
              </a:spcBef>
              <a:spcAft>
                <a:spcPts val="0"/>
              </a:spcAft>
              <a:buNone/>
            </a:pPr>
            <a:r>
              <a:rPr b="1" lang="en-IN" sz="1100">
                <a:solidFill>
                  <a:srgbClr val="006699"/>
                </a:solidFill>
                <a:latin typeface="Roboto"/>
                <a:ea typeface="Roboto"/>
                <a:cs typeface="Roboto"/>
                <a:sym typeface="Roboto"/>
              </a:rPr>
              <a:t>interface</a:t>
            </a:r>
            <a:r>
              <a:rPr lang="en-IN" sz="1100">
                <a:latin typeface="Roboto"/>
                <a:ea typeface="Roboto"/>
                <a:cs typeface="Roboto"/>
                <a:sym typeface="Roboto"/>
              </a:rPr>
              <a:t> Messageable{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Message </a:t>
            </a:r>
            <a:r>
              <a:rPr b="1" lang="en-IN" sz="1100">
                <a:latin typeface="Roboto"/>
                <a:ea typeface="Roboto"/>
                <a:cs typeface="Roboto"/>
                <a:sym typeface="Roboto"/>
              </a:rPr>
              <a:t>getMessage</a:t>
            </a:r>
            <a:r>
              <a:rPr lang="en-IN" sz="1100">
                <a:latin typeface="Roboto"/>
                <a:ea typeface="Roboto"/>
                <a:cs typeface="Roboto"/>
                <a:sym typeface="Roboto"/>
              </a:rPr>
              <a:t>(String msg);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a:t>
            </a:r>
            <a:endParaRPr sz="1100">
              <a:latin typeface="Roboto"/>
              <a:ea typeface="Roboto"/>
              <a:cs typeface="Roboto"/>
              <a:sym typeface="Roboto"/>
            </a:endParaRPr>
          </a:p>
          <a:p>
            <a:pPr indent="0" lvl="0" marL="0" rtl="0" algn="l">
              <a:lnSpc>
                <a:spcPct val="156250"/>
              </a:lnSpc>
              <a:spcBef>
                <a:spcPts val="300"/>
              </a:spcBef>
              <a:spcAft>
                <a:spcPts val="0"/>
              </a:spcAft>
              <a:buNone/>
            </a:pPr>
            <a:r>
              <a:rPr b="1" lang="en-IN" sz="1100">
                <a:solidFill>
                  <a:srgbClr val="006699"/>
                </a:solidFill>
                <a:latin typeface="Roboto"/>
                <a:ea typeface="Roboto"/>
                <a:cs typeface="Roboto"/>
                <a:sym typeface="Roboto"/>
              </a:rPr>
              <a:t>class</a:t>
            </a:r>
            <a:r>
              <a:rPr lang="en-IN" sz="1100">
                <a:latin typeface="Roboto"/>
                <a:ea typeface="Roboto"/>
                <a:cs typeface="Roboto"/>
                <a:sym typeface="Roboto"/>
              </a:rPr>
              <a:t> Message{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Message(String msg){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System.out.print(msg);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a:t>
            </a:r>
            <a:endParaRPr sz="1100">
              <a:latin typeface="Roboto"/>
              <a:ea typeface="Roboto"/>
              <a:cs typeface="Roboto"/>
              <a:sym typeface="Roboto"/>
            </a:endParaRPr>
          </a:p>
          <a:p>
            <a:pPr indent="0" lvl="0" marL="0" rtl="0" algn="l">
              <a:lnSpc>
                <a:spcPct val="156250"/>
              </a:lnSpc>
              <a:spcBef>
                <a:spcPts val="300"/>
              </a:spcBef>
              <a:spcAft>
                <a:spcPts val="0"/>
              </a:spcAft>
              <a:buNone/>
            </a:pPr>
            <a:r>
              <a:rPr b="1" lang="en-IN" sz="1100">
                <a:solidFill>
                  <a:srgbClr val="006699"/>
                </a:solidFill>
                <a:latin typeface="Roboto"/>
                <a:ea typeface="Roboto"/>
                <a:cs typeface="Roboto"/>
                <a:sym typeface="Roboto"/>
              </a:rPr>
              <a:t>public</a:t>
            </a:r>
            <a:r>
              <a:rPr lang="en-IN" sz="1100">
                <a:latin typeface="Roboto"/>
                <a:ea typeface="Roboto"/>
                <a:cs typeface="Roboto"/>
                <a:sym typeface="Roboto"/>
              </a:rPr>
              <a:t> </a:t>
            </a:r>
            <a:r>
              <a:rPr b="1" lang="en-IN" sz="1100">
                <a:solidFill>
                  <a:srgbClr val="006699"/>
                </a:solidFill>
                <a:latin typeface="Roboto"/>
                <a:ea typeface="Roboto"/>
                <a:cs typeface="Roboto"/>
                <a:sym typeface="Roboto"/>
              </a:rPr>
              <a:t>class</a:t>
            </a:r>
            <a:r>
              <a:rPr lang="en-IN" sz="1100">
                <a:latin typeface="Roboto"/>
                <a:ea typeface="Roboto"/>
                <a:cs typeface="Roboto"/>
                <a:sym typeface="Roboto"/>
              </a:rPr>
              <a:t> ConstructorReference {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a:t>
            </a:r>
            <a:r>
              <a:rPr b="1" lang="en-IN" sz="1100">
                <a:solidFill>
                  <a:srgbClr val="006699"/>
                </a:solidFill>
                <a:latin typeface="Roboto"/>
                <a:ea typeface="Roboto"/>
                <a:cs typeface="Roboto"/>
                <a:sym typeface="Roboto"/>
              </a:rPr>
              <a:t>public</a:t>
            </a:r>
            <a:r>
              <a:rPr lang="en-IN" sz="1100">
                <a:latin typeface="Roboto"/>
                <a:ea typeface="Roboto"/>
                <a:cs typeface="Roboto"/>
                <a:sym typeface="Roboto"/>
              </a:rPr>
              <a:t> </a:t>
            </a:r>
            <a:r>
              <a:rPr b="1" lang="en-IN" sz="1100">
                <a:solidFill>
                  <a:srgbClr val="006699"/>
                </a:solidFill>
                <a:latin typeface="Roboto"/>
                <a:ea typeface="Roboto"/>
                <a:cs typeface="Roboto"/>
                <a:sym typeface="Roboto"/>
              </a:rPr>
              <a:t>static</a:t>
            </a:r>
            <a:r>
              <a:rPr lang="en-IN" sz="1100">
                <a:latin typeface="Roboto"/>
                <a:ea typeface="Roboto"/>
                <a:cs typeface="Roboto"/>
                <a:sym typeface="Roboto"/>
              </a:rPr>
              <a:t> </a:t>
            </a:r>
            <a:r>
              <a:rPr b="1" lang="en-IN" sz="1100">
                <a:solidFill>
                  <a:srgbClr val="006699"/>
                </a:solidFill>
                <a:latin typeface="Roboto"/>
                <a:ea typeface="Roboto"/>
                <a:cs typeface="Roboto"/>
                <a:sym typeface="Roboto"/>
              </a:rPr>
              <a:t>void</a:t>
            </a:r>
            <a:r>
              <a:rPr lang="en-IN" sz="1100">
                <a:latin typeface="Roboto"/>
                <a:ea typeface="Roboto"/>
                <a:cs typeface="Roboto"/>
                <a:sym typeface="Roboto"/>
              </a:rPr>
              <a:t> main(String[] args) {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Messageable hello = Message::</a:t>
            </a:r>
            <a:r>
              <a:rPr b="1" lang="en-IN" sz="1100">
                <a:solidFill>
                  <a:srgbClr val="006699"/>
                </a:solidFill>
                <a:latin typeface="Roboto"/>
                <a:ea typeface="Roboto"/>
                <a:cs typeface="Roboto"/>
                <a:sym typeface="Roboto"/>
              </a:rPr>
              <a:t>new</a:t>
            </a:r>
            <a:r>
              <a:rPr lang="en-IN" sz="1100">
                <a:latin typeface="Roboto"/>
                <a:ea typeface="Roboto"/>
                <a:cs typeface="Roboto"/>
                <a:sym typeface="Roboto"/>
              </a:rPr>
              <a:t>;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hello.</a:t>
            </a:r>
            <a:r>
              <a:rPr b="1" lang="en-IN" sz="1100">
                <a:latin typeface="Roboto"/>
                <a:ea typeface="Roboto"/>
                <a:cs typeface="Roboto"/>
                <a:sym typeface="Roboto"/>
              </a:rPr>
              <a:t>getMessage</a:t>
            </a:r>
            <a:r>
              <a:rPr lang="en-IN" sz="1100">
                <a:latin typeface="Roboto"/>
                <a:ea typeface="Roboto"/>
                <a:cs typeface="Roboto"/>
                <a:sym typeface="Roboto"/>
              </a:rPr>
              <a:t>(</a:t>
            </a:r>
            <a:r>
              <a:rPr lang="en-IN" sz="1100">
                <a:solidFill>
                  <a:srgbClr val="0000FF"/>
                </a:solidFill>
                <a:latin typeface="Roboto"/>
                <a:ea typeface="Roboto"/>
                <a:cs typeface="Roboto"/>
                <a:sym typeface="Roboto"/>
              </a:rPr>
              <a:t>"Hello"</a:t>
            </a:r>
            <a:r>
              <a:rPr lang="en-IN" sz="1100">
                <a:latin typeface="Roboto"/>
                <a:ea typeface="Roboto"/>
                <a:cs typeface="Roboto"/>
                <a:sym typeface="Roboto"/>
              </a:rPr>
              <a:t>);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  </a:t>
            </a:r>
            <a:endParaRPr sz="1100">
              <a:latin typeface="Roboto"/>
              <a:ea typeface="Roboto"/>
              <a:cs typeface="Roboto"/>
              <a:sym typeface="Roboto"/>
            </a:endParaRPr>
          </a:p>
          <a:p>
            <a:pPr indent="0" lvl="0" marL="0" rtl="0" algn="l">
              <a:lnSpc>
                <a:spcPct val="156250"/>
              </a:lnSpc>
              <a:spcBef>
                <a:spcPts val="300"/>
              </a:spcBef>
              <a:spcAft>
                <a:spcPts val="0"/>
              </a:spcAft>
              <a:buNone/>
            </a:pPr>
            <a:r>
              <a:rPr lang="en-IN" sz="1100">
                <a:latin typeface="Roboto"/>
                <a:ea typeface="Roboto"/>
                <a:cs typeface="Roboto"/>
                <a:sym typeface="Roboto"/>
              </a:rPr>
              <a:t>}  </a:t>
            </a:r>
            <a:endParaRPr sz="11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12029289d17_0_2"/>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rtl="0" algn="l">
              <a:lnSpc>
                <a:spcPct val="110000"/>
              </a:lnSpc>
              <a:spcBef>
                <a:spcPts val="0"/>
              </a:spcBef>
              <a:spcAft>
                <a:spcPts val="0"/>
              </a:spcAft>
              <a:buClr>
                <a:srgbClr val="000000"/>
              </a:buClr>
              <a:buSzPts val="1000"/>
              <a:buFont typeface="Arial"/>
              <a:buNone/>
            </a:pPr>
            <a:r>
              <a:rPr b="1" lang="en-IN" sz="1700">
                <a:highlight>
                  <a:schemeClr val="lt1"/>
                </a:highlight>
              </a:rPr>
              <a:t>4. Reference to an Instance Method of an Object of a Particular Type </a:t>
            </a:r>
            <a:endParaRPr b="1" i="0" sz="1700" u="none" cap="none" strike="noStrike">
              <a:solidFill>
                <a:srgbClr val="000000"/>
              </a:solidFill>
              <a:highlight>
                <a:srgbClr val="FFFFFF"/>
              </a:highlight>
              <a:latin typeface="Roboto"/>
              <a:ea typeface="Roboto"/>
              <a:cs typeface="Roboto"/>
              <a:sym typeface="Roboto"/>
            </a:endParaRPr>
          </a:p>
        </p:txBody>
      </p:sp>
      <p:sp>
        <p:nvSpPr>
          <p:cNvPr id="334" name="Google Shape;334;g12029289d17_0_2"/>
          <p:cNvSpPr/>
          <p:nvPr/>
        </p:nvSpPr>
        <p:spPr>
          <a:xfrm>
            <a:off x="138300" y="434100"/>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10000"/>
              </a:lnSpc>
              <a:spcBef>
                <a:spcPts val="0"/>
              </a:spcBef>
              <a:spcAft>
                <a:spcPts val="0"/>
              </a:spcAft>
              <a:buClr>
                <a:srgbClr val="000000"/>
              </a:buClr>
              <a:buSzPts val="1000"/>
              <a:buFont typeface="Arial"/>
              <a:buNone/>
            </a:pPr>
            <a:r>
              <a:t/>
            </a:r>
            <a:endParaRPr b="0" i="1" sz="1000" u="none" cap="none" strike="noStrike">
              <a:solidFill>
                <a:srgbClr val="000000"/>
              </a:solidFill>
              <a:highlight>
                <a:srgbClr val="FAFAFA"/>
              </a:highlight>
              <a:latin typeface="Arial"/>
              <a:ea typeface="Arial"/>
              <a:cs typeface="Arial"/>
              <a:sym typeface="Arial"/>
            </a:endParaRPr>
          </a:p>
          <a:p>
            <a:pPr indent="0" lvl="0" marL="0" marR="0" rtl="0" algn="l">
              <a:lnSpc>
                <a:spcPct val="110000"/>
              </a:lnSpc>
              <a:spcBef>
                <a:spcPts val="0"/>
              </a:spcBef>
              <a:spcAft>
                <a:spcPts val="0"/>
              </a:spcAft>
              <a:buClr>
                <a:srgbClr val="000000"/>
              </a:buClr>
              <a:buSzPts val="1000"/>
              <a:buFont typeface="Arial"/>
              <a:buNone/>
            </a:pPr>
            <a:r>
              <a:rPr lang="en-IN" sz="1000">
                <a:solidFill>
                  <a:srgbClr val="351C75"/>
                </a:solidFill>
                <a:highlight>
                  <a:schemeClr val="lt1"/>
                </a:highlight>
              </a:rPr>
              <a:t>(</a:t>
            </a:r>
            <a:r>
              <a:rPr i="1" lang="en-IN" sz="1000">
                <a:solidFill>
                  <a:srgbClr val="351C75"/>
                </a:solidFill>
                <a:highlight>
                  <a:schemeClr val="lt1"/>
                </a:highlight>
              </a:rPr>
              <a:t>ContainingType::methodName</a:t>
            </a:r>
            <a:r>
              <a:rPr lang="en-IN" sz="1000">
                <a:solidFill>
                  <a:srgbClr val="351C75"/>
                </a:solidFill>
                <a:highlight>
                  <a:schemeClr val="lt1"/>
                </a:highlight>
              </a:rPr>
              <a:t>)</a:t>
            </a:r>
            <a:r>
              <a:rPr b="1" i="0" lang="en-IN" sz="1000" u="none" cap="none" strike="noStrike">
                <a:solidFill>
                  <a:srgbClr val="000000"/>
                </a:solidFill>
                <a:highlight>
                  <a:srgbClr val="FFFFFF"/>
                </a:highlight>
                <a:latin typeface="Arial"/>
                <a:ea typeface="Arial"/>
                <a:cs typeface="Arial"/>
                <a:sym typeface="Arial"/>
              </a:rPr>
              <a:t> </a:t>
            </a:r>
            <a:r>
              <a:rPr b="0" i="0" lang="en-IN" sz="1000" u="none" cap="none" strike="noStrike">
                <a:solidFill>
                  <a:srgbClr val="000000"/>
                </a:solidFill>
                <a:highlight>
                  <a:srgbClr val="FFFFFF"/>
                </a:highlight>
                <a:latin typeface="Arial"/>
                <a:ea typeface="Arial"/>
                <a:cs typeface="Arial"/>
                <a:sym typeface="Arial"/>
              </a:rPr>
              <a:t>	</a:t>
            </a:r>
            <a:endParaRPr b="0" i="1" sz="1000" u="none" cap="none" strike="noStrike">
              <a:solidFill>
                <a:srgbClr val="000000"/>
              </a:solidFill>
              <a:highlight>
                <a:srgbClr val="FFFFFF"/>
              </a:highlight>
              <a:latin typeface="Arial"/>
              <a:ea typeface="Arial"/>
              <a:cs typeface="Arial"/>
              <a:sym typeface="Arial"/>
            </a:endParaRPr>
          </a:p>
          <a:p>
            <a:pPr indent="0" lvl="0" marL="0" marR="177800" rtl="0" algn="l">
              <a:lnSpc>
                <a:spcPct val="115000"/>
              </a:lnSpc>
              <a:spcBef>
                <a:spcPts val="1000"/>
              </a:spcBef>
              <a:spcAft>
                <a:spcPts val="0"/>
              </a:spcAft>
              <a:buClr>
                <a:srgbClr val="000000"/>
              </a:buClr>
              <a:buSzPts val="1000"/>
              <a:buFont typeface="Arial"/>
              <a:buNone/>
            </a:pPr>
            <a:r>
              <a:rPr b="0" i="1" lang="en-IN" sz="1000" u="none" cap="none" strike="noStrike">
                <a:solidFill>
                  <a:srgbClr val="4E9359"/>
                </a:solidFill>
                <a:highlight>
                  <a:srgbClr val="FAFAFA"/>
                </a:highlight>
                <a:latin typeface="Arial"/>
                <a:ea typeface="Arial"/>
                <a:cs typeface="Arial"/>
                <a:sym typeface="Arial"/>
              </a:rPr>
              <a:t>long</a:t>
            </a:r>
            <a:r>
              <a:rPr b="0" i="1" lang="en-IN" sz="1000" u="none" cap="none" strike="noStrike">
                <a:solidFill>
                  <a:srgbClr val="000000"/>
                </a:solidFill>
                <a:highlight>
                  <a:srgbClr val="FAFAFA"/>
                </a:highlight>
                <a:latin typeface="Arial"/>
                <a:ea typeface="Arial"/>
                <a:cs typeface="Arial"/>
                <a:sym typeface="Arial"/>
              </a:rPr>
              <a:t> </a:t>
            </a:r>
            <a:r>
              <a:rPr b="0" i="1" lang="en-IN" sz="1000" u="none" cap="none" strike="noStrike">
                <a:solidFill>
                  <a:srgbClr val="BC6060"/>
                </a:solidFill>
                <a:highlight>
                  <a:srgbClr val="FAFAFA"/>
                </a:highlight>
                <a:latin typeface="Arial"/>
                <a:ea typeface="Arial"/>
                <a:cs typeface="Arial"/>
                <a:sym typeface="Arial"/>
              </a:rPr>
              <a:t>count</a:t>
            </a:r>
            <a:r>
              <a:rPr b="0" i="1" lang="en-IN" sz="1000" u="none" cap="none" strike="noStrike">
                <a:solidFill>
                  <a:srgbClr val="000000"/>
                </a:solidFill>
                <a:highlight>
                  <a:srgbClr val="FAFAFA"/>
                </a:highlight>
                <a:latin typeface="Arial"/>
                <a:ea typeface="Arial"/>
                <a:cs typeface="Arial"/>
                <a:sym typeface="Arial"/>
              </a:rPr>
              <a:t> = list.stream().filter(String::isEmpty).count();</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D1F20"/>
              </a:solidFill>
              <a:highlight>
                <a:srgbClr val="FFFFFF"/>
              </a:highlight>
              <a:latin typeface="Arial"/>
              <a:ea typeface="Arial"/>
              <a:cs typeface="Arial"/>
              <a:sym typeface="Arial"/>
            </a:endParaRPr>
          </a:p>
        </p:txBody>
      </p:sp>
      <p:sp>
        <p:nvSpPr>
          <p:cNvPr id="335" name="Google Shape;335;g12029289d17_0_2"/>
          <p:cNvSpPr txBox="1"/>
          <p:nvPr/>
        </p:nvSpPr>
        <p:spPr>
          <a:xfrm>
            <a:off x="3670250" y="1247650"/>
            <a:ext cx="5401800" cy="387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000">
                <a:solidFill>
                  <a:srgbClr val="273239"/>
                </a:solidFill>
                <a:highlight>
                  <a:srgbClr val="FFFFFF"/>
                </a:highlight>
                <a:latin typeface="Consolas"/>
                <a:ea typeface="Consolas"/>
                <a:cs typeface="Consolas"/>
                <a:sym typeface="Consolas"/>
              </a:rPr>
              <a:t> </a:t>
            </a:r>
            <a:endParaRPr b="1" sz="1000">
              <a:solidFill>
                <a:srgbClr val="273239"/>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b="1" lang="en-IN" sz="1000">
                <a:solidFill>
                  <a:srgbClr val="0033B3"/>
                </a:solidFill>
                <a:highlight>
                  <a:srgbClr val="FFFFFF"/>
                </a:highlight>
                <a:latin typeface="Courier New"/>
                <a:ea typeface="Courier New"/>
                <a:cs typeface="Courier New"/>
                <a:sym typeface="Courier New"/>
              </a:rPr>
              <a:t>public class </a:t>
            </a:r>
            <a:r>
              <a:rPr b="1" lang="en-IN" sz="1000">
                <a:highlight>
                  <a:srgbClr val="FFFFFF"/>
                </a:highlight>
                <a:latin typeface="Courier New"/>
                <a:ea typeface="Courier New"/>
                <a:cs typeface="Courier New"/>
                <a:sym typeface="Courier New"/>
              </a:rPr>
              <a:t>GFG </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 Main driver method</a:t>
            </a:r>
            <a:endParaRPr b="1" i="1" sz="10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solidFill>
                  <a:srgbClr val="0033B3"/>
                </a:solidFill>
                <a:highlight>
                  <a:srgbClr val="FFFFFF"/>
                </a:highlight>
                <a:latin typeface="Courier New"/>
                <a:ea typeface="Courier New"/>
                <a:cs typeface="Courier New"/>
                <a:sym typeface="Courier New"/>
              </a:rPr>
              <a:t>public static void </a:t>
            </a:r>
            <a:r>
              <a:rPr b="1" lang="en-IN" sz="1000">
                <a:solidFill>
                  <a:srgbClr val="00627A"/>
                </a:solidFill>
                <a:highlight>
                  <a:srgbClr val="FFFFFF"/>
                </a:highlight>
                <a:latin typeface="Courier New"/>
                <a:ea typeface="Courier New"/>
                <a:cs typeface="Courier New"/>
                <a:sym typeface="Courier New"/>
              </a:rPr>
              <a:t>main</a:t>
            </a:r>
            <a:r>
              <a:rPr b="1" lang="en-IN" sz="1000">
                <a:solidFill>
                  <a:srgbClr val="080808"/>
                </a:solidFill>
                <a:highlight>
                  <a:srgbClr val="FFFFFF"/>
                </a:highlight>
                <a:latin typeface="Courier New"/>
                <a:ea typeface="Courier New"/>
                <a:cs typeface="Courier New"/>
                <a:sym typeface="Courier New"/>
              </a:rPr>
              <a:t>(</a:t>
            </a:r>
            <a:r>
              <a:rPr b="1" lang="en-IN" sz="1000">
                <a:highlight>
                  <a:srgbClr val="FFFFFF"/>
                </a:highlight>
                <a:latin typeface="Courier New"/>
                <a:ea typeface="Courier New"/>
                <a:cs typeface="Courier New"/>
                <a:sym typeface="Courier New"/>
              </a:rPr>
              <a:t>String</a:t>
            </a:r>
            <a:r>
              <a:rPr b="1" lang="en-IN" sz="1000">
                <a:solidFill>
                  <a:srgbClr val="080808"/>
                </a:solidFill>
                <a:highlight>
                  <a:srgbClr val="FFFFFF"/>
                </a:highlight>
                <a:latin typeface="Courier New"/>
                <a:ea typeface="Courier New"/>
                <a:cs typeface="Courier New"/>
                <a:sym typeface="Courier New"/>
              </a:rPr>
              <a:t>[] args)</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 Creating empty ArrayList of user defined type List of person</a:t>
            </a:r>
            <a:endParaRPr b="1" i="1" sz="10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List</a:t>
            </a:r>
            <a:r>
              <a:rPr b="1" lang="en-IN" sz="1000">
                <a:solidFill>
                  <a:srgbClr val="080808"/>
                </a:solidFill>
                <a:highlight>
                  <a:srgbClr val="FFFFFF"/>
                </a:highlight>
                <a:latin typeface="Courier New"/>
                <a:ea typeface="Courier New"/>
                <a:cs typeface="Courier New"/>
                <a:sym typeface="Courier New"/>
              </a:rPr>
              <a:t>&lt;</a:t>
            </a:r>
            <a:r>
              <a:rPr b="1" lang="en-IN" sz="1000">
                <a:highlight>
                  <a:srgbClr val="FFFFFF"/>
                </a:highlight>
                <a:latin typeface="Courier New"/>
                <a:ea typeface="Courier New"/>
                <a:cs typeface="Courier New"/>
                <a:sym typeface="Courier New"/>
              </a:rPr>
              <a:t>String</a:t>
            </a:r>
            <a:r>
              <a:rPr b="1" lang="en-IN" sz="1000">
                <a:solidFill>
                  <a:srgbClr val="080808"/>
                </a:solidFill>
                <a:highlight>
                  <a:srgbClr val="FFFFFF"/>
                </a:highlight>
                <a:latin typeface="Courier New"/>
                <a:ea typeface="Courier New"/>
                <a:cs typeface="Courier New"/>
                <a:sym typeface="Courier New"/>
              </a:rPr>
              <a:t>&gt; </a:t>
            </a:r>
            <a:r>
              <a:rPr b="1" lang="en-IN" sz="1000">
                <a:highlight>
                  <a:srgbClr val="FFFFFF"/>
                </a:highlight>
                <a:latin typeface="Courier New"/>
                <a:ea typeface="Courier New"/>
                <a:cs typeface="Courier New"/>
                <a:sym typeface="Courier New"/>
              </a:rPr>
              <a:t>personList </a:t>
            </a:r>
            <a:r>
              <a:rPr b="1" lang="en-IN" sz="1000">
                <a:solidFill>
                  <a:srgbClr val="080808"/>
                </a:solidFill>
                <a:highlight>
                  <a:srgbClr val="FFFFFF"/>
                </a:highlight>
                <a:latin typeface="Courier New"/>
                <a:ea typeface="Courier New"/>
                <a:cs typeface="Courier New"/>
                <a:sym typeface="Courier New"/>
              </a:rPr>
              <a:t>= </a:t>
            </a:r>
            <a:r>
              <a:rPr b="1" lang="en-IN" sz="1000">
                <a:solidFill>
                  <a:srgbClr val="0033B3"/>
                </a:solidFill>
                <a:highlight>
                  <a:srgbClr val="FFFFFF"/>
                </a:highlight>
                <a:latin typeface="Courier New"/>
                <a:ea typeface="Courier New"/>
                <a:cs typeface="Courier New"/>
                <a:sym typeface="Courier New"/>
              </a:rPr>
              <a:t>new </a:t>
            </a:r>
            <a:r>
              <a:rPr b="1" lang="en-IN" sz="1000">
                <a:solidFill>
                  <a:srgbClr val="080808"/>
                </a:solidFill>
                <a:highlight>
                  <a:srgbClr val="FFFFFF"/>
                </a:highlight>
                <a:latin typeface="Courier New"/>
                <a:ea typeface="Courier New"/>
                <a:cs typeface="Courier New"/>
                <a:sym typeface="Courier New"/>
              </a:rPr>
              <a:t>ArrayList&lt;&gt;();</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 Adding elements to above object of List using add() method</a:t>
            </a:r>
            <a:endParaRPr b="1" i="1" sz="10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personList</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"vicky"</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personList</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"poonam"</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personList</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"sachin"</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 Method reference to String type</a:t>
            </a:r>
            <a:endParaRPr b="1" i="1" sz="10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solidFill>
                  <a:srgbClr val="080808"/>
                </a:solidFill>
                <a:highlight>
                  <a:srgbClr val="FFFFFF"/>
                </a:highlight>
                <a:latin typeface="Courier New"/>
                <a:ea typeface="Courier New"/>
                <a:cs typeface="Courier New"/>
                <a:sym typeface="Courier New"/>
              </a:rPr>
              <a:t>Collections.sort(</a:t>
            </a:r>
            <a:r>
              <a:rPr b="1" lang="en-IN" sz="1000">
                <a:highlight>
                  <a:srgbClr val="FFFFFF"/>
                </a:highlight>
                <a:latin typeface="Courier New"/>
                <a:ea typeface="Courier New"/>
                <a:cs typeface="Courier New"/>
                <a:sym typeface="Courier New"/>
              </a:rPr>
              <a:t>personList</a:t>
            </a: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String</a:t>
            </a:r>
            <a:r>
              <a:rPr b="1" lang="en-IN" sz="1000">
                <a:solidFill>
                  <a:srgbClr val="080808"/>
                </a:solidFill>
                <a:highlight>
                  <a:srgbClr val="FFFFFF"/>
                </a:highlight>
                <a:latin typeface="Courier New"/>
                <a:ea typeface="Courier New"/>
                <a:cs typeface="Courier New"/>
                <a:sym typeface="Courier New"/>
              </a:rPr>
              <a:t>::compareToIgnoreCase);</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 Printing the elements(names) on console</a:t>
            </a:r>
            <a:endParaRPr b="1" i="1" sz="1000">
              <a:solidFill>
                <a:srgbClr val="8C8C8C"/>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personList</a:t>
            </a:r>
            <a:r>
              <a:rPr b="1" lang="en-IN" sz="1000">
                <a:solidFill>
                  <a:srgbClr val="080808"/>
                </a:solidFill>
                <a:highlight>
                  <a:srgbClr val="FFFFFF"/>
                </a:highlight>
                <a:latin typeface="Courier New"/>
                <a:ea typeface="Courier New"/>
                <a:cs typeface="Courier New"/>
                <a:sym typeface="Courier New"/>
              </a:rPr>
              <a:t>.forEach(</a:t>
            </a:r>
            <a:r>
              <a:rPr b="1" lang="en-IN" sz="1000">
                <a:highlight>
                  <a:srgbClr val="FFFFFF"/>
                </a:highlight>
                <a:latin typeface="Courier New"/>
                <a:ea typeface="Courier New"/>
                <a:cs typeface="Courier New"/>
                <a:sym typeface="Courier New"/>
              </a:rPr>
              <a:t>System</a:t>
            </a:r>
            <a:r>
              <a:rPr b="1" lang="en-IN" sz="1000">
                <a:solidFill>
                  <a:srgbClr val="080808"/>
                </a:solidFill>
                <a:highlight>
                  <a:srgbClr val="FFFFFF"/>
                </a:highlight>
                <a:latin typeface="Courier New"/>
                <a:ea typeface="Courier New"/>
                <a:cs typeface="Courier New"/>
                <a:sym typeface="Courier New"/>
              </a:rPr>
              <a:t>.</a:t>
            </a:r>
            <a:r>
              <a:rPr b="1" i="1" lang="en-IN" sz="1000">
                <a:solidFill>
                  <a:srgbClr val="871094"/>
                </a:solidFill>
                <a:highlight>
                  <a:srgbClr val="FFFFFF"/>
                </a:highlight>
                <a:latin typeface="Courier New"/>
                <a:ea typeface="Courier New"/>
                <a:cs typeface="Courier New"/>
                <a:sym typeface="Courier New"/>
              </a:rPr>
              <a:t>out</a:t>
            </a:r>
            <a:r>
              <a:rPr b="1" lang="en-IN" sz="1000">
                <a:solidFill>
                  <a:srgbClr val="080808"/>
                </a:solidFill>
                <a:highlight>
                  <a:srgbClr val="FFFFFF"/>
                </a:highlight>
                <a:latin typeface="Courier New"/>
                <a:ea typeface="Courier New"/>
                <a:cs typeface="Courier New"/>
                <a:sym typeface="Courier New"/>
              </a:rPr>
              <a:t>::println);</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endParaRPr b="1" sz="100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a:t>
            </a:r>
            <a:endParaRPr b="1" sz="1000">
              <a:solidFill>
                <a:srgbClr val="273239"/>
              </a:solidFill>
              <a:highlight>
                <a:srgbClr val="FFFFFF"/>
              </a:highlight>
              <a:latin typeface="Consolas"/>
              <a:ea typeface="Consolas"/>
              <a:cs typeface="Consolas"/>
              <a:sym typeface="Consolas"/>
            </a:endParaRPr>
          </a:p>
        </p:txBody>
      </p:sp>
      <p:sp>
        <p:nvSpPr>
          <p:cNvPr id="336" name="Google Shape;336;g12029289d17_0_2"/>
          <p:cNvSpPr/>
          <p:nvPr/>
        </p:nvSpPr>
        <p:spPr>
          <a:xfrm>
            <a:off x="3744325" y="1247650"/>
            <a:ext cx="4882500" cy="2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IN" sz="1000">
                <a:solidFill>
                  <a:srgbClr val="38761D"/>
                </a:solidFill>
                <a:highlight>
                  <a:srgbClr val="EFEFEF"/>
                </a:highlight>
                <a:latin typeface="Consolas"/>
                <a:ea typeface="Consolas"/>
                <a:cs typeface="Consolas"/>
                <a:sym typeface="Consolas"/>
              </a:rPr>
              <a:t>Using Instance type method reference to sort with custom comparator</a:t>
            </a:r>
            <a:endParaRPr>
              <a:highlight>
                <a:srgbClr val="EFEFE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graphicFrame>
        <p:nvGraphicFramePr>
          <p:cNvPr id="341" name="Google Shape;341;g12029289d17_0_44"/>
          <p:cNvGraphicFramePr/>
          <p:nvPr/>
        </p:nvGraphicFramePr>
        <p:xfrm>
          <a:off x="0" y="926025"/>
          <a:ext cx="3000000" cy="3000000"/>
        </p:xfrm>
        <a:graphic>
          <a:graphicData uri="http://schemas.openxmlformats.org/drawingml/2006/table">
            <a:tbl>
              <a:tblPr>
                <a:noFill/>
                <a:tableStyleId>{DBE32589-4343-4178-9F41-36718B8CF390}</a:tableStyleId>
              </a:tblPr>
              <a:tblGrid>
                <a:gridCol w="3022000"/>
                <a:gridCol w="3199000"/>
                <a:gridCol w="2923000"/>
              </a:tblGrid>
              <a:tr h="171450">
                <a:tc>
                  <a:txBody>
                    <a:bodyPr/>
                    <a:lstStyle/>
                    <a:p>
                      <a:pPr indent="0" lvl="0" marL="0" rtl="0" algn="ctr">
                        <a:lnSpc>
                          <a:spcPct val="115000"/>
                        </a:lnSpc>
                        <a:spcBef>
                          <a:spcPts val="0"/>
                        </a:spcBef>
                        <a:spcAft>
                          <a:spcPts val="0"/>
                        </a:spcAft>
                        <a:buNone/>
                      </a:pPr>
                      <a:r>
                        <a:rPr b="1" lang="en-IN" sz="950"/>
                        <a:t>Kind</a:t>
                      </a:r>
                      <a:endParaRPr b="1"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950"/>
                        <a:t>Syntax</a:t>
                      </a:r>
                      <a:endParaRPr b="1"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IN" sz="950"/>
                        <a:t>Examples</a:t>
                      </a:r>
                      <a:endParaRPr b="1"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r>
              <a:tr h="314325">
                <a:tc>
                  <a:txBody>
                    <a:bodyPr/>
                    <a:lstStyle/>
                    <a:p>
                      <a:pPr indent="0" lvl="0" marL="0" rtl="0" algn="l">
                        <a:spcBef>
                          <a:spcPts val="0"/>
                        </a:spcBef>
                        <a:spcAft>
                          <a:spcPts val="0"/>
                        </a:spcAft>
                        <a:buNone/>
                      </a:pPr>
                      <a:r>
                        <a:rPr lang="en-IN" sz="950"/>
                        <a:t>Reference to a static method</a:t>
                      </a:r>
                      <a:endParaRPr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IN" sz="950">
                          <a:latin typeface="Courier New"/>
                          <a:ea typeface="Courier New"/>
                          <a:cs typeface="Courier New"/>
                          <a:sym typeface="Courier New"/>
                        </a:rPr>
                        <a:t>ContainingClass</a:t>
                      </a:r>
                      <a:r>
                        <a:rPr lang="en-IN" sz="950">
                          <a:latin typeface="Courier New"/>
                          <a:ea typeface="Courier New"/>
                          <a:cs typeface="Courier New"/>
                          <a:sym typeface="Courier New"/>
                        </a:rPr>
                        <a:t>::</a:t>
                      </a:r>
                      <a:r>
                        <a:rPr i="1" lang="en-IN" sz="950">
                          <a:latin typeface="Courier New"/>
                          <a:ea typeface="Courier New"/>
                          <a:cs typeface="Courier New"/>
                          <a:sym typeface="Courier New"/>
                        </a:rPr>
                        <a:t>staticMethodName</a:t>
                      </a:r>
                      <a:endParaRPr i="1"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IN" sz="950">
                          <a:latin typeface="Courier New"/>
                          <a:ea typeface="Courier New"/>
                          <a:cs typeface="Courier New"/>
                          <a:sym typeface="Courier New"/>
                        </a:rPr>
                        <a:t>Person::compareByAge</a:t>
                      </a:r>
                      <a:endParaRPr sz="950">
                        <a:latin typeface="Courier New"/>
                        <a:ea typeface="Courier New"/>
                        <a:cs typeface="Courier New"/>
                        <a:sym typeface="Courier New"/>
                      </a:endParaRPr>
                    </a:p>
                    <a:p>
                      <a:pPr indent="0" lvl="0" marL="0" rtl="0" algn="l">
                        <a:spcBef>
                          <a:spcPts val="0"/>
                        </a:spcBef>
                        <a:spcAft>
                          <a:spcPts val="0"/>
                        </a:spcAft>
                        <a:buNone/>
                      </a:pPr>
                      <a:r>
                        <a:rPr lang="en-IN" sz="950">
                          <a:latin typeface="Courier New"/>
                          <a:ea typeface="Courier New"/>
                          <a:cs typeface="Courier New"/>
                          <a:sym typeface="Courier New"/>
                        </a:rPr>
                        <a:t>MethodReferencesExamples::appendStrings</a:t>
                      </a:r>
                      <a:endParaRPr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r>
              <a:tr h="314325">
                <a:tc>
                  <a:txBody>
                    <a:bodyPr/>
                    <a:lstStyle/>
                    <a:p>
                      <a:pPr indent="0" lvl="0" marL="0" rtl="0" algn="l">
                        <a:spcBef>
                          <a:spcPts val="0"/>
                        </a:spcBef>
                        <a:spcAft>
                          <a:spcPts val="0"/>
                        </a:spcAft>
                        <a:buNone/>
                      </a:pPr>
                      <a:r>
                        <a:rPr lang="en-IN" sz="950"/>
                        <a:t>Reference to an instance method of a particular object</a:t>
                      </a:r>
                      <a:endParaRPr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IN" sz="950">
                          <a:latin typeface="Courier New"/>
                          <a:ea typeface="Courier New"/>
                          <a:cs typeface="Courier New"/>
                          <a:sym typeface="Courier New"/>
                        </a:rPr>
                        <a:t>containingObject</a:t>
                      </a:r>
                      <a:r>
                        <a:rPr lang="en-IN" sz="950">
                          <a:latin typeface="Courier New"/>
                          <a:ea typeface="Courier New"/>
                          <a:cs typeface="Courier New"/>
                          <a:sym typeface="Courier New"/>
                        </a:rPr>
                        <a:t>::</a:t>
                      </a:r>
                      <a:r>
                        <a:rPr i="1" lang="en-IN" sz="950">
                          <a:latin typeface="Courier New"/>
                          <a:ea typeface="Courier New"/>
                          <a:cs typeface="Courier New"/>
                          <a:sym typeface="Courier New"/>
                        </a:rPr>
                        <a:t>instanceMethodName</a:t>
                      </a:r>
                      <a:endParaRPr i="1"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IN" sz="950">
                          <a:latin typeface="Courier New"/>
                          <a:ea typeface="Courier New"/>
                          <a:cs typeface="Courier New"/>
                          <a:sym typeface="Courier New"/>
                        </a:rPr>
                        <a:t>myComparisonProvider::compareByName</a:t>
                      </a:r>
                      <a:endParaRPr sz="950">
                        <a:latin typeface="Courier New"/>
                        <a:ea typeface="Courier New"/>
                        <a:cs typeface="Courier New"/>
                        <a:sym typeface="Courier New"/>
                      </a:endParaRPr>
                    </a:p>
                    <a:p>
                      <a:pPr indent="0" lvl="0" marL="0" rtl="0" algn="l">
                        <a:spcBef>
                          <a:spcPts val="0"/>
                        </a:spcBef>
                        <a:spcAft>
                          <a:spcPts val="0"/>
                        </a:spcAft>
                        <a:buNone/>
                      </a:pPr>
                      <a:r>
                        <a:rPr lang="en-IN" sz="950">
                          <a:latin typeface="Courier New"/>
                          <a:ea typeface="Courier New"/>
                          <a:cs typeface="Courier New"/>
                          <a:sym typeface="Courier New"/>
                        </a:rPr>
                        <a:t>myApp::appendStrings2</a:t>
                      </a:r>
                      <a:endParaRPr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r>
              <a:tr h="314325">
                <a:tc>
                  <a:txBody>
                    <a:bodyPr/>
                    <a:lstStyle/>
                    <a:p>
                      <a:pPr indent="0" lvl="0" marL="0" rtl="0" algn="l">
                        <a:spcBef>
                          <a:spcPts val="0"/>
                        </a:spcBef>
                        <a:spcAft>
                          <a:spcPts val="0"/>
                        </a:spcAft>
                        <a:buNone/>
                      </a:pPr>
                      <a:r>
                        <a:rPr lang="en-IN" sz="950"/>
                        <a:t>Reference to an instance method of an arbitrary object of a particular type</a:t>
                      </a:r>
                      <a:endParaRPr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IN" sz="950">
                          <a:latin typeface="Courier New"/>
                          <a:ea typeface="Courier New"/>
                          <a:cs typeface="Courier New"/>
                          <a:sym typeface="Courier New"/>
                        </a:rPr>
                        <a:t>ContainingType</a:t>
                      </a:r>
                      <a:r>
                        <a:rPr lang="en-IN" sz="950">
                          <a:latin typeface="Courier New"/>
                          <a:ea typeface="Courier New"/>
                          <a:cs typeface="Courier New"/>
                          <a:sym typeface="Courier New"/>
                        </a:rPr>
                        <a:t>::</a:t>
                      </a:r>
                      <a:r>
                        <a:rPr i="1" lang="en-IN" sz="950">
                          <a:latin typeface="Courier New"/>
                          <a:ea typeface="Courier New"/>
                          <a:cs typeface="Courier New"/>
                          <a:sym typeface="Courier New"/>
                        </a:rPr>
                        <a:t>methodName</a:t>
                      </a:r>
                      <a:endParaRPr i="1"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IN" sz="950">
                          <a:latin typeface="Courier New"/>
                          <a:ea typeface="Courier New"/>
                          <a:cs typeface="Courier New"/>
                          <a:sym typeface="Courier New"/>
                        </a:rPr>
                        <a:t>String::compareToIgnoreCase</a:t>
                      </a:r>
                      <a:endParaRPr sz="950">
                        <a:latin typeface="Courier New"/>
                        <a:ea typeface="Courier New"/>
                        <a:cs typeface="Courier New"/>
                        <a:sym typeface="Courier New"/>
                      </a:endParaRPr>
                    </a:p>
                    <a:p>
                      <a:pPr indent="0" lvl="0" marL="0" rtl="0" algn="l">
                        <a:spcBef>
                          <a:spcPts val="0"/>
                        </a:spcBef>
                        <a:spcAft>
                          <a:spcPts val="0"/>
                        </a:spcAft>
                        <a:buNone/>
                      </a:pPr>
                      <a:r>
                        <a:rPr lang="en-IN" sz="950">
                          <a:latin typeface="Courier New"/>
                          <a:ea typeface="Courier New"/>
                          <a:cs typeface="Courier New"/>
                          <a:sym typeface="Courier New"/>
                        </a:rPr>
                        <a:t>String</a:t>
                      </a:r>
                      <a:r>
                        <a:rPr lang="en-IN" sz="950">
                          <a:latin typeface="Courier New"/>
                          <a:ea typeface="Courier New"/>
                          <a:cs typeface="Courier New"/>
                          <a:sym typeface="Courier New"/>
                        </a:rPr>
                        <a:t>::concat</a:t>
                      </a:r>
                      <a:endParaRPr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r>
              <a:tr h="314325">
                <a:tc>
                  <a:txBody>
                    <a:bodyPr/>
                    <a:lstStyle/>
                    <a:p>
                      <a:pPr indent="0" lvl="0" marL="0" rtl="0" algn="l">
                        <a:spcBef>
                          <a:spcPts val="0"/>
                        </a:spcBef>
                        <a:spcAft>
                          <a:spcPts val="0"/>
                        </a:spcAft>
                        <a:buNone/>
                      </a:pPr>
                      <a:r>
                        <a:rPr lang="en-IN" sz="950"/>
                        <a:t>Reference to a constructor</a:t>
                      </a:r>
                      <a:endParaRPr sz="950"/>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i="1" lang="en-IN" sz="950">
                          <a:latin typeface="Courier New"/>
                          <a:ea typeface="Courier New"/>
                          <a:cs typeface="Courier New"/>
                          <a:sym typeface="Courier New"/>
                        </a:rPr>
                        <a:t>ClassName</a:t>
                      </a:r>
                      <a:r>
                        <a:rPr lang="en-IN" sz="950">
                          <a:latin typeface="Courier New"/>
                          <a:ea typeface="Courier New"/>
                          <a:cs typeface="Courier New"/>
                          <a:sym typeface="Courier New"/>
                        </a:rPr>
                        <a:t>::new</a:t>
                      </a:r>
                      <a:endParaRPr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c>
                  <a:txBody>
                    <a:bodyPr/>
                    <a:lstStyle/>
                    <a:p>
                      <a:pPr indent="0" lvl="0" marL="0" rtl="0" algn="l">
                        <a:spcBef>
                          <a:spcPts val="0"/>
                        </a:spcBef>
                        <a:spcAft>
                          <a:spcPts val="0"/>
                        </a:spcAft>
                        <a:buNone/>
                      </a:pPr>
                      <a:r>
                        <a:rPr lang="en-IN" sz="950">
                          <a:latin typeface="Courier New"/>
                          <a:ea typeface="Courier New"/>
                          <a:cs typeface="Courier New"/>
                          <a:sym typeface="Courier New"/>
                        </a:rPr>
                        <a:t>HashSet::new</a:t>
                      </a:r>
                      <a:endParaRPr sz="950">
                        <a:latin typeface="Courier New"/>
                        <a:ea typeface="Courier New"/>
                        <a:cs typeface="Courier New"/>
                        <a:sym typeface="Courier New"/>
                      </a:endParaRPr>
                    </a:p>
                    <a:p>
                      <a:pPr indent="0" lvl="0" marL="0" rtl="0" algn="l">
                        <a:spcBef>
                          <a:spcPts val="0"/>
                        </a:spcBef>
                        <a:spcAft>
                          <a:spcPts val="0"/>
                        </a:spcAft>
                        <a:buNone/>
                      </a:pPr>
                      <a:r>
                        <a:t/>
                      </a:r>
                      <a:endParaRPr sz="950">
                        <a:latin typeface="Courier New"/>
                        <a:ea typeface="Courier New"/>
                        <a:cs typeface="Courier New"/>
                        <a:sym typeface="Courier New"/>
                      </a:endParaRPr>
                    </a:p>
                  </a:txBody>
                  <a:tcPr marT="91425" marB="91425" marR="91425" marL="91425">
                    <a:lnL cap="flat" cmpd="sng" w="9475">
                      <a:solidFill>
                        <a:srgbClr val="808080"/>
                      </a:solidFill>
                      <a:prstDash val="solid"/>
                      <a:round/>
                      <a:headEnd len="sm" w="sm" type="none"/>
                      <a:tailEnd len="sm" w="sm" type="none"/>
                    </a:lnL>
                    <a:lnR cap="flat" cmpd="sng" w="9475">
                      <a:solidFill>
                        <a:srgbClr val="808080"/>
                      </a:solidFill>
                      <a:prstDash val="solid"/>
                      <a:round/>
                      <a:headEnd len="sm" w="sm" type="none"/>
                      <a:tailEnd len="sm" w="sm" type="none"/>
                    </a:lnR>
                    <a:lnT cap="flat" cmpd="sng" w="9475">
                      <a:solidFill>
                        <a:srgbClr val="808080"/>
                      </a:solidFill>
                      <a:prstDash val="solid"/>
                      <a:round/>
                      <a:headEnd len="sm" w="sm" type="none"/>
                      <a:tailEnd len="sm" w="sm" type="none"/>
                    </a:lnT>
                    <a:lnB cap="flat" cmpd="sng" w="9475">
                      <a:solidFill>
                        <a:srgbClr val="808080"/>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5"/>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forEach()</a:t>
            </a:r>
            <a:endParaRPr b="1" i="0" sz="2200" u="none" cap="none" strike="noStrike">
              <a:solidFill>
                <a:srgbClr val="000000"/>
              </a:solidFill>
              <a:latin typeface="Arial"/>
              <a:ea typeface="Arial"/>
              <a:cs typeface="Arial"/>
              <a:sym typeface="Arial"/>
            </a:endParaRPr>
          </a:p>
        </p:txBody>
      </p:sp>
      <p:sp>
        <p:nvSpPr>
          <p:cNvPr id="347" name="Google Shape;347;p25"/>
          <p:cNvSpPr/>
          <p:nvPr/>
        </p:nvSpPr>
        <p:spPr>
          <a:xfrm>
            <a:off x="-47600" y="584650"/>
            <a:ext cx="4335000" cy="4558800"/>
          </a:xfrm>
          <a:prstGeom prst="rect">
            <a:avLst/>
          </a:prstGeom>
          <a:noFill/>
          <a:ln>
            <a:noFill/>
          </a:ln>
        </p:spPr>
        <p:txBody>
          <a:bodyPr anchorCtr="0" anchor="t" bIns="91425" lIns="90000" spcFirstLastPara="1" rIns="90000" wrap="square" tIns="91425">
            <a:noAutofit/>
          </a:bodyPr>
          <a:lstStyle/>
          <a:p>
            <a:pPr indent="-292100" lvl="0" marL="457200" marR="0" rtl="0" algn="l">
              <a:lnSpc>
                <a:spcPct val="150000"/>
              </a:lnSpc>
              <a:spcBef>
                <a:spcPts val="1800"/>
              </a:spcBef>
              <a:spcAft>
                <a:spcPts val="0"/>
              </a:spcAft>
              <a:buClr>
                <a:srgbClr val="000000"/>
              </a:buClr>
              <a:buSzPts val="1000"/>
              <a:buFont typeface="Roboto"/>
              <a:buChar char="●"/>
            </a:pPr>
            <a:r>
              <a:rPr lang="en-IN" sz="1000">
                <a:solidFill>
                  <a:srgbClr val="333333"/>
                </a:solidFill>
                <a:highlight>
                  <a:srgbClr val="FFFFFF"/>
                </a:highlight>
              </a:rPr>
              <a:t>All the Collection Interfaces in Java </a:t>
            </a:r>
            <a:r>
              <a:rPr b="1" lang="en-IN" sz="1000">
                <a:solidFill>
                  <a:srgbClr val="333333"/>
                </a:solidFill>
                <a:highlight>
                  <a:srgbClr val="FFFFFF"/>
                </a:highlight>
              </a:rPr>
              <a:t>(List, Set, Map etc)</a:t>
            </a:r>
            <a:r>
              <a:rPr lang="en-IN" sz="1000">
                <a:solidFill>
                  <a:srgbClr val="333333"/>
                </a:solidFill>
                <a:highlight>
                  <a:srgbClr val="FFFFFF"/>
                </a:highlight>
              </a:rPr>
              <a:t> will be extending the Iterable interface as the </a:t>
            </a:r>
            <a:r>
              <a:rPr b="1" lang="en-IN" sz="1000">
                <a:solidFill>
                  <a:srgbClr val="266290"/>
                </a:solidFill>
                <a:highlight>
                  <a:srgbClr val="FFFFFF"/>
                </a:highlight>
                <a:uFill>
                  <a:noFill/>
                </a:uFill>
                <a:hlinkClick r:id="rId3">
                  <a:extLst>
                    <a:ext uri="{A12FA001-AC4F-418D-AE19-62706E023703}">
                      <ahyp:hlinkClr val="tx"/>
                    </a:ext>
                  </a:extLst>
                </a:hlinkClick>
              </a:rPr>
              <a:t>super interface</a:t>
            </a:r>
            <a:r>
              <a:rPr lang="en-IN" sz="1000">
                <a:solidFill>
                  <a:srgbClr val="333333"/>
                </a:solidFill>
                <a:highlight>
                  <a:srgbClr val="FFFFFF"/>
                </a:highlight>
              </a:rPr>
              <a:t>. In Java 8 a new method has been introduced for Iterating over collections in Java.</a:t>
            </a:r>
            <a:endParaRPr sz="1000">
              <a:solidFill>
                <a:srgbClr val="333333"/>
              </a:solidFill>
              <a:highlight>
                <a:srgbClr val="FFFFFF"/>
              </a:highlight>
            </a:endParaRPr>
          </a:p>
          <a:p>
            <a:pPr indent="0" lvl="0" marL="457200" marR="0" rtl="0" algn="l">
              <a:lnSpc>
                <a:spcPct val="150000"/>
              </a:lnSpc>
              <a:spcBef>
                <a:spcPts val="1000"/>
              </a:spcBef>
              <a:spcAft>
                <a:spcPts val="0"/>
              </a:spcAft>
              <a:buNone/>
            </a:pPr>
            <a:r>
              <a:rPr b="1" lang="en-IN" sz="1000">
                <a:solidFill>
                  <a:srgbClr val="9900FF"/>
                </a:solidFill>
                <a:highlight>
                  <a:srgbClr val="FFFFFF"/>
                </a:highlight>
              </a:rPr>
              <a:t>void forEach(Consumer&lt;? super T&gt; action)</a:t>
            </a:r>
            <a:endParaRPr sz="1000">
              <a:solidFill>
                <a:srgbClr val="9900FF"/>
              </a:solidFill>
              <a:highlight>
                <a:srgbClr val="FFFFFF"/>
              </a:highlight>
            </a:endParaRPr>
          </a:p>
          <a:p>
            <a:pPr indent="-292100" lvl="0" marL="457200" marR="0" rtl="0" algn="l">
              <a:lnSpc>
                <a:spcPct val="150000"/>
              </a:lnSpc>
              <a:spcBef>
                <a:spcPts val="1000"/>
              </a:spcBef>
              <a:spcAft>
                <a:spcPts val="0"/>
              </a:spcAft>
              <a:buClr>
                <a:srgbClr val="000000"/>
              </a:buClr>
              <a:buSzPts val="1000"/>
              <a:buFont typeface="Roboto"/>
              <a:buChar char="●"/>
            </a:pPr>
            <a:r>
              <a:rPr lang="en-IN" sz="1000">
                <a:highlight>
                  <a:srgbClr val="FFFFFF"/>
                </a:highlight>
              </a:rPr>
              <a:t>We use </a:t>
            </a:r>
            <a:r>
              <a:rPr i="1" lang="en-IN" sz="1000">
                <a:highlight>
                  <a:srgbClr val="FFFFFF"/>
                </a:highlight>
              </a:rPr>
              <a:t>forEach </a:t>
            </a:r>
            <a:r>
              <a:rPr lang="en-IN" sz="1000">
                <a:highlight>
                  <a:srgbClr val="FFFFFF"/>
                </a:highlight>
              </a:rPr>
              <a:t>to iterate over a collection and perform a certain action on each element. </a:t>
            </a:r>
            <a:r>
              <a:rPr b="1" lang="en-IN" sz="1000">
                <a:highlight>
                  <a:srgbClr val="FFFFFF"/>
                </a:highlight>
              </a:rPr>
              <a:t>The action to be performed is contained in a class that implements the </a:t>
            </a:r>
            <a:r>
              <a:rPr b="1" i="1" lang="en-IN" sz="1000">
                <a:highlight>
                  <a:srgbClr val="FFFFFF"/>
                </a:highlight>
              </a:rPr>
              <a:t>Consumer</a:t>
            </a:r>
            <a:r>
              <a:rPr b="1" lang="en-IN" sz="1000">
                <a:highlight>
                  <a:srgbClr val="FFFFFF"/>
                </a:highlight>
              </a:rPr>
              <a:t> interface and is passed to </a:t>
            </a:r>
            <a:r>
              <a:rPr b="1" i="1" lang="en-IN" sz="1000">
                <a:highlight>
                  <a:srgbClr val="FFFFFF"/>
                </a:highlight>
              </a:rPr>
              <a:t>forEach </a:t>
            </a:r>
            <a:r>
              <a:rPr b="1" lang="en-IN" sz="1000">
                <a:highlight>
                  <a:srgbClr val="FFFFFF"/>
                </a:highlight>
              </a:rPr>
              <a:t>as an argument.</a:t>
            </a:r>
            <a:endParaRPr b="1" sz="1000">
              <a:highlight>
                <a:srgbClr val="FFFFFF"/>
              </a:highlight>
            </a:endParaRPr>
          </a:p>
          <a:p>
            <a:pPr indent="-292100" lvl="0" marL="457200" marR="0" rtl="0" algn="l">
              <a:lnSpc>
                <a:spcPct val="150000"/>
              </a:lnSpc>
              <a:spcBef>
                <a:spcPts val="1000"/>
              </a:spcBef>
              <a:spcAft>
                <a:spcPts val="0"/>
              </a:spcAft>
              <a:buClr>
                <a:srgbClr val="000000"/>
              </a:buClr>
              <a:buSzPts val="1000"/>
              <a:buFont typeface="Roboto"/>
              <a:buChar char="●"/>
            </a:pPr>
            <a:r>
              <a:rPr i="0" lang="en-IN" sz="1000" u="none" cap="none" strike="noStrike">
                <a:solidFill>
                  <a:srgbClr val="000000"/>
                </a:solidFill>
                <a:highlight>
                  <a:srgbClr val="FFFFFF"/>
                </a:highlight>
              </a:rPr>
              <a:t>Java 8 has introduced forEach method in </a:t>
            </a:r>
            <a:r>
              <a:rPr b="1" i="1" lang="en-IN" sz="1000" u="none" cap="none" strike="noStrike">
                <a:solidFill>
                  <a:srgbClr val="000000"/>
                </a:solidFill>
                <a:highlight>
                  <a:srgbClr val="FFFFFF"/>
                </a:highlight>
              </a:rPr>
              <a:t>java.lang.Iterable</a:t>
            </a:r>
            <a:r>
              <a:rPr b="1" i="0" lang="en-IN" sz="1000" u="none" cap="none" strike="noStrike">
                <a:solidFill>
                  <a:srgbClr val="000000"/>
                </a:solidFill>
                <a:highlight>
                  <a:srgbClr val="FFFFFF"/>
                </a:highlight>
              </a:rPr>
              <a:t> </a:t>
            </a:r>
            <a:r>
              <a:rPr i="0" lang="en-IN" sz="1000" u="none" cap="none" strike="noStrike">
                <a:solidFill>
                  <a:srgbClr val="000000"/>
                </a:solidFill>
                <a:highlight>
                  <a:srgbClr val="FFFFFF"/>
                </a:highlight>
              </a:rPr>
              <a:t>interface so that while writing code we focus on business logic. </a:t>
            </a:r>
            <a:endParaRPr i="0" sz="1000" u="none" cap="none" strike="noStrike">
              <a:solidFill>
                <a:srgbClr val="000000"/>
              </a:solidFill>
              <a:highlight>
                <a:srgbClr val="FFFFFF"/>
              </a:highlight>
            </a:endParaRPr>
          </a:p>
          <a:p>
            <a:pPr indent="-292100" lvl="0" marL="457200" marR="0" rtl="0" algn="l">
              <a:lnSpc>
                <a:spcPct val="150000"/>
              </a:lnSpc>
              <a:spcBef>
                <a:spcPts val="1000"/>
              </a:spcBef>
              <a:spcAft>
                <a:spcPts val="0"/>
              </a:spcAft>
              <a:buSzPts val="1000"/>
              <a:buChar char="●"/>
            </a:pPr>
            <a:r>
              <a:rPr i="1" lang="en-IN" sz="1000">
                <a:highlight>
                  <a:srgbClr val="FFFFFF"/>
                </a:highlight>
              </a:rPr>
              <a:t>forEach</a:t>
            </a:r>
            <a:r>
              <a:rPr lang="en-IN" sz="1000">
                <a:highlight>
                  <a:srgbClr val="FFFFFF"/>
                </a:highlight>
              </a:rPr>
              <a:t> method has internal iteration.</a:t>
            </a:r>
            <a:endParaRPr sz="1000">
              <a:highlight>
                <a:srgbClr val="FFFFFF"/>
              </a:highlight>
            </a:endParaRPr>
          </a:p>
          <a:p>
            <a:pPr indent="-292100" lvl="0" marL="457200" rtl="0" algn="l">
              <a:lnSpc>
                <a:spcPct val="150000"/>
              </a:lnSpc>
              <a:spcBef>
                <a:spcPts val="1000"/>
              </a:spcBef>
              <a:spcAft>
                <a:spcPts val="0"/>
              </a:spcAft>
              <a:buSzPts val="1000"/>
              <a:buChar char="●"/>
            </a:pPr>
            <a:r>
              <a:rPr lang="en-IN" sz="1000">
                <a:solidFill>
                  <a:srgbClr val="161513"/>
                </a:solidFill>
              </a:rPr>
              <a:t>The forEach() is a higher-order function that accepts a lambda expression or block of code to execute in the context of each element in the list.</a:t>
            </a:r>
            <a:endParaRPr sz="1000">
              <a:highlight>
                <a:srgbClr val="FFFFFF"/>
              </a:highlight>
            </a:endParaRPr>
          </a:p>
          <a:p>
            <a:pPr indent="0" lvl="0" marL="457200" marR="0" rtl="0" algn="l">
              <a:lnSpc>
                <a:spcPct val="150000"/>
              </a:lnSpc>
              <a:spcBef>
                <a:spcPts val="1000"/>
              </a:spcBef>
              <a:spcAft>
                <a:spcPts val="1000"/>
              </a:spcAft>
              <a:buNone/>
            </a:pPr>
            <a:r>
              <a:t/>
            </a:r>
            <a:endParaRPr b="1" i="0" sz="1000" u="none" cap="none" strike="noStrike">
              <a:solidFill>
                <a:srgbClr val="2A0552"/>
              </a:solidFill>
              <a:highlight>
                <a:srgbClr val="FFFFFF"/>
              </a:highlight>
            </a:endParaRPr>
          </a:p>
        </p:txBody>
      </p:sp>
      <p:sp>
        <p:nvSpPr>
          <p:cNvPr id="348" name="Google Shape;348;p25"/>
          <p:cNvSpPr/>
          <p:nvPr/>
        </p:nvSpPr>
        <p:spPr>
          <a:xfrm>
            <a:off x="4257500" y="637675"/>
            <a:ext cx="4813500" cy="4413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txBox="1"/>
          <p:nvPr/>
        </p:nvSpPr>
        <p:spPr>
          <a:xfrm>
            <a:off x="4553225" y="674125"/>
            <a:ext cx="4621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000">
                <a:solidFill>
                  <a:srgbClr val="0033B3"/>
                </a:solidFill>
                <a:highlight>
                  <a:srgbClr val="D9EAD3"/>
                </a:highlight>
                <a:latin typeface="Courier New"/>
                <a:ea typeface="Courier New"/>
                <a:cs typeface="Courier New"/>
                <a:sym typeface="Courier New"/>
              </a:rPr>
              <a:t>package </a:t>
            </a:r>
            <a:r>
              <a:rPr b="1" lang="en-IN" sz="1000">
                <a:highlight>
                  <a:srgbClr val="D9EAD3"/>
                </a:highlight>
                <a:latin typeface="Courier New"/>
                <a:ea typeface="Courier New"/>
                <a:cs typeface="Courier New"/>
                <a:sym typeface="Courier New"/>
              </a:rPr>
              <a:t>java.lang</a:t>
            </a: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033B3"/>
                </a:solidFill>
                <a:highlight>
                  <a:srgbClr val="D9EAD3"/>
                </a:highlight>
                <a:latin typeface="Courier New"/>
                <a:ea typeface="Courier New"/>
                <a:cs typeface="Courier New"/>
                <a:sym typeface="Courier New"/>
              </a:rPr>
              <a:t>import </a:t>
            </a:r>
            <a:r>
              <a:rPr b="1" lang="en-IN" sz="1000">
                <a:highlight>
                  <a:srgbClr val="D9EAD3"/>
                </a:highlight>
                <a:latin typeface="Courier New"/>
                <a:ea typeface="Courier New"/>
                <a:cs typeface="Courier New"/>
                <a:sym typeface="Courier New"/>
              </a:rPr>
              <a:t>java.util.Iterator</a:t>
            </a: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033B3"/>
                </a:solidFill>
                <a:highlight>
                  <a:srgbClr val="D9EAD3"/>
                </a:highlight>
                <a:latin typeface="Courier New"/>
                <a:ea typeface="Courier New"/>
                <a:cs typeface="Courier New"/>
                <a:sym typeface="Courier New"/>
              </a:rPr>
              <a:t>import </a:t>
            </a:r>
            <a:r>
              <a:rPr b="1" lang="en-IN" sz="1000">
                <a:highlight>
                  <a:srgbClr val="D9EAD3"/>
                </a:highlight>
                <a:latin typeface="Courier New"/>
                <a:ea typeface="Courier New"/>
                <a:cs typeface="Courier New"/>
                <a:sym typeface="Courier New"/>
              </a:rPr>
              <a:t>java.util.Objects</a:t>
            </a: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lang="en-IN" sz="1000">
                <a:solidFill>
                  <a:srgbClr val="0033B3"/>
                </a:solidFill>
                <a:highlight>
                  <a:srgbClr val="D9EAD3"/>
                </a:highlight>
                <a:latin typeface="Courier New"/>
                <a:ea typeface="Courier New"/>
                <a:cs typeface="Courier New"/>
                <a:sym typeface="Courier New"/>
              </a:rPr>
              <a:t>import </a:t>
            </a:r>
            <a:r>
              <a:rPr lang="en-IN" sz="1000">
                <a:highlight>
                  <a:srgbClr val="D9EAD3"/>
                </a:highlight>
                <a:latin typeface="Courier New"/>
                <a:ea typeface="Courier New"/>
                <a:cs typeface="Courier New"/>
                <a:sym typeface="Courier New"/>
              </a:rPr>
              <a:t>java.util.Spliterator</a:t>
            </a:r>
            <a:r>
              <a:rPr lang="en-IN" sz="1000">
                <a:solidFill>
                  <a:srgbClr val="080808"/>
                </a:solidFill>
                <a:highlight>
                  <a:srgbClr val="D9EAD3"/>
                </a:highlight>
                <a:latin typeface="Courier New"/>
                <a:ea typeface="Courier New"/>
                <a:cs typeface="Courier New"/>
                <a:sym typeface="Courier New"/>
              </a:rPr>
              <a:t>;</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lang="en-IN" sz="1000">
                <a:solidFill>
                  <a:srgbClr val="0033B3"/>
                </a:solidFill>
                <a:highlight>
                  <a:srgbClr val="D9EAD3"/>
                </a:highlight>
                <a:latin typeface="Courier New"/>
                <a:ea typeface="Courier New"/>
                <a:cs typeface="Courier New"/>
                <a:sym typeface="Courier New"/>
              </a:rPr>
              <a:t>import </a:t>
            </a:r>
            <a:r>
              <a:rPr lang="en-IN" sz="1000">
                <a:highlight>
                  <a:srgbClr val="D9EAD3"/>
                </a:highlight>
                <a:latin typeface="Courier New"/>
                <a:ea typeface="Courier New"/>
                <a:cs typeface="Courier New"/>
                <a:sym typeface="Courier New"/>
              </a:rPr>
              <a:t>java.util.Spliterators</a:t>
            </a:r>
            <a:r>
              <a:rPr lang="en-IN" sz="1000">
                <a:solidFill>
                  <a:srgbClr val="080808"/>
                </a:solidFill>
                <a:highlight>
                  <a:srgbClr val="D9EAD3"/>
                </a:highlight>
                <a:latin typeface="Courier New"/>
                <a:ea typeface="Courier New"/>
                <a:cs typeface="Courier New"/>
                <a:sym typeface="Courier New"/>
              </a:rPr>
              <a:t>;</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033B3"/>
                </a:solidFill>
                <a:highlight>
                  <a:srgbClr val="D9EAD3"/>
                </a:highlight>
                <a:latin typeface="Courier New"/>
                <a:ea typeface="Courier New"/>
                <a:cs typeface="Courier New"/>
                <a:sym typeface="Courier New"/>
              </a:rPr>
              <a:t>import </a:t>
            </a:r>
            <a:r>
              <a:rPr b="1" lang="en-IN" sz="1000">
                <a:highlight>
                  <a:srgbClr val="D9EAD3"/>
                </a:highlight>
                <a:latin typeface="Courier New"/>
                <a:ea typeface="Courier New"/>
                <a:cs typeface="Courier New"/>
                <a:sym typeface="Courier New"/>
              </a:rPr>
              <a:t>java.util.function.Consumer</a:t>
            </a: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033B3"/>
                </a:solidFill>
                <a:highlight>
                  <a:srgbClr val="D9EAD3"/>
                </a:highlight>
                <a:latin typeface="Courier New"/>
                <a:ea typeface="Courier New"/>
                <a:cs typeface="Courier New"/>
                <a:sym typeface="Courier New"/>
              </a:rPr>
              <a:t>public interface </a:t>
            </a:r>
            <a:r>
              <a:rPr b="1" lang="en-IN" sz="1000">
                <a:highlight>
                  <a:srgbClr val="D9EAD3"/>
                </a:highlight>
                <a:latin typeface="Courier New"/>
                <a:ea typeface="Courier New"/>
                <a:cs typeface="Courier New"/>
                <a:sym typeface="Courier New"/>
              </a:rPr>
              <a:t>Iterable</a:t>
            </a:r>
            <a:r>
              <a:rPr b="1" lang="en-IN" sz="1000">
                <a:solidFill>
                  <a:srgbClr val="080808"/>
                </a:solidFill>
                <a:highlight>
                  <a:srgbClr val="D9EAD3"/>
                </a:highlight>
                <a:latin typeface="Courier New"/>
                <a:ea typeface="Courier New"/>
                <a:cs typeface="Courier New"/>
                <a:sym typeface="Courier New"/>
              </a:rPr>
              <a:t>&lt;</a:t>
            </a:r>
            <a:r>
              <a:rPr b="1" lang="en-IN" sz="1000">
                <a:solidFill>
                  <a:srgbClr val="007E8A"/>
                </a:solidFill>
                <a:highlight>
                  <a:srgbClr val="D9EAD3"/>
                </a:highlight>
                <a:latin typeface="Courier New"/>
                <a:ea typeface="Courier New"/>
                <a:cs typeface="Courier New"/>
                <a:sym typeface="Courier New"/>
              </a:rPr>
              <a:t>T</a:t>
            </a:r>
            <a:r>
              <a:rPr b="1" lang="en-IN" sz="1000">
                <a:solidFill>
                  <a:srgbClr val="080808"/>
                </a:solidFill>
                <a:highlight>
                  <a:srgbClr val="D9EAD3"/>
                </a:highlight>
                <a:latin typeface="Courier New"/>
                <a:ea typeface="Courier New"/>
                <a:cs typeface="Courier New"/>
                <a:sym typeface="Courier New"/>
              </a:rPr>
              <a:t>&gt;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lang="en-IN" sz="1000">
                <a:highlight>
                  <a:srgbClr val="D9EAD3"/>
                </a:highlight>
                <a:latin typeface="Courier New"/>
                <a:ea typeface="Courier New"/>
                <a:cs typeface="Courier New"/>
                <a:sym typeface="Courier New"/>
              </a:rPr>
              <a:t>Iterator</a:t>
            </a:r>
            <a:r>
              <a:rPr lang="en-IN" sz="1000">
                <a:solidFill>
                  <a:srgbClr val="080808"/>
                </a:solidFill>
                <a:highlight>
                  <a:srgbClr val="D9EAD3"/>
                </a:highlight>
                <a:latin typeface="Courier New"/>
                <a:ea typeface="Courier New"/>
                <a:cs typeface="Courier New"/>
                <a:sym typeface="Courier New"/>
              </a:rPr>
              <a:t>&lt;</a:t>
            </a:r>
            <a:r>
              <a:rPr lang="en-IN" sz="1000">
                <a:solidFill>
                  <a:srgbClr val="007E8A"/>
                </a:solidFill>
                <a:highlight>
                  <a:srgbClr val="D9EAD3"/>
                </a:highlight>
                <a:latin typeface="Courier New"/>
                <a:ea typeface="Courier New"/>
                <a:cs typeface="Courier New"/>
                <a:sym typeface="Courier New"/>
              </a:rPr>
              <a:t>T</a:t>
            </a:r>
            <a:r>
              <a:rPr lang="en-IN" sz="1000">
                <a:solidFill>
                  <a:srgbClr val="080808"/>
                </a:solidFill>
                <a:highlight>
                  <a:srgbClr val="D9EAD3"/>
                </a:highlight>
                <a:latin typeface="Courier New"/>
                <a:ea typeface="Courier New"/>
                <a:cs typeface="Courier New"/>
                <a:sym typeface="Courier New"/>
              </a:rPr>
              <a:t>&gt; </a:t>
            </a:r>
            <a:r>
              <a:rPr lang="en-IN" sz="1000">
                <a:solidFill>
                  <a:srgbClr val="00627A"/>
                </a:solidFill>
                <a:highlight>
                  <a:srgbClr val="D9EAD3"/>
                </a:highlight>
                <a:latin typeface="Courier New"/>
                <a:ea typeface="Courier New"/>
                <a:cs typeface="Courier New"/>
                <a:sym typeface="Courier New"/>
              </a:rPr>
              <a:t>iterator</a:t>
            </a:r>
            <a:r>
              <a:rPr lang="en-IN" sz="1000">
                <a:solidFill>
                  <a:srgbClr val="080808"/>
                </a:solidFill>
                <a:highlight>
                  <a:srgbClr val="D9EAD3"/>
                </a:highlight>
                <a:latin typeface="Courier New"/>
                <a:ea typeface="Courier New"/>
                <a:cs typeface="Courier New"/>
                <a:sym typeface="Courier New"/>
              </a:rPr>
              <a:t>();</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b="1" lang="en-IN" sz="1000">
                <a:solidFill>
                  <a:srgbClr val="0033B3"/>
                </a:solidFill>
                <a:highlight>
                  <a:srgbClr val="D9EAD3"/>
                </a:highlight>
                <a:latin typeface="Courier New"/>
                <a:ea typeface="Courier New"/>
                <a:cs typeface="Courier New"/>
                <a:sym typeface="Courier New"/>
              </a:rPr>
              <a:t>default void </a:t>
            </a:r>
            <a:r>
              <a:rPr b="1" lang="en-IN" sz="1000">
                <a:solidFill>
                  <a:srgbClr val="00627A"/>
                </a:solidFill>
                <a:highlight>
                  <a:srgbClr val="D9EAD3"/>
                </a:highlight>
                <a:latin typeface="Courier New"/>
                <a:ea typeface="Courier New"/>
                <a:cs typeface="Courier New"/>
                <a:sym typeface="Courier New"/>
              </a:rPr>
              <a:t>forEach</a:t>
            </a:r>
            <a:r>
              <a:rPr b="1" lang="en-IN" sz="1000">
                <a:solidFill>
                  <a:srgbClr val="080808"/>
                </a:solidFill>
                <a:highlight>
                  <a:srgbClr val="D9EAD3"/>
                </a:highlight>
                <a:latin typeface="Courier New"/>
                <a:ea typeface="Courier New"/>
                <a:cs typeface="Courier New"/>
                <a:sym typeface="Courier New"/>
              </a:rPr>
              <a:t>(</a:t>
            </a:r>
            <a:r>
              <a:rPr b="1" lang="en-IN" sz="1000">
                <a:highlight>
                  <a:srgbClr val="D9EAD3"/>
                </a:highlight>
                <a:latin typeface="Courier New"/>
                <a:ea typeface="Courier New"/>
                <a:cs typeface="Courier New"/>
                <a:sym typeface="Courier New"/>
              </a:rPr>
              <a:t>Consumer</a:t>
            </a:r>
            <a:r>
              <a:rPr b="1" lang="en-IN" sz="1000">
                <a:solidFill>
                  <a:srgbClr val="080808"/>
                </a:solidFill>
                <a:highlight>
                  <a:srgbClr val="D9EAD3"/>
                </a:highlight>
                <a:latin typeface="Courier New"/>
                <a:ea typeface="Courier New"/>
                <a:cs typeface="Courier New"/>
                <a:sym typeface="Courier New"/>
              </a:rPr>
              <a:t>&lt;? </a:t>
            </a:r>
            <a:r>
              <a:rPr b="1" lang="en-IN" sz="1000">
                <a:solidFill>
                  <a:srgbClr val="0033B3"/>
                </a:solidFill>
                <a:highlight>
                  <a:srgbClr val="D9EAD3"/>
                </a:highlight>
                <a:latin typeface="Courier New"/>
                <a:ea typeface="Courier New"/>
                <a:cs typeface="Courier New"/>
                <a:sym typeface="Courier New"/>
              </a:rPr>
              <a:t>super </a:t>
            </a:r>
            <a:r>
              <a:rPr b="1" lang="en-IN" sz="1000">
                <a:solidFill>
                  <a:srgbClr val="007E8A"/>
                </a:solidFill>
                <a:highlight>
                  <a:srgbClr val="D9EAD3"/>
                </a:highlight>
                <a:latin typeface="Courier New"/>
                <a:ea typeface="Courier New"/>
                <a:cs typeface="Courier New"/>
                <a:sym typeface="Courier New"/>
              </a:rPr>
              <a:t>T</a:t>
            </a:r>
            <a:r>
              <a:rPr b="1" lang="en-IN" sz="1000">
                <a:solidFill>
                  <a:srgbClr val="080808"/>
                </a:solidFill>
                <a:highlight>
                  <a:srgbClr val="D9EAD3"/>
                </a:highlight>
                <a:latin typeface="Courier New"/>
                <a:ea typeface="Courier New"/>
                <a:cs typeface="Courier New"/>
                <a:sym typeface="Courier New"/>
              </a:rPr>
              <a:t>&gt; action)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b="1" lang="en-IN" sz="1000">
                <a:highlight>
                  <a:srgbClr val="D9EAD3"/>
                </a:highlight>
                <a:latin typeface="Courier New"/>
                <a:ea typeface="Courier New"/>
                <a:cs typeface="Courier New"/>
                <a:sym typeface="Courier New"/>
              </a:rPr>
              <a:t>Objects</a:t>
            </a:r>
            <a:r>
              <a:rPr b="1" lang="en-IN" sz="1000">
                <a:solidFill>
                  <a:srgbClr val="080808"/>
                </a:solidFill>
                <a:highlight>
                  <a:srgbClr val="D9EAD3"/>
                </a:highlight>
                <a:latin typeface="Courier New"/>
                <a:ea typeface="Courier New"/>
                <a:cs typeface="Courier New"/>
                <a:sym typeface="Courier New"/>
              </a:rPr>
              <a:t>.</a:t>
            </a:r>
            <a:r>
              <a:rPr b="1" i="1" lang="en-IN" sz="1000">
                <a:solidFill>
                  <a:srgbClr val="080808"/>
                </a:solidFill>
                <a:highlight>
                  <a:srgbClr val="D9EAD3"/>
                </a:highlight>
                <a:latin typeface="Courier New"/>
                <a:ea typeface="Courier New"/>
                <a:cs typeface="Courier New"/>
                <a:sym typeface="Courier New"/>
              </a:rPr>
              <a:t>requireNonNull</a:t>
            </a:r>
            <a:r>
              <a:rPr b="1" lang="en-IN" sz="1000">
                <a:solidFill>
                  <a:srgbClr val="080808"/>
                </a:solidFill>
                <a:highlight>
                  <a:srgbClr val="D9EAD3"/>
                </a:highlight>
                <a:latin typeface="Courier New"/>
                <a:ea typeface="Courier New"/>
                <a:cs typeface="Courier New"/>
                <a:sym typeface="Courier New"/>
              </a:rPr>
              <a:t>(action);</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b="1" lang="en-IN" sz="1000">
                <a:highlight>
                  <a:srgbClr val="D9EAD3"/>
                </a:highlight>
                <a:latin typeface="Courier New"/>
                <a:ea typeface="Courier New"/>
                <a:cs typeface="Courier New"/>
                <a:sym typeface="Courier New"/>
              </a:rPr>
              <a:t>Iterator var2 </a:t>
            </a:r>
            <a:r>
              <a:rPr b="1" lang="en-IN" sz="1000">
                <a:solidFill>
                  <a:srgbClr val="080808"/>
                </a:solidFill>
                <a:highlight>
                  <a:srgbClr val="D9EAD3"/>
                </a:highlight>
                <a:latin typeface="Courier New"/>
                <a:ea typeface="Courier New"/>
                <a:cs typeface="Courier New"/>
                <a:sym typeface="Courier New"/>
              </a:rPr>
              <a:t>= </a:t>
            </a:r>
            <a:r>
              <a:rPr b="1" lang="en-IN" sz="1000">
                <a:solidFill>
                  <a:srgbClr val="0033B3"/>
                </a:solidFill>
                <a:highlight>
                  <a:srgbClr val="D9EAD3"/>
                </a:highlight>
                <a:latin typeface="Courier New"/>
                <a:ea typeface="Courier New"/>
                <a:cs typeface="Courier New"/>
                <a:sym typeface="Courier New"/>
              </a:rPr>
              <a:t>this</a:t>
            </a:r>
            <a:r>
              <a:rPr b="1" lang="en-IN" sz="1000">
                <a:solidFill>
                  <a:srgbClr val="080808"/>
                </a:solidFill>
                <a:highlight>
                  <a:srgbClr val="D9EAD3"/>
                </a:highlight>
                <a:latin typeface="Courier New"/>
                <a:ea typeface="Courier New"/>
                <a:cs typeface="Courier New"/>
                <a:sym typeface="Courier New"/>
              </a:rPr>
              <a:t>.iterator();</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b="1" lang="en-IN" sz="1000">
                <a:solidFill>
                  <a:srgbClr val="0033B3"/>
                </a:solidFill>
                <a:highlight>
                  <a:srgbClr val="D9EAD3"/>
                </a:highlight>
                <a:latin typeface="Courier New"/>
                <a:ea typeface="Courier New"/>
                <a:cs typeface="Courier New"/>
                <a:sym typeface="Courier New"/>
              </a:rPr>
              <a:t>while</a:t>
            </a:r>
            <a:r>
              <a:rPr b="1" lang="en-IN" sz="1000">
                <a:solidFill>
                  <a:srgbClr val="080808"/>
                </a:solidFill>
                <a:highlight>
                  <a:srgbClr val="D9EAD3"/>
                </a:highlight>
                <a:latin typeface="Courier New"/>
                <a:ea typeface="Courier New"/>
                <a:cs typeface="Courier New"/>
                <a:sym typeface="Courier New"/>
              </a:rPr>
              <a:t>(</a:t>
            </a:r>
            <a:r>
              <a:rPr b="1" lang="en-IN" sz="1000">
                <a:highlight>
                  <a:srgbClr val="D9EAD3"/>
                </a:highlight>
                <a:latin typeface="Courier New"/>
                <a:ea typeface="Courier New"/>
                <a:cs typeface="Courier New"/>
                <a:sym typeface="Courier New"/>
              </a:rPr>
              <a:t>var2</a:t>
            </a:r>
            <a:r>
              <a:rPr b="1" lang="en-IN" sz="1000">
                <a:solidFill>
                  <a:srgbClr val="080808"/>
                </a:solidFill>
                <a:highlight>
                  <a:srgbClr val="D9EAD3"/>
                </a:highlight>
                <a:latin typeface="Courier New"/>
                <a:ea typeface="Courier New"/>
                <a:cs typeface="Courier New"/>
                <a:sym typeface="Courier New"/>
              </a:rPr>
              <a:t>.hasNext())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b="1" lang="en-IN" sz="1000">
                <a:solidFill>
                  <a:srgbClr val="007E8A"/>
                </a:solidFill>
                <a:highlight>
                  <a:srgbClr val="D9EAD3"/>
                </a:highlight>
                <a:latin typeface="Courier New"/>
                <a:ea typeface="Courier New"/>
                <a:cs typeface="Courier New"/>
                <a:sym typeface="Courier New"/>
              </a:rPr>
              <a:t>T </a:t>
            </a:r>
            <a:r>
              <a:rPr b="1" lang="en-IN" sz="1000">
                <a:highlight>
                  <a:srgbClr val="D9EAD3"/>
                </a:highlight>
                <a:latin typeface="Courier New"/>
                <a:ea typeface="Courier New"/>
                <a:cs typeface="Courier New"/>
                <a:sym typeface="Courier New"/>
              </a:rPr>
              <a:t>t </a:t>
            </a:r>
            <a:r>
              <a:rPr b="1" lang="en-IN" sz="1000">
                <a:solidFill>
                  <a:srgbClr val="080808"/>
                </a:solidFill>
                <a:highlight>
                  <a:srgbClr val="D9EAD3"/>
                </a:highlight>
                <a:latin typeface="Courier New"/>
                <a:ea typeface="Courier New"/>
                <a:cs typeface="Courier New"/>
                <a:sym typeface="Courier New"/>
              </a:rPr>
              <a:t>= </a:t>
            </a:r>
            <a:r>
              <a:rPr b="1" lang="en-IN" sz="1000">
                <a:highlight>
                  <a:srgbClr val="D9EAD3"/>
                </a:highlight>
                <a:latin typeface="Courier New"/>
                <a:ea typeface="Courier New"/>
                <a:cs typeface="Courier New"/>
                <a:sym typeface="Courier New"/>
              </a:rPr>
              <a:t>var2</a:t>
            </a:r>
            <a:r>
              <a:rPr b="1" lang="en-IN" sz="1000">
                <a:solidFill>
                  <a:srgbClr val="080808"/>
                </a:solidFill>
                <a:highlight>
                  <a:srgbClr val="D9EAD3"/>
                </a:highlight>
                <a:latin typeface="Courier New"/>
                <a:ea typeface="Courier New"/>
                <a:cs typeface="Courier New"/>
                <a:sym typeface="Courier New"/>
              </a:rPr>
              <a:t>.next();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action.accept(</a:t>
            </a:r>
            <a:r>
              <a:rPr b="1" lang="en-IN" sz="1000">
                <a:highlight>
                  <a:srgbClr val="D9EAD3"/>
                </a:highlight>
                <a:latin typeface="Courier New"/>
                <a:ea typeface="Courier New"/>
                <a:cs typeface="Courier New"/>
                <a:sym typeface="Courier New"/>
              </a:rPr>
              <a:t>t</a:t>
            </a: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t/>
            </a:r>
            <a:endParaRPr b="1"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   </a:t>
            </a:r>
            <a:r>
              <a:rPr lang="en-IN" sz="1000">
                <a:solidFill>
                  <a:srgbClr val="0033B3"/>
                </a:solidFill>
                <a:highlight>
                  <a:srgbClr val="D9EAD3"/>
                </a:highlight>
                <a:latin typeface="Courier New"/>
                <a:ea typeface="Courier New"/>
                <a:cs typeface="Courier New"/>
                <a:sym typeface="Courier New"/>
              </a:rPr>
              <a:t>default </a:t>
            </a:r>
            <a:r>
              <a:rPr lang="en-IN" sz="1000">
                <a:highlight>
                  <a:srgbClr val="D9EAD3"/>
                </a:highlight>
                <a:latin typeface="Courier New"/>
                <a:ea typeface="Courier New"/>
                <a:cs typeface="Courier New"/>
                <a:sym typeface="Courier New"/>
              </a:rPr>
              <a:t>Spliterator</a:t>
            </a:r>
            <a:r>
              <a:rPr lang="en-IN" sz="1000">
                <a:solidFill>
                  <a:srgbClr val="080808"/>
                </a:solidFill>
                <a:highlight>
                  <a:srgbClr val="D9EAD3"/>
                </a:highlight>
                <a:latin typeface="Courier New"/>
                <a:ea typeface="Courier New"/>
                <a:cs typeface="Courier New"/>
                <a:sym typeface="Courier New"/>
              </a:rPr>
              <a:t>&lt;</a:t>
            </a:r>
            <a:r>
              <a:rPr lang="en-IN" sz="1000">
                <a:solidFill>
                  <a:srgbClr val="007E8A"/>
                </a:solidFill>
                <a:highlight>
                  <a:srgbClr val="D9EAD3"/>
                </a:highlight>
                <a:latin typeface="Courier New"/>
                <a:ea typeface="Courier New"/>
                <a:cs typeface="Courier New"/>
                <a:sym typeface="Courier New"/>
              </a:rPr>
              <a:t>T</a:t>
            </a:r>
            <a:r>
              <a:rPr lang="en-IN" sz="1000">
                <a:solidFill>
                  <a:srgbClr val="080808"/>
                </a:solidFill>
                <a:highlight>
                  <a:srgbClr val="D9EAD3"/>
                </a:highlight>
                <a:latin typeface="Courier New"/>
                <a:ea typeface="Courier New"/>
                <a:cs typeface="Courier New"/>
                <a:sym typeface="Courier New"/>
              </a:rPr>
              <a:t>&gt; </a:t>
            </a:r>
            <a:r>
              <a:rPr lang="en-IN" sz="1000">
                <a:solidFill>
                  <a:srgbClr val="00627A"/>
                </a:solidFill>
                <a:highlight>
                  <a:srgbClr val="D9EAD3"/>
                </a:highlight>
                <a:latin typeface="Courier New"/>
                <a:ea typeface="Courier New"/>
                <a:cs typeface="Courier New"/>
                <a:sym typeface="Courier New"/>
              </a:rPr>
              <a:t>spliterator</a:t>
            </a:r>
            <a:r>
              <a:rPr lang="en-IN" sz="1000">
                <a:solidFill>
                  <a:srgbClr val="080808"/>
                </a:solidFill>
                <a:highlight>
                  <a:srgbClr val="D9EAD3"/>
                </a:highlight>
                <a:latin typeface="Courier New"/>
                <a:ea typeface="Courier New"/>
                <a:cs typeface="Courier New"/>
                <a:sym typeface="Courier New"/>
              </a:rPr>
              <a:t>() {</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lang="en-IN" sz="1000">
                <a:solidFill>
                  <a:srgbClr val="080808"/>
                </a:solidFill>
                <a:highlight>
                  <a:srgbClr val="D9EAD3"/>
                </a:highlight>
                <a:latin typeface="Courier New"/>
                <a:ea typeface="Courier New"/>
                <a:cs typeface="Courier New"/>
                <a:sym typeface="Courier New"/>
              </a:rPr>
              <a:t>       </a:t>
            </a:r>
            <a:r>
              <a:rPr lang="en-IN" sz="1000">
                <a:solidFill>
                  <a:srgbClr val="0033B3"/>
                </a:solidFill>
                <a:highlight>
                  <a:srgbClr val="D9EAD3"/>
                </a:highlight>
                <a:latin typeface="Courier New"/>
                <a:ea typeface="Courier New"/>
                <a:cs typeface="Courier New"/>
                <a:sym typeface="Courier New"/>
              </a:rPr>
              <a:t>return     </a:t>
            </a:r>
            <a:r>
              <a:rPr lang="en-IN" sz="1000">
                <a:highlight>
                  <a:srgbClr val="D9EAD3"/>
                </a:highlight>
                <a:latin typeface="Courier New"/>
                <a:ea typeface="Courier New"/>
                <a:cs typeface="Courier New"/>
                <a:sym typeface="Courier New"/>
              </a:rPr>
              <a:t>Spliterators</a:t>
            </a:r>
            <a:r>
              <a:rPr lang="en-IN" sz="1000">
                <a:solidFill>
                  <a:srgbClr val="080808"/>
                </a:solidFill>
                <a:highlight>
                  <a:srgbClr val="D9EAD3"/>
                </a:highlight>
                <a:latin typeface="Courier New"/>
                <a:ea typeface="Courier New"/>
                <a:cs typeface="Courier New"/>
                <a:sym typeface="Courier New"/>
              </a:rPr>
              <a:t>.</a:t>
            </a:r>
            <a:r>
              <a:rPr i="1" lang="en-IN" sz="1000">
                <a:solidFill>
                  <a:srgbClr val="080808"/>
                </a:solidFill>
                <a:highlight>
                  <a:srgbClr val="D9EAD3"/>
                </a:highlight>
                <a:latin typeface="Courier New"/>
                <a:ea typeface="Courier New"/>
                <a:cs typeface="Courier New"/>
                <a:sym typeface="Courier New"/>
              </a:rPr>
              <a:t>spliteratorUnknownSize</a:t>
            </a:r>
            <a:r>
              <a:rPr lang="en-IN" sz="1000">
                <a:solidFill>
                  <a:srgbClr val="080808"/>
                </a:solidFill>
                <a:highlight>
                  <a:srgbClr val="D9EAD3"/>
                </a:highlight>
                <a:latin typeface="Courier New"/>
                <a:ea typeface="Courier New"/>
                <a:cs typeface="Courier New"/>
                <a:sym typeface="Courier New"/>
              </a:rPr>
              <a:t>(</a:t>
            </a:r>
            <a:r>
              <a:rPr lang="en-IN" sz="1000">
                <a:solidFill>
                  <a:srgbClr val="0033B3"/>
                </a:solidFill>
                <a:highlight>
                  <a:srgbClr val="D9EAD3"/>
                </a:highlight>
                <a:latin typeface="Courier New"/>
                <a:ea typeface="Courier New"/>
                <a:cs typeface="Courier New"/>
                <a:sym typeface="Courier New"/>
              </a:rPr>
              <a:t>this</a:t>
            </a:r>
            <a:r>
              <a:rPr lang="en-IN" sz="1000">
                <a:solidFill>
                  <a:srgbClr val="080808"/>
                </a:solidFill>
                <a:highlight>
                  <a:srgbClr val="D9EAD3"/>
                </a:highlight>
                <a:latin typeface="Courier New"/>
                <a:ea typeface="Courier New"/>
                <a:cs typeface="Courier New"/>
                <a:sym typeface="Courier New"/>
              </a:rPr>
              <a:t>.iterator(), </a:t>
            </a:r>
            <a:r>
              <a:rPr lang="en-IN" sz="1000">
                <a:solidFill>
                  <a:srgbClr val="1750EB"/>
                </a:solidFill>
                <a:highlight>
                  <a:srgbClr val="D9EAD3"/>
                </a:highlight>
                <a:latin typeface="Courier New"/>
                <a:ea typeface="Courier New"/>
                <a:cs typeface="Courier New"/>
                <a:sym typeface="Courier New"/>
              </a:rPr>
              <a:t>0</a:t>
            </a:r>
            <a:r>
              <a:rPr lang="en-IN" sz="1000">
                <a:solidFill>
                  <a:srgbClr val="080808"/>
                </a:solidFill>
                <a:highlight>
                  <a:srgbClr val="D9EAD3"/>
                </a:highlight>
                <a:latin typeface="Courier New"/>
                <a:ea typeface="Courier New"/>
                <a:cs typeface="Courier New"/>
                <a:sym typeface="Courier New"/>
              </a:rPr>
              <a:t>);</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lang="en-IN" sz="1000">
                <a:solidFill>
                  <a:srgbClr val="080808"/>
                </a:solidFill>
                <a:highlight>
                  <a:srgbClr val="D9EAD3"/>
                </a:highlight>
                <a:latin typeface="Courier New"/>
                <a:ea typeface="Courier New"/>
                <a:cs typeface="Courier New"/>
                <a:sym typeface="Courier New"/>
              </a:rPr>
              <a:t>   }</a:t>
            </a:r>
            <a:endParaRPr sz="1000">
              <a:solidFill>
                <a:srgbClr val="080808"/>
              </a:solidFill>
              <a:highlight>
                <a:srgbClr val="D9EAD3"/>
              </a:highlight>
              <a:latin typeface="Courier New"/>
              <a:ea typeface="Courier New"/>
              <a:cs typeface="Courier New"/>
              <a:sym typeface="Courier New"/>
            </a:endParaRPr>
          </a:p>
          <a:p>
            <a:pPr indent="0" lvl="0" marL="0" rtl="0" algn="l">
              <a:spcBef>
                <a:spcPts val="0"/>
              </a:spcBef>
              <a:spcAft>
                <a:spcPts val="0"/>
              </a:spcAft>
              <a:buNone/>
            </a:pPr>
            <a:r>
              <a:rPr b="1" lang="en-IN" sz="1000">
                <a:solidFill>
                  <a:srgbClr val="080808"/>
                </a:solidFill>
                <a:highlight>
                  <a:srgbClr val="D9EAD3"/>
                </a:highlight>
                <a:latin typeface="Courier New"/>
                <a:ea typeface="Courier New"/>
                <a:cs typeface="Courier New"/>
                <a:sym typeface="Courier New"/>
              </a:rPr>
              <a:t>}</a:t>
            </a:r>
            <a:endParaRPr b="1" sz="1000">
              <a:solidFill>
                <a:srgbClr val="080808"/>
              </a:solidFill>
              <a:highlight>
                <a:srgbClr val="D9EAD3"/>
              </a:highlight>
              <a:latin typeface="Courier New"/>
              <a:ea typeface="Courier New"/>
              <a:cs typeface="Courier New"/>
              <a:sym typeface="Courier New"/>
            </a:endParaRPr>
          </a:p>
        </p:txBody>
      </p:sp>
      <p:sp>
        <p:nvSpPr>
          <p:cNvPr id="350" name="Google Shape;350;p25"/>
          <p:cNvSpPr/>
          <p:nvPr/>
        </p:nvSpPr>
        <p:spPr>
          <a:xfrm>
            <a:off x="5965000" y="343050"/>
            <a:ext cx="1335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//Iterable.class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IN" sz="2200" u="none" cap="none" strike="noStrike">
                <a:solidFill>
                  <a:srgbClr val="000000"/>
                </a:solidFill>
                <a:latin typeface="Times New Roman"/>
                <a:ea typeface="Times New Roman"/>
                <a:cs typeface="Times New Roman"/>
                <a:sym typeface="Times New Roman"/>
              </a:rPr>
              <a:t>forEach() - continued..</a:t>
            </a:r>
            <a:endParaRPr b="1" i="0" sz="2200" u="none" cap="none" strike="noStrike">
              <a:solidFill>
                <a:srgbClr val="000000"/>
              </a:solidFill>
              <a:latin typeface="Arial"/>
              <a:ea typeface="Arial"/>
              <a:cs typeface="Arial"/>
              <a:sym typeface="Arial"/>
            </a:endParaRPr>
          </a:p>
        </p:txBody>
      </p:sp>
      <p:sp>
        <p:nvSpPr>
          <p:cNvPr id="356" name="Google Shape;356;p26"/>
          <p:cNvSpPr/>
          <p:nvPr/>
        </p:nvSpPr>
        <p:spPr>
          <a:xfrm>
            <a:off x="211675" y="504275"/>
            <a:ext cx="4440600" cy="3022500"/>
          </a:xfrm>
          <a:prstGeom prst="rect">
            <a:avLst/>
          </a:prstGeom>
          <a:noFill/>
          <a:ln>
            <a:noFill/>
          </a:ln>
        </p:spPr>
        <p:txBody>
          <a:bodyPr anchorCtr="0" anchor="t" bIns="91425" lIns="90000" spcFirstLastPara="1" rIns="90000" wrap="square" tIns="91425">
            <a:noAutofit/>
          </a:bodyPr>
          <a:lstStyle/>
          <a:p>
            <a:pPr indent="-179999" lvl="0" marL="179999" marR="0" rtl="0" algn="l">
              <a:lnSpc>
                <a:spcPct val="100000"/>
              </a:lnSpc>
              <a:spcBef>
                <a:spcPts val="0"/>
              </a:spcBef>
              <a:spcAft>
                <a:spcPts val="0"/>
              </a:spcAft>
              <a:buClr>
                <a:srgbClr val="000000"/>
              </a:buClr>
              <a:buSzPts val="900"/>
              <a:buFont typeface="Arial"/>
              <a:buNone/>
            </a:pPr>
            <a:r>
              <a:rPr b="1" i="0" lang="en-IN" sz="900" u="none" cap="none" strike="noStrike">
                <a:solidFill>
                  <a:srgbClr val="0033B3"/>
                </a:solidFill>
                <a:highlight>
                  <a:srgbClr val="FFFFFF"/>
                </a:highlight>
                <a:latin typeface="Courier New"/>
                <a:ea typeface="Courier New"/>
                <a:cs typeface="Courier New"/>
                <a:sym typeface="Courier New"/>
              </a:rPr>
              <a:t>import </a:t>
            </a:r>
            <a:r>
              <a:rPr b="1" i="0" lang="en-IN" sz="900" u="none" cap="none" strike="noStrike">
                <a:solidFill>
                  <a:srgbClr val="000000"/>
                </a:solidFill>
                <a:highlight>
                  <a:srgbClr val="FFFFFF"/>
                </a:highlight>
                <a:latin typeface="Courier New"/>
                <a:ea typeface="Courier New"/>
                <a:cs typeface="Courier New"/>
                <a:sym typeface="Courier New"/>
              </a:rPr>
              <a:t>java.util.ArrayList</a:t>
            </a:r>
            <a:r>
              <a:rPr b="1" i="0" lang="en-IN" sz="900" u="none" cap="none" strike="noStrike">
                <a:solidFill>
                  <a:srgbClr val="080808"/>
                </a:solidFill>
                <a:highlight>
                  <a:srgbClr val="FFFFFF"/>
                </a:highlight>
                <a:latin typeface="Courier New"/>
                <a:ea typeface="Courier New"/>
                <a:cs typeface="Courier New"/>
                <a:sym typeface="Courier New"/>
              </a:rPr>
              <a:t>;</a:t>
            </a:r>
            <a:endParaRPr b="1" i="0" sz="900" u="none" cap="none" strike="noStrike">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t/>
            </a:r>
            <a:endParaRPr b="1" i="0" sz="900" u="none" cap="none" strike="noStrike">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rPr b="1" i="0" lang="en-IN" sz="900" u="none" cap="none" strike="noStrike">
                <a:solidFill>
                  <a:srgbClr val="0033B3"/>
                </a:solidFill>
                <a:highlight>
                  <a:srgbClr val="FFFFFF"/>
                </a:highlight>
                <a:latin typeface="Courier New"/>
                <a:ea typeface="Courier New"/>
                <a:cs typeface="Courier New"/>
                <a:sym typeface="Courier New"/>
              </a:rPr>
              <a:t>public class </a:t>
            </a:r>
            <a:r>
              <a:rPr b="1" i="0" lang="en-IN" sz="900" u="none" cap="none" strike="noStrike">
                <a:solidFill>
                  <a:srgbClr val="000000"/>
                </a:solidFill>
                <a:highlight>
                  <a:srgbClr val="FFFFFF"/>
                </a:highlight>
                <a:latin typeface="Courier New"/>
                <a:ea typeface="Courier New"/>
                <a:cs typeface="Courier New"/>
                <a:sym typeface="Courier New"/>
              </a:rPr>
              <a:t>ForEachSamplecopy </a:t>
            </a:r>
            <a:r>
              <a:rPr b="1" i="0" lang="en-IN" sz="900" u="none" cap="none" strike="noStrike">
                <a:solidFill>
                  <a:srgbClr val="080808"/>
                </a:solidFill>
                <a:highlight>
                  <a:srgbClr val="FFFFFF"/>
                </a:highlight>
                <a:latin typeface="Courier New"/>
                <a:ea typeface="Courier New"/>
                <a:cs typeface="Courier New"/>
                <a:sym typeface="Courier New"/>
              </a:rPr>
              <a:t>{</a:t>
            </a:r>
            <a:endParaRPr b="1" i="0" sz="900" u="none" cap="none" strike="noStrike">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t/>
            </a:r>
            <a:endParaRPr b="1" i="0" sz="900" u="none" cap="none" strike="noStrike">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rPr b="1" i="0" lang="en-IN" sz="900" u="none" cap="none" strike="noStrike">
                <a:solidFill>
                  <a:srgbClr val="080808"/>
                </a:solidFill>
                <a:highlight>
                  <a:srgbClr val="FFFFFF"/>
                </a:highlight>
                <a:latin typeface="Courier New"/>
                <a:ea typeface="Courier New"/>
                <a:cs typeface="Courier New"/>
                <a:sym typeface="Courier New"/>
              </a:rPr>
              <a:t>       </a:t>
            </a:r>
            <a:r>
              <a:rPr b="1" i="0" lang="en-IN" sz="900" u="none" cap="none" strike="noStrike">
                <a:solidFill>
                  <a:srgbClr val="0033B3"/>
                </a:solidFill>
                <a:highlight>
                  <a:srgbClr val="FFFFFF"/>
                </a:highlight>
                <a:latin typeface="Courier New"/>
                <a:ea typeface="Courier New"/>
                <a:cs typeface="Courier New"/>
                <a:sym typeface="Courier New"/>
              </a:rPr>
              <a:t>public static void </a:t>
            </a:r>
            <a:r>
              <a:rPr b="1" i="0" lang="en-IN" sz="900" u="none" cap="none" strike="noStrike">
                <a:solidFill>
                  <a:srgbClr val="00627A"/>
                </a:solidFill>
                <a:highlight>
                  <a:srgbClr val="FFFFFF"/>
                </a:highlight>
                <a:latin typeface="Courier New"/>
                <a:ea typeface="Courier New"/>
                <a:cs typeface="Courier New"/>
                <a:sym typeface="Courier New"/>
              </a:rPr>
              <a:t>main</a:t>
            </a:r>
            <a:r>
              <a:rPr b="1"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String</a:t>
            </a:r>
            <a:r>
              <a:rPr b="1" i="0" lang="en-IN" sz="900" u="none" cap="none" strike="noStrike">
                <a:solidFill>
                  <a:srgbClr val="080808"/>
                </a:solidFill>
                <a:highlight>
                  <a:srgbClr val="FFFFFF"/>
                </a:highlight>
                <a:latin typeface="Courier New"/>
                <a:ea typeface="Courier New"/>
                <a:cs typeface="Courier New"/>
                <a:sym typeface="Courier New"/>
              </a:rPr>
              <a:t>[] args) {</a:t>
            </a:r>
            <a:endParaRPr b="1"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b="1" sz="900">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b="1" lang="en-IN" sz="9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List</a:t>
            </a:r>
            <a:r>
              <a:rPr b="1" lang="en-IN" sz="1000">
                <a:solidFill>
                  <a:srgbClr val="080808"/>
                </a:solidFill>
                <a:highlight>
                  <a:srgbClr val="FFFFFF"/>
                </a:highlight>
                <a:latin typeface="Courier New"/>
                <a:ea typeface="Courier New"/>
                <a:cs typeface="Courier New"/>
                <a:sym typeface="Courier New"/>
              </a:rPr>
              <a:t>&lt;</a:t>
            </a:r>
            <a:r>
              <a:rPr b="1" lang="en-IN" sz="1000">
                <a:highlight>
                  <a:srgbClr val="FFFFFF"/>
                </a:highlight>
                <a:latin typeface="Courier New"/>
                <a:ea typeface="Courier New"/>
                <a:cs typeface="Courier New"/>
                <a:sym typeface="Courier New"/>
              </a:rPr>
              <a:t>String</a:t>
            </a:r>
            <a:r>
              <a:rPr b="1" lang="en-IN" sz="1000">
                <a:solidFill>
                  <a:srgbClr val="080808"/>
                </a:solidFill>
                <a:highlight>
                  <a:srgbClr val="FFFFFF"/>
                </a:highlight>
                <a:latin typeface="Courier New"/>
                <a:ea typeface="Courier New"/>
                <a:cs typeface="Courier New"/>
                <a:sym typeface="Courier New"/>
              </a:rPr>
              <a:t>&gt; </a:t>
            </a:r>
            <a:r>
              <a:rPr b="1" lang="en-IN" sz="1000">
                <a:highlight>
                  <a:srgbClr val="FFFFFF"/>
                </a:highlight>
                <a:latin typeface="Courier New"/>
                <a:ea typeface="Courier New"/>
                <a:cs typeface="Courier New"/>
                <a:sym typeface="Courier New"/>
              </a:rPr>
              <a:t>places </a:t>
            </a:r>
            <a:r>
              <a:rPr b="1" lang="en-IN" sz="1000">
                <a:solidFill>
                  <a:srgbClr val="080808"/>
                </a:solidFill>
                <a:highlight>
                  <a:srgbClr val="FFFFFF"/>
                </a:highlight>
                <a:latin typeface="Courier New"/>
                <a:ea typeface="Courier New"/>
                <a:cs typeface="Courier New"/>
                <a:sym typeface="Courier New"/>
              </a:rPr>
              <a:t>= </a:t>
            </a:r>
            <a:r>
              <a:rPr b="1" lang="en-IN" sz="1000">
                <a:solidFill>
                  <a:srgbClr val="0033B3"/>
                </a:solidFill>
                <a:highlight>
                  <a:srgbClr val="FFFFFF"/>
                </a:highlight>
                <a:latin typeface="Courier New"/>
                <a:ea typeface="Courier New"/>
                <a:cs typeface="Courier New"/>
                <a:sym typeface="Courier New"/>
              </a:rPr>
              <a:t>new </a:t>
            </a:r>
            <a:r>
              <a:rPr b="1" lang="en-IN" sz="1000">
                <a:solidFill>
                  <a:srgbClr val="080808"/>
                </a:solidFill>
                <a:highlight>
                  <a:srgbClr val="FFFFFF"/>
                </a:highlight>
                <a:latin typeface="Courier New"/>
                <a:ea typeface="Courier New"/>
                <a:cs typeface="Courier New"/>
                <a:sym typeface="Courier New"/>
              </a:rPr>
              <a:t>ArrayList&lt;&gt;();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places</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"Delhi"</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places</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"Bangalore"</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places</a:t>
            </a:r>
            <a:r>
              <a:rPr b="1" lang="en-IN" sz="1000">
                <a:solidFill>
                  <a:srgbClr val="080808"/>
                </a:solidFill>
                <a:highlight>
                  <a:srgbClr val="FFFFFF"/>
                </a:highlight>
                <a:latin typeface="Courier New"/>
                <a:ea typeface="Courier New"/>
                <a:cs typeface="Courier New"/>
                <a:sym typeface="Courier New"/>
              </a:rPr>
              <a:t>.add(</a:t>
            </a:r>
            <a:r>
              <a:rPr b="1" lang="en-IN" sz="1000">
                <a:solidFill>
                  <a:srgbClr val="067D17"/>
                </a:solidFill>
                <a:highlight>
                  <a:srgbClr val="FFFFFF"/>
                </a:highlight>
                <a:latin typeface="Courier New"/>
                <a:ea typeface="Courier New"/>
                <a:cs typeface="Courier New"/>
                <a:sym typeface="Courier New"/>
              </a:rPr>
              <a:t>"Hyderabad"</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   </a:t>
            </a:r>
            <a:r>
              <a:rPr b="1" i="1" lang="en-IN" sz="1000">
                <a:solidFill>
                  <a:srgbClr val="8C8C8C"/>
                </a:solidFill>
                <a:highlight>
                  <a:srgbClr val="FFFFFF"/>
                </a:highlight>
                <a:latin typeface="Courier New"/>
                <a:ea typeface="Courier New"/>
                <a:cs typeface="Courier New"/>
                <a:sym typeface="Courier New"/>
              </a:rPr>
              <a:t>//places.forEach(p -&gt; System.out.println(p));</a:t>
            </a:r>
            <a:endParaRPr b="1" i="1" sz="1000">
              <a:solidFill>
                <a:srgbClr val="8C8C8C"/>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i="1" lang="en-IN" sz="1000">
                <a:solidFill>
                  <a:srgbClr val="8C8C8C"/>
                </a:solidFill>
                <a:highlight>
                  <a:srgbClr val="FFFFFF"/>
                </a:highlight>
                <a:latin typeface="Courier New"/>
                <a:ea typeface="Courier New"/>
                <a:cs typeface="Courier New"/>
                <a:sym typeface="Courier New"/>
              </a:rPr>
              <a:t>   </a:t>
            </a:r>
            <a:r>
              <a:rPr b="1" lang="en-IN" sz="1000">
                <a:highlight>
                  <a:srgbClr val="FFFFFF"/>
                </a:highlight>
                <a:latin typeface="Courier New"/>
                <a:ea typeface="Courier New"/>
                <a:cs typeface="Courier New"/>
                <a:sym typeface="Courier New"/>
              </a:rPr>
              <a:t>places</a:t>
            </a:r>
            <a:r>
              <a:rPr b="1" lang="en-IN" sz="1000">
                <a:solidFill>
                  <a:srgbClr val="080808"/>
                </a:solidFill>
                <a:highlight>
                  <a:srgbClr val="FFFFFF"/>
                </a:highlight>
                <a:latin typeface="Courier New"/>
                <a:ea typeface="Courier New"/>
                <a:cs typeface="Courier New"/>
                <a:sym typeface="Courier New"/>
              </a:rPr>
              <a:t>.</a:t>
            </a:r>
            <a:r>
              <a:rPr b="1" lang="en-IN" sz="1000">
                <a:solidFill>
                  <a:srgbClr val="9900FF"/>
                </a:solidFill>
                <a:highlight>
                  <a:srgbClr val="FFFFFF"/>
                </a:highlight>
                <a:latin typeface="Courier New"/>
                <a:ea typeface="Courier New"/>
                <a:cs typeface="Courier New"/>
                <a:sym typeface="Courier New"/>
              </a:rPr>
              <a:t>forEach(System.</a:t>
            </a:r>
            <a:r>
              <a:rPr b="1" i="1" lang="en-IN" sz="1000">
                <a:solidFill>
                  <a:srgbClr val="9900FF"/>
                </a:solidFill>
                <a:highlight>
                  <a:srgbClr val="FFFFFF"/>
                </a:highlight>
                <a:latin typeface="Courier New"/>
                <a:ea typeface="Courier New"/>
                <a:cs typeface="Courier New"/>
                <a:sym typeface="Courier New"/>
              </a:rPr>
              <a:t>out</a:t>
            </a:r>
            <a:r>
              <a:rPr b="1" lang="en-IN" sz="1000">
                <a:solidFill>
                  <a:srgbClr val="9900FF"/>
                </a:solidFill>
                <a:highlight>
                  <a:srgbClr val="FFFFFF"/>
                </a:highlight>
                <a:latin typeface="Courier New"/>
                <a:ea typeface="Courier New"/>
                <a:cs typeface="Courier New"/>
                <a:sym typeface="Courier New"/>
              </a:rPr>
              <a:t>::println)</a:t>
            </a: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a:t>
            </a:r>
            <a:endParaRPr b="1" sz="1000">
              <a:solidFill>
                <a:srgbClr val="080808"/>
              </a:solidFill>
              <a:highlight>
                <a:srgbClr val="FFFFFF"/>
              </a:highlight>
              <a:latin typeface="Courier New"/>
              <a:ea typeface="Courier New"/>
              <a:cs typeface="Courier New"/>
              <a:sym typeface="Courier New"/>
            </a:endParaRPr>
          </a:p>
          <a:p>
            <a:pPr indent="457200" lvl="0" marL="0" marR="0" rtl="0" algn="l">
              <a:lnSpc>
                <a:spcPct val="100000"/>
              </a:lnSpc>
              <a:spcBef>
                <a:spcPts val="0"/>
              </a:spcBef>
              <a:spcAft>
                <a:spcPts val="0"/>
              </a:spcAft>
              <a:buClr>
                <a:srgbClr val="000000"/>
              </a:buClr>
              <a:buSzPts val="900"/>
              <a:buFont typeface="Arial"/>
              <a:buNone/>
            </a:pPr>
            <a:r>
              <a:t/>
            </a:r>
            <a:endParaRPr b="1" sz="900">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rPr b="1" i="0" lang="en-IN" sz="900" u="none" cap="none" strike="noStrike">
                <a:solidFill>
                  <a:srgbClr val="080808"/>
                </a:solidFill>
                <a:highlight>
                  <a:srgbClr val="FFFFFF"/>
                </a:highlight>
                <a:latin typeface="Courier New"/>
                <a:ea typeface="Courier New"/>
                <a:cs typeface="Courier New"/>
                <a:sym typeface="Courier New"/>
              </a:rPr>
              <a:t>}</a:t>
            </a:r>
            <a:endParaRPr b="1" i="0" sz="900" u="none" cap="none" strike="noStrike">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t/>
            </a:r>
            <a:endParaRPr b="1" sz="900">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None/>
            </a:pPr>
            <a:r>
              <a:t/>
            </a:r>
            <a:endParaRPr b="1" sz="900">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None/>
            </a:pPr>
            <a:r>
              <a:t/>
            </a:r>
            <a:endParaRPr b="1" sz="900">
              <a:solidFill>
                <a:srgbClr val="080808"/>
              </a:solidFill>
              <a:highlight>
                <a:srgbClr val="FFFFFF"/>
              </a:highlight>
              <a:latin typeface="Courier New"/>
              <a:ea typeface="Courier New"/>
              <a:cs typeface="Courier New"/>
              <a:sym typeface="Courier New"/>
            </a:endParaRPr>
          </a:p>
          <a:p>
            <a:pPr indent="-179999" lvl="0" marL="179999" marR="0" rtl="0" algn="l">
              <a:lnSpc>
                <a:spcPct val="100000"/>
              </a:lnSpc>
              <a:spcBef>
                <a:spcPts val="0"/>
              </a:spcBef>
              <a:spcAft>
                <a:spcPts val="0"/>
              </a:spcAft>
              <a:buClr>
                <a:srgbClr val="000000"/>
              </a:buClr>
              <a:buSzPts val="900"/>
              <a:buFont typeface="Arial"/>
              <a:buNone/>
            </a:pPr>
            <a:r>
              <a:t/>
            </a:r>
            <a:endParaRPr b="1" sz="900">
              <a:solidFill>
                <a:srgbClr val="080808"/>
              </a:solidFill>
              <a:highlight>
                <a:srgbClr val="FFFFFF"/>
              </a:highlight>
              <a:latin typeface="Courier New"/>
              <a:ea typeface="Courier New"/>
              <a:cs typeface="Courier New"/>
              <a:sym typeface="Courier New"/>
            </a:endParaRPr>
          </a:p>
        </p:txBody>
      </p:sp>
      <p:sp>
        <p:nvSpPr>
          <p:cNvPr id="357" name="Google Shape;357;p26"/>
          <p:cNvSpPr txBox="1"/>
          <p:nvPr/>
        </p:nvSpPr>
        <p:spPr>
          <a:xfrm>
            <a:off x="4691075" y="3534575"/>
            <a:ext cx="425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050">
                <a:highlight>
                  <a:srgbClr val="FAFAFA"/>
                </a:highlight>
                <a:latin typeface="Consolas"/>
                <a:ea typeface="Consolas"/>
                <a:cs typeface="Consolas"/>
                <a:sym typeface="Consolas"/>
              </a:rPr>
              <a:t>Consumer&lt;String&gt; printConsumer= </a:t>
            </a:r>
            <a:r>
              <a:rPr lang="en-IN" sz="1050">
                <a:solidFill>
                  <a:srgbClr val="63B175"/>
                </a:solidFill>
                <a:latin typeface="Consolas"/>
                <a:ea typeface="Consolas"/>
                <a:cs typeface="Consolas"/>
                <a:sym typeface="Consolas"/>
              </a:rPr>
              <a:t>new</a:t>
            </a:r>
            <a:r>
              <a:rPr lang="en-IN" sz="1050">
                <a:highlight>
                  <a:srgbClr val="FAFAFA"/>
                </a:highlight>
                <a:latin typeface="Consolas"/>
                <a:ea typeface="Consolas"/>
                <a:cs typeface="Consolas"/>
                <a:sym typeface="Consolas"/>
              </a:rPr>
              <a:t> </a:t>
            </a:r>
            <a:r>
              <a:rPr b="1" lang="en-IN" sz="1050">
                <a:solidFill>
                  <a:srgbClr val="267438"/>
                </a:solidFill>
                <a:latin typeface="Consolas"/>
                <a:ea typeface="Consolas"/>
                <a:cs typeface="Consolas"/>
                <a:sym typeface="Consolas"/>
              </a:rPr>
              <a:t>Consumer</a:t>
            </a:r>
            <a:r>
              <a:rPr lang="en-IN" sz="1050">
                <a:highlight>
                  <a:srgbClr val="FAFAFA"/>
                </a:highlight>
                <a:latin typeface="Consolas"/>
                <a:ea typeface="Consolas"/>
                <a:cs typeface="Consolas"/>
                <a:sym typeface="Consolas"/>
              </a:rPr>
              <a:t>&lt;String&gt;() {</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rPr lang="en-IN" sz="1050">
                <a:highlight>
                  <a:srgbClr val="FAFAFA"/>
                </a:highlight>
                <a:latin typeface="Consolas"/>
                <a:ea typeface="Consolas"/>
                <a:cs typeface="Consolas"/>
                <a:sym typeface="Consolas"/>
              </a:rPr>
              <a:t>    </a:t>
            </a:r>
            <a:r>
              <a:rPr lang="en-IN" sz="1050">
                <a:solidFill>
                  <a:srgbClr val="63B175"/>
                </a:solidFill>
                <a:latin typeface="Consolas"/>
                <a:ea typeface="Consolas"/>
                <a:cs typeface="Consolas"/>
                <a:sym typeface="Consolas"/>
              </a:rPr>
              <a:t>public</a:t>
            </a:r>
            <a:r>
              <a:rPr lang="en-IN" sz="1050">
                <a:highlight>
                  <a:srgbClr val="FAFAFA"/>
                </a:highlight>
                <a:latin typeface="Consolas"/>
                <a:ea typeface="Consolas"/>
                <a:cs typeface="Consolas"/>
                <a:sym typeface="Consolas"/>
              </a:rPr>
              <a:t> </a:t>
            </a:r>
            <a:r>
              <a:rPr lang="en-IN" sz="1050">
                <a:solidFill>
                  <a:srgbClr val="63B175"/>
                </a:solidFill>
                <a:latin typeface="Consolas"/>
                <a:ea typeface="Consolas"/>
                <a:cs typeface="Consolas"/>
                <a:sym typeface="Consolas"/>
              </a:rPr>
              <a:t>void</a:t>
            </a:r>
            <a:r>
              <a:rPr lang="en-IN" sz="1050">
                <a:highlight>
                  <a:srgbClr val="FAFAFA"/>
                </a:highlight>
                <a:latin typeface="Consolas"/>
                <a:ea typeface="Consolas"/>
                <a:cs typeface="Consolas"/>
                <a:sym typeface="Consolas"/>
              </a:rPr>
              <a:t> </a:t>
            </a:r>
            <a:r>
              <a:rPr b="1" lang="en-IN" sz="1050">
                <a:solidFill>
                  <a:srgbClr val="267438"/>
                </a:solidFill>
                <a:latin typeface="Consolas"/>
                <a:ea typeface="Consolas"/>
                <a:cs typeface="Consolas"/>
                <a:sym typeface="Consolas"/>
              </a:rPr>
              <a:t>accept</a:t>
            </a:r>
            <a:r>
              <a:rPr lang="en-IN" sz="1050">
                <a:latin typeface="Consolas"/>
                <a:ea typeface="Consolas"/>
                <a:cs typeface="Consolas"/>
                <a:sym typeface="Consolas"/>
              </a:rPr>
              <a:t>(String name)</a:t>
            </a:r>
            <a:r>
              <a:rPr lang="en-IN" sz="1050">
                <a:highlight>
                  <a:srgbClr val="FAFAFA"/>
                </a:highlight>
                <a:latin typeface="Consolas"/>
                <a:ea typeface="Consolas"/>
                <a:cs typeface="Consolas"/>
                <a:sym typeface="Consolas"/>
              </a:rPr>
              <a:t> {</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rPr lang="en-IN" sz="1050">
                <a:highlight>
                  <a:srgbClr val="FAFAFA"/>
                </a:highlight>
                <a:latin typeface="Consolas"/>
                <a:ea typeface="Consolas"/>
                <a:cs typeface="Consolas"/>
                <a:sym typeface="Consolas"/>
              </a:rPr>
              <a:t>        System.out.println(name);</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rPr lang="en-IN" sz="1050">
                <a:highlight>
                  <a:srgbClr val="FAFAFA"/>
                </a:highlight>
                <a:latin typeface="Consolas"/>
                <a:ea typeface="Consolas"/>
                <a:cs typeface="Consolas"/>
                <a:sym typeface="Consolas"/>
              </a:rPr>
              <a:t>    }</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rPr lang="en-IN" sz="1050">
                <a:highlight>
                  <a:srgbClr val="FAFAFA"/>
                </a:highlight>
                <a:latin typeface="Consolas"/>
                <a:ea typeface="Consolas"/>
                <a:cs typeface="Consolas"/>
                <a:sym typeface="Consolas"/>
              </a:rPr>
              <a:t>};</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t/>
            </a:r>
            <a:endParaRPr sz="1050">
              <a:highlight>
                <a:srgbClr val="FAFAFA"/>
              </a:highlight>
              <a:latin typeface="Consolas"/>
              <a:ea typeface="Consolas"/>
              <a:cs typeface="Consolas"/>
              <a:sym typeface="Consolas"/>
            </a:endParaRPr>
          </a:p>
          <a:p>
            <a:pPr indent="0" lvl="0" marL="0" rtl="0" algn="l">
              <a:spcBef>
                <a:spcPts val="0"/>
              </a:spcBef>
              <a:spcAft>
                <a:spcPts val="0"/>
              </a:spcAft>
              <a:buNone/>
            </a:pPr>
            <a:r>
              <a:rPr lang="en-IN" sz="1050">
                <a:highlight>
                  <a:srgbClr val="FAFAFA"/>
                </a:highlight>
                <a:latin typeface="Consolas"/>
                <a:ea typeface="Consolas"/>
                <a:cs typeface="Consolas"/>
                <a:sym typeface="Consolas"/>
              </a:rPr>
              <a:t>names.forEach(printConsumer);</a:t>
            </a:r>
            <a:endParaRPr/>
          </a:p>
        </p:txBody>
      </p:sp>
      <p:sp>
        <p:nvSpPr>
          <p:cNvPr id="358" name="Google Shape;358;p26"/>
          <p:cNvSpPr/>
          <p:nvPr/>
        </p:nvSpPr>
        <p:spPr>
          <a:xfrm>
            <a:off x="4795700" y="3263075"/>
            <a:ext cx="1335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//Another way</a:t>
            </a:r>
            <a:endParaRPr/>
          </a:p>
        </p:txBody>
      </p:sp>
      <p:sp>
        <p:nvSpPr>
          <p:cNvPr id="359" name="Google Shape;359;p26"/>
          <p:cNvSpPr txBox="1"/>
          <p:nvPr/>
        </p:nvSpPr>
        <p:spPr>
          <a:xfrm>
            <a:off x="4760675" y="2338600"/>
            <a:ext cx="4255200" cy="8004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Font typeface="Roboto"/>
              <a:buChar char="●"/>
            </a:pPr>
            <a:r>
              <a:rPr lang="en-IN" sz="1000">
                <a:highlight>
                  <a:schemeClr val="lt1"/>
                </a:highlight>
              </a:rPr>
              <a:t>The forEach method takes </a:t>
            </a:r>
            <a:r>
              <a:rPr b="1" lang="en-IN" sz="1000">
                <a:highlight>
                  <a:schemeClr val="lt1"/>
                </a:highlight>
              </a:rPr>
              <a:t>java.util.function.Consumer</a:t>
            </a:r>
            <a:r>
              <a:rPr lang="en-IN" sz="1000">
                <a:highlight>
                  <a:schemeClr val="lt1"/>
                </a:highlight>
              </a:rPr>
              <a:t> object as an argument, so it helps in having our business logic at a separate location that we can reuse. </a:t>
            </a:r>
            <a:endParaRPr/>
          </a:p>
        </p:txBody>
      </p:sp>
      <p:cxnSp>
        <p:nvCxnSpPr>
          <p:cNvPr id="360" name="Google Shape;360;p26"/>
          <p:cNvCxnSpPr/>
          <p:nvPr/>
        </p:nvCxnSpPr>
        <p:spPr>
          <a:xfrm>
            <a:off x="7600425" y="2909300"/>
            <a:ext cx="14100" cy="716700"/>
          </a:xfrm>
          <a:prstGeom prst="straightConnector1">
            <a:avLst/>
          </a:prstGeom>
          <a:noFill/>
          <a:ln cap="flat" cmpd="sng" w="9525">
            <a:solidFill>
              <a:srgbClr val="4E9359"/>
            </a:solidFill>
            <a:prstDash val="solid"/>
            <a:round/>
            <a:headEnd len="med" w="med" type="none"/>
            <a:tailEnd len="med" w="med" type="triangle"/>
          </a:ln>
        </p:spPr>
      </p:cxnSp>
      <p:sp>
        <p:nvSpPr>
          <p:cNvPr id="361" name="Google Shape;361;p26"/>
          <p:cNvSpPr txBox="1"/>
          <p:nvPr/>
        </p:nvSpPr>
        <p:spPr>
          <a:xfrm>
            <a:off x="0" y="3526775"/>
            <a:ext cx="4652400" cy="800400"/>
          </a:xfrm>
          <a:prstGeom prst="rect">
            <a:avLst/>
          </a:prstGeom>
          <a:noFill/>
          <a:ln>
            <a:noFill/>
          </a:ln>
        </p:spPr>
        <p:txBody>
          <a:bodyPr anchorCtr="0" anchor="t" bIns="91425" lIns="91425" spcFirstLastPara="1" rIns="91425" wrap="square" tIns="91425">
            <a:spAutoFit/>
          </a:bodyPr>
          <a:lstStyle/>
          <a:p>
            <a:pPr indent="-292100" lvl="0" marL="457200" rtl="0" algn="l">
              <a:lnSpc>
                <a:spcPct val="150000"/>
              </a:lnSpc>
              <a:spcBef>
                <a:spcPts val="0"/>
              </a:spcBef>
              <a:spcAft>
                <a:spcPts val="0"/>
              </a:spcAft>
              <a:buSzPts val="1000"/>
              <a:buChar char="●"/>
            </a:pPr>
            <a:r>
              <a:rPr lang="en-IN" sz="1000">
                <a:solidFill>
                  <a:srgbClr val="1D1F20"/>
                </a:solidFill>
                <a:highlight>
                  <a:schemeClr val="lt1"/>
                </a:highlight>
              </a:rPr>
              <a:t>The number of lines might increase but forEach method helps in having the logic for iteration and business logic at separate place resulting in higher separation of concern and cleaner code.</a:t>
            </a:r>
            <a:endParaRPr/>
          </a:p>
        </p:txBody>
      </p:sp>
      <p:sp>
        <p:nvSpPr>
          <p:cNvPr id="362" name="Google Shape;362;p26"/>
          <p:cNvSpPr txBox="1"/>
          <p:nvPr/>
        </p:nvSpPr>
        <p:spPr>
          <a:xfrm>
            <a:off x="4652400" y="6125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000">
                <a:solidFill>
                  <a:srgbClr val="067D17"/>
                </a:solidFill>
                <a:highlight>
                  <a:schemeClr val="lt1"/>
                </a:highlight>
                <a:latin typeface="Courier New"/>
                <a:ea typeface="Courier New"/>
                <a:cs typeface="Courier New"/>
                <a:sym typeface="Courier New"/>
              </a:rPr>
              <a:t>//Output:</a:t>
            </a:r>
            <a:endParaRPr b="1" sz="900">
              <a:solidFill>
                <a:srgbClr val="080808"/>
              </a:solidFill>
              <a:highlight>
                <a:schemeClr val="lt1"/>
              </a:highlight>
              <a:latin typeface="Courier New"/>
              <a:ea typeface="Courier New"/>
              <a:cs typeface="Courier New"/>
              <a:sym typeface="Courier New"/>
            </a:endParaRPr>
          </a:p>
          <a:p>
            <a:pPr indent="-179999" lvl="0" marL="179999" rtl="0" algn="l">
              <a:spcBef>
                <a:spcPts val="0"/>
              </a:spcBef>
              <a:spcAft>
                <a:spcPts val="0"/>
              </a:spcAft>
              <a:buNone/>
            </a:pPr>
            <a:r>
              <a:rPr b="1" lang="en-IN" sz="900">
                <a:solidFill>
                  <a:srgbClr val="080808"/>
                </a:solidFill>
                <a:highlight>
                  <a:schemeClr val="lt1"/>
                </a:highlight>
                <a:latin typeface="Courier New"/>
                <a:ea typeface="Courier New"/>
                <a:cs typeface="Courier New"/>
                <a:sym typeface="Courier New"/>
              </a:rPr>
              <a:t>Delhi</a:t>
            </a:r>
            <a:endParaRPr b="1" sz="900">
              <a:solidFill>
                <a:srgbClr val="080808"/>
              </a:solidFill>
              <a:highlight>
                <a:schemeClr val="lt1"/>
              </a:highlight>
              <a:latin typeface="Courier New"/>
              <a:ea typeface="Courier New"/>
              <a:cs typeface="Courier New"/>
              <a:sym typeface="Courier New"/>
            </a:endParaRPr>
          </a:p>
          <a:p>
            <a:pPr indent="-179999" lvl="0" marL="179999" rtl="0" algn="l">
              <a:spcBef>
                <a:spcPts val="0"/>
              </a:spcBef>
              <a:spcAft>
                <a:spcPts val="0"/>
              </a:spcAft>
              <a:buNone/>
            </a:pPr>
            <a:r>
              <a:rPr b="1" lang="en-IN" sz="900">
                <a:solidFill>
                  <a:srgbClr val="080808"/>
                </a:solidFill>
                <a:highlight>
                  <a:schemeClr val="lt1"/>
                </a:highlight>
                <a:latin typeface="Courier New"/>
                <a:ea typeface="Courier New"/>
                <a:cs typeface="Courier New"/>
                <a:sym typeface="Courier New"/>
              </a:rPr>
              <a:t>Bangalore</a:t>
            </a:r>
            <a:endParaRPr b="1" sz="900">
              <a:solidFill>
                <a:srgbClr val="080808"/>
              </a:solidFill>
              <a:highlight>
                <a:schemeClr val="lt1"/>
              </a:highlight>
              <a:latin typeface="Courier New"/>
              <a:ea typeface="Courier New"/>
              <a:cs typeface="Courier New"/>
              <a:sym typeface="Courier New"/>
            </a:endParaRPr>
          </a:p>
          <a:p>
            <a:pPr indent="-179999" lvl="0" marL="179999" rtl="0" algn="l">
              <a:spcBef>
                <a:spcPts val="0"/>
              </a:spcBef>
              <a:spcAft>
                <a:spcPts val="0"/>
              </a:spcAft>
              <a:buNone/>
            </a:pPr>
            <a:r>
              <a:rPr b="1" lang="en-IN" sz="900">
                <a:solidFill>
                  <a:srgbClr val="080808"/>
                </a:solidFill>
                <a:highlight>
                  <a:schemeClr val="lt1"/>
                </a:highlight>
                <a:latin typeface="Courier New"/>
                <a:ea typeface="Courier New"/>
                <a:cs typeface="Courier New"/>
                <a:sym typeface="Courier New"/>
              </a:rPr>
              <a:t>Hyderabad</a:t>
            </a:r>
            <a:endParaRPr/>
          </a:p>
        </p:txBody>
      </p:sp>
      <p:cxnSp>
        <p:nvCxnSpPr>
          <p:cNvPr id="363" name="Google Shape;363;p26"/>
          <p:cNvCxnSpPr/>
          <p:nvPr/>
        </p:nvCxnSpPr>
        <p:spPr>
          <a:xfrm>
            <a:off x="3521675" y="4181075"/>
            <a:ext cx="1239000" cy="146100"/>
          </a:xfrm>
          <a:prstGeom prst="straightConnector1">
            <a:avLst/>
          </a:prstGeom>
          <a:noFill/>
          <a:ln cap="flat" cmpd="sng" w="9525">
            <a:solidFill>
              <a:srgbClr val="4E9359"/>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400" u="none" cap="none" strike="noStrike">
                <a:solidFill>
                  <a:srgbClr val="000000"/>
                </a:solidFill>
                <a:highlight>
                  <a:srgbClr val="FFFFFF"/>
                </a:highlight>
                <a:latin typeface="Roboto"/>
                <a:ea typeface="Roboto"/>
                <a:cs typeface="Roboto"/>
                <a:sym typeface="Roboto"/>
              </a:rPr>
              <a:t>Optional Class</a:t>
            </a:r>
            <a:endParaRPr b="1" i="0" sz="1600" u="none" cap="none" strike="noStrike">
              <a:solidFill>
                <a:srgbClr val="000000"/>
              </a:solidFill>
              <a:highlight>
                <a:srgbClr val="FFFFFF"/>
              </a:highlight>
              <a:latin typeface="Roboto"/>
              <a:ea typeface="Roboto"/>
              <a:cs typeface="Roboto"/>
              <a:sym typeface="Roboto"/>
            </a:endParaRPr>
          </a:p>
        </p:txBody>
      </p:sp>
      <p:sp>
        <p:nvSpPr>
          <p:cNvPr id="369" name="Google Shape;369;p27"/>
          <p:cNvSpPr/>
          <p:nvPr/>
        </p:nvSpPr>
        <p:spPr>
          <a:xfrm>
            <a:off x="0" y="434100"/>
            <a:ext cx="9144000" cy="4709400"/>
          </a:xfrm>
          <a:prstGeom prst="rect">
            <a:avLst/>
          </a:prstGeom>
          <a:noFill/>
          <a:ln>
            <a:noFill/>
          </a:ln>
        </p:spPr>
        <p:txBody>
          <a:bodyPr anchorCtr="0" anchor="t" bIns="91425" lIns="90000" spcFirstLastPara="1" rIns="90000" wrap="square" tIns="91425">
            <a:noAutofit/>
          </a:bodyPr>
          <a:lstStyle/>
          <a:p>
            <a:pPr indent="-298450" lvl="0" marL="457200" marR="0" rtl="0" algn="l">
              <a:lnSpc>
                <a:spcPct val="150000"/>
              </a:lnSpc>
              <a:spcBef>
                <a:spcPts val="0"/>
              </a:spcBef>
              <a:spcAft>
                <a:spcPts val="0"/>
              </a:spcAft>
              <a:buClr>
                <a:srgbClr val="000000"/>
              </a:buClr>
              <a:buSzPts val="1100"/>
              <a:buFont typeface="Roboto"/>
              <a:buChar char="●"/>
            </a:pPr>
            <a:r>
              <a:rPr b="0" i="0" lang="en-IN" sz="1100" u="none" cap="none" strike="noStrike">
                <a:solidFill>
                  <a:srgbClr val="000000"/>
                </a:solidFill>
                <a:highlight>
                  <a:srgbClr val="FFFFFF"/>
                </a:highlight>
                <a:latin typeface="Arial"/>
                <a:ea typeface="Arial"/>
                <a:cs typeface="Arial"/>
                <a:sym typeface="Arial"/>
              </a:rPr>
              <a:t>It is a </a:t>
            </a:r>
            <a:r>
              <a:rPr b="1" i="0" lang="en-IN" sz="1100" u="none" cap="none" strike="noStrike">
                <a:solidFill>
                  <a:srgbClr val="000000"/>
                </a:solidFill>
                <a:highlight>
                  <a:srgbClr val="FFFFFF"/>
                </a:highlight>
                <a:latin typeface="Arial"/>
                <a:ea typeface="Arial"/>
                <a:cs typeface="Arial"/>
                <a:sym typeface="Arial"/>
              </a:rPr>
              <a:t>public final class</a:t>
            </a:r>
            <a:r>
              <a:rPr b="0" i="0" lang="en-IN" sz="1100" u="none" cap="none" strike="noStrike">
                <a:solidFill>
                  <a:srgbClr val="000000"/>
                </a:solidFill>
                <a:highlight>
                  <a:srgbClr val="FFFFFF"/>
                </a:highlight>
                <a:latin typeface="Arial"/>
                <a:ea typeface="Arial"/>
                <a:cs typeface="Arial"/>
                <a:sym typeface="Arial"/>
              </a:rPr>
              <a:t> and used to </a:t>
            </a:r>
            <a:r>
              <a:rPr b="1" i="0" lang="en-IN" sz="1100" u="none" cap="none" strike="noStrike">
                <a:solidFill>
                  <a:srgbClr val="000000"/>
                </a:solidFill>
                <a:highlight>
                  <a:srgbClr val="FFFFFF"/>
                </a:highlight>
                <a:latin typeface="Arial"/>
                <a:ea typeface="Arial"/>
                <a:cs typeface="Arial"/>
                <a:sym typeface="Arial"/>
              </a:rPr>
              <a:t>deal with NullPointerException </a:t>
            </a:r>
            <a:r>
              <a:rPr b="0" i="0" lang="en-IN" sz="1100" u="none" cap="none" strike="noStrike">
                <a:solidFill>
                  <a:srgbClr val="000000"/>
                </a:solidFill>
                <a:highlight>
                  <a:srgbClr val="FFFFFF"/>
                </a:highlight>
                <a:latin typeface="Arial"/>
                <a:ea typeface="Arial"/>
                <a:cs typeface="Arial"/>
                <a:sym typeface="Arial"/>
              </a:rPr>
              <a:t>in Java application.  It provides methods which are used to check the presence of value for particular variable.</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Java 8 </a:t>
            </a:r>
            <a:r>
              <a:rPr b="0" i="1" lang="en-IN" sz="1100" u="none" cap="none" strike="noStrike">
                <a:solidFill>
                  <a:srgbClr val="000000"/>
                </a:solidFill>
                <a:highlight>
                  <a:srgbClr val="FFFFFF"/>
                </a:highlight>
                <a:latin typeface="Arial"/>
                <a:ea typeface="Arial"/>
                <a:cs typeface="Arial"/>
                <a:sym typeface="Arial"/>
              </a:rPr>
              <a:t>Optional&lt;T&gt;</a:t>
            </a:r>
            <a:r>
              <a:rPr b="0" i="0" lang="en-IN" sz="1100" u="none" cap="none" strike="noStrike">
                <a:solidFill>
                  <a:srgbClr val="000000"/>
                </a:solidFill>
                <a:highlight>
                  <a:srgbClr val="FFFFFF"/>
                </a:highlight>
                <a:latin typeface="Arial"/>
                <a:ea typeface="Arial"/>
                <a:cs typeface="Arial"/>
                <a:sym typeface="Arial"/>
              </a:rPr>
              <a:t> class can help to handle situations where there is a possibility of getting the </a:t>
            </a:r>
            <a:r>
              <a:rPr b="0" i="1" lang="en-IN" sz="1100" u="none" cap="none" strike="noStrike">
                <a:solidFill>
                  <a:srgbClr val="000000"/>
                </a:solidFill>
                <a:highlight>
                  <a:srgbClr val="FFFFFF"/>
                </a:highlight>
                <a:latin typeface="Arial"/>
                <a:ea typeface="Arial"/>
                <a:cs typeface="Arial"/>
                <a:sym typeface="Arial"/>
              </a:rPr>
              <a:t>NPE</a:t>
            </a:r>
            <a:r>
              <a:rPr b="0" i="0" lang="en-IN" sz="1100" u="none" cap="none" strike="noStrike">
                <a:solidFill>
                  <a:srgbClr val="000000"/>
                </a:solidFill>
                <a:highlight>
                  <a:srgbClr val="FFFFFF"/>
                </a:highlight>
                <a:latin typeface="Arial"/>
                <a:ea typeface="Arial"/>
                <a:cs typeface="Arial"/>
                <a:sym typeface="Arial"/>
              </a:rPr>
              <a:t>. It works as a container for the object of type </a:t>
            </a:r>
            <a:r>
              <a:rPr b="0" i="1" lang="en-IN" sz="1100" u="none" cap="none" strike="noStrike">
                <a:solidFill>
                  <a:srgbClr val="000000"/>
                </a:solidFill>
                <a:highlight>
                  <a:srgbClr val="FFFFFF"/>
                </a:highlight>
                <a:latin typeface="Arial"/>
                <a:ea typeface="Arial"/>
                <a:cs typeface="Arial"/>
                <a:sym typeface="Arial"/>
              </a:rPr>
              <a:t>T</a:t>
            </a:r>
            <a:r>
              <a:rPr b="0" i="0" lang="en-IN" sz="1100" u="none" cap="none" strike="noStrike">
                <a:solidFill>
                  <a:srgbClr val="000000"/>
                </a:solidFill>
                <a:highlight>
                  <a:srgbClr val="FFFFFF"/>
                </a:highlight>
                <a:latin typeface="Arial"/>
                <a:ea typeface="Arial"/>
                <a:cs typeface="Arial"/>
                <a:sym typeface="Arial"/>
              </a:rPr>
              <a:t>. It can return a value of this object if this value is not a </a:t>
            </a:r>
            <a:r>
              <a:rPr b="0" i="1" lang="en-IN" sz="1100" u="none" cap="none" strike="noStrike">
                <a:solidFill>
                  <a:srgbClr val="000000"/>
                </a:solidFill>
                <a:highlight>
                  <a:srgbClr val="FFFFFF"/>
                </a:highlight>
                <a:latin typeface="Arial"/>
                <a:ea typeface="Arial"/>
                <a:cs typeface="Arial"/>
                <a:sym typeface="Arial"/>
              </a:rPr>
              <a:t>null</a:t>
            </a:r>
            <a:r>
              <a:rPr b="0" i="0" lang="en-IN" sz="1100" u="none" cap="none" strike="noStrike">
                <a:solidFill>
                  <a:srgbClr val="000000"/>
                </a:solidFill>
                <a:highlight>
                  <a:srgbClr val="FFFFFF"/>
                </a:highlight>
                <a:latin typeface="Arial"/>
                <a:ea typeface="Arial"/>
                <a:cs typeface="Arial"/>
                <a:sym typeface="Arial"/>
              </a:rPr>
              <a:t>. When the value inside this container is </a:t>
            </a:r>
            <a:r>
              <a:rPr b="0" i="1" lang="en-IN" sz="1100" u="none" cap="none" strike="noStrike">
                <a:solidFill>
                  <a:srgbClr val="000000"/>
                </a:solidFill>
                <a:highlight>
                  <a:srgbClr val="FFFFFF"/>
                </a:highlight>
                <a:latin typeface="Arial"/>
                <a:ea typeface="Arial"/>
                <a:cs typeface="Arial"/>
                <a:sym typeface="Arial"/>
              </a:rPr>
              <a:t>null</a:t>
            </a:r>
            <a:r>
              <a:rPr b="0" i="0" lang="en-IN" sz="1100" u="none" cap="none" strike="noStrike">
                <a:solidFill>
                  <a:srgbClr val="000000"/>
                </a:solidFill>
                <a:highlight>
                  <a:srgbClr val="FFFFFF"/>
                </a:highlight>
                <a:latin typeface="Arial"/>
                <a:ea typeface="Arial"/>
                <a:cs typeface="Arial"/>
                <a:sym typeface="Arial"/>
              </a:rPr>
              <a:t>, it allows doing some predefined actions instead of throwing </a:t>
            </a:r>
            <a:r>
              <a:rPr b="0" i="1" lang="en-IN" sz="1100" u="none" cap="none" strike="noStrike">
                <a:solidFill>
                  <a:srgbClr val="000000"/>
                </a:solidFill>
                <a:highlight>
                  <a:srgbClr val="FFFFFF"/>
                </a:highlight>
                <a:latin typeface="Arial"/>
                <a:ea typeface="Arial"/>
                <a:cs typeface="Arial"/>
                <a:sym typeface="Arial"/>
              </a:rPr>
              <a:t>NPE</a:t>
            </a:r>
            <a:r>
              <a:rPr b="0" i="0" lang="en-IN" sz="1100" u="none" cap="none" strike="noStrike">
                <a:solidFill>
                  <a:srgbClr val="000000"/>
                </a:solidFill>
                <a:highlight>
                  <a:srgbClr val="FFFFFF"/>
                </a:highlight>
                <a:latin typeface="Arial"/>
                <a:ea typeface="Arial"/>
                <a:cs typeface="Arial"/>
                <a:sym typeface="Arial"/>
              </a:rPr>
              <a:t>.</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273239"/>
              </a:buClr>
              <a:buSzPts val="1100"/>
              <a:buFont typeface="Arial"/>
              <a:buChar char="●"/>
            </a:pPr>
            <a:r>
              <a:rPr b="0" i="0" lang="en-IN" sz="1100" u="none" cap="none" strike="noStrike">
                <a:solidFill>
                  <a:srgbClr val="273239"/>
                </a:solidFill>
                <a:highlight>
                  <a:srgbClr val="FFFFFF"/>
                </a:highlight>
                <a:latin typeface="Arial"/>
                <a:ea typeface="Arial"/>
                <a:cs typeface="Arial"/>
                <a:sym typeface="Arial"/>
              </a:rPr>
              <a:t>It can help in writing a neat code without using too many null checks. By using Optional, we can specify alternate values to return or alternate code to run. This makes the code more readable because the facts which were hidden are now visible to the developer.</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50000"/>
              </a:lnSpc>
              <a:spcBef>
                <a:spcPts val="0"/>
              </a:spcBef>
              <a:spcAft>
                <a:spcPts val="0"/>
              </a:spcAft>
              <a:buClr>
                <a:srgbClr val="273239"/>
              </a:buClr>
              <a:buSzPts val="1100"/>
              <a:buFont typeface="Arial"/>
              <a:buChar char="●"/>
            </a:pPr>
            <a:r>
              <a:rPr b="0" i="0" lang="en-IN" sz="1100" u="none" cap="none" strike="noStrike">
                <a:solidFill>
                  <a:srgbClr val="273239"/>
                </a:solidFill>
                <a:highlight>
                  <a:srgbClr val="FFFFFF"/>
                </a:highlight>
                <a:latin typeface="Arial"/>
                <a:ea typeface="Arial"/>
                <a:cs typeface="Arial"/>
                <a:sym typeface="Arial"/>
              </a:rPr>
              <a:t>Optional is a container object which may or may not contain a non-null value. You must import </a:t>
            </a:r>
            <a:r>
              <a:rPr b="1" i="1" lang="en-IN" sz="1100" u="none" cap="none" strike="noStrike">
                <a:solidFill>
                  <a:srgbClr val="273239"/>
                </a:solidFill>
                <a:highlight>
                  <a:srgbClr val="FFFFFF"/>
                </a:highlight>
                <a:latin typeface="Arial"/>
                <a:ea typeface="Arial"/>
                <a:cs typeface="Arial"/>
                <a:sym typeface="Arial"/>
              </a:rPr>
              <a:t>java.util package</a:t>
            </a:r>
            <a:r>
              <a:rPr b="0" i="0" lang="en-IN" sz="1100" u="none" cap="none" strike="noStrike">
                <a:solidFill>
                  <a:srgbClr val="273239"/>
                </a:solidFill>
                <a:highlight>
                  <a:srgbClr val="FFFFFF"/>
                </a:highlight>
                <a:latin typeface="Arial"/>
                <a:ea typeface="Arial"/>
                <a:cs typeface="Arial"/>
                <a:sym typeface="Arial"/>
              </a:rPr>
              <a:t> to use this class. If a value is present, </a:t>
            </a:r>
            <a:r>
              <a:rPr b="1" i="0" lang="en-IN" sz="1100" u="none" cap="none" strike="noStrike">
                <a:solidFill>
                  <a:srgbClr val="273239"/>
                </a:solidFill>
                <a:highlight>
                  <a:srgbClr val="FFFFFF"/>
                </a:highlight>
                <a:latin typeface="Arial"/>
                <a:ea typeface="Arial"/>
                <a:cs typeface="Arial"/>
                <a:sym typeface="Arial"/>
              </a:rPr>
              <a:t>isPresent()</a:t>
            </a:r>
            <a:r>
              <a:rPr b="0" i="0" lang="en-IN" sz="1100" u="none" cap="none" strike="noStrike">
                <a:solidFill>
                  <a:srgbClr val="273239"/>
                </a:solidFill>
                <a:highlight>
                  <a:srgbClr val="FFFFFF"/>
                </a:highlight>
                <a:latin typeface="Arial"/>
                <a:ea typeface="Arial"/>
                <a:cs typeface="Arial"/>
                <a:sym typeface="Arial"/>
              </a:rPr>
              <a:t> will return true and </a:t>
            </a:r>
            <a:r>
              <a:rPr b="1" i="0" lang="en-IN" sz="1100" u="none" cap="none" strike="noStrike">
                <a:solidFill>
                  <a:srgbClr val="273239"/>
                </a:solidFill>
                <a:highlight>
                  <a:srgbClr val="FFFFFF"/>
                </a:highlight>
                <a:latin typeface="Arial"/>
                <a:ea typeface="Arial"/>
                <a:cs typeface="Arial"/>
                <a:sym typeface="Arial"/>
              </a:rPr>
              <a:t>get()</a:t>
            </a:r>
            <a:r>
              <a:rPr b="0" i="0" lang="en-IN" sz="1100" u="none" cap="none" strike="noStrike">
                <a:solidFill>
                  <a:srgbClr val="273239"/>
                </a:solidFill>
                <a:highlight>
                  <a:srgbClr val="FFFFFF"/>
                </a:highlight>
                <a:latin typeface="Arial"/>
                <a:ea typeface="Arial"/>
                <a:cs typeface="Arial"/>
                <a:sym typeface="Arial"/>
              </a:rPr>
              <a:t> will return the value.</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1" i="0" sz="1100" u="none" cap="none" strike="noStrike">
              <a:solidFill>
                <a:srgbClr val="273239"/>
              </a:solidFill>
              <a:highlight>
                <a:srgbClr val="FFFFFF"/>
              </a:highlight>
              <a:latin typeface="Arial"/>
              <a:ea typeface="Arial"/>
              <a:cs typeface="Arial"/>
              <a:sym typeface="Arial"/>
            </a:endParaRPr>
          </a:p>
        </p:txBody>
      </p:sp>
      <p:sp>
        <p:nvSpPr>
          <p:cNvPr id="370" name="Google Shape;370;p27"/>
          <p:cNvSpPr txBox="1"/>
          <p:nvPr/>
        </p:nvSpPr>
        <p:spPr>
          <a:xfrm>
            <a:off x="1322200" y="3041550"/>
            <a:ext cx="6480000" cy="1569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900">
                <a:solidFill>
                  <a:srgbClr val="267438"/>
                </a:solidFill>
                <a:highlight>
                  <a:schemeClr val="lt1"/>
                </a:highlight>
                <a:latin typeface="Courier New"/>
                <a:ea typeface="Courier New"/>
                <a:cs typeface="Courier New"/>
                <a:sym typeface="Courier New"/>
              </a:rPr>
              <a:t>//Example</a:t>
            </a:r>
            <a:endParaRPr sz="900">
              <a:solidFill>
                <a:srgbClr val="267438"/>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highlight>
                  <a:schemeClr val="lt1"/>
                </a:highlight>
                <a:latin typeface="Courier New"/>
                <a:ea typeface="Courier New"/>
                <a:cs typeface="Courier New"/>
                <a:sym typeface="Courier New"/>
              </a:rPr>
              <a:t>Optional&lt;AppPackage&gt; info = </a:t>
            </a:r>
            <a:r>
              <a:rPr b="1" lang="en-IN" sz="900">
                <a:solidFill>
                  <a:srgbClr val="9876AA"/>
                </a:solidFill>
                <a:highlight>
                  <a:schemeClr val="lt1"/>
                </a:highlight>
                <a:latin typeface="Courier New"/>
                <a:ea typeface="Courier New"/>
                <a:cs typeface="Courier New"/>
                <a:sym typeface="Courier New"/>
              </a:rPr>
              <a:t>appPackageRepository</a:t>
            </a:r>
            <a:r>
              <a:rPr b="1" lang="en-IN" sz="900">
                <a:highlight>
                  <a:schemeClr val="lt1"/>
                </a:highlight>
                <a:latin typeface="Courier New"/>
                <a:ea typeface="Courier New"/>
                <a:cs typeface="Courier New"/>
                <a:sym typeface="Courier New"/>
              </a:rPr>
              <a:t>.findById(appPackage.getAppPkgId())</a:t>
            </a:r>
            <a:r>
              <a:rPr b="1" lang="en-IN" sz="900">
                <a:solidFill>
                  <a:srgbClr val="CC7832"/>
                </a:solidFill>
                <a:highlight>
                  <a:schemeClr val="lt1"/>
                </a:highlight>
                <a:latin typeface="Courier New"/>
                <a:ea typeface="Courier New"/>
                <a:cs typeface="Courier New"/>
                <a:sym typeface="Courier New"/>
              </a:rPr>
              <a:t>;</a:t>
            </a:r>
            <a:endParaRPr b="1" sz="900">
              <a:solidFill>
                <a:srgbClr val="CC7832"/>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solidFill>
                  <a:srgbClr val="CC7832"/>
                </a:solidFill>
                <a:highlight>
                  <a:schemeClr val="lt1"/>
                </a:highlight>
                <a:latin typeface="Courier New"/>
                <a:ea typeface="Courier New"/>
                <a:cs typeface="Courier New"/>
                <a:sym typeface="Courier New"/>
              </a:rPr>
              <a:t>if </a:t>
            </a:r>
            <a:r>
              <a:rPr b="1" lang="en-IN" sz="900">
                <a:highlight>
                  <a:schemeClr val="lt1"/>
                </a:highlight>
                <a:latin typeface="Courier New"/>
                <a:ea typeface="Courier New"/>
                <a:cs typeface="Courier New"/>
                <a:sym typeface="Courier New"/>
              </a:rPr>
              <a:t>(!info.isPresent()) {</a:t>
            </a:r>
            <a:endParaRPr b="1" sz="900">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solidFill>
                  <a:srgbClr val="A9B7C6"/>
                </a:solidFill>
                <a:highlight>
                  <a:schemeClr val="lt1"/>
                </a:highlight>
                <a:latin typeface="Courier New"/>
                <a:ea typeface="Courier New"/>
                <a:cs typeface="Courier New"/>
                <a:sym typeface="Courier New"/>
              </a:rPr>
              <a:t>   </a:t>
            </a:r>
            <a:r>
              <a:rPr b="1" i="1" lang="en-IN" sz="900">
                <a:solidFill>
                  <a:srgbClr val="9876AA"/>
                </a:solidFill>
                <a:highlight>
                  <a:schemeClr val="lt1"/>
                </a:highlight>
                <a:latin typeface="Courier New"/>
                <a:ea typeface="Courier New"/>
                <a:cs typeface="Courier New"/>
                <a:sym typeface="Courier New"/>
              </a:rPr>
              <a:t>LOGGER</a:t>
            </a:r>
            <a:r>
              <a:rPr b="1" lang="en-IN" sz="900">
                <a:solidFill>
                  <a:srgbClr val="A9B7C6"/>
                </a:solidFill>
                <a:highlight>
                  <a:schemeClr val="lt1"/>
                </a:highlight>
                <a:latin typeface="Courier New"/>
                <a:ea typeface="Courier New"/>
                <a:cs typeface="Courier New"/>
                <a:sym typeface="Courier New"/>
              </a:rPr>
              <a:t>.</a:t>
            </a:r>
            <a:r>
              <a:rPr b="1" lang="en-IN" sz="900">
                <a:highlight>
                  <a:schemeClr val="lt1"/>
                </a:highlight>
                <a:latin typeface="Courier New"/>
                <a:ea typeface="Courier New"/>
                <a:cs typeface="Courier New"/>
                <a:sym typeface="Courier New"/>
              </a:rPr>
              <a:t>error(</a:t>
            </a:r>
            <a:r>
              <a:rPr b="1" lang="en-IN" sz="900">
                <a:solidFill>
                  <a:srgbClr val="6A8759"/>
                </a:solidFill>
                <a:highlight>
                  <a:schemeClr val="lt1"/>
                </a:highlight>
                <a:latin typeface="Courier New"/>
                <a:ea typeface="Courier New"/>
                <a:cs typeface="Courier New"/>
                <a:sym typeface="Courier New"/>
              </a:rPr>
              <a:t>"App package does not exist {}"</a:t>
            </a:r>
            <a:r>
              <a:rPr b="1" lang="en-IN" sz="900">
                <a:solidFill>
                  <a:srgbClr val="CC7832"/>
                </a:solidFill>
                <a:highlight>
                  <a:schemeClr val="lt1"/>
                </a:highlight>
                <a:latin typeface="Courier New"/>
                <a:ea typeface="Courier New"/>
                <a:cs typeface="Courier New"/>
                <a:sym typeface="Courier New"/>
              </a:rPr>
              <a:t>, </a:t>
            </a:r>
            <a:r>
              <a:rPr b="1" lang="en-IN" sz="900">
                <a:highlight>
                  <a:schemeClr val="lt1"/>
                </a:highlight>
                <a:latin typeface="Courier New"/>
                <a:ea typeface="Courier New"/>
                <a:cs typeface="Courier New"/>
                <a:sym typeface="Courier New"/>
              </a:rPr>
              <a:t>appPackage.getAppPkgId())</a:t>
            </a:r>
            <a:r>
              <a:rPr b="1" lang="en-IN" sz="900">
                <a:solidFill>
                  <a:srgbClr val="CC7832"/>
                </a:solidFill>
                <a:highlight>
                  <a:schemeClr val="lt1"/>
                </a:highlight>
                <a:latin typeface="Courier New"/>
                <a:ea typeface="Courier New"/>
                <a:cs typeface="Courier New"/>
                <a:sym typeface="Courier New"/>
              </a:rPr>
              <a:t>;</a:t>
            </a:r>
            <a:endParaRPr b="1" sz="900">
              <a:solidFill>
                <a:srgbClr val="CC7832"/>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solidFill>
                  <a:srgbClr val="CC7832"/>
                </a:solidFill>
                <a:highlight>
                  <a:schemeClr val="lt1"/>
                </a:highlight>
                <a:latin typeface="Courier New"/>
                <a:ea typeface="Courier New"/>
                <a:cs typeface="Courier New"/>
                <a:sym typeface="Courier New"/>
              </a:rPr>
              <a:t>   throw new </a:t>
            </a:r>
            <a:r>
              <a:rPr b="1" lang="en-IN" sz="900">
                <a:highlight>
                  <a:schemeClr val="lt1"/>
                </a:highlight>
                <a:latin typeface="Courier New"/>
                <a:ea typeface="Courier New"/>
                <a:cs typeface="Courier New"/>
                <a:sym typeface="Courier New"/>
              </a:rPr>
              <a:t>ApmException(</a:t>
            </a:r>
            <a:r>
              <a:rPr b="1" lang="en-IN" sz="900">
                <a:solidFill>
                  <a:srgbClr val="6A8759"/>
                </a:solidFill>
                <a:highlight>
                  <a:schemeClr val="lt1"/>
                </a:highlight>
                <a:latin typeface="Courier New"/>
                <a:ea typeface="Courier New"/>
                <a:cs typeface="Courier New"/>
                <a:sym typeface="Courier New"/>
              </a:rPr>
              <a:t>"App package does not exist"</a:t>
            </a:r>
            <a:r>
              <a:rPr b="1" lang="en-IN" sz="900">
                <a:highlight>
                  <a:schemeClr val="lt1"/>
                </a:highlight>
                <a:latin typeface="Courier New"/>
                <a:ea typeface="Courier New"/>
                <a:cs typeface="Courier New"/>
                <a:sym typeface="Courier New"/>
              </a:rPr>
              <a:t>)</a:t>
            </a:r>
            <a:r>
              <a:rPr b="1" lang="en-IN" sz="900">
                <a:solidFill>
                  <a:srgbClr val="CC7832"/>
                </a:solidFill>
                <a:highlight>
                  <a:schemeClr val="lt1"/>
                </a:highlight>
                <a:latin typeface="Courier New"/>
                <a:ea typeface="Courier New"/>
                <a:cs typeface="Courier New"/>
                <a:sym typeface="Courier New"/>
              </a:rPr>
              <a:t>;</a:t>
            </a:r>
            <a:endParaRPr b="1" sz="900">
              <a:solidFill>
                <a:srgbClr val="CC7832"/>
              </a:solidFill>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highlight>
                  <a:schemeClr val="lt1"/>
                </a:highlight>
                <a:latin typeface="Courier New"/>
                <a:ea typeface="Courier New"/>
                <a:cs typeface="Courier New"/>
                <a:sym typeface="Courier New"/>
              </a:rPr>
              <a:t>}</a:t>
            </a:r>
            <a:endParaRPr b="1" sz="900">
              <a:highlight>
                <a:schemeClr val="lt1"/>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en-IN" sz="900">
                <a:solidFill>
                  <a:srgbClr val="9876AA"/>
                </a:solidFill>
                <a:highlight>
                  <a:schemeClr val="lt1"/>
                </a:highlight>
                <a:latin typeface="Courier New"/>
                <a:ea typeface="Courier New"/>
                <a:cs typeface="Courier New"/>
                <a:sym typeface="Courier New"/>
              </a:rPr>
              <a:t>appPackageRepository</a:t>
            </a:r>
            <a:r>
              <a:rPr b="1" lang="en-IN" sz="900">
                <a:highlight>
                  <a:schemeClr val="lt1"/>
                </a:highlight>
                <a:latin typeface="Courier New"/>
                <a:ea typeface="Courier New"/>
                <a:cs typeface="Courier New"/>
                <a:sym typeface="Courier New"/>
              </a:rPr>
              <a:t>.save(appPackage)</a:t>
            </a:r>
            <a:r>
              <a:rPr b="1" lang="en-IN" sz="900">
                <a:solidFill>
                  <a:srgbClr val="CC7832"/>
                </a:solidFill>
                <a:highlight>
                  <a:schemeClr val="lt1"/>
                </a:highlight>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1000"/>
              </a:spcBef>
              <a:spcAft>
                <a:spcPts val="1000"/>
              </a:spcAft>
              <a:buClr>
                <a:srgbClr val="000000"/>
              </a:buClr>
              <a:buSzPts val="1400"/>
              <a:buFont typeface="Arial"/>
              <a:buNone/>
            </a:pPr>
            <a:r>
              <a:rPr b="1" i="0" lang="en-IN" sz="1400" u="none" cap="none" strike="noStrike">
                <a:solidFill>
                  <a:srgbClr val="000000"/>
                </a:solidFill>
                <a:highlight>
                  <a:srgbClr val="FFFFFF"/>
                </a:highlight>
                <a:latin typeface="Roboto"/>
                <a:ea typeface="Roboto"/>
                <a:cs typeface="Roboto"/>
                <a:sym typeface="Roboto"/>
              </a:rPr>
              <a:t>Optional Class</a:t>
            </a:r>
            <a:endParaRPr b="1" i="0" sz="1600" u="none" cap="none" strike="noStrike">
              <a:solidFill>
                <a:srgbClr val="000000"/>
              </a:solidFill>
              <a:highlight>
                <a:srgbClr val="FFFFFF"/>
              </a:highlight>
              <a:latin typeface="Roboto"/>
              <a:ea typeface="Roboto"/>
              <a:cs typeface="Roboto"/>
              <a:sym typeface="Roboto"/>
            </a:endParaRPr>
          </a:p>
        </p:txBody>
      </p:sp>
      <p:sp>
        <p:nvSpPr>
          <p:cNvPr id="376" name="Google Shape;376;p28"/>
          <p:cNvSpPr/>
          <p:nvPr/>
        </p:nvSpPr>
        <p:spPr>
          <a:xfrm>
            <a:off x="94900" y="475125"/>
            <a:ext cx="9005700" cy="4709400"/>
          </a:xfrm>
          <a:prstGeom prst="rect">
            <a:avLst/>
          </a:prstGeom>
          <a:noFill/>
          <a:ln>
            <a:noFill/>
          </a:ln>
        </p:spPr>
        <p:txBody>
          <a:bodyPr anchorCtr="0" anchor="t" bIns="91425" lIns="720000" spcFirstLastPara="1" rIns="90000"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IN" sz="1100" u="none" cap="none" strike="noStrike">
                <a:solidFill>
                  <a:srgbClr val="273239"/>
                </a:solidFill>
                <a:highlight>
                  <a:srgbClr val="FFFFFF"/>
                </a:highlight>
                <a:latin typeface="Arial"/>
                <a:ea typeface="Arial"/>
                <a:cs typeface="Arial"/>
                <a:sym typeface="Arial"/>
              </a:rPr>
              <a:t>The following table shows the list of Concrete Methods provided by the Optional Class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t/>
            </a:r>
            <a:endParaRPr b="1" i="0" sz="1300" u="none" cap="none" strike="noStrike">
              <a:solidFill>
                <a:srgbClr val="000000"/>
              </a:solidFill>
              <a:highlight>
                <a:srgbClr val="FFFFFF"/>
              </a:highlight>
              <a:latin typeface="Lato"/>
              <a:ea typeface="Lato"/>
              <a:cs typeface="Lato"/>
              <a:sym typeface="Lato"/>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273239"/>
              </a:solidFill>
              <a:highlight>
                <a:srgbClr val="FFFFFF"/>
              </a:highlight>
              <a:latin typeface="Arial"/>
              <a:ea typeface="Arial"/>
              <a:cs typeface="Arial"/>
              <a:sym typeface="Arial"/>
            </a:endParaRPr>
          </a:p>
        </p:txBody>
      </p:sp>
      <p:pic>
        <p:nvPicPr>
          <p:cNvPr id="377" name="Google Shape;377;p28"/>
          <p:cNvPicPr preferRelativeResize="0"/>
          <p:nvPr/>
        </p:nvPicPr>
        <p:blipFill rotWithShape="1">
          <a:blip r:embed="rId3">
            <a:alphaModFix/>
          </a:blip>
          <a:srcRect b="0" l="0" r="0" t="0"/>
          <a:stretch/>
        </p:blipFill>
        <p:spPr>
          <a:xfrm>
            <a:off x="4711425" y="910750"/>
            <a:ext cx="4149001" cy="2500275"/>
          </a:xfrm>
          <a:prstGeom prst="rect">
            <a:avLst/>
          </a:prstGeom>
          <a:noFill/>
          <a:ln>
            <a:noFill/>
          </a:ln>
        </p:spPr>
      </p:pic>
      <p:pic>
        <p:nvPicPr>
          <p:cNvPr id="378" name="Google Shape;378;p28"/>
          <p:cNvPicPr preferRelativeResize="0"/>
          <p:nvPr/>
        </p:nvPicPr>
        <p:blipFill rotWithShape="1">
          <a:blip r:embed="rId4">
            <a:alphaModFix/>
          </a:blip>
          <a:srcRect b="0" l="0" r="0" t="0"/>
          <a:stretch/>
        </p:blipFill>
        <p:spPr>
          <a:xfrm>
            <a:off x="248675" y="910750"/>
            <a:ext cx="4332050" cy="247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3a353e4003_0_0"/>
          <p:cNvSpPr txBox="1"/>
          <p:nvPr/>
        </p:nvSpPr>
        <p:spPr>
          <a:xfrm>
            <a:off x="139900" y="658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400"/>
              </a:spcAft>
              <a:buNone/>
            </a:pPr>
            <a:r>
              <a:rPr b="1" lang="en-IN" sz="1800">
                <a:solidFill>
                  <a:srgbClr val="080808"/>
                </a:solidFill>
                <a:highlight>
                  <a:srgbClr val="FFFFFF"/>
                </a:highlight>
              </a:rPr>
              <a:t>why is it required?</a:t>
            </a:r>
            <a:endParaRPr b="1" sz="1800">
              <a:solidFill>
                <a:srgbClr val="080808"/>
              </a:solidFill>
              <a:highlight>
                <a:srgbClr val="FFFFFF"/>
              </a:highlight>
            </a:endParaRPr>
          </a:p>
        </p:txBody>
      </p:sp>
      <p:sp>
        <p:nvSpPr>
          <p:cNvPr id="99" name="Google Shape;99;g13a353e4003_0_0"/>
          <p:cNvSpPr txBox="1"/>
          <p:nvPr/>
        </p:nvSpPr>
        <p:spPr>
          <a:xfrm>
            <a:off x="58050" y="592550"/>
            <a:ext cx="9027900" cy="2514000"/>
          </a:xfrm>
          <a:prstGeom prst="rect">
            <a:avLst/>
          </a:prstGeom>
          <a:noFill/>
          <a:ln>
            <a:noFill/>
          </a:ln>
        </p:spPr>
        <p:txBody>
          <a:bodyPr anchorCtr="0" anchor="t" bIns="91425" lIns="91425" spcFirstLastPara="1" rIns="91425" wrap="square" tIns="91425">
            <a:spAutoFit/>
          </a:bodyPr>
          <a:lstStyle/>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rgbClr val="FFFFFF"/>
                </a:highlight>
              </a:rPr>
              <a:t>D</a:t>
            </a:r>
            <a:r>
              <a:rPr lang="en-IN" sz="1100">
                <a:solidFill>
                  <a:srgbClr val="080808"/>
                </a:solidFill>
                <a:highlight>
                  <a:srgbClr val="FFFFFF"/>
                </a:highlight>
              </a:rPr>
              <a:t>efault methods were introduced in Java 8 to have '</a:t>
            </a:r>
            <a:r>
              <a:rPr b="1" lang="en-IN" sz="1100">
                <a:solidFill>
                  <a:srgbClr val="080808"/>
                </a:solidFill>
                <a:highlight>
                  <a:srgbClr val="FFFFFF"/>
                </a:highlight>
              </a:rPr>
              <a:t>Backward Compatibility in case JDK modifies any interfaces</a:t>
            </a:r>
            <a:r>
              <a:rPr lang="en-IN" sz="1100">
                <a:solidFill>
                  <a:srgbClr val="080808"/>
                </a:solidFill>
                <a:highlight>
                  <a:srgbClr val="FFFFFF"/>
                </a:highlight>
              </a:rPr>
              <a:t>.</a:t>
            </a:r>
            <a:endParaRPr sz="1100">
              <a:solidFill>
                <a:srgbClr val="080808"/>
              </a:solidFill>
              <a:highlight>
                <a:srgbClr val="FFFFFF"/>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rgbClr val="FFFFFF"/>
                </a:highlight>
              </a:rPr>
              <a:t>In case a new abstract method is added to the interface, all classes implementing the interface will break and will have to implement the new method.</a:t>
            </a:r>
            <a:endParaRPr sz="1100">
              <a:solidFill>
                <a:srgbClr val="080808"/>
              </a:solidFill>
              <a:highlight>
                <a:srgbClr val="FFFFFF"/>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rgbClr val="FFFFFF"/>
                </a:highlight>
              </a:rPr>
              <a:t>With default methods, </a:t>
            </a:r>
            <a:r>
              <a:rPr b="1" lang="en-IN" sz="1100">
                <a:solidFill>
                  <a:srgbClr val="080808"/>
                </a:solidFill>
                <a:highlight>
                  <a:srgbClr val="FFFFFF"/>
                </a:highlight>
              </a:rPr>
              <a:t>there will not be any impact on the interface implementing classes</a:t>
            </a:r>
            <a:r>
              <a:rPr lang="en-IN" sz="1100">
                <a:solidFill>
                  <a:srgbClr val="080808"/>
                </a:solidFill>
                <a:highlight>
                  <a:srgbClr val="FFFFFF"/>
                </a:highlight>
              </a:rPr>
              <a:t>.</a:t>
            </a:r>
            <a:endParaRPr sz="1100">
              <a:solidFill>
                <a:srgbClr val="080808"/>
              </a:solidFill>
              <a:highlight>
                <a:srgbClr val="FFFFFF"/>
              </a:highlight>
            </a:endParaRPr>
          </a:p>
          <a:p>
            <a:pPr indent="-298450" lvl="0" marL="457200" rtl="0" algn="l">
              <a:lnSpc>
                <a:spcPct val="200000"/>
              </a:lnSpc>
              <a:spcBef>
                <a:spcPts val="0"/>
              </a:spcBef>
              <a:spcAft>
                <a:spcPts val="0"/>
              </a:spcAft>
              <a:buClr>
                <a:srgbClr val="080808"/>
              </a:buClr>
              <a:buSzPts val="1100"/>
              <a:buChar char="●"/>
            </a:pPr>
            <a:r>
              <a:rPr lang="en-IN" sz="1100">
                <a:solidFill>
                  <a:srgbClr val="080808"/>
                </a:solidFill>
                <a:highlight>
                  <a:srgbClr val="FFFFFF"/>
                </a:highlight>
              </a:rPr>
              <a:t>default methods can be overridden if needed in the implementation. Also, it </a:t>
            </a:r>
            <a:r>
              <a:rPr b="1" lang="en-IN" sz="1100">
                <a:solidFill>
                  <a:srgbClr val="080808"/>
                </a:solidFill>
                <a:highlight>
                  <a:srgbClr val="FFFFFF"/>
                </a:highlight>
              </a:rPr>
              <a:t>does not qualify as synchronized or final</a:t>
            </a:r>
            <a:r>
              <a:rPr lang="en-IN" sz="1100">
                <a:solidFill>
                  <a:srgbClr val="080808"/>
                </a:solidFill>
                <a:highlight>
                  <a:srgbClr val="FFFFFF"/>
                </a:highlight>
              </a:rPr>
              <a:t>.</a:t>
            </a:r>
            <a:endParaRPr sz="1100">
              <a:solidFill>
                <a:srgbClr val="080808"/>
              </a:solidFill>
              <a:highlight>
                <a:srgbClr val="FFFFFF"/>
              </a:highlight>
            </a:endParaRPr>
          </a:p>
          <a:p>
            <a:pPr indent="-298450" lvl="0" marL="457200" rtl="0" algn="l">
              <a:lnSpc>
                <a:spcPct val="200000"/>
              </a:lnSpc>
              <a:spcBef>
                <a:spcPts val="1000"/>
              </a:spcBef>
              <a:spcAft>
                <a:spcPts val="0"/>
              </a:spcAft>
              <a:buClr>
                <a:srgbClr val="080808"/>
              </a:buClr>
              <a:buSzPts val="1100"/>
              <a:buChar char="●"/>
            </a:pPr>
            <a:r>
              <a:rPr lang="en-IN" sz="1100">
                <a:solidFill>
                  <a:srgbClr val="080808"/>
                </a:solidFill>
                <a:highlight>
                  <a:schemeClr val="lt1"/>
                </a:highlight>
              </a:rPr>
              <a:t>Java interface default methods will help us in removing base implementation classes, we can provide default implementation and the </a:t>
            </a:r>
            <a:r>
              <a:rPr b="1" lang="en-IN" sz="1100">
                <a:solidFill>
                  <a:srgbClr val="080808"/>
                </a:solidFill>
                <a:highlight>
                  <a:schemeClr val="lt1"/>
                </a:highlight>
              </a:rPr>
              <a:t>implementation classes can choose which one to override</a:t>
            </a:r>
            <a:r>
              <a:rPr lang="en-IN" sz="1100">
                <a:solidFill>
                  <a:srgbClr val="080808"/>
                </a:solidFill>
                <a:highlight>
                  <a:schemeClr val="lt1"/>
                </a:highlight>
              </a:rPr>
              <a:t>.</a:t>
            </a:r>
            <a:endParaRPr sz="1100">
              <a:solidFill>
                <a:srgbClr val="080808"/>
              </a:solidFill>
              <a:highlight>
                <a:srgbClr val="FFFFFF"/>
              </a:high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3050aa7f6d_0_24"/>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0" lvl="0" marL="0" marR="0" rtl="0" algn="l">
              <a:lnSpc>
                <a:spcPct val="150000"/>
              </a:lnSpc>
              <a:spcBef>
                <a:spcPts val="0"/>
              </a:spcBef>
              <a:spcAft>
                <a:spcPts val="0"/>
              </a:spcAft>
              <a:buClr>
                <a:srgbClr val="000000"/>
              </a:buClr>
              <a:buSzPts val="1100"/>
              <a:buFont typeface="Arial"/>
              <a:buNone/>
            </a:pPr>
            <a:r>
              <a:t/>
            </a:r>
            <a:endParaRPr b="1" i="0" sz="1100" u="none" cap="none" strike="noStrike">
              <a:solidFill>
                <a:srgbClr val="273239"/>
              </a:solidFill>
              <a:highlight>
                <a:srgbClr val="FFFFFF"/>
              </a:highlight>
              <a:latin typeface="Arial"/>
              <a:ea typeface="Arial"/>
              <a:cs typeface="Arial"/>
              <a:sym typeface="Arial"/>
            </a:endParaRPr>
          </a:p>
        </p:txBody>
      </p:sp>
      <p:sp>
        <p:nvSpPr>
          <p:cNvPr id="384" name="Google Shape;384;g13050aa7f6d_0_24"/>
          <p:cNvSpPr txBox="1"/>
          <p:nvPr/>
        </p:nvSpPr>
        <p:spPr>
          <a:xfrm>
            <a:off x="94900" y="52375"/>
            <a:ext cx="9547500" cy="503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latin typeface="Courier New"/>
                <a:ea typeface="Courier New"/>
                <a:cs typeface="Courier New"/>
                <a:sym typeface="Courier New"/>
              </a:rPr>
              <a:t>import </a:t>
            </a:r>
            <a:r>
              <a:rPr i="0" lang="en-IN" sz="900" u="none" cap="none" strike="noStrike">
                <a:solidFill>
                  <a:srgbClr val="000000"/>
                </a:solidFill>
                <a:highlight>
                  <a:srgbClr val="FFFFFF"/>
                </a:highlight>
                <a:latin typeface="Courier New"/>
                <a:ea typeface="Courier New"/>
                <a:cs typeface="Courier New"/>
                <a:sym typeface="Courier New"/>
              </a:rPr>
              <a:t>java.util.Optional</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033B3"/>
                </a:solidFill>
                <a:highlight>
                  <a:srgbClr val="FFFFFF"/>
                </a:highlight>
                <a:latin typeface="Courier New"/>
                <a:ea typeface="Courier New"/>
                <a:cs typeface="Courier New"/>
                <a:sym typeface="Courier New"/>
              </a:rPr>
              <a:t>public class </a:t>
            </a:r>
            <a:r>
              <a:rPr i="0" lang="en-IN" sz="900" u="none" cap="none" strike="noStrike">
                <a:solidFill>
                  <a:srgbClr val="000000"/>
                </a:solidFill>
                <a:highlight>
                  <a:srgbClr val="FFFFFF"/>
                </a:highlight>
                <a:latin typeface="Courier New"/>
                <a:ea typeface="Courier New"/>
                <a:cs typeface="Courier New"/>
                <a:sym typeface="Courier New"/>
              </a:rPr>
              <a:t>OptionalExample </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33B3"/>
                </a:solidFill>
                <a:highlight>
                  <a:srgbClr val="FFFFFF"/>
                </a:highlight>
                <a:latin typeface="Courier New"/>
                <a:ea typeface="Courier New"/>
                <a:cs typeface="Courier New"/>
                <a:sym typeface="Courier New"/>
              </a:rPr>
              <a:t>public static void </a:t>
            </a:r>
            <a:r>
              <a:rPr i="0" lang="en-IN" sz="900" u="none" cap="none" strike="noStrike">
                <a:solidFill>
                  <a:srgbClr val="00627A"/>
                </a:solidFill>
                <a:highlight>
                  <a:srgbClr val="FFFFFF"/>
                </a:highlight>
                <a:latin typeface="Courier New"/>
                <a:ea typeface="Courier New"/>
                <a:cs typeface="Courier New"/>
                <a:sym typeface="Courier New"/>
              </a:rPr>
              <a:t>main</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00000"/>
                </a:solidFill>
                <a:highlight>
                  <a:srgbClr val="FFFFFF"/>
                </a:highlight>
                <a:latin typeface="Courier New"/>
                <a:ea typeface="Courier New"/>
                <a:cs typeface="Courier New"/>
                <a:sym typeface="Courier New"/>
              </a:rPr>
              <a:t>String</a:t>
            </a:r>
            <a:r>
              <a:rPr i="0" lang="en-IN" sz="900" u="none" cap="none" strike="noStrike">
                <a:solidFill>
                  <a:srgbClr val="080808"/>
                </a:solidFill>
                <a:highlight>
                  <a:srgbClr val="FFFFFF"/>
                </a:highlight>
                <a:latin typeface="Courier New"/>
                <a:ea typeface="Courier New"/>
                <a:cs typeface="Courier New"/>
                <a:sym typeface="Courier New"/>
              </a:rPr>
              <a:t>[] args)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String</a:t>
            </a: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str </a:t>
            </a: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33B3"/>
                </a:solidFill>
                <a:highlight>
                  <a:srgbClr val="FFFFFF"/>
                </a:highlight>
                <a:latin typeface="Courier New"/>
                <a:ea typeface="Courier New"/>
                <a:cs typeface="Courier New"/>
                <a:sym typeface="Courier New"/>
              </a:rPr>
              <a:t>new </a:t>
            </a:r>
            <a:r>
              <a:rPr i="0" lang="en-IN" sz="900" u="none" cap="none" strike="noStrike">
                <a:solidFill>
                  <a:srgbClr val="080808"/>
                </a:solidFill>
                <a:highlight>
                  <a:srgbClr val="FFFFFF"/>
                </a:highlight>
                <a:latin typeface="Courier New"/>
                <a:ea typeface="Courier New"/>
                <a:cs typeface="Courier New"/>
                <a:sym typeface="Courier New"/>
              </a:rPr>
              <a:t>String[</a:t>
            </a:r>
            <a:r>
              <a:rPr i="0" lang="en-IN" sz="900" u="none" cap="none" strike="noStrike">
                <a:solidFill>
                  <a:srgbClr val="1750EB"/>
                </a:solidFill>
                <a:highlight>
                  <a:srgbClr val="FFFFFF"/>
                </a:highlight>
                <a:latin typeface="Courier New"/>
                <a:ea typeface="Courier New"/>
                <a:cs typeface="Courier New"/>
                <a:sym typeface="Courier New"/>
              </a:rPr>
              <a:t>10</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str</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1750EB"/>
                </a:solidFill>
                <a:highlight>
                  <a:srgbClr val="FFFFFF"/>
                </a:highlight>
                <a:latin typeface="Courier New"/>
                <a:ea typeface="Courier New"/>
                <a:cs typeface="Courier New"/>
                <a:sym typeface="Courier New"/>
              </a:rPr>
              <a:t>5</a:t>
            </a:r>
            <a:r>
              <a:rPr i="0" lang="en-IN" sz="900" u="none" cap="none" strike="noStrike">
                <a:solidFill>
                  <a:srgbClr val="080808"/>
                </a:solidFill>
                <a:highlight>
                  <a:srgbClr val="FFFFFF"/>
                </a:highlight>
                <a:latin typeface="Courier New"/>
                <a:ea typeface="Courier New"/>
                <a:cs typeface="Courier New"/>
                <a:sym typeface="Courier New"/>
              </a:rPr>
              <a:t>] = </a:t>
            </a:r>
            <a:r>
              <a:rPr i="0" lang="en-IN" sz="900" u="none" cap="none" strike="noStrike">
                <a:solidFill>
                  <a:srgbClr val="067D17"/>
                </a:solidFill>
                <a:highlight>
                  <a:srgbClr val="FFFFFF"/>
                </a:highlight>
                <a:latin typeface="Courier New"/>
                <a:ea typeface="Courier New"/>
                <a:cs typeface="Courier New"/>
                <a:sym typeface="Courier New"/>
              </a:rPr>
              <a:t>"JAVA OPTIONAL CLASS EXAMPLE"</a:t>
            </a: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8C8C8C"/>
                </a:solidFill>
                <a:highlight>
                  <a:srgbClr val="FFFFFF"/>
                </a:highlight>
                <a:latin typeface="Courier New"/>
                <a:ea typeface="Courier New"/>
                <a:cs typeface="Courier New"/>
                <a:sym typeface="Courier New"/>
              </a:rPr>
              <a:t>// Setting value for 5th index</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an empty instance of Optional class</a:t>
            </a:r>
            <a:r>
              <a:rPr i="1" lang="en-IN" sz="900" u="none" cap="none" strike="noStrike">
                <a:solidFill>
                  <a:srgbClr val="8C8C8C"/>
                </a:solidFill>
                <a:highlight>
                  <a:srgbClr val="FFFFFF"/>
                </a:highlight>
                <a:latin typeface="Courier New"/>
                <a:ea typeface="Courier New"/>
                <a:cs typeface="Courier New"/>
                <a:sym typeface="Courier New"/>
              </a:rPr>
              <a:t>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Optional</a:t>
            </a:r>
            <a:r>
              <a:rPr i="0" lang="en-IN" sz="900" u="none" cap="none" strike="noStrike">
                <a:solidFill>
                  <a:srgbClr val="080808"/>
                </a:solidFill>
                <a:highlight>
                  <a:srgbClr val="FFFFFF"/>
                </a:highlight>
                <a:latin typeface="Courier New"/>
                <a:ea typeface="Courier New"/>
                <a:cs typeface="Courier New"/>
                <a:sym typeface="Courier New"/>
              </a:rPr>
              <a:t>&lt;</a:t>
            </a:r>
            <a:r>
              <a:rPr i="0" lang="en-IN" sz="900" u="none" cap="none" strike="noStrike">
                <a:solidFill>
                  <a:srgbClr val="000000"/>
                </a:solidFill>
                <a:highlight>
                  <a:srgbClr val="FFFFFF"/>
                </a:highlight>
                <a:latin typeface="Courier New"/>
                <a:ea typeface="Courier New"/>
                <a:cs typeface="Courier New"/>
                <a:sym typeface="Courier New"/>
              </a:rPr>
              <a:t>String</a:t>
            </a:r>
            <a:r>
              <a:rPr i="0" lang="en-IN" sz="900" u="none" cap="none" strike="noStrike">
                <a:solidFill>
                  <a:srgbClr val="080808"/>
                </a:solidFill>
                <a:highlight>
                  <a:srgbClr val="FFFFFF"/>
                </a:highlight>
                <a:latin typeface="Courier New"/>
                <a:ea typeface="Courier New"/>
                <a:cs typeface="Courier New"/>
                <a:sym typeface="Courier New"/>
              </a:rPr>
              <a:t>&gt; </a:t>
            </a:r>
            <a:r>
              <a:rPr i="0" lang="en-IN" sz="900" u="none" cap="none" strike="noStrike">
                <a:solidFill>
                  <a:srgbClr val="000000"/>
                </a:solidFill>
                <a:highlight>
                  <a:srgbClr val="FFFFFF"/>
                </a:highlight>
                <a:latin typeface="Courier New"/>
                <a:ea typeface="Courier New"/>
                <a:cs typeface="Courier New"/>
                <a:sym typeface="Courier New"/>
              </a:rPr>
              <a:t>empty </a:t>
            </a:r>
            <a:r>
              <a:rPr i="0" lang="en-IN" sz="900" u="none" cap="none" strike="noStrike">
                <a:solidFill>
                  <a:srgbClr val="080808"/>
                </a:solidFill>
                <a:highlight>
                  <a:srgbClr val="FFFFFF"/>
                </a:highlight>
                <a:latin typeface="Courier New"/>
                <a:ea typeface="Courier New"/>
                <a:cs typeface="Courier New"/>
                <a:sym typeface="Courier New"/>
              </a:rPr>
              <a:t>= </a:t>
            </a:r>
            <a:r>
              <a:rPr b="1" i="0" lang="en-IN" sz="900" u="none" cap="none" strike="noStrike">
                <a:solidFill>
                  <a:srgbClr val="000000"/>
                </a:solidFill>
                <a:highlight>
                  <a:srgbClr val="FFFFFF"/>
                </a:highlight>
                <a:latin typeface="Courier New"/>
                <a:ea typeface="Courier New"/>
                <a:cs typeface="Courier New"/>
                <a:sym typeface="Courier New"/>
              </a:rPr>
              <a:t>Optional</a:t>
            </a:r>
            <a:r>
              <a:rPr b="1" i="0" lang="en-IN" sz="900" u="none" cap="none" strike="noStrike">
                <a:solidFill>
                  <a:srgbClr val="080808"/>
                </a:solidFill>
                <a:highlight>
                  <a:srgbClr val="FFFFFF"/>
                </a:highlight>
                <a:latin typeface="Courier New"/>
                <a:ea typeface="Courier New"/>
                <a:cs typeface="Courier New"/>
                <a:sym typeface="Courier New"/>
              </a:rPr>
              <a:t>.</a:t>
            </a:r>
            <a:r>
              <a:rPr b="1" i="1" lang="en-IN" sz="900" u="none" cap="none" strike="noStrike">
                <a:solidFill>
                  <a:srgbClr val="080808"/>
                </a:solidFill>
                <a:highlight>
                  <a:srgbClr val="FFFFFF"/>
                </a:highlight>
                <a:latin typeface="Courier New"/>
                <a:ea typeface="Courier New"/>
                <a:cs typeface="Courier New"/>
                <a:sym typeface="Courier New"/>
              </a:rPr>
              <a:t>empty</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00000"/>
                </a:solidFill>
                <a:highlight>
                  <a:srgbClr val="FFFFFF"/>
                </a:highlight>
                <a:latin typeface="Courier New"/>
                <a:ea typeface="Courier New"/>
                <a:cs typeface="Courier New"/>
                <a:sym typeface="Courier New"/>
              </a:rPr>
              <a:t>empty</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a non-empty Optional </a:t>
            </a:r>
            <a:endParaRPr i="1" sz="900" u="none" cap="none" strike="noStrike">
              <a:solidFill>
                <a:srgbClr val="99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Optional</a:t>
            </a:r>
            <a:r>
              <a:rPr i="0" lang="en-IN" sz="900" u="none" cap="none" strike="noStrike">
                <a:solidFill>
                  <a:srgbClr val="080808"/>
                </a:solidFill>
                <a:highlight>
                  <a:srgbClr val="FFFFFF"/>
                </a:highlight>
                <a:latin typeface="Courier New"/>
                <a:ea typeface="Courier New"/>
                <a:cs typeface="Courier New"/>
                <a:sym typeface="Courier New"/>
              </a:rPr>
              <a:t>&lt;</a:t>
            </a:r>
            <a:r>
              <a:rPr i="0" lang="en-IN" sz="900" u="none" cap="none" strike="noStrike">
                <a:solidFill>
                  <a:srgbClr val="000000"/>
                </a:solidFill>
                <a:highlight>
                  <a:srgbClr val="FFFFFF"/>
                </a:highlight>
                <a:latin typeface="Courier New"/>
                <a:ea typeface="Courier New"/>
                <a:cs typeface="Courier New"/>
                <a:sym typeface="Courier New"/>
              </a:rPr>
              <a:t>String</a:t>
            </a:r>
            <a:r>
              <a:rPr i="0" lang="en-IN" sz="900" u="none" cap="none" strike="noStrike">
                <a:solidFill>
                  <a:srgbClr val="080808"/>
                </a:solidFill>
                <a:highlight>
                  <a:srgbClr val="FFFFFF"/>
                </a:highlight>
                <a:latin typeface="Courier New"/>
                <a:ea typeface="Courier New"/>
                <a:cs typeface="Courier New"/>
                <a:sym typeface="Courier New"/>
              </a:rPr>
              <a:t>&gt; </a:t>
            </a:r>
            <a:r>
              <a:rPr i="0" lang="en-IN" sz="900" u="none" cap="none" strike="noStrike">
                <a:solidFill>
                  <a:srgbClr val="000000"/>
                </a:solidFill>
                <a:highlight>
                  <a:srgbClr val="FFFFFF"/>
                </a:highlight>
                <a:latin typeface="Courier New"/>
                <a:ea typeface="Courier New"/>
                <a:cs typeface="Courier New"/>
                <a:sym typeface="Courier New"/>
              </a:rPr>
              <a:t>value </a:t>
            </a:r>
            <a:r>
              <a:rPr i="0" lang="en-IN" sz="900" u="none" cap="none" strike="noStrike">
                <a:solidFill>
                  <a:srgbClr val="080808"/>
                </a:solidFill>
                <a:highlight>
                  <a:srgbClr val="FFFFFF"/>
                </a:highlight>
                <a:latin typeface="Courier New"/>
                <a:ea typeface="Courier New"/>
                <a:cs typeface="Courier New"/>
                <a:sym typeface="Courier New"/>
              </a:rPr>
              <a:t>= </a:t>
            </a:r>
            <a:r>
              <a:rPr b="1" i="0" lang="en-IN" sz="900" u="none" cap="none" strike="noStrike">
                <a:solidFill>
                  <a:srgbClr val="000000"/>
                </a:solidFill>
                <a:highlight>
                  <a:srgbClr val="FFFFFF"/>
                </a:highlight>
                <a:latin typeface="Courier New"/>
                <a:ea typeface="Courier New"/>
                <a:cs typeface="Courier New"/>
                <a:sym typeface="Courier New"/>
              </a:rPr>
              <a:t>Optional</a:t>
            </a:r>
            <a:r>
              <a:rPr b="1" i="0" lang="en-IN" sz="900" u="none" cap="none" strike="noStrike">
                <a:solidFill>
                  <a:srgbClr val="080808"/>
                </a:solidFill>
                <a:highlight>
                  <a:srgbClr val="FFFFFF"/>
                </a:highlight>
                <a:latin typeface="Courier New"/>
                <a:ea typeface="Courier New"/>
                <a:cs typeface="Courier New"/>
                <a:sym typeface="Courier New"/>
              </a:rPr>
              <a:t>.</a:t>
            </a:r>
            <a:r>
              <a:rPr b="1" i="1" lang="en-IN" sz="900" u="none" cap="none" strike="noStrike">
                <a:solidFill>
                  <a:srgbClr val="080808"/>
                </a:solidFill>
                <a:highlight>
                  <a:srgbClr val="FFFFFF"/>
                </a:highlight>
                <a:latin typeface="Courier New"/>
                <a:ea typeface="Courier New"/>
                <a:cs typeface="Courier New"/>
                <a:sym typeface="Courier New"/>
              </a:rPr>
              <a:t>of</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00000"/>
                </a:solidFill>
                <a:highlight>
                  <a:srgbClr val="FFFFFF"/>
                </a:highlight>
                <a:latin typeface="Courier New"/>
                <a:ea typeface="Courier New"/>
                <a:cs typeface="Courier New"/>
                <a:sym typeface="Courier New"/>
              </a:rPr>
              <a:t>str</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1750EB"/>
                </a:solidFill>
                <a:highlight>
                  <a:srgbClr val="FFFFFF"/>
                </a:highlight>
                <a:latin typeface="Courier New"/>
                <a:ea typeface="Courier New"/>
                <a:cs typeface="Courier New"/>
                <a:sym typeface="Courier New"/>
              </a:rPr>
              <a:t>5</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8C8C8C"/>
                </a:solidFill>
                <a:highlight>
                  <a:srgbClr val="FFFFFF"/>
                </a:highlight>
                <a:latin typeface="Courier New"/>
                <a:ea typeface="Courier New"/>
                <a:cs typeface="Courier New"/>
                <a:sym typeface="Courier New"/>
              </a:rPr>
              <a:t>// If value is present, it returns an Optional otherwise returns an empty Optional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"Filtered value: "</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00000"/>
                </a:solidFill>
                <a:highlight>
                  <a:srgbClr val="FFFFFF"/>
                </a:highlight>
                <a:latin typeface="Courier New"/>
                <a:ea typeface="Courier New"/>
                <a:cs typeface="Courier New"/>
                <a:sym typeface="Courier New"/>
              </a:rPr>
              <a:t>value</a:t>
            </a:r>
            <a:r>
              <a:rPr i="0" lang="en-IN" sz="900" u="none" cap="none" strike="noStrike">
                <a:solidFill>
                  <a:srgbClr val="080808"/>
                </a:solidFill>
                <a:highlight>
                  <a:srgbClr val="FFFFFF"/>
                </a:highlight>
                <a:latin typeface="Courier New"/>
                <a:ea typeface="Courier New"/>
                <a:cs typeface="Courier New"/>
                <a:sym typeface="Courier New"/>
              </a:rPr>
              <a:t>.filter((s)-&gt;s.equals(</a:t>
            </a:r>
            <a:r>
              <a:rPr i="0" lang="en-IN" sz="900" u="none" cap="none" strike="noStrike">
                <a:solidFill>
                  <a:srgbClr val="067D17"/>
                </a:solidFill>
                <a:highlight>
                  <a:srgbClr val="FFFFFF"/>
                </a:highlight>
                <a:latin typeface="Courier New"/>
                <a:ea typeface="Courier New"/>
                <a:cs typeface="Courier New"/>
                <a:sym typeface="Courier New"/>
              </a:rPr>
              <a:t>"Abc"</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"Filtered value: "</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00000"/>
                </a:solidFill>
                <a:highlight>
                  <a:srgbClr val="FFFFFF"/>
                </a:highlight>
                <a:latin typeface="Courier New"/>
                <a:ea typeface="Courier New"/>
                <a:cs typeface="Courier New"/>
                <a:sym typeface="Courier New"/>
              </a:rPr>
              <a:t>value</a:t>
            </a:r>
            <a:r>
              <a:rPr i="0" lang="en-IN" sz="900" u="none" cap="none" strike="noStrike">
                <a:solidFill>
                  <a:srgbClr val="080808"/>
                </a:solidFill>
                <a:highlight>
                  <a:srgbClr val="FFFFFF"/>
                </a:highlight>
                <a:latin typeface="Courier New"/>
                <a:ea typeface="Courier New"/>
                <a:cs typeface="Courier New"/>
                <a:sym typeface="Courier New"/>
              </a:rPr>
              <a:t>.filter((s)-&gt;s.equals(</a:t>
            </a:r>
            <a:r>
              <a:rPr i="0" lang="en-IN" sz="900" u="none" cap="none" strike="noStrike">
                <a:solidFill>
                  <a:srgbClr val="067D17"/>
                </a:solidFill>
                <a:highlight>
                  <a:srgbClr val="FFFFFF"/>
                </a:highlight>
                <a:latin typeface="Courier New"/>
                <a:ea typeface="Courier New"/>
                <a:cs typeface="Courier New"/>
                <a:sym typeface="Courier New"/>
              </a:rPr>
              <a:t>"JAVA OPTIONAL CLASS EXAMPLE"</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value of an Optional.</a:t>
            </a:r>
            <a:r>
              <a:rPr i="1" lang="en-IN" sz="900" u="none" cap="none" strike="noStrike">
                <a:solidFill>
                  <a:srgbClr val="8C8C8C"/>
                </a:solidFill>
                <a:highlight>
                  <a:srgbClr val="FFFFFF"/>
                </a:highlight>
                <a:latin typeface="Courier New"/>
                <a:ea typeface="Courier New"/>
                <a:cs typeface="Courier New"/>
                <a:sym typeface="Courier New"/>
              </a:rPr>
              <a:t> if value is not present, it throws an NoSuchElementException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"Getting value: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value</a:t>
            </a:r>
            <a:r>
              <a:rPr b="1" i="0" lang="en-IN" sz="900" u="none" cap="none" strike="noStrike">
                <a:solidFill>
                  <a:srgbClr val="080808"/>
                </a:solidFill>
                <a:highlight>
                  <a:srgbClr val="FFFFFF"/>
                </a:highlight>
                <a:latin typeface="Courier New"/>
                <a:ea typeface="Courier New"/>
                <a:cs typeface="Courier New"/>
                <a:sym typeface="Courier New"/>
              </a:rPr>
              <a:t>.get</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9900FF"/>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hashCode of the value</a:t>
            </a:r>
            <a:r>
              <a:rPr i="1" lang="en-IN" sz="900" u="none" cap="none" strike="noStrike">
                <a:solidFill>
                  <a:srgbClr val="8C8C8C"/>
                </a:solidFill>
                <a:highlight>
                  <a:srgbClr val="FFFFFF"/>
                </a:highlight>
                <a:latin typeface="Courier New"/>
                <a:ea typeface="Courier New"/>
                <a:cs typeface="Courier New"/>
                <a:sym typeface="Courier New"/>
              </a:rPr>
              <a:t>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"Getting hashCode: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value</a:t>
            </a:r>
            <a:r>
              <a:rPr b="1" i="0" lang="en-IN" sz="900" u="none" cap="none" strike="noStrike">
                <a:solidFill>
                  <a:srgbClr val="080808"/>
                </a:solidFill>
                <a:highlight>
                  <a:srgbClr val="FFFFFF"/>
                </a:highlight>
                <a:latin typeface="Courier New"/>
                <a:ea typeface="Courier New"/>
                <a:cs typeface="Courier New"/>
                <a:sym typeface="Courier New"/>
              </a:rPr>
              <a:t>.hashCode()</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true if value is present, otherwise false </a:t>
            </a:r>
            <a:endParaRPr i="1" sz="900" u="none" cap="none" strike="noStrike">
              <a:solidFill>
                <a:srgbClr val="99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"Is value present: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value</a:t>
            </a:r>
            <a:r>
              <a:rPr b="1" i="0" lang="en-IN" sz="900" u="none" cap="none" strike="noStrike">
                <a:solidFill>
                  <a:srgbClr val="080808"/>
                </a:solidFill>
                <a:highlight>
                  <a:srgbClr val="FFFFFF"/>
                </a:highlight>
                <a:latin typeface="Courier New"/>
                <a:ea typeface="Courier New"/>
                <a:cs typeface="Courier New"/>
                <a:sym typeface="Courier New"/>
              </a:rPr>
              <a:t>.isPresent()</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non-empty Optional if value is present, otherwise returns an empty Optional</a:t>
            </a:r>
            <a:r>
              <a:rPr i="1" lang="en-IN" sz="900" u="none" cap="none" strike="noStrike">
                <a:solidFill>
                  <a:srgbClr val="8C8C8C"/>
                </a:solidFill>
                <a:highlight>
                  <a:srgbClr val="FFFFFF"/>
                </a:highlight>
                <a:latin typeface="Courier New"/>
                <a:ea typeface="Courier New"/>
                <a:cs typeface="Courier New"/>
                <a:sym typeface="Courier New"/>
              </a:rPr>
              <a:t>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"Nullable Optional: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Optional</a:t>
            </a:r>
            <a:r>
              <a:rPr b="1" i="0" lang="en-IN" sz="900" u="none" cap="none" strike="noStrike">
                <a:solidFill>
                  <a:srgbClr val="080808"/>
                </a:solidFill>
                <a:highlight>
                  <a:srgbClr val="FFFFFF"/>
                </a:highlight>
                <a:latin typeface="Courier New"/>
                <a:ea typeface="Courier New"/>
                <a:cs typeface="Courier New"/>
                <a:sym typeface="Courier New"/>
              </a:rPr>
              <a:t>.</a:t>
            </a:r>
            <a:r>
              <a:rPr b="1" i="1" lang="en-IN" sz="900" u="none" cap="none" strike="noStrike">
                <a:solidFill>
                  <a:srgbClr val="080808"/>
                </a:solidFill>
                <a:highlight>
                  <a:srgbClr val="FFFFFF"/>
                </a:highlight>
                <a:latin typeface="Courier New"/>
                <a:ea typeface="Courier New"/>
                <a:cs typeface="Courier New"/>
                <a:sym typeface="Courier New"/>
              </a:rPr>
              <a:t>ofNullable</a:t>
            </a:r>
            <a:r>
              <a:rPr b="1"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str</a:t>
            </a:r>
            <a:r>
              <a:rPr b="1"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1750EB"/>
                </a:solidFill>
                <a:highlight>
                  <a:srgbClr val="FFFFFF"/>
                </a:highlight>
                <a:latin typeface="Courier New"/>
                <a:ea typeface="Courier New"/>
                <a:cs typeface="Courier New"/>
                <a:sym typeface="Courier New"/>
              </a:rPr>
              <a:t>5</a:t>
            </a:r>
            <a:r>
              <a:rPr b="1"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1" lang="en-IN" sz="900" u="none" cap="none" strike="noStrike">
                <a:solidFill>
                  <a:srgbClr val="9900FF"/>
                </a:solidFill>
                <a:highlight>
                  <a:srgbClr val="FFFFFF"/>
                </a:highlight>
                <a:latin typeface="Courier New"/>
                <a:ea typeface="Courier New"/>
                <a:cs typeface="Courier New"/>
                <a:sym typeface="Courier New"/>
              </a:rPr>
              <a:t>// It returns value if available, otherwise returns specified value, </a:t>
            </a:r>
            <a:endParaRPr i="1" sz="900" u="none" cap="none" strike="noStrike">
              <a:solidFill>
                <a:srgbClr val="99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"orElse: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value</a:t>
            </a:r>
            <a:r>
              <a:rPr b="1" i="0" lang="en-IN" sz="900" u="none" cap="none" strike="noStrike">
                <a:solidFill>
                  <a:srgbClr val="080808"/>
                </a:solidFill>
                <a:highlight>
                  <a:srgbClr val="FFFFFF"/>
                </a:highlight>
                <a:latin typeface="Courier New"/>
                <a:ea typeface="Courier New"/>
                <a:cs typeface="Courier New"/>
                <a:sym typeface="Courier New"/>
              </a:rPr>
              <a:t>.orElse</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67D17"/>
                </a:solidFill>
                <a:highlight>
                  <a:srgbClr val="FFFFFF"/>
                </a:highlight>
                <a:latin typeface="Courier New"/>
                <a:ea typeface="Courier New"/>
                <a:cs typeface="Courier New"/>
                <a:sym typeface="Courier New"/>
              </a:rPr>
              <a:t>"Value is not present"</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a:t>
            </a:r>
            <a:r>
              <a:rPr i="0" lang="en-IN" sz="900" u="none" cap="none" strike="noStrike">
                <a:solidFill>
                  <a:srgbClr val="067D17"/>
                </a:solidFill>
                <a:highlight>
                  <a:srgbClr val="FFFFFF"/>
                </a:highlight>
                <a:latin typeface="Courier New"/>
                <a:ea typeface="Courier New"/>
                <a:cs typeface="Courier New"/>
                <a:sym typeface="Courier New"/>
              </a:rPr>
              <a:t>"orElse: "</a:t>
            </a:r>
            <a:r>
              <a:rPr i="0" lang="en-IN" sz="900" u="none" cap="none" strike="noStrike">
                <a:solidFill>
                  <a:srgbClr val="080808"/>
                </a:solidFill>
                <a:highlight>
                  <a:srgbClr val="FFFFFF"/>
                </a:highlight>
                <a:latin typeface="Courier New"/>
                <a:ea typeface="Courier New"/>
                <a:cs typeface="Courier New"/>
                <a:sym typeface="Courier New"/>
              </a:rPr>
              <a:t>+</a:t>
            </a:r>
            <a:r>
              <a:rPr b="1" i="0" lang="en-IN" sz="900" u="none" cap="none" strike="noStrike">
                <a:solidFill>
                  <a:srgbClr val="000000"/>
                </a:solidFill>
                <a:highlight>
                  <a:srgbClr val="FFFFFF"/>
                </a:highlight>
                <a:latin typeface="Courier New"/>
                <a:ea typeface="Courier New"/>
                <a:cs typeface="Courier New"/>
                <a:sym typeface="Courier New"/>
              </a:rPr>
              <a:t>empty</a:t>
            </a:r>
            <a:r>
              <a:rPr b="1" i="0" lang="en-IN" sz="900" u="none" cap="none" strike="noStrike">
                <a:solidFill>
                  <a:srgbClr val="080808"/>
                </a:solidFill>
                <a:highlight>
                  <a:srgbClr val="FFFFFF"/>
                </a:highlight>
                <a:latin typeface="Courier New"/>
                <a:ea typeface="Courier New"/>
                <a:cs typeface="Courier New"/>
                <a:sym typeface="Courier New"/>
              </a:rPr>
              <a:t>.orElse</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67D17"/>
                </a:solidFill>
                <a:highlight>
                  <a:srgbClr val="FFFFFF"/>
                </a:highlight>
                <a:latin typeface="Courier New"/>
                <a:ea typeface="Courier New"/>
                <a:cs typeface="Courier New"/>
                <a:sym typeface="Courier New"/>
              </a:rPr>
              <a:t>"Value is not present"</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r>
              <a:rPr b="1" i="0" lang="en-IN" sz="900" u="none" cap="none" strike="noStrike">
                <a:solidFill>
                  <a:srgbClr val="000000"/>
                </a:solidFill>
                <a:highlight>
                  <a:srgbClr val="FFFFFF"/>
                </a:highlight>
                <a:latin typeface="Courier New"/>
                <a:ea typeface="Courier New"/>
                <a:cs typeface="Courier New"/>
                <a:sym typeface="Courier New"/>
              </a:rPr>
              <a:t>value</a:t>
            </a:r>
            <a:r>
              <a:rPr b="1" i="0" lang="en-IN" sz="900" u="none" cap="none" strike="noStrike">
                <a:solidFill>
                  <a:srgbClr val="080808"/>
                </a:solidFill>
                <a:highlight>
                  <a:srgbClr val="FFFFFF"/>
                </a:highlight>
                <a:latin typeface="Courier New"/>
                <a:ea typeface="Courier New"/>
                <a:cs typeface="Courier New"/>
                <a:sym typeface="Courier New"/>
              </a:rPr>
              <a:t>.ifPresent</a:t>
            </a:r>
            <a:r>
              <a:rPr i="0" lang="en-IN" sz="900" u="none" cap="none" strike="noStrike">
                <a:solidFill>
                  <a:srgbClr val="080808"/>
                </a:solidFill>
                <a:highlight>
                  <a:srgbClr val="FFFFFF"/>
                </a:highlight>
                <a:latin typeface="Courier New"/>
                <a:ea typeface="Courier New"/>
                <a:cs typeface="Courier New"/>
                <a:sym typeface="Courier New"/>
              </a:rPr>
              <a:t>(</a:t>
            </a:r>
            <a:r>
              <a:rPr i="0" lang="en-IN" sz="900" u="none" cap="none" strike="noStrike">
                <a:solidFill>
                  <a:srgbClr val="000000"/>
                </a:solidFill>
                <a:highlight>
                  <a:srgbClr val="FFFFFF"/>
                </a:highlight>
                <a:latin typeface="Courier New"/>
                <a:ea typeface="Courier New"/>
                <a:cs typeface="Courier New"/>
                <a:sym typeface="Courier New"/>
              </a:rPr>
              <a:t>System</a:t>
            </a:r>
            <a:r>
              <a:rPr i="0" lang="en-IN" sz="900" u="none" cap="none" strike="noStrike">
                <a:solidFill>
                  <a:srgbClr val="080808"/>
                </a:solidFill>
                <a:highlight>
                  <a:srgbClr val="FFFFFF"/>
                </a:highlight>
                <a:latin typeface="Courier New"/>
                <a:ea typeface="Courier New"/>
                <a:cs typeface="Courier New"/>
                <a:sym typeface="Courier New"/>
              </a:rPr>
              <a:t>.</a:t>
            </a:r>
            <a:r>
              <a:rPr i="1" lang="en-IN" sz="900" u="none" cap="none" strike="noStrike">
                <a:solidFill>
                  <a:srgbClr val="871094"/>
                </a:solidFill>
                <a:highlight>
                  <a:srgbClr val="FFFFFF"/>
                </a:highlight>
                <a:latin typeface="Courier New"/>
                <a:ea typeface="Courier New"/>
                <a:cs typeface="Courier New"/>
                <a:sym typeface="Courier New"/>
              </a:rPr>
              <a:t>out</a:t>
            </a:r>
            <a:r>
              <a:rPr i="0" lang="en-IN" sz="900" u="none" cap="none" strike="noStrike">
                <a:solidFill>
                  <a:srgbClr val="080808"/>
                </a:solidFill>
                <a:highlight>
                  <a:srgbClr val="FFFFFF"/>
                </a:highlight>
                <a:latin typeface="Courier New"/>
                <a:ea typeface="Courier New"/>
                <a:cs typeface="Courier New"/>
                <a:sym typeface="Courier New"/>
              </a:rPr>
              <a:t>::println);   </a:t>
            </a:r>
            <a:r>
              <a:rPr i="1" lang="en-IN" sz="900" u="none" cap="none" strike="noStrike">
                <a:solidFill>
                  <a:srgbClr val="8C8C8C"/>
                </a:solidFill>
                <a:highlight>
                  <a:srgbClr val="FFFFFF"/>
                </a:highlight>
                <a:latin typeface="Courier New"/>
                <a:ea typeface="Courier New"/>
                <a:cs typeface="Courier New"/>
                <a:sym typeface="Courier New"/>
              </a:rPr>
              <a:t>// printing value by using method reference  </a:t>
            </a:r>
            <a:endParaRPr i="1" sz="900" u="none" cap="none" strike="noStrike">
              <a:solidFill>
                <a:srgbClr val="8C8C8C"/>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1" lang="en-IN" sz="900" u="none" cap="none" strike="noStrike">
                <a:solidFill>
                  <a:srgbClr val="8C8C8C"/>
                </a:solidFill>
                <a:highlight>
                  <a:srgbClr val="FFFFFF"/>
                </a:highlight>
                <a:latin typeface="Courier New"/>
                <a:ea typeface="Courier New"/>
                <a:cs typeface="Courier New"/>
                <a:sym typeface="Courier New"/>
              </a:rPr>
              <a:t>   </a:t>
            </a:r>
            <a:r>
              <a:rPr i="0" lang="en-IN" sz="900" u="none" cap="none" strike="noStrike">
                <a:solidFill>
                  <a:srgbClr val="080808"/>
                </a:solidFill>
                <a:highlight>
                  <a:srgbClr val="FFFFFF"/>
                </a:highlight>
                <a:latin typeface="Courier New"/>
                <a:ea typeface="Courier New"/>
                <a:cs typeface="Courier New"/>
                <a:sym typeface="Courier New"/>
              </a:rPr>
              <a:t>}</a:t>
            </a:r>
            <a:endParaRPr i="0" sz="900" u="none" cap="none" strike="noStrike">
              <a:solidFill>
                <a:srgbClr val="080808"/>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900"/>
              <a:buFont typeface="Arial"/>
              <a:buNone/>
            </a:pPr>
            <a:r>
              <a:rPr i="0" lang="en-IN" sz="900" u="none" cap="none" strike="noStrike">
                <a:solidFill>
                  <a:srgbClr val="080808"/>
                </a:solidFill>
                <a:highlight>
                  <a:srgbClr val="FFFFFF"/>
                </a:highlight>
                <a:latin typeface="Courier New"/>
                <a:ea typeface="Courier New"/>
                <a:cs typeface="Courier New"/>
                <a:sym typeface="Courier New"/>
              </a:rPr>
              <a:t>} </a:t>
            </a:r>
            <a:endParaRPr i="0" sz="900" u="none" cap="none" strike="noStrike">
              <a:solidFill>
                <a:srgbClr val="080808"/>
              </a:solidFill>
              <a:highlight>
                <a:srgbClr val="FFFFFF"/>
              </a:highlight>
              <a:latin typeface="Courier New"/>
              <a:ea typeface="Courier New"/>
              <a:cs typeface="Courier New"/>
              <a:sym typeface="Courier New"/>
            </a:endParaRPr>
          </a:p>
        </p:txBody>
      </p:sp>
      <p:sp>
        <p:nvSpPr>
          <p:cNvPr id="385" name="Google Shape;385;g13050aa7f6d_0_24"/>
          <p:cNvSpPr txBox="1"/>
          <p:nvPr/>
        </p:nvSpPr>
        <p:spPr>
          <a:xfrm>
            <a:off x="6098925" y="130925"/>
            <a:ext cx="3101700" cy="1746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900"/>
              <a:buFont typeface="Arial"/>
              <a:buNone/>
            </a:pPr>
            <a:r>
              <a:rPr b="1" i="0" lang="en-IN" sz="900" u="none" cap="none" strike="noStrike">
                <a:solidFill>
                  <a:srgbClr val="067D17"/>
                </a:solidFill>
                <a:highlight>
                  <a:srgbClr val="FFFFFF"/>
                </a:highlight>
                <a:latin typeface="Arial"/>
                <a:ea typeface="Arial"/>
                <a:cs typeface="Arial"/>
                <a:sym typeface="Arial"/>
              </a:rPr>
              <a:t>//Output:</a:t>
            </a:r>
            <a:endParaRPr b="0" i="0" sz="9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Optional.empty</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Filtered value: Optional.empty</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Filtered value: Optional[JAVA OPTIONAL CLASS EXAMPLE]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Getting value: JAVA OPTIONAL CLASS EXAMPLE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Getting hashCode: -619947648</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Is value present: true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Nullable Optional: Optional[JAVA OPTIONAL CLASS EXAMPLE]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orElse: JAVA OPTIONAL CLASS EXAMPLE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orElse: Value is not present</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IN" sz="800" u="none" cap="none" strike="noStrike">
                <a:solidFill>
                  <a:srgbClr val="000000"/>
                </a:solidFill>
                <a:latin typeface="Lato"/>
                <a:ea typeface="Lato"/>
                <a:cs typeface="Lato"/>
                <a:sym typeface="Lato"/>
              </a:rPr>
              <a:t>JAVA OPTIONAL CLASS EXAMPLE</a:t>
            </a:r>
            <a:endParaRPr b="0" i="0" sz="8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2029289d17_0_78"/>
          <p:cNvSpPr txBox="1"/>
          <p:nvPr/>
        </p:nvSpPr>
        <p:spPr>
          <a:xfrm>
            <a:off x="0" y="0"/>
            <a:ext cx="6863400" cy="3347700"/>
          </a:xfrm>
          <a:prstGeom prst="rect">
            <a:avLst/>
          </a:prstGeom>
          <a:noFill/>
          <a:ln>
            <a:noFill/>
          </a:ln>
        </p:spPr>
        <p:txBody>
          <a:bodyPr anchorCtr="0" anchor="t" bIns="91425" lIns="91425" spcFirstLastPara="1" rIns="91425" wrap="square" tIns="91425">
            <a:spAutoFit/>
          </a:bodyPr>
          <a:lstStyle/>
          <a:p>
            <a:pPr indent="0" lvl="0" marL="127000" marR="127000" rtl="0" algn="l">
              <a:lnSpc>
                <a:spcPct val="115000"/>
              </a:lnSpc>
              <a:spcBef>
                <a:spcPts val="0"/>
              </a:spcBef>
              <a:spcAft>
                <a:spcPts val="0"/>
              </a:spcAft>
              <a:buNone/>
            </a:pPr>
            <a:r>
              <a:rPr b="1" lang="en-IN" sz="1000">
                <a:solidFill>
                  <a:srgbClr val="080808"/>
                </a:solidFill>
                <a:highlight>
                  <a:srgbClr val="FFFFFF"/>
                </a:highlight>
                <a:latin typeface="Courier New"/>
                <a:ea typeface="Courier New"/>
                <a:cs typeface="Courier New"/>
                <a:sym typeface="Courier New"/>
              </a:rPr>
              <a:t>//MobileService.java</a:t>
            </a:r>
            <a:endParaRPr b="1"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033B3"/>
                </a:solidFill>
                <a:highlight>
                  <a:srgbClr val="FFFFFF"/>
                </a:highlight>
                <a:latin typeface="Courier New"/>
                <a:ea typeface="Courier New"/>
                <a:cs typeface="Courier New"/>
                <a:sym typeface="Courier New"/>
              </a:rPr>
              <a:t>package </a:t>
            </a:r>
            <a:r>
              <a:rPr lang="en-IN" sz="1000">
                <a:solidFill>
                  <a:srgbClr val="080808"/>
                </a:solidFill>
                <a:highlight>
                  <a:srgbClr val="FFFFFF"/>
                </a:highlight>
                <a:latin typeface="Courier New"/>
                <a:ea typeface="Courier New"/>
                <a:cs typeface="Courier New"/>
                <a:sym typeface="Courier New"/>
              </a:rPr>
              <a:t>com.mkyong.without.optional;</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033B3"/>
                </a:solidFill>
                <a:highlight>
                  <a:srgbClr val="FFFFFF"/>
                </a:highlight>
                <a:latin typeface="Courier New"/>
                <a:ea typeface="Courier New"/>
                <a:cs typeface="Courier New"/>
                <a:sym typeface="Courier New"/>
              </a:rPr>
              <a:t>public class </a:t>
            </a:r>
            <a:r>
              <a:rPr lang="en-IN" sz="1000">
                <a:highlight>
                  <a:srgbClr val="FFFFFF"/>
                </a:highlight>
                <a:latin typeface="Courier New"/>
                <a:ea typeface="Courier New"/>
                <a:cs typeface="Courier New"/>
                <a:sym typeface="Courier New"/>
              </a:rPr>
              <a:t>MobileService </a:t>
            </a:r>
            <a:r>
              <a:rPr lang="en-I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public int </a:t>
            </a:r>
            <a:r>
              <a:rPr lang="en-IN" sz="1000">
                <a:solidFill>
                  <a:srgbClr val="00627A"/>
                </a:solidFill>
                <a:highlight>
                  <a:srgbClr val="FFFFFF"/>
                </a:highlight>
                <a:latin typeface="Courier New"/>
                <a:ea typeface="Courier New"/>
                <a:cs typeface="Courier New"/>
                <a:sym typeface="Courier New"/>
              </a:rPr>
              <a:t>getMobileScreenWidth</a:t>
            </a:r>
            <a:r>
              <a:rPr lang="en-IN" sz="1000">
                <a:solidFill>
                  <a:srgbClr val="080808"/>
                </a:solidFill>
                <a:highlight>
                  <a:srgbClr val="FFFFFF"/>
                </a:highlight>
                <a:latin typeface="Courier New"/>
                <a:ea typeface="Courier New"/>
                <a:cs typeface="Courier New"/>
                <a:sym typeface="Courier New"/>
              </a:rPr>
              <a:t>(Mobile mobile){</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if</a:t>
            </a:r>
            <a:r>
              <a:rPr lang="en-IN" sz="1000">
                <a:solidFill>
                  <a:srgbClr val="080808"/>
                </a:solidFill>
                <a:highlight>
                  <a:srgbClr val="FFFFFF"/>
                </a:highlight>
                <a:latin typeface="Courier New"/>
                <a:ea typeface="Courier New"/>
                <a:cs typeface="Courier New"/>
                <a:sym typeface="Courier New"/>
              </a:rPr>
              <a:t>(mobile != </a:t>
            </a:r>
            <a:r>
              <a:rPr lang="en-IN" sz="1000">
                <a:solidFill>
                  <a:srgbClr val="0033B3"/>
                </a:solidFill>
                <a:highlight>
                  <a:srgbClr val="FFFFFF"/>
                </a:highlight>
                <a:latin typeface="Courier New"/>
                <a:ea typeface="Courier New"/>
                <a:cs typeface="Courier New"/>
                <a:sym typeface="Courier New"/>
              </a:rPr>
              <a:t>null</a:t>
            </a:r>
            <a:r>
              <a:rPr lang="en-I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DisplayFeatures </a:t>
            </a:r>
            <a:r>
              <a:rPr lang="en-IN" sz="1000">
                <a:highlight>
                  <a:srgbClr val="FFFFFF"/>
                </a:highlight>
                <a:latin typeface="Courier New"/>
                <a:ea typeface="Courier New"/>
                <a:cs typeface="Courier New"/>
                <a:sym typeface="Courier New"/>
              </a:rPr>
              <a:t>dfeatures </a:t>
            </a:r>
            <a:r>
              <a:rPr lang="en-IN" sz="1000">
                <a:solidFill>
                  <a:srgbClr val="080808"/>
                </a:solidFill>
                <a:highlight>
                  <a:srgbClr val="FFFFFF"/>
                </a:highlight>
                <a:latin typeface="Courier New"/>
                <a:ea typeface="Courier New"/>
                <a:cs typeface="Courier New"/>
                <a:sym typeface="Courier New"/>
              </a:rPr>
              <a:t>= mobile.getDisplayFeatures();</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if</a:t>
            </a:r>
            <a:r>
              <a:rPr lang="en-IN" sz="1000">
                <a:solidFill>
                  <a:srgbClr val="080808"/>
                </a:solidFill>
                <a:highlight>
                  <a:srgbClr val="FFFFFF"/>
                </a:highlight>
                <a:latin typeface="Courier New"/>
                <a:ea typeface="Courier New"/>
                <a:cs typeface="Courier New"/>
                <a:sym typeface="Courier New"/>
              </a:rPr>
              <a:t>(</a:t>
            </a:r>
            <a:r>
              <a:rPr lang="en-IN" sz="1000">
                <a:highlight>
                  <a:srgbClr val="FFFFFF"/>
                </a:highlight>
                <a:latin typeface="Courier New"/>
                <a:ea typeface="Courier New"/>
                <a:cs typeface="Courier New"/>
                <a:sym typeface="Courier New"/>
              </a:rPr>
              <a:t>dfeatures </a:t>
            </a: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null</a:t>
            </a:r>
            <a:r>
              <a:rPr lang="en-I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ScreenResolution </a:t>
            </a:r>
            <a:r>
              <a:rPr lang="en-IN" sz="1000">
                <a:highlight>
                  <a:srgbClr val="FFFFFF"/>
                </a:highlight>
                <a:latin typeface="Courier New"/>
                <a:ea typeface="Courier New"/>
                <a:cs typeface="Courier New"/>
                <a:sym typeface="Courier New"/>
              </a:rPr>
              <a:t>resolution </a:t>
            </a:r>
            <a:r>
              <a:rPr lang="en-IN" sz="1000">
                <a:solidFill>
                  <a:srgbClr val="080808"/>
                </a:solidFill>
                <a:highlight>
                  <a:srgbClr val="FFFFFF"/>
                </a:highlight>
                <a:latin typeface="Courier New"/>
                <a:ea typeface="Courier New"/>
                <a:cs typeface="Courier New"/>
                <a:sym typeface="Courier New"/>
              </a:rPr>
              <a:t>= </a:t>
            </a:r>
            <a:r>
              <a:rPr lang="en-IN" sz="1000">
                <a:highlight>
                  <a:srgbClr val="FFFFFF"/>
                </a:highlight>
                <a:latin typeface="Courier New"/>
                <a:ea typeface="Courier New"/>
                <a:cs typeface="Courier New"/>
                <a:sym typeface="Courier New"/>
              </a:rPr>
              <a:t>dfeatures</a:t>
            </a:r>
            <a:r>
              <a:rPr lang="en-IN" sz="1000">
                <a:solidFill>
                  <a:srgbClr val="080808"/>
                </a:solidFill>
                <a:highlight>
                  <a:srgbClr val="FFFFFF"/>
                </a:highlight>
                <a:latin typeface="Courier New"/>
                <a:ea typeface="Courier New"/>
                <a:cs typeface="Courier New"/>
                <a:sym typeface="Courier New"/>
              </a:rPr>
              <a:t>.getResolution();</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if</a:t>
            </a:r>
            <a:r>
              <a:rPr lang="en-IN" sz="1000">
                <a:solidFill>
                  <a:srgbClr val="080808"/>
                </a:solidFill>
                <a:highlight>
                  <a:srgbClr val="FFFFFF"/>
                </a:highlight>
                <a:latin typeface="Courier New"/>
                <a:ea typeface="Courier New"/>
                <a:cs typeface="Courier New"/>
                <a:sym typeface="Courier New"/>
              </a:rPr>
              <a:t>(</a:t>
            </a:r>
            <a:r>
              <a:rPr lang="en-IN" sz="1000">
                <a:highlight>
                  <a:srgbClr val="FFFFFF"/>
                </a:highlight>
                <a:latin typeface="Courier New"/>
                <a:ea typeface="Courier New"/>
                <a:cs typeface="Courier New"/>
                <a:sym typeface="Courier New"/>
              </a:rPr>
              <a:t>resolution </a:t>
            </a: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null</a:t>
            </a:r>
            <a:r>
              <a:rPr lang="en-I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return </a:t>
            </a:r>
            <a:r>
              <a:rPr lang="en-IN" sz="1000">
                <a:highlight>
                  <a:srgbClr val="FFFFFF"/>
                </a:highlight>
                <a:latin typeface="Courier New"/>
                <a:ea typeface="Courier New"/>
                <a:cs typeface="Courier New"/>
                <a:sym typeface="Courier New"/>
              </a:rPr>
              <a:t>resolution</a:t>
            </a:r>
            <a:r>
              <a:rPr lang="en-IN" sz="1000">
                <a:solidFill>
                  <a:srgbClr val="080808"/>
                </a:solidFill>
                <a:highlight>
                  <a:srgbClr val="FFFFFF"/>
                </a:highlight>
                <a:latin typeface="Courier New"/>
                <a:ea typeface="Courier New"/>
                <a:cs typeface="Courier New"/>
                <a:sym typeface="Courier New"/>
              </a:rPr>
              <a:t>.getWidth();</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r>
              <a:rPr lang="en-IN" sz="1000">
                <a:solidFill>
                  <a:srgbClr val="0033B3"/>
                </a:solidFill>
                <a:highlight>
                  <a:srgbClr val="FFFFFF"/>
                </a:highlight>
                <a:latin typeface="Courier New"/>
                <a:ea typeface="Courier New"/>
                <a:cs typeface="Courier New"/>
                <a:sym typeface="Courier New"/>
              </a:rPr>
              <a:t>return </a:t>
            </a:r>
            <a:r>
              <a:rPr lang="en-IN" sz="1000">
                <a:solidFill>
                  <a:srgbClr val="1750EB"/>
                </a:solidFill>
                <a:highlight>
                  <a:srgbClr val="FFFFFF"/>
                </a:highlight>
                <a:latin typeface="Courier New"/>
                <a:ea typeface="Courier New"/>
                <a:cs typeface="Courier New"/>
                <a:sym typeface="Courier New"/>
              </a:rPr>
              <a:t>0</a:t>
            </a:r>
            <a:r>
              <a:rPr lang="en-IN" sz="1000">
                <a:solidFill>
                  <a:srgbClr val="080808"/>
                </a:solidFill>
                <a:highlight>
                  <a:srgbClr val="FFFFFF"/>
                </a:highlight>
                <a:latin typeface="Courier New"/>
                <a:ea typeface="Courier New"/>
                <a:cs typeface="Courier New"/>
                <a:sym typeface="Courier New"/>
              </a:rPr>
              <a:t>;</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   }</a:t>
            </a:r>
            <a:endParaRPr sz="1000">
              <a:solidFill>
                <a:srgbClr val="080808"/>
              </a:solidFill>
              <a:highlight>
                <a:srgbClr val="FFFFFF"/>
              </a:highlight>
              <a:latin typeface="Courier New"/>
              <a:ea typeface="Courier New"/>
              <a:cs typeface="Courier New"/>
              <a:sym typeface="Courier New"/>
            </a:endParaRPr>
          </a:p>
          <a:p>
            <a:pPr indent="0" lvl="0" marL="127000" marR="127000" rtl="0" algn="l">
              <a:lnSpc>
                <a:spcPct val="115000"/>
              </a:lnSpc>
              <a:spcBef>
                <a:spcPts val="0"/>
              </a:spcBef>
              <a:spcAft>
                <a:spcPts val="0"/>
              </a:spcAft>
              <a:buNone/>
            </a:pPr>
            <a:r>
              <a:rPr lang="en-IN" sz="1000">
                <a:solidFill>
                  <a:srgbClr val="080808"/>
                </a:solidFill>
                <a:highlight>
                  <a:srgbClr val="FFFFFF"/>
                </a:highlight>
                <a:latin typeface="Courier New"/>
                <a:ea typeface="Courier New"/>
                <a:cs typeface="Courier New"/>
                <a:sym typeface="Courier New"/>
              </a:rPr>
              <a:t>}</a:t>
            </a:r>
            <a:endParaRPr sz="1050">
              <a:solidFill>
                <a:srgbClr val="ABB2BF"/>
              </a:solidFill>
              <a:highlight>
                <a:schemeClr val="lt1"/>
              </a:highlight>
              <a:latin typeface="Consolas"/>
              <a:ea typeface="Consolas"/>
              <a:cs typeface="Consolas"/>
              <a:sym typeface="Consolas"/>
            </a:endParaRPr>
          </a:p>
        </p:txBody>
      </p:sp>
      <p:sp>
        <p:nvSpPr>
          <p:cNvPr id="391" name="Google Shape;391;g12029289d17_0_78"/>
          <p:cNvSpPr txBox="1"/>
          <p:nvPr/>
        </p:nvSpPr>
        <p:spPr>
          <a:xfrm>
            <a:off x="4810225" y="2571750"/>
            <a:ext cx="419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highlight>
                <a:srgbClr val="FFFFFF"/>
              </a:highlight>
            </a:endParaRPr>
          </a:p>
        </p:txBody>
      </p:sp>
      <p:sp>
        <p:nvSpPr>
          <p:cNvPr id="392" name="Google Shape;392;g12029289d17_0_78"/>
          <p:cNvSpPr/>
          <p:nvPr/>
        </p:nvSpPr>
        <p:spPr>
          <a:xfrm>
            <a:off x="4948975" y="2103975"/>
            <a:ext cx="4194900" cy="2602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sz="1000">
                <a:highlight>
                  <a:srgbClr val="FFFFFF"/>
                </a:highlight>
                <a:latin typeface="Consolas"/>
                <a:ea typeface="Consolas"/>
                <a:cs typeface="Consolas"/>
                <a:sym typeface="Consolas"/>
              </a:rPr>
              <a:t>//MobileService.java</a:t>
            </a:r>
            <a:endParaRPr sz="1000">
              <a:highlight>
                <a:srgbClr val="FFFFFF"/>
              </a:highlight>
              <a:latin typeface="Consolas"/>
              <a:ea typeface="Consolas"/>
              <a:cs typeface="Consolas"/>
              <a:sym typeface="Consolas"/>
            </a:endParaRPr>
          </a:p>
          <a:p>
            <a:pPr indent="0" lvl="0" marL="0" rtl="0" algn="l">
              <a:spcBef>
                <a:spcPts val="0"/>
              </a:spcBef>
              <a:spcAft>
                <a:spcPts val="0"/>
              </a:spcAft>
              <a:buNone/>
            </a:pPr>
            <a:r>
              <a:t/>
            </a:r>
            <a:endParaRPr sz="1000">
              <a:solidFill>
                <a:srgbClr val="ABB2BF"/>
              </a:solidFill>
              <a:highlight>
                <a:srgbClr val="FFFFFF"/>
              </a:highlight>
            </a:endParaRPr>
          </a:p>
          <a:p>
            <a:pPr indent="0" lvl="0" marL="0" rtl="0" algn="l">
              <a:spcBef>
                <a:spcPts val="0"/>
              </a:spcBef>
              <a:spcAft>
                <a:spcPts val="0"/>
              </a:spcAft>
              <a:buNone/>
            </a:pPr>
            <a:r>
              <a:rPr lang="en-IN" sz="1000">
                <a:solidFill>
                  <a:srgbClr val="FF00FF"/>
                </a:solidFill>
                <a:highlight>
                  <a:srgbClr val="FFFFFF"/>
                </a:highlight>
              </a:rPr>
              <a:t>package </a:t>
            </a:r>
            <a:r>
              <a:rPr lang="en-IN" sz="1000">
                <a:highlight>
                  <a:srgbClr val="FFFFFF"/>
                </a:highlight>
              </a:rPr>
              <a:t>com.mkyong.with.optional;</a:t>
            </a:r>
            <a:endParaRPr sz="1000">
              <a:highlight>
                <a:srgbClr val="FFFFFF"/>
              </a:highlight>
            </a:endParaRPr>
          </a:p>
          <a:p>
            <a:pPr indent="0" lvl="0" marL="0" rtl="0" algn="l">
              <a:spcBef>
                <a:spcPts val="0"/>
              </a:spcBef>
              <a:spcAft>
                <a:spcPts val="0"/>
              </a:spcAft>
              <a:buNone/>
            </a:pPr>
            <a:r>
              <a:t/>
            </a:r>
            <a:endParaRPr sz="1000">
              <a:solidFill>
                <a:srgbClr val="ABB2BF"/>
              </a:solidFill>
              <a:highlight>
                <a:srgbClr val="FFFFFF"/>
              </a:highlight>
            </a:endParaRPr>
          </a:p>
          <a:p>
            <a:pPr indent="0" lvl="0" marL="0" rtl="0" algn="l">
              <a:spcBef>
                <a:spcPts val="0"/>
              </a:spcBef>
              <a:spcAft>
                <a:spcPts val="0"/>
              </a:spcAft>
              <a:buNone/>
            </a:pPr>
            <a:r>
              <a:rPr lang="en-IN" sz="1000">
                <a:solidFill>
                  <a:srgbClr val="FF00FF"/>
                </a:solidFill>
                <a:highlight>
                  <a:srgbClr val="FFFFFF"/>
                </a:highlight>
              </a:rPr>
              <a:t>public class</a:t>
            </a:r>
            <a:r>
              <a:rPr lang="en-IN" sz="1000">
                <a:solidFill>
                  <a:srgbClr val="ABB2BF"/>
                </a:solidFill>
                <a:highlight>
                  <a:srgbClr val="FFFFFF"/>
                </a:highlight>
              </a:rPr>
              <a:t> </a:t>
            </a:r>
            <a:r>
              <a:rPr lang="en-IN" sz="1000">
                <a:solidFill>
                  <a:srgbClr val="E6C07B"/>
                </a:solidFill>
                <a:highlight>
                  <a:srgbClr val="FFFFFF"/>
                </a:highlight>
              </a:rPr>
              <a:t>MobileService</a:t>
            </a:r>
            <a:r>
              <a:rPr lang="en-IN" sz="1000">
                <a:solidFill>
                  <a:srgbClr val="ABB2BF"/>
                </a:solidFill>
                <a:highlight>
                  <a:srgbClr val="FFFFFF"/>
                </a:highlight>
              </a:rPr>
              <a:t> {</a:t>
            </a:r>
            <a:endParaRPr sz="1000">
              <a:solidFill>
                <a:srgbClr val="ABB2BF"/>
              </a:solidFill>
              <a:highlight>
                <a:srgbClr val="FFFFFF"/>
              </a:highlight>
            </a:endParaRPr>
          </a:p>
          <a:p>
            <a:pPr indent="0" lvl="0" marL="0" rtl="0" algn="l">
              <a:spcBef>
                <a:spcPts val="0"/>
              </a:spcBef>
              <a:spcAft>
                <a:spcPts val="0"/>
              </a:spcAft>
              <a:buNone/>
            </a:pPr>
            <a:r>
              <a:t/>
            </a:r>
            <a:endParaRPr sz="1000">
              <a:solidFill>
                <a:srgbClr val="ABB2BF"/>
              </a:solidFill>
              <a:highlight>
                <a:srgbClr val="FFFFFF"/>
              </a:highlight>
            </a:endParaRPr>
          </a:p>
          <a:p>
            <a:pPr indent="0" lvl="0" marL="0" rtl="0" algn="l">
              <a:spcBef>
                <a:spcPts val="0"/>
              </a:spcBef>
              <a:spcAft>
                <a:spcPts val="0"/>
              </a:spcAft>
              <a:buNone/>
            </a:pPr>
            <a:r>
              <a:rPr lang="en-IN" sz="1000">
                <a:solidFill>
                  <a:srgbClr val="ABB2BF"/>
                </a:solidFill>
                <a:highlight>
                  <a:srgbClr val="FFFFFF"/>
                </a:highlight>
              </a:rPr>
              <a:t> </a:t>
            </a:r>
            <a:r>
              <a:rPr lang="en-IN" sz="1000">
                <a:solidFill>
                  <a:srgbClr val="FF00FF"/>
                </a:solidFill>
                <a:highlight>
                  <a:srgbClr val="FFFFFF"/>
                </a:highlight>
              </a:rPr>
              <a:t>    public </a:t>
            </a:r>
            <a:r>
              <a:rPr lang="en-IN" sz="1000">
                <a:highlight>
                  <a:srgbClr val="FFFFFF"/>
                </a:highlight>
              </a:rPr>
              <a:t>Integer</a:t>
            </a:r>
            <a:r>
              <a:rPr lang="en-IN" sz="1000">
                <a:solidFill>
                  <a:srgbClr val="ABB2BF"/>
                </a:solidFill>
                <a:highlight>
                  <a:srgbClr val="FFFFFF"/>
                </a:highlight>
              </a:rPr>
              <a:t> </a:t>
            </a:r>
            <a:r>
              <a:rPr lang="en-IN" sz="1000">
                <a:solidFill>
                  <a:srgbClr val="61AEEE"/>
                </a:solidFill>
                <a:highlight>
                  <a:srgbClr val="FFFFFF"/>
                </a:highlight>
              </a:rPr>
              <a:t>getMobileScreenWidth</a:t>
            </a:r>
            <a:r>
              <a:rPr lang="en-IN" sz="1000">
                <a:highlight>
                  <a:srgbClr val="FFFFFF"/>
                </a:highlight>
              </a:rPr>
              <a:t>(Optional&lt;Mobile&gt; mobile){</a:t>
            </a:r>
            <a:endParaRPr sz="1000">
              <a:highlight>
                <a:srgbClr val="FFFFFF"/>
              </a:highlight>
            </a:endParaRPr>
          </a:p>
          <a:p>
            <a:pPr indent="0" lvl="0" marL="0" rtl="0" algn="l">
              <a:spcBef>
                <a:spcPts val="0"/>
              </a:spcBef>
              <a:spcAft>
                <a:spcPts val="0"/>
              </a:spcAft>
              <a:buNone/>
            </a:pPr>
            <a:r>
              <a:rPr lang="en-IN" sz="1000">
                <a:solidFill>
                  <a:srgbClr val="ABB2BF"/>
                </a:solidFill>
                <a:highlight>
                  <a:srgbClr val="FFFFFF"/>
                </a:highlight>
              </a:rPr>
              <a:t>	</a:t>
            </a:r>
            <a:r>
              <a:rPr lang="en-IN" sz="1000">
                <a:solidFill>
                  <a:srgbClr val="FF00FF"/>
                </a:solidFill>
                <a:highlight>
                  <a:srgbClr val="FFFFFF"/>
                </a:highlight>
              </a:rPr>
              <a:t>return</a:t>
            </a:r>
            <a:r>
              <a:rPr lang="en-IN" sz="1000">
                <a:solidFill>
                  <a:srgbClr val="ABB2BF"/>
                </a:solidFill>
                <a:highlight>
                  <a:srgbClr val="FFFFFF"/>
                </a:highlight>
              </a:rPr>
              <a:t> </a:t>
            </a:r>
            <a:r>
              <a:rPr lang="en-IN" sz="1000">
                <a:highlight>
                  <a:srgbClr val="FFFFFF"/>
                </a:highlight>
              </a:rPr>
              <a:t>mobile.flatMap(Mobile::getDisplayFeatures)</a:t>
            </a:r>
            <a:endParaRPr sz="1000">
              <a:highlight>
                <a:srgbClr val="FFFFFF"/>
              </a:highlight>
            </a:endParaRPr>
          </a:p>
          <a:p>
            <a:pPr indent="0" lvl="0" marL="0" rtl="0" algn="l">
              <a:spcBef>
                <a:spcPts val="0"/>
              </a:spcBef>
              <a:spcAft>
                <a:spcPts val="0"/>
              </a:spcAft>
              <a:buNone/>
            </a:pPr>
            <a:r>
              <a:rPr lang="en-IN" sz="1000">
                <a:highlight>
                  <a:srgbClr val="FFFFFF"/>
                </a:highlight>
              </a:rPr>
              <a:t>		 .flatMap(DisplayFeatures::getResolution)</a:t>
            </a:r>
            <a:endParaRPr sz="1000">
              <a:highlight>
                <a:srgbClr val="FFFFFF"/>
              </a:highlight>
            </a:endParaRPr>
          </a:p>
          <a:p>
            <a:pPr indent="0" lvl="0" marL="0" rtl="0" algn="l">
              <a:spcBef>
                <a:spcPts val="0"/>
              </a:spcBef>
              <a:spcAft>
                <a:spcPts val="0"/>
              </a:spcAft>
              <a:buNone/>
            </a:pPr>
            <a:r>
              <a:rPr lang="en-IN" sz="1000">
                <a:highlight>
                  <a:srgbClr val="FFFFFF"/>
                </a:highlight>
              </a:rPr>
              <a:t>		 .map(ScreenResolution::getWidth)</a:t>
            </a:r>
            <a:endParaRPr sz="1000">
              <a:highlight>
                <a:srgbClr val="FFFFFF"/>
              </a:highlight>
            </a:endParaRPr>
          </a:p>
          <a:p>
            <a:pPr indent="0" lvl="0" marL="0" rtl="0" algn="l">
              <a:spcBef>
                <a:spcPts val="0"/>
              </a:spcBef>
              <a:spcAft>
                <a:spcPts val="0"/>
              </a:spcAft>
              <a:buNone/>
            </a:pPr>
            <a:r>
              <a:rPr lang="en-IN" sz="1000">
                <a:highlight>
                  <a:srgbClr val="FFFFFF"/>
                </a:highlight>
              </a:rPr>
              <a:t>		 .orElse(0);</a:t>
            </a:r>
            <a:endParaRPr sz="1000">
              <a:highlight>
                <a:srgbClr val="FFFFFF"/>
              </a:highlight>
            </a:endParaRPr>
          </a:p>
          <a:p>
            <a:pPr indent="0" lvl="0" marL="0" rtl="0" algn="l">
              <a:spcBef>
                <a:spcPts val="0"/>
              </a:spcBef>
              <a:spcAft>
                <a:spcPts val="0"/>
              </a:spcAft>
              <a:buNone/>
            </a:pPr>
            <a:r>
              <a:t/>
            </a:r>
            <a:endParaRPr sz="1000">
              <a:highlight>
                <a:srgbClr val="FFFFFF"/>
              </a:highlight>
            </a:endParaRPr>
          </a:p>
          <a:p>
            <a:pPr indent="0" lvl="0" marL="0" rtl="0" algn="l">
              <a:spcBef>
                <a:spcPts val="0"/>
              </a:spcBef>
              <a:spcAft>
                <a:spcPts val="0"/>
              </a:spcAft>
              <a:buNone/>
            </a:pPr>
            <a:r>
              <a:rPr lang="en-IN" sz="1000">
                <a:highlight>
                  <a:srgbClr val="FFFFFF"/>
                </a:highlight>
              </a:rPr>
              <a:t>    }</a:t>
            </a:r>
            <a:endParaRPr sz="1000">
              <a:highlight>
                <a:srgbClr val="FFFFFF"/>
              </a:highlight>
            </a:endParaRPr>
          </a:p>
          <a:p>
            <a:pPr indent="0" lvl="0" marL="0" rtl="0" algn="l">
              <a:spcBef>
                <a:spcPts val="0"/>
              </a:spcBef>
              <a:spcAft>
                <a:spcPts val="0"/>
              </a:spcAft>
              <a:buNone/>
            </a:pPr>
            <a:r>
              <a:rPr lang="en-IN" sz="1000">
                <a:highlight>
                  <a:srgbClr val="FFFFFF"/>
                </a:highlight>
              </a:rPr>
              <a:t>}</a:t>
            </a:r>
            <a:endParaRPr>
              <a:highlight>
                <a:srgbClr val="FFFFFF"/>
              </a:highlight>
            </a:endParaRPr>
          </a:p>
        </p:txBody>
      </p:sp>
      <p:sp>
        <p:nvSpPr>
          <p:cNvPr id="393" name="Google Shape;393;g12029289d17_0_78"/>
          <p:cNvSpPr txBox="1"/>
          <p:nvPr/>
        </p:nvSpPr>
        <p:spPr>
          <a:xfrm>
            <a:off x="84450" y="3423875"/>
            <a:ext cx="40842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IN" sz="1200">
                <a:solidFill>
                  <a:srgbClr val="212529"/>
                </a:solidFill>
                <a:highlight>
                  <a:srgbClr val="FFFFFF"/>
                </a:highlight>
                <a:latin typeface="Roboto"/>
                <a:ea typeface="Roboto"/>
                <a:cs typeface="Roboto"/>
                <a:sym typeface="Roboto"/>
              </a:rPr>
              <a:t>Advantages of Java 8 Optional:</a:t>
            </a:r>
            <a:endParaRPr b="1"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1200"/>
              </a:spcBef>
              <a:spcAft>
                <a:spcPts val="0"/>
              </a:spcAft>
              <a:buClr>
                <a:srgbClr val="212529"/>
              </a:buClr>
              <a:buSzPts val="1200"/>
              <a:buFont typeface="Roboto"/>
              <a:buAutoNum type="arabicPeriod"/>
            </a:pPr>
            <a:r>
              <a:rPr lang="en-IN" sz="1200">
                <a:solidFill>
                  <a:srgbClr val="212529"/>
                </a:solidFill>
                <a:highlight>
                  <a:srgbClr val="FFFFFF"/>
                </a:highlight>
                <a:latin typeface="Roboto"/>
                <a:ea typeface="Roboto"/>
                <a:cs typeface="Roboto"/>
                <a:sym typeface="Roboto"/>
              </a:rPr>
              <a:t>Null checks are not required.</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en-IN" sz="1200">
                <a:solidFill>
                  <a:srgbClr val="212529"/>
                </a:solidFill>
                <a:highlight>
                  <a:srgbClr val="FFFFFF"/>
                </a:highlight>
                <a:latin typeface="Roboto"/>
                <a:ea typeface="Roboto"/>
                <a:cs typeface="Roboto"/>
                <a:sym typeface="Roboto"/>
              </a:rPr>
              <a:t>No more NullPointerException at</a:t>
            </a:r>
            <a:r>
              <a:rPr lang="en-IN" sz="1200">
                <a:solidFill>
                  <a:srgbClr val="212529"/>
                </a:solidFill>
                <a:highlight>
                  <a:srgbClr val="FFFFFF"/>
                </a:highlight>
                <a:latin typeface="Roboto"/>
                <a:ea typeface="Roboto"/>
                <a:cs typeface="Roboto"/>
                <a:sym typeface="Roboto"/>
              </a:rPr>
              <a:t> run-time.</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en-IN" sz="1200">
                <a:solidFill>
                  <a:srgbClr val="212529"/>
                </a:solidFill>
                <a:highlight>
                  <a:srgbClr val="FFFFFF"/>
                </a:highlight>
                <a:latin typeface="Roboto"/>
                <a:ea typeface="Roboto"/>
                <a:cs typeface="Roboto"/>
                <a:sym typeface="Roboto"/>
              </a:rPr>
              <a:t>We can develop clean and neat APIs.</a:t>
            </a:r>
            <a:endParaRPr sz="1200">
              <a:solidFill>
                <a:srgbClr val="212529"/>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212529"/>
              </a:buClr>
              <a:buSzPts val="1200"/>
              <a:buFont typeface="Roboto"/>
              <a:buAutoNum type="arabicPeriod"/>
            </a:pPr>
            <a:r>
              <a:rPr lang="en-IN" sz="1200">
                <a:solidFill>
                  <a:srgbClr val="212529"/>
                </a:solidFill>
                <a:highlight>
                  <a:srgbClr val="FFFFFF"/>
                </a:highlight>
                <a:latin typeface="Roboto"/>
                <a:ea typeface="Roboto"/>
                <a:cs typeface="Roboto"/>
                <a:sym typeface="Roboto"/>
              </a:rPr>
              <a:t>No more Boiler plate code</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2029289d17_0_93"/>
          <p:cNvSpPr txBox="1"/>
          <p:nvPr/>
        </p:nvSpPr>
        <p:spPr>
          <a:xfrm>
            <a:off x="46225" y="123325"/>
            <a:ext cx="8935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300"/>
              <a:t>How optional is </a:t>
            </a:r>
            <a:r>
              <a:rPr b="1" lang="en-IN" sz="1300"/>
              <a:t>different</a:t>
            </a:r>
            <a:r>
              <a:rPr b="1" lang="en-IN" sz="1300"/>
              <a:t> from </a:t>
            </a:r>
            <a:r>
              <a:rPr b="1" lang="en-IN" sz="1300"/>
              <a:t>normal</a:t>
            </a:r>
            <a:r>
              <a:rPr b="1" lang="en-IN" sz="1300"/>
              <a:t> null </a:t>
            </a:r>
            <a:r>
              <a:rPr b="1" lang="en-IN" sz="1300"/>
              <a:t>check?</a:t>
            </a:r>
            <a:endParaRPr b="1" sz="1300"/>
          </a:p>
        </p:txBody>
      </p:sp>
      <p:sp>
        <p:nvSpPr>
          <p:cNvPr id="399" name="Google Shape;399;g12029289d17_0_93"/>
          <p:cNvSpPr txBox="1"/>
          <p:nvPr/>
        </p:nvSpPr>
        <p:spPr>
          <a:xfrm>
            <a:off x="145850" y="575775"/>
            <a:ext cx="8836200" cy="43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IN" sz="1100">
                <a:solidFill>
                  <a:srgbClr val="232629"/>
                </a:solidFill>
                <a:highlight>
                  <a:srgbClr val="FFFFFF"/>
                </a:highlight>
              </a:rPr>
              <a:t>For example let's say you have this stream of integers and you're doing a filtering:</a:t>
            </a:r>
            <a:endParaRPr sz="1100">
              <a:solidFill>
                <a:srgbClr val="232629"/>
              </a:solidFill>
              <a:highlight>
                <a:srgbClr val="FFFFFF"/>
              </a:highlight>
            </a:endParaRPr>
          </a:p>
          <a:p>
            <a:pPr indent="0" lvl="0" marL="0" rtl="0" algn="l">
              <a:lnSpc>
                <a:spcPct val="150000"/>
              </a:lnSpc>
              <a:spcBef>
                <a:spcPts val="0"/>
              </a:spcBef>
              <a:spcAft>
                <a:spcPts val="0"/>
              </a:spcAft>
              <a:buNone/>
            </a:pPr>
            <a:r>
              <a:rPr b="1" lang="en-IN" sz="1100">
                <a:solidFill>
                  <a:srgbClr val="CC0000"/>
                </a:solidFill>
              </a:rPr>
              <a:t>int x = IntStream.of(1, -3, 5) </a:t>
            </a:r>
            <a:endParaRPr b="1" sz="1100">
              <a:solidFill>
                <a:srgbClr val="CC0000"/>
              </a:solidFill>
            </a:endParaRPr>
          </a:p>
          <a:p>
            <a:pPr indent="457200" lvl="0" marL="457200" rtl="0" algn="l">
              <a:lnSpc>
                <a:spcPct val="150000"/>
              </a:lnSpc>
              <a:spcBef>
                <a:spcPts val="0"/>
              </a:spcBef>
              <a:spcAft>
                <a:spcPts val="0"/>
              </a:spcAft>
              <a:buNone/>
            </a:pPr>
            <a:r>
              <a:rPr b="1" lang="en-IN" sz="1100">
                <a:solidFill>
                  <a:srgbClr val="CC0000"/>
                </a:solidFill>
              </a:rPr>
              <a:t>.filter(x -&gt; x % 2 == 0) </a:t>
            </a:r>
            <a:endParaRPr b="1" sz="1100">
              <a:solidFill>
                <a:srgbClr val="CC0000"/>
              </a:solidFill>
            </a:endParaRPr>
          </a:p>
          <a:p>
            <a:pPr indent="457200" lvl="0" marL="457200" rtl="0" algn="l">
              <a:lnSpc>
                <a:spcPct val="150000"/>
              </a:lnSpc>
              <a:spcBef>
                <a:spcPts val="0"/>
              </a:spcBef>
              <a:spcAft>
                <a:spcPts val="0"/>
              </a:spcAft>
              <a:buNone/>
            </a:pPr>
            <a:r>
              <a:rPr b="1" lang="en-IN" sz="1100">
                <a:solidFill>
                  <a:srgbClr val="CC0000"/>
                </a:solidFill>
              </a:rPr>
              <a:t>.findFirst();</a:t>
            </a:r>
            <a:r>
              <a:rPr lang="en-IN" sz="1100"/>
              <a:t> //hypothetical assuming that there's no Optional in the API </a:t>
            </a:r>
            <a:r>
              <a:rPr lang="en-IN" sz="1100">
                <a:solidFill>
                  <a:srgbClr val="CC0000"/>
                </a:solidFill>
              </a:rPr>
              <a:t>// error</a:t>
            </a:r>
            <a:endParaRPr sz="1100">
              <a:solidFill>
                <a:srgbClr val="CC0000"/>
              </a:solidFill>
            </a:endParaRPr>
          </a:p>
          <a:p>
            <a:pPr indent="0" lvl="0" marL="0" rtl="0" algn="l">
              <a:lnSpc>
                <a:spcPct val="150000"/>
              </a:lnSpc>
              <a:spcBef>
                <a:spcPts val="0"/>
              </a:spcBef>
              <a:spcAft>
                <a:spcPts val="0"/>
              </a:spcAft>
              <a:buNone/>
            </a:pPr>
            <a:r>
              <a:t/>
            </a:r>
            <a:endParaRPr sz="1100">
              <a:solidFill>
                <a:srgbClr val="232629"/>
              </a:solidFill>
              <a:highlight>
                <a:srgbClr val="FFFFFF"/>
              </a:highlight>
            </a:endParaRPr>
          </a:p>
          <a:p>
            <a:pPr indent="0" lvl="0" marL="0" rtl="0" algn="l">
              <a:lnSpc>
                <a:spcPct val="150000"/>
              </a:lnSpc>
              <a:spcBef>
                <a:spcPts val="0"/>
              </a:spcBef>
              <a:spcAft>
                <a:spcPts val="0"/>
              </a:spcAft>
              <a:buNone/>
            </a:pPr>
            <a:r>
              <a:t/>
            </a:r>
            <a:endParaRPr sz="1100">
              <a:solidFill>
                <a:srgbClr val="232629"/>
              </a:solidFill>
              <a:highlight>
                <a:srgbClr val="FFFFFF"/>
              </a:highlight>
            </a:endParaRPr>
          </a:p>
          <a:p>
            <a:pPr indent="0" lvl="0" marL="0" rtl="0" algn="l">
              <a:lnSpc>
                <a:spcPct val="150000"/>
              </a:lnSpc>
              <a:spcBef>
                <a:spcPts val="0"/>
              </a:spcBef>
              <a:spcAft>
                <a:spcPts val="0"/>
              </a:spcAft>
              <a:buNone/>
            </a:pPr>
            <a:r>
              <a:t/>
            </a:r>
            <a:endParaRPr sz="1100">
              <a:solidFill>
                <a:srgbClr val="232629"/>
              </a:solidFill>
              <a:highlight>
                <a:srgbClr val="FFFFFF"/>
              </a:highlight>
            </a:endParaRPr>
          </a:p>
          <a:p>
            <a:pPr indent="0" lvl="0" marL="0" rtl="0" algn="l">
              <a:lnSpc>
                <a:spcPct val="150000"/>
              </a:lnSpc>
              <a:spcBef>
                <a:spcPts val="0"/>
              </a:spcBef>
              <a:spcAft>
                <a:spcPts val="0"/>
              </a:spcAft>
              <a:buNone/>
            </a:pPr>
            <a:r>
              <a:t/>
            </a:r>
            <a:endParaRPr sz="1100">
              <a:solidFill>
                <a:srgbClr val="232629"/>
              </a:solidFill>
              <a:highlight>
                <a:srgbClr val="FFFFFF"/>
              </a:highlight>
            </a:endParaRPr>
          </a:p>
          <a:p>
            <a:pPr indent="0" lvl="0" marL="0" rtl="0" algn="l">
              <a:lnSpc>
                <a:spcPct val="150000"/>
              </a:lnSpc>
              <a:spcBef>
                <a:spcPts val="0"/>
              </a:spcBef>
              <a:spcAft>
                <a:spcPts val="0"/>
              </a:spcAft>
              <a:buNone/>
            </a:pPr>
            <a:r>
              <a:rPr b="1" lang="en-IN" sz="1100">
                <a:solidFill>
                  <a:srgbClr val="232629"/>
                </a:solidFill>
                <a:highlight>
                  <a:srgbClr val="FFFFFF"/>
                </a:highlight>
              </a:rPr>
              <a:t>Concerning non-stream usages, </a:t>
            </a:r>
            <a:endParaRPr b="1" sz="1100">
              <a:solidFill>
                <a:srgbClr val="232629"/>
              </a:solidFill>
              <a:highlight>
                <a:srgbClr val="FFFFFF"/>
              </a:highlight>
            </a:endParaRPr>
          </a:p>
          <a:p>
            <a:pPr indent="0" lvl="0" marL="0" rtl="0" algn="l">
              <a:lnSpc>
                <a:spcPct val="150000"/>
              </a:lnSpc>
              <a:spcBef>
                <a:spcPts val="0"/>
              </a:spcBef>
              <a:spcAft>
                <a:spcPts val="0"/>
              </a:spcAft>
              <a:buNone/>
            </a:pPr>
            <a:r>
              <a:rPr lang="en-IN" sz="1100">
                <a:solidFill>
                  <a:srgbClr val="9900FF"/>
                </a:solidFill>
              </a:rPr>
              <a:t>class Car { </a:t>
            </a:r>
            <a:endParaRPr sz="1100">
              <a:solidFill>
                <a:srgbClr val="9900FF"/>
              </a:solidFill>
            </a:endParaRPr>
          </a:p>
          <a:p>
            <a:pPr indent="0" lvl="0" marL="0" rtl="0" algn="l">
              <a:lnSpc>
                <a:spcPct val="150000"/>
              </a:lnSpc>
              <a:spcBef>
                <a:spcPts val="0"/>
              </a:spcBef>
              <a:spcAft>
                <a:spcPts val="0"/>
              </a:spcAft>
              <a:buNone/>
            </a:pPr>
            <a:r>
              <a:rPr lang="en-IN" sz="1100">
                <a:solidFill>
                  <a:srgbClr val="9900FF"/>
                </a:solidFill>
              </a:rPr>
              <a:t>    RadioCar radioCar;  </a:t>
            </a:r>
            <a:r>
              <a:rPr lang="en-IN" sz="1100">
                <a:solidFill>
                  <a:schemeClr val="dk2"/>
                </a:solidFill>
              </a:rPr>
              <a:t>//may be null or not</a:t>
            </a:r>
            <a:endParaRPr sz="1100">
              <a:solidFill>
                <a:schemeClr val="dk2"/>
              </a:solidFill>
            </a:endParaRPr>
          </a:p>
          <a:p>
            <a:pPr indent="0" lvl="0" marL="0" rtl="0" algn="l">
              <a:lnSpc>
                <a:spcPct val="150000"/>
              </a:lnSpc>
              <a:spcBef>
                <a:spcPts val="0"/>
              </a:spcBef>
              <a:spcAft>
                <a:spcPts val="0"/>
              </a:spcAft>
              <a:buNone/>
            </a:pPr>
            <a:r>
              <a:rPr lang="en-IN" sz="1100">
                <a:solidFill>
                  <a:srgbClr val="9900FF"/>
                </a:solidFill>
              </a:rPr>
              <a:t>    public Optional&lt;RadioCar&gt; getRadioCar() { </a:t>
            </a:r>
            <a:endParaRPr sz="1100">
              <a:solidFill>
                <a:srgbClr val="9900FF"/>
              </a:solidFill>
            </a:endParaRPr>
          </a:p>
          <a:p>
            <a:pPr indent="457200" lvl="0" marL="0" rtl="0" algn="l">
              <a:lnSpc>
                <a:spcPct val="150000"/>
              </a:lnSpc>
              <a:spcBef>
                <a:spcPts val="0"/>
              </a:spcBef>
              <a:spcAft>
                <a:spcPts val="0"/>
              </a:spcAft>
              <a:buNone/>
            </a:pPr>
            <a:r>
              <a:rPr lang="en-IN" sz="1100">
                <a:solidFill>
                  <a:srgbClr val="9900FF"/>
                </a:solidFill>
              </a:rPr>
              <a:t>return Optional.ofNullable(radioCar); //</a:t>
            </a:r>
            <a:r>
              <a:rPr lang="en-IN" sz="800">
                <a:solidFill>
                  <a:srgbClr val="232629"/>
                </a:solidFill>
                <a:highlight>
                  <a:schemeClr val="lt1"/>
                </a:highlight>
              </a:rPr>
              <a:t>Here you are clearly saying to the caller that the radio in the car is optional, it might be or not there.</a:t>
            </a:r>
            <a:endParaRPr sz="800"/>
          </a:p>
          <a:p>
            <a:pPr indent="0" lvl="0" marL="0" rtl="0" algn="l">
              <a:lnSpc>
                <a:spcPct val="150000"/>
              </a:lnSpc>
              <a:spcBef>
                <a:spcPts val="0"/>
              </a:spcBef>
              <a:spcAft>
                <a:spcPts val="0"/>
              </a:spcAft>
              <a:buNone/>
            </a:pPr>
            <a:r>
              <a:rPr lang="en-IN" sz="1100">
                <a:solidFill>
                  <a:srgbClr val="9900FF"/>
                </a:solidFill>
              </a:rPr>
              <a:t>    }</a:t>
            </a:r>
            <a:endParaRPr sz="1100">
              <a:solidFill>
                <a:srgbClr val="9900FF"/>
              </a:solidFill>
            </a:endParaRPr>
          </a:p>
          <a:p>
            <a:pPr indent="0" lvl="0" marL="0" rtl="0" algn="l">
              <a:lnSpc>
                <a:spcPct val="150000"/>
              </a:lnSpc>
              <a:spcBef>
                <a:spcPts val="0"/>
              </a:spcBef>
              <a:spcAft>
                <a:spcPts val="0"/>
              </a:spcAft>
              <a:buNone/>
            </a:pPr>
            <a:r>
              <a:rPr lang="en-IN" sz="1100">
                <a:solidFill>
                  <a:srgbClr val="9900FF"/>
                </a:solidFill>
              </a:rPr>
              <a:t>}</a:t>
            </a:r>
            <a:endParaRPr sz="1100">
              <a:solidFill>
                <a:srgbClr val="9900FF"/>
              </a:solidFill>
            </a:endParaRPr>
          </a:p>
          <a:p>
            <a:pPr indent="-298450" lvl="0" marL="457200" rtl="0" algn="l">
              <a:spcBef>
                <a:spcPts val="0"/>
              </a:spcBef>
              <a:spcAft>
                <a:spcPts val="0"/>
              </a:spcAft>
              <a:buClr>
                <a:srgbClr val="292929"/>
              </a:buClr>
              <a:buSzPts val="1100"/>
              <a:buChar char="●"/>
            </a:pPr>
            <a:r>
              <a:rPr lang="en-IN" sz="1100">
                <a:solidFill>
                  <a:srgbClr val="292929"/>
                </a:solidFill>
                <a:highlight>
                  <a:srgbClr val="FFFFFF"/>
                </a:highlight>
              </a:rPr>
              <a:t>There is nothing wrong with adding null checks where required. The new Optional class added in Java 8 is not to intended to replace every single null reference. Also to note, the improper use of Optional can introduce NullPointerException in your code.l </a:t>
            </a:r>
            <a:endParaRPr sz="1100"/>
          </a:p>
        </p:txBody>
      </p:sp>
      <p:sp>
        <p:nvSpPr>
          <p:cNvPr id="400" name="Google Shape;400;g12029289d17_0_93"/>
          <p:cNvSpPr txBox="1"/>
          <p:nvPr/>
        </p:nvSpPr>
        <p:spPr>
          <a:xfrm>
            <a:off x="243300" y="1663475"/>
            <a:ext cx="352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000">
                <a:solidFill>
                  <a:srgbClr val="38761D"/>
                </a:solidFill>
                <a:highlight>
                  <a:srgbClr val="FFFFFF"/>
                </a:highlight>
              </a:rPr>
              <a:t>Optional&lt;Integer&gt; x = Stream.</a:t>
            </a:r>
            <a:r>
              <a:rPr b="1" i="1" lang="en-IN" sz="1000">
                <a:solidFill>
                  <a:srgbClr val="38761D"/>
                </a:solidFill>
                <a:highlight>
                  <a:srgbClr val="FFFFFF"/>
                </a:highlight>
              </a:rPr>
              <a:t>of</a:t>
            </a:r>
            <a:r>
              <a:rPr b="1" lang="en-IN" sz="1000">
                <a:solidFill>
                  <a:srgbClr val="38761D"/>
                </a:solidFill>
                <a:highlight>
                  <a:srgbClr val="FFFFFF"/>
                </a:highlight>
              </a:rPr>
              <a:t>(</a:t>
            </a:r>
            <a:r>
              <a:rPr b="1" lang="en-IN" sz="1000">
                <a:solidFill>
                  <a:srgbClr val="38761D"/>
                </a:solidFill>
                <a:highlight>
                  <a:srgbClr val="FFFFFF"/>
                </a:highlight>
              </a:rPr>
              <a:t>1</a:t>
            </a:r>
            <a:r>
              <a:rPr b="1" lang="en-IN" sz="1000">
                <a:solidFill>
                  <a:srgbClr val="38761D"/>
                </a:solidFill>
                <a:highlight>
                  <a:srgbClr val="FFFFFF"/>
                </a:highlight>
              </a:rPr>
              <a:t>, -</a:t>
            </a:r>
            <a:r>
              <a:rPr b="1" lang="en-IN" sz="1000">
                <a:solidFill>
                  <a:srgbClr val="38761D"/>
                </a:solidFill>
                <a:highlight>
                  <a:srgbClr val="FFFFFF"/>
                </a:highlight>
              </a:rPr>
              <a:t>3</a:t>
            </a:r>
            <a:r>
              <a:rPr b="1" lang="en-IN" sz="1000">
                <a:solidFill>
                  <a:srgbClr val="38761D"/>
                </a:solidFill>
                <a:highlight>
                  <a:srgbClr val="FFFFFF"/>
                </a:highlight>
              </a:rPr>
              <a:t>, </a:t>
            </a:r>
            <a:r>
              <a:rPr b="1" lang="en-IN" sz="1000">
                <a:solidFill>
                  <a:srgbClr val="38761D"/>
                </a:solidFill>
                <a:highlight>
                  <a:srgbClr val="FFFFFF"/>
                </a:highlight>
              </a:rPr>
              <a:t>5</a:t>
            </a:r>
            <a:r>
              <a:rPr b="1" lang="en-IN" sz="1000">
                <a:solidFill>
                  <a:srgbClr val="38761D"/>
                </a:solidFill>
                <a:highlight>
                  <a:srgbClr val="FFFFFF"/>
                </a:highlight>
              </a:rPr>
              <a:t>)</a:t>
            </a:r>
            <a:endParaRPr b="1" sz="1000">
              <a:solidFill>
                <a:srgbClr val="38761D"/>
              </a:solidFill>
              <a:highlight>
                <a:srgbClr val="FFFFFF"/>
              </a:highlight>
            </a:endParaRPr>
          </a:p>
          <a:p>
            <a:pPr indent="0" lvl="0" marL="0" rtl="0" algn="l">
              <a:spcBef>
                <a:spcPts val="0"/>
              </a:spcBef>
              <a:spcAft>
                <a:spcPts val="0"/>
              </a:spcAft>
              <a:buNone/>
            </a:pPr>
            <a:r>
              <a:rPr b="1" lang="en-IN" sz="1000">
                <a:solidFill>
                  <a:srgbClr val="38761D"/>
                </a:solidFill>
                <a:highlight>
                  <a:srgbClr val="FFFFFF"/>
                </a:highlight>
              </a:rPr>
              <a:t>      			     .filter(a -&gt; a % 2 </a:t>
            </a:r>
            <a:r>
              <a:rPr b="1" lang="en-IN" sz="1000">
                <a:solidFill>
                  <a:srgbClr val="38761D"/>
                </a:solidFill>
                <a:highlight>
                  <a:srgbClr val="FFFFFF"/>
                </a:highlight>
              </a:rPr>
              <a:t>=</a:t>
            </a:r>
            <a:r>
              <a:rPr b="1" lang="en-IN" sz="1000">
                <a:solidFill>
                  <a:srgbClr val="38761D"/>
                </a:solidFill>
                <a:highlight>
                  <a:srgbClr val="FFFFFF"/>
                </a:highlight>
              </a:rPr>
              <a:t>= 0)</a:t>
            </a:r>
            <a:endParaRPr b="1" sz="1000">
              <a:solidFill>
                <a:srgbClr val="38761D"/>
              </a:solidFill>
              <a:highlight>
                <a:srgbClr val="FFFFFF"/>
              </a:highlight>
            </a:endParaRPr>
          </a:p>
          <a:p>
            <a:pPr indent="0" lvl="0" marL="0" rtl="0" algn="l">
              <a:spcBef>
                <a:spcPts val="0"/>
              </a:spcBef>
              <a:spcAft>
                <a:spcPts val="0"/>
              </a:spcAft>
              <a:buNone/>
            </a:pPr>
            <a:r>
              <a:rPr b="1" lang="en-IN" sz="1000">
                <a:solidFill>
                  <a:srgbClr val="38761D"/>
                </a:solidFill>
                <a:highlight>
                  <a:srgbClr val="FFFFFF"/>
                </a:highlight>
              </a:rPr>
              <a:t>   			     .findFirst();</a:t>
            </a:r>
            <a:endParaRPr b="1" sz="1000">
              <a:solidFill>
                <a:srgbClr val="38761D"/>
              </a:solidFill>
              <a:highlight>
                <a:srgbClr val="FFFFFF"/>
              </a:highlight>
            </a:endParaRPr>
          </a:p>
          <a:p>
            <a:pPr indent="0" lvl="0" marL="0" rtl="0" algn="l">
              <a:spcBef>
                <a:spcPts val="0"/>
              </a:spcBef>
              <a:spcAft>
                <a:spcPts val="0"/>
              </a:spcAft>
              <a:buNone/>
            </a:pPr>
            <a:r>
              <a:rPr b="1" lang="en-IN" sz="1000">
                <a:solidFill>
                  <a:srgbClr val="38761D"/>
                </a:solidFill>
                <a:highlight>
                  <a:srgbClr val="FFFFFF"/>
                </a:highlight>
              </a:rPr>
              <a:t>System.</a:t>
            </a:r>
            <a:r>
              <a:rPr b="1" i="1" lang="en-IN" sz="1000">
                <a:solidFill>
                  <a:srgbClr val="38761D"/>
                </a:solidFill>
                <a:highlight>
                  <a:srgbClr val="FFFFFF"/>
                </a:highlight>
              </a:rPr>
              <a:t>out</a:t>
            </a:r>
            <a:r>
              <a:rPr b="1" lang="en-IN" sz="1000">
                <a:solidFill>
                  <a:srgbClr val="38761D"/>
                </a:solidFill>
                <a:highlight>
                  <a:srgbClr val="FFFFFF"/>
                </a:highlight>
              </a:rPr>
              <a:t>.println(x);</a:t>
            </a:r>
            <a:r>
              <a:rPr lang="en-IN" sz="1000">
                <a:solidFill>
                  <a:srgbClr val="4E9359"/>
                </a:solidFill>
                <a:highlight>
                  <a:srgbClr val="FFFFFF"/>
                </a:highlight>
              </a:rPr>
              <a:t> </a:t>
            </a:r>
            <a:r>
              <a:rPr lang="en-IN" sz="1000">
                <a:solidFill>
                  <a:srgbClr val="080808"/>
                </a:solidFill>
                <a:highlight>
                  <a:srgbClr val="FFFFFF"/>
                </a:highlight>
              </a:rPr>
              <a:t> //Optional.empty</a:t>
            </a:r>
            <a:endParaRPr sz="1000">
              <a:solidFill>
                <a:srgbClr val="080808"/>
              </a:solidFill>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g12029289d17_0_24"/>
          <p:cNvSpPr/>
          <p:nvPr/>
        </p:nvSpPr>
        <p:spPr>
          <a:xfrm>
            <a:off x="3102725" y="1934504"/>
            <a:ext cx="2423162" cy="551638"/>
          </a:xfrm>
          <a:prstGeom prst="rect">
            <a:avLst/>
          </a:prstGeom>
        </p:spPr>
        <p:txBody>
          <a:bodyPr>
            <a:prstTxWarp prst="textPlain"/>
          </a:bodyPr>
          <a:lstStyle/>
          <a:p>
            <a:pPr lvl="0" algn="ctr"/>
            <a:r>
              <a:rPr b="0" i="0">
                <a:ln cap="flat" cmpd="sng" w="9525">
                  <a:solidFill>
                    <a:srgbClr val="FF0000"/>
                  </a:solidFill>
                  <a:prstDash val="solid"/>
                  <a:round/>
                  <a:headEnd len="sm" w="sm" type="none"/>
                  <a:tailEnd len="sm" w="sm" type="none"/>
                </a:ln>
                <a:solidFill>
                  <a:srgbClr val="CC0000"/>
                </a:solidFill>
                <a:latin typeface="Arimo;500"/>
              </a:rPr>
              <a:t>Thanks</a:t>
            </a:r>
          </a:p>
        </p:txBody>
      </p:sp>
      <p:pic>
        <p:nvPicPr>
          <p:cNvPr id="406" name="Google Shape;406;g12029289d17_0_24"/>
          <p:cNvPicPr preferRelativeResize="0"/>
          <p:nvPr/>
        </p:nvPicPr>
        <p:blipFill>
          <a:blip r:embed="rId3">
            <a:alphaModFix/>
          </a:blip>
          <a:stretch>
            <a:fillRect/>
          </a:stretch>
        </p:blipFill>
        <p:spPr>
          <a:xfrm>
            <a:off x="2407325" y="1770076"/>
            <a:ext cx="555500" cy="80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50000"/>
              </a:lnSpc>
              <a:spcBef>
                <a:spcPts val="0"/>
              </a:spcBef>
              <a:spcAft>
                <a:spcPts val="0"/>
              </a:spcAft>
              <a:buClr>
                <a:srgbClr val="000000"/>
              </a:buClr>
              <a:buSzPts val="1350"/>
              <a:buFont typeface="Arial"/>
              <a:buNone/>
            </a:pPr>
            <a:r>
              <a:rPr b="1" i="0" lang="en-IN" sz="1800" u="none" cap="none" strike="noStrike">
                <a:solidFill>
                  <a:srgbClr val="3A3A3A"/>
                </a:solidFill>
                <a:highlight>
                  <a:srgbClr val="FFFFFF"/>
                </a:highlight>
                <a:latin typeface="Arial"/>
                <a:ea typeface="Arial"/>
                <a:cs typeface="Arial"/>
                <a:sym typeface="Arial"/>
              </a:rPr>
              <a:t>Default Methods And Multiple Inheritance</a:t>
            </a:r>
            <a:endParaRPr b="1" i="0" sz="1800" u="none" cap="none" strike="noStrike">
              <a:solidFill>
                <a:srgbClr val="222222"/>
              </a:solidFill>
              <a:highlight>
                <a:srgbClr val="FFF9EE"/>
              </a:highlight>
              <a:latin typeface="Arial"/>
              <a:ea typeface="Arial"/>
              <a:cs typeface="Arial"/>
              <a:sym typeface="Arial"/>
            </a:endParaRPr>
          </a:p>
        </p:txBody>
      </p:sp>
      <p:sp>
        <p:nvSpPr>
          <p:cNvPr id="105" name="Google Shape;105;p5"/>
          <p:cNvSpPr/>
          <p:nvPr/>
        </p:nvSpPr>
        <p:spPr>
          <a:xfrm>
            <a:off x="0" y="2126775"/>
            <a:ext cx="4533300" cy="1040400"/>
          </a:xfrm>
          <a:prstGeom prst="rect">
            <a:avLst/>
          </a:prstGeom>
          <a:noFill/>
          <a:ln>
            <a:noFill/>
          </a:ln>
        </p:spPr>
        <p:txBody>
          <a:bodyPr anchorCtr="0" anchor="t" bIns="91425" lIns="90000" spcFirstLastPara="1" rIns="90000" wrap="square" tIns="91425">
            <a:noAutofit/>
          </a:bodyPr>
          <a:lstStyle/>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This code will not compile in Java 8, because of ambiguity in calling the default method</a:t>
            </a:r>
            <a:r>
              <a:rPr b="0" i="0" lang="en-IN" sz="1000" u="none" cap="none" strike="noStrike">
                <a:solidFill>
                  <a:srgbClr val="000000"/>
                </a:solidFill>
                <a:latin typeface="Arial"/>
                <a:ea typeface="Arial"/>
                <a:cs typeface="Arial"/>
                <a:sym typeface="Arial"/>
              </a:rPr>
              <a:t> write()</a:t>
            </a:r>
            <a:r>
              <a:rPr b="0" i="0" lang="en-IN" sz="1000" u="none" cap="none" strike="noStrike">
                <a:solidFill>
                  <a:srgbClr val="000000"/>
                </a:solidFill>
                <a:highlight>
                  <a:srgbClr val="FFFFFF"/>
                </a:highlight>
                <a:latin typeface="Arial"/>
                <a:ea typeface="Arial"/>
                <a:cs typeface="Arial"/>
                <a:sym typeface="Arial"/>
              </a:rPr>
              <a:t> from a class, which extends both </a:t>
            </a:r>
            <a:r>
              <a:rPr b="0" i="0" lang="en-IN" sz="1000" u="none" cap="none" strike="noStrike">
                <a:solidFill>
                  <a:srgbClr val="000000"/>
                </a:solidFill>
                <a:latin typeface="Arial"/>
                <a:ea typeface="Arial"/>
                <a:cs typeface="Arial"/>
                <a:sym typeface="Arial"/>
              </a:rPr>
              <a:t>Poet</a:t>
            </a:r>
            <a:r>
              <a:rPr b="0" i="0" lang="en-IN" sz="1000" u="none" cap="none" strike="noStrike">
                <a:solidFill>
                  <a:srgbClr val="000000"/>
                </a:solidFill>
                <a:highlight>
                  <a:srgbClr val="FFFFFF"/>
                </a:highlight>
                <a:latin typeface="Arial"/>
                <a:ea typeface="Arial"/>
                <a:cs typeface="Arial"/>
                <a:sym typeface="Arial"/>
              </a:rPr>
              <a:t> and </a:t>
            </a:r>
            <a:r>
              <a:rPr b="0" i="0" lang="en-IN" sz="1000" u="none" cap="none" strike="noStrike">
                <a:solidFill>
                  <a:srgbClr val="000000"/>
                </a:solidFill>
                <a:latin typeface="Arial"/>
                <a:ea typeface="Arial"/>
                <a:cs typeface="Arial"/>
                <a:sym typeface="Arial"/>
              </a:rPr>
              <a:t>Writer</a:t>
            </a:r>
            <a:r>
              <a:rPr b="0" i="0" lang="en-IN" sz="1000" u="none" cap="none" strike="noStrike">
                <a:solidFill>
                  <a:srgbClr val="000000"/>
                </a:solidFill>
                <a:highlight>
                  <a:srgbClr val="FFFFFF"/>
                </a:highlight>
                <a:latin typeface="Arial"/>
                <a:ea typeface="Arial"/>
                <a:cs typeface="Arial"/>
                <a:sym typeface="Arial"/>
              </a:rPr>
              <a:t> interface.</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At this point in time, the </a:t>
            </a:r>
            <a:r>
              <a:rPr b="1" i="0" lang="en-IN" sz="1000" u="none" cap="none" strike="noStrike">
                <a:solidFill>
                  <a:srgbClr val="1C4587"/>
                </a:solidFill>
                <a:highlight>
                  <a:srgbClr val="FFFFFF"/>
                </a:highlight>
              </a:rPr>
              <a:t>compiler doesn't know that which </a:t>
            </a:r>
            <a:r>
              <a:rPr b="1" i="0" lang="en-IN" sz="1000" u="none" cap="none" strike="noStrike">
                <a:solidFill>
                  <a:srgbClr val="1C4587"/>
                </a:solidFill>
              </a:rPr>
              <a:t>write()</a:t>
            </a:r>
            <a:r>
              <a:rPr b="1" i="0" lang="en-IN" sz="1000" u="none" cap="none" strike="noStrike">
                <a:solidFill>
                  <a:srgbClr val="1C4587"/>
                </a:solidFill>
                <a:highlight>
                  <a:srgbClr val="FFFFFF"/>
                </a:highlight>
              </a:rPr>
              <a:t> method should call</a:t>
            </a:r>
            <a:r>
              <a:rPr b="0" i="0" lang="en-IN" sz="1000" u="none" cap="none" strike="noStrike">
                <a:solidFill>
                  <a:srgbClr val="000000"/>
                </a:solidFill>
                <a:highlight>
                  <a:srgbClr val="FFFFFF"/>
                </a:highlight>
                <a:latin typeface="Arial"/>
                <a:ea typeface="Arial"/>
                <a:cs typeface="Arial"/>
                <a:sym typeface="Arial"/>
              </a:rPr>
              <a:t> because of ambiguity and that results in the compiler error.</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100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1000"/>
              </a:spcBef>
              <a:spcAft>
                <a:spcPts val="1000"/>
              </a:spcAft>
              <a:buClr>
                <a:srgbClr val="000000"/>
              </a:buClr>
              <a:buSzPts val="1000"/>
              <a:buFont typeface="Arial"/>
              <a:buNone/>
            </a:pPr>
            <a:r>
              <a:t/>
            </a:r>
            <a:endParaRPr b="0" i="0" sz="1000" u="none" cap="none" strike="noStrike">
              <a:solidFill>
                <a:srgbClr val="000000"/>
              </a:solidFill>
              <a:highlight>
                <a:schemeClr val="lt1"/>
              </a:highlight>
              <a:latin typeface="Arial"/>
              <a:ea typeface="Arial"/>
              <a:cs typeface="Arial"/>
              <a:sym typeface="Arial"/>
            </a:endParaRPr>
          </a:p>
        </p:txBody>
      </p:sp>
      <p:sp>
        <p:nvSpPr>
          <p:cNvPr id="106" name="Google Shape;106;p5"/>
          <p:cNvSpPr txBox="1"/>
          <p:nvPr/>
        </p:nvSpPr>
        <p:spPr>
          <a:xfrm>
            <a:off x="4822850" y="633750"/>
            <a:ext cx="42165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000000"/>
                </a:solidFill>
                <a:highlight>
                  <a:srgbClr val="FFFFFF"/>
                </a:highlight>
                <a:latin typeface="Arial"/>
                <a:ea typeface="Arial"/>
                <a:cs typeface="Arial"/>
                <a:sym typeface="Arial"/>
              </a:rPr>
              <a:t>How to avoid Diamond Problem With Default Methods in Java 8</a:t>
            </a:r>
            <a:endParaRPr b="1"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In order to solve this error, you need to override the </a:t>
            </a:r>
            <a:r>
              <a:rPr b="0" i="0" lang="en-IN" sz="1000" u="none" cap="none" strike="noStrike">
                <a:solidFill>
                  <a:srgbClr val="000000"/>
                </a:solidFill>
                <a:latin typeface="Arial"/>
                <a:ea typeface="Arial"/>
                <a:cs typeface="Arial"/>
                <a:sym typeface="Arial"/>
              </a:rPr>
              <a:t>write()</a:t>
            </a:r>
            <a:r>
              <a:rPr b="0" i="0" lang="en-IN" sz="1000" u="none" cap="none" strike="noStrike">
                <a:solidFill>
                  <a:srgbClr val="000000"/>
                </a:solidFill>
                <a:highlight>
                  <a:srgbClr val="FFFFFF"/>
                </a:highlight>
                <a:latin typeface="Arial"/>
                <a:ea typeface="Arial"/>
                <a:cs typeface="Arial"/>
                <a:sym typeface="Arial"/>
              </a:rPr>
              <a:t> method in your implementation class i.e. class </a:t>
            </a:r>
            <a:r>
              <a:rPr b="0" i="0" lang="en-IN" sz="1000" u="none" cap="none" strike="noStrike">
                <a:solidFill>
                  <a:srgbClr val="000000"/>
                </a:solidFill>
                <a:latin typeface="Arial"/>
                <a:ea typeface="Arial"/>
                <a:cs typeface="Arial"/>
                <a:sym typeface="Arial"/>
              </a:rPr>
              <a:t>Multitalented</a:t>
            </a:r>
            <a:r>
              <a:rPr b="0" i="0" lang="en-IN" sz="1000" u="none" cap="none" strike="noStrike">
                <a:solidFill>
                  <a:srgbClr val="000000"/>
                </a:solidFill>
                <a:highlight>
                  <a:srgbClr val="FFFFFF"/>
                </a:highlight>
                <a:latin typeface="Arial"/>
                <a:ea typeface="Arial"/>
                <a:cs typeface="Arial"/>
                <a:sym typeface="Arial"/>
              </a:rPr>
              <a:t> here, this will remove the ambiguity, making the compiler happy enough to compile this class.</a:t>
            </a:r>
            <a:endParaRPr b="0" i="0" sz="100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So until you don't create ambiguity by using default methods on interfaces, you are fine to use it. If it creates ambiguity, the compiler will alert you by throwing a compile-time error </a:t>
            </a:r>
            <a:r>
              <a:rPr b="1" i="0" lang="en-IN" sz="1000" u="none" cap="none" strike="noStrike">
                <a:solidFill>
                  <a:srgbClr val="000000"/>
                </a:solidFill>
                <a:latin typeface="Arial"/>
                <a:ea typeface="Arial"/>
                <a:cs typeface="Arial"/>
                <a:sym typeface="Arial"/>
              </a:rPr>
              <a:t>"</a:t>
            </a:r>
            <a:r>
              <a:rPr b="1" i="0" lang="en-IN" sz="1000" u="none" cap="none" strike="noStrike">
                <a:solidFill>
                  <a:srgbClr val="0B5394"/>
                </a:solidFill>
                <a:latin typeface="Arial"/>
                <a:ea typeface="Arial"/>
                <a:cs typeface="Arial"/>
                <a:sym typeface="Arial"/>
              </a:rPr>
              <a:t>inherits unrelated defaults</a:t>
            </a:r>
            <a:r>
              <a:rPr b="1" i="0" lang="en-IN" sz="1000" u="none" cap="none" strike="noStrike">
                <a:solidFill>
                  <a:srgbClr val="000000"/>
                </a:solidFill>
                <a:latin typeface="Arial"/>
                <a:ea typeface="Arial"/>
                <a:cs typeface="Arial"/>
                <a:sym typeface="Arial"/>
              </a:rPr>
              <a:t>"</a:t>
            </a:r>
            <a:r>
              <a:rPr b="0" i="0" lang="en-IN" sz="1000" u="none" cap="none" strike="noStrike">
                <a:solidFill>
                  <a:srgbClr val="000000"/>
                </a:solidFill>
                <a:highlight>
                  <a:srgbClr val="FFFFFF"/>
                </a:highlight>
                <a:latin typeface="Arial"/>
                <a:ea typeface="Arial"/>
                <a:cs typeface="Arial"/>
                <a:sym typeface="Arial"/>
              </a:rPr>
              <a:t>.</a:t>
            </a:r>
            <a:endParaRPr b="1" i="0" sz="1000" u="none" cap="none" strike="noStrike">
              <a:solidFill>
                <a:srgbClr val="000000"/>
              </a:solidFill>
              <a:highlight>
                <a:srgbClr val="FFFFFF"/>
              </a:highlight>
              <a:latin typeface="Arial"/>
              <a:ea typeface="Arial"/>
              <a:cs typeface="Arial"/>
              <a:sym typeface="Arial"/>
            </a:endParaRPr>
          </a:p>
        </p:txBody>
      </p:sp>
      <p:pic>
        <p:nvPicPr>
          <p:cNvPr id="107" name="Google Shape;107;p5"/>
          <p:cNvPicPr preferRelativeResize="0"/>
          <p:nvPr/>
        </p:nvPicPr>
        <p:blipFill rotWithShape="1">
          <a:blip r:embed="rId3">
            <a:alphaModFix/>
          </a:blip>
          <a:srcRect b="0" l="0" r="0" t="0"/>
          <a:stretch/>
        </p:blipFill>
        <p:spPr>
          <a:xfrm>
            <a:off x="5015575" y="2511450"/>
            <a:ext cx="4060800" cy="2141575"/>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362775" y="770225"/>
            <a:ext cx="3863125" cy="1328425"/>
          </a:xfrm>
          <a:prstGeom prst="rect">
            <a:avLst/>
          </a:prstGeom>
          <a:noFill/>
          <a:ln>
            <a:noFill/>
          </a:ln>
        </p:spPr>
      </p:pic>
      <p:pic>
        <p:nvPicPr>
          <p:cNvPr id="109" name="Google Shape;109;p5"/>
          <p:cNvPicPr preferRelativeResize="0"/>
          <p:nvPr/>
        </p:nvPicPr>
        <p:blipFill rotWithShape="1">
          <a:blip r:embed="rId5">
            <a:alphaModFix/>
          </a:blip>
          <a:srcRect b="0" l="0" r="0" t="0"/>
          <a:stretch/>
        </p:blipFill>
        <p:spPr>
          <a:xfrm>
            <a:off x="319350" y="3195500"/>
            <a:ext cx="4117399" cy="1927000"/>
          </a:xfrm>
          <a:prstGeom prst="rect">
            <a:avLst/>
          </a:prstGeom>
          <a:noFill/>
          <a:ln>
            <a:noFill/>
          </a:ln>
        </p:spPr>
      </p:pic>
      <p:sp>
        <p:nvSpPr>
          <p:cNvPr id="110" name="Google Shape;110;p5"/>
          <p:cNvSpPr txBox="1"/>
          <p:nvPr/>
        </p:nvSpPr>
        <p:spPr>
          <a:xfrm>
            <a:off x="94900" y="477613"/>
            <a:ext cx="4253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000"/>
              <a:buFont typeface="Arial"/>
              <a:buNone/>
            </a:pPr>
            <a:r>
              <a:rPr b="1" i="0" lang="en-IN" sz="1000" u="none" cap="none" strike="noStrike">
                <a:solidFill>
                  <a:srgbClr val="222222"/>
                </a:solidFill>
                <a:highlight>
                  <a:srgbClr val="FFFFFF"/>
                </a:highlight>
                <a:latin typeface="Arial"/>
                <a:ea typeface="Arial"/>
                <a:cs typeface="Arial"/>
                <a:sym typeface="Arial"/>
              </a:rPr>
              <a:t>Example of Diamond Problem with Default Methods</a:t>
            </a:r>
            <a:endParaRPr b="1" i="0" sz="1000" u="none" cap="none" strike="noStrike">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300" u="none" cap="none" strike="noStrike">
                <a:solidFill>
                  <a:srgbClr val="000000"/>
                </a:solidFill>
                <a:highlight>
                  <a:srgbClr val="FFFFFF"/>
                </a:highlight>
                <a:latin typeface="Arial"/>
                <a:ea typeface="Arial"/>
                <a:cs typeface="Arial"/>
                <a:sym typeface="Arial"/>
              </a:rPr>
              <a:t>static methods in Interfaces</a:t>
            </a:r>
            <a:endParaRPr b="1" i="0" sz="1300" u="none" cap="none" strike="noStrike">
              <a:solidFill>
                <a:srgbClr val="000000"/>
              </a:solidFill>
              <a:highlight>
                <a:srgbClr val="FFFFFF"/>
              </a:highlight>
              <a:latin typeface="Arial"/>
              <a:ea typeface="Arial"/>
              <a:cs typeface="Arial"/>
              <a:sym typeface="Arial"/>
            </a:endParaRPr>
          </a:p>
        </p:txBody>
      </p:sp>
      <p:sp>
        <p:nvSpPr>
          <p:cNvPr id="116" name="Google Shape;116;p6"/>
          <p:cNvSpPr/>
          <p:nvPr/>
        </p:nvSpPr>
        <p:spPr>
          <a:xfrm>
            <a:off x="94900" y="475125"/>
            <a:ext cx="4590600" cy="4709400"/>
          </a:xfrm>
          <a:prstGeom prst="rect">
            <a:avLst/>
          </a:prstGeom>
          <a:noFill/>
          <a:ln>
            <a:noFill/>
          </a:ln>
        </p:spPr>
        <p:txBody>
          <a:bodyPr anchorCtr="0" anchor="t" bIns="91425" lIns="90000" spcFirstLastPara="1" rIns="90000"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Java interface static method is similar to default method except that we can’t override them in the implementation classes. This feature helps us in avoiding undesired results incase of poor implementation in implementation classes. </a:t>
            </a:r>
            <a:endParaRPr b="0" i="0" sz="110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1000"/>
              </a:spcBef>
              <a:spcAft>
                <a:spcPts val="0"/>
              </a:spcAft>
              <a:buClr>
                <a:srgbClr val="000000"/>
              </a:buClr>
              <a:buSzPts val="1100"/>
              <a:buFont typeface="Arial"/>
              <a:buNone/>
            </a:pPr>
            <a:r>
              <a:rPr b="1" i="0" lang="en-IN" sz="1100" u="none" cap="none" strike="noStrike">
                <a:solidFill>
                  <a:srgbClr val="000000"/>
                </a:solidFill>
                <a:highlight>
                  <a:srgbClr val="FFFFFF"/>
                </a:highlight>
                <a:latin typeface="Arial"/>
                <a:ea typeface="Arial"/>
                <a:cs typeface="Arial"/>
                <a:sym typeface="Arial"/>
              </a:rPr>
              <a:t>Interface.StaticMethodName;</a:t>
            </a:r>
            <a:endParaRPr b="1"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15000"/>
              </a:lnSpc>
              <a:spcBef>
                <a:spcPts val="1000"/>
              </a:spcBef>
              <a:spcAft>
                <a:spcPts val="0"/>
              </a:spcAft>
              <a:buClr>
                <a:srgbClr val="000000"/>
              </a:buClr>
              <a:buSzPts val="1100"/>
              <a:buFont typeface="Roboto"/>
              <a:buChar char="●"/>
            </a:pPr>
            <a:r>
              <a:rPr b="0" i="0" lang="en-IN" sz="1100" u="none" cap="none" strike="noStrike">
                <a:solidFill>
                  <a:srgbClr val="000000"/>
                </a:solidFill>
                <a:highlight>
                  <a:srgbClr val="FFFFFF"/>
                </a:highlight>
                <a:latin typeface="Arial"/>
                <a:ea typeface="Arial"/>
                <a:cs typeface="Arial"/>
                <a:sym typeface="Arial"/>
              </a:rPr>
              <a:t>Note that the static method cannot be overridden by the class that implements the interface. Implementing class need not and can’t change the definition. </a:t>
            </a:r>
            <a:endParaRPr b="0" i="0" sz="1100" u="none" cap="none" strike="noStrike">
              <a:solidFill>
                <a:srgbClr val="000000"/>
              </a:solidFill>
              <a:highlight>
                <a:srgbClr val="FFFFFF"/>
              </a:highlight>
              <a:latin typeface="Arial"/>
              <a:ea typeface="Arial"/>
              <a:cs typeface="Arial"/>
              <a:sym typeface="Arial"/>
            </a:endParaRPr>
          </a:p>
          <a:p>
            <a:pPr indent="-298450" lvl="0" marL="457200" marR="0" rtl="0" algn="l">
              <a:lnSpc>
                <a:spcPct val="115000"/>
              </a:lnSpc>
              <a:spcBef>
                <a:spcPts val="1000"/>
              </a:spcBef>
              <a:spcAft>
                <a:spcPts val="0"/>
              </a:spcAft>
              <a:buClr>
                <a:srgbClr val="000000"/>
              </a:buClr>
              <a:buSzPts val="1100"/>
              <a:buChar char="●"/>
            </a:pPr>
            <a:r>
              <a:rPr b="1" i="0" lang="en-IN" sz="1100" u="none" cap="none" strike="noStrike">
                <a:solidFill>
                  <a:srgbClr val="000000"/>
                </a:solidFill>
                <a:highlight>
                  <a:srgbClr val="FFFFFF"/>
                </a:highlight>
              </a:rPr>
              <a:t>Java interface static method helps us in providing security by not allowing implementation classes to override them.</a:t>
            </a:r>
            <a:endParaRPr b="1" i="0" sz="1100" u="none" cap="none" strike="noStrike">
              <a:solidFill>
                <a:srgbClr val="000000"/>
              </a:solidFill>
              <a:highlight>
                <a:srgbClr val="FFFFFF"/>
              </a:highlight>
            </a:endParaRPr>
          </a:p>
          <a:p>
            <a:pPr indent="-298450" lvl="0" marL="457200" marR="0" rtl="0" algn="l">
              <a:lnSpc>
                <a:spcPct val="115000"/>
              </a:lnSpc>
              <a:spcBef>
                <a:spcPts val="1000"/>
              </a:spcBef>
              <a:spcAft>
                <a:spcPts val="0"/>
              </a:spcAft>
              <a:buClr>
                <a:srgbClr val="000000"/>
              </a:buClr>
              <a:buSzPts val="1100"/>
              <a:buFont typeface="Arial"/>
              <a:buChar char="●"/>
            </a:pPr>
            <a:r>
              <a:rPr b="0" i="0" lang="en-IN" sz="1100" u="none" cap="none" strike="noStrike">
                <a:solidFill>
                  <a:srgbClr val="000000"/>
                </a:solidFill>
                <a:highlight>
                  <a:srgbClr val="FFFFFF"/>
                </a:highlight>
                <a:latin typeface="Arial"/>
                <a:ea typeface="Arial"/>
                <a:cs typeface="Arial"/>
                <a:sym typeface="Arial"/>
              </a:rPr>
              <a:t>Java interface static methods are good for providing utility methods, for example null check, collection sorting etc.</a:t>
            </a:r>
            <a:endParaRPr b="0" i="0" sz="1100" u="none" cap="none" strike="noStrike">
              <a:solidFill>
                <a:srgbClr val="000000"/>
              </a:solidFill>
              <a:highlight>
                <a:srgbClr val="FFFFFF"/>
              </a:highlight>
              <a:latin typeface="Arial"/>
              <a:ea typeface="Arial"/>
              <a:cs typeface="Arial"/>
              <a:sym typeface="Arial"/>
            </a:endParaRPr>
          </a:p>
          <a:p>
            <a:pPr indent="0" lvl="0" marL="457200" marR="0" rtl="0" algn="l">
              <a:lnSpc>
                <a:spcPct val="100000"/>
              </a:lnSpc>
              <a:spcBef>
                <a:spcPts val="1000"/>
              </a:spcBef>
              <a:spcAft>
                <a:spcPts val="1000"/>
              </a:spcAft>
              <a:buClr>
                <a:srgbClr val="000000"/>
              </a:buClr>
              <a:buSzPts val="1100"/>
              <a:buFont typeface="Arial"/>
              <a:buNone/>
            </a:pPr>
            <a:r>
              <a:t/>
            </a:r>
            <a:endParaRPr b="0" i="0" sz="1100" u="none" cap="none" strike="noStrike">
              <a:solidFill>
                <a:srgbClr val="000000"/>
              </a:solidFill>
              <a:highlight>
                <a:srgbClr val="FFFFFF"/>
              </a:highlight>
              <a:latin typeface="Arial"/>
              <a:ea typeface="Arial"/>
              <a:cs typeface="Arial"/>
              <a:sym typeface="Arial"/>
            </a:endParaRPr>
          </a:p>
        </p:txBody>
      </p:sp>
      <p:sp>
        <p:nvSpPr>
          <p:cNvPr id="117" name="Google Shape;117;p6"/>
          <p:cNvSpPr txBox="1"/>
          <p:nvPr/>
        </p:nvSpPr>
        <p:spPr>
          <a:xfrm>
            <a:off x="3487900" y="2512850"/>
            <a:ext cx="5438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18" name="Google Shape;118;p6"/>
          <p:cNvPicPr preferRelativeResize="0"/>
          <p:nvPr/>
        </p:nvPicPr>
        <p:blipFill rotWithShape="1">
          <a:blip r:embed="rId3">
            <a:alphaModFix/>
          </a:blip>
          <a:srcRect b="0" l="0" r="0" t="0"/>
          <a:stretch/>
        </p:blipFill>
        <p:spPr>
          <a:xfrm>
            <a:off x="5271963" y="522638"/>
            <a:ext cx="3872025" cy="4115575"/>
          </a:xfrm>
          <a:prstGeom prst="rect">
            <a:avLst/>
          </a:prstGeom>
          <a:noFill/>
          <a:ln>
            <a:noFill/>
          </a:ln>
        </p:spPr>
      </p:pic>
      <p:sp>
        <p:nvSpPr>
          <p:cNvPr id="119" name="Google Shape;119;p6"/>
          <p:cNvSpPr txBox="1"/>
          <p:nvPr/>
        </p:nvSpPr>
        <p:spPr>
          <a:xfrm>
            <a:off x="5221825" y="243350"/>
            <a:ext cx="3972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IN" sz="900" u="none" cap="none" strike="noStrike">
                <a:solidFill>
                  <a:srgbClr val="3A3A3A"/>
                </a:solidFill>
                <a:highlight>
                  <a:srgbClr val="FFFFFF"/>
                </a:highlight>
                <a:latin typeface="Arial"/>
                <a:ea typeface="Arial"/>
                <a:cs typeface="Arial"/>
                <a:sym typeface="Arial"/>
              </a:rPr>
              <a:t>The following example demonstrates the use of the static method.</a:t>
            </a:r>
            <a:endParaRPr b="1" i="0" sz="900" u="none" cap="none" strike="noStrike">
              <a:solidFill>
                <a:srgbClr val="000000"/>
              </a:solidFill>
              <a:latin typeface="Lato"/>
              <a:ea typeface="Lato"/>
              <a:cs typeface="Lato"/>
              <a:sym typeface="Lato"/>
            </a:endParaRPr>
          </a:p>
        </p:txBody>
      </p:sp>
      <p:pic>
        <p:nvPicPr>
          <p:cNvPr id="120" name="Google Shape;120;p6"/>
          <p:cNvPicPr preferRelativeResize="0"/>
          <p:nvPr/>
        </p:nvPicPr>
        <p:blipFill rotWithShape="1">
          <a:blip r:embed="rId4">
            <a:alphaModFix/>
          </a:blip>
          <a:srcRect b="0" l="0" r="0" t="0"/>
          <a:stretch/>
        </p:blipFill>
        <p:spPr>
          <a:xfrm>
            <a:off x="5948828" y="4656575"/>
            <a:ext cx="2217222" cy="460500"/>
          </a:xfrm>
          <a:prstGeom prst="rect">
            <a:avLst/>
          </a:prstGeom>
          <a:noFill/>
          <a:ln>
            <a:noFill/>
          </a:ln>
        </p:spPr>
      </p:pic>
      <p:sp>
        <p:nvSpPr>
          <p:cNvPr id="121" name="Google Shape;121;p6"/>
          <p:cNvSpPr txBox="1"/>
          <p:nvPr/>
        </p:nvSpPr>
        <p:spPr>
          <a:xfrm>
            <a:off x="5189375" y="4716875"/>
            <a:ext cx="811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Lato"/>
                <a:ea typeface="Lato"/>
                <a:cs typeface="Lato"/>
                <a:sym typeface="Lato"/>
              </a:rPr>
              <a:t>output:</a:t>
            </a:r>
            <a:endParaRPr b="1" i="0" sz="1400" u="none" cap="none" strike="noStrike">
              <a:solidFill>
                <a:srgbClr val="000000"/>
              </a:solidFill>
              <a:latin typeface="Lato"/>
              <a:ea typeface="Lato"/>
              <a:cs typeface="Lato"/>
              <a:sym typeface="Lato"/>
            </a:endParaRPr>
          </a:p>
        </p:txBody>
      </p:sp>
      <p:cxnSp>
        <p:nvCxnSpPr>
          <p:cNvPr id="122" name="Google Shape;122;p6"/>
          <p:cNvCxnSpPr/>
          <p:nvPr/>
        </p:nvCxnSpPr>
        <p:spPr>
          <a:xfrm>
            <a:off x="2625400" y="1465400"/>
            <a:ext cx="3119100" cy="2271300"/>
          </a:xfrm>
          <a:prstGeom prst="straightConnector1">
            <a:avLst/>
          </a:prstGeom>
          <a:noFill/>
          <a:ln cap="flat" cmpd="sng" w="9525">
            <a:solidFill>
              <a:srgbClr val="63B175"/>
            </a:solidFill>
            <a:prstDash val="solid"/>
            <a:round/>
            <a:headEnd len="med" w="med" type="none"/>
            <a:tailEnd len="med" w="med" type="triangle"/>
          </a:ln>
        </p:spPr>
      </p:cxnSp>
      <p:cxnSp>
        <p:nvCxnSpPr>
          <p:cNvPr id="123" name="Google Shape;123;p6"/>
          <p:cNvCxnSpPr/>
          <p:nvPr/>
        </p:nvCxnSpPr>
        <p:spPr>
          <a:xfrm>
            <a:off x="5127200" y="1037475"/>
            <a:ext cx="386700" cy="0"/>
          </a:xfrm>
          <a:prstGeom prst="straightConnector1">
            <a:avLst/>
          </a:prstGeom>
          <a:noFill/>
          <a:ln cap="flat" cmpd="sng" w="9525">
            <a:solidFill>
              <a:srgbClr val="63B175"/>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nvSpPr>
        <p:spPr>
          <a:xfrm>
            <a:off x="130875" y="91600"/>
            <a:ext cx="6714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IN" sz="1800" u="none" cap="none" strike="noStrike">
                <a:solidFill>
                  <a:srgbClr val="000000"/>
                </a:solidFill>
                <a:latin typeface="Lato"/>
                <a:ea typeface="Lato"/>
                <a:cs typeface="Lato"/>
                <a:sym typeface="Lato"/>
              </a:rPr>
              <a:t>Introduction</a:t>
            </a:r>
            <a:r>
              <a:rPr b="1" lang="en-IN" sz="1800">
                <a:latin typeface="Lato"/>
                <a:ea typeface="Lato"/>
                <a:cs typeface="Lato"/>
                <a:sym typeface="Lato"/>
              </a:rPr>
              <a:t> to Functional Programming</a:t>
            </a:r>
            <a:endParaRPr b="1" i="0" sz="1800" u="none" cap="none" strike="noStrike">
              <a:solidFill>
                <a:srgbClr val="000000"/>
              </a:solidFill>
              <a:latin typeface="Lato"/>
              <a:ea typeface="Lato"/>
              <a:cs typeface="Lato"/>
              <a:sym typeface="Lato"/>
            </a:endParaRPr>
          </a:p>
        </p:txBody>
      </p:sp>
      <p:sp>
        <p:nvSpPr>
          <p:cNvPr id="129" name="Google Shape;129;p3"/>
          <p:cNvSpPr txBox="1"/>
          <p:nvPr/>
        </p:nvSpPr>
        <p:spPr>
          <a:xfrm>
            <a:off x="83350" y="553300"/>
            <a:ext cx="8893200" cy="4597800"/>
          </a:xfrm>
          <a:prstGeom prst="rect">
            <a:avLst/>
          </a:prstGeom>
          <a:noFill/>
          <a:ln>
            <a:noFill/>
          </a:ln>
        </p:spPr>
        <p:txBody>
          <a:bodyPr anchorCtr="0" anchor="t" bIns="91425" lIns="91425" spcFirstLastPara="1" rIns="91425" wrap="square" tIns="91425">
            <a:spAutoFit/>
          </a:bodyPr>
          <a:lstStyle/>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273239"/>
                </a:solidFill>
                <a:highlight>
                  <a:srgbClr val="FFFFFF"/>
                </a:highlight>
                <a:latin typeface="Arial"/>
                <a:ea typeface="Arial"/>
                <a:cs typeface="Arial"/>
                <a:sym typeface="Arial"/>
              </a:rPr>
              <a:t>So far Java was supporting the imperative style of programming and object-oriented style of programming. The next big thing what java has been added is that Java has started supporting the </a:t>
            </a:r>
            <a:r>
              <a:rPr b="1" i="0" lang="en-IN" sz="1000" u="none" cap="none" strike="noStrike">
                <a:solidFill>
                  <a:srgbClr val="273239"/>
                </a:solidFill>
                <a:highlight>
                  <a:srgbClr val="FFFFFF"/>
                </a:highlight>
              </a:rPr>
              <a:t>functional style of programming </a:t>
            </a:r>
            <a:r>
              <a:rPr b="0" i="0" lang="en-IN" sz="1000" u="none" cap="none" strike="noStrike">
                <a:solidFill>
                  <a:srgbClr val="273239"/>
                </a:solidFill>
                <a:highlight>
                  <a:srgbClr val="FFFFFF"/>
                </a:highlight>
                <a:latin typeface="Arial"/>
                <a:ea typeface="Arial"/>
                <a:cs typeface="Arial"/>
                <a:sym typeface="Arial"/>
              </a:rPr>
              <a:t>with its Java 8 release.</a:t>
            </a:r>
            <a:endParaRPr b="0" i="0" sz="1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sz="1000">
              <a:solidFill>
                <a:srgbClr val="273239"/>
              </a:solidFill>
              <a:highlight>
                <a:srgbClr val="FFFFFF"/>
              </a:highlight>
            </a:endParaRPr>
          </a:p>
          <a:p>
            <a:pPr indent="0" lvl="0" marL="0" marR="0" rtl="0" algn="l">
              <a:lnSpc>
                <a:spcPct val="100000"/>
              </a:lnSpc>
              <a:spcBef>
                <a:spcPts val="0"/>
              </a:spcBef>
              <a:spcAft>
                <a:spcPts val="0"/>
              </a:spcAft>
              <a:buNone/>
            </a:pPr>
            <a:r>
              <a:t/>
            </a:r>
            <a:endParaRPr sz="1000">
              <a:solidFill>
                <a:srgbClr val="273239"/>
              </a:solidFill>
              <a:highlight>
                <a:srgbClr val="FFFFFF"/>
              </a:highlight>
            </a:endParaRPr>
          </a:p>
          <a:p>
            <a:pPr indent="0" lvl="0" marL="0" marR="0" rtl="0" algn="l">
              <a:lnSpc>
                <a:spcPct val="100000"/>
              </a:lnSpc>
              <a:spcBef>
                <a:spcPts val="0"/>
              </a:spcBef>
              <a:spcAft>
                <a:spcPts val="0"/>
              </a:spcAft>
              <a:buNone/>
            </a:pPr>
            <a:r>
              <a:t/>
            </a:r>
            <a:endParaRPr sz="1000">
              <a:solidFill>
                <a:srgbClr val="273239"/>
              </a:solidFill>
              <a:highlight>
                <a:srgbClr val="FFFFFF"/>
              </a:highlight>
            </a:endParaRPr>
          </a:p>
          <a:p>
            <a:pPr indent="0" lvl="0" marL="0" marR="0" rtl="0" algn="l">
              <a:lnSpc>
                <a:spcPct val="100000"/>
              </a:lnSpc>
              <a:spcBef>
                <a:spcPts val="0"/>
              </a:spcBef>
              <a:spcAft>
                <a:spcPts val="0"/>
              </a:spcAft>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457200" marR="0" rtl="0" algn="l">
              <a:lnSpc>
                <a:spcPct val="100000"/>
              </a:lnSpc>
              <a:spcBef>
                <a:spcPts val="0"/>
              </a:spcBef>
              <a:spcAft>
                <a:spcPts val="0"/>
              </a:spcAft>
              <a:buClr>
                <a:srgbClr val="000000"/>
              </a:buClr>
              <a:buSzPts val="1100"/>
              <a:buFont typeface="Arial"/>
              <a:buNone/>
            </a:pPr>
            <a:r>
              <a:t/>
            </a:r>
            <a:endParaRPr sz="1000">
              <a:solidFill>
                <a:srgbClr val="273239"/>
              </a:solidFill>
              <a:highlight>
                <a:srgbClr val="FFFFFF"/>
              </a:highlight>
            </a:endParaRPr>
          </a:p>
          <a:p>
            <a:pPr indent="0" lvl="0" marL="0" marR="0" rtl="0" algn="l">
              <a:lnSpc>
                <a:spcPct val="100000"/>
              </a:lnSpc>
              <a:spcBef>
                <a:spcPts val="0"/>
              </a:spcBef>
              <a:spcAft>
                <a:spcPts val="0"/>
              </a:spcAft>
              <a:buClr>
                <a:srgbClr val="000000"/>
              </a:buClr>
              <a:buSzPts val="1100"/>
              <a:buFont typeface="Arial"/>
              <a:buNone/>
            </a:pPr>
            <a:r>
              <a:rPr b="1" i="0" lang="en-IN" sz="1000" u="none" cap="none" strike="noStrike">
                <a:solidFill>
                  <a:srgbClr val="000000"/>
                </a:solidFill>
                <a:latin typeface="Arial"/>
                <a:ea typeface="Arial"/>
                <a:cs typeface="Arial"/>
                <a:sym typeface="Arial"/>
              </a:rPr>
              <a:t>What is Functional programming in java?</a:t>
            </a:r>
            <a:endParaRPr b="1" i="0" sz="1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273239"/>
              </a:solidFill>
              <a:highlight>
                <a:srgbClr val="FFFFFF"/>
              </a:highlight>
              <a:latin typeface="Arial"/>
              <a:ea typeface="Arial"/>
              <a:cs typeface="Arial"/>
              <a:sym typeface="Arial"/>
            </a:endParaRPr>
          </a:p>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273239"/>
                </a:solidFill>
                <a:highlight>
                  <a:srgbClr val="FFFFFF"/>
                </a:highlight>
                <a:latin typeface="Arial"/>
                <a:ea typeface="Arial"/>
                <a:cs typeface="Arial"/>
                <a:sym typeface="Arial"/>
              </a:rPr>
              <a:t>It is a declarative style of programming rather than imperative. The basic objective of this style of programming is to make code more concise, less complex, more predictable, and easier to test compared to the legacy style of coding. Functional programming deals with certain key concepts such as </a:t>
            </a:r>
            <a:r>
              <a:rPr b="0" i="0" lang="en-IN" sz="1000" u="sng" cap="none" strike="noStrike">
                <a:solidFill>
                  <a:schemeClr val="hlink"/>
                </a:solidFill>
                <a:highlight>
                  <a:srgbClr val="FFFFFF"/>
                </a:highlight>
                <a:latin typeface="Arial"/>
                <a:ea typeface="Arial"/>
                <a:cs typeface="Arial"/>
                <a:sym typeface="Arial"/>
                <a:hlinkClick r:id="rId3"/>
              </a:rPr>
              <a:t>pure function</a:t>
            </a:r>
            <a:r>
              <a:rPr b="0" i="0" lang="en-IN" sz="1000" u="none" cap="none" strike="noStrike">
                <a:solidFill>
                  <a:srgbClr val="273239"/>
                </a:solidFill>
                <a:highlight>
                  <a:srgbClr val="FFFFFF"/>
                </a:highlight>
                <a:latin typeface="Arial"/>
                <a:ea typeface="Arial"/>
                <a:cs typeface="Arial"/>
                <a:sym typeface="Arial"/>
              </a:rPr>
              <a:t>, </a:t>
            </a:r>
            <a:r>
              <a:rPr b="0" i="0" lang="en-IN" sz="1000" u="sng" cap="none" strike="noStrike">
                <a:solidFill>
                  <a:schemeClr val="hlink"/>
                </a:solidFill>
                <a:highlight>
                  <a:srgbClr val="FFFFFF"/>
                </a:highlight>
                <a:latin typeface="Arial"/>
                <a:ea typeface="Arial"/>
                <a:cs typeface="Arial"/>
                <a:sym typeface="Arial"/>
                <a:hlinkClick r:id="rId4"/>
              </a:rPr>
              <a:t>immutable state</a:t>
            </a:r>
            <a:r>
              <a:rPr b="0" i="0" lang="en-IN" sz="1000" u="none" cap="none" strike="noStrike">
                <a:solidFill>
                  <a:srgbClr val="273239"/>
                </a:solidFill>
                <a:highlight>
                  <a:srgbClr val="FFFFFF"/>
                </a:highlight>
                <a:latin typeface="Arial"/>
                <a:ea typeface="Arial"/>
                <a:cs typeface="Arial"/>
                <a:sym typeface="Arial"/>
              </a:rPr>
              <a:t>, assignment-less programming etc.</a:t>
            </a:r>
            <a:endParaRPr b="0" i="0" sz="1000" u="none" cap="none" strike="noStrike">
              <a:solidFill>
                <a:srgbClr val="273239"/>
              </a:solidFill>
              <a:highlight>
                <a:srgbClr val="FFFFFF"/>
              </a:highlight>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IN" sz="1000" u="none" cap="none" strike="noStrike">
                <a:solidFill>
                  <a:srgbClr val="000000"/>
                </a:solidFill>
                <a:highlight>
                  <a:srgbClr val="FFFFFF"/>
                </a:highlight>
                <a:latin typeface="Arial"/>
                <a:ea typeface="Arial"/>
                <a:cs typeface="Arial"/>
                <a:sym typeface="Arial"/>
              </a:rPr>
              <a:t>Why Functional Programming?</a:t>
            </a:r>
            <a:endParaRPr b="0" i="0" sz="1000" u="none" cap="none" strike="noStrike">
              <a:solidFill>
                <a:srgbClr val="27323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273239"/>
              </a:solidFill>
              <a:highlight>
                <a:srgbClr val="FFFFFF"/>
              </a:highlight>
              <a:latin typeface="Arial"/>
              <a:ea typeface="Arial"/>
              <a:cs typeface="Arial"/>
              <a:sym typeface="Arial"/>
            </a:endParaRPr>
          </a:p>
          <a:p>
            <a:pPr indent="-292100" lvl="0" marL="457200" marR="0" rtl="0" algn="l">
              <a:lnSpc>
                <a:spcPct val="133400"/>
              </a:lnSpc>
              <a:spcBef>
                <a:spcPts val="0"/>
              </a:spcBef>
              <a:spcAft>
                <a:spcPts val="0"/>
              </a:spcAft>
              <a:buClr>
                <a:srgbClr val="273239"/>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The biggest advantage of adopting functional programming in any language, including Java, is </a:t>
            </a:r>
            <a:r>
              <a:rPr b="1" i="0" lang="en-IN" sz="1000" u="none" cap="none" strike="noStrike">
                <a:solidFill>
                  <a:srgbClr val="000000"/>
                </a:solidFill>
                <a:highlight>
                  <a:srgbClr val="FFFFFF"/>
                </a:highlight>
                <a:latin typeface="Arial"/>
                <a:ea typeface="Arial"/>
                <a:cs typeface="Arial"/>
                <a:sym typeface="Arial"/>
              </a:rPr>
              <a:t>pure functions and immutable states</a:t>
            </a:r>
            <a:r>
              <a:rPr b="0" i="0" lang="en-IN" sz="1000" u="none" cap="none" strike="noStrike">
                <a:solidFill>
                  <a:srgbClr val="000000"/>
                </a:solidFill>
                <a:highlight>
                  <a:srgbClr val="FFFFFF"/>
                </a:highlight>
                <a:latin typeface="Arial"/>
                <a:ea typeface="Arial"/>
                <a:cs typeface="Arial"/>
                <a:sym typeface="Arial"/>
              </a:rPr>
              <a:t>. If we think in retrospect, most of the programming challenges are rooted in the side-effects and mutable state one way or the other. Simply getting rid of them </a:t>
            </a:r>
            <a:r>
              <a:rPr b="1" i="0" lang="en-IN" sz="1000" u="none" cap="none" strike="noStrike">
                <a:solidFill>
                  <a:srgbClr val="000000"/>
                </a:solidFill>
                <a:highlight>
                  <a:srgbClr val="FFFFFF"/>
                </a:highlight>
                <a:latin typeface="Arial"/>
                <a:ea typeface="Arial"/>
                <a:cs typeface="Arial"/>
                <a:sym typeface="Arial"/>
              </a:rPr>
              <a:t>makes our program easier to read, reason about, test, and maintain</a:t>
            </a:r>
            <a:r>
              <a:rPr b="0" i="0" lang="en-IN" sz="1000" u="none" cap="none" strike="noStrike">
                <a:solidFill>
                  <a:srgbClr val="000000"/>
                </a:solidFill>
                <a:highlight>
                  <a:srgbClr val="FFFFFF"/>
                </a:highlight>
                <a:latin typeface="Arial"/>
                <a:ea typeface="Arial"/>
                <a:cs typeface="Arial"/>
                <a:sym typeface="Arial"/>
              </a:rPr>
              <a:t>.</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33400"/>
              </a:lnSpc>
              <a:spcBef>
                <a:spcPts val="0"/>
              </a:spcBef>
              <a:spcAft>
                <a:spcPts val="0"/>
              </a:spcAft>
              <a:buClr>
                <a:srgbClr val="273239"/>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Declarative programming, as such, </a:t>
            </a:r>
            <a:r>
              <a:rPr b="1" i="0" lang="en-IN" sz="1000" u="none" cap="none" strike="noStrike">
                <a:solidFill>
                  <a:srgbClr val="000000"/>
                </a:solidFill>
                <a:highlight>
                  <a:srgbClr val="FFFFFF"/>
                </a:highlight>
                <a:latin typeface="Arial"/>
                <a:ea typeface="Arial"/>
                <a:cs typeface="Arial"/>
                <a:sym typeface="Arial"/>
              </a:rPr>
              <a:t>leads to very concise and readable programs</a:t>
            </a:r>
            <a:r>
              <a:rPr b="0" i="0" lang="en-IN" sz="1000" u="none" cap="none" strike="noStrike">
                <a:solidFill>
                  <a:srgbClr val="000000"/>
                </a:solidFill>
                <a:highlight>
                  <a:srgbClr val="FFFFFF"/>
                </a:highlight>
                <a:latin typeface="Arial"/>
                <a:ea typeface="Arial"/>
                <a:cs typeface="Arial"/>
                <a:sym typeface="Arial"/>
              </a:rPr>
              <a:t>. Functional programming, being a subset of declarative programming, offers several constructs like </a:t>
            </a:r>
            <a:r>
              <a:rPr b="1" i="0" lang="en-IN" sz="1000" u="none" cap="none" strike="noStrike">
                <a:solidFill>
                  <a:srgbClr val="000000"/>
                </a:solidFill>
                <a:highlight>
                  <a:srgbClr val="FFFFFF"/>
                </a:highlight>
              </a:rPr>
              <a:t>higher-order functions, function composition, and function chaining.</a:t>
            </a:r>
            <a:r>
              <a:rPr b="0" i="0" lang="en-IN" sz="1000" u="none" cap="none" strike="noStrike">
                <a:solidFill>
                  <a:srgbClr val="000000"/>
                </a:solidFill>
                <a:highlight>
                  <a:srgbClr val="FFFFFF"/>
                </a:highlight>
                <a:latin typeface="Arial"/>
                <a:ea typeface="Arial"/>
                <a:cs typeface="Arial"/>
                <a:sym typeface="Arial"/>
              </a:rPr>
              <a:t> Think of the benefits that Stream API has brought into Java 8 for handling data manipulations.</a:t>
            </a:r>
            <a:endParaRPr b="0" i="0" sz="1000" u="none" cap="none" strike="noStrike">
              <a:solidFill>
                <a:srgbClr val="273239"/>
              </a:solidFill>
              <a:highlight>
                <a:srgbClr val="FFFFFF"/>
              </a:highlight>
              <a:latin typeface="Arial"/>
              <a:ea typeface="Arial"/>
              <a:cs typeface="Arial"/>
              <a:sym typeface="Arial"/>
            </a:endParaRPr>
          </a:p>
        </p:txBody>
      </p:sp>
      <p:graphicFrame>
        <p:nvGraphicFramePr>
          <p:cNvPr id="130" name="Google Shape;130;p3"/>
          <p:cNvGraphicFramePr/>
          <p:nvPr/>
        </p:nvGraphicFramePr>
        <p:xfrm>
          <a:off x="125400" y="1073150"/>
          <a:ext cx="3000000" cy="3000000"/>
        </p:xfrm>
        <a:graphic>
          <a:graphicData uri="http://schemas.openxmlformats.org/drawingml/2006/table">
            <a:tbl>
              <a:tblPr>
                <a:noFill/>
                <a:tableStyleId>{71F2AE7E-D6E4-4EF8-AC60-BCAF25DCCD9E}</a:tableStyleId>
              </a:tblPr>
              <a:tblGrid>
                <a:gridCol w="4114475"/>
                <a:gridCol w="4778725"/>
              </a:tblGrid>
              <a:tr h="350500">
                <a:tc>
                  <a:txBody>
                    <a:bodyPr/>
                    <a:lstStyle/>
                    <a:p>
                      <a:pPr indent="0" lvl="0" marL="0" rtl="0" algn="l">
                        <a:lnSpc>
                          <a:spcPct val="115000"/>
                        </a:lnSpc>
                        <a:spcBef>
                          <a:spcPts val="2400"/>
                        </a:spcBef>
                        <a:spcAft>
                          <a:spcPts val="0"/>
                        </a:spcAft>
                        <a:buNone/>
                      </a:pPr>
                      <a:r>
                        <a:rPr b="1" lang="en-IN" sz="1000"/>
                        <a:t>Imperative Programming</a:t>
                      </a:r>
                      <a:endParaRPr sz="1000"/>
                    </a:p>
                  </a:txBody>
                  <a:tcPr marT="91425" marB="91425" marR="91425" marL="91425"/>
                </a:tc>
                <a:tc>
                  <a:txBody>
                    <a:bodyPr/>
                    <a:lstStyle/>
                    <a:p>
                      <a:pPr indent="0" lvl="0" marL="0" rtl="0" algn="l">
                        <a:lnSpc>
                          <a:spcPct val="115000"/>
                        </a:lnSpc>
                        <a:spcBef>
                          <a:spcPts val="2400"/>
                        </a:spcBef>
                        <a:spcAft>
                          <a:spcPts val="0"/>
                        </a:spcAft>
                        <a:buNone/>
                      </a:pPr>
                      <a:r>
                        <a:rPr b="1" lang="en-IN" sz="1000"/>
                        <a:t>Declarative Programming </a:t>
                      </a:r>
                      <a:endParaRPr sz="1000"/>
                    </a:p>
                  </a:txBody>
                  <a:tcPr marT="91425" marB="91425" marR="91425" marL="91425"/>
                </a:tc>
              </a:tr>
              <a:tr h="764850">
                <a:tc>
                  <a:txBody>
                    <a:bodyPr/>
                    <a:lstStyle/>
                    <a:p>
                      <a:pPr indent="-292100" lvl="0" marL="457200" rtl="0" algn="l">
                        <a:lnSpc>
                          <a:spcPct val="150000"/>
                        </a:lnSpc>
                        <a:spcBef>
                          <a:spcPts val="2400"/>
                        </a:spcBef>
                        <a:spcAft>
                          <a:spcPts val="0"/>
                        </a:spcAft>
                        <a:buSzPts val="1000"/>
                        <a:buChar char="●"/>
                      </a:pPr>
                      <a:r>
                        <a:rPr lang="en-IN" sz="1000"/>
                        <a:t>In this, programs specify </a:t>
                      </a:r>
                      <a:r>
                        <a:rPr b="1" lang="en-IN" sz="1000"/>
                        <a:t>how it is to be done</a:t>
                      </a:r>
                      <a:r>
                        <a:rPr lang="en-IN" sz="1000"/>
                        <a:t>. </a:t>
                      </a:r>
                      <a:endParaRPr sz="1000"/>
                    </a:p>
                    <a:p>
                      <a:pPr indent="-292100" lvl="0" marL="457200" rtl="0" algn="l">
                        <a:lnSpc>
                          <a:spcPct val="150000"/>
                        </a:lnSpc>
                        <a:spcBef>
                          <a:spcPts val="0"/>
                        </a:spcBef>
                        <a:spcAft>
                          <a:spcPts val="0"/>
                        </a:spcAft>
                        <a:buSzPts val="1000"/>
                        <a:buChar char="●"/>
                      </a:pPr>
                      <a:r>
                        <a:rPr lang="en-IN" sz="1000"/>
                        <a:t>It simply </a:t>
                      </a:r>
                      <a:r>
                        <a:rPr b="1" lang="en-IN" sz="1000"/>
                        <a:t>describes the control flow</a:t>
                      </a:r>
                      <a:r>
                        <a:rPr lang="en-IN" sz="1000"/>
                        <a:t> of computation. 	</a:t>
                      </a:r>
                      <a:endParaRPr sz="1000"/>
                    </a:p>
                    <a:p>
                      <a:pPr indent="-292100" lvl="0" marL="457200" rtl="0" algn="l">
                        <a:lnSpc>
                          <a:spcPct val="150000"/>
                        </a:lnSpc>
                        <a:spcBef>
                          <a:spcPts val="0"/>
                        </a:spcBef>
                        <a:spcAft>
                          <a:spcPts val="0"/>
                        </a:spcAft>
                        <a:buSzPts val="1000"/>
                        <a:buChar char="●"/>
                      </a:pPr>
                      <a:r>
                        <a:rPr lang="en-IN" sz="1000"/>
                        <a:t>Its main goal is to </a:t>
                      </a:r>
                      <a:r>
                        <a:rPr b="1" lang="en-IN" sz="1000"/>
                        <a:t>describe how to get it </a:t>
                      </a:r>
                      <a:r>
                        <a:rPr lang="en-IN" sz="1000"/>
                        <a:t>or accomplish it.</a:t>
                      </a:r>
                      <a:endParaRPr sz="1000">
                        <a:solidFill>
                          <a:srgbClr val="FF0000"/>
                        </a:solidFill>
                      </a:endParaRPr>
                    </a:p>
                  </a:txBody>
                  <a:tcPr marT="91425" marB="91425" marR="91425" marL="91425"/>
                </a:tc>
                <a:tc>
                  <a:txBody>
                    <a:bodyPr/>
                    <a:lstStyle/>
                    <a:p>
                      <a:pPr indent="-292100" lvl="0" marL="457200" rtl="0" algn="l">
                        <a:lnSpc>
                          <a:spcPct val="150000"/>
                        </a:lnSpc>
                        <a:spcBef>
                          <a:spcPts val="0"/>
                        </a:spcBef>
                        <a:spcAft>
                          <a:spcPts val="0"/>
                        </a:spcAft>
                        <a:buSzPts val="1000"/>
                        <a:buChar char="●"/>
                      </a:pPr>
                      <a:r>
                        <a:rPr lang="en-IN" sz="1000"/>
                        <a:t>In this, programs specify </a:t>
                      </a:r>
                      <a:r>
                        <a:rPr b="1" lang="en-IN" sz="1000"/>
                        <a:t>what is to be done</a:t>
                      </a:r>
                      <a:r>
                        <a:rPr lang="en-IN" sz="1000"/>
                        <a:t>.  </a:t>
                      </a:r>
                      <a:endParaRPr sz="1000"/>
                    </a:p>
                    <a:p>
                      <a:pPr indent="-292100" lvl="0" marL="457200" rtl="0" algn="l">
                        <a:lnSpc>
                          <a:spcPct val="150000"/>
                        </a:lnSpc>
                        <a:spcBef>
                          <a:spcPts val="0"/>
                        </a:spcBef>
                        <a:spcAft>
                          <a:spcPts val="0"/>
                        </a:spcAft>
                        <a:buSzPts val="1000"/>
                        <a:buChar char="●"/>
                      </a:pPr>
                      <a:r>
                        <a:rPr lang="en-IN" sz="1000"/>
                        <a:t>It simply </a:t>
                      </a:r>
                      <a:r>
                        <a:rPr b="1" lang="en-IN" sz="1000"/>
                        <a:t>expresses the logic</a:t>
                      </a:r>
                      <a:r>
                        <a:rPr lang="en-IN" sz="1000"/>
                        <a:t> of computation.  </a:t>
                      </a:r>
                      <a:endParaRPr sz="1000"/>
                    </a:p>
                    <a:p>
                      <a:pPr indent="-292100" lvl="0" marL="457200" rtl="0" algn="l">
                        <a:lnSpc>
                          <a:spcPct val="150000"/>
                        </a:lnSpc>
                        <a:spcBef>
                          <a:spcPts val="0"/>
                        </a:spcBef>
                        <a:spcAft>
                          <a:spcPts val="0"/>
                        </a:spcAft>
                        <a:buSzPts val="1000"/>
                        <a:buChar char="●"/>
                      </a:pPr>
                      <a:r>
                        <a:rPr lang="en-IN" sz="1000"/>
                        <a:t>Its main goal is to </a:t>
                      </a:r>
                      <a:r>
                        <a:rPr b="1" lang="en-IN" sz="1000"/>
                        <a:t>describe the desired result</a:t>
                      </a:r>
                      <a:r>
                        <a:rPr lang="en-IN" sz="1000"/>
                        <a:t> without direct dictation on how to get it.   </a:t>
                      </a:r>
                      <a:endParaRPr sz="10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800" u="none" cap="none" strike="noStrike">
                <a:solidFill>
                  <a:srgbClr val="000000"/>
                </a:solidFill>
                <a:highlight>
                  <a:srgbClr val="FFFFFF"/>
                </a:highlight>
                <a:latin typeface="Arial"/>
                <a:ea typeface="Arial"/>
                <a:cs typeface="Arial"/>
                <a:sym typeface="Arial"/>
              </a:rPr>
              <a:t>Functional Interface</a:t>
            </a:r>
            <a:endParaRPr b="1" i="0" sz="1800" u="none" cap="none" strike="noStrike">
              <a:solidFill>
                <a:srgbClr val="000000"/>
              </a:solidFill>
              <a:highlight>
                <a:srgbClr val="FFFFFF"/>
              </a:highlight>
              <a:latin typeface="Arial"/>
              <a:ea typeface="Arial"/>
              <a:cs typeface="Arial"/>
              <a:sym typeface="Arial"/>
            </a:endParaRPr>
          </a:p>
        </p:txBody>
      </p:sp>
      <p:sp>
        <p:nvSpPr>
          <p:cNvPr id="136" name="Google Shape;136;p7"/>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292100" lvl="0" marL="457200" marR="0" rtl="0" algn="l">
              <a:lnSpc>
                <a:spcPct val="100000"/>
              </a:lnSpc>
              <a:spcBef>
                <a:spcPts val="0"/>
              </a:spcBef>
              <a:spcAft>
                <a:spcPts val="0"/>
              </a:spcAft>
              <a:buClr>
                <a:srgbClr val="000000"/>
              </a:buClr>
              <a:buSzPts val="1000"/>
              <a:buFont typeface="Arial"/>
              <a:buChar char="●"/>
            </a:pPr>
            <a:r>
              <a:rPr b="0" i="0" lang="en-IN" sz="1000" u="none" cap="none" strike="noStrike">
                <a:solidFill>
                  <a:srgbClr val="3A3A3A"/>
                </a:solidFill>
                <a:highlight>
                  <a:srgbClr val="FFFFFF"/>
                </a:highlight>
                <a:latin typeface="Arial"/>
                <a:ea typeface="Arial"/>
                <a:cs typeface="Arial"/>
                <a:sym typeface="Arial"/>
              </a:rPr>
              <a:t>A functional interface is an interface that has </a:t>
            </a:r>
            <a:r>
              <a:rPr b="1" i="0" lang="en-IN" sz="1000" u="none" cap="none" strike="noStrike">
                <a:solidFill>
                  <a:srgbClr val="3A3A3A"/>
                </a:solidFill>
                <a:highlight>
                  <a:srgbClr val="FFFFFF"/>
                </a:highlight>
                <a:latin typeface="Arial"/>
                <a:ea typeface="Arial"/>
                <a:cs typeface="Arial"/>
                <a:sym typeface="Arial"/>
              </a:rPr>
              <a:t>only one abstract method</a:t>
            </a:r>
            <a:r>
              <a:rPr b="0" i="0" lang="en-IN" sz="1000" u="none" cap="none" strike="noStrike">
                <a:solidFill>
                  <a:srgbClr val="3A3A3A"/>
                </a:solidFill>
                <a:highlight>
                  <a:srgbClr val="FFFFFF"/>
                </a:highlight>
                <a:latin typeface="Arial"/>
                <a:ea typeface="Arial"/>
                <a:cs typeface="Arial"/>
                <a:sym typeface="Arial"/>
              </a:rPr>
              <a:t>. It can contain any </a:t>
            </a:r>
            <a:r>
              <a:rPr b="1" i="0" lang="en-IN" sz="1000" u="none" cap="none" strike="noStrike">
                <a:solidFill>
                  <a:srgbClr val="3A3A3A"/>
                </a:solidFill>
                <a:highlight>
                  <a:srgbClr val="FFFFFF"/>
                </a:highlight>
                <a:latin typeface="Arial"/>
                <a:ea typeface="Arial"/>
                <a:cs typeface="Arial"/>
                <a:sym typeface="Arial"/>
              </a:rPr>
              <a:t>number of default and static methods </a:t>
            </a:r>
            <a:r>
              <a:rPr b="0" i="0" lang="en-IN" sz="1000" u="none" cap="none" strike="noStrike">
                <a:solidFill>
                  <a:srgbClr val="3A3A3A"/>
                </a:solidFill>
                <a:highlight>
                  <a:srgbClr val="FFFFFF"/>
                </a:highlight>
                <a:latin typeface="Arial"/>
                <a:ea typeface="Arial"/>
                <a:cs typeface="Arial"/>
                <a:sym typeface="Arial"/>
              </a:rPr>
              <a:t>but the abstract method it contains is exactly one. Additionally, a functional interface can have declarations of object class methods.</a:t>
            </a:r>
            <a:endParaRPr b="0" i="0" sz="1000" u="none" cap="none" strike="noStrike">
              <a:solidFill>
                <a:srgbClr val="3A3A3A"/>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3A3A3A"/>
              </a:buClr>
              <a:buSzPts val="1000"/>
              <a:buChar char="●"/>
            </a:pPr>
            <a:r>
              <a:rPr lang="en-IN" sz="1150">
                <a:solidFill>
                  <a:srgbClr val="3A3A3A"/>
                </a:solidFill>
                <a:highlight>
                  <a:srgbClr val="FFFFFF"/>
                </a:highlight>
              </a:rPr>
              <a:t>Functional Interface is known as “</a:t>
            </a:r>
            <a:r>
              <a:rPr b="1" lang="en-IN" sz="1150">
                <a:solidFill>
                  <a:srgbClr val="3A3A3A"/>
                </a:solidFill>
                <a:highlight>
                  <a:srgbClr val="FFFFFF"/>
                </a:highlight>
              </a:rPr>
              <a:t>Single Abstract Method Interface</a:t>
            </a:r>
            <a:r>
              <a:rPr lang="en-IN" sz="1150">
                <a:solidFill>
                  <a:srgbClr val="3A3A3A"/>
                </a:solidFill>
                <a:highlight>
                  <a:srgbClr val="FFFFFF"/>
                </a:highlight>
              </a:rPr>
              <a:t>” or “</a:t>
            </a:r>
            <a:r>
              <a:rPr b="1" lang="en-IN" sz="1150">
                <a:solidFill>
                  <a:srgbClr val="3A3A3A"/>
                </a:solidFill>
                <a:highlight>
                  <a:srgbClr val="FFFFFF"/>
                </a:highlight>
              </a:rPr>
              <a:t>SAM Interface</a:t>
            </a:r>
            <a:r>
              <a:rPr lang="en-IN" sz="1150">
                <a:solidFill>
                  <a:srgbClr val="3A3A3A"/>
                </a:solidFill>
                <a:highlight>
                  <a:srgbClr val="FFFFFF"/>
                </a:highlight>
              </a:rPr>
              <a:t>”.</a:t>
            </a:r>
            <a:endParaRPr b="0" i="0" sz="1000" u="none" cap="none" strike="noStrike">
              <a:solidFill>
                <a:srgbClr val="3A3A3A"/>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IN" sz="1000" u="none" cap="none" strike="noStrike">
                <a:solidFill>
                  <a:srgbClr val="1D1F20"/>
                </a:solidFill>
                <a:highlight>
                  <a:srgbClr val="FFFFFF"/>
                </a:highlight>
                <a:latin typeface="Arial"/>
                <a:ea typeface="Arial"/>
                <a:cs typeface="Arial"/>
                <a:sym typeface="Arial"/>
              </a:rPr>
              <a:t>T</a:t>
            </a:r>
            <a:r>
              <a:rPr b="0" i="0" lang="en-IN" sz="1000" u="none" cap="none" strike="noStrike">
                <a:solidFill>
                  <a:srgbClr val="3A3A3A"/>
                </a:solidFill>
                <a:highlight>
                  <a:srgbClr val="FFFFFF"/>
                </a:highlight>
                <a:latin typeface="Arial"/>
                <a:ea typeface="Arial"/>
                <a:cs typeface="Arial"/>
                <a:sym typeface="Arial"/>
              </a:rPr>
              <a:t>he presence of a functional interface is indicated by using a </a:t>
            </a:r>
            <a:r>
              <a:rPr b="0" i="0" lang="en-IN" sz="1000" u="none" cap="none" strike="noStrike">
                <a:solidFill>
                  <a:schemeClr val="lt1"/>
                </a:solidFill>
                <a:highlight>
                  <a:srgbClr val="2B3233"/>
                </a:highlight>
                <a:latin typeface="Arial"/>
                <a:ea typeface="Arial"/>
                <a:cs typeface="Arial"/>
                <a:sym typeface="Arial"/>
              </a:rPr>
              <a:t>@FunctionalInterface</a:t>
            </a:r>
            <a:r>
              <a:rPr b="0" i="0" lang="en-IN" sz="1000" u="none" cap="none" strike="noStrike">
                <a:solidFill>
                  <a:srgbClr val="3A3A3A"/>
                </a:solidFill>
                <a:highlight>
                  <a:srgbClr val="FFFFFF"/>
                </a:highlight>
                <a:latin typeface="Arial"/>
                <a:ea typeface="Arial"/>
                <a:cs typeface="Arial"/>
                <a:sym typeface="Arial"/>
              </a:rPr>
              <a:t> annotation. </a:t>
            </a:r>
            <a:endParaRPr b="0" i="0" sz="1000" u="none" cap="none" strike="noStrike">
              <a:solidFill>
                <a:srgbClr val="1D1F20"/>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It is </a:t>
            </a:r>
            <a:r>
              <a:rPr b="1" i="0" lang="en-IN" sz="1000" u="none" cap="none" strike="noStrike">
                <a:solidFill>
                  <a:srgbClr val="000000"/>
                </a:solidFill>
                <a:highlight>
                  <a:srgbClr val="FFFFFF"/>
                </a:highlight>
              </a:rPr>
              <a:t>not mandatory</a:t>
            </a:r>
            <a:r>
              <a:rPr b="0" i="0" lang="en-IN" sz="1000" u="none" cap="none" strike="noStrike">
                <a:solidFill>
                  <a:srgbClr val="000000"/>
                </a:solidFill>
                <a:highlight>
                  <a:srgbClr val="FFFFFF"/>
                </a:highlight>
                <a:latin typeface="Arial"/>
                <a:ea typeface="Arial"/>
                <a:cs typeface="Arial"/>
                <a:sym typeface="Arial"/>
              </a:rPr>
              <a:t> to use it, but it’s best practice to use it with functional interfaces </a:t>
            </a:r>
            <a:r>
              <a:rPr b="1" i="0" lang="en-IN" sz="1000" u="none" cap="none" strike="noStrike">
                <a:solidFill>
                  <a:srgbClr val="000000"/>
                </a:solidFill>
                <a:highlight>
                  <a:srgbClr val="FFFFFF"/>
                </a:highlight>
              </a:rPr>
              <a:t>to avoid addition of extra methods accidentally</a:t>
            </a:r>
            <a:r>
              <a:rPr b="0" i="0" lang="en-IN" sz="1000" u="none" cap="none" strike="noStrike">
                <a:solidFill>
                  <a:srgbClr val="000000"/>
                </a:solidFill>
                <a:highlight>
                  <a:srgbClr val="FFFFFF"/>
                </a:highlight>
                <a:latin typeface="Arial"/>
                <a:ea typeface="Arial"/>
                <a:cs typeface="Arial"/>
                <a:sym typeface="Arial"/>
              </a:rPr>
              <a:t>. </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IN" sz="1000" u="none" cap="none" strike="noStrike">
                <a:solidFill>
                  <a:srgbClr val="000000"/>
                </a:solidFill>
                <a:highlight>
                  <a:srgbClr val="FFFFFF"/>
                </a:highlight>
                <a:latin typeface="Arial"/>
                <a:ea typeface="Arial"/>
                <a:cs typeface="Arial"/>
                <a:sym typeface="Arial"/>
              </a:rPr>
              <a:t>The major benefit of java 8 functional interfaces is that we can use </a:t>
            </a:r>
            <a:r>
              <a:rPr b="1" i="0" lang="en-IN" sz="1000" u="none" cap="none" strike="noStrike">
                <a:solidFill>
                  <a:srgbClr val="000000"/>
                </a:solidFill>
                <a:highlight>
                  <a:srgbClr val="FFFFFF"/>
                </a:highlight>
                <a:latin typeface="Arial"/>
                <a:ea typeface="Arial"/>
                <a:cs typeface="Arial"/>
                <a:sym typeface="Arial"/>
              </a:rPr>
              <a:t>lambda expressions</a:t>
            </a:r>
            <a:r>
              <a:rPr b="0" i="0" lang="en-IN" sz="1000" u="none" cap="none" strike="noStrike">
                <a:solidFill>
                  <a:srgbClr val="000000"/>
                </a:solidFill>
                <a:highlight>
                  <a:srgbClr val="FFFFFF"/>
                </a:highlight>
                <a:latin typeface="Arial"/>
                <a:ea typeface="Arial"/>
                <a:cs typeface="Arial"/>
                <a:sym typeface="Arial"/>
              </a:rPr>
              <a:t> to instantiate them and avoid using bulky anonymous class implementation.</a:t>
            </a:r>
            <a:r>
              <a:rPr b="0" i="0" lang="en-IN" sz="1000" u="none" cap="none" strike="noStrike">
                <a:solidFill>
                  <a:srgbClr val="1D1F20"/>
                </a:solidFill>
                <a:highlight>
                  <a:srgbClr val="FFFFFF"/>
                </a:highlight>
                <a:latin typeface="Arial"/>
                <a:ea typeface="Arial"/>
                <a:cs typeface="Arial"/>
                <a:sym typeface="Arial"/>
              </a:rPr>
              <a:t>Java 8 Collections API has been rewritten and new Stream API is introduced that uses a lot of functional interfaces. </a:t>
            </a:r>
            <a:endParaRPr b="0" i="0" sz="1000" u="none" cap="none" strike="noStrike">
              <a:solidFill>
                <a:srgbClr val="1D1F20"/>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000000"/>
              </a:buClr>
              <a:buSzPts val="1000"/>
              <a:buFont typeface="Arial"/>
              <a:buChar char="●"/>
            </a:pPr>
            <a:r>
              <a:rPr b="0" i="0" lang="en-IN" sz="1000" u="none" cap="none" strike="noStrike">
                <a:solidFill>
                  <a:srgbClr val="1D1F20"/>
                </a:solidFill>
                <a:highlight>
                  <a:srgbClr val="FFFFFF"/>
                </a:highlight>
                <a:latin typeface="Arial"/>
                <a:ea typeface="Arial"/>
                <a:cs typeface="Arial"/>
                <a:sym typeface="Arial"/>
              </a:rPr>
              <a:t>Java 8 has defined a lot of functional interfaces in </a:t>
            </a:r>
            <a:r>
              <a:rPr b="0" i="0" lang="en-IN" sz="1000" u="none" cap="none" strike="noStrike">
                <a:solidFill>
                  <a:srgbClr val="FFFFFF"/>
                </a:solidFill>
                <a:highlight>
                  <a:srgbClr val="2B3233"/>
                </a:highlight>
                <a:latin typeface="Arial"/>
                <a:ea typeface="Arial"/>
                <a:cs typeface="Arial"/>
                <a:sym typeface="Arial"/>
              </a:rPr>
              <a:t>java.util.function</a:t>
            </a:r>
            <a:r>
              <a:rPr b="0" i="0" lang="en-IN" sz="1000" u="none" cap="none" strike="noStrike">
                <a:solidFill>
                  <a:srgbClr val="1D1F20"/>
                </a:solidFill>
                <a:highlight>
                  <a:srgbClr val="FFFFFF"/>
                </a:highlight>
                <a:latin typeface="Arial"/>
                <a:ea typeface="Arial"/>
                <a:cs typeface="Arial"/>
                <a:sym typeface="Arial"/>
              </a:rPr>
              <a:t> package. Some of the useful java 8 functional interfaces are </a:t>
            </a:r>
            <a:r>
              <a:rPr b="0" i="0" lang="en-IN" sz="1000" u="none" cap="none" strike="noStrike">
                <a:solidFill>
                  <a:srgbClr val="FFFFFF"/>
                </a:solidFill>
                <a:highlight>
                  <a:srgbClr val="2B3233"/>
                </a:highlight>
                <a:latin typeface="Arial"/>
                <a:ea typeface="Arial"/>
                <a:cs typeface="Arial"/>
                <a:sym typeface="Arial"/>
              </a:rPr>
              <a:t>Consumer</a:t>
            </a:r>
            <a:r>
              <a:rPr b="0" i="0" lang="en-IN" sz="1000" u="none" cap="none" strike="noStrike">
                <a:solidFill>
                  <a:srgbClr val="1D1F20"/>
                </a:solidFill>
                <a:highlight>
                  <a:srgbClr val="FFFFFF"/>
                </a:highlight>
                <a:latin typeface="Arial"/>
                <a:ea typeface="Arial"/>
                <a:cs typeface="Arial"/>
                <a:sym typeface="Arial"/>
              </a:rPr>
              <a:t>, </a:t>
            </a:r>
            <a:r>
              <a:rPr b="0" i="0" lang="en-IN" sz="1000" u="none" cap="none" strike="noStrike">
                <a:solidFill>
                  <a:srgbClr val="FFFFFF"/>
                </a:solidFill>
                <a:highlight>
                  <a:srgbClr val="2B3233"/>
                </a:highlight>
                <a:latin typeface="Arial"/>
                <a:ea typeface="Arial"/>
                <a:cs typeface="Arial"/>
                <a:sym typeface="Arial"/>
              </a:rPr>
              <a:t>Supplier</a:t>
            </a:r>
            <a:r>
              <a:rPr b="0" i="0" lang="en-IN" sz="1000" u="none" cap="none" strike="noStrike">
                <a:solidFill>
                  <a:srgbClr val="1D1F20"/>
                </a:solidFill>
                <a:highlight>
                  <a:srgbClr val="FFFFFF"/>
                </a:highlight>
                <a:latin typeface="Arial"/>
                <a:ea typeface="Arial"/>
                <a:cs typeface="Arial"/>
                <a:sym typeface="Arial"/>
              </a:rPr>
              <a:t>, </a:t>
            </a:r>
            <a:r>
              <a:rPr b="0" i="0" lang="en-IN" sz="1000" u="none" cap="none" strike="noStrike">
                <a:solidFill>
                  <a:srgbClr val="FFFFFF"/>
                </a:solidFill>
                <a:highlight>
                  <a:srgbClr val="2B3233"/>
                </a:highlight>
                <a:latin typeface="Arial"/>
                <a:ea typeface="Arial"/>
                <a:cs typeface="Arial"/>
                <a:sym typeface="Arial"/>
              </a:rPr>
              <a:t>Function</a:t>
            </a:r>
            <a:r>
              <a:rPr b="0" i="0" lang="en-IN" sz="1000" u="none" cap="none" strike="noStrike">
                <a:solidFill>
                  <a:srgbClr val="1D1F20"/>
                </a:solidFill>
                <a:highlight>
                  <a:srgbClr val="FFFFFF"/>
                </a:highlight>
                <a:latin typeface="Arial"/>
                <a:ea typeface="Arial"/>
                <a:cs typeface="Arial"/>
                <a:sym typeface="Arial"/>
              </a:rPr>
              <a:t> and </a:t>
            </a:r>
            <a:r>
              <a:rPr b="0" i="0" lang="en-IN" sz="1000" u="none" cap="none" strike="noStrike">
                <a:solidFill>
                  <a:srgbClr val="FFFFFF"/>
                </a:solidFill>
                <a:highlight>
                  <a:srgbClr val="2B3233"/>
                </a:highlight>
                <a:latin typeface="Arial"/>
                <a:ea typeface="Arial"/>
                <a:cs typeface="Arial"/>
                <a:sym typeface="Arial"/>
              </a:rPr>
              <a:t>Predicate</a:t>
            </a:r>
            <a:r>
              <a:rPr b="0" i="0" lang="en-IN" sz="1000" u="none" cap="none" strike="noStrike">
                <a:solidFill>
                  <a:srgbClr val="1D1F20"/>
                </a:solidFill>
                <a:highlight>
                  <a:srgbClr val="FFFFFF"/>
                </a:highlight>
                <a:latin typeface="Arial"/>
                <a:ea typeface="Arial"/>
                <a:cs typeface="Arial"/>
                <a:sym typeface="Arial"/>
              </a:rPr>
              <a:t>.</a:t>
            </a:r>
            <a:endParaRPr b="0" i="0" sz="1000" u="none" cap="none" strike="noStrike">
              <a:solidFill>
                <a:srgbClr val="1D1F20"/>
              </a:solidFill>
              <a:highlight>
                <a:srgbClr val="FFFFFF"/>
              </a:highlight>
              <a:latin typeface="Arial"/>
              <a:ea typeface="Arial"/>
              <a:cs typeface="Arial"/>
              <a:sym typeface="Arial"/>
            </a:endParaRPr>
          </a:p>
          <a:p>
            <a:pPr indent="-292100" lvl="0" marL="457200" marR="0" rtl="0" algn="l">
              <a:lnSpc>
                <a:spcPct val="100000"/>
              </a:lnSpc>
              <a:spcBef>
                <a:spcPts val="1000"/>
              </a:spcBef>
              <a:spcAft>
                <a:spcPts val="0"/>
              </a:spcAft>
              <a:buClr>
                <a:srgbClr val="1D1F20"/>
              </a:buClr>
              <a:buSzPts val="1000"/>
              <a:buFont typeface="Arial"/>
              <a:buChar char="●"/>
            </a:pPr>
            <a:r>
              <a:rPr b="0" i="0" lang="en-IN" sz="1000" u="none" cap="none" strike="noStrike">
                <a:solidFill>
                  <a:srgbClr val="FFFFFF"/>
                </a:solidFill>
                <a:highlight>
                  <a:srgbClr val="2B3233"/>
                </a:highlight>
                <a:latin typeface="Arial"/>
                <a:ea typeface="Arial"/>
                <a:cs typeface="Arial"/>
                <a:sym typeface="Arial"/>
              </a:rPr>
              <a:t>java.lang.Runnable</a:t>
            </a:r>
            <a:r>
              <a:rPr b="0" i="0" lang="en-IN" sz="1000" u="none" cap="none" strike="noStrike">
                <a:solidFill>
                  <a:srgbClr val="1D1F20"/>
                </a:solidFill>
                <a:highlight>
                  <a:srgbClr val="FFFFFF"/>
                </a:highlight>
                <a:latin typeface="Arial"/>
                <a:ea typeface="Arial"/>
                <a:cs typeface="Arial"/>
                <a:sym typeface="Arial"/>
              </a:rPr>
              <a:t> is a great example of functional interface with single abstract method </a:t>
            </a:r>
            <a:r>
              <a:rPr b="0" i="0" lang="en-IN" sz="1000" u="none" cap="none" strike="noStrike">
                <a:solidFill>
                  <a:srgbClr val="FFFFFF"/>
                </a:solidFill>
                <a:highlight>
                  <a:srgbClr val="2B3233"/>
                </a:highlight>
                <a:latin typeface="Arial"/>
                <a:ea typeface="Arial"/>
                <a:cs typeface="Arial"/>
                <a:sym typeface="Arial"/>
              </a:rPr>
              <a:t>run()</a:t>
            </a:r>
            <a:r>
              <a:rPr b="0" i="0" lang="en-IN" sz="1000" u="none" cap="none" strike="noStrike">
                <a:solidFill>
                  <a:srgbClr val="1D1F20"/>
                </a:solidFill>
                <a:highlight>
                  <a:srgbClr val="FFFFFF"/>
                </a:highlight>
                <a:latin typeface="Arial"/>
                <a:ea typeface="Arial"/>
                <a:cs typeface="Arial"/>
                <a:sym typeface="Arial"/>
              </a:rPr>
              <a:t>.</a:t>
            </a:r>
            <a:endParaRPr b="0" i="0" sz="1000" u="none" cap="none" strike="noStrike">
              <a:solidFill>
                <a:srgbClr val="1D1F20"/>
              </a:solidFill>
              <a:highlight>
                <a:srgbClr val="FFFFFF"/>
              </a:highlight>
              <a:latin typeface="Arial"/>
              <a:ea typeface="Arial"/>
              <a:cs typeface="Arial"/>
              <a:sym typeface="Arial"/>
            </a:endParaRPr>
          </a:p>
          <a:p>
            <a:pPr indent="0" lvl="0" marL="0" marR="0" rtl="0" algn="l">
              <a:lnSpc>
                <a:spcPct val="150000"/>
              </a:lnSpc>
              <a:spcBef>
                <a:spcPts val="1000"/>
              </a:spcBef>
              <a:spcAft>
                <a:spcPts val="0"/>
              </a:spcAft>
              <a:buClr>
                <a:srgbClr val="000000"/>
              </a:buClr>
              <a:buSzPts val="1000"/>
              <a:buFont typeface="Arial"/>
              <a:buNone/>
            </a:pPr>
            <a:r>
              <a:t/>
            </a:r>
            <a:endParaRPr b="0" i="0" sz="1000" u="none" cap="none" strike="noStrike">
              <a:solidFill>
                <a:srgbClr val="1D1F20"/>
              </a:solidFill>
              <a:highlight>
                <a:srgbClr val="FFFFFF"/>
              </a:highlight>
              <a:latin typeface="Arial"/>
              <a:ea typeface="Arial"/>
              <a:cs typeface="Arial"/>
              <a:sym typeface="Arial"/>
            </a:endParaRPr>
          </a:p>
        </p:txBody>
      </p:sp>
      <p:sp>
        <p:nvSpPr>
          <p:cNvPr id="137" name="Google Shape;137;p7"/>
          <p:cNvSpPr txBox="1"/>
          <p:nvPr/>
        </p:nvSpPr>
        <p:spPr>
          <a:xfrm>
            <a:off x="518075" y="3639863"/>
            <a:ext cx="22764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1F7199"/>
                </a:solidFill>
                <a:highlight>
                  <a:srgbClr val="FAFAFA"/>
                </a:highlight>
                <a:latin typeface="Courier New"/>
                <a:ea typeface="Courier New"/>
                <a:cs typeface="Courier New"/>
                <a:sym typeface="Courier New"/>
              </a:rPr>
              <a:t>//Syntax</a:t>
            </a:r>
            <a:endParaRPr b="1" i="0" sz="1000" u="none" cap="none" strike="noStrike">
              <a:solidFill>
                <a:srgbClr val="1F7199"/>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1F7199"/>
                </a:solidFill>
                <a:highlight>
                  <a:srgbClr val="FAFAFA"/>
                </a:highlight>
                <a:latin typeface="Courier New"/>
                <a:ea typeface="Courier New"/>
                <a:cs typeface="Courier New"/>
                <a:sym typeface="Courier New"/>
              </a:rPr>
              <a:t>@FunctionalInterface</a:t>
            </a:r>
            <a:endParaRPr b="0" i="0" sz="10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63B175"/>
                </a:solidFill>
                <a:highlight>
                  <a:srgbClr val="FAFAFA"/>
                </a:highlight>
                <a:latin typeface="Courier New"/>
                <a:ea typeface="Courier New"/>
                <a:cs typeface="Courier New"/>
                <a:sym typeface="Courier New"/>
              </a:rPr>
              <a:t>public</a:t>
            </a:r>
            <a:r>
              <a:rPr b="0" i="0" lang="en-IN" sz="1000" u="none" cap="none" strike="noStrike">
                <a:solidFill>
                  <a:srgbClr val="000000"/>
                </a:solidFill>
                <a:highlight>
                  <a:srgbClr val="FAFAFA"/>
                </a:highlight>
                <a:latin typeface="Courier New"/>
                <a:ea typeface="Courier New"/>
                <a:cs typeface="Courier New"/>
                <a:sym typeface="Courier New"/>
              </a:rPr>
              <a:t> </a:t>
            </a:r>
            <a:r>
              <a:rPr b="0" i="0" lang="en-IN" sz="1000" u="none" cap="none" strike="noStrike">
                <a:solidFill>
                  <a:srgbClr val="63B175"/>
                </a:solidFill>
                <a:highlight>
                  <a:srgbClr val="FAFAFA"/>
                </a:highlight>
                <a:latin typeface="Courier New"/>
                <a:ea typeface="Courier New"/>
                <a:cs typeface="Courier New"/>
                <a:sym typeface="Courier New"/>
              </a:rPr>
              <a:t>interface</a:t>
            </a:r>
            <a:r>
              <a:rPr b="0" i="0" lang="en-IN" sz="1000" u="none" cap="none" strike="noStrike">
                <a:solidFill>
                  <a:srgbClr val="000000"/>
                </a:solidFill>
                <a:highlight>
                  <a:srgbClr val="FAFAFA"/>
                </a:highlight>
                <a:latin typeface="Courier New"/>
                <a:ea typeface="Courier New"/>
                <a:cs typeface="Courier New"/>
                <a:sym typeface="Courier New"/>
              </a:rPr>
              <a:t> </a:t>
            </a:r>
            <a:r>
              <a:rPr b="1" i="0" lang="en-IN" sz="1000" u="none" cap="none" strike="noStrike">
                <a:solidFill>
                  <a:srgbClr val="267438"/>
                </a:solidFill>
                <a:highlight>
                  <a:srgbClr val="FAFAFA"/>
                </a:highlight>
                <a:latin typeface="Courier New"/>
                <a:ea typeface="Courier New"/>
                <a:cs typeface="Courier New"/>
                <a:sym typeface="Courier New"/>
              </a:rPr>
              <a:t>Foo</a:t>
            </a:r>
            <a:r>
              <a:rPr b="0" i="0" lang="en-IN" sz="1000" u="none" cap="none" strike="noStrike">
                <a:solidFill>
                  <a:srgbClr val="000000"/>
                </a:solidFill>
                <a:highlight>
                  <a:srgbClr val="FAFAFA"/>
                </a:highlight>
                <a:latin typeface="Courier New"/>
                <a:ea typeface="Courier New"/>
                <a:cs typeface="Courier New"/>
                <a:sym typeface="Courier New"/>
              </a:rPr>
              <a:t> {</a:t>
            </a:r>
            <a:endParaRPr b="0" i="0" sz="1000" u="none" cap="none" strike="noStrike">
              <a:solidFill>
                <a:srgbClr val="000000"/>
              </a:solidFill>
              <a:highlight>
                <a:srgbClr val="FAFA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00"/>
                </a:solidFill>
                <a:highlight>
                  <a:srgbClr val="FAFAFA"/>
                </a:highlight>
                <a:latin typeface="Courier New"/>
                <a:ea typeface="Courier New"/>
                <a:cs typeface="Courier New"/>
                <a:sym typeface="Courier New"/>
              </a:rPr>
              <a:t>    String </a:t>
            </a:r>
            <a:r>
              <a:rPr b="1" i="0" lang="en-IN" sz="1000" u="none" cap="none" strike="noStrike">
                <a:solidFill>
                  <a:srgbClr val="267438"/>
                </a:solidFill>
                <a:highlight>
                  <a:srgbClr val="FAFAFA"/>
                </a:highlight>
                <a:latin typeface="Courier New"/>
                <a:ea typeface="Courier New"/>
                <a:cs typeface="Courier New"/>
                <a:sym typeface="Courier New"/>
              </a:rPr>
              <a:t>method</a:t>
            </a:r>
            <a:r>
              <a:rPr b="0" i="0" lang="en-IN" sz="1000" u="none" cap="none" strike="noStrike">
                <a:solidFill>
                  <a:srgbClr val="000000"/>
                </a:solidFill>
                <a:highlight>
                  <a:srgbClr val="FAFAFA"/>
                </a:highlight>
                <a:latin typeface="Courier New"/>
                <a:ea typeface="Courier New"/>
                <a:cs typeface="Courier New"/>
                <a:sym typeface="Courier New"/>
              </a:rPr>
              <a:t>();</a:t>
            </a:r>
            <a:endParaRPr b="0" i="0" sz="1000" u="none" cap="none" strike="noStrike">
              <a:solidFill>
                <a:srgbClr val="000000"/>
              </a:solidFill>
              <a:highlight>
                <a:srgbClr val="FAFAFA"/>
              </a:highlight>
              <a:latin typeface="Courier New"/>
              <a:ea typeface="Courier New"/>
              <a:cs typeface="Courier New"/>
              <a:sym typeface="Courier New"/>
            </a:endParaRPr>
          </a:p>
          <a:p>
            <a:pPr indent="0" lvl="0" marL="177800" marR="177800" rtl="0" algn="l">
              <a:lnSpc>
                <a:spcPct val="100000"/>
              </a:lnSpc>
              <a:spcBef>
                <a:spcPts val="0"/>
              </a:spcBef>
              <a:spcAft>
                <a:spcPts val="0"/>
              </a:spcAft>
              <a:buClr>
                <a:srgbClr val="000000"/>
              </a:buClr>
              <a:buSzPts val="1000"/>
              <a:buFont typeface="Arial"/>
              <a:buNone/>
            </a:pPr>
            <a:r>
              <a:rPr b="0" i="0" lang="en-IN" sz="1000" u="none" cap="none" strike="noStrike">
                <a:solidFill>
                  <a:srgbClr val="000000"/>
                </a:solidFill>
                <a:highlight>
                  <a:srgbClr val="FAFAFA"/>
                </a:highlight>
                <a:latin typeface="Courier New"/>
                <a:ea typeface="Courier New"/>
                <a:cs typeface="Courier New"/>
                <a:sym typeface="Courier New"/>
              </a:rPr>
              <a:t>}</a:t>
            </a:r>
            <a:endParaRPr b="0" i="0" sz="1000" u="none" cap="none" strike="noStrike">
              <a:solidFill>
                <a:srgbClr val="000000"/>
              </a:solidFill>
              <a:latin typeface="Lato"/>
              <a:ea typeface="Lato"/>
              <a:cs typeface="Lato"/>
              <a:sym typeface="Lato"/>
            </a:endParaRPr>
          </a:p>
        </p:txBody>
      </p:sp>
      <p:sp>
        <p:nvSpPr>
          <p:cNvPr id="138" name="Google Shape;138;p7"/>
          <p:cNvSpPr txBox="1"/>
          <p:nvPr/>
        </p:nvSpPr>
        <p:spPr>
          <a:xfrm>
            <a:off x="2794475" y="3579125"/>
            <a:ext cx="2329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1F7199"/>
                </a:solidFill>
                <a:highlight>
                  <a:srgbClr val="FAFAFA"/>
                </a:highlight>
                <a:latin typeface="Courier New"/>
                <a:ea typeface="Courier New"/>
                <a:cs typeface="Courier New"/>
                <a:sym typeface="Courier New"/>
              </a:rPr>
              <a:t>//Example</a:t>
            </a:r>
            <a:endParaRPr b="1" i="0" sz="1000" u="none" cap="none" strike="noStrike">
              <a:solidFill>
                <a:srgbClr val="CC783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CC7832"/>
                </a:solidFill>
                <a:highlight>
                  <a:schemeClr val="lt1"/>
                </a:highlight>
                <a:latin typeface="Arial"/>
                <a:ea typeface="Arial"/>
                <a:cs typeface="Arial"/>
                <a:sym typeface="Arial"/>
              </a:rPr>
              <a:t>package </a:t>
            </a:r>
            <a:r>
              <a:rPr b="1" i="0" lang="en-IN" sz="1000" u="none" cap="none" strike="noStrike">
                <a:solidFill>
                  <a:srgbClr val="2B2B2B"/>
                </a:solidFill>
                <a:highlight>
                  <a:schemeClr val="lt1"/>
                </a:highlight>
                <a:latin typeface="Arial"/>
                <a:ea typeface="Arial"/>
                <a:cs typeface="Arial"/>
                <a:sym typeface="Arial"/>
              </a:rPr>
              <a:t>java.lang</a:t>
            </a:r>
            <a:r>
              <a:rPr b="1" i="0" lang="en-IN" sz="1000" u="none" cap="none" strike="noStrike">
                <a:solidFill>
                  <a:srgbClr val="CC7832"/>
                </a:solidFill>
                <a:highlight>
                  <a:schemeClr val="lt1"/>
                </a:highlight>
                <a:latin typeface="Arial"/>
                <a:ea typeface="Arial"/>
                <a:cs typeface="Arial"/>
                <a:sym typeface="Arial"/>
              </a:rPr>
              <a:t>;</a:t>
            </a:r>
            <a:endParaRPr b="1" i="0" sz="1000" u="none" cap="none" strike="noStrike">
              <a:solidFill>
                <a:srgbClr val="CC783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CC783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BBB529"/>
                </a:solidFill>
                <a:highlight>
                  <a:schemeClr val="lt1"/>
                </a:highlight>
                <a:latin typeface="Arial"/>
                <a:ea typeface="Arial"/>
                <a:cs typeface="Arial"/>
                <a:sym typeface="Arial"/>
              </a:rPr>
              <a:t>@FunctionalInterface</a:t>
            </a:r>
            <a:endParaRPr b="1" i="0" sz="1000" u="none" cap="none" strike="noStrike">
              <a:solidFill>
                <a:srgbClr val="BBB529"/>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CC7832"/>
                </a:solidFill>
                <a:highlight>
                  <a:schemeClr val="lt1"/>
                </a:highlight>
                <a:latin typeface="Arial"/>
                <a:ea typeface="Arial"/>
                <a:cs typeface="Arial"/>
                <a:sym typeface="Arial"/>
              </a:rPr>
              <a:t>public interface </a:t>
            </a:r>
            <a:r>
              <a:rPr b="1" i="0" lang="en-IN" sz="1000" u="none" cap="none" strike="noStrike">
                <a:solidFill>
                  <a:srgbClr val="000000"/>
                </a:solidFill>
                <a:highlight>
                  <a:schemeClr val="lt1"/>
                </a:highlight>
                <a:latin typeface="Arial"/>
                <a:ea typeface="Arial"/>
                <a:cs typeface="Arial"/>
                <a:sym typeface="Arial"/>
              </a:rPr>
              <a:t>Runnable {</a:t>
            </a:r>
            <a:endParaRPr b="1" i="0" sz="1000" u="none" cap="none" strike="noStrike">
              <a:solidFill>
                <a:srgbClr val="000000"/>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A9B7C6"/>
                </a:solidFill>
                <a:highlight>
                  <a:schemeClr val="lt1"/>
                </a:highlight>
                <a:latin typeface="Arial"/>
                <a:ea typeface="Arial"/>
                <a:cs typeface="Arial"/>
                <a:sym typeface="Arial"/>
              </a:rPr>
              <a:t>   </a:t>
            </a:r>
            <a:r>
              <a:rPr b="1" i="0" lang="en-IN" sz="1000" u="none" cap="none" strike="noStrike">
                <a:solidFill>
                  <a:srgbClr val="CC7832"/>
                </a:solidFill>
                <a:highlight>
                  <a:schemeClr val="lt1"/>
                </a:highlight>
                <a:latin typeface="Arial"/>
                <a:ea typeface="Arial"/>
                <a:cs typeface="Arial"/>
                <a:sym typeface="Arial"/>
              </a:rPr>
              <a:t>void </a:t>
            </a:r>
            <a:r>
              <a:rPr b="1" i="0" lang="en-IN" sz="1000" u="none" cap="none" strike="noStrike">
                <a:solidFill>
                  <a:srgbClr val="FFC66D"/>
                </a:solidFill>
                <a:highlight>
                  <a:schemeClr val="lt1"/>
                </a:highlight>
                <a:latin typeface="Arial"/>
                <a:ea typeface="Arial"/>
                <a:cs typeface="Arial"/>
                <a:sym typeface="Arial"/>
              </a:rPr>
              <a:t>run</a:t>
            </a:r>
            <a:r>
              <a:rPr b="1" i="0" lang="en-IN" sz="1000" u="none" cap="none" strike="noStrike">
                <a:solidFill>
                  <a:srgbClr val="2A2A2A"/>
                </a:solidFill>
                <a:highlight>
                  <a:schemeClr val="lt1"/>
                </a:highlight>
                <a:latin typeface="Arial"/>
                <a:ea typeface="Arial"/>
                <a:cs typeface="Arial"/>
                <a:sym typeface="Arial"/>
              </a:rPr>
              <a:t>()</a:t>
            </a:r>
            <a:r>
              <a:rPr b="1" i="0" lang="en-IN" sz="1000" u="none" cap="none" strike="noStrike">
                <a:solidFill>
                  <a:srgbClr val="CC7832"/>
                </a:solidFill>
                <a:highlight>
                  <a:schemeClr val="lt1"/>
                </a:highlight>
                <a:latin typeface="Arial"/>
                <a:ea typeface="Arial"/>
                <a:cs typeface="Arial"/>
                <a:sym typeface="Arial"/>
              </a:rPr>
              <a:t>;</a:t>
            </a:r>
            <a:endParaRPr b="1" i="0" sz="1000" u="none" cap="none" strike="noStrike">
              <a:solidFill>
                <a:srgbClr val="CC7832"/>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1" i="0" lang="en-IN" sz="1000" u="none" cap="none" strike="noStrike">
                <a:solidFill>
                  <a:srgbClr val="000000"/>
                </a:solidFill>
                <a:highlight>
                  <a:schemeClr val="lt1"/>
                </a:highlight>
                <a:latin typeface="Arial"/>
                <a:ea typeface="Arial"/>
                <a:cs typeface="Arial"/>
                <a:sym typeface="Arial"/>
              </a:rPr>
              <a:t>}</a:t>
            </a:r>
            <a:endParaRPr b="1" i="0" sz="1000" u="none" cap="none" strike="noStrike">
              <a:solidFill>
                <a:srgbClr val="000000"/>
              </a:solidFill>
              <a:highlight>
                <a:schemeClr val="lt1"/>
              </a:highlight>
              <a:latin typeface="Arial"/>
              <a:ea typeface="Arial"/>
              <a:cs typeface="Arial"/>
              <a:sym typeface="Arial"/>
            </a:endParaRPr>
          </a:p>
        </p:txBody>
      </p:sp>
      <p:pic>
        <p:nvPicPr>
          <p:cNvPr id="139" name="Google Shape;139;p7"/>
          <p:cNvPicPr preferRelativeResize="0"/>
          <p:nvPr/>
        </p:nvPicPr>
        <p:blipFill rotWithShape="1">
          <a:blip r:embed="rId3">
            <a:alphaModFix/>
          </a:blip>
          <a:srcRect b="0" l="0" r="0" t="0"/>
          <a:stretch/>
        </p:blipFill>
        <p:spPr>
          <a:xfrm>
            <a:off x="5692450" y="3831046"/>
            <a:ext cx="2743149" cy="1083429"/>
          </a:xfrm>
          <a:prstGeom prst="rect">
            <a:avLst/>
          </a:prstGeom>
          <a:noFill/>
          <a:ln>
            <a:noFill/>
          </a:ln>
        </p:spPr>
      </p:pic>
      <p:sp>
        <p:nvSpPr>
          <p:cNvPr id="140" name="Google Shape;140;p7"/>
          <p:cNvSpPr txBox="1"/>
          <p:nvPr/>
        </p:nvSpPr>
        <p:spPr>
          <a:xfrm>
            <a:off x="5051775" y="3230750"/>
            <a:ext cx="4024500" cy="6003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00000"/>
              </a:lnSpc>
              <a:spcBef>
                <a:spcPts val="0"/>
              </a:spcBef>
              <a:spcAft>
                <a:spcPts val="0"/>
              </a:spcAft>
              <a:buClr>
                <a:srgbClr val="3A3A3A"/>
              </a:buClr>
              <a:buSzPts val="900"/>
              <a:buFont typeface="Arial"/>
              <a:buChar char="➔"/>
            </a:pPr>
            <a:r>
              <a:rPr b="0" i="0" lang="en-IN" sz="900" u="none" cap="none" strike="noStrike">
                <a:solidFill>
                  <a:srgbClr val="3A3A3A"/>
                </a:solidFill>
                <a:highlight>
                  <a:srgbClr val="FFFFFF"/>
                </a:highlight>
                <a:latin typeface="Arial"/>
                <a:ea typeface="Arial"/>
                <a:cs typeface="Arial"/>
                <a:sym typeface="Arial"/>
              </a:rPr>
              <a:t>In the functional interface, only one abstract method is allowed. If the programmer tries to add any other abstract method, then the compiler will show error as below.</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p:nvPr/>
        </p:nvSpPr>
        <p:spPr>
          <a:xfrm>
            <a:off x="94900" y="43775"/>
            <a:ext cx="8625900" cy="460500"/>
          </a:xfrm>
          <a:prstGeom prst="rect">
            <a:avLst/>
          </a:prstGeom>
          <a:noFill/>
          <a:ln>
            <a:noFill/>
          </a:ln>
        </p:spPr>
        <p:txBody>
          <a:bodyPr anchorCtr="0" anchor="b" bIns="91425" lIns="90000" spcFirstLastPara="1" rIns="90000" wrap="square" tIns="91425">
            <a:noAutofit/>
          </a:bodyPr>
          <a:lstStyle/>
          <a:p>
            <a:pPr indent="0" lvl="0" marL="0" marR="0" rtl="0" algn="l">
              <a:lnSpc>
                <a:spcPct val="115000"/>
              </a:lnSpc>
              <a:spcBef>
                <a:spcPts val="2300"/>
              </a:spcBef>
              <a:spcAft>
                <a:spcPts val="1500"/>
              </a:spcAft>
              <a:buClr>
                <a:srgbClr val="000000"/>
              </a:buClr>
              <a:buSzPts val="1300"/>
              <a:buFont typeface="Arial"/>
              <a:buNone/>
            </a:pPr>
            <a:r>
              <a:rPr b="1" i="0" lang="en-IN" sz="1300" u="none" cap="none" strike="noStrike">
                <a:solidFill>
                  <a:srgbClr val="000000"/>
                </a:solidFill>
                <a:highlight>
                  <a:srgbClr val="FFFFFF"/>
                </a:highlight>
                <a:latin typeface="Arial"/>
                <a:ea typeface="Arial"/>
                <a:cs typeface="Arial"/>
                <a:sym typeface="Arial"/>
              </a:rPr>
              <a:t>Functional Interface- continued…</a:t>
            </a:r>
            <a:endParaRPr b="1" i="0" sz="1300" u="none" cap="none" strike="noStrike">
              <a:solidFill>
                <a:srgbClr val="000000"/>
              </a:solidFill>
              <a:highlight>
                <a:srgbClr val="FFFFFF"/>
              </a:highlight>
              <a:latin typeface="Arial"/>
              <a:ea typeface="Arial"/>
              <a:cs typeface="Arial"/>
              <a:sym typeface="Arial"/>
            </a:endParaRPr>
          </a:p>
        </p:txBody>
      </p:sp>
      <p:sp>
        <p:nvSpPr>
          <p:cNvPr id="146" name="Google Shape;146;p8"/>
          <p:cNvSpPr/>
          <p:nvPr/>
        </p:nvSpPr>
        <p:spPr>
          <a:xfrm>
            <a:off x="94900" y="475125"/>
            <a:ext cx="9005700" cy="4709400"/>
          </a:xfrm>
          <a:prstGeom prst="rect">
            <a:avLst/>
          </a:prstGeom>
          <a:noFill/>
          <a:ln>
            <a:noFill/>
          </a:ln>
        </p:spPr>
        <p:txBody>
          <a:bodyPr anchorCtr="0" anchor="t" bIns="91425" lIns="90000" spcFirstLastPara="1" rIns="90000" wrap="square" tIns="91425">
            <a:noAutofit/>
          </a:bodyPr>
          <a:lstStyle/>
          <a:p>
            <a:pPr indent="-228600" lvl="0" marL="457200" marR="0" rtl="0" algn="l">
              <a:lnSpc>
                <a:spcPct val="110000"/>
              </a:lnSpc>
              <a:spcBef>
                <a:spcPts val="0"/>
              </a:spcBef>
              <a:spcAft>
                <a:spcPts val="0"/>
              </a:spcAft>
              <a:buClr>
                <a:srgbClr val="1D1F20"/>
              </a:buClr>
              <a:buSzPts val="1000"/>
              <a:buFont typeface="Roboto"/>
              <a:buNone/>
            </a:pPr>
            <a:r>
              <a:t/>
            </a:r>
            <a:endParaRPr b="0" i="0" sz="1000" u="none" cap="none" strike="noStrike">
              <a:solidFill>
                <a:srgbClr val="373E3F"/>
              </a:solidFill>
              <a:highlight>
                <a:srgbClr val="FFFFFF"/>
              </a:highlight>
              <a:latin typeface="Arial"/>
              <a:ea typeface="Arial"/>
              <a:cs typeface="Arial"/>
              <a:sym typeface="Arial"/>
            </a:endParaRPr>
          </a:p>
          <a:p>
            <a:pPr indent="-292100" lvl="0" marL="457200" marR="0" rtl="0" algn="l">
              <a:lnSpc>
                <a:spcPct val="110000"/>
              </a:lnSpc>
              <a:spcBef>
                <a:spcPts val="0"/>
              </a:spcBef>
              <a:spcAft>
                <a:spcPts val="0"/>
              </a:spcAft>
              <a:buClr>
                <a:srgbClr val="080808"/>
              </a:buClr>
              <a:buSzPts val="1000"/>
              <a:buFont typeface="Roboto"/>
              <a:buChar char="●"/>
            </a:pPr>
            <a:r>
              <a:rPr b="0" i="0" lang="en-IN" sz="1000" u="none" cap="none" strike="noStrike">
                <a:solidFill>
                  <a:srgbClr val="080808"/>
                </a:solidFill>
                <a:highlight>
                  <a:srgbClr val="FFFFFF"/>
                </a:highlight>
                <a:latin typeface="Arial"/>
                <a:ea typeface="Arial"/>
                <a:cs typeface="Arial"/>
                <a:sym typeface="Arial"/>
              </a:rPr>
              <a:t>We </a:t>
            </a:r>
            <a:r>
              <a:rPr b="1" i="0" lang="en-IN" sz="1000" u="none" cap="none" strike="noStrike">
                <a:solidFill>
                  <a:srgbClr val="080808"/>
                </a:solidFill>
                <a:highlight>
                  <a:srgbClr val="FFFFFF"/>
                </a:highlight>
                <a:latin typeface="Arial"/>
                <a:ea typeface="Arial"/>
                <a:cs typeface="Arial"/>
                <a:sym typeface="Arial"/>
              </a:rPr>
              <a:t>can’t inherit any functional interface to another functional interface</a:t>
            </a:r>
            <a:r>
              <a:rPr b="0" i="0" lang="en-IN" sz="1000" u="none" cap="none" strike="noStrike">
                <a:solidFill>
                  <a:srgbClr val="080808"/>
                </a:solidFill>
                <a:highlight>
                  <a:srgbClr val="FFFFFF"/>
                </a:highlight>
                <a:latin typeface="Arial"/>
                <a:ea typeface="Arial"/>
                <a:cs typeface="Arial"/>
                <a:sym typeface="Arial"/>
              </a:rPr>
              <a:t>. Because it breaks the law of </a:t>
            </a:r>
            <a:r>
              <a:rPr b="1" i="0" lang="en-IN" sz="1000" u="none" cap="none" strike="noStrike">
                <a:solidFill>
                  <a:srgbClr val="080808"/>
                </a:solidFill>
                <a:highlight>
                  <a:srgbClr val="FFFFFF"/>
                </a:highlight>
                <a:latin typeface="Arial"/>
                <a:ea typeface="Arial"/>
                <a:cs typeface="Arial"/>
                <a:sym typeface="Arial"/>
              </a:rPr>
              <a:t>functional interface</a:t>
            </a:r>
            <a:r>
              <a:rPr b="0" i="0" lang="en-IN" sz="1000" u="none" cap="none" strike="noStrike">
                <a:solidFill>
                  <a:srgbClr val="080808"/>
                </a:solidFill>
                <a:highlight>
                  <a:srgbClr val="FFFFFF"/>
                </a:highlight>
                <a:latin typeface="Arial"/>
                <a:ea typeface="Arial"/>
                <a:cs typeface="Arial"/>
                <a:sym typeface="Arial"/>
              </a:rPr>
              <a:t> has exactly one abstract method.</a:t>
            </a:r>
            <a:endParaRPr b="0" i="0" sz="1000" u="none" cap="none" strike="noStrike">
              <a:solidFill>
                <a:srgbClr val="080808"/>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719999"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292100" lvl="0" marL="457200" marR="0" rtl="0" algn="l">
              <a:lnSpc>
                <a:spcPct val="115000"/>
              </a:lnSpc>
              <a:spcBef>
                <a:spcPts val="0"/>
              </a:spcBef>
              <a:spcAft>
                <a:spcPts val="0"/>
              </a:spcAft>
              <a:buSzPts val="1000"/>
              <a:buFont typeface="Arial"/>
              <a:buChar char="●"/>
            </a:pPr>
            <a:r>
              <a:rPr b="0" i="0" lang="en-IN" sz="1000" u="none" cap="none" strike="noStrike">
                <a:highlight>
                  <a:srgbClr val="FFFFFF"/>
                </a:highlight>
                <a:latin typeface="Arial"/>
                <a:ea typeface="Arial"/>
                <a:cs typeface="Arial"/>
                <a:sym typeface="Arial"/>
              </a:rPr>
              <a:t>It can extend other interfaces which do not have any abstract method and only have the </a:t>
            </a:r>
            <a:endParaRPr b="0" i="0" sz="1000" u="none" cap="none" strike="noStrike">
              <a:highlight>
                <a:srgbClr val="FFFFFF"/>
              </a:highlight>
              <a:latin typeface="Arial"/>
              <a:ea typeface="Arial"/>
              <a:cs typeface="Arial"/>
              <a:sym typeface="Arial"/>
            </a:endParaRPr>
          </a:p>
          <a:p>
            <a:pPr indent="457200" lvl="0" marL="0" marR="0" rtl="0" algn="l">
              <a:lnSpc>
                <a:spcPct val="115000"/>
              </a:lnSpc>
              <a:spcBef>
                <a:spcPts val="0"/>
              </a:spcBef>
              <a:spcAft>
                <a:spcPts val="0"/>
              </a:spcAft>
              <a:buClr>
                <a:srgbClr val="000000"/>
              </a:buClr>
              <a:buSzPts val="1000"/>
              <a:buFont typeface="Arial"/>
              <a:buNone/>
            </a:pPr>
            <a:r>
              <a:rPr b="0" i="0" lang="en-IN" sz="1000" u="none" cap="none" strike="noStrike">
                <a:highlight>
                  <a:srgbClr val="FFFFFF"/>
                </a:highlight>
                <a:latin typeface="Arial"/>
                <a:ea typeface="Arial"/>
                <a:cs typeface="Arial"/>
                <a:sym typeface="Arial"/>
              </a:rPr>
              <a:t>default, static, another class is overridden, and normal methods.</a:t>
            </a:r>
            <a:endParaRPr b="0" i="0" sz="1000" u="none" cap="none" strike="noStrike">
              <a:highlight>
                <a:srgbClr val="FFFFFF"/>
              </a:highlight>
              <a:latin typeface="Arial"/>
              <a:ea typeface="Arial"/>
              <a:cs typeface="Arial"/>
              <a:sym typeface="Arial"/>
            </a:endParaRPr>
          </a:p>
          <a:p>
            <a:pPr indent="0" lvl="0" marL="719998" marR="0" rtl="0" algn="l">
              <a:lnSpc>
                <a:spcPct val="115000"/>
              </a:lnSpc>
              <a:spcBef>
                <a:spcPts val="0"/>
              </a:spcBef>
              <a:spcAft>
                <a:spcPts val="0"/>
              </a:spcAft>
              <a:buClr>
                <a:srgbClr val="000000"/>
              </a:buClr>
              <a:buSzPts val="900"/>
              <a:buFont typeface="Arial"/>
              <a:buNone/>
            </a:pPr>
            <a:r>
              <a:t/>
            </a:r>
            <a:endParaRPr b="0" i="0" sz="1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000" u="none" cap="none" strike="noStrike">
              <a:solidFill>
                <a:srgbClr val="3A3A3A"/>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D1F20"/>
              </a:solidFill>
              <a:highlight>
                <a:srgbClr val="FFFFFF"/>
              </a:highlight>
              <a:latin typeface="Arial"/>
              <a:ea typeface="Arial"/>
              <a:cs typeface="Arial"/>
              <a:sym typeface="Arial"/>
            </a:endParaRPr>
          </a:p>
        </p:txBody>
      </p:sp>
      <p:sp>
        <p:nvSpPr>
          <p:cNvPr id="147" name="Google Shape;147;p8"/>
          <p:cNvSpPr txBox="1"/>
          <p:nvPr/>
        </p:nvSpPr>
        <p:spPr>
          <a:xfrm>
            <a:off x="4371300" y="1210625"/>
            <a:ext cx="472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rgbClr val="0000FF"/>
                </a:solidFill>
                <a:highlight>
                  <a:srgbClr val="FFFFFF"/>
                </a:highlight>
                <a:latin typeface="Arial"/>
                <a:ea typeface="Arial"/>
                <a:cs typeface="Arial"/>
                <a:sym typeface="Arial"/>
              </a:rPr>
              <a:t>The compiler will show the error </a:t>
            </a:r>
            <a:r>
              <a:rPr b="1" i="0" lang="en-IN" sz="1000" u="none" cap="none" strike="noStrike">
                <a:solidFill>
                  <a:srgbClr val="0000FF"/>
                </a:solidFill>
                <a:highlight>
                  <a:srgbClr val="FFFFFF"/>
                </a:highlight>
                <a:latin typeface="Arial"/>
                <a:ea typeface="Arial"/>
                <a:cs typeface="Arial"/>
                <a:sym typeface="Arial"/>
              </a:rPr>
              <a:t>“Invalid ‘@FunctionalInterface’ annotation</a:t>
            </a:r>
            <a:r>
              <a:rPr b="0" i="0" lang="en-IN" sz="1000" u="none" cap="none" strike="noStrike">
                <a:solidFill>
                  <a:srgbClr val="0000FF"/>
                </a:solidFill>
                <a:highlight>
                  <a:srgbClr val="FFFFFF"/>
                </a:highlight>
                <a:latin typeface="Arial"/>
                <a:ea typeface="Arial"/>
                <a:cs typeface="Arial"/>
                <a:sym typeface="Arial"/>
              </a:rPr>
              <a:t>;</a:t>
            </a:r>
            <a:r>
              <a:rPr b="1" i="0" lang="en-IN" sz="1000" u="none" cap="none" strike="noStrike">
                <a:solidFill>
                  <a:srgbClr val="0000FF"/>
                </a:solidFill>
                <a:highlight>
                  <a:srgbClr val="FFFFFF"/>
                </a:highlight>
                <a:latin typeface="Arial"/>
                <a:ea typeface="Arial"/>
                <a:cs typeface="Arial"/>
                <a:sym typeface="Arial"/>
              </a:rPr>
              <a:t> ExampleOfAnotherFunctionInterface is not a functional interface</a:t>
            </a:r>
            <a:r>
              <a:rPr b="0" i="0" lang="en-IN" sz="1000" u="none" cap="none" strike="noStrike">
                <a:solidFill>
                  <a:srgbClr val="0000FF"/>
                </a:solidFill>
                <a:highlight>
                  <a:srgbClr val="FFFFFF"/>
                </a:highlight>
                <a:latin typeface="Arial"/>
                <a:ea typeface="Arial"/>
                <a:cs typeface="Arial"/>
                <a:sym typeface="Arial"/>
              </a:rPr>
              <a:t>”</a:t>
            </a:r>
            <a:endParaRPr b="0" i="0" sz="1000" u="none" cap="none" strike="noStrike">
              <a:solidFill>
                <a:srgbClr val="0000FF"/>
              </a:solidFill>
              <a:latin typeface="Arial"/>
              <a:ea typeface="Arial"/>
              <a:cs typeface="Arial"/>
              <a:sym typeface="Arial"/>
            </a:endParaRPr>
          </a:p>
        </p:txBody>
      </p:sp>
      <p:cxnSp>
        <p:nvCxnSpPr>
          <p:cNvPr id="148" name="Google Shape;148;p8"/>
          <p:cNvCxnSpPr>
            <a:endCxn id="147" idx="1"/>
          </p:cNvCxnSpPr>
          <p:nvPr/>
        </p:nvCxnSpPr>
        <p:spPr>
          <a:xfrm flipH="1" rot="10800000">
            <a:off x="3861000" y="1456925"/>
            <a:ext cx="510300" cy="9000"/>
          </a:xfrm>
          <a:prstGeom prst="straightConnector1">
            <a:avLst/>
          </a:prstGeom>
          <a:noFill/>
          <a:ln cap="flat" cmpd="sng" w="9525">
            <a:solidFill>
              <a:schemeClr val="dk2"/>
            </a:solidFill>
            <a:prstDash val="solid"/>
            <a:round/>
            <a:headEnd len="sm" w="sm" type="none"/>
            <a:tailEnd len="med" w="med" type="triangle"/>
          </a:ln>
        </p:spPr>
      </p:cxnSp>
      <p:sp>
        <p:nvSpPr>
          <p:cNvPr id="149" name="Google Shape;149;p8"/>
          <p:cNvSpPr txBox="1"/>
          <p:nvPr/>
        </p:nvSpPr>
        <p:spPr>
          <a:xfrm>
            <a:off x="588850" y="1119025"/>
            <a:ext cx="6668400" cy="1803900"/>
          </a:xfrm>
          <a:prstGeom prst="rect">
            <a:avLst/>
          </a:prstGeom>
          <a:noFill/>
          <a:ln>
            <a:noFill/>
          </a:ln>
        </p:spPr>
        <p:txBody>
          <a:bodyPr anchorCtr="0" anchor="t" bIns="91425" lIns="91425" spcFirstLastPara="1" rIns="91425" wrap="square" tIns="91425">
            <a:spAutoFit/>
          </a:bodyPr>
          <a:lstStyle/>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CD3"/>
                </a:highlight>
                <a:latin typeface="Courier New"/>
                <a:ea typeface="Courier New"/>
                <a:cs typeface="Courier New"/>
                <a:sym typeface="Courier New"/>
              </a:rPr>
              <a:t>@FunctionalInterface</a:t>
            </a:r>
            <a:endParaRPr b="1" i="0" sz="800" u="none" cap="none" strike="noStrike">
              <a:solidFill>
                <a:srgbClr val="000000"/>
              </a:solidFill>
              <a:highlight>
                <a:srgbClr val="FFFCD3"/>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FFF"/>
                </a:highlight>
                <a:latin typeface="Courier New"/>
                <a:ea typeface="Courier New"/>
                <a:cs typeface="Courier New"/>
                <a:sym typeface="Courier New"/>
              </a:rPr>
              <a:t>interface ExampleOfFunctionInterface</a:t>
            </a:r>
            <a:endParaRPr b="1" i="0" sz="800" u="none" cap="none" strike="noStrike">
              <a:solidFill>
                <a:srgbClr val="000000"/>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777777"/>
                </a:solidFill>
                <a:highlight>
                  <a:srgbClr val="FFFFFF"/>
                </a:highlight>
                <a:latin typeface="Courier New"/>
                <a:ea typeface="Courier New"/>
                <a:cs typeface="Courier New"/>
                <a:sym typeface="Courier New"/>
              </a:rPr>
              <a:t>{</a:t>
            </a:r>
            <a:endParaRPr b="1" i="0" sz="800" u="none" cap="none" strike="noStrike">
              <a:solidFill>
                <a:srgbClr val="777777"/>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FFF"/>
                </a:highlight>
                <a:latin typeface="Courier New"/>
                <a:ea typeface="Courier New"/>
                <a:cs typeface="Courier New"/>
                <a:sym typeface="Courier New"/>
              </a:rPr>
              <a:t>   public </a:t>
            </a:r>
            <a:r>
              <a:rPr b="1" i="0" lang="en-IN" sz="800" u="none" cap="none" strike="noStrike">
                <a:solidFill>
                  <a:srgbClr val="286491"/>
                </a:solidFill>
                <a:highlight>
                  <a:srgbClr val="FFFFFF"/>
                </a:highlight>
                <a:latin typeface="Courier New"/>
                <a:ea typeface="Courier New"/>
                <a:cs typeface="Courier New"/>
                <a:sym typeface="Courier New"/>
              </a:rPr>
              <a:t>void</a:t>
            </a:r>
            <a:r>
              <a:rPr b="1" i="0" lang="en-IN" sz="800" u="none" cap="none" strike="noStrike">
                <a:solidFill>
                  <a:srgbClr val="000000"/>
                </a:solidFill>
                <a:highlight>
                  <a:srgbClr val="FFFFFF"/>
                </a:highlight>
                <a:latin typeface="Courier New"/>
                <a:ea typeface="Courier New"/>
                <a:cs typeface="Courier New"/>
                <a:sym typeface="Courier New"/>
              </a:rPr>
              <a:t> </a:t>
            </a:r>
            <a:r>
              <a:rPr b="1" i="0" lang="en-IN" sz="800" u="none" cap="none" strike="noStrike">
                <a:solidFill>
                  <a:srgbClr val="0086B3"/>
                </a:solidFill>
                <a:highlight>
                  <a:srgbClr val="FFFFFF"/>
                </a:highlight>
                <a:latin typeface="Courier New"/>
                <a:ea typeface="Courier New"/>
                <a:cs typeface="Courier New"/>
                <a:sym typeface="Courier New"/>
              </a:rPr>
              <a:t>firstMethod</a:t>
            </a:r>
            <a:r>
              <a:rPr b="1" i="0" lang="en-IN" sz="800" u="none" cap="none" strike="noStrike">
                <a:solidFill>
                  <a:srgbClr val="777777"/>
                </a:solidFill>
                <a:highlight>
                  <a:srgbClr val="FFFFFF"/>
                </a:highlight>
                <a:latin typeface="Courier New"/>
                <a:ea typeface="Courier New"/>
                <a:cs typeface="Courier New"/>
                <a:sym typeface="Courier New"/>
              </a:rPr>
              <a:t>()</a:t>
            </a:r>
            <a:r>
              <a:rPr b="1" i="0" lang="en-IN" sz="800" u="none" cap="none" strike="noStrike">
                <a:solidFill>
                  <a:srgbClr val="000000"/>
                </a:solidFill>
                <a:highlight>
                  <a:srgbClr val="FFFFFF"/>
                </a:highlight>
                <a:latin typeface="Courier New"/>
                <a:ea typeface="Courier New"/>
                <a:cs typeface="Courier New"/>
                <a:sym typeface="Courier New"/>
              </a:rPr>
              <a:t>;</a:t>
            </a:r>
            <a:endParaRPr b="1" i="0" sz="800" u="none" cap="none" strike="noStrike">
              <a:solidFill>
                <a:srgbClr val="000000"/>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777777"/>
                </a:solidFill>
                <a:highlight>
                  <a:srgbClr val="FFFFFF"/>
                </a:highlight>
                <a:latin typeface="Courier New"/>
                <a:ea typeface="Courier New"/>
                <a:cs typeface="Courier New"/>
                <a:sym typeface="Courier New"/>
              </a:rPr>
              <a:t>}</a:t>
            </a:r>
            <a:endParaRPr b="1" i="0" sz="800" u="none" cap="none" strike="noStrike">
              <a:solidFill>
                <a:srgbClr val="777777"/>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FFF"/>
                </a:highlight>
                <a:latin typeface="Courier New"/>
                <a:ea typeface="Courier New"/>
                <a:cs typeface="Courier New"/>
                <a:sym typeface="Courier New"/>
              </a:rPr>
              <a:t>@FunctionalInterface</a:t>
            </a:r>
            <a:endParaRPr b="1" i="0" sz="800" u="none" cap="none" strike="noStrike">
              <a:solidFill>
                <a:srgbClr val="000000"/>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FFF"/>
                </a:highlight>
                <a:latin typeface="Courier New"/>
                <a:ea typeface="Courier New"/>
                <a:cs typeface="Courier New"/>
                <a:sym typeface="Courier New"/>
              </a:rPr>
              <a:t>interface ExampleOfAnotherFunctionInterface </a:t>
            </a:r>
            <a:r>
              <a:rPr b="1" i="0" lang="en-IN" sz="800" u="none" cap="none" strike="noStrike">
                <a:solidFill>
                  <a:srgbClr val="286491"/>
                </a:solidFill>
                <a:highlight>
                  <a:srgbClr val="FFFFFF"/>
                </a:highlight>
                <a:latin typeface="Courier New"/>
                <a:ea typeface="Courier New"/>
                <a:cs typeface="Courier New"/>
                <a:sym typeface="Courier New"/>
              </a:rPr>
              <a:t>extends</a:t>
            </a:r>
            <a:r>
              <a:rPr b="1" i="0" lang="en-IN" sz="800" u="none" cap="none" strike="noStrike">
                <a:solidFill>
                  <a:srgbClr val="000000"/>
                </a:solidFill>
                <a:highlight>
                  <a:srgbClr val="FFFFFF"/>
                </a:highlight>
                <a:latin typeface="Courier New"/>
                <a:ea typeface="Courier New"/>
                <a:cs typeface="Courier New"/>
                <a:sym typeface="Courier New"/>
              </a:rPr>
              <a:t> ExampleOfFunctionInterface</a:t>
            </a:r>
            <a:endParaRPr b="1" i="0" sz="800" u="none" cap="none" strike="noStrike">
              <a:solidFill>
                <a:srgbClr val="000000"/>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777777"/>
                </a:solidFill>
                <a:highlight>
                  <a:srgbClr val="FFFFFF"/>
                </a:highlight>
                <a:latin typeface="Courier New"/>
                <a:ea typeface="Courier New"/>
                <a:cs typeface="Courier New"/>
                <a:sym typeface="Courier New"/>
              </a:rPr>
              <a:t>{</a:t>
            </a:r>
            <a:endParaRPr b="1" i="0" sz="800" u="none" cap="none" strike="noStrike">
              <a:solidFill>
                <a:srgbClr val="777777"/>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000000"/>
                </a:solidFill>
                <a:highlight>
                  <a:srgbClr val="FFFFFF"/>
                </a:highlight>
                <a:latin typeface="Courier New"/>
                <a:ea typeface="Courier New"/>
                <a:cs typeface="Courier New"/>
                <a:sym typeface="Courier New"/>
              </a:rPr>
              <a:t>   public </a:t>
            </a:r>
            <a:r>
              <a:rPr b="1" i="0" lang="en-IN" sz="800" u="none" cap="none" strike="noStrike">
                <a:solidFill>
                  <a:srgbClr val="286491"/>
                </a:solidFill>
                <a:highlight>
                  <a:srgbClr val="FFFFFF"/>
                </a:highlight>
                <a:latin typeface="Courier New"/>
                <a:ea typeface="Courier New"/>
                <a:cs typeface="Courier New"/>
                <a:sym typeface="Courier New"/>
              </a:rPr>
              <a:t>void</a:t>
            </a:r>
            <a:r>
              <a:rPr b="1" i="0" lang="en-IN" sz="800" u="none" cap="none" strike="noStrike">
                <a:solidFill>
                  <a:srgbClr val="000000"/>
                </a:solidFill>
                <a:highlight>
                  <a:srgbClr val="FFFFFF"/>
                </a:highlight>
                <a:latin typeface="Courier New"/>
                <a:ea typeface="Courier New"/>
                <a:cs typeface="Courier New"/>
                <a:sym typeface="Courier New"/>
              </a:rPr>
              <a:t> </a:t>
            </a:r>
            <a:r>
              <a:rPr b="1" i="0" lang="en-IN" sz="800" u="none" cap="none" strike="noStrike">
                <a:solidFill>
                  <a:srgbClr val="0086B3"/>
                </a:solidFill>
                <a:highlight>
                  <a:srgbClr val="FFFFFF"/>
                </a:highlight>
                <a:latin typeface="Courier New"/>
                <a:ea typeface="Courier New"/>
                <a:cs typeface="Courier New"/>
                <a:sym typeface="Courier New"/>
              </a:rPr>
              <a:t>secondMethod</a:t>
            </a:r>
            <a:r>
              <a:rPr b="1" i="0" lang="en-IN" sz="800" u="none" cap="none" strike="noStrike">
                <a:solidFill>
                  <a:srgbClr val="777777"/>
                </a:solidFill>
                <a:highlight>
                  <a:srgbClr val="FFFFFF"/>
                </a:highlight>
                <a:latin typeface="Courier New"/>
                <a:ea typeface="Courier New"/>
                <a:cs typeface="Courier New"/>
                <a:sym typeface="Courier New"/>
              </a:rPr>
              <a:t>()</a:t>
            </a:r>
            <a:r>
              <a:rPr b="1" i="0" lang="en-IN" sz="800" u="none" cap="none" strike="noStrike">
                <a:solidFill>
                  <a:srgbClr val="000000"/>
                </a:solidFill>
                <a:highlight>
                  <a:srgbClr val="FFFFFF"/>
                </a:highlight>
                <a:latin typeface="Courier New"/>
                <a:ea typeface="Courier New"/>
                <a:cs typeface="Courier New"/>
                <a:sym typeface="Courier New"/>
              </a:rPr>
              <a:t>;</a:t>
            </a:r>
            <a:endParaRPr b="1" i="0" sz="800" u="none" cap="none" strike="noStrike">
              <a:solidFill>
                <a:srgbClr val="000000"/>
              </a:solidFill>
              <a:highlight>
                <a:srgbClr val="FFFFFF"/>
              </a:highlight>
              <a:latin typeface="Courier New"/>
              <a:ea typeface="Courier New"/>
              <a:cs typeface="Courier New"/>
              <a:sym typeface="Courier New"/>
            </a:endParaRPr>
          </a:p>
          <a:p>
            <a:pPr indent="0" lvl="0" marL="101600" marR="0" rtl="0" algn="l">
              <a:lnSpc>
                <a:spcPct val="135000"/>
              </a:lnSpc>
              <a:spcBef>
                <a:spcPts val="0"/>
              </a:spcBef>
              <a:spcAft>
                <a:spcPts val="0"/>
              </a:spcAft>
              <a:buClr>
                <a:srgbClr val="000000"/>
              </a:buClr>
              <a:buSzPts val="800"/>
              <a:buFont typeface="Arial"/>
              <a:buNone/>
            </a:pPr>
            <a:r>
              <a:rPr b="1" i="0" lang="en-IN" sz="800" u="none" cap="none" strike="noStrike">
                <a:solidFill>
                  <a:srgbClr val="777777"/>
                </a:solidFill>
                <a:highlight>
                  <a:srgbClr val="FFFFFF"/>
                </a:highlight>
                <a:latin typeface="Courier New"/>
                <a:ea typeface="Courier New"/>
                <a:cs typeface="Courier New"/>
                <a:sym typeface="Courier New"/>
              </a:rPr>
              <a:t>}</a:t>
            </a:r>
            <a:endParaRPr b="1" i="0" sz="800" u="none" cap="none" strike="noStrike">
              <a:solidFill>
                <a:srgbClr val="000000"/>
              </a:solidFill>
              <a:latin typeface="Lato"/>
              <a:ea typeface="Lato"/>
              <a:cs typeface="Lato"/>
              <a:sym typeface="Lato"/>
            </a:endParaRPr>
          </a:p>
        </p:txBody>
      </p:sp>
      <p:sp>
        <p:nvSpPr>
          <p:cNvPr id="150" name="Google Shape;150;p8"/>
          <p:cNvSpPr txBox="1"/>
          <p:nvPr/>
        </p:nvSpPr>
        <p:spPr>
          <a:xfrm>
            <a:off x="711325" y="3398925"/>
            <a:ext cx="23688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interface</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880000"/>
                </a:solidFill>
                <a:highlight>
                  <a:srgbClr val="F5F8FF"/>
                </a:highlight>
                <a:latin typeface="Courier New"/>
                <a:ea typeface="Courier New"/>
                <a:cs typeface="Courier New"/>
                <a:sym typeface="Courier New"/>
              </a:rPr>
              <a:t>Parent</a:t>
            </a:r>
            <a:r>
              <a:rPr b="1" i="0" lang="en-IN" sz="800" u="none" cap="none" strike="noStrike">
                <a:solidFill>
                  <a:srgbClr val="444444"/>
                </a:solidFill>
                <a:highlight>
                  <a:srgbClr val="F5F8FF"/>
                </a:highlight>
                <a:latin typeface="Courier New"/>
                <a:ea typeface="Courier New"/>
                <a:cs typeface="Courier New"/>
                <a:sym typeface="Courier New"/>
              </a:rPr>
              <a:t> {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lang="en-IN" sz="800">
                <a:solidFill>
                  <a:srgbClr val="444444"/>
                </a:solidFill>
                <a:highlight>
                  <a:srgbClr val="F5F8FF"/>
                </a:highlight>
                <a:latin typeface="Courier New"/>
                <a:ea typeface="Courier New"/>
                <a:cs typeface="Courier New"/>
                <a:sym typeface="Courier New"/>
              </a:rPr>
              <a:t>default</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444444"/>
                </a:solidFill>
                <a:highlight>
                  <a:srgbClr val="F5F8FF"/>
                </a:highlight>
                <a:latin typeface="Courier New"/>
                <a:ea typeface="Courier New"/>
                <a:cs typeface="Courier New"/>
                <a:sym typeface="Courier New"/>
              </a:rPr>
              <a:t>void</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880000"/>
                </a:solidFill>
                <a:highlight>
                  <a:srgbClr val="F5F8FF"/>
                </a:highlight>
                <a:latin typeface="Courier New"/>
                <a:ea typeface="Courier New"/>
                <a:cs typeface="Courier New"/>
                <a:sym typeface="Courier New"/>
              </a:rPr>
              <a:t>parentMethod</a:t>
            </a: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System.out.println(</a:t>
            </a:r>
            <a:r>
              <a:rPr b="1" i="0" lang="en-IN" sz="800" u="none" cap="none" strike="noStrike">
                <a:solidFill>
                  <a:srgbClr val="880000"/>
                </a:solidFill>
                <a:highlight>
                  <a:srgbClr val="F5F8FF"/>
                </a:highlight>
                <a:latin typeface="Courier New"/>
                <a:ea typeface="Courier New"/>
                <a:cs typeface="Courier New"/>
                <a:sym typeface="Courier New"/>
              </a:rPr>
              <a:t>"Hello"</a:t>
            </a: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1F7199"/>
                </a:solidFill>
                <a:highlight>
                  <a:srgbClr val="F5F8FF"/>
                </a:highlight>
                <a:latin typeface="Courier New"/>
                <a:ea typeface="Courier New"/>
                <a:cs typeface="Courier New"/>
                <a:sym typeface="Courier New"/>
              </a:rPr>
              <a:t>@FunctionalInterface</a:t>
            </a: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interface</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880000"/>
                </a:solidFill>
                <a:highlight>
                  <a:srgbClr val="F5F8FF"/>
                </a:highlight>
                <a:latin typeface="Courier New"/>
                <a:ea typeface="Courier New"/>
                <a:cs typeface="Courier New"/>
                <a:sym typeface="Courier New"/>
              </a:rPr>
              <a:t>Child</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444444"/>
                </a:solidFill>
                <a:highlight>
                  <a:srgbClr val="F5F8FF"/>
                </a:highlight>
                <a:latin typeface="Courier New"/>
                <a:ea typeface="Courier New"/>
                <a:cs typeface="Courier New"/>
                <a:sym typeface="Courier New"/>
              </a:rPr>
              <a:t>extends</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880000"/>
                </a:solidFill>
                <a:highlight>
                  <a:srgbClr val="F5F8FF"/>
                </a:highlight>
                <a:latin typeface="Courier New"/>
                <a:ea typeface="Courier New"/>
                <a:cs typeface="Courier New"/>
                <a:sym typeface="Courier New"/>
              </a:rPr>
              <a:t>Parent</a:t>
            </a:r>
            <a:r>
              <a:rPr b="1" i="0" lang="en-IN" sz="800" u="none" cap="none" strike="noStrike">
                <a:solidFill>
                  <a:srgbClr val="444444"/>
                </a:solidFill>
                <a:highlight>
                  <a:srgbClr val="F5F8FF"/>
                </a:highlight>
                <a:latin typeface="Courier New"/>
                <a:ea typeface="Courier New"/>
                <a:cs typeface="Courier New"/>
                <a:sym typeface="Courier New"/>
              </a:rPr>
              <a:t> {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public</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444444"/>
                </a:solidFill>
                <a:highlight>
                  <a:srgbClr val="F5F8FF"/>
                </a:highlight>
                <a:latin typeface="Courier New"/>
                <a:ea typeface="Courier New"/>
                <a:cs typeface="Courier New"/>
                <a:sym typeface="Courier New"/>
              </a:rPr>
              <a:t>int</a:t>
            </a:r>
            <a:r>
              <a:rPr b="1" i="0" lang="en-IN" sz="800" u="none" cap="none" strike="noStrike">
                <a:solidFill>
                  <a:srgbClr val="444444"/>
                </a:solidFill>
                <a:highlight>
                  <a:srgbClr val="F5F8FF"/>
                </a:highlight>
                <a:latin typeface="Courier New"/>
                <a:ea typeface="Courier New"/>
                <a:cs typeface="Courier New"/>
                <a:sym typeface="Courier New"/>
              </a:rPr>
              <a:t> </a:t>
            </a:r>
            <a:r>
              <a:rPr b="1" i="0" lang="en-IN" sz="800" u="none" cap="none" strike="noStrike">
                <a:solidFill>
                  <a:srgbClr val="880000"/>
                </a:solidFill>
                <a:highlight>
                  <a:srgbClr val="F5F8FF"/>
                </a:highlight>
                <a:latin typeface="Courier New"/>
                <a:ea typeface="Courier New"/>
                <a:cs typeface="Courier New"/>
                <a:sym typeface="Courier New"/>
              </a:rPr>
              <a:t>childMethod</a:t>
            </a:r>
            <a:r>
              <a:rPr b="1" i="0" lang="en-IN" sz="800" u="none" cap="none" strike="noStrike">
                <a:solidFill>
                  <a:srgbClr val="444444"/>
                </a:solidFill>
                <a:highlight>
                  <a:srgbClr val="F5F8FF"/>
                </a:highlight>
                <a:latin typeface="Courier New"/>
                <a:ea typeface="Courier New"/>
                <a:cs typeface="Courier New"/>
                <a:sym typeface="Courier New"/>
              </a:rPr>
              <a:t>(); </a:t>
            </a:r>
            <a:endParaRPr b="1" i="0" sz="800" u="none" cap="none" strike="noStrike">
              <a:solidFill>
                <a:srgbClr val="444444"/>
              </a:solidFill>
              <a:highlight>
                <a:srgbClr val="F5F8FF"/>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800"/>
              <a:buFont typeface="Arial"/>
              <a:buNone/>
            </a:pPr>
            <a:r>
              <a:rPr b="1" i="0" lang="en-IN" sz="800" u="none" cap="none" strike="noStrike">
                <a:solidFill>
                  <a:srgbClr val="444444"/>
                </a:solidFill>
                <a:highlight>
                  <a:srgbClr val="F5F8FF"/>
                </a:highlight>
                <a:latin typeface="Courier New"/>
                <a:ea typeface="Courier New"/>
                <a:cs typeface="Courier New"/>
                <a:sym typeface="Courier New"/>
              </a:rPr>
              <a:t>}</a:t>
            </a:r>
            <a:endParaRPr b="1" i="0" sz="8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(3)0zHRu2yl1NYZC9wDHWsLSxYfqtzsAtgsRjZAkJzSaneaK2Jgo5y3wpSVj6KIq32dnBbrosXd
1Tha/dQkQglMHNdAPjBGmEJqe73p43aYk4JoWnxJV2/0PxJE9P4kIDPViEtwxrhNuHe6pHLh
wP7jHDUZrlkxcr2c296gkFZgIRbVQerqPOfmPp2znhfpAABEaVtlX78jvPAqZdotwttbBWQC
pZJHvRKmQjFlzmzuXL</vt:lpwstr>
  </property>
  <property fmtid="{D5CDD505-2E9C-101B-9397-08002B2CF9AE}" pid="3" name="_2015_ms_pID_7253431">
    <vt:lpwstr>MKxJVv85wZM51JYd+RHgsKBhcIiw0hYSlRap/lEOYLHWiI/5DjPpoa
3brFp71OnTz4qv6yBkLbXX3N4D4I7XEV8E289DA1eXi3XWz8l8mMZQQtmbBJJsURrjL0L2Pd
+aLKrqdkFk0oAiiUR81PJ/kkoWuiu3xQ76KJJm1l2Nca1Cecc+fuDplCeGB8VC2HS+ZjNfNH
d1AqxxuaVy5dKDraHULtwOVTG63rCAaxYxtj</vt:lpwstr>
  </property>
  <property fmtid="{D5CDD505-2E9C-101B-9397-08002B2CF9AE}" pid="4" name="_2015_ms_pID_7253432">
    <vt:lpwstr>Aw==</vt:lpwstr>
  </property>
</Properties>
</file>