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aleway"/>
      <p:regular r:id="rId49"/>
      <p:bold r:id="rId50"/>
      <p:italic r:id="rId51"/>
      <p:boldItalic r:id="rId52"/>
    </p:embeddedFont>
    <p:embeddedFont>
      <p:font typeface="Nunito"/>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D14CB5-BD03-4912-8BC5-40C76A1DC97D}">
  <a:tblStyle styleId="{9AD14CB5-BD03-4912-8BC5-40C76A1DC9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alew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Nunito-regular.fntdata"/><Relationship Id="rId52" Type="http://schemas.openxmlformats.org/officeDocument/2006/relationships/font" Target="fonts/Raleway-boldItalic.fntdata"/><Relationship Id="rId11" Type="http://schemas.openxmlformats.org/officeDocument/2006/relationships/slide" Target="slides/slide5.xml"/><Relationship Id="rId55" Type="http://schemas.openxmlformats.org/officeDocument/2006/relationships/font" Target="fonts/Nunito-italic.fntdata"/><Relationship Id="rId10" Type="http://schemas.openxmlformats.org/officeDocument/2006/relationships/slide" Target="slides/slide4.xml"/><Relationship Id="rId54" Type="http://schemas.openxmlformats.org/officeDocument/2006/relationships/font" Target="fonts/Nunito-bold.fntdata"/><Relationship Id="rId13" Type="http://schemas.openxmlformats.org/officeDocument/2006/relationships/slide" Target="slides/slide7.xml"/><Relationship Id="rId57" Type="http://schemas.openxmlformats.org/officeDocument/2006/relationships/font" Target="fonts/Lato-regular.fntdata"/><Relationship Id="rId12" Type="http://schemas.openxmlformats.org/officeDocument/2006/relationships/slide" Target="slides/slide6.xml"/><Relationship Id="rId56" Type="http://schemas.openxmlformats.org/officeDocument/2006/relationships/font" Target="fonts/Nunito-boldItalic.fntdata"/><Relationship Id="rId15" Type="http://schemas.openxmlformats.org/officeDocument/2006/relationships/slide" Target="slides/slide9.xml"/><Relationship Id="rId59" Type="http://schemas.openxmlformats.org/officeDocument/2006/relationships/font" Target="fonts/Lato-italic.fntdata"/><Relationship Id="rId14" Type="http://schemas.openxmlformats.org/officeDocument/2006/relationships/slide" Target="slides/slide8.xml"/><Relationship Id="rId58"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github.io/ingress-nginx/deploy/baremetal/" TargetMode="External"/><Relationship Id="rId3" Type="http://schemas.openxmlformats.org/officeDocument/2006/relationships/hyperlink" Target="https://devopslearning.medium.com/metallb-load-balancer-for-bare-metal-kubernetes-43686aa0724f"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geekculture/load-balancing-da0bde7882f1"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d4498f67a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d4498f67a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d4498f67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d4498f67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d4498f67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d4498f67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d4498f67a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d4498f67a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31177934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31177934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31776fa23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31776fa23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d4498f67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d4498f67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2d4498f67a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2d4498f67a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2fcf7fc5fe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2fcf7fc5fe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2fcf7fc5fe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2fcf7fc5fe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a602e291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a602e291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2fcf7fc5fe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2fcf7fc5fe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d4498f67a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d4498f67a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d4498f67a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2d4498f67a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3016724af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3016724a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https://platform9.com/blog/understanding-kubernetes-loadbalancer-vs-nodeport-vs-ingress/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3016724af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3016724a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2fcf7fc5fe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2fcf7fc5fe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2fcf7fc5f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2fcf7fc5f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2fcf7fc5fe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12fcf7fc5fe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130c3365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130c3365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2a602e291c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2a602e291c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db4d54f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db4d54f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30c3365225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30c3365225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30c3365225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30c3365225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130c3365225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130c3365225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30c3365225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30c3365225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30c3365225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30c3365225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2d4498f67a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2d4498f67a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30e23d1cb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30e23d1cb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12d4498f67a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12d4498f67a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2a602e291c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2a602e291c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2d4498f67a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2d4498f67a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fcf7fc5fe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fcf7fc5fe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30c3365225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130c3365225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13016724a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13016724a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https://kubernetes.github.io/ingress-nginx/deploy/baremetal/</a:t>
            </a:r>
            <a:endParaRPr/>
          </a:p>
          <a:p>
            <a:pPr indent="0" lvl="0" marL="0" rtl="0" algn="l">
              <a:spcBef>
                <a:spcPts val="0"/>
              </a:spcBef>
              <a:spcAft>
                <a:spcPts val="0"/>
              </a:spcAft>
              <a:buNone/>
            </a:pPr>
            <a:r>
              <a:rPr lang="en" u="sng">
                <a:solidFill>
                  <a:schemeClr val="hlink"/>
                </a:solidFill>
                <a:hlinkClick r:id="rId3"/>
              </a:rPr>
              <a:t>https://devopslearning.medium.com/metallb-load-balancer-for-bare-metal-kubernetes-43686aa0724f</a:t>
            </a:r>
            <a:endParaRPr/>
          </a:p>
          <a:p>
            <a:pPr indent="0" lvl="0" marL="0" rtl="0" algn="l">
              <a:spcBef>
                <a:spcPts val="0"/>
              </a:spcBef>
              <a:spcAft>
                <a:spcPts val="0"/>
              </a:spcAft>
              <a:buNone/>
            </a:pPr>
            <a:r>
              <a:rPr lang="en"/>
              <a:t>https://metallb.universe.tf/concepts/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131908776f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131908776f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https://medium.com/geekculture/load-balancing-da0bde7882f1</a:t>
            </a:r>
            <a:endParaRPr/>
          </a:p>
          <a:p>
            <a:pPr indent="0" lvl="0" marL="0" rtl="0" algn="l">
              <a:spcBef>
                <a:spcPts val="0"/>
              </a:spcBef>
              <a:spcAft>
                <a:spcPts val="0"/>
              </a:spcAft>
              <a:buNone/>
            </a:pPr>
            <a:r>
              <a:rPr lang="en"/>
              <a:t>https://www.nginx.com/resources/glossary/load-balancing/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009f645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009f645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fcf7fc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fcf7fc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fcf7fc5f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fcf7fc5f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2d4498f67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2d4498f67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d4498f67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d4498f67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0.png"/><Relationship Id="rId6" Type="http://schemas.openxmlformats.org/officeDocument/2006/relationships/image" Target="../media/image24.png"/><Relationship Id="rId7"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35.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26.png"/><Relationship Id="rId5"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docs.edgegallery.org/zh_CN/release-v1.5/Projects/MEP/MEP_Interfaces.html#register-application-service" TargetMode="External"/><Relationship Id="rId4" Type="http://schemas.openxmlformats.org/officeDocument/2006/relationships/hyperlink" Target="http://docs.edgegallery.org/zh_CN/release-v1.5/Projects/MEP/MEP_Interfaces.html#register-application-service" TargetMode="External"/><Relationship Id="rId5" Type="http://schemas.openxmlformats.org/officeDocument/2006/relationships/image" Target="../media/image20.png"/><Relationship Id="rId6"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docs.edgegallery.org/zh_CN/release-v1.5/Projects/MEP/MEP_Interfaces.html#query-availability-services-list" TargetMode="External"/><Relationship Id="rId4" Type="http://schemas.openxmlformats.org/officeDocument/2006/relationships/hyperlink" Target="http://docs.edgegallery.org/zh_CN/release-v1.5/Projects/MEP/MEP_Interfaces.html#query-availability-services-list" TargetMode="External"/><Relationship Id="rId5" Type="http://schemas.openxmlformats.org/officeDocument/2006/relationships/hyperlink" Target="http://docs.edgegallery.org/zh_CN/release-v1.5/Projects/MEP/MEP_Interfaces.html#query-availability-services-list" TargetMode="External"/><Relationship Id="rId6" Type="http://schemas.openxmlformats.org/officeDocument/2006/relationships/image" Target="../media/image20.png"/><Relationship Id="rId7" Type="http://schemas.openxmlformats.org/officeDocument/2006/relationships/image" Target="../media/image37.png"/><Relationship Id="rId8"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test.com" TargetMode="External"/><Relationship Id="rId4" Type="http://schemas.openxmlformats.org/officeDocument/2006/relationships/hyperlink" Target="http://www.test.com" TargetMode="External"/><Relationship Id="rId5" Type="http://schemas.openxmlformats.org/officeDocument/2006/relationships/hyperlink" Target="http://www.test.com" TargetMode="External"/><Relationship Id="rId6" Type="http://schemas.openxmlformats.org/officeDocument/2006/relationships/hyperlink" Target="http://www.test.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metallb.universe.tf/" TargetMode="External"/><Relationship Id="rId4" Type="http://schemas.openxmlformats.org/officeDocument/2006/relationships/image" Target="../media/image34.png"/><Relationship Id="rId5" Type="http://schemas.openxmlformats.org/officeDocument/2006/relationships/image" Target="../media/image36.png"/><Relationship Id="rId6"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ervicecomb.apache.org/docs/introduction/"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EdgeGallery MEP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174075" y="168350"/>
            <a:ext cx="7505700" cy="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88"/>
              <a:t>MEP Server - MM5 &amp; MP2 Handler</a:t>
            </a:r>
            <a:endParaRPr/>
          </a:p>
        </p:txBody>
      </p:sp>
      <p:pic>
        <p:nvPicPr>
          <p:cNvPr id="247" name="Google Shape;247;p22"/>
          <p:cNvPicPr preferRelativeResize="0"/>
          <p:nvPr/>
        </p:nvPicPr>
        <p:blipFill>
          <a:blip r:embed="rId3">
            <a:alphaModFix/>
          </a:blip>
          <a:stretch>
            <a:fillRect/>
          </a:stretch>
        </p:blipFill>
        <p:spPr>
          <a:xfrm>
            <a:off x="4321457" y="804925"/>
            <a:ext cx="2955909" cy="1415350"/>
          </a:xfrm>
          <a:prstGeom prst="rect">
            <a:avLst/>
          </a:prstGeom>
          <a:noFill/>
          <a:ln>
            <a:noFill/>
          </a:ln>
        </p:spPr>
      </p:pic>
      <p:sp>
        <p:nvSpPr>
          <p:cNvPr id="248" name="Google Shape;248;p22"/>
          <p:cNvSpPr/>
          <p:nvPr/>
        </p:nvSpPr>
        <p:spPr>
          <a:xfrm>
            <a:off x="7537929" y="872420"/>
            <a:ext cx="1304100" cy="131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p>
        </p:txBody>
      </p:sp>
      <p:sp>
        <p:nvSpPr>
          <p:cNvPr id="249" name="Google Shape;249;p22"/>
          <p:cNvSpPr/>
          <p:nvPr/>
        </p:nvSpPr>
        <p:spPr>
          <a:xfrm>
            <a:off x="7626251" y="968701"/>
            <a:ext cx="1137600" cy="354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AppRuleMgr</a:t>
            </a:r>
            <a:endParaRPr sz="1000"/>
          </a:p>
        </p:txBody>
      </p:sp>
      <p:sp>
        <p:nvSpPr>
          <p:cNvPr id="250" name="Google Shape;250;p22"/>
          <p:cNvSpPr/>
          <p:nvPr/>
        </p:nvSpPr>
        <p:spPr>
          <a:xfrm>
            <a:off x="7621302" y="1374134"/>
            <a:ext cx="1137600" cy="3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AppLCM</a:t>
            </a:r>
            <a:endParaRPr sz="1000"/>
          </a:p>
        </p:txBody>
      </p:sp>
      <p:sp>
        <p:nvSpPr>
          <p:cNvPr id="251" name="Google Shape;251;p22"/>
          <p:cNvSpPr/>
          <p:nvPr/>
        </p:nvSpPr>
        <p:spPr>
          <a:xfrm>
            <a:off x="7626251" y="1747680"/>
            <a:ext cx="1137600" cy="32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FE (MEPM/MEP)</a:t>
            </a:r>
            <a:endParaRPr sz="900"/>
          </a:p>
        </p:txBody>
      </p:sp>
      <p:grpSp>
        <p:nvGrpSpPr>
          <p:cNvPr id="252" name="Google Shape;252;p22"/>
          <p:cNvGrpSpPr/>
          <p:nvPr/>
        </p:nvGrpSpPr>
        <p:grpSpPr>
          <a:xfrm>
            <a:off x="3350213" y="872335"/>
            <a:ext cx="663713" cy="1316682"/>
            <a:chOff x="1603025" y="3289200"/>
            <a:chExt cx="730800" cy="672600"/>
          </a:xfrm>
        </p:grpSpPr>
        <p:sp>
          <p:nvSpPr>
            <p:cNvPr id="253" name="Google Shape;253;p22"/>
            <p:cNvSpPr/>
            <p:nvPr/>
          </p:nvSpPr>
          <p:spPr>
            <a:xfrm>
              <a:off x="1603025" y="3289200"/>
              <a:ext cx="730800" cy="67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DNS Server</a:t>
              </a:r>
              <a:endParaRPr sz="700"/>
            </a:p>
          </p:txBody>
        </p:sp>
        <p:sp>
          <p:nvSpPr>
            <p:cNvPr id="254" name="Google Shape;254;p22"/>
            <p:cNvSpPr/>
            <p:nvPr/>
          </p:nvSpPr>
          <p:spPr>
            <a:xfrm>
              <a:off x="1699917" y="3719296"/>
              <a:ext cx="540300" cy="211200"/>
            </a:xfrm>
            <a:prstGeom prst="can">
              <a:avLst>
                <a:gd fmla="val 25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900"/>
                <a:t>boltDb</a:t>
              </a:r>
              <a:endParaRPr sz="900"/>
            </a:p>
          </p:txBody>
        </p:sp>
      </p:grpSp>
      <p:sp>
        <p:nvSpPr>
          <p:cNvPr id="255" name="Google Shape;255;p22"/>
          <p:cNvSpPr/>
          <p:nvPr/>
        </p:nvSpPr>
        <p:spPr>
          <a:xfrm>
            <a:off x="7126652" y="1211864"/>
            <a:ext cx="526200" cy="127200"/>
          </a:xfrm>
          <a:prstGeom prst="lef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a:off x="4013919" y="1449091"/>
            <a:ext cx="526200" cy="127200"/>
          </a:xfrm>
          <a:prstGeom prst="lef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a:off x="4709235" y="1614064"/>
            <a:ext cx="142500" cy="189300"/>
          </a:xfrm>
          <a:prstGeom prst="down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58" name="Google Shape;258;p22"/>
          <p:cNvGraphicFramePr/>
          <p:nvPr/>
        </p:nvGraphicFramePr>
        <p:xfrm>
          <a:off x="327950" y="2316500"/>
          <a:ext cx="3000000" cy="3000000"/>
        </p:xfrm>
        <a:graphic>
          <a:graphicData uri="http://schemas.openxmlformats.org/drawingml/2006/table">
            <a:tbl>
              <a:tblPr>
                <a:noFill/>
                <a:tableStyleId>{9AD14CB5-BD03-4912-8BC5-40C76A1DC97D}</a:tableStyleId>
              </a:tblPr>
              <a:tblGrid>
                <a:gridCol w="1209000"/>
                <a:gridCol w="2328225"/>
                <a:gridCol w="5006650"/>
              </a:tblGrid>
              <a:tr h="381000">
                <a:tc>
                  <a:txBody>
                    <a:bodyPr/>
                    <a:lstStyle/>
                    <a:p>
                      <a:pPr indent="0" lvl="0" marL="0" rtl="0" algn="ctr">
                        <a:spcBef>
                          <a:spcPts val="0"/>
                        </a:spcBef>
                        <a:spcAft>
                          <a:spcPts val="0"/>
                        </a:spcAft>
                        <a:buNone/>
                      </a:pPr>
                      <a:r>
                        <a:rPr lang="en" sz="800"/>
                        <a:t>Type</a:t>
                      </a:r>
                      <a:endParaRPr sz="800"/>
                    </a:p>
                  </a:txBody>
                  <a:tcPr marT="91425" marB="91425" marR="91425" marL="91425"/>
                </a:tc>
                <a:tc>
                  <a:txBody>
                    <a:bodyPr/>
                    <a:lstStyle/>
                    <a:p>
                      <a:pPr indent="0" lvl="0" marL="0" rtl="0" algn="ctr">
                        <a:spcBef>
                          <a:spcPts val="0"/>
                        </a:spcBef>
                        <a:spcAft>
                          <a:spcPts val="0"/>
                        </a:spcAft>
                        <a:buNone/>
                      </a:pPr>
                      <a:r>
                        <a:rPr lang="en" sz="800"/>
                        <a:t>API Example</a:t>
                      </a:r>
                      <a:endParaRPr sz="800"/>
                    </a:p>
                  </a:txBody>
                  <a:tcPr marT="91425" marB="91425" marR="91425" marL="91425"/>
                </a:tc>
                <a:tc>
                  <a:txBody>
                    <a:bodyPr/>
                    <a:lstStyle/>
                    <a:p>
                      <a:pPr indent="0" lvl="0" marL="0" rtl="0" algn="ctr">
                        <a:spcBef>
                          <a:spcPts val="0"/>
                        </a:spcBef>
                        <a:spcAft>
                          <a:spcPts val="0"/>
                        </a:spcAft>
                        <a:buNone/>
                      </a:pPr>
                      <a:r>
                        <a:rPr lang="en" sz="800"/>
                        <a:t>Description</a:t>
                      </a:r>
                      <a:endParaRPr sz="800"/>
                    </a:p>
                  </a:txBody>
                  <a:tcPr marT="91425" marB="91425" marR="91425" marL="91425"/>
                </a:tc>
              </a:tr>
              <a:tr h="100000">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AppD Configurations</a:t>
                      </a:r>
                      <a:endParaRPr sz="7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POST /mep/app_lcm/v1/applications/:appInstanceId/appd_configuration</a:t>
                      </a:r>
                      <a:endParaRPr sz="7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Using this Mm5 interfaces MECM can create, query, update or delete the appd configurations which includes multiple dns and traffic rules associated to an application.</a:t>
                      </a:r>
                      <a:endParaRPr sz="800"/>
                    </a:p>
                  </a:txBody>
                  <a:tcPr marT="91425" marB="91425" marR="91425" marL="91425"/>
                </a:tc>
              </a:tr>
              <a:tr h="240425">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Platform Capability Query</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7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GET /mep/mec_platform_config/v1/capabilities</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7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Using this MM5 interface MECM can query current capabilities ( Producer services) and the list of consumer (Subscriber of the service </a:t>
                      </a:r>
                      <a:r>
                        <a:rPr lang="en" sz="700">
                          <a:solidFill>
                            <a:schemeClr val="dk2"/>
                          </a:solidFill>
                          <a:latin typeface="Courier New"/>
                          <a:ea typeface="Courier New"/>
                          <a:cs typeface="Courier New"/>
                          <a:sym typeface="Courier New"/>
                        </a:rPr>
                        <a:t>availability</a:t>
                      </a:r>
                      <a:r>
                        <a:rPr lang="en" sz="700">
                          <a:solidFill>
                            <a:schemeClr val="dk2"/>
                          </a:solidFill>
                          <a:latin typeface="Courier New"/>
                          <a:ea typeface="Courier New"/>
                          <a:cs typeface="Courier New"/>
                          <a:sym typeface="Courier New"/>
                        </a:rPr>
                        <a:t> notification) associated with the service.</a:t>
                      </a:r>
                      <a:endParaRPr sz="700">
                        <a:solidFill>
                          <a:schemeClr val="dk2"/>
                        </a:solidFill>
                        <a:latin typeface="Courier New"/>
                        <a:ea typeface="Courier New"/>
                        <a:cs typeface="Courier New"/>
                        <a:sym typeface="Courier New"/>
                      </a:endParaRPr>
                    </a:p>
                  </a:txBody>
                  <a:tcPr marT="91425" marB="91425" marR="91425" marL="91425"/>
                </a:tc>
              </a:tr>
              <a:tr h="100000">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App termination</a:t>
                      </a:r>
                      <a:endParaRPr sz="800"/>
                    </a:p>
                  </a:txBody>
                  <a:tcPr marT="91425" marB="91425" marR="91425" marL="91425"/>
                </a:tc>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DELETE /mep/mec_app_support/v1/applications/{appInstanceId}/AppInstanceTermination</a:t>
                      </a:r>
                      <a:endParaRPr/>
                    </a:p>
                  </a:txBody>
                  <a:tcPr marT="91425" marB="91425" marR="91425" marL="91425"/>
                </a:tc>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Using this MM5 initiate the application termination via MEP. After the MEC platform receives a request to terminate or stop a MEC application instance, the MEC platform notifies the MEC application instance that it will be terminated or stopped soon incase if graceful termination/stop is subscribed.</a:t>
                      </a:r>
                      <a:endParaRPr sz="800"/>
                    </a:p>
                  </a:txBody>
                  <a:tcPr marT="91425" marB="91425" marR="91425" marL="91425"/>
                </a:tc>
              </a:tr>
              <a:tr h="268525">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Monitor Interface</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/mep/service_govern/v1/kong_log</a:t>
                      </a:r>
                      <a:endParaRPr sz="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700">
                          <a:solidFill>
                            <a:schemeClr val="dk2"/>
                          </a:solidFill>
                          <a:latin typeface="Courier New"/>
                          <a:ea typeface="Courier New"/>
                          <a:cs typeface="Courier New"/>
                          <a:sym typeface="Courier New"/>
                        </a:rPr>
                        <a:t>/mep/service_govern/v1/subscribe_statistics</a:t>
                      </a:r>
                      <a:endParaRPr sz="7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700">
                          <a:solidFill>
                            <a:schemeClr val="dk2"/>
                          </a:solidFill>
                          <a:latin typeface="Courier New"/>
                          <a:ea typeface="Courier New"/>
                          <a:cs typeface="Courier New"/>
                          <a:sym typeface="Courier New"/>
                        </a:rPr>
                        <a:t>Using this MM5 </a:t>
                      </a:r>
                      <a:r>
                        <a:rPr lang="en" sz="700">
                          <a:solidFill>
                            <a:schemeClr val="dk2"/>
                          </a:solidFill>
                          <a:latin typeface="Courier New"/>
                          <a:ea typeface="Courier New"/>
                          <a:cs typeface="Courier New"/>
                          <a:sym typeface="Courier New"/>
                        </a:rPr>
                        <a:t>interface</a:t>
                      </a:r>
                      <a:r>
                        <a:rPr lang="en" sz="700">
                          <a:solidFill>
                            <a:schemeClr val="dk2"/>
                          </a:solidFill>
                          <a:latin typeface="Courier New"/>
                          <a:ea typeface="Courier New"/>
                          <a:cs typeface="Courier New"/>
                          <a:sym typeface="Courier New"/>
                        </a:rPr>
                        <a:t> MEP-FE enable/query log statistics for </a:t>
                      </a:r>
                      <a:r>
                        <a:rPr lang="en" sz="700">
                          <a:solidFill>
                            <a:schemeClr val="dk2"/>
                          </a:solidFill>
                          <a:latin typeface="Courier New"/>
                          <a:ea typeface="Courier New"/>
                          <a:cs typeface="Courier New"/>
                          <a:sym typeface="Courier New"/>
                        </a:rPr>
                        <a:t>specific</a:t>
                      </a:r>
                      <a:r>
                        <a:rPr lang="en" sz="700">
                          <a:solidFill>
                            <a:schemeClr val="dk2"/>
                          </a:solidFill>
                          <a:latin typeface="Courier New"/>
                          <a:ea typeface="Courier New"/>
                          <a:cs typeface="Courier New"/>
                          <a:sym typeface="Courier New"/>
                        </a:rPr>
                        <a:t> application, query </a:t>
                      </a:r>
                      <a:r>
                        <a:rPr lang="en" sz="700">
                          <a:solidFill>
                            <a:schemeClr val="dk2"/>
                          </a:solidFill>
                          <a:latin typeface="Courier New"/>
                          <a:ea typeface="Courier New"/>
                          <a:cs typeface="Courier New"/>
                          <a:sym typeface="Courier New"/>
                        </a:rPr>
                        <a:t>subscription</a:t>
                      </a:r>
                      <a:r>
                        <a:rPr lang="en" sz="700">
                          <a:solidFill>
                            <a:schemeClr val="dk2"/>
                          </a:solidFill>
                          <a:latin typeface="Courier New"/>
                          <a:ea typeface="Courier New"/>
                          <a:cs typeface="Courier New"/>
                          <a:sym typeface="Courier New"/>
                        </a:rPr>
                        <a:t> statistics etc.</a:t>
                      </a:r>
                      <a:endParaRPr sz="700">
                        <a:solidFill>
                          <a:schemeClr val="dk2"/>
                        </a:solidFill>
                        <a:latin typeface="Courier New"/>
                        <a:ea typeface="Courier New"/>
                        <a:cs typeface="Courier New"/>
                        <a:sym typeface="Courier New"/>
                      </a:endParaRPr>
                    </a:p>
                  </a:txBody>
                  <a:tcPr marT="91425" marB="91425" marR="91425" marL="91425"/>
                </a:tc>
              </a:tr>
            </a:tbl>
          </a:graphicData>
        </a:graphic>
      </p:graphicFrame>
      <p:sp>
        <p:nvSpPr>
          <p:cNvPr id="259" name="Google Shape;259;p22"/>
          <p:cNvSpPr/>
          <p:nvPr/>
        </p:nvSpPr>
        <p:spPr>
          <a:xfrm>
            <a:off x="966148" y="3427507"/>
            <a:ext cx="224100" cy="127200"/>
          </a:xfrm>
          <a:prstGeom prst="leftRigh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a:off x="966148" y="2906632"/>
            <a:ext cx="224100" cy="127200"/>
          </a:xfrm>
          <a:prstGeom prst="leftRigh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966150" y="3948375"/>
            <a:ext cx="224100" cy="127200"/>
          </a:xfrm>
          <a:prstGeom prst="leftRigh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7126650" y="1385201"/>
            <a:ext cx="526200" cy="127200"/>
          </a:xfrm>
          <a:prstGeom prst="lef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a:off x="6262550" y="1339075"/>
            <a:ext cx="224100" cy="127200"/>
          </a:xfrm>
          <a:prstGeom prst="leftArrow">
            <a:avLst>
              <a:gd fmla="val 50000" name="adj1"/>
              <a:gd fmla="val 50000" name="adj2"/>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7126650" y="1537601"/>
            <a:ext cx="526200" cy="127200"/>
          </a:xfrm>
          <a:prstGeom prst="lef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a:off x="6262550" y="1491475"/>
            <a:ext cx="224100" cy="127200"/>
          </a:xfrm>
          <a:prstGeom prst="leftArrow">
            <a:avLst>
              <a:gd fmla="val 50000" name="adj1"/>
              <a:gd fmla="val 5000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2"/>
          <p:cNvSpPr/>
          <p:nvPr/>
        </p:nvSpPr>
        <p:spPr>
          <a:xfrm rot="1156981">
            <a:off x="7098343" y="1713206"/>
            <a:ext cx="576863" cy="127237"/>
          </a:xfrm>
          <a:prstGeom prst="lef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
          <p:cNvSpPr/>
          <p:nvPr/>
        </p:nvSpPr>
        <p:spPr>
          <a:xfrm>
            <a:off x="966150" y="4557975"/>
            <a:ext cx="224100" cy="127200"/>
          </a:xfrm>
          <a:prstGeom prst="leftRight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API Gateway</a:t>
            </a:r>
            <a:r>
              <a:rPr lang="en" sz="2888"/>
              <a:t> (Kong)</a:t>
            </a:r>
            <a:endParaRPr sz="2888"/>
          </a:p>
          <a:p>
            <a:pPr indent="0" lvl="0" marL="0" rtl="0" algn="l">
              <a:spcBef>
                <a:spcPts val="0"/>
              </a:spcBef>
              <a:spcAft>
                <a:spcPts val="0"/>
              </a:spcAft>
              <a:buNone/>
            </a:pPr>
            <a:r>
              <a:t/>
            </a:r>
            <a:endParaRPr sz="2888"/>
          </a:p>
          <a:p>
            <a:pPr indent="0" lvl="0" marL="0" rtl="0" algn="l">
              <a:spcBef>
                <a:spcPts val="0"/>
              </a:spcBef>
              <a:spcAft>
                <a:spcPts val="0"/>
              </a:spcAft>
              <a:buNone/>
            </a:pPr>
            <a:r>
              <a:rPr lang="en"/>
              <a:t> </a:t>
            </a:r>
            <a:endParaRPr/>
          </a:p>
        </p:txBody>
      </p:sp>
      <p:sp>
        <p:nvSpPr>
          <p:cNvPr id="273" name="Google Shape;273;p23"/>
          <p:cNvSpPr txBox="1"/>
          <p:nvPr/>
        </p:nvSpPr>
        <p:spPr>
          <a:xfrm>
            <a:off x="251825" y="739825"/>
            <a:ext cx="34599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Edgegallery use Kong for all types of communication, i.e. Between Applications to Application (provider &amp; consumer) , Applications to MEP, MEPM to MEP.</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What is an API Gateway?</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An API gateway is an API management tool that sits between a client and a collection of backend services.</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An API gateway acts as a reverse proxy to accept all application programming interface (API) calls, aggregate the various services required to fulfill them, and return the appropriate result.</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lang="en" sz="1000">
                <a:latin typeface="Calibri"/>
                <a:ea typeface="Calibri"/>
                <a:cs typeface="Calibri"/>
                <a:sym typeface="Calibri"/>
              </a:rPr>
              <a:t>Why you needs an API Gateway?</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lang="en" sz="1000">
                <a:latin typeface="Calibri"/>
                <a:ea typeface="Calibri"/>
                <a:cs typeface="Calibri"/>
                <a:sym typeface="Calibri"/>
              </a:rPr>
              <a:t>You want to protect your APIs from overuse and abuse, so you use an authentication service and rate limiting. </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lang="en" sz="1000">
                <a:latin typeface="Calibri"/>
                <a:ea typeface="Calibri"/>
                <a:cs typeface="Calibri"/>
                <a:sym typeface="Calibri"/>
              </a:rPr>
              <a:t>You want to understand how people use your APIs, so you’ve added analytics and monitoring tools.</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lang="en" sz="1000">
                <a:latin typeface="Calibri"/>
                <a:ea typeface="Calibri"/>
                <a:cs typeface="Calibri"/>
                <a:sym typeface="Calibri"/>
              </a:rPr>
              <a:t>If you have monetized APIs, you’ll want to connect to a billing system.</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lang="en" sz="1000">
                <a:latin typeface="Calibri"/>
                <a:ea typeface="Calibri"/>
                <a:cs typeface="Calibri"/>
                <a:sym typeface="Calibri"/>
              </a:rPr>
              <a:t>You may have adopted a microservices architecture, in which case a single request could require calls to dozens of distinct applications.</a:t>
            </a:r>
            <a:endParaRPr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lang="en" sz="1000">
                <a:latin typeface="Calibri"/>
                <a:ea typeface="Calibri"/>
                <a:cs typeface="Calibri"/>
                <a:sym typeface="Calibri"/>
              </a:rPr>
              <a:t>Over time you’ll add some new API services and retire others, but your clients will still want to find all your services in the same place.</a:t>
            </a:r>
            <a:endParaRPr sz="1000">
              <a:latin typeface="Calibri"/>
              <a:ea typeface="Calibri"/>
              <a:cs typeface="Calibri"/>
              <a:sym typeface="Calibri"/>
            </a:endParaRPr>
          </a:p>
        </p:txBody>
      </p:sp>
      <p:pic>
        <p:nvPicPr>
          <p:cNvPr id="274" name="Google Shape;274;p23"/>
          <p:cNvPicPr preferRelativeResize="0"/>
          <p:nvPr/>
        </p:nvPicPr>
        <p:blipFill>
          <a:blip r:embed="rId3">
            <a:alphaModFix/>
          </a:blip>
          <a:stretch>
            <a:fillRect/>
          </a:stretch>
        </p:blipFill>
        <p:spPr>
          <a:xfrm>
            <a:off x="3711775" y="847950"/>
            <a:ext cx="5054599" cy="3361326"/>
          </a:xfrm>
          <a:prstGeom prst="rect">
            <a:avLst/>
          </a:prstGeom>
          <a:noFill/>
          <a:ln>
            <a:noFill/>
          </a:ln>
        </p:spPr>
      </p:pic>
      <p:sp>
        <p:nvSpPr>
          <p:cNvPr id="275" name="Google Shape;275;p23"/>
          <p:cNvSpPr txBox="1"/>
          <p:nvPr/>
        </p:nvSpPr>
        <p:spPr>
          <a:xfrm>
            <a:off x="5869250" y="4605100"/>
            <a:ext cx="3000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t>https://github.com/Kong/kong</a:t>
            </a:r>
            <a:endParaRPr sz="800"/>
          </a:p>
        </p:txBody>
      </p:sp>
      <p:sp>
        <p:nvSpPr>
          <p:cNvPr id="276" name="Google Shape;276;p23"/>
          <p:cNvSpPr txBox="1"/>
          <p:nvPr/>
        </p:nvSpPr>
        <p:spPr>
          <a:xfrm>
            <a:off x="4142075" y="4253600"/>
            <a:ext cx="3870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API gateway such as kong bring all this common requirement of APIs under one hood.</a:t>
            </a:r>
            <a:endParaRPr sz="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API Gateway (Kong)</a:t>
            </a:r>
            <a:endParaRPr sz="2888"/>
          </a:p>
          <a:p>
            <a:pPr indent="0" lvl="0" marL="0" rtl="0" algn="l">
              <a:spcBef>
                <a:spcPts val="0"/>
              </a:spcBef>
              <a:spcAft>
                <a:spcPts val="0"/>
              </a:spcAft>
              <a:buNone/>
            </a:pPr>
            <a:r>
              <a:t/>
            </a:r>
            <a:endParaRPr sz="2888"/>
          </a:p>
          <a:p>
            <a:pPr indent="0" lvl="0" marL="0" rtl="0" algn="l">
              <a:spcBef>
                <a:spcPts val="0"/>
              </a:spcBef>
              <a:spcAft>
                <a:spcPts val="0"/>
              </a:spcAft>
              <a:buNone/>
            </a:pPr>
            <a:r>
              <a:rPr lang="en"/>
              <a:t> </a:t>
            </a:r>
            <a:endParaRPr/>
          </a:p>
        </p:txBody>
      </p:sp>
      <p:sp>
        <p:nvSpPr>
          <p:cNvPr id="282" name="Google Shape;282;p24"/>
          <p:cNvSpPr txBox="1"/>
          <p:nvPr/>
        </p:nvSpPr>
        <p:spPr>
          <a:xfrm>
            <a:off x="380475" y="847950"/>
            <a:ext cx="3172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Calibri"/>
              <a:ea typeface="Calibri"/>
              <a:cs typeface="Calibri"/>
              <a:sym typeface="Calibri"/>
            </a:endParaRPr>
          </a:p>
        </p:txBody>
      </p:sp>
      <p:sp>
        <p:nvSpPr>
          <p:cNvPr id="283" name="Google Shape;283;p24"/>
          <p:cNvSpPr txBox="1"/>
          <p:nvPr/>
        </p:nvSpPr>
        <p:spPr>
          <a:xfrm>
            <a:off x="326475" y="847950"/>
            <a:ext cx="30000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494E50"/>
                </a:solidFill>
              </a:rPr>
              <a:t>A Service</a:t>
            </a:r>
            <a:r>
              <a:rPr lang="en" sz="900">
                <a:solidFill>
                  <a:srgbClr val="494E50"/>
                </a:solidFill>
              </a:rPr>
              <a:t> is an entity representing an external upstream API or microservice — for example, a data transformation microservice, a billing API, and so on. The main attribute of a Service is its URL, where the service listens for requests. You can specify the URL with a single string, or by specifying its protocol, host, port, and path individually.</a:t>
            </a:r>
            <a:endParaRPr sz="900">
              <a:solidFill>
                <a:srgbClr val="494E50"/>
              </a:solidFill>
            </a:endParaRPr>
          </a:p>
          <a:p>
            <a:pPr indent="0" lvl="0" marL="0" rtl="0" algn="l">
              <a:spcBef>
                <a:spcPts val="0"/>
              </a:spcBef>
              <a:spcAft>
                <a:spcPts val="0"/>
              </a:spcAft>
              <a:buNone/>
            </a:pPr>
            <a:r>
              <a:t/>
            </a:r>
            <a:endParaRPr sz="900">
              <a:solidFill>
                <a:srgbClr val="494E50"/>
              </a:solidFill>
            </a:endParaRPr>
          </a:p>
          <a:p>
            <a:pPr indent="0" lvl="0" marL="0" rtl="0" algn="l">
              <a:spcBef>
                <a:spcPts val="0"/>
              </a:spcBef>
              <a:spcAft>
                <a:spcPts val="0"/>
              </a:spcAft>
              <a:buNone/>
            </a:pPr>
            <a:r>
              <a:rPr b="1" lang="en" sz="900">
                <a:solidFill>
                  <a:srgbClr val="494E50"/>
                </a:solidFill>
              </a:rPr>
              <a:t>Route: </a:t>
            </a:r>
            <a:r>
              <a:rPr lang="en" sz="900">
                <a:solidFill>
                  <a:srgbClr val="494E50"/>
                </a:solidFill>
              </a:rPr>
              <a:t>Before you can start making requests against the Service, you will need to add a Route to it. Routes determine how (and if) requests are sent to their Services after they reach Kong Gateway. </a:t>
            </a:r>
            <a:endParaRPr sz="900">
              <a:solidFill>
                <a:srgbClr val="494E50"/>
              </a:solidFill>
            </a:endParaRPr>
          </a:p>
          <a:p>
            <a:pPr indent="0" lvl="0" marL="0" rtl="0" algn="l">
              <a:spcBef>
                <a:spcPts val="0"/>
              </a:spcBef>
              <a:spcAft>
                <a:spcPts val="0"/>
              </a:spcAft>
              <a:buNone/>
            </a:pPr>
            <a:r>
              <a:t/>
            </a:r>
            <a:endParaRPr sz="900">
              <a:solidFill>
                <a:srgbClr val="494E50"/>
              </a:solidFill>
            </a:endParaRPr>
          </a:p>
          <a:p>
            <a:pPr indent="0" lvl="0" marL="0" rtl="0" algn="l">
              <a:spcBef>
                <a:spcPts val="0"/>
              </a:spcBef>
              <a:spcAft>
                <a:spcPts val="0"/>
              </a:spcAft>
              <a:buNone/>
            </a:pPr>
            <a:r>
              <a:rPr b="1" lang="en" sz="900">
                <a:solidFill>
                  <a:srgbClr val="494E50"/>
                </a:solidFill>
              </a:rPr>
              <a:t>A consumer </a:t>
            </a:r>
            <a:r>
              <a:rPr lang="en" sz="900">
                <a:solidFill>
                  <a:srgbClr val="494E50"/>
                </a:solidFill>
              </a:rPr>
              <a:t>in kong is the application that is is using the API. Basically </a:t>
            </a:r>
            <a:r>
              <a:rPr lang="en" sz="900">
                <a:solidFill>
                  <a:srgbClr val="494E50"/>
                </a:solidFill>
              </a:rPr>
              <a:t>Consumers are </a:t>
            </a:r>
            <a:r>
              <a:rPr lang="en" sz="900">
                <a:solidFill>
                  <a:srgbClr val="494E50"/>
                </a:solidFill>
              </a:rPr>
              <a:t>associated to individuals using your Service, and can be </a:t>
            </a:r>
            <a:r>
              <a:rPr lang="en" sz="900">
                <a:solidFill>
                  <a:srgbClr val="494E50"/>
                </a:solidFill>
              </a:rPr>
              <a:t>used for tracking, access management, and more.</a:t>
            </a:r>
            <a:endParaRPr sz="900">
              <a:solidFill>
                <a:srgbClr val="494E50"/>
              </a:solidFill>
            </a:endParaRPr>
          </a:p>
          <a:p>
            <a:pPr indent="0" lvl="0" marL="0" rtl="0" algn="l">
              <a:spcBef>
                <a:spcPts val="0"/>
              </a:spcBef>
              <a:spcAft>
                <a:spcPts val="0"/>
              </a:spcAft>
              <a:buNone/>
            </a:pPr>
            <a:r>
              <a:t/>
            </a:r>
            <a:endParaRPr sz="900">
              <a:solidFill>
                <a:srgbClr val="494E50"/>
              </a:solidFill>
            </a:endParaRPr>
          </a:p>
          <a:p>
            <a:pPr indent="0" lvl="0" marL="0" rtl="0" algn="l">
              <a:spcBef>
                <a:spcPts val="0"/>
              </a:spcBef>
              <a:spcAft>
                <a:spcPts val="0"/>
              </a:spcAft>
              <a:buNone/>
            </a:pPr>
            <a:r>
              <a:rPr lang="en" sz="900">
                <a:solidFill>
                  <a:srgbClr val="494E50"/>
                </a:solidFill>
              </a:rPr>
              <a:t>Kong provides different ways of </a:t>
            </a:r>
            <a:r>
              <a:rPr b="1" lang="en" sz="900">
                <a:solidFill>
                  <a:srgbClr val="494E50"/>
                </a:solidFill>
              </a:rPr>
              <a:t>load balancing</a:t>
            </a:r>
            <a:r>
              <a:rPr lang="en" sz="900">
                <a:solidFill>
                  <a:srgbClr val="494E50"/>
                </a:solidFill>
              </a:rPr>
              <a:t> requests to multiple services - a DNS-based method, round-robin method and a hash-based balancing method. </a:t>
            </a:r>
            <a:r>
              <a:rPr lang="en" sz="900">
                <a:solidFill>
                  <a:srgbClr val="FF0000"/>
                </a:solidFill>
              </a:rPr>
              <a:t>This is optional feature and we </a:t>
            </a:r>
            <a:r>
              <a:rPr lang="en" sz="900">
                <a:solidFill>
                  <a:srgbClr val="FF0000"/>
                </a:solidFill>
              </a:rPr>
              <a:t>don't</a:t>
            </a:r>
            <a:r>
              <a:rPr lang="en" sz="900">
                <a:solidFill>
                  <a:srgbClr val="FF0000"/>
                </a:solidFill>
              </a:rPr>
              <a:t> use it in edgegallery.</a:t>
            </a:r>
            <a:endParaRPr sz="900">
              <a:solidFill>
                <a:srgbClr val="FF0000"/>
              </a:solidFill>
            </a:endParaRPr>
          </a:p>
          <a:p>
            <a:pPr indent="0" lvl="0" marL="0" rtl="0" algn="l">
              <a:spcBef>
                <a:spcPts val="0"/>
              </a:spcBef>
              <a:spcAft>
                <a:spcPts val="0"/>
              </a:spcAft>
              <a:buNone/>
            </a:pPr>
            <a:r>
              <a:t/>
            </a:r>
            <a:endParaRPr sz="900">
              <a:solidFill>
                <a:srgbClr val="FF0000"/>
              </a:solidFill>
            </a:endParaRPr>
          </a:p>
          <a:p>
            <a:pPr indent="0" lvl="0" marL="0" rtl="0" algn="l">
              <a:spcBef>
                <a:spcPts val="0"/>
              </a:spcBef>
              <a:spcAft>
                <a:spcPts val="0"/>
              </a:spcAft>
              <a:buNone/>
            </a:pPr>
            <a:r>
              <a:rPr b="1" lang="en" sz="900">
                <a:solidFill>
                  <a:srgbClr val="494E50"/>
                </a:solidFill>
              </a:rPr>
              <a:t>Plugins</a:t>
            </a:r>
            <a:r>
              <a:rPr lang="en" sz="900">
                <a:solidFill>
                  <a:srgbClr val="494E50"/>
                </a:solidFill>
              </a:rPr>
              <a:t> provide advanced functionality and extend the use of the Kong Gateway, which allows you to add new features to your implementation. Several supported plugins are rate limiting, </a:t>
            </a:r>
            <a:r>
              <a:rPr lang="en" sz="900">
                <a:solidFill>
                  <a:srgbClr val="494E50"/>
                </a:solidFill>
              </a:rPr>
              <a:t>authentication</a:t>
            </a:r>
            <a:r>
              <a:rPr lang="en" sz="900">
                <a:solidFill>
                  <a:srgbClr val="494E50"/>
                </a:solidFill>
              </a:rPr>
              <a:t> etc.</a:t>
            </a:r>
            <a:endParaRPr sz="900">
              <a:solidFill>
                <a:srgbClr val="494E50"/>
              </a:solidFill>
            </a:endParaRPr>
          </a:p>
        </p:txBody>
      </p:sp>
      <p:pic>
        <p:nvPicPr>
          <p:cNvPr id="284" name="Google Shape;284;p24"/>
          <p:cNvPicPr preferRelativeResize="0"/>
          <p:nvPr/>
        </p:nvPicPr>
        <p:blipFill>
          <a:blip r:embed="rId3">
            <a:alphaModFix/>
          </a:blip>
          <a:stretch>
            <a:fillRect/>
          </a:stretch>
        </p:blipFill>
        <p:spPr>
          <a:xfrm>
            <a:off x="3663725" y="881750"/>
            <a:ext cx="5064900" cy="2137950"/>
          </a:xfrm>
          <a:prstGeom prst="rect">
            <a:avLst/>
          </a:prstGeom>
          <a:noFill/>
          <a:ln>
            <a:noFill/>
          </a:ln>
        </p:spPr>
      </p:pic>
      <p:sp>
        <p:nvSpPr>
          <p:cNvPr id="285" name="Google Shape;285;p24"/>
          <p:cNvSpPr txBox="1"/>
          <p:nvPr/>
        </p:nvSpPr>
        <p:spPr>
          <a:xfrm>
            <a:off x="7062975" y="3227825"/>
            <a:ext cx="1767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highlight>
                  <a:srgbClr val="FAFAFA"/>
                </a:highlight>
                <a:latin typeface="Courier New"/>
                <a:ea typeface="Courier New"/>
                <a:cs typeface="Courier New"/>
                <a:sym typeface="Courier New"/>
              </a:rPr>
              <a:t>curl </a:t>
            </a:r>
            <a:r>
              <a:rPr lang="en" sz="600">
                <a:solidFill>
                  <a:srgbClr val="000080"/>
                </a:solidFill>
                <a:highlight>
                  <a:srgbClr val="FAFAFA"/>
                </a:highlight>
                <a:latin typeface="Courier New"/>
                <a:ea typeface="Courier New"/>
                <a:cs typeface="Courier New"/>
                <a:sym typeface="Courier New"/>
              </a:rPr>
              <a:t>-i</a:t>
            </a: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-X</a:t>
            </a:r>
            <a:r>
              <a:rPr lang="en" sz="600">
                <a:highlight>
                  <a:srgbClr val="FAFAFA"/>
                </a:highlight>
                <a:latin typeface="Courier New"/>
                <a:ea typeface="Courier New"/>
                <a:cs typeface="Courier New"/>
                <a:sym typeface="Courier New"/>
              </a:rPr>
              <a:t> POST </a:t>
            </a:r>
            <a:r>
              <a:rPr lang="en" sz="600">
                <a:solidFill>
                  <a:srgbClr val="6E30BF"/>
                </a:solidFill>
                <a:highlight>
                  <a:srgbClr val="FAFAFA"/>
                </a:highlight>
                <a:latin typeface="Courier New"/>
                <a:ea typeface="Courier New"/>
                <a:cs typeface="Courier New"/>
                <a:sym typeface="Courier New"/>
              </a:rPr>
              <a:t>\</a:t>
            </a:r>
            <a:endParaRPr sz="600">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--url</a:t>
            </a:r>
            <a:r>
              <a:rPr lang="en" sz="600">
                <a:highlight>
                  <a:srgbClr val="FAFAFA"/>
                </a:highlight>
                <a:latin typeface="Courier New"/>
                <a:ea typeface="Courier New"/>
                <a:cs typeface="Courier New"/>
                <a:sym typeface="Courier New"/>
              </a:rPr>
              <a:t> http://localhost:8001/consumers/ </a:t>
            </a:r>
            <a:r>
              <a:rPr lang="en" sz="600">
                <a:solidFill>
                  <a:srgbClr val="6E30BF"/>
                </a:solidFill>
                <a:highlight>
                  <a:srgbClr val="FAFAFA"/>
                </a:highlight>
                <a:latin typeface="Courier New"/>
                <a:ea typeface="Courier New"/>
                <a:cs typeface="Courier New"/>
                <a:sym typeface="Courier New"/>
              </a:rPr>
              <a:t>\</a:t>
            </a:r>
            <a:endParaRPr sz="600">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--data</a:t>
            </a:r>
            <a:r>
              <a:rPr lang="en" sz="600">
                <a:highlight>
                  <a:srgbClr val="FAFAFA"/>
                </a:highlight>
                <a:latin typeface="Courier New"/>
                <a:ea typeface="Courier New"/>
                <a:cs typeface="Courier New"/>
                <a:sym typeface="Courier New"/>
              </a:rPr>
              <a:t> </a:t>
            </a:r>
            <a:r>
              <a:rPr lang="en" sz="600">
                <a:solidFill>
                  <a:srgbClr val="6E30BF"/>
                </a:solidFill>
                <a:highlight>
                  <a:srgbClr val="FAFAFA"/>
                </a:highlight>
                <a:latin typeface="Courier New"/>
                <a:ea typeface="Courier New"/>
                <a:cs typeface="Courier New"/>
                <a:sym typeface="Courier New"/>
              </a:rPr>
              <a:t>"username=Jason"</a:t>
            </a:r>
            <a:endParaRPr sz="600">
              <a:solidFill>
                <a:srgbClr val="6E30BF"/>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t/>
            </a:r>
            <a:endParaRPr sz="600">
              <a:solidFill>
                <a:srgbClr val="6E30BF"/>
              </a:solidFill>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600">
                <a:highlight>
                  <a:srgbClr val="FAFAFA"/>
                </a:highlight>
                <a:latin typeface="Courier New"/>
                <a:ea typeface="Courier New"/>
                <a:cs typeface="Courier New"/>
                <a:sym typeface="Courier New"/>
              </a:rPr>
              <a:t>curl </a:t>
            </a:r>
            <a:r>
              <a:rPr lang="en" sz="600">
                <a:solidFill>
                  <a:srgbClr val="000080"/>
                </a:solidFill>
                <a:highlight>
                  <a:srgbClr val="FAFAFA"/>
                </a:highlight>
                <a:latin typeface="Courier New"/>
                <a:ea typeface="Courier New"/>
                <a:cs typeface="Courier New"/>
                <a:sym typeface="Courier New"/>
              </a:rPr>
              <a:t>-i</a:t>
            </a: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-X</a:t>
            </a:r>
            <a:r>
              <a:rPr lang="en" sz="600">
                <a:highlight>
                  <a:srgbClr val="FAFAFA"/>
                </a:highlight>
                <a:latin typeface="Courier New"/>
                <a:ea typeface="Courier New"/>
                <a:cs typeface="Courier New"/>
                <a:sym typeface="Courier New"/>
              </a:rPr>
              <a:t> POST </a:t>
            </a:r>
            <a:r>
              <a:rPr lang="en" sz="600">
                <a:solidFill>
                  <a:srgbClr val="6E30BF"/>
                </a:solidFill>
                <a:highlight>
                  <a:srgbClr val="FAFAFA"/>
                </a:highlight>
                <a:latin typeface="Courier New"/>
                <a:ea typeface="Courier New"/>
                <a:cs typeface="Courier New"/>
                <a:sym typeface="Courier New"/>
              </a:rPr>
              <a:t>\</a:t>
            </a:r>
            <a:endParaRPr sz="600">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--url</a:t>
            </a:r>
            <a:r>
              <a:rPr lang="en" sz="600">
                <a:highlight>
                  <a:srgbClr val="FAFAFA"/>
                </a:highlight>
                <a:latin typeface="Courier New"/>
                <a:ea typeface="Courier New"/>
                <a:cs typeface="Courier New"/>
                <a:sym typeface="Courier New"/>
              </a:rPr>
              <a:t> http://localhost:8001/consumers/Jason/key-auth/ </a:t>
            </a:r>
            <a:r>
              <a:rPr lang="en" sz="600">
                <a:solidFill>
                  <a:srgbClr val="6E30BF"/>
                </a:solidFill>
                <a:highlight>
                  <a:srgbClr val="FAFAFA"/>
                </a:highlight>
                <a:latin typeface="Courier New"/>
                <a:ea typeface="Courier New"/>
                <a:cs typeface="Courier New"/>
                <a:sym typeface="Courier New"/>
              </a:rPr>
              <a:t>\</a:t>
            </a:r>
            <a:endParaRPr sz="600">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--data</a:t>
            </a:r>
            <a:r>
              <a:rPr lang="en" sz="600">
                <a:highlight>
                  <a:srgbClr val="FAFAFA"/>
                </a:highlight>
                <a:latin typeface="Courier New"/>
                <a:ea typeface="Courier New"/>
                <a:cs typeface="Courier New"/>
                <a:sym typeface="Courier New"/>
              </a:rPr>
              <a:t> </a:t>
            </a:r>
            <a:r>
              <a:rPr lang="en" sz="600">
                <a:solidFill>
                  <a:srgbClr val="6E30BF"/>
                </a:solidFill>
                <a:highlight>
                  <a:srgbClr val="FAFAFA"/>
                </a:highlight>
                <a:latin typeface="Courier New"/>
                <a:ea typeface="Courier New"/>
                <a:cs typeface="Courier New"/>
                <a:sym typeface="Courier New"/>
              </a:rPr>
              <a:t>'key=ENTER_KEY_HERE'</a:t>
            </a:r>
            <a:endParaRPr sz="600">
              <a:solidFill>
                <a:srgbClr val="6E30BF"/>
              </a:solidFill>
              <a:highlight>
                <a:srgbClr val="FAFAFA"/>
              </a:highlight>
              <a:latin typeface="Courier New"/>
              <a:ea typeface="Courier New"/>
              <a:cs typeface="Courier New"/>
              <a:sym typeface="Courier New"/>
            </a:endParaRPr>
          </a:p>
        </p:txBody>
      </p:sp>
      <p:sp>
        <p:nvSpPr>
          <p:cNvPr id="286" name="Google Shape;286;p24"/>
          <p:cNvSpPr txBox="1"/>
          <p:nvPr/>
        </p:nvSpPr>
        <p:spPr>
          <a:xfrm>
            <a:off x="3483700" y="3227825"/>
            <a:ext cx="176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highlight>
                  <a:srgbClr val="FAFAFA"/>
                </a:highlight>
                <a:latin typeface="Courier New"/>
                <a:ea typeface="Courier New"/>
                <a:cs typeface="Courier New"/>
                <a:sym typeface="Courier New"/>
              </a:rPr>
              <a:t>curl </a:t>
            </a:r>
            <a:r>
              <a:rPr lang="en" sz="600">
                <a:solidFill>
                  <a:srgbClr val="000080"/>
                </a:solidFill>
                <a:highlight>
                  <a:srgbClr val="FAFAFA"/>
                </a:highlight>
                <a:latin typeface="Courier New"/>
                <a:ea typeface="Courier New"/>
                <a:cs typeface="Courier New"/>
                <a:sym typeface="Courier New"/>
              </a:rPr>
              <a:t>-i</a:t>
            </a: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-X</a:t>
            </a:r>
            <a:r>
              <a:rPr lang="en" sz="600">
                <a:highlight>
                  <a:srgbClr val="FAFAFA"/>
                </a:highlight>
                <a:latin typeface="Courier New"/>
                <a:ea typeface="Courier New"/>
                <a:cs typeface="Courier New"/>
                <a:sym typeface="Courier New"/>
              </a:rPr>
              <a:t> POST http://&lt;kong-admin-host&gt;:8001/services </a:t>
            </a:r>
            <a:r>
              <a:rPr lang="en" sz="600">
                <a:solidFill>
                  <a:srgbClr val="6E30BF"/>
                </a:solidFill>
                <a:highlight>
                  <a:srgbClr val="FAFAFA"/>
                </a:highlight>
                <a:latin typeface="Courier New"/>
                <a:ea typeface="Courier New"/>
                <a:cs typeface="Courier New"/>
                <a:sym typeface="Courier New"/>
              </a:rPr>
              <a:t>\</a:t>
            </a:r>
            <a:endParaRPr sz="600">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--data</a:t>
            </a:r>
            <a:r>
              <a:rPr lang="en" sz="600">
                <a:highlight>
                  <a:srgbClr val="FAFAFA"/>
                </a:highlight>
                <a:latin typeface="Courier New"/>
                <a:ea typeface="Courier New"/>
                <a:cs typeface="Courier New"/>
                <a:sym typeface="Courier New"/>
              </a:rPr>
              <a:t> </a:t>
            </a:r>
            <a:r>
              <a:rPr lang="en" sz="600">
                <a:solidFill>
                  <a:srgbClr val="015C80"/>
                </a:solidFill>
                <a:highlight>
                  <a:srgbClr val="FAFAFA"/>
                </a:highlight>
                <a:latin typeface="Courier New"/>
                <a:ea typeface="Courier New"/>
                <a:cs typeface="Courier New"/>
                <a:sym typeface="Courier New"/>
              </a:rPr>
              <a:t>name</a:t>
            </a:r>
            <a:r>
              <a:rPr b="1" lang="en" sz="600">
                <a:highlight>
                  <a:srgbClr val="FAFAFA"/>
                </a:highlight>
                <a:latin typeface="Courier New"/>
                <a:ea typeface="Courier New"/>
                <a:cs typeface="Courier New"/>
                <a:sym typeface="Courier New"/>
              </a:rPr>
              <a:t>=</a:t>
            </a:r>
            <a:r>
              <a:rPr lang="en" sz="600">
                <a:highlight>
                  <a:srgbClr val="FAFAFA"/>
                </a:highlight>
                <a:latin typeface="Courier New"/>
                <a:ea typeface="Courier New"/>
                <a:cs typeface="Courier New"/>
                <a:sym typeface="Courier New"/>
              </a:rPr>
              <a:t>example_service </a:t>
            </a:r>
            <a:r>
              <a:rPr lang="en" sz="600">
                <a:solidFill>
                  <a:srgbClr val="6E30BF"/>
                </a:solidFill>
                <a:highlight>
                  <a:srgbClr val="FAFAFA"/>
                </a:highlight>
                <a:latin typeface="Courier New"/>
                <a:ea typeface="Courier New"/>
                <a:cs typeface="Courier New"/>
                <a:sym typeface="Courier New"/>
              </a:rPr>
              <a:t>\</a:t>
            </a:r>
            <a:endParaRPr sz="600">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--data</a:t>
            </a:r>
            <a:r>
              <a:rPr lang="en" sz="600">
                <a:highlight>
                  <a:srgbClr val="FAFAFA"/>
                </a:highlight>
                <a:latin typeface="Courier New"/>
                <a:ea typeface="Courier New"/>
                <a:cs typeface="Courier New"/>
                <a:sym typeface="Courier New"/>
              </a:rPr>
              <a:t> </a:t>
            </a:r>
            <a:r>
              <a:rPr lang="en" sz="600">
                <a:solidFill>
                  <a:srgbClr val="015C80"/>
                </a:solidFill>
                <a:highlight>
                  <a:srgbClr val="FAFAFA"/>
                </a:highlight>
                <a:latin typeface="Courier New"/>
                <a:ea typeface="Courier New"/>
                <a:cs typeface="Courier New"/>
                <a:sym typeface="Courier New"/>
              </a:rPr>
              <a:t>url</a:t>
            </a:r>
            <a:r>
              <a:rPr b="1" lang="en" sz="600">
                <a:highlight>
                  <a:srgbClr val="FAFAFA"/>
                </a:highlight>
                <a:latin typeface="Courier New"/>
                <a:ea typeface="Courier New"/>
                <a:cs typeface="Courier New"/>
                <a:sym typeface="Courier New"/>
              </a:rPr>
              <a:t>=</a:t>
            </a:r>
            <a:r>
              <a:rPr lang="en" sz="600">
                <a:solidFill>
                  <a:srgbClr val="6E30BF"/>
                </a:solidFill>
                <a:highlight>
                  <a:srgbClr val="FAFAFA"/>
                </a:highlight>
                <a:latin typeface="Courier New"/>
                <a:ea typeface="Courier New"/>
                <a:cs typeface="Courier New"/>
                <a:sym typeface="Courier New"/>
              </a:rPr>
              <a:t>'http://mockbin.org'</a:t>
            </a:r>
            <a:endParaRPr sz="600">
              <a:highlight>
                <a:srgbClr val="FAFAFA"/>
              </a:highlight>
              <a:latin typeface="Courier New"/>
              <a:ea typeface="Courier New"/>
              <a:cs typeface="Courier New"/>
              <a:sym typeface="Courier New"/>
            </a:endParaRPr>
          </a:p>
        </p:txBody>
      </p:sp>
      <p:sp>
        <p:nvSpPr>
          <p:cNvPr id="287" name="Google Shape;287;p24"/>
          <p:cNvSpPr txBox="1"/>
          <p:nvPr/>
        </p:nvSpPr>
        <p:spPr>
          <a:xfrm>
            <a:off x="5311213" y="3227825"/>
            <a:ext cx="157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highlight>
                  <a:srgbClr val="FAFAFA"/>
                </a:highlight>
                <a:latin typeface="Courier New"/>
                <a:ea typeface="Courier New"/>
                <a:cs typeface="Courier New"/>
                <a:sym typeface="Courier New"/>
              </a:rPr>
              <a:t>curl </a:t>
            </a:r>
            <a:r>
              <a:rPr lang="en" sz="600">
                <a:solidFill>
                  <a:srgbClr val="000080"/>
                </a:solidFill>
                <a:highlight>
                  <a:srgbClr val="FAFAFA"/>
                </a:highlight>
                <a:latin typeface="Courier New"/>
                <a:ea typeface="Courier New"/>
                <a:cs typeface="Courier New"/>
                <a:sym typeface="Courier New"/>
              </a:rPr>
              <a:t>-i</a:t>
            </a: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-X</a:t>
            </a:r>
            <a:r>
              <a:rPr lang="en" sz="600">
                <a:highlight>
                  <a:srgbClr val="FAFAFA"/>
                </a:highlight>
                <a:latin typeface="Courier New"/>
                <a:ea typeface="Courier New"/>
                <a:cs typeface="Courier New"/>
                <a:sym typeface="Courier New"/>
              </a:rPr>
              <a:t> POST http://&lt;admin-hostname&gt;:8001/services/example_service/routes </a:t>
            </a:r>
            <a:r>
              <a:rPr lang="en" sz="600">
                <a:solidFill>
                  <a:srgbClr val="6E30BF"/>
                </a:solidFill>
                <a:highlight>
                  <a:srgbClr val="FAFAFA"/>
                </a:highlight>
                <a:latin typeface="Courier New"/>
                <a:ea typeface="Courier New"/>
                <a:cs typeface="Courier New"/>
                <a:sym typeface="Courier New"/>
              </a:rPr>
              <a:t>\</a:t>
            </a:r>
            <a:endParaRPr sz="600">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--data</a:t>
            </a:r>
            <a:r>
              <a:rPr lang="en" sz="600">
                <a:highlight>
                  <a:srgbClr val="FAFAFA"/>
                </a:highlight>
                <a:latin typeface="Courier New"/>
                <a:ea typeface="Courier New"/>
                <a:cs typeface="Courier New"/>
                <a:sym typeface="Courier New"/>
              </a:rPr>
              <a:t> </a:t>
            </a:r>
            <a:r>
              <a:rPr lang="en" sz="600">
                <a:solidFill>
                  <a:srgbClr val="6E30BF"/>
                </a:solidFill>
                <a:highlight>
                  <a:srgbClr val="FAFAFA"/>
                </a:highlight>
                <a:latin typeface="Courier New"/>
                <a:ea typeface="Courier New"/>
                <a:cs typeface="Courier New"/>
                <a:sym typeface="Courier New"/>
              </a:rPr>
              <a:t>'paths[]=/mock'</a:t>
            </a:r>
            <a:r>
              <a:rPr lang="en" sz="600">
                <a:highlight>
                  <a:srgbClr val="FAFAFA"/>
                </a:highlight>
                <a:latin typeface="Courier New"/>
                <a:ea typeface="Courier New"/>
                <a:cs typeface="Courier New"/>
                <a:sym typeface="Courier New"/>
              </a:rPr>
              <a:t> </a:t>
            </a:r>
            <a:r>
              <a:rPr lang="en" sz="600">
                <a:solidFill>
                  <a:srgbClr val="6E30BF"/>
                </a:solidFill>
                <a:highlight>
                  <a:srgbClr val="FAFAFA"/>
                </a:highlight>
                <a:latin typeface="Courier New"/>
                <a:ea typeface="Courier New"/>
                <a:cs typeface="Courier New"/>
                <a:sym typeface="Courier New"/>
              </a:rPr>
              <a:t>\</a:t>
            </a:r>
            <a:endParaRPr sz="600">
              <a:highlight>
                <a:srgbClr val="FAFAFA"/>
              </a:highlight>
              <a:latin typeface="Courier New"/>
              <a:ea typeface="Courier New"/>
              <a:cs typeface="Courier New"/>
              <a:sym typeface="Courier New"/>
            </a:endParaRPr>
          </a:p>
          <a:p>
            <a:pPr indent="0" lvl="0" marL="0" rtl="0" algn="l">
              <a:spcBef>
                <a:spcPts val="0"/>
              </a:spcBef>
              <a:spcAft>
                <a:spcPts val="0"/>
              </a:spcAft>
              <a:buNone/>
            </a:pPr>
            <a:r>
              <a:rPr lang="en" sz="600">
                <a:highlight>
                  <a:srgbClr val="FAFAFA"/>
                </a:highlight>
                <a:latin typeface="Courier New"/>
                <a:ea typeface="Courier New"/>
                <a:cs typeface="Courier New"/>
                <a:sym typeface="Courier New"/>
              </a:rPr>
              <a:t>  </a:t>
            </a:r>
            <a:r>
              <a:rPr lang="en" sz="600">
                <a:solidFill>
                  <a:srgbClr val="000080"/>
                </a:solidFill>
                <a:highlight>
                  <a:srgbClr val="FAFAFA"/>
                </a:highlight>
                <a:latin typeface="Courier New"/>
                <a:ea typeface="Courier New"/>
                <a:cs typeface="Courier New"/>
                <a:sym typeface="Courier New"/>
              </a:rPr>
              <a:t>--data</a:t>
            </a:r>
            <a:r>
              <a:rPr lang="en" sz="600">
                <a:highlight>
                  <a:srgbClr val="FAFAFA"/>
                </a:highlight>
                <a:latin typeface="Courier New"/>
                <a:ea typeface="Courier New"/>
                <a:cs typeface="Courier New"/>
                <a:sym typeface="Courier New"/>
              </a:rPr>
              <a:t> </a:t>
            </a:r>
            <a:r>
              <a:rPr lang="en" sz="600">
                <a:solidFill>
                  <a:srgbClr val="015C80"/>
                </a:solidFill>
                <a:highlight>
                  <a:srgbClr val="FAFAFA"/>
                </a:highlight>
                <a:latin typeface="Courier New"/>
                <a:ea typeface="Courier New"/>
                <a:cs typeface="Courier New"/>
                <a:sym typeface="Courier New"/>
              </a:rPr>
              <a:t>name</a:t>
            </a:r>
            <a:r>
              <a:rPr b="1" lang="en" sz="600">
                <a:highlight>
                  <a:srgbClr val="FAFAFA"/>
                </a:highlight>
                <a:latin typeface="Courier New"/>
                <a:ea typeface="Courier New"/>
                <a:cs typeface="Courier New"/>
                <a:sym typeface="Courier New"/>
              </a:rPr>
              <a:t>=</a:t>
            </a:r>
            <a:r>
              <a:rPr lang="en" sz="600">
                <a:highlight>
                  <a:srgbClr val="FAFAFA"/>
                </a:highlight>
                <a:latin typeface="Courier New"/>
                <a:ea typeface="Courier New"/>
                <a:cs typeface="Courier New"/>
                <a:sym typeface="Courier New"/>
              </a:rPr>
              <a:t>mocking</a:t>
            </a:r>
            <a:endParaRPr sz="600">
              <a:highlight>
                <a:srgbClr val="FAFAFA"/>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5"/>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MEP Auth</a:t>
            </a:r>
            <a:endParaRPr/>
          </a:p>
        </p:txBody>
      </p:sp>
      <p:sp>
        <p:nvSpPr>
          <p:cNvPr id="293" name="Google Shape;293;p25"/>
          <p:cNvSpPr txBox="1"/>
          <p:nvPr/>
        </p:nvSpPr>
        <p:spPr>
          <a:xfrm>
            <a:off x="236175" y="696600"/>
            <a:ext cx="4783500" cy="4267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800"/>
              <a:t>MEP-auth enables authentication functions for Applications. It provides two APIs:</a:t>
            </a:r>
            <a:endParaRPr sz="800"/>
          </a:p>
          <a:p>
            <a:pPr indent="-285750" lvl="0" marL="457200" rtl="0" algn="l">
              <a:lnSpc>
                <a:spcPct val="100000"/>
              </a:lnSpc>
              <a:spcBef>
                <a:spcPts val="1200"/>
              </a:spcBef>
              <a:spcAft>
                <a:spcPts val="0"/>
              </a:spcAft>
              <a:buClr>
                <a:srgbClr val="40485B"/>
              </a:buClr>
              <a:buSzPts val="900"/>
              <a:buAutoNum type="arabicPeriod"/>
            </a:pPr>
            <a:r>
              <a:rPr lang="en" sz="800"/>
              <a:t>Configure AK, SK &amp; application instance: Invoked by APPLCM via KONG (extended MM5) to validate the token requesting application.</a:t>
            </a:r>
            <a:endParaRPr sz="800"/>
          </a:p>
          <a:p>
            <a:pPr indent="-285750" lvl="0" marL="457200" rtl="0" algn="l">
              <a:lnSpc>
                <a:spcPct val="100000"/>
              </a:lnSpc>
              <a:spcBef>
                <a:spcPts val="0"/>
              </a:spcBef>
              <a:spcAft>
                <a:spcPts val="0"/>
              </a:spcAft>
              <a:buClr>
                <a:srgbClr val="40485B"/>
              </a:buClr>
              <a:buSzPts val="900"/>
              <a:buAutoNum type="arabicPeriod"/>
            </a:pPr>
            <a:r>
              <a:rPr lang="en" sz="800"/>
              <a:t>Get token: Invoked by application instance via KONG to obtain token</a:t>
            </a:r>
            <a:endParaRPr sz="800"/>
          </a:p>
          <a:p>
            <a:pPr indent="0" lvl="0" marL="0" rtl="0" algn="l">
              <a:lnSpc>
                <a:spcPct val="100000"/>
              </a:lnSpc>
              <a:spcBef>
                <a:spcPts val="1200"/>
              </a:spcBef>
              <a:spcAft>
                <a:spcPts val="0"/>
              </a:spcAft>
              <a:buNone/>
            </a:pPr>
            <a:r>
              <a:rPr lang="en" sz="800"/>
              <a:t>APP can provide the correct signature to MEP-auth based on the AK/SK signature algorithm to obtain a token, and then access MEP-server related interfaces using the token.</a:t>
            </a:r>
            <a:endParaRPr sz="800"/>
          </a:p>
          <a:p>
            <a:pPr indent="0" lvl="0" marL="0" rtl="0" algn="l">
              <a:lnSpc>
                <a:spcPct val="100000"/>
              </a:lnSpc>
              <a:spcBef>
                <a:spcPts val="1200"/>
              </a:spcBef>
              <a:spcAft>
                <a:spcPts val="0"/>
              </a:spcAft>
              <a:buNone/>
            </a:pPr>
            <a:r>
              <a:rPr lang="en" sz="800"/>
              <a:t>Note: Token based validation is performed by KONG using JWT Plugin. MEP-Auth just configures KONG plugin with required information for token validation</a:t>
            </a:r>
            <a:endParaRPr sz="800"/>
          </a:p>
          <a:p>
            <a:pPr indent="0" lvl="0" marL="0" rtl="0" algn="l">
              <a:lnSpc>
                <a:spcPct val="115000"/>
              </a:lnSpc>
              <a:spcBef>
                <a:spcPts val="1400"/>
              </a:spcBef>
              <a:spcAft>
                <a:spcPts val="0"/>
              </a:spcAft>
              <a:buNone/>
            </a:pPr>
            <a:r>
              <a:rPr lang="en" sz="800"/>
              <a:t>MEP-Auth INIT Flow</a:t>
            </a:r>
            <a:endParaRPr sz="800"/>
          </a:p>
          <a:p>
            <a:pPr indent="-279400" lvl="0" marL="457200" rtl="0" algn="l">
              <a:lnSpc>
                <a:spcPct val="115000"/>
              </a:lnSpc>
              <a:spcBef>
                <a:spcPts val="1200"/>
              </a:spcBef>
              <a:spcAft>
                <a:spcPts val="0"/>
              </a:spcAft>
              <a:buSzPts val="800"/>
              <a:buAutoNum type="arabicPeriod"/>
            </a:pPr>
            <a:r>
              <a:rPr lang="en" sz="800"/>
              <a:t>Add a consumer in kong along with public key for jwt token </a:t>
            </a:r>
            <a:endParaRPr sz="800"/>
          </a:p>
          <a:p>
            <a:pPr indent="-279400" lvl="0" marL="457200" rtl="0" algn="l">
              <a:lnSpc>
                <a:spcPct val="115000"/>
              </a:lnSpc>
              <a:spcBef>
                <a:spcPts val="0"/>
              </a:spcBef>
              <a:spcAft>
                <a:spcPts val="0"/>
              </a:spcAft>
              <a:buSzPts val="800"/>
              <a:buAutoNum type="arabicPeriod"/>
            </a:pPr>
            <a:r>
              <a:rPr lang="en" sz="800"/>
              <a:t>Configuring service and route for MEP-auth itself.</a:t>
            </a:r>
            <a:endParaRPr sz="800"/>
          </a:p>
          <a:p>
            <a:pPr indent="-279400" lvl="0" marL="457200" rtl="0" algn="l">
              <a:lnSpc>
                <a:spcPct val="115000"/>
              </a:lnSpc>
              <a:spcBef>
                <a:spcPts val="0"/>
              </a:spcBef>
              <a:spcAft>
                <a:spcPts val="0"/>
              </a:spcAft>
              <a:buSzPts val="800"/>
              <a:buAutoNum type="arabicPeriod"/>
            </a:pPr>
            <a:r>
              <a:rPr lang="en" sz="800"/>
              <a:t>Configuring service and route for MEP-server.</a:t>
            </a:r>
            <a:endParaRPr sz="800"/>
          </a:p>
          <a:p>
            <a:pPr indent="-279400" lvl="0" marL="457200" rtl="0" algn="l">
              <a:lnSpc>
                <a:spcPct val="115000"/>
              </a:lnSpc>
              <a:spcBef>
                <a:spcPts val="0"/>
              </a:spcBef>
              <a:spcAft>
                <a:spcPts val="0"/>
              </a:spcAft>
              <a:buSzPts val="800"/>
              <a:buAutoNum type="arabicPeriod"/>
            </a:pPr>
            <a:r>
              <a:rPr lang="en" sz="800"/>
              <a:t>Configure and enable the kong plugin for MEP-auth and MEP-server.</a:t>
            </a:r>
            <a:endParaRPr sz="800"/>
          </a:p>
          <a:p>
            <a:pPr indent="0" lvl="0" marL="0" rtl="0" algn="l">
              <a:lnSpc>
                <a:spcPct val="115000"/>
              </a:lnSpc>
              <a:spcBef>
                <a:spcPts val="1200"/>
              </a:spcBef>
              <a:spcAft>
                <a:spcPts val="0"/>
              </a:spcAft>
              <a:buNone/>
            </a:pPr>
            <a:r>
              <a:rPr lang="en" sz="800"/>
              <a:t>The plugins that MEP-auth opened in the initialization kong process include:</a:t>
            </a:r>
            <a:endParaRPr sz="800"/>
          </a:p>
          <a:p>
            <a:pPr indent="-279400" lvl="0" marL="457200" rtl="0" algn="l">
              <a:lnSpc>
                <a:spcPct val="115000"/>
              </a:lnSpc>
              <a:spcBef>
                <a:spcPts val="1200"/>
              </a:spcBef>
              <a:spcAft>
                <a:spcPts val="0"/>
              </a:spcAft>
              <a:buSzPts val="800"/>
              <a:buChar char="●"/>
            </a:pPr>
            <a:r>
              <a:rPr b="1" lang="en" sz="800"/>
              <a:t>JWT plugin</a:t>
            </a:r>
            <a:r>
              <a:rPr lang="en" sz="800"/>
              <a:t> Provides token verification capability for the corresponding interface.</a:t>
            </a:r>
            <a:endParaRPr sz="800"/>
          </a:p>
          <a:p>
            <a:pPr indent="-279400" lvl="0" marL="457200" rtl="0" algn="l">
              <a:lnSpc>
                <a:spcPct val="115000"/>
              </a:lnSpc>
              <a:spcBef>
                <a:spcPts val="0"/>
              </a:spcBef>
              <a:spcAft>
                <a:spcPts val="0"/>
              </a:spcAft>
              <a:buSzPts val="800"/>
              <a:buChar char="●"/>
            </a:pPr>
            <a:r>
              <a:rPr b="1" lang="en" sz="800"/>
              <a:t>Appid-header plugin</a:t>
            </a:r>
            <a:r>
              <a:rPr lang="en" sz="800"/>
              <a:t> Insert X-AppinstanceID header in interface request for MEP-server check. Check request token’s client ip is consistent with client ip of calling interface.</a:t>
            </a:r>
            <a:endParaRPr sz="800"/>
          </a:p>
          <a:p>
            <a:pPr indent="-279400" lvl="0" marL="457200" rtl="0" algn="l">
              <a:lnSpc>
                <a:spcPct val="115000"/>
              </a:lnSpc>
              <a:spcBef>
                <a:spcPts val="0"/>
              </a:spcBef>
              <a:spcAft>
                <a:spcPts val="0"/>
              </a:spcAft>
              <a:buSzPts val="800"/>
              <a:buChar char="●"/>
            </a:pPr>
            <a:r>
              <a:rPr b="1" lang="en" sz="800"/>
              <a:t>Rate Limiting Plugin</a:t>
            </a:r>
            <a:r>
              <a:rPr lang="en" sz="800"/>
              <a:t> Provides flow control capability for MEP-auth and MEP-server interfaces.</a:t>
            </a:r>
            <a:endParaRPr sz="800"/>
          </a:p>
          <a:p>
            <a:pPr indent="-279400" lvl="0" marL="457200" rtl="0" algn="l">
              <a:lnSpc>
                <a:spcPct val="115000"/>
              </a:lnSpc>
              <a:spcBef>
                <a:spcPts val="0"/>
              </a:spcBef>
              <a:spcAft>
                <a:spcPts val="0"/>
              </a:spcAft>
              <a:buSzPts val="800"/>
              <a:buChar char="●"/>
            </a:pPr>
            <a:r>
              <a:rPr b="1" lang="en" sz="800"/>
              <a:t>IP Restriction Plugin</a:t>
            </a:r>
            <a:r>
              <a:rPr lang="en" sz="800"/>
              <a:t> Provides client IP white list function support for MEP-auth.</a:t>
            </a:r>
            <a:endParaRPr sz="800"/>
          </a:p>
          <a:p>
            <a:pPr indent="-279400" lvl="0" marL="457200" rtl="0" algn="l">
              <a:lnSpc>
                <a:spcPct val="115000"/>
              </a:lnSpc>
              <a:spcBef>
                <a:spcPts val="0"/>
              </a:spcBef>
              <a:spcAft>
                <a:spcPts val="0"/>
              </a:spcAft>
              <a:buSzPts val="800"/>
              <a:buChar char="●"/>
            </a:pPr>
            <a:r>
              <a:rPr b="1" lang="en" sz="800"/>
              <a:t>response-transformer plugin</a:t>
            </a:r>
            <a:r>
              <a:rPr lang="en" sz="800"/>
              <a:t> Provides the server header capability in clear response.</a:t>
            </a:r>
            <a:endParaRPr sz="800"/>
          </a:p>
          <a:p>
            <a:pPr indent="-279400" lvl="0" marL="457200" rtl="0" algn="l">
              <a:lnSpc>
                <a:spcPct val="115000"/>
              </a:lnSpc>
              <a:spcBef>
                <a:spcPts val="0"/>
              </a:spcBef>
              <a:spcAft>
                <a:spcPts val="0"/>
              </a:spcAft>
              <a:buSzPts val="800"/>
              <a:buChar char="●"/>
            </a:pPr>
            <a:r>
              <a:rPr b="1" lang="en" sz="800"/>
              <a:t>Pre-function plugin</a:t>
            </a:r>
            <a:r>
              <a:rPr lang="en" sz="800"/>
              <a:t> providing modified interface request x_forwarded_for capability</a:t>
            </a:r>
            <a:endParaRPr sz="900">
              <a:solidFill>
                <a:srgbClr val="40485B"/>
              </a:solidFill>
            </a:endParaRPr>
          </a:p>
        </p:txBody>
      </p:sp>
      <p:grpSp>
        <p:nvGrpSpPr>
          <p:cNvPr id="294" name="Google Shape;294;p25"/>
          <p:cNvGrpSpPr/>
          <p:nvPr/>
        </p:nvGrpSpPr>
        <p:grpSpPr>
          <a:xfrm>
            <a:off x="5857225" y="239406"/>
            <a:ext cx="3074900" cy="2175846"/>
            <a:chOff x="5857225" y="239400"/>
            <a:chExt cx="3074900" cy="2630375"/>
          </a:xfrm>
        </p:grpSpPr>
        <p:sp>
          <p:nvSpPr>
            <p:cNvPr id="295" name="Google Shape;295;p25"/>
            <p:cNvSpPr/>
            <p:nvPr/>
          </p:nvSpPr>
          <p:spPr>
            <a:xfrm>
              <a:off x="6765400" y="950150"/>
              <a:ext cx="1479600" cy="423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MEP-Auth</a:t>
              </a:r>
              <a:endParaRPr sz="700"/>
            </a:p>
          </p:txBody>
        </p:sp>
        <p:sp>
          <p:nvSpPr>
            <p:cNvPr id="296" name="Google Shape;296;p25"/>
            <p:cNvSpPr/>
            <p:nvPr/>
          </p:nvSpPr>
          <p:spPr>
            <a:xfrm>
              <a:off x="6794627" y="239400"/>
              <a:ext cx="1479600" cy="35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APPLCM</a:t>
              </a:r>
              <a:endParaRPr sz="700"/>
            </a:p>
          </p:txBody>
        </p:sp>
        <p:sp>
          <p:nvSpPr>
            <p:cNvPr id="297" name="Google Shape;297;p25"/>
            <p:cNvSpPr/>
            <p:nvPr/>
          </p:nvSpPr>
          <p:spPr>
            <a:xfrm>
              <a:off x="6765400" y="1684650"/>
              <a:ext cx="1479600" cy="35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KONG</a:t>
              </a:r>
              <a:endParaRPr sz="700"/>
            </a:p>
          </p:txBody>
        </p:sp>
        <p:sp>
          <p:nvSpPr>
            <p:cNvPr id="298" name="Google Shape;298;p25"/>
            <p:cNvSpPr/>
            <p:nvPr/>
          </p:nvSpPr>
          <p:spPr>
            <a:xfrm>
              <a:off x="6978936" y="2513375"/>
              <a:ext cx="794700" cy="35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APP</a:t>
              </a:r>
              <a:endParaRPr sz="700"/>
            </a:p>
          </p:txBody>
        </p:sp>
        <p:sp>
          <p:nvSpPr>
            <p:cNvPr id="299" name="Google Shape;299;p25"/>
            <p:cNvSpPr/>
            <p:nvPr/>
          </p:nvSpPr>
          <p:spPr>
            <a:xfrm>
              <a:off x="7053061" y="2454375"/>
              <a:ext cx="794700" cy="35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APP</a:t>
              </a:r>
              <a:endParaRPr sz="700"/>
            </a:p>
          </p:txBody>
        </p:sp>
        <p:sp>
          <p:nvSpPr>
            <p:cNvPr id="300" name="Google Shape;300;p25"/>
            <p:cNvSpPr/>
            <p:nvPr/>
          </p:nvSpPr>
          <p:spPr>
            <a:xfrm>
              <a:off x="7134986" y="2387575"/>
              <a:ext cx="794700" cy="35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APP</a:t>
              </a:r>
              <a:endParaRPr sz="700"/>
            </a:p>
          </p:txBody>
        </p:sp>
        <p:sp>
          <p:nvSpPr>
            <p:cNvPr id="301" name="Google Shape;301;p25"/>
            <p:cNvSpPr/>
            <p:nvPr/>
          </p:nvSpPr>
          <p:spPr>
            <a:xfrm>
              <a:off x="7446450" y="885425"/>
              <a:ext cx="164400" cy="141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
            <p:cNvSpPr/>
            <p:nvPr/>
          </p:nvSpPr>
          <p:spPr>
            <a:xfrm>
              <a:off x="7446450" y="1335563"/>
              <a:ext cx="164400" cy="141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3" name="Google Shape;303;p25"/>
            <p:cNvCxnSpPr>
              <a:stCxn id="296" idx="2"/>
              <a:endCxn id="301" idx="0"/>
            </p:cNvCxnSpPr>
            <p:nvPr/>
          </p:nvCxnSpPr>
          <p:spPr>
            <a:xfrm flipH="1">
              <a:off x="7528727" y="595800"/>
              <a:ext cx="5700" cy="289500"/>
            </a:xfrm>
            <a:prstGeom prst="straightConnector1">
              <a:avLst/>
            </a:prstGeom>
            <a:noFill/>
            <a:ln cap="flat" cmpd="sng" w="9525">
              <a:solidFill>
                <a:schemeClr val="dk2"/>
              </a:solidFill>
              <a:prstDash val="solid"/>
              <a:round/>
              <a:headEnd len="med" w="med" type="none"/>
              <a:tailEnd len="med" w="med" type="triangle"/>
            </a:ln>
          </p:spPr>
        </p:cxnSp>
        <p:cxnSp>
          <p:nvCxnSpPr>
            <p:cNvPr id="304" name="Google Shape;304;p25"/>
            <p:cNvCxnSpPr>
              <a:stCxn id="300" idx="0"/>
              <a:endCxn id="302" idx="4"/>
            </p:cNvCxnSpPr>
            <p:nvPr/>
          </p:nvCxnSpPr>
          <p:spPr>
            <a:xfrm rot="10800000">
              <a:off x="7528736" y="1476475"/>
              <a:ext cx="3600" cy="9111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25"/>
            <p:cNvCxnSpPr/>
            <p:nvPr/>
          </p:nvCxnSpPr>
          <p:spPr>
            <a:xfrm flipH="1">
              <a:off x="7070700" y="1378650"/>
              <a:ext cx="7800" cy="321000"/>
            </a:xfrm>
            <a:prstGeom prst="straightConnector1">
              <a:avLst/>
            </a:prstGeom>
            <a:noFill/>
            <a:ln cap="flat" cmpd="sng" w="9525">
              <a:solidFill>
                <a:schemeClr val="dk2"/>
              </a:solidFill>
              <a:prstDash val="solid"/>
              <a:round/>
              <a:headEnd len="med" w="med" type="none"/>
              <a:tailEnd len="med" w="med" type="triangle"/>
            </a:ln>
          </p:spPr>
        </p:cxnSp>
        <p:sp>
          <p:nvSpPr>
            <p:cNvPr id="306" name="Google Shape;306;p25"/>
            <p:cNvSpPr txBox="1"/>
            <p:nvPr/>
          </p:nvSpPr>
          <p:spPr>
            <a:xfrm>
              <a:off x="6008075" y="1281050"/>
              <a:ext cx="1058400" cy="558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latin typeface="Calibri"/>
                  <a:ea typeface="Calibri"/>
                  <a:cs typeface="Calibri"/>
                  <a:sym typeface="Calibri"/>
                </a:rPr>
                <a:t>Configures KONG</a:t>
              </a:r>
              <a:endParaRPr sz="900">
                <a:latin typeface="Calibri"/>
                <a:ea typeface="Calibri"/>
                <a:cs typeface="Calibri"/>
                <a:sym typeface="Calibri"/>
              </a:endParaRPr>
            </a:p>
            <a:p>
              <a:pPr indent="0" lvl="0" marL="0" rtl="0" algn="r">
                <a:spcBef>
                  <a:spcPts val="0"/>
                </a:spcBef>
                <a:spcAft>
                  <a:spcPts val="0"/>
                </a:spcAft>
                <a:buNone/>
              </a:pPr>
              <a:r>
                <a:rPr lang="en" sz="900">
                  <a:latin typeface="Calibri"/>
                  <a:ea typeface="Calibri"/>
                  <a:cs typeface="Calibri"/>
                  <a:sym typeface="Calibri"/>
                </a:rPr>
                <a:t>(Init Flow)</a:t>
              </a:r>
              <a:endParaRPr sz="900">
                <a:latin typeface="Calibri"/>
                <a:ea typeface="Calibri"/>
                <a:cs typeface="Calibri"/>
                <a:sym typeface="Calibri"/>
              </a:endParaRPr>
            </a:p>
          </p:txBody>
        </p:sp>
        <p:sp>
          <p:nvSpPr>
            <p:cNvPr id="307" name="Google Shape;307;p25"/>
            <p:cNvSpPr txBox="1"/>
            <p:nvPr/>
          </p:nvSpPr>
          <p:spPr>
            <a:xfrm>
              <a:off x="5857225" y="519050"/>
              <a:ext cx="1666200" cy="558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latin typeface="Calibri"/>
                  <a:ea typeface="Calibri"/>
                  <a:cs typeface="Calibri"/>
                  <a:sym typeface="Calibri"/>
                </a:rPr>
                <a:t>Configure Ak,Sk, AppInstance</a:t>
              </a:r>
              <a:endParaRPr sz="900">
                <a:latin typeface="Calibri"/>
                <a:ea typeface="Calibri"/>
                <a:cs typeface="Calibri"/>
                <a:sym typeface="Calibri"/>
              </a:endParaRPr>
            </a:p>
            <a:p>
              <a:pPr indent="0" lvl="0" marL="0" rtl="0" algn="r">
                <a:spcBef>
                  <a:spcPts val="0"/>
                </a:spcBef>
                <a:spcAft>
                  <a:spcPts val="0"/>
                </a:spcAft>
                <a:buNone/>
              </a:pPr>
              <a:r>
                <a:rPr lang="en" sz="900">
                  <a:latin typeface="Calibri"/>
                  <a:ea typeface="Calibri"/>
                  <a:cs typeface="Calibri"/>
                  <a:sym typeface="Calibri"/>
                </a:rPr>
                <a:t>(For every Application Instance)</a:t>
              </a:r>
              <a:endParaRPr sz="900">
                <a:latin typeface="Calibri"/>
                <a:ea typeface="Calibri"/>
                <a:cs typeface="Calibri"/>
                <a:sym typeface="Calibri"/>
              </a:endParaRPr>
            </a:p>
          </p:txBody>
        </p:sp>
        <p:sp>
          <p:nvSpPr>
            <p:cNvPr id="308" name="Google Shape;308;p25"/>
            <p:cNvSpPr txBox="1"/>
            <p:nvPr/>
          </p:nvSpPr>
          <p:spPr>
            <a:xfrm>
              <a:off x="7452525" y="1964850"/>
              <a:ext cx="1479600" cy="55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Get Token</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(Producer/Consumer flow)</a:t>
              </a:r>
              <a:endParaRPr sz="900">
                <a:latin typeface="Calibri"/>
                <a:ea typeface="Calibri"/>
                <a:cs typeface="Calibri"/>
                <a:sym typeface="Calibri"/>
              </a:endParaRPr>
            </a:p>
          </p:txBody>
        </p:sp>
      </p:grpSp>
      <p:grpSp>
        <p:nvGrpSpPr>
          <p:cNvPr id="309" name="Google Shape;309;p25"/>
          <p:cNvGrpSpPr/>
          <p:nvPr/>
        </p:nvGrpSpPr>
        <p:grpSpPr>
          <a:xfrm>
            <a:off x="5293721" y="2441531"/>
            <a:ext cx="3536601" cy="2469278"/>
            <a:chOff x="4358925" y="1720666"/>
            <a:chExt cx="4471050" cy="2919459"/>
          </a:xfrm>
        </p:grpSpPr>
        <p:sp>
          <p:nvSpPr>
            <p:cNvPr id="310" name="Google Shape;310;p25"/>
            <p:cNvSpPr/>
            <p:nvPr/>
          </p:nvSpPr>
          <p:spPr>
            <a:xfrm>
              <a:off x="4358925" y="2043025"/>
              <a:ext cx="1412700" cy="3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Kong API Gateway</a:t>
              </a:r>
              <a:endParaRPr sz="900"/>
            </a:p>
          </p:txBody>
        </p:sp>
        <p:sp>
          <p:nvSpPr>
            <p:cNvPr id="311" name="Google Shape;311;p25"/>
            <p:cNvSpPr/>
            <p:nvPr/>
          </p:nvSpPr>
          <p:spPr>
            <a:xfrm>
              <a:off x="7417275" y="2043026"/>
              <a:ext cx="1412700" cy="3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MEP-Auth</a:t>
              </a:r>
              <a:endParaRPr sz="900"/>
            </a:p>
          </p:txBody>
        </p:sp>
        <p:cxnSp>
          <p:nvCxnSpPr>
            <p:cNvPr id="312" name="Google Shape;312;p25"/>
            <p:cNvCxnSpPr/>
            <p:nvPr/>
          </p:nvCxnSpPr>
          <p:spPr>
            <a:xfrm>
              <a:off x="8122375" y="2420717"/>
              <a:ext cx="11100" cy="20928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25"/>
            <p:cNvCxnSpPr/>
            <p:nvPr/>
          </p:nvCxnSpPr>
          <p:spPr>
            <a:xfrm flipH="1">
              <a:off x="4966375" y="2420725"/>
              <a:ext cx="900" cy="22194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25"/>
            <p:cNvCxnSpPr/>
            <p:nvPr/>
          </p:nvCxnSpPr>
          <p:spPr>
            <a:xfrm rot="10800000">
              <a:off x="4967575" y="2697675"/>
              <a:ext cx="3154500" cy="6300"/>
            </a:xfrm>
            <a:prstGeom prst="straightConnector1">
              <a:avLst/>
            </a:prstGeom>
            <a:noFill/>
            <a:ln cap="flat" cmpd="sng" w="9525">
              <a:solidFill>
                <a:schemeClr val="dk2"/>
              </a:solidFill>
              <a:prstDash val="solid"/>
              <a:round/>
              <a:headEnd len="med" w="med" type="none"/>
              <a:tailEnd len="med" w="med" type="stealth"/>
            </a:ln>
          </p:spPr>
        </p:cxnSp>
        <p:cxnSp>
          <p:nvCxnSpPr>
            <p:cNvPr id="315" name="Google Shape;315;p25"/>
            <p:cNvCxnSpPr/>
            <p:nvPr/>
          </p:nvCxnSpPr>
          <p:spPr>
            <a:xfrm rot="10800000">
              <a:off x="4955725" y="3570250"/>
              <a:ext cx="3167100" cy="25200"/>
            </a:xfrm>
            <a:prstGeom prst="straightConnector1">
              <a:avLst/>
            </a:prstGeom>
            <a:noFill/>
            <a:ln cap="flat" cmpd="sng" w="9525">
              <a:solidFill>
                <a:schemeClr val="dk2"/>
              </a:solidFill>
              <a:prstDash val="solid"/>
              <a:round/>
              <a:headEnd len="med" w="med" type="none"/>
              <a:tailEnd len="med" w="med" type="stealth"/>
            </a:ln>
          </p:spPr>
        </p:cxnSp>
        <p:cxnSp>
          <p:nvCxnSpPr>
            <p:cNvPr id="316" name="Google Shape;316;p25"/>
            <p:cNvCxnSpPr/>
            <p:nvPr/>
          </p:nvCxnSpPr>
          <p:spPr>
            <a:xfrm rot="10800000">
              <a:off x="4956475" y="4281475"/>
              <a:ext cx="3165600" cy="300"/>
            </a:xfrm>
            <a:prstGeom prst="straightConnector1">
              <a:avLst/>
            </a:prstGeom>
            <a:noFill/>
            <a:ln cap="flat" cmpd="sng" w="9525">
              <a:solidFill>
                <a:schemeClr val="dk2"/>
              </a:solidFill>
              <a:prstDash val="solid"/>
              <a:round/>
              <a:headEnd len="med" w="med" type="none"/>
              <a:tailEnd len="med" w="med" type="stealth"/>
            </a:ln>
          </p:spPr>
        </p:cxnSp>
        <p:sp>
          <p:nvSpPr>
            <p:cNvPr id="317" name="Google Shape;317;p25"/>
            <p:cNvSpPr txBox="1"/>
            <p:nvPr/>
          </p:nvSpPr>
          <p:spPr>
            <a:xfrm>
              <a:off x="5381375" y="2334288"/>
              <a:ext cx="2381700" cy="6006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Create consumer</a:t>
              </a:r>
              <a:endParaRPr sz="700">
                <a:latin typeface="Calibri"/>
                <a:ea typeface="Calibri"/>
                <a:cs typeface="Calibri"/>
                <a:sym typeface="Calibri"/>
              </a:endParaRPr>
            </a:p>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Configure public key for jwt token verification.</a:t>
              </a:r>
              <a:endParaRPr sz="700">
                <a:latin typeface="Calibri"/>
                <a:ea typeface="Calibri"/>
                <a:cs typeface="Calibri"/>
                <a:sym typeface="Calibri"/>
              </a:endParaRPr>
            </a:p>
          </p:txBody>
        </p:sp>
        <p:sp>
          <p:nvSpPr>
            <p:cNvPr id="318" name="Google Shape;318;p25"/>
            <p:cNvSpPr txBox="1"/>
            <p:nvPr/>
          </p:nvSpPr>
          <p:spPr>
            <a:xfrm>
              <a:off x="5098525" y="3007463"/>
              <a:ext cx="2892600" cy="8553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Create Service for Mep server with path /mep/mec_service_mgmt and /mep/mec_app_support</a:t>
              </a:r>
              <a:endParaRPr sz="700">
                <a:latin typeface="Calibri"/>
                <a:ea typeface="Calibri"/>
                <a:cs typeface="Calibri"/>
                <a:sym typeface="Calibri"/>
              </a:endParaRPr>
            </a:p>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Enable rate limiting, jwt authentication, app-id header etc plugins to the service.</a:t>
              </a:r>
              <a:endParaRPr sz="700">
                <a:solidFill>
                  <a:srgbClr val="FF0000"/>
                </a:solidFill>
                <a:latin typeface="Calibri"/>
                <a:ea typeface="Calibri"/>
                <a:cs typeface="Calibri"/>
                <a:sym typeface="Calibri"/>
              </a:endParaRPr>
            </a:p>
          </p:txBody>
        </p:sp>
        <p:sp>
          <p:nvSpPr>
            <p:cNvPr id="319" name="Google Shape;319;p25"/>
            <p:cNvSpPr txBox="1"/>
            <p:nvPr/>
          </p:nvSpPr>
          <p:spPr>
            <a:xfrm>
              <a:off x="5072225" y="3814350"/>
              <a:ext cx="3000000" cy="7278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Create Service for Mep/mep/token and /mep/appMng/v1</a:t>
              </a:r>
              <a:endParaRPr sz="700">
                <a:latin typeface="Calibri"/>
                <a:ea typeface="Calibri"/>
                <a:cs typeface="Calibri"/>
                <a:sym typeface="Calibri"/>
              </a:endParaRPr>
            </a:p>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 auth with path Enable rate limiting, transform plugins.</a:t>
              </a:r>
              <a:endParaRPr sz="700"/>
            </a:p>
          </p:txBody>
        </p:sp>
        <p:sp>
          <p:nvSpPr>
            <p:cNvPr id="320" name="Google Shape;320;p25"/>
            <p:cNvSpPr txBox="1"/>
            <p:nvPr/>
          </p:nvSpPr>
          <p:spPr>
            <a:xfrm>
              <a:off x="5148025" y="1720666"/>
              <a:ext cx="2793600" cy="418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Calibri"/>
                  <a:ea typeface="Calibri"/>
                  <a:cs typeface="Calibri"/>
                  <a:sym typeface="Calibri"/>
                </a:rPr>
                <a:t>MEP auth INIT flow</a:t>
              </a:r>
              <a:endParaRPr sz="1100">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6"/>
          <p:cNvSpPr txBox="1"/>
          <p:nvPr>
            <p:ph type="title"/>
          </p:nvPr>
        </p:nvSpPr>
        <p:spPr>
          <a:xfrm>
            <a:off x="776300" y="416975"/>
            <a:ext cx="7505700" cy="57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Kong config for MEP server and MEP auth</a:t>
            </a:r>
            <a:endParaRPr/>
          </a:p>
        </p:txBody>
      </p:sp>
      <p:sp>
        <p:nvSpPr>
          <p:cNvPr id="326" name="Google Shape;326;p26"/>
          <p:cNvSpPr/>
          <p:nvPr/>
        </p:nvSpPr>
        <p:spPr>
          <a:xfrm>
            <a:off x="3795875" y="11299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Kong</a:t>
            </a:r>
            <a:endParaRPr sz="1100"/>
          </a:p>
        </p:txBody>
      </p:sp>
      <p:sp>
        <p:nvSpPr>
          <p:cNvPr id="327" name="Google Shape;327;p26"/>
          <p:cNvSpPr/>
          <p:nvPr/>
        </p:nvSpPr>
        <p:spPr>
          <a:xfrm>
            <a:off x="7065000" y="11299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MepAuth</a:t>
            </a:r>
            <a:endParaRPr sz="1100"/>
          </a:p>
        </p:txBody>
      </p:sp>
      <p:sp>
        <p:nvSpPr>
          <p:cNvPr id="328" name="Google Shape;328;p26"/>
          <p:cNvSpPr/>
          <p:nvPr/>
        </p:nvSpPr>
        <p:spPr>
          <a:xfrm>
            <a:off x="598200" y="11299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Client</a:t>
            </a:r>
            <a:endParaRPr sz="1100"/>
          </a:p>
        </p:txBody>
      </p:sp>
      <p:cxnSp>
        <p:nvCxnSpPr>
          <p:cNvPr id="329" name="Google Shape;329;p26"/>
          <p:cNvCxnSpPr/>
          <p:nvPr/>
        </p:nvCxnSpPr>
        <p:spPr>
          <a:xfrm rot="10800000">
            <a:off x="4983800" y="1285750"/>
            <a:ext cx="1983900" cy="6000"/>
          </a:xfrm>
          <a:prstGeom prst="straightConnector1">
            <a:avLst/>
          </a:prstGeom>
          <a:noFill/>
          <a:ln cap="flat" cmpd="sng" w="9525">
            <a:solidFill>
              <a:schemeClr val="dk2"/>
            </a:solidFill>
            <a:prstDash val="solid"/>
            <a:round/>
            <a:headEnd len="med" w="med" type="none"/>
            <a:tailEnd len="med" w="med" type="stealth"/>
          </a:ln>
        </p:spPr>
      </p:cxnSp>
      <p:sp>
        <p:nvSpPr>
          <p:cNvPr id="330" name="Google Shape;330;p26"/>
          <p:cNvSpPr txBox="1"/>
          <p:nvPr/>
        </p:nvSpPr>
        <p:spPr>
          <a:xfrm>
            <a:off x="4885750" y="1371350"/>
            <a:ext cx="2112600" cy="723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Create service name = “mepserver”, url = “https://mepserver:8088/” </a:t>
            </a:r>
            <a:endParaRPr sz="700">
              <a:latin typeface="Calibri"/>
              <a:ea typeface="Calibri"/>
              <a:cs typeface="Calibri"/>
              <a:sym typeface="Calibri"/>
            </a:endParaRPr>
          </a:p>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Add route /mep/mec_service_mgmt, /mep/mec_app_support</a:t>
            </a:r>
            <a:endParaRPr sz="700">
              <a:solidFill>
                <a:srgbClr val="6A8759"/>
              </a:solidFill>
              <a:highlight>
                <a:srgbClr val="2B2B2B"/>
              </a:highlight>
              <a:latin typeface="Courier New"/>
              <a:ea typeface="Courier New"/>
              <a:cs typeface="Courier New"/>
              <a:sym typeface="Courier New"/>
            </a:endParaRPr>
          </a:p>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Set Route option strip_path = False</a:t>
            </a:r>
            <a:endParaRPr sz="700">
              <a:latin typeface="Calibri"/>
              <a:ea typeface="Calibri"/>
              <a:cs typeface="Calibri"/>
              <a:sym typeface="Calibri"/>
            </a:endParaRPr>
          </a:p>
        </p:txBody>
      </p:sp>
      <p:cxnSp>
        <p:nvCxnSpPr>
          <p:cNvPr id="331" name="Google Shape;331;p26"/>
          <p:cNvCxnSpPr/>
          <p:nvPr/>
        </p:nvCxnSpPr>
        <p:spPr>
          <a:xfrm rot="10800000">
            <a:off x="1768425" y="1291750"/>
            <a:ext cx="1983900" cy="6000"/>
          </a:xfrm>
          <a:prstGeom prst="straightConnector1">
            <a:avLst/>
          </a:prstGeom>
          <a:noFill/>
          <a:ln cap="flat" cmpd="sng" w="9525">
            <a:solidFill>
              <a:schemeClr val="dk2"/>
            </a:solidFill>
            <a:prstDash val="solid"/>
            <a:round/>
            <a:headEnd len="med" w="med" type="none"/>
            <a:tailEnd len="med" w="med" type="stealth"/>
          </a:ln>
        </p:spPr>
      </p:cxnSp>
      <p:sp>
        <p:nvSpPr>
          <p:cNvPr id="332" name="Google Shape;332;p26"/>
          <p:cNvSpPr/>
          <p:nvPr/>
        </p:nvSpPr>
        <p:spPr>
          <a:xfrm>
            <a:off x="4812875" y="1371350"/>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a:t>
            </a:r>
            <a:endParaRPr sz="800"/>
          </a:p>
        </p:txBody>
      </p:sp>
      <p:sp>
        <p:nvSpPr>
          <p:cNvPr id="333" name="Google Shape;333;p26"/>
          <p:cNvSpPr txBox="1"/>
          <p:nvPr/>
        </p:nvSpPr>
        <p:spPr>
          <a:xfrm>
            <a:off x="1740524" y="1371350"/>
            <a:ext cx="1934400" cy="507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Kong expose route </a:t>
            </a:r>
            <a:r>
              <a:rPr lang="en" sz="700">
                <a:latin typeface="Calibri"/>
                <a:ea typeface="Calibri"/>
                <a:cs typeface="Calibri"/>
                <a:sym typeface="Calibri"/>
              </a:rPr>
              <a:t>/mep/mec_service_mgmt &amp; /mep/mec_app_support</a:t>
            </a:r>
            <a:endParaRPr sz="700">
              <a:latin typeface="Calibri"/>
              <a:ea typeface="Calibri"/>
              <a:cs typeface="Calibri"/>
              <a:sym typeface="Calibri"/>
            </a:endParaRPr>
          </a:p>
        </p:txBody>
      </p:sp>
      <p:sp>
        <p:nvSpPr>
          <p:cNvPr id="334" name="Google Shape;334;p26"/>
          <p:cNvSpPr/>
          <p:nvPr/>
        </p:nvSpPr>
        <p:spPr>
          <a:xfrm>
            <a:off x="1667638" y="1371350"/>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2</a:t>
            </a:r>
            <a:endParaRPr sz="800"/>
          </a:p>
        </p:txBody>
      </p:sp>
      <p:sp>
        <p:nvSpPr>
          <p:cNvPr id="335" name="Google Shape;335;p26"/>
          <p:cNvSpPr txBox="1"/>
          <p:nvPr/>
        </p:nvSpPr>
        <p:spPr>
          <a:xfrm>
            <a:off x="1175625" y="2318525"/>
            <a:ext cx="2992200" cy="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Example Client Call https://{{KONG_HOST}}:{{KONG_PROXY_SSL}}/mep/mec_service_mgmt/v1/applications/5abe4782-2c70-4e47-9a4e-0ee3a1a0fd1f/services</a:t>
            </a:r>
            <a:endParaRPr sz="700">
              <a:latin typeface="Calibri"/>
              <a:ea typeface="Calibri"/>
              <a:cs typeface="Calibri"/>
              <a:sym typeface="Calibri"/>
            </a:endParaRPr>
          </a:p>
        </p:txBody>
      </p:sp>
      <p:sp>
        <p:nvSpPr>
          <p:cNvPr id="336" name="Google Shape;336;p26"/>
          <p:cNvSpPr/>
          <p:nvPr/>
        </p:nvSpPr>
        <p:spPr>
          <a:xfrm>
            <a:off x="1527521" y="2291050"/>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3</a:t>
            </a:r>
            <a:endParaRPr sz="800"/>
          </a:p>
        </p:txBody>
      </p:sp>
      <p:cxnSp>
        <p:nvCxnSpPr>
          <p:cNvPr id="337" name="Google Shape;337;p26"/>
          <p:cNvCxnSpPr/>
          <p:nvPr/>
        </p:nvCxnSpPr>
        <p:spPr>
          <a:xfrm>
            <a:off x="1720125" y="2197300"/>
            <a:ext cx="2051400" cy="6000"/>
          </a:xfrm>
          <a:prstGeom prst="straightConnector1">
            <a:avLst/>
          </a:prstGeom>
          <a:noFill/>
          <a:ln cap="flat" cmpd="sng" w="9525">
            <a:solidFill>
              <a:schemeClr val="dk2"/>
            </a:solidFill>
            <a:prstDash val="solid"/>
            <a:round/>
            <a:headEnd len="med" w="med" type="none"/>
            <a:tailEnd len="med" w="med" type="stealth"/>
          </a:ln>
        </p:spPr>
      </p:cxnSp>
      <p:cxnSp>
        <p:nvCxnSpPr>
          <p:cNvPr id="338" name="Google Shape;338;p26"/>
          <p:cNvCxnSpPr/>
          <p:nvPr/>
        </p:nvCxnSpPr>
        <p:spPr>
          <a:xfrm>
            <a:off x="4885750" y="2174250"/>
            <a:ext cx="2051400" cy="6000"/>
          </a:xfrm>
          <a:prstGeom prst="straightConnector1">
            <a:avLst/>
          </a:prstGeom>
          <a:noFill/>
          <a:ln cap="flat" cmpd="sng" w="9525">
            <a:solidFill>
              <a:schemeClr val="dk2"/>
            </a:solidFill>
            <a:prstDash val="solid"/>
            <a:round/>
            <a:headEnd len="med" w="med" type="none"/>
            <a:tailEnd len="med" w="med" type="stealth"/>
          </a:ln>
        </p:spPr>
      </p:cxnSp>
      <p:sp>
        <p:nvSpPr>
          <p:cNvPr id="339" name="Google Shape;339;p26"/>
          <p:cNvSpPr txBox="1"/>
          <p:nvPr/>
        </p:nvSpPr>
        <p:spPr>
          <a:xfrm>
            <a:off x="4631075" y="2332263"/>
            <a:ext cx="2992200" cy="507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Kong calls </a:t>
            </a:r>
            <a:r>
              <a:rPr lang="en" sz="700">
                <a:latin typeface="Calibri"/>
                <a:ea typeface="Calibri"/>
                <a:cs typeface="Calibri"/>
                <a:sym typeface="Calibri"/>
              </a:rPr>
              <a:t>https://mepserver:8088</a:t>
            </a:r>
            <a:r>
              <a:rPr lang="en" sz="700">
                <a:latin typeface="Calibri"/>
                <a:ea typeface="Calibri"/>
                <a:cs typeface="Calibri"/>
                <a:sym typeface="Calibri"/>
              </a:rPr>
              <a:t>/mep/mec_service_mgmt/v1/applications/5abe4782-2c70-4e47-9a4e-0ee3a1a0fd1f/services</a:t>
            </a:r>
            <a:endParaRPr sz="700">
              <a:latin typeface="Calibri"/>
              <a:ea typeface="Calibri"/>
              <a:cs typeface="Calibri"/>
              <a:sym typeface="Calibri"/>
            </a:endParaRPr>
          </a:p>
        </p:txBody>
      </p:sp>
      <p:sp>
        <p:nvSpPr>
          <p:cNvPr id="340" name="Google Shape;340;p26"/>
          <p:cNvSpPr/>
          <p:nvPr/>
        </p:nvSpPr>
        <p:spPr>
          <a:xfrm>
            <a:off x="4982971" y="2304788"/>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4</a:t>
            </a:r>
            <a:endParaRPr sz="800"/>
          </a:p>
        </p:txBody>
      </p:sp>
      <p:sp>
        <p:nvSpPr>
          <p:cNvPr id="341" name="Google Shape;341;p26"/>
          <p:cNvSpPr/>
          <p:nvPr/>
        </p:nvSpPr>
        <p:spPr>
          <a:xfrm>
            <a:off x="3719675" y="30349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Kong</a:t>
            </a:r>
            <a:endParaRPr sz="1100"/>
          </a:p>
        </p:txBody>
      </p:sp>
      <p:sp>
        <p:nvSpPr>
          <p:cNvPr id="342" name="Google Shape;342;p26"/>
          <p:cNvSpPr/>
          <p:nvPr/>
        </p:nvSpPr>
        <p:spPr>
          <a:xfrm>
            <a:off x="6988800" y="30349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MepAuth</a:t>
            </a:r>
            <a:endParaRPr sz="1100"/>
          </a:p>
        </p:txBody>
      </p:sp>
      <p:sp>
        <p:nvSpPr>
          <p:cNvPr id="343" name="Google Shape;343;p26"/>
          <p:cNvSpPr/>
          <p:nvPr/>
        </p:nvSpPr>
        <p:spPr>
          <a:xfrm>
            <a:off x="522000" y="30349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Client</a:t>
            </a:r>
            <a:endParaRPr sz="1100"/>
          </a:p>
        </p:txBody>
      </p:sp>
      <p:cxnSp>
        <p:nvCxnSpPr>
          <p:cNvPr id="344" name="Google Shape;344;p26"/>
          <p:cNvCxnSpPr/>
          <p:nvPr/>
        </p:nvCxnSpPr>
        <p:spPr>
          <a:xfrm rot="10800000">
            <a:off x="4907600" y="3190750"/>
            <a:ext cx="1983900" cy="6000"/>
          </a:xfrm>
          <a:prstGeom prst="straightConnector1">
            <a:avLst/>
          </a:prstGeom>
          <a:noFill/>
          <a:ln cap="flat" cmpd="sng" w="9525">
            <a:solidFill>
              <a:schemeClr val="dk2"/>
            </a:solidFill>
            <a:prstDash val="solid"/>
            <a:round/>
            <a:headEnd len="med" w="med" type="none"/>
            <a:tailEnd len="med" w="med" type="stealth"/>
          </a:ln>
        </p:spPr>
      </p:cxnSp>
      <p:sp>
        <p:nvSpPr>
          <p:cNvPr id="345" name="Google Shape;345;p26"/>
          <p:cNvSpPr txBox="1"/>
          <p:nvPr/>
        </p:nvSpPr>
        <p:spPr>
          <a:xfrm>
            <a:off x="4809550" y="3276350"/>
            <a:ext cx="2112600" cy="7233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Create service name = “mepauth”, url = “https://127.0.0.1:10443/” </a:t>
            </a:r>
            <a:endParaRPr sz="700">
              <a:latin typeface="Calibri"/>
              <a:ea typeface="Calibri"/>
              <a:cs typeface="Calibri"/>
              <a:sym typeface="Calibri"/>
            </a:endParaRPr>
          </a:p>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Add route </a:t>
            </a:r>
            <a:r>
              <a:rPr lang="en" sz="700">
                <a:latin typeface="Calibri"/>
                <a:ea typeface="Calibri"/>
                <a:cs typeface="Calibri"/>
                <a:sym typeface="Calibri"/>
              </a:rPr>
              <a:t>/mep/token</a:t>
            </a:r>
            <a:r>
              <a:rPr lang="en" sz="700">
                <a:latin typeface="Calibri"/>
                <a:ea typeface="Calibri"/>
                <a:cs typeface="Calibri"/>
                <a:sym typeface="Calibri"/>
              </a:rPr>
              <a:t>, /mep/appMng/v1</a:t>
            </a:r>
            <a:endParaRPr sz="700">
              <a:solidFill>
                <a:srgbClr val="6A8759"/>
              </a:solidFill>
              <a:highlight>
                <a:srgbClr val="2B2B2B"/>
              </a:highlight>
              <a:latin typeface="Courier New"/>
              <a:ea typeface="Courier New"/>
              <a:cs typeface="Courier New"/>
              <a:sym typeface="Courier New"/>
            </a:endParaRPr>
          </a:p>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Set Route option strip_path = False</a:t>
            </a:r>
            <a:endParaRPr sz="700">
              <a:latin typeface="Calibri"/>
              <a:ea typeface="Calibri"/>
              <a:cs typeface="Calibri"/>
              <a:sym typeface="Calibri"/>
            </a:endParaRPr>
          </a:p>
        </p:txBody>
      </p:sp>
      <p:cxnSp>
        <p:nvCxnSpPr>
          <p:cNvPr id="346" name="Google Shape;346;p26"/>
          <p:cNvCxnSpPr/>
          <p:nvPr/>
        </p:nvCxnSpPr>
        <p:spPr>
          <a:xfrm rot="10800000">
            <a:off x="1692225" y="3196750"/>
            <a:ext cx="1983900" cy="6000"/>
          </a:xfrm>
          <a:prstGeom prst="straightConnector1">
            <a:avLst/>
          </a:prstGeom>
          <a:noFill/>
          <a:ln cap="flat" cmpd="sng" w="9525">
            <a:solidFill>
              <a:schemeClr val="dk2"/>
            </a:solidFill>
            <a:prstDash val="solid"/>
            <a:round/>
            <a:headEnd len="med" w="med" type="none"/>
            <a:tailEnd len="med" w="med" type="stealth"/>
          </a:ln>
        </p:spPr>
      </p:cxnSp>
      <p:sp>
        <p:nvSpPr>
          <p:cNvPr id="347" name="Google Shape;347;p26"/>
          <p:cNvSpPr/>
          <p:nvPr/>
        </p:nvSpPr>
        <p:spPr>
          <a:xfrm>
            <a:off x="4736675" y="3276350"/>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a:t>
            </a:r>
            <a:endParaRPr sz="800"/>
          </a:p>
        </p:txBody>
      </p:sp>
      <p:sp>
        <p:nvSpPr>
          <p:cNvPr id="348" name="Google Shape;348;p26"/>
          <p:cNvSpPr txBox="1"/>
          <p:nvPr/>
        </p:nvSpPr>
        <p:spPr>
          <a:xfrm>
            <a:off x="1664324" y="3276350"/>
            <a:ext cx="19344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Kong expose route /mep/token &amp; </a:t>
            </a:r>
            <a:r>
              <a:rPr lang="en" sz="700">
                <a:latin typeface="Calibri"/>
                <a:ea typeface="Calibri"/>
                <a:cs typeface="Calibri"/>
                <a:sym typeface="Calibri"/>
              </a:rPr>
              <a:t>/mep/appMng/v1</a:t>
            </a:r>
            <a:endParaRPr sz="700">
              <a:latin typeface="Calibri"/>
              <a:ea typeface="Calibri"/>
              <a:cs typeface="Calibri"/>
              <a:sym typeface="Calibri"/>
            </a:endParaRPr>
          </a:p>
        </p:txBody>
      </p:sp>
      <p:sp>
        <p:nvSpPr>
          <p:cNvPr id="349" name="Google Shape;349;p26"/>
          <p:cNvSpPr/>
          <p:nvPr/>
        </p:nvSpPr>
        <p:spPr>
          <a:xfrm>
            <a:off x="1591438" y="3276350"/>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2</a:t>
            </a:r>
            <a:endParaRPr sz="800"/>
          </a:p>
        </p:txBody>
      </p:sp>
      <p:sp>
        <p:nvSpPr>
          <p:cNvPr id="350" name="Google Shape;350;p26"/>
          <p:cNvSpPr txBox="1"/>
          <p:nvPr/>
        </p:nvSpPr>
        <p:spPr>
          <a:xfrm>
            <a:off x="1099425" y="4223525"/>
            <a:ext cx="29922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Example Client Call https://{{KONG_HOST}}:{{KONG_PROXY_SSL}}</a:t>
            </a:r>
            <a:r>
              <a:rPr lang="en" sz="700">
                <a:latin typeface="Calibri"/>
                <a:ea typeface="Calibri"/>
                <a:cs typeface="Calibri"/>
                <a:sym typeface="Calibri"/>
              </a:rPr>
              <a:t>/mep/token</a:t>
            </a:r>
            <a:endParaRPr sz="700">
              <a:latin typeface="Calibri"/>
              <a:ea typeface="Calibri"/>
              <a:cs typeface="Calibri"/>
              <a:sym typeface="Calibri"/>
            </a:endParaRPr>
          </a:p>
        </p:txBody>
      </p:sp>
      <p:sp>
        <p:nvSpPr>
          <p:cNvPr id="351" name="Google Shape;351;p26"/>
          <p:cNvSpPr/>
          <p:nvPr/>
        </p:nvSpPr>
        <p:spPr>
          <a:xfrm>
            <a:off x="1451321" y="4196050"/>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3</a:t>
            </a:r>
            <a:endParaRPr sz="800"/>
          </a:p>
        </p:txBody>
      </p:sp>
      <p:cxnSp>
        <p:nvCxnSpPr>
          <p:cNvPr id="352" name="Google Shape;352;p26"/>
          <p:cNvCxnSpPr/>
          <p:nvPr/>
        </p:nvCxnSpPr>
        <p:spPr>
          <a:xfrm>
            <a:off x="1643925" y="4102300"/>
            <a:ext cx="2051400" cy="6000"/>
          </a:xfrm>
          <a:prstGeom prst="straightConnector1">
            <a:avLst/>
          </a:prstGeom>
          <a:noFill/>
          <a:ln cap="flat" cmpd="sng" w="9525">
            <a:solidFill>
              <a:schemeClr val="dk2"/>
            </a:solidFill>
            <a:prstDash val="solid"/>
            <a:round/>
            <a:headEnd len="med" w="med" type="none"/>
            <a:tailEnd len="med" w="med" type="stealth"/>
          </a:ln>
        </p:spPr>
      </p:cxnSp>
      <p:cxnSp>
        <p:nvCxnSpPr>
          <p:cNvPr id="353" name="Google Shape;353;p26"/>
          <p:cNvCxnSpPr/>
          <p:nvPr/>
        </p:nvCxnSpPr>
        <p:spPr>
          <a:xfrm>
            <a:off x="4809550" y="4079250"/>
            <a:ext cx="2051400" cy="6000"/>
          </a:xfrm>
          <a:prstGeom prst="straightConnector1">
            <a:avLst/>
          </a:prstGeom>
          <a:noFill/>
          <a:ln cap="flat" cmpd="sng" w="9525">
            <a:solidFill>
              <a:schemeClr val="dk2"/>
            </a:solidFill>
            <a:prstDash val="solid"/>
            <a:round/>
            <a:headEnd len="med" w="med" type="none"/>
            <a:tailEnd len="med" w="med" type="stealth"/>
          </a:ln>
        </p:spPr>
      </p:cxnSp>
      <p:sp>
        <p:nvSpPr>
          <p:cNvPr id="354" name="Google Shape;354;p26"/>
          <p:cNvSpPr txBox="1"/>
          <p:nvPr/>
        </p:nvSpPr>
        <p:spPr>
          <a:xfrm>
            <a:off x="4554875" y="4237263"/>
            <a:ext cx="2992200" cy="292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Kong calls </a:t>
            </a:r>
            <a:r>
              <a:rPr lang="en" sz="700">
                <a:latin typeface="Calibri"/>
                <a:ea typeface="Calibri"/>
                <a:cs typeface="Calibri"/>
                <a:sym typeface="Calibri"/>
              </a:rPr>
              <a:t>https://127.0.0.1:10443/</a:t>
            </a:r>
            <a:r>
              <a:rPr lang="en" sz="700">
                <a:latin typeface="Calibri"/>
                <a:ea typeface="Calibri"/>
                <a:cs typeface="Calibri"/>
                <a:sym typeface="Calibri"/>
              </a:rPr>
              <a:t>mep/token</a:t>
            </a:r>
            <a:endParaRPr sz="700">
              <a:latin typeface="Calibri"/>
              <a:ea typeface="Calibri"/>
              <a:cs typeface="Calibri"/>
              <a:sym typeface="Calibri"/>
            </a:endParaRPr>
          </a:p>
        </p:txBody>
      </p:sp>
      <p:sp>
        <p:nvSpPr>
          <p:cNvPr id="355" name="Google Shape;355;p26"/>
          <p:cNvSpPr/>
          <p:nvPr/>
        </p:nvSpPr>
        <p:spPr>
          <a:xfrm>
            <a:off x="4906771" y="4209788"/>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4</a:t>
            </a:r>
            <a:endParaRPr sz="800"/>
          </a:p>
        </p:txBody>
      </p:sp>
      <p:sp>
        <p:nvSpPr>
          <p:cNvPr id="356" name="Google Shape;356;p26"/>
          <p:cNvSpPr txBox="1"/>
          <p:nvPr/>
        </p:nvSpPr>
        <p:spPr>
          <a:xfrm>
            <a:off x="7848425" y="1676475"/>
            <a:ext cx="936300" cy="677100"/>
          </a:xfrm>
          <a:prstGeom prst="rect">
            <a:avLst/>
          </a:prstGeom>
          <a:solidFill>
            <a:srgbClr val="8DA9D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On behalf of Mepserver MepAuth create service and route</a:t>
            </a:r>
            <a:endParaRPr sz="8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776300" y="416975"/>
            <a:ext cx="7505700" cy="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Kong config for Producer application from MEP server</a:t>
            </a:r>
            <a:endParaRPr sz="2400"/>
          </a:p>
        </p:txBody>
      </p:sp>
      <p:sp>
        <p:nvSpPr>
          <p:cNvPr id="362" name="Google Shape;362;p27"/>
          <p:cNvSpPr/>
          <p:nvPr/>
        </p:nvSpPr>
        <p:spPr>
          <a:xfrm>
            <a:off x="3795875" y="11299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Kong</a:t>
            </a:r>
            <a:endParaRPr sz="1100"/>
          </a:p>
        </p:txBody>
      </p:sp>
      <p:sp>
        <p:nvSpPr>
          <p:cNvPr id="363" name="Google Shape;363;p27"/>
          <p:cNvSpPr/>
          <p:nvPr/>
        </p:nvSpPr>
        <p:spPr>
          <a:xfrm>
            <a:off x="7065000" y="11299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MepServer</a:t>
            </a:r>
            <a:endParaRPr sz="1100"/>
          </a:p>
        </p:txBody>
      </p:sp>
      <p:sp>
        <p:nvSpPr>
          <p:cNvPr id="364" name="Google Shape;364;p27"/>
          <p:cNvSpPr/>
          <p:nvPr/>
        </p:nvSpPr>
        <p:spPr>
          <a:xfrm>
            <a:off x="598200" y="11299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Client</a:t>
            </a:r>
            <a:endParaRPr sz="1100"/>
          </a:p>
        </p:txBody>
      </p:sp>
      <p:cxnSp>
        <p:nvCxnSpPr>
          <p:cNvPr id="365" name="Google Shape;365;p27"/>
          <p:cNvCxnSpPr/>
          <p:nvPr/>
        </p:nvCxnSpPr>
        <p:spPr>
          <a:xfrm rot="10800000">
            <a:off x="4983800" y="1285750"/>
            <a:ext cx="1983900" cy="6000"/>
          </a:xfrm>
          <a:prstGeom prst="straightConnector1">
            <a:avLst/>
          </a:prstGeom>
          <a:noFill/>
          <a:ln cap="flat" cmpd="sng" w="9525">
            <a:solidFill>
              <a:schemeClr val="dk2"/>
            </a:solidFill>
            <a:prstDash val="solid"/>
            <a:round/>
            <a:headEnd len="med" w="med" type="none"/>
            <a:tailEnd len="med" w="med" type="stealth"/>
          </a:ln>
        </p:spPr>
      </p:cxnSp>
      <p:sp>
        <p:nvSpPr>
          <p:cNvPr id="366" name="Google Shape;366;p27"/>
          <p:cNvSpPr txBox="1"/>
          <p:nvPr/>
        </p:nvSpPr>
        <p:spPr>
          <a:xfrm>
            <a:off x="4885750" y="1371350"/>
            <a:ext cx="2112600" cy="615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Create service name = “</a:t>
            </a:r>
            <a:r>
              <a:rPr lang="en" sz="700">
                <a:latin typeface="Calibri"/>
                <a:ea typeface="Calibri"/>
                <a:cs typeface="Calibri"/>
                <a:sym typeface="Calibri"/>
              </a:rPr>
              <a:t>turn-service</a:t>
            </a:r>
            <a:r>
              <a:rPr lang="en" sz="700">
                <a:latin typeface="Calibri"/>
                <a:ea typeface="Calibri"/>
                <a:cs typeface="Calibri"/>
                <a:sym typeface="Calibri"/>
              </a:rPr>
              <a:t>”, url = “https://</a:t>
            </a:r>
            <a:r>
              <a:rPr lang="en" sz="700">
                <a:latin typeface="Calibri"/>
                <a:ea typeface="Calibri"/>
                <a:cs typeface="Calibri"/>
                <a:sym typeface="Calibri"/>
              </a:rPr>
              <a:t>turn-service.default</a:t>
            </a:r>
            <a:r>
              <a:rPr lang="en" sz="700">
                <a:latin typeface="Calibri"/>
                <a:ea typeface="Calibri"/>
                <a:cs typeface="Calibri"/>
                <a:sym typeface="Calibri"/>
              </a:rPr>
              <a:t>:</a:t>
            </a:r>
            <a:r>
              <a:rPr lang="en" sz="700">
                <a:latin typeface="Calibri"/>
                <a:ea typeface="Calibri"/>
                <a:cs typeface="Calibri"/>
                <a:sym typeface="Calibri"/>
              </a:rPr>
              <a:t>8089</a:t>
            </a:r>
            <a:r>
              <a:rPr lang="en" sz="700">
                <a:latin typeface="Calibri"/>
                <a:ea typeface="Calibri"/>
                <a:cs typeface="Calibri"/>
                <a:sym typeface="Calibri"/>
              </a:rPr>
              <a:t>/” </a:t>
            </a:r>
            <a:endParaRPr sz="700">
              <a:latin typeface="Calibri"/>
              <a:ea typeface="Calibri"/>
              <a:cs typeface="Calibri"/>
              <a:sym typeface="Calibri"/>
            </a:endParaRPr>
          </a:p>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Add route </a:t>
            </a:r>
            <a:r>
              <a:rPr lang="en" sz="700">
                <a:latin typeface="Calibri"/>
                <a:ea typeface="Calibri"/>
                <a:cs typeface="Calibri"/>
                <a:sym typeface="Calibri"/>
              </a:rPr>
              <a:t>/turn-service6621ddcb896811ec828f/</a:t>
            </a:r>
            <a:endParaRPr sz="700">
              <a:latin typeface="Calibri"/>
              <a:ea typeface="Calibri"/>
              <a:cs typeface="Calibri"/>
              <a:sym typeface="Calibri"/>
            </a:endParaRPr>
          </a:p>
        </p:txBody>
      </p:sp>
      <p:cxnSp>
        <p:nvCxnSpPr>
          <p:cNvPr id="367" name="Google Shape;367;p27"/>
          <p:cNvCxnSpPr/>
          <p:nvPr/>
        </p:nvCxnSpPr>
        <p:spPr>
          <a:xfrm rot="10800000">
            <a:off x="1768425" y="1291750"/>
            <a:ext cx="1983900" cy="6000"/>
          </a:xfrm>
          <a:prstGeom prst="straightConnector1">
            <a:avLst/>
          </a:prstGeom>
          <a:noFill/>
          <a:ln cap="flat" cmpd="sng" w="9525">
            <a:solidFill>
              <a:schemeClr val="dk2"/>
            </a:solidFill>
            <a:prstDash val="solid"/>
            <a:round/>
            <a:headEnd len="med" w="med" type="none"/>
            <a:tailEnd len="med" w="med" type="stealth"/>
          </a:ln>
        </p:spPr>
      </p:cxnSp>
      <p:sp>
        <p:nvSpPr>
          <p:cNvPr id="368" name="Google Shape;368;p27"/>
          <p:cNvSpPr/>
          <p:nvPr/>
        </p:nvSpPr>
        <p:spPr>
          <a:xfrm>
            <a:off x="4812875" y="1371350"/>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1</a:t>
            </a:r>
            <a:endParaRPr sz="800"/>
          </a:p>
        </p:txBody>
      </p:sp>
      <p:sp>
        <p:nvSpPr>
          <p:cNvPr id="369" name="Google Shape;369;p27"/>
          <p:cNvSpPr txBox="1"/>
          <p:nvPr/>
        </p:nvSpPr>
        <p:spPr>
          <a:xfrm>
            <a:off x="1740524" y="1371350"/>
            <a:ext cx="1934400" cy="507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Kong expose route /</a:t>
            </a:r>
            <a:r>
              <a:rPr lang="en" sz="700">
                <a:latin typeface="Calibri"/>
                <a:ea typeface="Calibri"/>
                <a:cs typeface="Calibri"/>
                <a:sym typeface="Calibri"/>
              </a:rPr>
              <a:t>turn-service6621ddcb896811ec828f/</a:t>
            </a:r>
            <a:endParaRPr sz="700">
              <a:latin typeface="Calibri"/>
              <a:ea typeface="Calibri"/>
              <a:cs typeface="Calibri"/>
              <a:sym typeface="Calibri"/>
            </a:endParaRPr>
          </a:p>
        </p:txBody>
      </p:sp>
      <p:sp>
        <p:nvSpPr>
          <p:cNvPr id="370" name="Google Shape;370;p27"/>
          <p:cNvSpPr/>
          <p:nvPr/>
        </p:nvSpPr>
        <p:spPr>
          <a:xfrm>
            <a:off x="1667638" y="1371350"/>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2</a:t>
            </a:r>
            <a:endParaRPr sz="800"/>
          </a:p>
        </p:txBody>
      </p:sp>
      <p:sp>
        <p:nvSpPr>
          <p:cNvPr id="371" name="Google Shape;371;p27"/>
          <p:cNvSpPr txBox="1"/>
          <p:nvPr/>
        </p:nvSpPr>
        <p:spPr>
          <a:xfrm>
            <a:off x="1175625" y="3156725"/>
            <a:ext cx="2992200" cy="5079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Example Client Call https://{{KONG_HOST}}:{{KONG_PROXY_SSL}}</a:t>
            </a:r>
            <a:r>
              <a:rPr lang="en" sz="700">
                <a:latin typeface="Calibri"/>
                <a:ea typeface="Calibri"/>
                <a:cs typeface="Calibri"/>
                <a:sym typeface="Calibri"/>
              </a:rPr>
              <a:t>/turn-service6621ddcb896811ec828f/?service=turn&amp;username=test</a:t>
            </a:r>
            <a:endParaRPr sz="700">
              <a:latin typeface="Calibri"/>
              <a:ea typeface="Calibri"/>
              <a:cs typeface="Calibri"/>
              <a:sym typeface="Calibri"/>
            </a:endParaRPr>
          </a:p>
        </p:txBody>
      </p:sp>
      <p:sp>
        <p:nvSpPr>
          <p:cNvPr id="372" name="Google Shape;372;p27"/>
          <p:cNvSpPr/>
          <p:nvPr/>
        </p:nvSpPr>
        <p:spPr>
          <a:xfrm>
            <a:off x="1527521" y="3129250"/>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3</a:t>
            </a:r>
            <a:endParaRPr sz="800"/>
          </a:p>
        </p:txBody>
      </p:sp>
      <p:cxnSp>
        <p:nvCxnSpPr>
          <p:cNvPr id="373" name="Google Shape;373;p27"/>
          <p:cNvCxnSpPr/>
          <p:nvPr/>
        </p:nvCxnSpPr>
        <p:spPr>
          <a:xfrm>
            <a:off x="1720125" y="3035500"/>
            <a:ext cx="2051400" cy="6000"/>
          </a:xfrm>
          <a:prstGeom prst="straightConnector1">
            <a:avLst/>
          </a:prstGeom>
          <a:noFill/>
          <a:ln cap="flat" cmpd="sng" w="9525">
            <a:solidFill>
              <a:schemeClr val="dk2"/>
            </a:solidFill>
            <a:prstDash val="solid"/>
            <a:round/>
            <a:headEnd len="med" w="med" type="none"/>
            <a:tailEnd len="med" w="med" type="stealth"/>
          </a:ln>
        </p:spPr>
      </p:cxnSp>
      <p:cxnSp>
        <p:nvCxnSpPr>
          <p:cNvPr id="374" name="Google Shape;374;p27"/>
          <p:cNvCxnSpPr/>
          <p:nvPr/>
        </p:nvCxnSpPr>
        <p:spPr>
          <a:xfrm>
            <a:off x="4885750" y="3012450"/>
            <a:ext cx="2051400" cy="6000"/>
          </a:xfrm>
          <a:prstGeom prst="straightConnector1">
            <a:avLst/>
          </a:prstGeom>
          <a:noFill/>
          <a:ln cap="flat" cmpd="sng" w="9525">
            <a:solidFill>
              <a:schemeClr val="dk2"/>
            </a:solidFill>
            <a:prstDash val="solid"/>
            <a:round/>
            <a:headEnd len="med" w="med" type="none"/>
            <a:tailEnd len="med" w="med" type="stealth"/>
          </a:ln>
        </p:spPr>
      </p:cxnSp>
      <p:sp>
        <p:nvSpPr>
          <p:cNvPr id="375" name="Google Shape;375;p27"/>
          <p:cNvSpPr txBox="1"/>
          <p:nvPr/>
        </p:nvSpPr>
        <p:spPr>
          <a:xfrm>
            <a:off x="4631075" y="3170463"/>
            <a:ext cx="2992200" cy="400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273050" lvl="0" marL="457200" rtl="0" algn="l">
              <a:spcBef>
                <a:spcPts val="0"/>
              </a:spcBef>
              <a:spcAft>
                <a:spcPts val="0"/>
              </a:spcAft>
              <a:buSzPts val="700"/>
              <a:buFont typeface="Calibri"/>
              <a:buAutoNum type="arabicPeriod"/>
            </a:pPr>
            <a:r>
              <a:rPr lang="en" sz="700">
                <a:latin typeface="Calibri"/>
                <a:ea typeface="Calibri"/>
                <a:cs typeface="Calibri"/>
                <a:sym typeface="Calibri"/>
              </a:rPr>
              <a:t>Kong calls </a:t>
            </a:r>
            <a:r>
              <a:rPr lang="en" sz="700">
                <a:latin typeface="Calibri"/>
                <a:ea typeface="Calibri"/>
                <a:cs typeface="Calibri"/>
                <a:sym typeface="Calibri"/>
              </a:rPr>
              <a:t>https://turn-service.default:8089/?service=turn&amp;username=test</a:t>
            </a:r>
            <a:endParaRPr sz="700">
              <a:latin typeface="Calibri"/>
              <a:ea typeface="Calibri"/>
              <a:cs typeface="Calibri"/>
              <a:sym typeface="Calibri"/>
            </a:endParaRPr>
          </a:p>
        </p:txBody>
      </p:sp>
      <p:sp>
        <p:nvSpPr>
          <p:cNvPr id="376" name="Google Shape;376;p27"/>
          <p:cNvSpPr/>
          <p:nvPr/>
        </p:nvSpPr>
        <p:spPr>
          <a:xfrm>
            <a:off x="4982971" y="3142988"/>
            <a:ext cx="220500" cy="189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4</a:t>
            </a:r>
            <a:endParaRPr sz="800"/>
          </a:p>
        </p:txBody>
      </p:sp>
      <p:sp>
        <p:nvSpPr>
          <p:cNvPr id="377" name="Google Shape;377;p27"/>
          <p:cNvSpPr txBox="1"/>
          <p:nvPr/>
        </p:nvSpPr>
        <p:spPr>
          <a:xfrm>
            <a:off x="7504475" y="1684225"/>
            <a:ext cx="1311300" cy="677100"/>
          </a:xfrm>
          <a:prstGeom prst="rect">
            <a:avLst/>
          </a:prstGeom>
          <a:solidFill>
            <a:srgbClr val="8DA9DB"/>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Mep server add the route to api gateway during service registration flow on behalf of producer app.</a:t>
            </a:r>
            <a:endParaRPr sz="800">
              <a:latin typeface="Calibri"/>
              <a:ea typeface="Calibri"/>
              <a:cs typeface="Calibri"/>
              <a:sym typeface="Calibri"/>
            </a:endParaRPr>
          </a:p>
        </p:txBody>
      </p:sp>
      <p:sp>
        <p:nvSpPr>
          <p:cNvPr id="378" name="Google Shape;378;p27"/>
          <p:cNvSpPr/>
          <p:nvPr/>
        </p:nvSpPr>
        <p:spPr>
          <a:xfrm>
            <a:off x="7065000" y="2630650"/>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Producer APP</a:t>
            </a:r>
            <a:endParaRPr sz="1100"/>
          </a:p>
        </p:txBody>
      </p:sp>
      <p:sp>
        <p:nvSpPr>
          <p:cNvPr id="379" name="Google Shape;379;p27"/>
          <p:cNvSpPr/>
          <p:nvPr/>
        </p:nvSpPr>
        <p:spPr>
          <a:xfrm>
            <a:off x="3795875" y="25777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Kong</a:t>
            </a:r>
            <a:endParaRPr sz="1100"/>
          </a:p>
        </p:txBody>
      </p:sp>
      <p:sp>
        <p:nvSpPr>
          <p:cNvPr id="380" name="Google Shape;380;p27"/>
          <p:cNvSpPr/>
          <p:nvPr/>
        </p:nvSpPr>
        <p:spPr>
          <a:xfrm>
            <a:off x="598200" y="2577775"/>
            <a:ext cx="1017000" cy="49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Client</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8"/>
          <p:cNvSpPr/>
          <p:nvPr/>
        </p:nvSpPr>
        <p:spPr>
          <a:xfrm>
            <a:off x="867225" y="2137925"/>
            <a:ext cx="2436600" cy="109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MEP Agent</a:t>
            </a:r>
            <a:endParaRPr/>
          </a:p>
        </p:txBody>
      </p:sp>
      <p:sp>
        <p:nvSpPr>
          <p:cNvPr id="387" name="Google Shape;387;p28"/>
          <p:cNvSpPr txBox="1"/>
          <p:nvPr/>
        </p:nvSpPr>
        <p:spPr>
          <a:xfrm>
            <a:off x="326475" y="719025"/>
            <a:ext cx="8503500" cy="133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Calibri"/>
                <a:ea typeface="Calibri"/>
                <a:cs typeface="Calibri"/>
                <a:sym typeface="Calibri"/>
              </a:rPr>
              <a:t>MEP Agent is for rapid application integration to edgegallery. It does that by removing boiler plate code from application and giving that </a:t>
            </a:r>
            <a:r>
              <a:rPr lang="en" sz="1000">
                <a:latin typeface="Calibri"/>
                <a:ea typeface="Calibri"/>
                <a:cs typeface="Calibri"/>
                <a:sym typeface="Calibri"/>
              </a:rPr>
              <a:t>functionality</a:t>
            </a:r>
            <a:r>
              <a:rPr lang="en" sz="1000">
                <a:latin typeface="Calibri"/>
                <a:ea typeface="Calibri"/>
                <a:cs typeface="Calibri"/>
                <a:sym typeface="Calibri"/>
              </a:rPr>
              <a:t> on behalf of application. It runs as a sidecar along with the application. It helps in service discovery (for consumer apps) and service registration (for provider apps). Its written in go. </a:t>
            </a:r>
            <a:endParaRPr sz="1000">
              <a:latin typeface="Calibri"/>
              <a:ea typeface="Calibri"/>
              <a:cs typeface="Calibri"/>
              <a:sym typeface="Calibri"/>
            </a:endParaRPr>
          </a:p>
          <a:p>
            <a:pPr indent="0" lvl="0" marL="0" rtl="0" algn="l">
              <a:lnSpc>
                <a:spcPct val="150000"/>
              </a:lnSpc>
              <a:spcBef>
                <a:spcPts val="0"/>
              </a:spcBef>
              <a:spcAft>
                <a:spcPts val="0"/>
              </a:spcAft>
              <a:buNone/>
            </a:pPr>
            <a:r>
              <a:rPr lang="en" sz="1000">
                <a:latin typeface="Calibri"/>
                <a:ea typeface="Calibri"/>
                <a:cs typeface="Calibri"/>
                <a:sym typeface="Calibri"/>
              </a:rPr>
              <a:t>Currently it supports two APIs for Consumer </a:t>
            </a:r>
            <a:r>
              <a:rPr lang="en" sz="1000">
                <a:latin typeface="Calibri"/>
                <a:ea typeface="Calibri"/>
                <a:cs typeface="Calibri"/>
                <a:sym typeface="Calibri"/>
              </a:rPr>
              <a:t>Applications</a:t>
            </a:r>
            <a:r>
              <a:rPr lang="en" sz="1000">
                <a:latin typeface="Calibri"/>
                <a:ea typeface="Calibri"/>
                <a:cs typeface="Calibri"/>
                <a:sym typeface="Calibri"/>
              </a:rPr>
              <a:t>. </a:t>
            </a:r>
            <a:br>
              <a:rPr lang="en" sz="1000">
                <a:latin typeface="Calibri"/>
                <a:ea typeface="Calibri"/>
                <a:cs typeface="Calibri"/>
                <a:sym typeface="Calibri"/>
              </a:rPr>
            </a:br>
            <a:r>
              <a:rPr lang="en" sz="1000">
                <a:latin typeface="Calibri"/>
                <a:ea typeface="Calibri"/>
                <a:cs typeface="Calibri"/>
                <a:sym typeface="Calibri"/>
              </a:rPr>
              <a:t>- “</a:t>
            </a:r>
            <a:r>
              <a:rPr lang="en" sz="1000">
                <a:latin typeface="Calibri"/>
                <a:ea typeface="Calibri"/>
                <a:cs typeface="Calibri"/>
                <a:sym typeface="Calibri"/>
              </a:rPr>
              <a:t>GET /mep-agent/v1/token” is to get token from MEP auth which can be used later for further communication with other application etc, </a:t>
            </a:r>
            <a:br>
              <a:rPr lang="en" sz="1000">
                <a:latin typeface="Calibri"/>
                <a:ea typeface="Calibri"/>
                <a:cs typeface="Calibri"/>
                <a:sym typeface="Calibri"/>
              </a:rPr>
            </a:br>
            <a:r>
              <a:rPr lang="en" sz="1000">
                <a:latin typeface="Calibri"/>
                <a:ea typeface="Calibri"/>
                <a:cs typeface="Calibri"/>
                <a:sym typeface="Calibri"/>
              </a:rPr>
              <a:t>- “GET /mep-agent/v1/endpoint/:serName” for service discovery with service name as an filter.</a:t>
            </a:r>
            <a:endParaRPr sz="1000">
              <a:latin typeface="Calibri"/>
              <a:ea typeface="Calibri"/>
              <a:cs typeface="Calibri"/>
              <a:sym typeface="Calibri"/>
            </a:endParaRPr>
          </a:p>
        </p:txBody>
      </p:sp>
      <p:sp>
        <p:nvSpPr>
          <p:cNvPr id="388" name="Google Shape;388;p28"/>
          <p:cNvSpPr/>
          <p:nvPr/>
        </p:nvSpPr>
        <p:spPr>
          <a:xfrm>
            <a:off x="1074175" y="2315300"/>
            <a:ext cx="817200" cy="7221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Producer </a:t>
            </a:r>
            <a:r>
              <a:rPr lang="en" sz="900"/>
              <a:t>Application</a:t>
            </a:r>
            <a:endParaRPr sz="900"/>
          </a:p>
        </p:txBody>
      </p:sp>
      <p:sp>
        <p:nvSpPr>
          <p:cNvPr id="389" name="Google Shape;389;p28"/>
          <p:cNvSpPr/>
          <p:nvPr/>
        </p:nvSpPr>
        <p:spPr>
          <a:xfrm>
            <a:off x="2170425" y="2315300"/>
            <a:ext cx="817200" cy="7221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Mep Agent</a:t>
            </a:r>
            <a:endParaRPr sz="1100"/>
          </a:p>
        </p:txBody>
      </p:sp>
      <p:pic>
        <p:nvPicPr>
          <p:cNvPr id="390" name="Google Shape;390;p28"/>
          <p:cNvPicPr preferRelativeResize="0"/>
          <p:nvPr/>
        </p:nvPicPr>
        <p:blipFill>
          <a:blip r:embed="rId3">
            <a:alphaModFix/>
          </a:blip>
          <a:stretch>
            <a:fillRect/>
          </a:stretch>
        </p:blipFill>
        <p:spPr>
          <a:xfrm>
            <a:off x="2782750" y="3386544"/>
            <a:ext cx="940250" cy="1410375"/>
          </a:xfrm>
          <a:prstGeom prst="rect">
            <a:avLst/>
          </a:prstGeom>
          <a:noFill/>
          <a:ln>
            <a:noFill/>
          </a:ln>
        </p:spPr>
      </p:pic>
      <p:sp>
        <p:nvSpPr>
          <p:cNvPr id="391" name="Google Shape;391;p28"/>
          <p:cNvSpPr txBox="1"/>
          <p:nvPr/>
        </p:nvSpPr>
        <p:spPr>
          <a:xfrm>
            <a:off x="267225" y="3233825"/>
            <a:ext cx="24366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Scenario 1 - </a:t>
            </a:r>
            <a:r>
              <a:rPr b="1" lang="en" sz="900">
                <a:latin typeface="Calibri"/>
                <a:ea typeface="Calibri"/>
                <a:cs typeface="Calibri"/>
                <a:sym typeface="Calibri"/>
              </a:rPr>
              <a:t>For </a:t>
            </a:r>
            <a:r>
              <a:rPr b="1" lang="en" sz="900">
                <a:latin typeface="Calibri"/>
                <a:ea typeface="Calibri"/>
                <a:cs typeface="Calibri"/>
                <a:sym typeface="Calibri"/>
              </a:rPr>
              <a:t>producer</a:t>
            </a:r>
            <a:r>
              <a:rPr b="1" lang="en" sz="900">
                <a:latin typeface="Calibri"/>
                <a:ea typeface="Calibri"/>
                <a:cs typeface="Calibri"/>
                <a:sym typeface="Calibri"/>
              </a:rPr>
              <a:t> app:</a:t>
            </a:r>
            <a:r>
              <a:rPr lang="en" sz="900">
                <a:latin typeface="Calibri"/>
                <a:ea typeface="Calibri"/>
                <a:cs typeface="Calibri"/>
                <a:sym typeface="Calibri"/>
              </a:rPr>
              <a:t> </a:t>
            </a:r>
            <a:br>
              <a:rPr lang="en" sz="900">
                <a:latin typeface="Calibri"/>
                <a:ea typeface="Calibri"/>
                <a:cs typeface="Calibri"/>
                <a:sym typeface="Calibri"/>
              </a:rPr>
            </a:br>
            <a:r>
              <a:rPr lang="en" sz="900">
                <a:latin typeface="Calibri"/>
                <a:ea typeface="Calibri"/>
                <a:cs typeface="Calibri"/>
                <a:sym typeface="Calibri"/>
              </a:rPr>
              <a:t>1. mep-agent read ak,sk, app instance ID from kubernetes environment variable.</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2. Read service </a:t>
            </a:r>
            <a:r>
              <a:rPr lang="en" sz="900">
                <a:latin typeface="Calibri"/>
                <a:ea typeface="Calibri"/>
                <a:cs typeface="Calibri"/>
                <a:sym typeface="Calibri"/>
              </a:rPr>
              <a:t>registration</a:t>
            </a:r>
            <a:r>
              <a:rPr lang="en" sz="900">
                <a:latin typeface="Calibri"/>
                <a:ea typeface="Calibri"/>
                <a:cs typeface="Calibri"/>
                <a:sym typeface="Calibri"/>
              </a:rPr>
              <a:t> informations from config file </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3. Get token using ak, sk and app instance id from MEP auth</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4. Execute registration process by calling mep-server APIs</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5. Send heartbeat messages for the registered services.</a:t>
            </a:r>
            <a:endParaRPr sz="900">
              <a:latin typeface="Calibri"/>
              <a:ea typeface="Calibri"/>
              <a:cs typeface="Calibri"/>
              <a:sym typeface="Calibri"/>
            </a:endParaRPr>
          </a:p>
        </p:txBody>
      </p:sp>
      <p:cxnSp>
        <p:nvCxnSpPr>
          <p:cNvPr id="392" name="Google Shape;392;p28"/>
          <p:cNvCxnSpPr/>
          <p:nvPr/>
        </p:nvCxnSpPr>
        <p:spPr>
          <a:xfrm flipH="1" rot="10800000">
            <a:off x="2980825" y="2461025"/>
            <a:ext cx="646200" cy="6300"/>
          </a:xfrm>
          <a:prstGeom prst="straightConnector1">
            <a:avLst/>
          </a:prstGeom>
          <a:noFill/>
          <a:ln cap="flat" cmpd="sng" w="9525">
            <a:solidFill>
              <a:schemeClr val="dk2"/>
            </a:solidFill>
            <a:prstDash val="solid"/>
            <a:round/>
            <a:headEnd len="med" w="med" type="none"/>
            <a:tailEnd len="med" w="med" type="stealth"/>
          </a:ln>
        </p:spPr>
      </p:cxnSp>
      <p:cxnSp>
        <p:nvCxnSpPr>
          <p:cNvPr id="393" name="Google Shape;393;p28"/>
          <p:cNvCxnSpPr>
            <a:stCxn id="389" idx="3"/>
          </p:cNvCxnSpPr>
          <p:nvPr/>
        </p:nvCxnSpPr>
        <p:spPr>
          <a:xfrm flipH="1" rot="10800000">
            <a:off x="2987625" y="2663750"/>
            <a:ext cx="645600" cy="12600"/>
          </a:xfrm>
          <a:prstGeom prst="straightConnector1">
            <a:avLst/>
          </a:prstGeom>
          <a:noFill/>
          <a:ln cap="flat" cmpd="sng" w="9525">
            <a:solidFill>
              <a:schemeClr val="dk2"/>
            </a:solidFill>
            <a:prstDash val="solid"/>
            <a:round/>
            <a:headEnd len="med" w="med" type="none"/>
            <a:tailEnd len="med" w="med" type="stealth"/>
          </a:ln>
        </p:spPr>
      </p:cxnSp>
      <p:cxnSp>
        <p:nvCxnSpPr>
          <p:cNvPr id="394" name="Google Shape;394;p28"/>
          <p:cNvCxnSpPr/>
          <p:nvPr/>
        </p:nvCxnSpPr>
        <p:spPr>
          <a:xfrm flipH="1" rot="10800000">
            <a:off x="2987150" y="2885450"/>
            <a:ext cx="677700" cy="12600"/>
          </a:xfrm>
          <a:prstGeom prst="straightConnector1">
            <a:avLst/>
          </a:prstGeom>
          <a:noFill/>
          <a:ln cap="flat" cmpd="sng" w="9525">
            <a:solidFill>
              <a:schemeClr val="dk2"/>
            </a:solidFill>
            <a:prstDash val="solid"/>
            <a:round/>
            <a:headEnd len="med" w="med" type="none"/>
            <a:tailEnd len="med" w="med" type="stealth"/>
          </a:ln>
        </p:spPr>
      </p:cxnSp>
      <p:sp>
        <p:nvSpPr>
          <p:cNvPr id="395" name="Google Shape;395;p28"/>
          <p:cNvSpPr/>
          <p:nvPr/>
        </p:nvSpPr>
        <p:spPr>
          <a:xfrm>
            <a:off x="3627025" y="2309000"/>
            <a:ext cx="817200" cy="722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r>
              <a:rPr lang="en" sz="1100"/>
              <a:t>Mep</a:t>
            </a:r>
            <a:endParaRPr sz="1100"/>
          </a:p>
        </p:txBody>
      </p:sp>
      <p:sp>
        <p:nvSpPr>
          <p:cNvPr id="396" name="Google Shape;396;p28"/>
          <p:cNvSpPr/>
          <p:nvPr/>
        </p:nvSpPr>
        <p:spPr>
          <a:xfrm>
            <a:off x="4965725" y="2125825"/>
            <a:ext cx="2652300" cy="109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5083625" y="2303200"/>
            <a:ext cx="817200" cy="7221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Consumer</a:t>
            </a:r>
            <a:r>
              <a:rPr lang="en" sz="900"/>
              <a:t> Application</a:t>
            </a:r>
            <a:endParaRPr sz="900"/>
          </a:p>
        </p:txBody>
      </p:sp>
      <p:sp>
        <p:nvSpPr>
          <p:cNvPr id="398" name="Google Shape;398;p28"/>
          <p:cNvSpPr/>
          <p:nvPr/>
        </p:nvSpPr>
        <p:spPr>
          <a:xfrm>
            <a:off x="6484675" y="2303200"/>
            <a:ext cx="817200" cy="7221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Mep Agent</a:t>
            </a:r>
            <a:endParaRPr sz="1100"/>
          </a:p>
        </p:txBody>
      </p:sp>
      <p:sp>
        <p:nvSpPr>
          <p:cNvPr id="399" name="Google Shape;399;p28"/>
          <p:cNvSpPr txBox="1"/>
          <p:nvPr/>
        </p:nvSpPr>
        <p:spPr>
          <a:xfrm>
            <a:off x="4750375" y="3221725"/>
            <a:ext cx="3452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Scenario 2 - </a:t>
            </a:r>
            <a:r>
              <a:rPr b="1" lang="en" sz="900">
                <a:latin typeface="Calibri"/>
                <a:ea typeface="Calibri"/>
                <a:cs typeface="Calibri"/>
                <a:sym typeface="Calibri"/>
              </a:rPr>
              <a:t>For Consumer app</a:t>
            </a:r>
            <a:r>
              <a:rPr lang="en" sz="900">
                <a:latin typeface="Calibri"/>
                <a:ea typeface="Calibri"/>
                <a:cs typeface="Calibri"/>
                <a:sym typeface="Calibri"/>
              </a:rPr>
              <a:t>: </a:t>
            </a:r>
            <a:br>
              <a:rPr lang="en" sz="900">
                <a:latin typeface="Calibri"/>
                <a:ea typeface="Calibri"/>
                <a:cs typeface="Calibri"/>
                <a:sym typeface="Calibri"/>
              </a:rPr>
            </a:br>
            <a:r>
              <a:rPr lang="en" sz="900">
                <a:latin typeface="Calibri"/>
                <a:ea typeface="Calibri"/>
                <a:cs typeface="Calibri"/>
                <a:sym typeface="Calibri"/>
              </a:rPr>
              <a:t>1. mep-agent read ak,sk, app instance ID from cfg file.</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2. When consumer application need to do service discovery it calls /endpoint/:serName api. Mep-agent calls mep-server service discovery api to get the service information and pass it to app.</a:t>
            </a:r>
            <a:endParaRPr sz="900">
              <a:latin typeface="Calibri"/>
              <a:ea typeface="Calibri"/>
              <a:cs typeface="Calibri"/>
              <a:sym typeface="Calibri"/>
            </a:endParaRPr>
          </a:p>
          <a:p>
            <a:pPr indent="0" lvl="0" marL="0" rtl="0" algn="l">
              <a:spcBef>
                <a:spcPts val="0"/>
              </a:spcBef>
              <a:spcAft>
                <a:spcPts val="0"/>
              </a:spcAft>
              <a:buNone/>
            </a:pPr>
            <a:r>
              <a:rPr lang="en" sz="900">
                <a:latin typeface="Calibri"/>
                <a:ea typeface="Calibri"/>
                <a:cs typeface="Calibri"/>
                <a:sym typeface="Calibri"/>
              </a:rPr>
              <a:t>3. When consumer application needs a token it calls producer end point. Mep-agent call get token from mep-auth and returns the token to app.</a:t>
            </a:r>
            <a:endParaRPr sz="900">
              <a:latin typeface="Calibri"/>
              <a:ea typeface="Calibri"/>
              <a:cs typeface="Calibri"/>
              <a:sym typeface="Calibri"/>
            </a:endParaRPr>
          </a:p>
        </p:txBody>
      </p:sp>
      <p:cxnSp>
        <p:nvCxnSpPr>
          <p:cNvPr id="400" name="Google Shape;400;p28"/>
          <p:cNvCxnSpPr/>
          <p:nvPr/>
        </p:nvCxnSpPr>
        <p:spPr>
          <a:xfrm flipH="1" rot="10800000">
            <a:off x="7295075" y="2448925"/>
            <a:ext cx="646200" cy="6300"/>
          </a:xfrm>
          <a:prstGeom prst="straightConnector1">
            <a:avLst/>
          </a:prstGeom>
          <a:noFill/>
          <a:ln cap="flat" cmpd="sng" w="9525">
            <a:solidFill>
              <a:schemeClr val="dk2"/>
            </a:solidFill>
            <a:prstDash val="solid"/>
            <a:round/>
            <a:headEnd len="med" w="med" type="none"/>
            <a:tailEnd len="med" w="med" type="stealth"/>
          </a:ln>
        </p:spPr>
      </p:cxnSp>
      <p:cxnSp>
        <p:nvCxnSpPr>
          <p:cNvPr id="401" name="Google Shape;401;p28"/>
          <p:cNvCxnSpPr/>
          <p:nvPr/>
        </p:nvCxnSpPr>
        <p:spPr>
          <a:xfrm flipH="1" rot="10800000">
            <a:off x="7295375" y="2755775"/>
            <a:ext cx="645600" cy="12600"/>
          </a:xfrm>
          <a:prstGeom prst="straightConnector1">
            <a:avLst/>
          </a:prstGeom>
          <a:noFill/>
          <a:ln cap="flat" cmpd="sng" w="9525">
            <a:solidFill>
              <a:schemeClr val="dk2"/>
            </a:solidFill>
            <a:prstDash val="solid"/>
            <a:round/>
            <a:headEnd len="med" w="med" type="none"/>
            <a:tailEnd len="med" w="med" type="stealth"/>
          </a:ln>
        </p:spPr>
      </p:cxnSp>
      <p:sp>
        <p:nvSpPr>
          <p:cNvPr id="402" name="Google Shape;402;p28"/>
          <p:cNvSpPr/>
          <p:nvPr/>
        </p:nvSpPr>
        <p:spPr>
          <a:xfrm>
            <a:off x="7941275" y="2296900"/>
            <a:ext cx="817200" cy="7221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Mep</a:t>
            </a:r>
            <a:endParaRPr sz="1100"/>
          </a:p>
        </p:txBody>
      </p:sp>
      <p:sp>
        <p:nvSpPr>
          <p:cNvPr id="403" name="Google Shape;403;p28"/>
          <p:cNvSpPr txBox="1"/>
          <p:nvPr/>
        </p:nvSpPr>
        <p:spPr>
          <a:xfrm>
            <a:off x="2381128" y="4702972"/>
            <a:ext cx="1482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Calibri"/>
                <a:ea typeface="Calibri"/>
                <a:cs typeface="Calibri"/>
                <a:sym typeface="Calibri"/>
              </a:rPr>
              <a:t>A sample service registration information</a:t>
            </a:r>
            <a:endParaRPr sz="600">
              <a:latin typeface="Calibri"/>
              <a:ea typeface="Calibri"/>
              <a:cs typeface="Calibri"/>
              <a:sym typeface="Calibri"/>
            </a:endParaRPr>
          </a:p>
        </p:txBody>
      </p:sp>
      <p:cxnSp>
        <p:nvCxnSpPr>
          <p:cNvPr id="404" name="Google Shape;404;p28"/>
          <p:cNvCxnSpPr/>
          <p:nvPr/>
        </p:nvCxnSpPr>
        <p:spPr>
          <a:xfrm flipH="1" rot="10800000">
            <a:off x="5847275" y="2525125"/>
            <a:ext cx="646200" cy="6300"/>
          </a:xfrm>
          <a:prstGeom prst="straightConnector1">
            <a:avLst/>
          </a:prstGeom>
          <a:noFill/>
          <a:ln cap="flat" cmpd="sng" w="9525">
            <a:solidFill>
              <a:schemeClr val="dk2"/>
            </a:solidFill>
            <a:prstDash val="solid"/>
            <a:round/>
            <a:headEnd len="med" w="med" type="none"/>
            <a:tailEnd len="med" w="med" type="stealth"/>
          </a:ln>
        </p:spPr>
      </p:cxnSp>
      <p:cxnSp>
        <p:nvCxnSpPr>
          <p:cNvPr id="405" name="Google Shape;405;p28"/>
          <p:cNvCxnSpPr/>
          <p:nvPr/>
        </p:nvCxnSpPr>
        <p:spPr>
          <a:xfrm flipH="1" rot="10800000">
            <a:off x="5847575" y="2831975"/>
            <a:ext cx="645600" cy="12600"/>
          </a:xfrm>
          <a:prstGeom prst="straightConnector1">
            <a:avLst/>
          </a:prstGeom>
          <a:noFill/>
          <a:ln cap="flat" cmpd="sng" w="9525">
            <a:solidFill>
              <a:schemeClr val="dk2"/>
            </a:solidFill>
            <a:prstDash val="solid"/>
            <a:round/>
            <a:headEnd len="med" w="med" type="none"/>
            <a:tailEnd len="med" w="med" type="stealth"/>
          </a:ln>
        </p:spPr>
      </p:cxnSp>
      <p:sp>
        <p:nvSpPr>
          <p:cNvPr id="406" name="Google Shape;406;p28"/>
          <p:cNvSpPr txBox="1"/>
          <p:nvPr/>
        </p:nvSpPr>
        <p:spPr>
          <a:xfrm>
            <a:off x="3098225" y="2309000"/>
            <a:ext cx="4182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latin typeface="Calibri"/>
                <a:ea typeface="Calibri"/>
                <a:cs typeface="Calibri"/>
                <a:sym typeface="Calibri"/>
              </a:rPr>
              <a:t>Get token</a:t>
            </a:r>
            <a:endParaRPr sz="400">
              <a:latin typeface="Calibri"/>
              <a:ea typeface="Calibri"/>
              <a:cs typeface="Calibri"/>
              <a:sym typeface="Calibri"/>
            </a:endParaRPr>
          </a:p>
        </p:txBody>
      </p:sp>
      <p:sp>
        <p:nvSpPr>
          <p:cNvPr id="407" name="Google Shape;407;p28"/>
          <p:cNvSpPr txBox="1"/>
          <p:nvPr/>
        </p:nvSpPr>
        <p:spPr>
          <a:xfrm>
            <a:off x="3098225" y="2482650"/>
            <a:ext cx="5289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latin typeface="Calibri"/>
                <a:ea typeface="Calibri"/>
                <a:cs typeface="Calibri"/>
                <a:sym typeface="Calibri"/>
              </a:rPr>
              <a:t>Register service</a:t>
            </a:r>
            <a:endParaRPr sz="400">
              <a:latin typeface="Calibri"/>
              <a:ea typeface="Calibri"/>
              <a:cs typeface="Calibri"/>
              <a:sym typeface="Calibri"/>
            </a:endParaRPr>
          </a:p>
        </p:txBody>
      </p:sp>
      <p:sp>
        <p:nvSpPr>
          <p:cNvPr id="408" name="Google Shape;408;p28"/>
          <p:cNvSpPr txBox="1"/>
          <p:nvPr/>
        </p:nvSpPr>
        <p:spPr>
          <a:xfrm>
            <a:off x="3098225" y="2711250"/>
            <a:ext cx="5289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latin typeface="Calibri"/>
                <a:ea typeface="Calibri"/>
                <a:cs typeface="Calibri"/>
                <a:sym typeface="Calibri"/>
              </a:rPr>
              <a:t>Heartbeat</a:t>
            </a:r>
            <a:endParaRPr sz="400">
              <a:latin typeface="Calibri"/>
              <a:ea typeface="Calibri"/>
              <a:cs typeface="Calibri"/>
              <a:sym typeface="Calibri"/>
            </a:endParaRPr>
          </a:p>
        </p:txBody>
      </p:sp>
      <p:sp>
        <p:nvSpPr>
          <p:cNvPr id="409" name="Google Shape;409;p28"/>
          <p:cNvSpPr txBox="1"/>
          <p:nvPr/>
        </p:nvSpPr>
        <p:spPr>
          <a:xfrm>
            <a:off x="5900825" y="2328925"/>
            <a:ext cx="418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Calibri"/>
                <a:ea typeface="Calibri"/>
                <a:cs typeface="Calibri"/>
                <a:sym typeface="Calibri"/>
              </a:rPr>
              <a:t>/token</a:t>
            </a:r>
            <a:endParaRPr sz="100">
              <a:latin typeface="Calibri"/>
              <a:ea typeface="Calibri"/>
              <a:cs typeface="Calibri"/>
              <a:sym typeface="Calibri"/>
            </a:endParaRPr>
          </a:p>
        </p:txBody>
      </p:sp>
      <p:sp>
        <p:nvSpPr>
          <p:cNvPr id="410" name="Google Shape;410;p28"/>
          <p:cNvSpPr txBox="1"/>
          <p:nvPr/>
        </p:nvSpPr>
        <p:spPr>
          <a:xfrm>
            <a:off x="7412475" y="2278491"/>
            <a:ext cx="4182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latin typeface="Calibri"/>
                <a:ea typeface="Calibri"/>
                <a:cs typeface="Calibri"/>
                <a:sym typeface="Calibri"/>
              </a:rPr>
              <a:t>Get token</a:t>
            </a:r>
            <a:endParaRPr sz="400">
              <a:latin typeface="Calibri"/>
              <a:ea typeface="Calibri"/>
              <a:cs typeface="Calibri"/>
              <a:sym typeface="Calibri"/>
            </a:endParaRPr>
          </a:p>
        </p:txBody>
      </p:sp>
      <p:sp>
        <p:nvSpPr>
          <p:cNvPr id="411" name="Google Shape;411;p28"/>
          <p:cNvSpPr txBox="1"/>
          <p:nvPr/>
        </p:nvSpPr>
        <p:spPr>
          <a:xfrm>
            <a:off x="5900825" y="2631275"/>
            <a:ext cx="6372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Calibri"/>
                <a:ea typeface="Calibri"/>
                <a:cs typeface="Calibri"/>
                <a:sym typeface="Calibri"/>
              </a:rPr>
              <a:t>/endpoint</a:t>
            </a:r>
            <a:endParaRPr sz="500">
              <a:latin typeface="Calibri"/>
              <a:ea typeface="Calibri"/>
              <a:cs typeface="Calibri"/>
              <a:sym typeface="Calibri"/>
            </a:endParaRPr>
          </a:p>
        </p:txBody>
      </p:sp>
      <p:sp>
        <p:nvSpPr>
          <p:cNvPr id="412" name="Google Shape;412;p28"/>
          <p:cNvSpPr txBox="1"/>
          <p:nvPr/>
        </p:nvSpPr>
        <p:spPr>
          <a:xfrm>
            <a:off x="7302975" y="2558850"/>
            <a:ext cx="6372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latin typeface="Calibri"/>
                <a:ea typeface="Calibri"/>
                <a:cs typeface="Calibri"/>
                <a:sym typeface="Calibri"/>
              </a:rPr>
              <a:t>Service discovery</a:t>
            </a:r>
            <a:endParaRPr sz="5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29"/>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DNS server</a:t>
            </a:r>
            <a:endParaRPr sz="2888"/>
          </a:p>
          <a:p>
            <a:pPr indent="0" lvl="0" marL="0" rtl="0" algn="l">
              <a:spcBef>
                <a:spcPts val="0"/>
              </a:spcBef>
              <a:spcAft>
                <a:spcPts val="0"/>
              </a:spcAft>
              <a:buNone/>
            </a:pPr>
            <a:r>
              <a:t/>
            </a:r>
            <a:endParaRPr sz="2888"/>
          </a:p>
          <a:p>
            <a:pPr indent="0" lvl="0" marL="0" rtl="0" algn="l">
              <a:spcBef>
                <a:spcPts val="0"/>
              </a:spcBef>
              <a:spcAft>
                <a:spcPts val="0"/>
              </a:spcAft>
              <a:buNone/>
            </a:pPr>
            <a:r>
              <a:rPr lang="en"/>
              <a:t> </a:t>
            </a:r>
            <a:endParaRPr/>
          </a:p>
        </p:txBody>
      </p:sp>
      <p:sp>
        <p:nvSpPr>
          <p:cNvPr id="418" name="Google Shape;418;p29"/>
          <p:cNvSpPr txBox="1"/>
          <p:nvPr/>
        </p:nvSpPr>
        <p:spPr>
          <a:xfrm>
            <a:off x="415625" y="881750"/>
            <a:ext cx="8177700" cy="1459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800">
                <a:solidFill>
                  <a:srgbClr val="404040"/>
                </a:solidFill>
                <a:highlight>
                  <a:srgbClr val="FCFCFC"/>
                </a:highlight>
                <a:latin typeface="Lato"/>
                <a:ea typeface="Lato"/>
                <a:cs typeface="Lato"/>
                <a:sym typeface="Lato"/>
              </a:rPr>
              <a:t>The MEP platform provides the domain name resolution services to the applications deployed in the EdgeGallery MEC, which can be utilized by the device applications in UE. MEC platform receives the DNS configurations from the MEC management, which includes the FQDN(Fully Qualified Domain Name), IP address and related entries. MEC applications can later query or modify the state of these configurations.</a:t>
            </a:r>
            <a:endParaRPr sz="800">
              <a:solidFill>
                <a:srgbClr val="404040"/>
              </a:solidFill>
              <a:highlight>
                <a:srgbClr val="FCFCFC"/>
              </a:highlight>
              <a:latin typeface="Lato"/>
              <a:ea typeface="Lato"/>
              <a:cs typeface="Lato"/>
              <a:sym typeface="Lato"/>
            </a:endParaRPr>
          </a:p>
          <a:p>
            <a:pPr indent="0" lvl="0" marL="0" rtl="0" algn="l">
              <a:lnSpc>
                <a:spcPct val="100000"/>
              </a:lnSpc>
              <a:spcBef>
                <a:spcPts val="1000"/>
              </a:spcBef>
              <a:spcAft>
                <a:spcPts val="0"/>
              </a:spcAft>
              <a:buNone/>
            </a:pPr>
            <a:r>
              <a:rPr lang="en" sz="800">
                <a:solidFill>
                  <a:srgbClr val="404040"/>
                </a:solidFill>
                <a:highlight>
                  <a:srgbClr val="FCFCFC"/>
                </a:highlight>
                <a:latin typeface="Lato"/>
                <a:ea typeface="Lato"/>
                <a:cs typeface="Lato"/>
                <a:sym typeface="Lato"/>
              </a:rPr>
              <a:t>The three major operations for DNS are:</a:t>
            </a:r>
            <a:endParaRPr sz="800">
              <a:solidFill>
                <a:srgbClr val="404040"/>
              </a:solidFill>
              <a:highlight>
                <a:srgbClr val="FCFCFC"/>
              </a:highlight>
              <a:latin typeface="Lato"/>
              <a:ea typeface="Lato"/>
              <a:cs typeface="Lato"/>
              <a:sym typeface="Lato"/>
            </a:endParaRPr>
          </a:p>
          <a:p>
            <a:pPr indent="-279400" lvl="0" marL="685800" rtl="0" algn="l">
              <a:lnSpc>
                <a:spcPct val="163636"/>
              </a:lnSpc>
              <a:spcBef>
                <a:spcPts val="1000"/>
              </a:spcBef>
              <a:spcAft>
                <a:spcPts val="0"/>
              </a:spcAft>
              <a:buClr>
                <a:srgbClr val="404040"/>
              </a:buClr>
              <a:buSzPts val="800"/>
              <a:buFont typeface="Lato"/>
              <a:buAutoNum type="arabicPeriod"/>
            </a:pPr>
            <a:r>
              <a:rPr lang="en" sz="800">
                <a:solidFill>
                  <a:srgbClr val="404040"/>
                </a:solidFill>
                <a:highlight>
                  <a:srgbClr val="FCFCFC"/>
                </a:highlight>
                <a:latin typeface="Lato"/>
                <a:ea typeface="Lato"/>
                <a:cs typeface="Lato"/>
                <a:sym typeface="Lato"/>
              </a:rPr>
              <a:t>DNS management operations.</a:t>
            </a:r>
            <a:endParaRPr sz="800">
              <a:solidFill>
                <a:srgbClr val="404040"/>
              </a:solidFill>
              <a:highlight>
                <a:srgbClr val="FCFCFC"/>
              </a:highlight>
              <a:latin typeface="Lato"/>
              <a:ea typeface="Lato"/>
              <a:cs typeface="Lato"/>
              <a:sym typeface="Lato"/>
            </a:endParaRPr>
          </a:p>
          <a:p>
            <a:pPr indent="-279400" lvl="0" marL="685800" rtl="0" algn="l">
              <a:lnSpc>
                <a:spcPct val="163636"/>
              </a:lnSpc>
              <a:spcBef>
                <a:spcPts val="0"/>
              </a:spcBef>
              <a:spcAft>
                <a:spcPts val="0"/>
              </a:spcAft>
              <a:buClr>
                <a:srgbClr val="404040"/>
              </a:buClr>
              <a:buSzPts val="800"/>
              <a:buFont typeface="Lato"/>
              <a:buAutoNum type="arabicPeriod"/>
            </a:pPr>
            <a:r>
              <a:rPr lang="en" sz="800">
                <a:solidFill>
                  <a:srgbClr val="404040"/>
                </a:solidFill>
                <a:highlight>
                  <a:srgbClr val="FCFCFC"/>
                </a:highlight>
                <a:latin typeface="Lato"/>
                <a:ea typeface="Lato"/>
                <a:cs typeface="Lato"/>
                <a:sym typeface="Lato"/>
              </a:rPr>
              <a:t>Query configuration and Activation/Deactivation by the MEC applications.</a:t>
            </a:r>
            <a:endParaRPr sz="800">
              <a:solidFill>
                <a:srgbClr val="404040"/>
              </a:solidFill>
              <a:highlight>
                <a:srgbClr val="FCFCFC"/>
              </a:highlight>
              <a:latin typeface="Lato"/>
              <a:ea typeface="Lato"/>
              <a:cs typeface="Lato"/>
              <a:sym typeface="Lato"/>
            </a:endParaRPr>
          </a:p>
          <a:p>
            <a:pPr indent="-279400" lvl="0" marL="685800" rtl="0" algn="l">
              <a:lnSpc>
                <a:spcPct val="163636"/>
              </a:lnSpc>
              <a:spcBef>
                <a:spcPts val="0"/>
              </a:spcBef>
              <a:spcAft>
                <a:spcPts val="0"/>
              </a:spcAft>
              <a:buClr>
                <a:srgbClr val="404040"/>
              </a:buClr>
              <a:buSzPts val="800"/>
              <a:buFont typeface="Lato"/>
              <a:buAutoNum type="arabicPeriod"/>
            </a:pPr>
            <a:r>
              <a:rPr lang="en" sz="800">
                <a:solidFill>
                  <a:srgbClr val="404040"/>
                </a:solidFill>
                <a:highlight>
                  <a:srgbClr val="FCFCFC"/>
                </a:highlight>
                <a:latin typeface="Lato"/>
                <a:ea typeface="Lato"/>
                <a:cs typeface="Lato"/>
                <a:sym typeface="Lato"/>
              </a:rPr>
              <a:t>DNS query by the device applications.</a:t>
            </a:r>
            <a:endParaRPr sz="800">
              <a:solidFill>
                <a:srgbClr val="404040"/>
              </a:solidFill>
              <a:highlight>
                <a:srgbClr val="FCFCFC"/>
              </a:highlight>
              <a:latin typeface="Lato"/>
              <a:ea typeface="Lato"/>
              <a:cs typeface="Lato"/>
              <a:sym typeface="Lato"/>
            </a:endParaRPr>
          </a:p>
        </p:txBody>
      </p:sp>
      <p:sp>
        <p:nvSpPr>
          <p:cNvPr id="419" name="Google Shape;419;p29"/>
          <p:cNvSpPr txBox="1"/>
          <p:nvPr/>
        </p:nvSpPr>
        <p:spPr>
          <a:xfrm>
            <a:off x="497175" y="3670975"/>
            <a:ext cx="81777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DNS server has three major modules. </a:t>
            </a:r>
            <a:endParaRPr sz="900">
              <a:latin typeface="Calibri"/>
              <a:ea typeface="Calibri"/>
              <a:cs typeface="Calibri"/>
              <a:sym typeface="Calibri"/>
            </a:endParaRPr>
          </a:p>
          <a:p>
            <a:pPr indent="-285750" lvl="0" marL="457200" rtl="0" algn="l">
              <a:spcBef>
                <a:spcPts val="0"/>
              </a:spcBef>
              <a:spcAft>
                <a:spcPts val="0"/>
              </a:spcAft>
              <a:buSzPts val="900"/>
              <a:buFont typeface="Calibri"/>
              <a:buAutoNum type="arabicPeriod"/>
            </a:pPr>
            <a:r>
              <a:rPr b="1" lang="en" sz="900">
                <a:latin typeface="Calibri"/>
                <a:ea typeface="Calibri"/>
                <a:cs typeface="Calibri"/>
                <a:sym typeface="Calibri"/>
              </a:rPr>
              <a:t>Rest/gRPC(thread2) component</a:t>
            </a:r>
            <a:r>
              <a:rPr lang="en" sz="900">
                <a:latin typeface="Calibri"/>
                <a:ea typeface="Calibri"/>
                <a:cs typeface="Calibri"/>
                <a:sym typeface="Calibri"/>
              </a:rPr>
              <a:t> is to handle add/delete, activate/deactivate of DNS entries. MEP server </a:t>
            </a:r>
            <a:r>
              <a:rPr lang="en" sz="900">
                <a:latin typeface="Calibri"/>
                <a:ea typeface="Calibri"/>
                <a:cs typeface="Calibri"/>
                <a:sym typeface="Calibri"/>
              </a:rPr>
              <a:t>receives dns add/delete request from mepm over mm5 and it calls mp2 interfaces to configure them in DNS server. </a:t>
            </a:r>
            <a:endParaRPr sz="900">
              <a:latin typeface="Calibri"/>
              <a:ea typeface="Calibri"/>
              <a:cs typeface="Calibri"/>
              <a:sym typeface="Calibri"/>
            </a:endParaRPr>
          </a:p>
          <a:p>
            <a:pPr indent="0" lvl="0" marL="457200" rtl="0" algn="l">
              <a:spcBef>
                <a:spcPts val="0"/>
              </a:spcBef>
              <a:spcAft>
                <a:spcPts val="0"/>
              </a:spcAft>
              <a:buNone/>
            </a:pPr>
            <a:r>
              <a:rPr lang="en" sz="900">
                <a:latin typeface="Calibri"/>
                <a:ea typeface="Calibri"/>
                <a:cs typeface="Calibri"/>
                <a:sym typeface="Calibri"/>
              </a:rPr>
              <a:t>Applications when ready to accept user traffic request MEP server about activate the DNS entries via mp1 app support interfaces to MEP server. Mep server in turn call mp2 interfaces towards DNS server to activate the DNS entry.</a:t>
            </a:r>
            <a:endParaRPr sz="900">
              <a:latin typeface="Calibri"/>
              <a:ea typeface="Calibri"/>
              <a:cs typeface="Calibri"/>
              <a:sym typeface="Calibri"/>
            </a:endParaRPr>
          </a:p>
          <a:p>
            <a:pPr indent="-285750" lvl="0" marL="457200" rtl="0" algn="l">
              <a:spcBef>
                <a:spcPts val="0"/>
              </a:spcBef>
              <a:spcAft>
                <a:spcPts val="0"/>
              </a:spcAft>
              <a:buSzPts val="900"/>
              <a:buFont typeface="Calibri"/>
              <a:buAutoNum type="arabicPeriod"/>
            </a:pPr>
            <a:r>
              <a:rPr b="1" lang="en" sz="900">
                <a:latin typeface="Calibri"/>
                <a:ea typeface="Calibri"/>
                <a:cs typeface="Calibri"/>
                <a:sym typeface="Calibri"/>
              </a:rPr>
              <a:t>BoltDB</a:t>
            </a:r>
            <a:r>
              <a:rPr lang="en" sz="900">
                <a:latin typeface="Calibri"/>
                <a:ea typeface="Calibri"/>
                <a:cs typeface="Calibri"/>
                <a:sym typeface="Calibri"/>
              </a:rPr>
              <a:t> is to store DNS entries. Its lightweight embedded key value store.</a:t>
            </a:r>
            <a:endParaRPr sz="900">
              <a:latin typeface="Calibri"/>
              <a:ea typeface="Calibri"/>
              <a:cs typeface="Calibri"/>
              <a:sym typeface="Calibri"/>
            </a:endParaRPr>
          </a:p>
          <a:p>
            <a:pPr indent="-285750" lvl="0" marL="457200" rtl="0" algn="l">
              <a:spcBef>
                <a:spcPts val="0"/>
              </a:spcBef>
              <a:spcAft>
                <a:spcPts val="0"/>
              </a:spcAft>
              <a:buSzPts val="900"/>
              <a:buFont typeface="Calibri"/>
              <a:buAutoNum type="arabicPeriod"/>
            </a:pPr>
            <a:r>
              <a:rPr b="1" lang="en" sz="900">
                <a:latin typeface="Calibri"/>
                <a:ea typeface="Calibri"/>
                <a:cs typeface="Calibri"/>
                <a:sym typeface="Calibri"/>
              </a:rPr>
              <a:t>miekg/dns protocol stack(thread1)</a:t>
            </a:r>
            <a:r>
              <a:rPr lang="en" sz="900">
                <a:latin typeface="Calibri"/>
                <a:ea typeface="Calibri"/>
                <a:cs typeface="Calibri"/>
                <a:sym typeface="Calibri"/>
              </a:rPr>
              <a:t> is to handle DNS query from client.</a:t>
            </a:r>
            <a:endParaRPr sz="900">
              <a:latin typeface="Calibri"/>
              <a:ea typeface="Calibri"/>
              <a:cs typeface="Calibri"/>
              <a:sym typeface="Calibri"/>
            </a:endParaRPr>
          </a:p>
        </p:txBody>
      </p:sp>
      <p:pic>
        <p:nvPicPr>
          <p:cNvPr id="420" name="Google Shape;420;p29"/>
          <p:cNvPicPr preferRelativeResize="0"/>
          <p:nvPr/>
        </p:nvPicPr>
        <p:blipFill>
          <a:blip r:embed="rId3">
            <a:alphaModFix/>
          </a:blip>
          <a:stretch>
            <a:fillRect/>
          </a:stretch>
        </p:blipFill>
        <p:spPr>
          <a:xfrm>
            <a:off x="1932125" y="2400300"/>
            <a:ext cx="6524400" cy="121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0"/>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UPF adapter</a:t>
            </a:r>
            <a:endParaRPr sz="2888"/>
          </a:p>
          <a:p>
            <a:pPr indent="0" lvl="0" marL="0" rtl="0" algn="l">
              <a:spcBef>
                <a:spcPts val="0"/>
              </a:spcBef>
              <a:spcAft>
                <a:spcPts val="0"/>
              </a:spcAft>
              <a:buNone/>
            </a:pPr>
            <a:r>
              <a:t/>
            </a:r>
            <a:endParaRPr sz="2888"/>
          </a:p>
          <a:p>
            <a:pPr indent="0" lvl="0" marL="0" rtl="0" algn="l">
              <a:spcBef>
                <a:spcPts val="0"/>
              </a:spcBef>
              <a:spcAft>
                <a:spcPts val="0"/>
              </a:spcAft>
              <a:buNone/>
            </a:pPr>
            <a:r>
              <a:rPr lang="en"/>
              <a:t> </a:t>
            </a:r>
            <a:endParaRPr/>
          </a:p>
        </p:txBody>
      </p:sp>
      <p:sp>
        <p:nvSpPr>
          <p:cNvPr id="426" name="Google Shape;426;p30"/>
          <p:cNvSpPr txBox="1"/>
          <p:nvPr/>
        </p:nvSpPr>
        <p:spPr>
          <a:xfrm>
            <a:off x="369250" y="888575"/>
            <a:ext cx="4900800" cy="395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900"/>
              <a:t>MEP supports passing the DNS and traffic rules to the data-plane/UPF over the UPF standard interface. As the interface is not a standardized, there can be difference in implementation for different UPF provider. MEP Server  has provided an interface file which a UPF provider has to implement as per their requirements and needs. Interface </a:t>
            </a:r>
            <a:r>
              <a:rPr lang="en" sz="900"/>
              <a:t>includes</a:t>
            </a:r>
            <a:r>
              <a:rPr lang="en" sz="900"/>
              <a:t>:</a:t>
            </a:r>
            <a:endParaRPr sz="900"/>
          </a:p>
          <a:p>
            <a:pPr indent="-279400" lvl="0" marL="457200" rtl="0" algn="l">
              <a:lnSpc>
                <a:spcPct val="115000"/>
              </a:lnSpc>
              <a:spcBef>
                <a:spcPts val="1200"/>
              </a:spcBef>
              <a:spcAft>
                <a:spcPts val="0"/>
              </a:spcAft>
              <a:buSzPts val="800"/>
              <a:buAutoNum type="arabicPeriod"/>
            </a:pPr>
            <a:r>
              <a:rPr lang="en" sz="800"/>
              <a:t>InitDataPlane: This interface will be called on startup of the mepserver to initialize the data-plane/upf. Operations like reading configurations, creating/initializing client, generating tokens etc can be performed in this.</a:t>
            </a:r>
            <a:endParaRPr sz="800"/>
          </a:p>
          <a:p>
            <a:pPr indent="-279400" lvl="0" marL="457200" rtl="0" algn="l">
              <a:lnSpc>
                <a:spcPct val="115000"/>
              </a:lnSpc>
              <a:spcBef>
                <a:spcPts val="0"/>
              </a:spcBef>
              <a:spcAft>
                <a:spcPts val="0"/>
              </a:spcAft>
              <a:buSzPts val="800"/>
              <a:buAutoNum type="arabicPeriod"/>
            </a:pPr>
            <a:r>
              <a:rPr lang="en" sz="800"/>
              <a:t>AddTrafficRule: Will be triggered when mep server receives a traffic rule create request on Mm5 interface or a state change request on Mp1.</a:t>
            </a:r>
            <a:endParaRPr sz="800"/>
          </a:p>
          <a:p>
            <a:pPr indent="-279400" lvl="0" marL="457200" rtl="0" algn="l">
              <a:lnSpc>
                <a:spcPct val="115000"/>
              </a:lnSpc>
              <a:spcBef>
                <a:spcPts val="0"/>
              </a:spcBef>
              <a:spcAft>
                <a:spcPts val="0"/>
              </a:spcAft>
              <a:buSzPts val="800"/>
              <a:buAutoNum type="arabicPeriod"/>
            </a:pPr>
            <a:r>
              <a:rPr lang="en" sz="800"/>
              <a:t>SetTrafficRule: Update a traffic rule instance, triggered on change in Mm5 or Mp1.</a:t>
            </a:r>
            <a:endParaRPr sz="800"/>
          </a:p>
          <a:p>
            <a:pPr indent="-279400" lvl="0" marL="457200" rtl="0" algn="l">
              <a:lnSpc>
                <a:spcPct val="115000"/>
              </a:lnSpc>
              <a:spcBef>
                <a:spcPts val="0"/>
              </a:spcBef>
              <a:spcAft>
                <a:spcPts val="0"/>
              </a:spcAft>
              <a:buSzPts val="800"/>
              <a:buAutoNum type="arabicPeriod"/>
            </a:pPr>
            <a:r>
              <a:rPr lang="en" sz="800"/>
              <a:t>DeleteTrafficRule: Deletes a traffic rule instance, triggered on update or delete on Mm5 or update request in Mp1.</a:t>
            </a:r>
            <a:endParaRPr sz="800"/>
          </a:p>
          <a:p>
            <a:pPr indent="-279400" lvl="0" marL="457200" rtl="0" algn="l">
              <a:lnSpc>
                <a:spcPct val="115000"/>
              </a:lnSpc>
              <a:spcBef>
                <a:spcPts val="0"/>
              </a:spcBef>
              <a:spcAft>
                <a:spcPts val="0"/>
              </a:spcAft>
              <a:buSzPts val="800"/>
              <a:buAutoNum type="arabicPeriod"/>
            </a:pPr>
            <a:r>
              <a:rPr lang="en" sz="800"/>
              <a:t>AddDNSRule: Creates a DNS rule in data-plane/upf. Triggered on create or modify request on Mm5 or state change request in Mp1.</a:t>
            </a:r>
            <a:endParaRPr sz="800"/>
          </a:p>
          <a:p>
            <a:pPr indent="-279400" lvl="0" marL="457200" rtl="0" algn="l">
              <a:lnSpc>
                <a:spcPct val="115000"/>
              </a:lnSpc>
              <a:spcBef>
                <a:spcPts val="0"/>
              </a:spcBef>
              <a:spcAft>
                <a:spcPts val="0"/>
              </a:spcAft>
              <a:buSzPts val="800"/>
              <a:buAutoNum type="arabicPeriod"/>
            </a:pPr>
            <a:r>
              <a:rPr lang="en" sz="800"/>
              <a:t>SetDNSRule: Updates DNS rule on Mm5 modify request.</a:t>
            </a:r>
            <a:endParaRPr sz="800"/>
          </a:p>
          <a:p>
            <a:pPr indent="-279400" lvl="0" marL="457200" rtl="0" algn="l">
              <a:lnSpc>
                <a:spcPct val="115000"/>
              </a:lnSpc>
              <a:spcBef>
                <a:spcPts val="0"/>
              </a:spcBef>
              <a:spcAft>
                <a:spcPts val="0"/>
              </a:spcAft>
              <a:buSzPts val="800"/>
              <a:buAutoNum type="arabicPeriod"/>
            </a:pPr>
            <a:r>
              <a:rPr lang="en" sz="800"/>
              <a:t>DeleteDNSRule: Deletes a DNS rule on update or delete request in Mm5 or state change in Mp1.</a:t>
            </a:r>
            <a:endParaRPr sz="800"/>
          </a:p>
          <a:p>
            <a:pPr indent="0" lvl="0" marL="0" rtl="0" algn="l">
              <a:spcBef>
                <a:spcPts val="1200"/>
              </a:spcBef>
              <a:spcAft>
                <a:spcPts val="0"/>
              </a:spcAft>
              <a:buNone/>
            </a:pPr>
            <a:r>
              <a:rPr lang="en" sz="800"/>
              <a:t>MEP uses Factory Pattern to find designated UPF adapter based on </a:t>
            </a:r>
            <a:r>
              <a:rPr b="1" lang="en" sz="800"/>
              <a:t>configuration</a:t>
            </a:r>
            <a:r>
              <a:rPr lang="en" sz="800"/>
              <a:t> file.</a:t>
            </a:r>
            <a:br>
              <a:rPr lang="en" sz="800"/>
            </a:br>
            <a:r>
              <a:rPr lang="en" sz="800"/>
              <a:t> func CreateDataPlane(config *config.MepServerConfig) dataplane.DataPlane {</a:t>
            </a:r>
            <a:endParaRPr sz="800"/>
          </a:p>
          <a:p>
            <a:pPr indent="0" lvl="0" marL="0" rtl="0" algn="l">
              <a:spcBef>
                <a:spcPts val="0"/>
              </a:spcBef>
              <a:spcAft>
                <a:spcPts val="0"/>
              </a:spcAft>
              <a:buNone/>
            </a:pPr>
            <a:r>
              <a:rPr lang="en" sz="800"/>
              <a:t>    if config.DataPlane.Type == meputil.DataPlaneNone {</a:t>
            </a:r>
            <a:endParaRPr sz="800"/>
          </a:p>
          <a:p>
            <a:pPr indent="0" lvl="0" marL="0" rtl="0" algn="l">
              <a:spcBef>
                <a:spcPts val="0"/>
              </a:spcBef>
              <a:spcAft>
                <a:spcPts val="0"/>
              </a:spcAft>
              <a:buNone/>
            </a:pPr>
            <a:r>
              <a:rPr lang="en" sz="800"/>
              <a:t>        return &amp;none.NoneDataPlane{}</a:t>
            </a:r>
            <a:endParaRPr sz="800"/>
          </a:p>
          <a:p>
            <a:pPr indent="0" lvl="0" marL="0" rtl="0" algn="l">
              <a:spcBef>
                <a:spcPts val="0"/>
              </a:spcBef>
              <a:spcAft>
                <a:spcPts val="0"/>
              </a:spcAft>
              <a:buNone/>
            </a:pPr>
            <a:r>
              <a:rPr lang="en" sz="800"/>
              <a:t>    } else if config.DataPlane.Type == "abcUpf" {</a:t>
            </a:r>
            <a:endParaRPr sz="800"/>
          </a:p>
          <a:p>
            <a:pPr indent="0" lvl="0" marL="0" rtl="0" algn="l">
              <a:spcBef>
                <a:spcPts val="0"/>
              </a:spcBef>
              <a:spcAft>
                <a:spcPts val="0"/>
              </a:spcAft>
              <a:buNone/>
            </a:pPr>
            <a:r>
              <a:rPr lang="en" sz="800"/>
              <a:t>        return &amp;abcupf.AbcDataPlane{}</a:t>
            </a:r>
            <a:endParaRPr sz="800"/>
          </a:p>
          <a:p>
            <a:pPr indent="0" lvl="0" marL="0" rtl="0" algn="l">
              <a:spcBef>
                <a:spcPts val="0"/>
              </a:spcBef>
              <a:spcAft>
                <a:spcPts val="0"/>
              </a:spcAft>
              <a:buNone/>
            </a:pPr>
            <a:r>
              <a:rPr lang="en" sz="800"/>
              <a:t>    }</a:t>
            </a:r>
            <a:endParaRPr sz="800"/>
          </a:p>
          <a:p>
            <a:pPr indent="0" lvl="0" marL="0" rtl="0" algn="l">
              <a:spcBef>
                <a:spcPts val="0"/>
              </a:spcBef>
              <a:spcAft>
                <a:spcPts val="0"/>
              </a:spcAft>
              <a:buNone/>
            </a:pPr>
            <a:r>
              <a:rPr lang="en" sz="800"/>
              <a:t>    return nil</a:t>
            </a:r>
            <a:endParaRPr sz="1100">
              <a:latin typeface="Calibri"/>
              <a:ea typeface="Calibri"/>
              <a:cs typeface="Calibri"/>
              <a:sym typeface="Calibri"/>
            </a:endParaRPr>
          </a:p>
        </p:txBody>
      </p:sp>
      <p:sp>
        <p:nvSpPr>
          <p:cNvPr id="427" name="Google Shape;427;p30"/>
          <p:cNvSpPr txBox="1"/>
          <p:nvPr/>
        </p:nvSpPr>
        <p:spPr>
          <a:xfrm>
            <a:off x="2978750" y="4596050"/>
            <a:ext cx="2181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https://github.com/EdgeGallery/mep</a:t>
            </a:r>
            <a:endParaRPr sz="1000">
              <a:latin typeface="Calibri"/>
              <a:ea typeface="Calibri"/>
              <a:cs typeface="Calibri"/>
              <a:sym typeface="Calibri"/>
            </a:endParaRPr>
          </a:p>
        </p:txBody>
      </p:sp>
      <p:pic>
        <p:nvPicPr>
          <p:cNvPr id="428" name="Google Shape;428;p30"/>
          <p:cNvPicPr preferRelativeResize="0"/>
          <p:nvPr/>
        </p:nvPicPr>
        <p:blipFill>
          <a:blip r:embed="rId3">
            <a:alphaModFix/>
          </a:blip>
          <a:stretch>
            <a:fillRect/>
          </a:stretch>
        </p:blipFill>
        <p:spPr>
          <a:xfrm>
            <a:off x="5614725" y="193375"/>
            <a:ext cx="3272475" cy="1606625"/>
          </a:xfrm>
          <a:prstGeom prst="rect">
            <a:avLst/>
          </a:prstGeom>
          <a:noFill/>
          <a:ln>
            <a:noFill/>
          </a:ln>
        </p:spPr>
      </p:pic>
      <p:sp>
        <p:nvSpPr>
          <p:cNvPr id="429" name="Google Shape;429;p30"/>
          <p:cNvSpPr/>
          <p:nvPr/>
        </p:nvSpPr>
        <p:spPr>
          <a:xfrm>
            <a:off x="5694486" y="1947477"/>
            <a:ext cx="794700" cy="29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UPF</a:t>
            </a:r>
            <a:endParaRPr sz="700"/>
          </a:p>
        </p:txBody>
      </p:sp>
      <p:sp>
        <p:nvSpPr>
          <p:cNvPr id="430" name="Google Shape;430;p30"/>
          <p:cNvSpPr/>
          <p:nvPr/>
        </p:nvSpPr>
        <p:spPr>
          <a:xfrm>
            <a:off x="6652636" y="1947477"/>
            <a:ext cx="794700" cy="294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UPF</a:t>
            </a:r>
            <a:endParaRPr sz="700"/>
          </a:p>
        </p:txBody>
      </p:sp>
      <p:cxnSp>
        <p:nvCxnSpPr>
          <p:cNvPr id="431" name="Google Shape;431;p30"/>
          <p:cNvCxnSpPr>
            <a:endCxn id="429" idx="0"/>
          </p:cNvCxnSpPr>
          <p:nvPr/>
        </p:nvCxnSpPr>
        <p:spPr>
          <a:xfrm>
            <a:off x="6060636" y="1625877"/>
            <a:ext cx="31200" cy="321600"/>
          </a:xfrm>
          <a:prstGeom prst="straightConnector1">
            <a:avLst/>
          </a:prstGeom>
          <a:noFill/>
          <a:ln cap="flat" cmpd="sng" w="9525">
            <a:solidFill>
              <a:schemeClr val="dk2"/>
            </a:solidFill>
            <a:prstDash val="solid"/>
            <a:round/>
            <a:headEnd len="med" w="med" type="none"/>
            <a:tailEnd len="med" w="med" type="triangle"/>
          </a:ln>
        </p:spPr>
      </p:cxnSp>
      <p:cxnSp>
        <p:nvCxnSpPr>
          <p:cNvPr id="432" name="Google Shape;432;p30"/>
          <p:cNvCxnSpPr>
            <a:endCxn id="430" idx="0"/>
          </p:cNvCxnSpPr>
          <p:nvPr/>
        </p:nvCxnSpPr>
        <p:spPr>
          <a:xfrm>
            <a:off x="6240886" y="1586877"/>
            <a:ext cx="809100" cy="360600"/>
          </a:xfrm>
          <a:prstGeom prst="straightConnector1">
            <a:avLst/>
          </a:prstGeom>
          <a:noFill/>
          <a:ln cap="flat" cmpd="sng" w="9525">
            <a:solidFill>
              <a:schemeClr val="dk2"/>
            </a:solidFill>
            <a:prstDash val="solid"/>
            <a:round/>
            <a:headEnd len="med" w="med" type="none"/>
            <a:tailEnd len="med" w="med" type="triangle"/>
          </a:ln>
        </p:spPr>
      </p:cxnSp>
      <p:sp>
        <p:nvSpPr>
          <p:cNvPr id="433" name="Google Shape;433;p30"/>
          <p:cNvSpPr/>
          <p:nvPr/>
        </p:nvSpPr>
        <p:spPr>
          <a:xfrm>
            <a:off x="5731950" y="569150"/>
            <a:ext cx="1354500" cy="637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5694475" y="1257150"/>
            <a:ext cx="809100" cy="400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5" name="Google Shape;435;p30"/>
          <p:cNvPicPr preferRelativeResize="0"/>
          <p:nvPr/>
        </p:nvPicPr>
        <p:blipFill>
          <a:blip r:embed="rId4">
            <a:alphaModFix/>
          </a:blip>
          <a:stretch>
            <a:fillRect/>
          </a:stretch>
        </p:blipFill>
        <p:spPr>
          <a:xfrm>
            <a:off x="6414775" y="2389850"/>
            <a:ext cx="2260800" cy="254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Architecture: Network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326475" y="244550"/>
            <a:ext cx="75057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134" name="Google Shape;134;p14"/>
          <p:cNvSpPr txBox="1"/>
          <p:nvPr>
            <p:ph idx="1" type="body"/>
          </p:nvPr>
        </p:nvSpPr>
        <p:spPr>
          <a:xfrm>
            <a:off x="410025" y="711900"/>
            <a:ext cx="7505700" cy="4239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ETSI MEP Revisit (</a:t>
            </a:r>
            <a:r>
              <a:rPr lang="en">
                <a:solidFill>
                  <a:srgbClr val="000000"/>
                </a:solidFill>
                <a:latin typeface="Arial"/>
                <a:ea typeface="Arial"/>
                <a:cs typeface="Arial"/>
                <a:sym typeface="Arial"/>
              </a:rPr>
              <a:t>Architecture</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MEP Component Design &amp; Architecture</a:t>
            </a:r>
            <a:endParaRPr>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MEP Server (With Service Registry with Service Comb)  </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API Gateway (Kong)</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MEP Auth</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Mep Agent</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DNS server</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UPF Adapter</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Network</a:t>
            </a:r>
            <a:endParaRPr>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Multi network support</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vLB (MetalLB)</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MEP Interface &amp; External Interaction</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MEP Flows</a:t>
            </a:r>
            <a:endParaRPr>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DNS &amp; Traffic rule configuration Flow with Traffic Flow (MM5 + MP1+MP2)</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Application Authentication (AK/SK based) Details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Example E2E Producer/Consumer Application Flow</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Data Path Flow</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Deployment &amp; Code Repo Overview</a:t>
            </a:r>
            <a:endParaRPr>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331250" y="281500"/>
            <a:ext cx="8454000" cy="478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MEP Network Isolation support: Requirements </a:t>
            </a:r>
            <a:endParaRPr/>
          </a:p>
        </p:txBody>
      </p:sp>
      <p:sp>
        <p:nvSpPr>
          <p:cNvPr id="446" name="Google Shape;446;p32"/>
          <p:cNvSpPr txBox="1"/>
          <p:nvPr/>
        </p:nvSpPr>
        <p:spPr>
          <a:xfrm>
            <a:off x="544150" y="838550"/>
            <a:ext cx="8000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Requirements: </a:t>
            </a:r>
            <a:endParaRPr sz="1000">
              <a:latin typeface="Calibri"/>
              <a:ea typeface="Calibri"/>
              <a:cs typeface="Calibri"/>
              <a:sym typeface="Calibri"/>
            </a:endParaRPr>
          </a:p>
          <a:p>
            <a:pPr indent="0" lvl="0" marL="0" rtl="0" algn="l">
              <a:spcBef>
                <a:spcPts val="0"/>
              </a:spcBef>
              <a:spcAft>
                <a:spcPts val="0"/>
              </a:spcAft>
              <a:buNone/>
            </a:pPr>
            <a:r>
              <a:rPr lang="en" sz="800">
                <a:solidFill>
                  <a:srgbClr val="40485B"/>
                </a:solidFill>
                <a:highlight>
                  <a:srgbClr val="FFFFFF"/>
                </a:highlight>
              </a:rPr>
              <a:t>EdgeGallery deployment should support multiple network plane for various usecases</a:t>
            </a:r>
            <a:endParaRPr sz="800">
              <a:solidFill>
                <a:srgbClr val="40485B"/>
              </a:solidFill>
              <a:highlight>
                <a:srgbClr val="FFFFFF"/>
              </a:highlight>
            </a:endParaRPr>
          </a:p>
          <a:p>
            <a:pPr indent="-279400" lvl="0" marL="457200" rtl="0" algn="l">
              <a:spcBef>
                <a:spcPts val="0"/>
              </a:spcBef>
              <a:spcAft>
                <a:spcPts val="0"/>
              </a:spcAft>
              <a:buClr>
                <a:srgbClr val="40485B"/>
              </a:buClr>
              <a:buSzPts val="800"/>
              <a:buAutoNum type="arabicParenR"/>
            </a:pPr>
            <a:r>
              <a:rPr lang="en" sz="800">
                <a:solidFill>
                  <a:srgbClr val="40485B"/>
                </a:solidFill>
                <a:highlight>
                  <a:srgbClr val="FFFFFF"/>
                </a:highlight>
              </a:rPr>
              <a:t>Enhance </a:t>
            </a:r>
            <a:r>
              <a:rPr lang="en" sz="800">
                <a:solidFill>
                  <a:srgbClr val="40485B"/>
                </a:solidFill>
                <a:highlight>
                  <a:srgbClr val="FFFFFF"/>
                </a:highlight>
              </a:rPr>
              <a:t>security</a:t>
            </a:r>
            <a:r>
              <a:rPr lang="en" sz="800">
                <a:solidFill>
                  <a:srgbClr val="40485B"/>
                </a:solidFill>
                <a:highlight>
                  <a:srgbClr val="FFFFFF"/>
                </a:highlight>
              </a:rPr>
              <a:t> by splitting various types of traffic, eg, mm5 traffic, mp1 traffic etc</a:t>
            </a:r>
            <a:endParaRPr sz="800">
              <a:solidFill>
                <a:srgbClr val="40485B"/>
              </a:solidFill>
              <a:highlight>
                <a:srgbClr val="FFFFFF"/>
              </a:highlight>
            </a:endParaRPr>
          </a:p>
          <a:p>
            <a:pPr indent="-279400" lvl="0" marL="457200" rtl="0" algn="l">
              <a:spcBef>
                <a:spcPts val="0"/>
              </a:spcBef>
              <a:spcAft>
                <a:spcPts val="0"/>
              </a:spcAft>
              <a:buClr>
                <a:srgbClr val="40485B"/>
              </a:buClr>
              <a:buSzPts val="800"/>
              <a:buAutoNum type="arabicParenR"/>
            </a:pPr>
            <a:r>
              <a:rPr lang="en" sz="800">
                <a:solidFill>
                  <a:srgbClr val="40485B"/>
                </a:solidFill>
                <a:highlight>
                  <a:srgbClr val="FFFFFF"/>
                </a:highlight>
              </a:rPr>
              <a:t>Support traffic decoupling between multiple tenants.</a:t>
            </a:r>
            <a:endParaRPr sz="800">
              <a:solidFill>
                <a:srgbClr val="40485B"/>
              </a:solidFill>
              <a:highlight>
                <a:srgbClr val="FFFFFF"/>
              </a:highlight>
            </a:endParaRPr>
          </a:p>
        </p:txBody>
      </p:sp>
      <p:pic>
        <p:nvPicPr>
          <p:cNvPr id="447" name="Google Shape;447;p32"/>
          <p:cNvPicPr preferRelativeResize="0"/>
          <p:nvPr/>
        </p:nvPicPr>
        <p:blipFill>
          <a:blip r:embed="rId3">
            <a:alphaModFix/>
          </a:blip>
          <a:stretch>
            <a:fillRect/>
          </a:stretch>
        </p:blipFill>
        <p:spPr>
          <a:xfrm>
            <a:off x="349525" y="1669850"/>
            <a:ext cx="4146549" cy="1343975"/>
          </a:xfrm>
          <a:prstGeom prst="rect">
            <a:avLst/>
          </a:prstGeom>
          <a:noFill/>
          <a:ln>
            <a:noFill/>
          </a:ln>
        </p:spPr>
      </p:pic>
      <p:sp>
        <p:nvSpPr>
          <p:cNvPr id="448" name="Google Shape;448;p32"/>
          <p:cNvSpPr txBox="1"/>
          <p:nvPr/>
        </p:nvSpPr>
        <p:spPr>
          <a:xfrm>
            <a:off x="513100" y="3058350"/>
            <a:ext cx="4363800" cy="790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800"/>
              </a:spcBef>
              <a:spcAft>
                <a:spcPts val="0"/>
              </a:spcAft>
              <a:buNone/>
            </a:pPr>
            <a:r>
              <a:rPr b="1" lang="en" sz="800">
                <a:solidFill>
                  <a:srgbClr val="40485B"/>
                </a:solidFill>
              </a:rPr>
              <a:t>Currently supported </a:t>
            </a:r>
            <a:r>
              <a:rPr b="1" lang="en" sz="800">
                <a:solidFill>
                  <a:srgbClr val="40485B"/>
                </a:solidFill>
              </a:rPr>
              <a:t>Use case. </a:t>
            </a:r>
            <a:r>
              <a:rPr b="1" lang="en" sz="800">
                <a:solidFill>
                  <a:srgbClr val="40485B"/>
                </a:solidFill>
              </a:rPr>
              <a:t>Separate</a:t>
            </a:r>
            <a:r>
              <a:rPr b="1" lang="en" sz="800">
                <a:solidFill>
                  <a:srgbClr val="40485B"/>
                </a:solidFill>
              </a:rPr>
              <a:t> Mp1, mm5 traffic.</a:t>
            </a:r>
            <a:endParaRPr b="1" sz="800">
              <a:solidFill>
                <a:srgbClr val="40485B"/>
              </a:solidFill>
            </a:endParaRPr>
          </a:p>
          <a:p>
            <a:pPr indent="-279400" lvl="0" marL="457200" rtl="0" algn="l">
              <a:lnSpc>
                <a:spcPct val="115000"/>
              </a:lnSpc>
              <a:spcBef>
                <a:spcPts val="1200"/>
              </a:spcBef>
              <a:spcAft>
                <a:spcPts val="0"/>
              </a:spcAft>
              <a:buClr>
                <a:srgbClr val="40485B"/>
              </a:buClr>
              <a:buSzPts val="800"/>
              <a:buChar char="●"/>
            </a:pPr>
            <a:r>
              <a:rPr lang="en" sz="900">
                <a:latin typeface="Calibri"/>
                <a:ea typeface="Calibri"/>
                <a:cs typeface="Calibri"/>
                <a:sym typeface="Calibri"/>
              </a:rPr>
              <a:t>APPLCM interacts with MEP through Mm5 plane</a:t>
            </a:r>
            <a:endParaRPr sz="900">
              <a:latin typeface="Calibri"/>
              <a:ea typeface="Calibri"/>
              <a:cs typeface="Calibri"/>
              <a:sym typeface="Calibri"/>
            </a:endParaRPr>
          </a:p>
          <a:p>
            <a:pPr indent="-279400" lvl="0" marL="457200" rtl="0" algn="l">
              <a:lnSpc>
                <a:spcPct val="115000"/>
              </a:lnSpc>
              <a:spcBef>
                <a:spcPts val="0"/>
              </a:spcBef>
              <a:spcAft>
                <a:spcPts val="0"/>
              </a:spcAft>
              <a:buClr>
                <a:srgbClr val="40485B"/>
              </a:buClr>
              <a:buSzPts val="800"/>
              <a:buChar char="●"/>
            </a:pPr>
            <a:r>
              <a:rPr lang="en" sz="900">
                <a:latin typeface="Calibri"/>
                <a:ea typeface="Calibri"/>
                <a:cs typeface="Calibri"/>
                <a:sym typeface="Calibri"/>
              </a:rPr>
              <a:t>MEP and APP interact through MP1 plane</a:t>
            </a:r>
            <a:endParaRPr sz="800">
              <a:solidFill>
                <a:srgbClr val="40485B"/>
              </a:solidFill>
            </a:endParaRPr>
          </a:p>
        </p:txBody>
      </p:sp>
      <p:sp>
        <p:nvSpPr>
          <p:cNvPr id="449" name="Google Shape;449;p32"/>
          <p:cNvSpPr txBox="1"/>
          <p:nvPr/>
        </p:nvSpPr>
        <p:spPr>
          <a:xfrm>
            <a:off x="577150" y="3771400"/>
            <a:ext cx="7934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To realize above </a:t>
            </a:r>
            <a:r>
              <a:rPr lang="en" sz="900">
                <a:latin typeface="Calibri"/>
                <a:ea typeface="Calibri"/>
                <a:cs typeface="Calibri"/>
                <a:sym typeface="Calibri"/>
              </a:rPr>
              <a:t>requirement</a:t>
            </a:r>
            <a:r>
              <a:rPr lang="en" sz="900">
                <a:latin typeface="Calibri"/>
                <a:ea typeface="Calibri"/>
                <a:cs typeface="Calibri"/>
                <a:sym typeface="Calibri"/>
              </a:rPr>
              <a:t> Edgegallery use multiple projects:</a:t>
            </a:r>
            <a:endParaRPr sz="900">
              <a:latin typeface="Calibri"/>
              <a:ea typeface="Calibri"/>
              <a:cs typeface="Calibri"/>
              <a:sym typeface="Calibri"/>
            </a:endParaRPr>
          </a:p>
          <a:p>
            <a:pPr indent="-285750" lvl="0" marL="457200" rtl="0" algn="l">
              <a:spcBef>
                <a:spcPts val="0"/>
              </a:spcBef>
              <a:spcAft>
                <a:spcPts val="0"/>
              </a:spcAft>
              <a:buSzPts val="900"/>
              <a:buFont typeface="Calibri"/>
              <a:buAutoNum type="arabicParenR"/>
            </a:pPr>
            <a:r>
              <a:rPr lang="en" sz="900">
                <a:latin typeface="Calibri"/>
                <a:ea typeface="Calibri"/>
                <a:cs typeface="Calibri"/>
                <a:sym typeface="Calibri"/>
              </a:rPr>
              <a:t>Multus to support multiple interface in a pod.</a:t>
            </a:r>
            <a:endParaRPr sz="900">
              <a:latin typeface="Calibri"/>
              <a:ea typeface="Calibri"/>
              <a:cs typeface="Calibri"/>
              <a:sym typeface="Calibri"/>
            </a:endParaRPr>
          </a:p>
          <a:p>
            <a:pPr indent="-285750" lvl="0" marL="457200" rtl="0" algn="l">
              <a:spcBef>
                <a:spcPts val="0"/>
              </a:spcBef>
              <a:spcAft>
                <a:spcPts val="0"/>
              </a:spcAft>
              <a:buSzPts val="900"/>
              <a:buFont typeface="Calibri"/>
              <a:buAutoNum type="arabicParenR"/>
            </a:pPr>
            <a:r>
              <a:rPr lang="en" sz="900">
                <a:latin typeface="Calibri"/>
                <a:ea typeface="Calibri"/>
                <a:cs typeface="Calibri"/>
                <a:sym typeface="Calibri"/>
              </a:rPr>
              <a:t>Calico as the default CNI. </a:t>
            </a:r>
            <a:endParaRPr sz="900">
              <a:latin typeface="Calibri"/>
              <a:ea typeface="Calibri"/>
              <a:cs typeface="Calibri"/>
              <a:sym typeface="Calibri"/>
            </a:endParaRPr>
          </a:p>
          <a:p>
            <a:pPr indent="-285750" lvl="0" marL="457200" rtl="0" algn="l">
              <a:spcBef>
                <a:spcPts val="0"/>
              </a:spcBef>
              <a:spcAft>
                <a:spcPts val="0"/>
              </a:spcAft>
              <a:buSzPts val="900"/>
              <a:buFont typeface="Calibri"/>
              <a:buAutoNum type="arabicParenR"/>
            </a:pPr>
            <a:r>
              <a:rPr lang="en" sz="900">
                <a:latin typeface="Calibri"/>
                <a:ea typeface="Calibri"/>
                <a:cs typeface="Calibri"/>
                <a:sym typeface="Calibri"/>
              </a:rPr>
              <a:t>Macvlan CNI to support additional </a:t>
            </a:r>
            <a:r>
              <a:rPr lang="en" sz="900">
                <a:latin typeface="Calibri"/>
                <a:ea typeface="Calibri"/>
                <a:cs typeface="Calibri"/>
                <a:sym typeface="Calibri"/>
              </a:rPr>
              <a:t>network</a:t>
            </a:r>
            <a:r>
              <a:rPr lang="en" sz="900">
                <a:latin typeface="Calibri"/>
                <a:ea typeface="Calibri"/>
                <a:cs typeface="Calibri"/>
                <a:sym typeface="Calibri"/>
              </a:rPr>
              <a:t> creation.</a:t>
            </a:r>
            <a:endParaRPr sz="900">
              <a:latin typeface="Calibri"/>
              <a:ea typeface="Calibri"/>
              <a:cs typeface="Calibri"/>
              <a:sym typeface="Calibri"/>
            </a:endParaRPr>
          </a:p>
          <a:p>
            <a:pPr indent="-285750" lvl="0" marL="457200" rtl="0" algn="l">
              <a:spcBef>
                <a:spcPts val="0"/>
              </a:spcBef>
              <a:spcAft>
                <a:spcPts val="0"/>
              </a:spcAft>
              <a:buSzPts val="900"/>
              <a:buFont typeface="Calibri"/>
              <a:buAutoNum type="arabicParenR"/>
            </a:pPr>
            <a:r>
              <a:rPr lang="en" sz="900">
                <a:latin typeface="Calibri"/>
                <a:ea typeface="Calibri"/>
                <a:cs typeface="Calibri"/>
                <a:sym typeface="Calibri"/>
              </a:rPr>
              <a:t>A secondary-endpoint-controller to support service to be resolved over Pods secondary interface</a:t>
            </a:r>
            <a:endParaRPr sz="900">
              <a:latin typeface="Calibri"/>
              <a:ea typeface="Calibri"/>
              <a:cs typeface="Calibri"/>
              <a:sym typeface="Calibri"/>
            </a:endParaRPr>
          </a:p>
          <a:p>
            <a:pPr indent="-285750" lvl="0" marL="457200" rtl="0" algn="l">
              <a:spcBef>
                <a:spcPts val="0"/>
              </a:spcBef>
              <a:spcAft>
                <a:spcPts val="0"/>
              </a:spcAft>
              <a:buSzPts val="900"/>
              <a:buFont typeface="Calibri"/>
              <a:buAutoNum type="arabicParenR"/>
            </a:pPr>
            <a:r>
              <a:rPr lang="en" sz="900">
                <a:latin typeface="Calibri"/>
                <a:ea typeface="Calibri"/>
                <a:cs typeface="Calibri"/>
                <a:sym typeface="Calibri"/>
              </a:rPr>
              <a:t>Whereabouts (IP address management) to support ip address tracking for macvlan across </a:t>
            </a:r>
            <a:r>
              <a:rPr lang="en" sz="900">
                <a:latin typeface="Calibri"/>
                <a:ea typeface="Calibri"/>
                <a:cs typeface="Calibri"/>
                <a:sym typeface="Calibri"/>
              </a:rPr>
              <a:t>multiple</a:t>
            </a:r>
            <a:r>
              <a:rPr lang="en" sz="900">
                <a:latin typeface="Calibri"/>
                <a:ea typeface="Calibri"/>
                <a:cs typeface="Calibri"/>
                <a:sym typeface="Calibri"/>
              </a:rPr>
              <a:t> k8s node, since macvlan is host-local. </a:t>
            </a:r>
            <a:endParaRPr sz="900">
              <a:latin typeface="Calibri"/>
              <a:ea typeface="Calibri"/>
              <a:cs typeface="Calibri"/>
              <a:sym typeface="Calibri"/>
            </a:endParaRPr>
          </a:p>
        </p:txBody>
      </p:sp>
      <p:pic>
        <p:nvPicPr>
          <p:cNvPr id="450" name="Google Shape;450;p32"/>
          <p:cNvPicPr preferRelativeResize="0"/>
          <p:nvPr/>
        </p:nvPicPr>
        <p:blipFill>
          <a:blip r:embed="rId4">
            <a:alphaModFix/>
          </a:blip>
          <a:stretch>
            <a:fillRect/>
          </a:stretch>
        </p:blipFill>
        <p:spPr>
          <a:xfrm>
            <a:off x="4745400" y="1666875"/>
            <a:ext cx="3903299" cy="1222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33"/>
          <p:cNvPicPr preferRelativeResize="0"/>
          <p:nvPr/>
        </p:nvPicPr>
        <p:blipFill>
          <a:blip r:embed="rId3">
            <a:alphaModFix/>
          </a:blip>
          <a:stretch>
            <a:fillRect/>
          </a:stretch>
        </p:blipFill>
        <p:spPr>
          <a:xfrm>
            <a:off x="1917150" y="1460900"/>
            <a:ext cx="3276426" cy="1392300"/>
          </a:xfrm>
          <a:prstGeom prst="rect">
            <a:avLst/>
          </a:prstGeom>
          <a:noFill/>
          <a:ln>
            <a:noFill/>
          </a:ln>
        </p:spPr>
      </p:pic>
      <p:pic>
        <p:nvPicPr>
          <p:cNvPr id="456" name="Google Shape;456;p33"/>
          <p:cNvPicPr preferRelativeResize="0"/>
          <p:nvPr/>
        </p:nvPicPr>
        <p:blipFill>
          <a:blip r:embed="rId4">
            <a:alphaModFix/>
          </a:blip>
          <a:stretch>
            <a:fillRect/>
          </a:stretch>
        </p:blipFill>
        <p:spPr>
          <a:xfrm>
            <a:off x="4917669" y="1270000"/>
            <a:ext cx="1985975" cy="1323983"/>
          </a:xfrm>
          <a:prstGeom prst="rect">
            <a:avLst/>
          </a:prstGeom>
          <a:noFill/>
          <a:ln>
            <a:noFill/>
          </a:ln>
        </p:spPr>
      </p:pic>
      <p:sp>
        <p:nvSpPr>
          <p:cNvPr id="457" name="Google Shape;457;p33"/>
          <p:cNvSpPr txBox="1"/>
          <p:nvPr>
            <p:ph type="title"/>
          </p:nvPr>
        </p:nvSpPr>
        <p:spPr>
          <a:xfrm>
            <a:off x="337575" y="167325"/>
            <a:ext cx="8555400" cy="98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MEP Network Isolation support : How multus works</a:t>
            </a:r>
            <a:endParaRPr/>
          </a:p>
        </p:txBody>
      </p:sp>
      <p:pic>
        <p:nvPicPr>
          <p:cNvPr id="458" name="Google Shape;458;p33"/>
          <p:cNvPicPr preferRelativeResize="0"/>
          <p:nvPr/>
        </p:nvPicPr>
        <p:blipFill>
          <a:blip r:embed="rId5">
            <a:alphaModFix/>
          </a:blip>
          <a:stretch>
            <a:fillRect/>
          </a:stretch>
        </p:blipFill>
        <p:spPr>
          <a:xfrm>
            <a:off x="256200" y="1090200"/>
            <a:ext cx="1615250" cy="2402550"/>
          </a:xfrm>
          <a:prstGeom prst="rect">
            <a:avLst/>
          </a:prstGeom>
          <a:noFill/>
          <a:ln>
            <a:noFill/>
          </a:ln>
        </p:spPr>
      </p:pic>
      <p:pic>
        <p:nvPicPr>
          <p:cNvPr id="459" name="Google Shape;459;p33"/>
          <p:cNvPicPr preferRelativeResize="0"/>
          <p:nvPr/>
        </p:nvPicPr>
        <p:blipFill>
          <a:blip r:embed="rId6">
            <a:alphaModFix/>
          </a:blip>
          <a:stretch>
            <a:fillRect/>
          </a:stretch>
        </p:blipFill>
        <p:spPr>
          <a:xfrm>
            <a:off x="832992" y="3492757"/>
            <a:ext cx="3440577" cy="1500025"/>
          </a:xfrm>
          <a:prstGeom prst="rect">
            <a:avLst/>
          </a:prstGeom>
          <a:noFill/>
          <a:ln>
            <a:noFill/>
          </a:ln>
        </p:spPr>
      </p:pic>
      <p:cxnSp>
        <p:nvCxnSpPr>
          <p:cNvPr id="460" name="Google Shape;460;p33"/>
          <p:cNvCxnSpPr/>
          <p:nvPr/>
        </p:nvCxnSpPr>
        <p:spPr>
          <a:xfrm>
            <a:off x="1769325" y="1961350"/>
            <a:ext cx="540900" cy="96900"/>
          </a:xfrm>
          <a:prstGeom prst="straightConnector1">
            <a:avLst/>
          </a:prstGeom>
          <a:noFill/>
          <a:ln cap="flat" cmpd="sng" w="9525">
            <a:solidFill>
              <a:schemeClr val="dk2"/>
            </a:solidFill>
            <a:prstDash val="solid"/>
            <a:round/>
            <a:headEnd len="med" w="med" type="none"/>
            <a:tailEnd len="med" w="med" type="stealth"/>
          </a:ln>
        </p:spPr>
      </p:cxnSp>
      <p:sp>
        <p:nvSpPr>
          <p:cNvPr id="461" name="Google Shape;461;p33"/>
          <p:cNvSpPr/>
          <p:nvPr/>
        </p:nvSpPr>
        <p:spPr>
          <a:xfrm>
            <a:off x="1871450" y="2060900"/>
            <a:ext cx="247200" cy="192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a:t>
            </a:r>
            <a:endParaRPr sz="1000"/>
          </a:p>
        </p:txBody>
      </p:sp>
      <p:cxnSp>
        <p:nvCxnSpPr>
          <p:cNvPr id="462" name="Google Shape;462;p33"/>
          <p:cNvCxnSpPr>
            <a:stCxn id="459" idx="0"/>
          </p:cNvCxnSpPr>
          <p:nvPr/>
        </p:nvCxnSpPr>
        <p:spPr>
          <a:xfrm flipH="1" rot="10800000">
            <a:off x="2553281" y="2578057"/>
            <a:ext cx="883500" cy="914700"/>
          </a:xfrm>
          <a:prstGeom prst="straightConnector1">
            <a:avLst/>
          </a:prstGeom>
          <a:noFill/>
          <a:ln cap="flat" cmpd="sng" w="9525">
            <a:solidFill>
              <a:schemeClr val="dk2"/>
            </a:solidFill>
            <a:prstDash val="solid"/>
            <a:round/>
            <a:headEnd len="med" w="med" type="none"/>
            <a:tailEnd len="med" w="med" type="stealth"/>
          </a:ln>
        </p:spPr>
      </p:cxnSp>
      <p:sp>
        <p:nvSpPr>
          <p:cNvPr id="463" name="Google Shape;463;p33"/>
          <p:cNvSpPr/>
          <p:nvPr/>
        </p:nvSpPr>
        <p:spPr>
          <a:xfrm>
            <a:off x="2642350" y="2939250"/>
            <a:ext cx="247200" cy="192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2</a:t>
            </a:r>
            <a:endParaRPr sz="1000"/>
          </a:p>
        </p:txBody>
      </p:sp>
      <p:sp>
        <p:nvSpPr>
          <p:cNvPr id="464" name="Google Shape;464;p33"/>
          <p:cNvSpPr txBox="1"/>
          <p:nvPr/>
        </p:nvSpPr>
        <p:spPr>
          <a:xfrm>
            <a:off x="6726075" y="959100"/>
            <a:ext cx="2113200" cy="21549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Calibri"/>
              <a:buAutoNum type="arabicPeriod"/>
            </a:pPr>
            <a:r>
              <a:rPr lang="en" sz="800">
                <a:latin typeface="Calibri"/>
                <a:ea typeface="Calibri"/>
                <a:cs typeface="Calibri"/>
                <a:sym typeface="Calibri"/>
              </a:rPr>
              <a:t>Create a network of </a:t>
            </a:r>
            <a:r>
              <a:rPr lang="en" sz="800">
                <a:latin typeface="Calibri"/>
                <a:ea typeface="Calibri"/>
                <a:cs typeface="Calibri"/>
                <a:sym typeface="Calibri"/>
              </a:rPr>
              <a:t>specified</a:t>
            </a:r>
            <a:r>
              <a:rPr lang="en" sz="800">
                <a:latin typeface="Calibri"/>
                <a:ea typeface="Calibri"/>
                <a:cs typeface="Calibri"/>
                <a:sym typeface="Calibri"/>
              </a:rPr>
              <a:t> network using NetworkAttachmentDefinition file. Specify cni type, network range etc.</a:t>
            </a:r>
            <a:endParaRPr sz="800">
              <a:latin typeface="Calibri"/>
              <a:ea typeface="Calibri"/>
              <a:cs typeface="Calibri"/>
              <a:sym typeface="Calibri"/>
            </a:endParaRPr>
          </a:p>
          <a:p>
            <a:pPr indent="0" lvl="0" marL="457200" rtl="0" algn="l">
              <a:spcBef>
                <a:spcPts val="0"/>
              </a:spcBef>
              <a:spcAft>
                <a:spcPts val="0"/>
              </a:spcAft>
              <a:buNone/>
            </a:pPr>
            <a:r>
              <a:rPr lang="en" sz="800">
                <a:latin typeface="Calibri"/>
                <a:ea typeface="Calibri"/>
                <a:cs typeface="Calibri"/>
                <a:sym typeface="Calibri"/>
              </a:rPr>
              <a:t>Multus will ask CNI to create specified network in each node.</a:t>
            </a:r>
            <a:endParaRPr sz="800">
              <a:latin typeface="Calibri"/>
              <a:ea typeface="Calibri"/>
              <a:cs typeface="Calibri"/>
              <a:sym typeface="Calibri"/>
            </a:endParaRPr>
          </a:p>
          <a:p>
            <a:pPr indent="-279400" lvl="0" marL="457200" rtl="0" algn="l">
              <a:spcBef>
                <a:spcPts val="0"/>
              </a:spcBef>
              <a:spcAft>
                <a:spcPts val="0"/>
              </a:spcAft>
              <a:buSzPts val="800"/>
              <a:buFont typeface="Calibri"/>
              <a:buAutoNum type="arabicPeriod"/>
            </a:pPr>
            <a:r>
              <a:rPr lang="en" sz="800">
                <a:latin typeface="Calibri"/>
                <a:ea typeface="Calibri"/>
                <a:cs typeface="Calibri"/>
                <a:sym typeface="Calibri"/>
              </a:rPr>
              <a:t>Create POD/deployment with annotations in metadata specifying list of comma </a:t>
            </a:r>
            <a:r>
              <a:rPr lang="en" sz="800">
                <a:latin typeface="Calibri"/>
                <a:ea typeface="Calibri"/>
                <a:cs typeface="Calibri"/>
                <a:sym typeface="Calibri"/>
              </a:rPr>
              <a:t>separated</a:t>
            </a:r>
            <a:r>
              <a:rPr lang="en" sz="800">
                <a:latin typeface="Calibri"/>
                <a:ea typeface="Calibri"/>
                <a:cs typeface="Calibri"/>
                <a:sym typeface="Calibri"/>
              </a:rPr>
              <a:t> network names.</a:t>
            </a:r>
            <a:endParaRPr sz="800">
              <a:latin typeface="Calibri"/>
              <a:ea typeface="Calibri"/>
              <a:cs typeface="Calibri"/>
              <a:sym typeface="Calibri"/>
            </a:endParaRPr>
          </a:p>
          <a:p>
            <a:pPr indent="0" lvl="0" marL="457200" rtl="0" algn="l">
              <a:spcBef>
                <a:spcPts val="0"/>
              </a:spcBef>
              <a:spcAft>
                <a:spcPts val="0"/>
              </a:spcAft>
              <a:buNone/>
            </a:pPr>
            <a:r>
              <a:rPr lang="en" sz="800">
                <a:latin typeface="Calibri"/>
                <a:ea typeface="Calibri"/>
                <a:cs typeface="Calibri"/>
                <a:sym typeface="Calibri"/>
              </a:rPr>
              <a:t>Multus will invoke CNIs to create </a:t>
            </a:r>
            <a:r>
              <a:rPr lang="en" sz="800">
                <a:latin typeface="Calibri"/>
                <a:ea typeface="Calibri"/>
                <a:cs typeface="Calibri"/>
                <a:sym typeface="Calibri"/>
              </a:rPr>
              <a:t>interfaces</a:t>
            </a:r>
            <a:r>
              <a:rPr lang="en" sz="800">
                <a:latin typeface="Calibri"/>
                <a:ea typeface="Calibri"/>
                <a:cs typeface="Calibri"/>
                <a:sym typeface="Calibri"/>
              </a:rPr>
              <a:t> with specified network inside the  pod.</a:t>
            </a:r>
            <a:endParaRPr sz="800">
              <a:latin typeface="Calibri"/>
              <a:ea typeface="Calibri"/>
              <a:cs typeface="Calibri"/>
              <a:sym typeface="Calibri"/>
            </a:endParaRPr>
          </a:p>
          <a:p>
            <a:pPr indent="-279400" lvl="0" marL="457200" rtl="0" algn="l">
              <a:spcBef>
                <a:spcPts val="0"/>
              </a:spcBef>
              <a:spcAft>
                <a:spcPts val="0"/>
              </a:spcAft>
              <a:buSzPts val="800"/>
              <a:buFont typeface="Calibri"/>
              <a:buAutoNum type="arabicPeriod"/>
            </a:pPr>
            <a:r>
              <a:rPr lang="en" sz="800">
                <a:latin typeface="Calibri"/>
                <a:ea typeface="Calibri"/>
                <a:cs typeface="Calibri"/>
                <a:sym typeface="Calibri"/>
              </a:rPr>
              <a:t>Secondary-ep-controller make sure the service resolved on non default interface mentioned in annotation.</a:t>
            </a:r>
            <a:endParaRPr sz="800">
              <a:latin typeface="Calibri"/>
              <a:ea typeface="Calibri"/>
              <a:cs typeface="Calibri"/>
              <a:sym typeface="Calibri"/>
            </a:endParaRPr>
          </a:p>
        </p:txBody>
      </p:sp>
      <p:pic>
        <p:nvPicPr>
          <p:cNvPr id="465" name="Google Shape;465;p33"/>
          <p:cNvPicPr preferRelativeResize="0"/>
          <p:nvPr/>
        </p:nvPicPr>
        <p:blipFill>
          <a:blip r:embed="rId7">
            <a:alphaModFix/>
          </a:blip>
          <a:stretch>
            <a:fillRect/>
          </a:stretch>
        </p:blipFill>
        <p:spPr>
          <a:xfrm>
            <a:off x="5406275" y="3286775"/>
            <a:ext cx="3276424" cy="1638212"/>
          </a:xfrm>
          <a:prstGeom prst="rect">
            <a:avLst/>
          </a:prstGeom>
          <a:noFill/>
          <a:ln>
            <a:noFill/>
          </a:ln>
        </p:spPr>
      </p:pic>
      <p:sp>
        <p:nvSpPr>
          <p:cNvPr id="466" name="Google Shape;466;p33"/>
          <p:cNvSpPr/>
          <p:nvPr/>
        </p:nvSpPr>
        <p:spPr>
          <a:xfrm>
            <a:off x="3176800" y="1233625"/>
            <a:ext cx="540900" cy="1923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service</a:t>
            </a:r>
            <a:endParaRPr sz="700"/>
          </a:p>
        </p:txBody>
      </p:sp>
      <p:cxnSp>
        <p:nvCxnSpPr>
          <p:cNvPr id="467" name="Google Shape;467;p33"/>
          <p:cNvCxnSpPr>
            <a:stCxn id="466" idx="3"/>
          </p:cNvCxnSpPr>
          <p:nvPr/>
        </p:nvCxnSpPr>
        <p:spPr>
          <a:xfrm>
            <a:off x="3717700" y="1329775"/>
            <a:ext cx="1209600" cy="81300"/>
          </a:xfrm>
          <a:prstGeom prst="straightConnector1">
            <a:avLst/>
          </a:prstGeom>
          <a:noFill/>
          <a:ln cap="flat" cmpd="sng" w="9525">
            <a:solidFill>
              <a:schemeClr val="dk2"/>
            </a:solidFill>
            <a:prstDash val="solid"/>
            <a:round/>
            <a:headEnd len="med" w="med" type="stealth"/>
            <a:tailEnd len="med" w="med" type="none"/>
          </a:ln>
        </p:spPr>
      </p:cxnSp>
      <p:cxnSp>
        <p:nvCxnSpPr>
          <p:cNvPr id="468" name="Google Shape;468;p33"/>
          <p:cNvCxnSpPr>
            <a:stCxn id="466" idx="2"/>
          </p:cNvCxnSpPr>
          <p:nvPr/>
        </p:nvCxnSpPr>
        <p:spPr>
          <a:xfrm flipH="1">
            <a:off x="2846950" y="1425925"/>
            <a:ext cx="600300" cy="828900"/>
          </a:xfrm>
          <a:prstGeom prst="straightConnector1">
            <a:avLst/>
          </a:prstGeom>
          <a:noFill/>
          <a:ln cap="flat" cmpd="sng" w="9525">
            <a:solidFill>
              <a:schemeClr val="dk2"/>
            </a:solidFill>
            <a:prstDash val="solid"/>
            <a:round/>
            <a:headEnd len="med" w="med" type="none"/>
            <a:tailEnd len="med" w="med" type="stealth"/>
          </a:ln>
        </p:spPr>
      </p:cxnSp>
      <p:sp>
        <p:nvSpPr>
          <p:cNvPr id="469" name="Google Shape;469;p33"/>
          <p:cNvSpPr/>
          <p:nvPr/>
        </p:nvSpPr>
        <p:spPr>
          <a:xfrm>
            <a:off x="521200" y="1270000"/>
            <a:ext cx="1209600" cy="141000"/>
          </a:xfrm>
          <a:prstGeom prst="roundRect">
            <a:avLst>
              <a:gd fmla="val 16667" name="adj"/>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484400" y="1861488"/>
            <a:ext cx="1209600" cy="141000"/>
          </a:xfrm>
          <a:prstGeom prst="roundRect">
            <a:avLst>
              <a:gd fmla="val 16667" name="adj"/>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617773" y="2382203"/>
            <a:ext cx="1209600" cy="141000"/>
          </a:xfrm>
          <a:prstGeom prst="roundRect">
            <a:avLst>
              <a:gd fmla="val 16667" name="adj"/>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998776" y="4134800"/>
            <a:ext cx="1986000" cy="141000"/>
          </a:xfrm>
          <a:prstGeom prst="roundRect">
            <a:avLst>
              <a:gd fmla="val 16667" name="adj"/>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5113575" y="1772600"/>
            <a:ext cx="1790100" cy="141000"/>
          </a:xfrm>
          <a:prstGeom prst="roundRect">
            <a:avLst>
              <a:gd fmla="val 16667" name="adj"/>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4166350" y="1161281"/>
            <a:ext cx="247200" cy="1923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3</a:t>
            </a:r>
            <a:endParaRPr sz="1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4"/>
          <p:cNvSpPr/>
          <p:nvPr/>
        </p:nvSpPr>
        <p:spPr>
          <a:xfrm>
            <a:off x="846700" y="850925"/>
            <a:ext cx="2730300" cy="3087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a:off x="4058600" y="850925"/>
            <a:ext cx="4218600" cy="299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txBox="1"/>
          <p:nvPr>
            <p:ph type="title"/>
          </p:nvPr>
        </p:nvSpPr>
        <p:spPr>
          <a:xfrm>
            <a:off x="331250" y="281500"/>
            <a:ext cx="8555400" cy="64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MEP Network Isolation support :</a:t>
            </a:r>
            <a:r>
              <a:rPr lang="en" sz="2400"/>
              <a:t> Edgegallery</a:t>
            </a:r>
            <a:endParaRPr sz="2400"/>
          </a:p>
        </p:txBody>
      </p:sp>
      <p:sp>
        <p:nvSpPr>
          <p:cNvPr id="482" name="Google Shape;482;p34"/>
          <p:cNvSpPr/>
          <p:nvPr/>
        </p:nvSpPr>
        <p:spPr>
          <a:xfrm>
            <a:off x="1374975" y="1790850"/>
            <a:ext cx="2094300" cy="7086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MEP</a:t>
            </a:r>
            <a:endParaRPr/>
          </a:p>
        </p:txBody>
      </p:sp>
      <p:sp>
        <p:nvSpPr>
          <p:cNvPr id="483" name="Google Shape;483;p34"/>
          <p:cNvSpPr/>
          <p:nvPr/>
        </p:nvSpPr>
        <p:spPr>
          <a:xfrm>
            <a:off x="4483350" y="1822025"/>
            <a:ext cx="1810800" cy="6402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cxnSp>
        <p:nvCxnSpPr>
          <p:cNvPr id="484" name="Google Shape;484;p34"/>
          <p:cNvCxnSpPr/>
          <p:nvPr/>
        </p:nvCxnSpPr>
        <p:spPr>
          <a:xfrm flipH="1">
            <a:off x="1796750" y="2499500"/>
            <a:ext cx="8700" cy="10776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34"/>
          <p:cNvCxnSpPr/>
          <p:nvPr/>
        </p:nvCxnSpPr>
        <p:spPr>
          <a:xfrm flipH="1">
            <a:off x="2389825" y="2511875"/>
            <a:ext cx="5700" cy="6402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34"/>
          <p:cNvCxnSpPr/>
          <p:nvPr/>
        </p:nvCxnSpPr>
        <p:spPr>
          <a:xfrm flipH="1">
            <a:off x="4982025" y="2462225"/>
            <a:ext cx="9600" cy="677700"/>
          </a:xfrm>
          <a:prstGeom prst="straightConnector1">
            <a:avLst/>
          </a:prstGeom>
          <a:noFill/>
          <a:ln cap="flat" cmpd="sng" w="9525">
            <a:solidFill>
              <a:schemeClr val="dk2"/>
            </a:solidFill>
            <a:prstDash val="solid"/>
            <a:round/>
            <a:headEnd len="med" w="med" type="none"/>
            <a:tailEnd len="med" w="med" type="none"/>
          </a:ln>
        </p:spPr>
      </p:cxnSp>
      <p:sp>
        <p:nvSpPr>
          <p:cNvPr id="487" name="Google Shape;487;p34"/>
          <p:cNvSpPr/>
          <p:nvPr/>
        </p:nvSpPr>
        <p:spPr>
          <a:xfrm>
            <a:off x="2151575" y="3164475"/>
            <a:ext cx="3338700" cy="2343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V</a:t>
            </a:r>
            <a:r>
              <a:rPr lang="en" sz="800"/>
              <a:t>xlan1</a:t>
            </a:r>
            <a:endParaRPr sz="600"/>
          </a:p>
        </p:txBody>
      </p:sp>
      <p:sp>
        <p:nvSpPr>
          <p:cNvPr id="488" name="Google Shape;488;p34"/>
          <p:cNvSpPr/>
          <p:nvPr/>
        </p:nvSpPr>
        <p:spPr>
          <a:xfrm>
            <a:off x="1568825" y="2322950"/>
            <a:ext cx="544800" cy="17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eth0</a:t>
            </a:r>
            <a:endParaRPr sz="800"/>
          </a:p>
        </p:txBody>
      </p:sp>
      <p:sp>
        <p:nvSpPr>
          <p:cNvPr id="489" name="Google Shape;489;p34"/>
          <p:cNvSpPr txBox="1"/>
          <p:nvPr/>
        </p:nvSpPr>
        <p:spPr>
          <a:xfrm>
            <a:off x="1568825" y="3545475"/>
            <a:ext cx="364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490" name="Google Shape;490;p34"/>
          <p:cNvSpPr/>
          <p:nvPr/>
        </p:nvSpPr>
        <p:spPr>
          <a:xfrm>
            <a:off x="1752525" y="3577100"/>
            <a:ext cx="6138900" cy="234300"/>
          </a:xfrm>
          <a:prstGeom prst="rect">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Default CNI (calico)</a:t>
            </a:r>
            <a:endParaRPr sz="600"/>
          </a:p>
        </p:txBody>
      </p:sp>
      <p:sp>
        <p:nvSpPr>
          <p:cNvPr id="491" name="Google Shape;491;p34"/>
          <p:cNvSpPr/>
          <p:nvPr/>
        </p:nvSpPr>
        <p:spPr>
          <a:xfrm>
            <a:off x="2151575" y="2323075"/>
            <a:ext cx="874200" cy="17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net0(macvlan1)</a:t>
            </a:r>
            <a:endParaRPr sz="700"/>
          </a:p>
        </p:txBody>
      </p:sp>
      <p:cxnSp>
        <p:nvCxnSpPr>
          <p:cNvPr id="492" name="Google Shape;492;p34"/>
          <p:cNvCxnSpPr/>
          <p:nvPr/>
        </p:nvCxnSpPr>
        <p:spPr>
          <a:xfrm flipH="1">
            <a:off x="5718200" y="2462225"/>
            <a:ext cx="12300" cy="1114800"/>
          </a:xfrm>
          <a:prstGeom prst="straightConnector1">
            <a:avLst/>
          </a:prstGeom>
          <a:noFill/>
          <a:ln cap="flat" cmpd="sng" w="9525">
            <a:solidFill>
              <a:schemeClr val="dk2"/>
            </a:solidFill>
            <a:prstDash val="solid"/>
            <a:round/>
            <a:headEnd len="med" w="med" type="none"/>
            <a:tailEnd len="med" w="med" type="none"/>
          </a:ln>
        </p:spPr>
      </p:cxnSp>
      <p:sp>
        <p:nvSpPr>
          <p:cNvPr id="493" name="Google Shape;493;p34"/>
          <p:cNvSpPr/>
          <p:nvPr/>
        </p:nvSpPr>
        <p:spPr>
          <a:xfrm>
            <a:off x="4581375" y="2285900"/>
            <a:ext cx="810900" cy="17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net0(macvlan)</a:t>
            </a:r>
            <a:endParaRPr sz="700"/>
          </a:p>
        </p:txBody>
      </p:sp>
      <p:sp>
        <p:nvSpPr>
          <p:cNvPr id="494" name="Google Shape;494;p34"/>
          <p:cNvSpPr/>
          <p:nvPr/>
        </p:nvSpPr>
        <p:spPr>
          <a:xfrm>
            <a:off x="5490275" y="2285750"/>
            <a:ext cx="544800" cy="17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eth0</a:t>
            </a:r>
            <a:endParaRPr sz="800"/>
          </a:p>
        </p:txBody>
      </p:sp>
      <p:sp>
        <p:nvSpPr>
          <p:cNvPr id="495" name="Google Shape;495;p34"/>
          <p:cNvSpPr/>
          <p:nvPr/>
        </p:nvSpPr>
        <p:spPr>
          <a:xfrm>
            <a:off x="2293050" y="1080850"/>
            <a:ext cx="5534100" cy="234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Vxlan2</a:t>
            </a:r>
            <a:endParaRPr sz="600"/>
          </a:p>
        </p:txBody>
      </p:sp>
      <p:sp>
        <p:nvSpPr>
          <p:cNvPr id="496" name="Google Shape;496;p34"/>
          <p:cNvSpPr/>
          <p:nvPr/>
        </p:nvSpPr>
        <p:spPr>
          <a:xfrm>
            <a:off x="6339675" y="1794413"/>
            <a:ext cx="1810800" cy="640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APPLCM</a:t>
            </a:r>
            <a:endParaRPr/>
          </a:p>
        </p:txBody>
      </p:sp>
      <p:sp>
        <p:nvSpPr>
          <p:cNvPr id="497" name="Google Shape;497;p34"/>
          <p:cNvSpPr/>
          <p:nvPr/>
        </p:nvSpPr>
        <p:spPr>
          <a:xfrm>
            <a:off x="6482025" y="1803022"/>
            <a:ext cx="874200" cy="17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net0(macvlan2)</a:t>
            </a:r>
            <a:endParaRPr sz="700"/>
          </a:p>
        </p:txBody>
      </p:sp>
      <p:sp>
        <p:nvSpPr>
          <p:cNvPr id="498" name="Google Shape;498;p34"/>
          <p:cNvSpPr/>
          <p:nvPr/>
        </p:nvSpPr>
        <p:spPr>
          <a:xfrm>
            <a:off x="7346600" y="2258138"/>
            <a:ext cx="544800" cy="17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eth0</a:t>
            </a:r>
            <a:endParaRPr sz="800"/>
          </a:p>
        </p:txBody>
      </p:sp>
      <p:cxnSp>
        <p:nvCxnSpPr>
          <p:cNvPr id="499" name="Google Shape;499;p34"/>
          <p:cNvCxnSpPr/>
          <p:nvPr/>
        </p:nvCxnSpPr>
        <p:spPr>
          <a:xfrm flipH="1">
            <a:off x="7650550" y="2448463"/>
            <a:ext cx="12300" cy="11148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34"/>
          <p:cNvCxnSpPr/>
          <p:nvPr/>
        </p:nvCxnSpPr>
        <p:spPr>
          <a:xfrm flipH="1">
            <a:off x="6914200" y="1313350"/>
            <a:ext cx="13500" cy="541200"/>
          </a:xfrm>
          <a:prstGeom prst="straightConnector1">
            <a:avLst/>
          </a:prstGeom>
          <a:noFill/>
          <a:ln cap="flat" cmpd="sng" w="9525">
            <a:solidFill>
              <a:schemeClr val="dk2"/>
            </a:solidFill>
            <a:prstDash val="solid"/>
            <a:round/>
            <a:headEnd len="med" w="med" type="none"/>
            <a:tailEnd len="med" w="med" type="none"/>
          </a:ln>
        </p:spPr>
      </p:cxnSp>
      <p:sp>
        <p:nvSpPr>
          <p:cNvPr id="501" name="Google Shape;501;p34"/>
          <p:cNvSpPr/>
          <p:nvPr/>
        </p:nvSpPr>
        <p:spPr>
          <a:xfrm>
            <a:off x="2303975" y="1789675"/>
            <a:ext cx="874200" cy="17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net0(macvlan2)</a:t>
            </a:r>
            <a:endParaRPr sz="700"/>
          </a:p>
        </p:txBody>
      </p:sp>
      <p:cxnSp>
        <p:nvCxnSpPr>
          <p:cNvPr id="502" name="Google Shape;502;p34"/>
          <p:cNvCxnSpPr/>
          <p:nvPr/>
        </p:nvCxnSpPr>
        <p:spPr>
          <a:xfrm flipH="1">
            <a:off x="2763950" y="1319675"/>
            <a:ext cx="8400" cy="474900"/>
          </a:xfrm>
          <a:prstGeom prst="straightConnector1">
            <a:avLst/>
          </a:prstGeom>
          <a:noFill/>
          <a:ln cap="flat" cmpd="sng" w="9525">
            <a:solidFill>
              <a:schemeClr val="dk2"/>
            </a:solidFill>
            <a:prstDash val="solid"/>
            <a:round/>
            <a:headEnd len="med" w="med" type="none"/>
            <a:tailEnd len="med" w="med" type="none"/>
          </a:ln>
        </p:spPr>
      </p:cxnSp>
      <p:sp>
        <p:nvSpPr>
          <p:cNvPr id="503" name="Google Shape;503;p34"/>
          <p:cNvSpPr txBox="1"/>
          <p:nvPr/>
        </p:nvSpPr>
        <p:spPr>
          <a:xfrm>
            <a:off x="1861700" y="3945675"/>
            <a:ext cx="151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Worker Node 1</a:t>
            </a:r>
            <a:endParaRPr sz="800">
              <a:latin typeface="Calibri"/>
              <a:ea typeface="Calibri"/>
              <a:cs typeface="Calibri"/>
              <a:sym typeface="Calibri"/>
            </a:endParaRPr>
          </a:p>
        </p:txBody>
      </p:sp>
      <p:sp>
        <p:nvSpPr>
          <p:cNvPr id="504" name="Google Shape;504;p34"/>
          <p:cNvSpPr txBox="1"/>
          <p:nvPr/>
        </p:nvSpPr>
        <p:spPr>
          <a:xfrm>
            <a:off x="5005775" y="3895375"/>
            <a:ext cx="151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Worker Node 2</a:t>
            </a:r>
            <a:endParaRPr sz="800">
              <a:latin typeface="Calibri"/>
              <a:ea typeface="Calibri"/>
              <a:cs typeface="Calibri"/>
              <a:sym typeface="Calibri"/>
            </a:endParaRPr>
          </a:p>
        </p:txBody>
      </p:sp>
      <p:sp>
        <p:nvSpPr>
          <p:cNvPr id="505" name="Google Shape;505;p34"/>
          <p:cNvSpPr txBox="1"/>
          <p:nvPr/>
        </p:nvSpPr>
        <p:spPr>
          <a:xfrm>
            <a:off x="797525" y="4196600"/>
            <a:ext cx="747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Network Isolation on multi node in edge gallery.</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NOTE: Vxlan used for communication for macvlan interfaces </a:t>
            </a:r>
            <a:r>
              <a:rPr lang="en">
                <a:latin typeface="Calibri"/>
                <a:ea typeface="Calibri"/>
                <a:cs typeface="Calibri"/>
                <a:sym typeface="Calibri"/>
              </a:rPr>
              <a:t>across</a:t>
            </a:r>
            <a:r>
              <a:rPr lang="en">
                <a:latin typeface="Calibri"/>
                <a:ea typeface="Calibri"/>
                <a:cs typeface="Calibri"/>
                <a:sym typeface="Calibri"/>
              </a:rPr>
              <a:t> nodes.</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5"/>
          <p:cNvSpPr txBox="1"/>
          <p:nvPr>
            <p:ph type="title"/>
          </p:nvPr>
        </p:nvSpPr>
        <p:spPr>
          <a:xfrm>
            <a:off x="263325" y="228325"/>
            <a:ext cx="7505700" cy="54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Kubernetes Load Balancer Service</a:t>
            </a:r>
            <a:endParaRPr/>
          </a:p>
        </p:txBody>
      </p:sp>
      <p:sp>
        <p:nvSpPr>
          <p:cNvPr id="511" name="Google Shape;511;p35"/>
          <p:cNvSpPr txBox="1"/>
          <p:nvPr>
            <p:ph idx="1" type="body"/>
          </p:nvPr>
        </p:nvSpPr>
        <p:spPr>
          <a:xfrm>
            <a:off x="339550" y="730225"/>
            <a:ext cx="5887500" cy="363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 sz="912"/>
              <a:t>Kubernetes Services</a:t>
            </a:r>
            <a:r>
              <a:rPr lang="en" sz="912"/>
              <a:t>: </a:t>
            </a:r>
            <a:endParaRPr sz="912"/>
          </a:p>
          <a:p>
            <a:pPr indent="-286543" lvl="0" marL="457200" rtl="0" algn="l">
              <a:lnSpc>
                <a:spcPct val="95000"/>
              </a:lnSpc>
              <a:spcBef>
                <a:spcPts val="0"/>
              </a:spcBef>
              <a:spcAft>
                <a:spcPts val="0"/>
              </a:spcAft>
              <a:buSzPts val="913"/>
              <a:buChar char="●"/>
            </a:pPr>
            <a:r>
              <a:rPr lang="en" sz="912"/>
              <a:t>In kubernetes pods are </a:t>
            </a:r>
            <a:r>
              <a:rPr lang="en" sz="912"/>
              <a:t>ephemeral</a:t>
            </a:r>
            <a:r>
              <a:rPr lang="en" sz="912"/>
              <a:t> and every time goes down, it get restarted by k8s with new address.</a:t>
            </a:r>
            <a:endParaRPr sz="912"/>
          </a:p>
          <a:p>
            <a:pPr indent="-286543" lvl="0" marL="457200" rtl="0" algn="l">
              <a:lnSpc>
                <a:spcPct val="95000"/>
              </a:lnSpc>
              <a:spcBef>
                <a:spcPts val="0"/>
              </a:spcBef>
              <a:spcAft>
                <a:spcPts val="0"/>
              </a:spcAft>
              <a:buSzPts val="913"/>
              <a:buChar char="●"/>
            </a:pPr>
            <a:r>
              <a:rPr lang="en" sz="912"/>
              <a:t>To overcome this dynamic nature of application endpoints, k8s provide service </a:t>
            </a:r>
            <a:r>
              <a:rPr lang="en" sz="912"/>
              <a:t>resource.</a:t>
            </a:r>
            <a:endParaRPr sz="912"/>
          </a:p>
          <a:p>
            <a:pPr indent="-286543" lvl="0" marL="457200" rtl="0" algn="l">
              <a:lnSpc>
                <a:spcPct val="95000"/>
              </a:lnSpc>
              <a:spcBef>
                <a:spcPts val="0"/>
              </a:spcBef>
              <a:spcAft>
                <a:spcPts val="0"/>
              </a:spcAft>
              <a:buSzPts val="913"/>
              <a:buChar char="●"/>
            </a:pPr>
            <a:r>
              <a:rPr lang="en" sz="912"/>
              <a:t>Service provide stable IP against selected Pods and clients can connect to this IP by service name.</a:t>
            </a:r>
            <a:endParaRPr sz="912"/>
          </a:p>
          <a:p>
            <a:pPr indent="-286543" lvl="0" marL="457200" rtl="0" algn="l">
              <a:lnSpc>
                <a:spcPct val="95000"/>
              </a:lnSpc>
              <a:spcBef>
                <a:spcPts val="0"/>
              </a:spcBef>
              <a:spcAft>
                <a:spcPts val="0"/>
              </a:spcAft>
              <a:buSzPts val="913"/>
              <a:buChar char="●"/>
            </a:pPr>
            <a:r>
              <a:rPr lang="en" sz="912"/>
              <a:t>K8s provide 4 service type to support different access scenarios to applications.</a:t>
            </a:r>
            <a:endParaRPr sz="912"/>
          </a:p>
          <a:p>
            <a:pPr indent="-278606" lvl="1" marL="914400" rtl="0" algn="l">
              <a:lnSpc>
                <a:spcPct val="95000"/>
              </a:lnSpc>
              <a:spcBef>
                <a:spcPts val="0"/>
              </a:spcBef>
              <a:spcAft>
                <a:spcPts val="0"/>
              </a:spcAft>
              <a:buSzPts val="788"/>
              <a:buChar char="○"/>
            </a:pPr>
            <a:r>
              <a:rPr lang="en" sz="787"/>
              <a:t>Cluster IP: Applications can be access within K8s Cluster</a:t>
            </a:r>
            <a:endParaRPr sz="787"/>
          </a:p>
          <a:p>
            <a:pPr indent="-278606" lvl="1" marL="914400" rtl="0" algn="l">
              <a:lnSpc>
                <a:spcPct val="95000"/>
              </a:lnSpc>
              <a:spcBef>
                <a:spcPts val="0"/>
              </a:spcBef>
              <a:spcAft>
                <a:spcPts val="0"/>
              </a:spcAft>
              <a:buSzPts val="788"/>
              <a:buChar char="○"/>
            </a:pPr>
            <a:r>
              <a:rPr lang="en" sz="787"/>
              <a:t>NodePort: Applications can be exposed to internet on a Port(</a:t>
            </a:r>
            <a:r>
              <a:rPr lang="en" sz="787">
                <a:solidFill>
                  <a:srgbClr val="333333"/>
                </a:solidFill>
                <a:highlight>
                  <a:srgbClr val="FFFFFF"/>
                </a:highlight>
                <a:latin typeface="Arial"/>
                <a:ea typeface="Arial"/>
                <a:cs typeface="Arial"/>
                <a:sym typeface="Arial"/>
              </a:rPr>
              <a:t>30,000 to 32,767</a:t>
            </a:r>
            <a:r>
              <a:rPr lang="en" sz="787"/>
              <a:t>) each Node .</a:t>
            </a:r>
            <a:endParaRPr sz="787"/>
          </a:p>
          <a:p>
            <a:pPr indent="-278606" lvl="1" marL="914400" rtl="0" algn="l">
              <a:lnSpc>
                <a:spcPct val="95000"/>
              </a:lnSpc>
              <a:spcBef>
                <a:spcPts val="0"/>
              </a:spcBef>
              <a:spcAft>
                <a:spcPts val="0"/>
              </a:spcAft>
              <a:buSzPts val="788"/>
              <a:buChar char="○"/>
            </a:pPr>
            <a:r>
              <a:rPr lang="en" sz="787"/>
              <a:t>Load Balancer:</a:t>
            </a:r>
            <a:r>
              <a:rPr lang="en" sz="787"/>
              <a:t> Application can be exposed to internet on load balancer server which could be provided by cloud or Bare metal by MetalLB.</a:t>
            </a:r>
            <a:endParaRPr sz="787"/>
          </a:p>
          <a:p>
            <a:pPr indent="0" lvl="0" marL="0" rtl="0" algn="l">
              <a:lnSpc>
                <a:spcPct val="95000"/>
              </a:lnSpc>
              <a:spcBef>
                <a:spcPts val="0"/>
              </a:spcBef>
              <a:spcAft>
                <a:spcPts val="0"/>
              </a:spcAft>
              <a:buSzPts val="688"/>
              <a:buNone/>
            </a:pPr>
            <a:r>
              <a:rPr b="1" lang="en" sz="912"/>
              <a:t>NodePort vs Load Balancer for service expose to internet:</a:t>
            </a:r>
            <a:r>
              <a:rPr lang="en" sz="912"/>
              <a:t> </a:t>
            </a:r>
            <a:endParaRPr sz="912"/>
          </a:p>
          <a:p>
            <a:pPr indent="0" lvl="0" marL="0" rtl="0" algn="l">
              <a:lnSpc>
                <a:spcPct val="95000"/>
              </a:lnSpc>
              <a:spcBef>
                <a:spcPts val="0"/>
              </a:spcBef>
              <a:spcAft>
                <a:spcPts val="0"/>
              </a:spcAft>
              <a:buSzPts val="688"/>
              <a:buNone/>
            </a:pPr>
            <a:r>
              <a:rPr b="1" lang="en" sz="787">
                <a:solidFill>
                  <a:srgbClr val="333333"/>
                </a:solidFill>
                <a:highlight>
                  <a:srgbClr val="FFFFFF"/>
                </a:highlight>
                <a:latin typeface="Arial"/>
                <a:ea typeface="Arial"/>
                <a:cs typeface="Arial"/>
                <a:sym typeface="Arial"/>
              </a:rPr>
              <a:t>NodePort:</a:t>
            </a:r>
            <a:endParaRPr b="1" sz="787">
              <a:solidFill>
                <a:srgbClr val="333333"/>
              </a:solidFill>
              <a:highlight>
                <a:srgbClr val="FFFFFF"/>
              </a:highlight>
              <a:latin typeface="Arial"/>
              <a:ea typeface="Arial"/>
              <a:cs typeface="Arial"/>
              <a:sym typeface="Arial"/>
            </a:endParaRPr>
          </a:p>
          <a:p>
            <a:pPr indent="-278606" lvl="0" marL="457200" rtl="0" algn="l">
              <a:lnSpc>
                <a:spcPct val="95000"/>
              </a:lnSpc>
              <a:spcBef>
                <a:spcPts val="0"/>
              </a:spcBef>
              <a:spcAft>
                <a:spcPts val="0"/>
              </a:spcAft>
              <a:buClr>
                <a:srgbClr val="333333"/>
              </a:buClr>
              <a:buSzPts val="788"/>
              <a:buFont typeface="Arial"/>
              <a:buChar char="-"/>
            </a:pPr>
            <a:r>
              <a:rPr lang="en" sz="787">
                <a:solidFill>
                  <a:srgbClr val="333333"/>
                </a:solidFill>
                <a:highlight>
                  <a:srgbClr val="FFFFFF"/>
                </a:highlight>
                <a:latin typeface="Arial"/>
                <a:ea typeface="Arial"/>
                <a:cs typeface="Arial"/>
                <a:sym typeface="Arial"/>
              </a:rPr>
              <a:t>It </a:t>
            </a:r>
            <a:r>
              <a:rPr lang="en" sz="787">
                <a:solidFill>
                  <a:srgbClr val="333333"/>
                </a:solidFill>
                <a:highlight>
                  <a:srgbClr val="FFFFFF"/>
                </a:highlight>
                <a:latin typeface="Arial"/>
                <a:ea typeface="Arial"/>
                <a:cs typeface="Arial"/>
                <a:sym typeface="Arial"/>
              </a:rPr>
              <a:t>need to open firewall rules to allow access to ports 30,000 to 32,767, </a:t>
            </a:r>
            <a:endParaRPr sz="787">
              <a:solidFill>
                <a:srgbClr val="333333"/>
              </a:solidFill>
              <a:highlight>
                <a:srgbClr val="FFFFFF"/>
              </a:highlight>
              <a:latin typeface="Arial"/>
              <a:ea typeface="Arial"/>
              <a:cs typeface="Arial"/>
              <a:sym typeface="Arial"/>
            </a:endParaRPr>
          </a:p>
          <a:p>
            <a:pPr indent="-278606" lvl="0" marL="457200" rtl="0" algn="l">
              <a:lnSpc>
                <a:spcPct val="95000"/>
              </a:lnSpc>
              <a:spcBef>
                <a:spcPts val="0"/>
              </a:spcBef>
              <a:spcAft>
                <a:spcPts val="0"/>
              </a:spcAft>
              <a:buClr>
                <a:srgbClr val="333333"/>
              </a:buClr>
              <a:buSzPts val="788"/>
              <a:buFont typeface="Arial"/>
              <a:buChar char="-"/>
            </a:pPr>
            <a:r>
              <a:rPr lang="en" sz="787">
                <a:solidFill>
                  <a:srgbClr val="333333"/>
                </a:solidFill>
                <a:highlight>
                  <a:srgbClr val="FFFFFF"/>
                </a:highlight>
                <a:latin typeface="Arial"/>
                <a:ea typeface="Arial"/>
                <a:cs typeface="Arial"/>
                <a:sym typeface="Arial"/>
              </a:rPr>
              <a:t>Need to know the IPs of the individual worker nodes. If change happened to Node(deletion of Node) will cause change in endpoints for applications. </a:t>
            </a:r>
            <a:endParaRPr sz="787">
              <a:solidFill>
                <a:srgbClr val="333333"/>
              </a:solidFill>
              <a:highlight>
                <a:srgbClr val="FFFFFF"/>
              </a:highlight>
              <a:latin typeface="Arial"/>
              <a:ea typeface="Arial"/>
              <a:cs typeface="Arial"/>
              <a:sym typeface="Arial"/>
            </a:endParaRPr>
          </a:p>
          <a:p>
            <a:pPr indent="-278606" lvl="0" marL="457200" rtl="0" algn="l">
              <a:lnSpc>
                <a:spcPct val="95000"/>
              </a:lnSpc>
              <a:spcBef>
                <a:spcPts val="0"/>
              </a:spcBef>
              <a:spcAft>
                <a:spcPts val="0"/>
              </a:spcAft>
              <a:buClr>
                <a:srgbClr val="333333"/>
              </a:buClr>
              <a:buSzPts val="788"/>
              <a:buFont typeface="Arial"/>
              <a:buChar char="-"/>
            </a:pPr>
            <a:r>
              <a:rPr lang="en" sz="787">
                <a:solidFill>
                  <a:srgbClr val="333333"/>
                </a:solidFill>
                <a:highlight>
                  <a:srgbClr val="FFFFFF"/>
                </a:highlight>
                <a:latin typeface="Arial"/>
                <a:ea typeface="Arial"/>
                <a:cs typeface="Arial"/>
                <a:sym typeface="Arial"/>
              </a:rPr>
              <a:t>It provide Simple solution for development/debug env. but not </a:t>
            </a:r>
            <a:r>
              <a:rPr lang="en" sz="787">
                <a:solidFill>
                  <a:srgbClr val="333333"/>
                </a:solidFill>
                <a:highlight>
                  <a:srgbClr val="FFFFFF"/>
                </a:highlight>
                <a:latin typeface="Arial"/>
                <a:ea typeface="Arial"/>
                <a:cs typeface="Arial"/>
                <a:sym typeface="Arial"/>
              </a:rPr>
              <a:t>recommended</a:t>
            </a:r>
            <a:r>
              <a:rPr lang="en" sz="787">
                <a:solidFill>
                  <a:srgbClr val="333333"/>
                </a:solidFill>
                <a:highlight>
                  <a:srgbClr val="FFFFFF"/>
                </a:highlight>
                <a:latin typeface="Arial"/>
                <a:ea typeface="Arial"/>
                <a:cs typeface="Arial"/>
                <a:sym typeface="Arial"/>
              </a:rPr>
              <a:t> for </a:t>
            </a:r>
            <a:r>
              <a:rPr lang="en" sz="787">
                <a:solidFill>
                  <a:srgbClr val="333333"/>
                </a:solidFill>
                <a:highlight>
                  <a:srgbClr val="FFFFFF"/>
                </a:highlight>
                <a:latin typeface="Arial"/>
                <a:ea typeface="Arial"/>
                <a:cs typeface="Arial"/>
                <a:sym typeface="Arial"/>
              </a:rPr>
              <a:t>Production</a:t>
            </a:r>
            <a:r>
              <a:rPr lang="en" sz="787">
                <a:solidFill>
                  <a:srgbClr val="333333"/>
                </a:solidFill>
                <a:highlight>
                  <a:srgbClr val="FFFFFF"/>
                </a:highlight>
                <a:latin typeface="Arial"/>
                <a:ea typeface="Arial"/>
                <a:cs typeface="Arial"/>
                <a:sym typeface="Arial"/>
              </a:rPr>
              <a:t>.</a:t>
            </a:r>
            <a:endParaRPr sz="787">
              <a:solidFill>
                <a:srgbClr val="333333"/>
              </a:solidFill>
              <a:highlight>
                <a:srgbClr val="FFFFFF"/>
              </a:highlight>
              <a:latin typeface="Arial"/>
              <a:ea typeface="Arial"/>
              <a:cs typeface="Arial"/>
              <a:sym typeface="Arial"/>
            </a:endParaRPr>
          </a:p>
          <a:p>
            <a:pPr indent="457200" lvl="0" marL="0" rtl="0" algn="l">
              <a:lnSpc>
                <a:spcPct val="95000"/>
              </a:lnSpc>
              <a:spcBef>
                <a:spcPts val="0"/>
              </a:spcBef>
              <a:spcAft>
                <a:spcPts val="0"/>
              </a:spcAft>
              <a:buSzPts val="688"/>
              <a:buNone/>
            </a:pPr>
            <a:r>
              <a:t/>
            </a:r>
            <a:endParaRPr sz="787">
              <a:solidFill>
                <a:srgbClr val="333333"/>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688"/>
              <a:buNone/>
            </a:pPr>
            <a:r>
              <a:rPr b="1" lang="en" sz="787">
                <a:solidFill>
                  <a:srgbClr val="333333"/>
                </a:solidFill>
                <a:highlight>
                  <a:srgbClr val="FFFFFF"/>
                </a:highlight>
                <a:latin typeface="Arial"/>
                <a:ea typeface="Arial"/>
                <a:cs typeface="Arial"/>
                <a:sym typeface="Arial"/>
              </a:rPr>
              <a:t>Load Balancer:</a:t>
            </a:r>
            <a:endParaRPr b="1" sz="787">
              <a:solidFill>
                <a:srgbClr val="333333"/>
              </a:solidFill>
              <a:highlight>
                <a:srgbClr val="FFFFFF"/>
              </a:highlight>
              <a:latin typeface="Arial"/>
              <a:ea typeface="Arial"/>
              <a:cs typeface="Arial"/>
              <a:sym typeface="Arial"/>
            </a:endParaRPr>
          </a:p>
          <a:p>
            <a:pPr indent="-278606" lvl="0" marL="457200" rtl="0" algn="l">
              <a:lnSpc>
                <a:spcPct val="95000"/>
              </a:lnSpc>
              <a:spcBef>
                <a:spcPts val="0"/>
              </a:spcBef>
              <a:spcAft>
                <a:spcPts val="0"/>
              </a:spcAft>
              <a:buClr>
                <a:srgbClr val="333333"/>
              </a:buClr>
              <a:buSzPts val="788"/>
              <a:buFont typeface="Arial"/>
              <a:buChar char="-"/>
            </a:pPr>
            <a:r>
              <a:rPr lang="en" sz="787">
                <a:solidFill>
                  <a:srgbClr val="333333"/>
                </a:solidFill>
                <a:highlight>
                  <a:srgbClr val="FFFFFF"/>
                </a:highlight>
                <a:latin typeface="Arial"/>
                <a:ea typeface="Arial"/>
                <a:cs typeface="Arial"/>
                <a:sym typeface="Arial"/>
              </a:rPr>
              <a:t>Able to control the exact port it wants to use. </a:t>
            </a:r>
            <a:endParaRPr sz="787">
              <a:solidFill>
                <a:srgbClr val="333333"/>
              </a:solidFill>
              <a:highlight>
                <a:srgbClr val="FFFFFF"/>
              </a:highlight>
              <a:latin typeface="Arial"/>
              <a:ea typeface="Arial"/>
              <a:cs typeface="Arial"/>
              <a:sym typeface="Arial"/>
            </a:endParaRPr>
          </a:p>
          <a:p>
            <a:pPr indent="-278606" lvl="0" marL="457200" rtl="0" algn="l">
              <a:lnSpc>
                <a:spcPct val="95000"/>
              </a:lnSpc>
              <a:spcBef>
                <a:spcPts val="0"/>
              </a:spcBef>
              <a:spcAft>
                <a:spcPts val="0"/>
              </a:spcAft>
              <a:buClr>
                <a:srgbClr val="333333"/>
              </a:buClr>
              <a:buSzPts val="788"/>
              <a:buFont typeface="Arial"/>
              <a:buChar char="-"/>
            </a:pPr>
            <a:r>
              <a:rPr lang="en" sz="787">
                <a:solidFill>
                  <a:srgbClr val="333333"/>
                </a:solidFill>
                <a:highlight>
                  <a:srgbClr val="FFFFFF"/>
                </a:highlight>
                <a:latin typeface="Arial"/>
                <a:ea typeface="Arial"/>
                <a:cs typeface="Arial"/>
                <a:sym typeface="Arial"/>
              </a:rPr>
              <a:t>Exposed IP of Cloud </a:t>
            </a:r>
            <a:r>
              <a:rPr lang="en" sz="787">
                <a:solidFill>
                  <a:srgbClr val="333333"/>
                </a:solidFill>
                <a:highlight>
                  <a:srgbClr val="FFFFFF"/>
                </a:highlight>
                <a:latin typeface="Arial"/>
                <a:ea typeface="Arial"/>
                <a:cs typeface="Arial"/>
                <a:sym typeface="Arial"/>
              </a:rPr>
              <a:t>provided</a:t>
            </a:r>
            <a:r>
              <a:rPr lang="en" sz="787">
                <a:solidFill>
                  <a:srgbClr val="333333"/>
                </a:solidFill>
                <a:highlight>
                  <a:srgbClr val="FFFFFF"/>
                </a:highlight>
                <a:latin typeface="Arial"/>
                <a:ea typeface="Arial"/>
                <a:cs typeface="Arial"/>
                <a:sym typeface="Arial"/>
              </a:rPr>
              <a:t> load balancer will be stable </a:t>
            </a:r>
            <a:r>
              <a:rPr lang="en" sz="787">
                <a:solidFill>
                  <a:srgbClr val="333333"/>
                </a:solidFill>
                <a:highlight>
                  <a:srgbClr val="FFFFFF"/>
                </a:highlight>
                <a:latin typeface="Arial"/>
                <a:ea typeface="Arial"/>
                <a:cs typeface="Arial"/>
                <a:sym typeface="Arial"/>
              </a:rPr>
              <a:t>irrespective</a:t>
            </a:r>
            <a:r>
              <a:rPr lang="en" sz="787">
                <a:solidFill>
                  <a:srgbClr val="333333"/>
                </a:solidFill>
                <a:highlight>
                  <a:srgbClr val="FFFFFF"/>
                </a:highlight>
                <a:latin typeface="Arial"/>
                <a:ea typeface="Arial"/>
                <a:cs typeface="Arial"/>
                <a:sym typeface="Arial"/>
              </a:rPr>
              <a:t> of Cluster updates. </a:t>
            </a:r>
            <a:endParaRPr sz="787">
              <a:solidFill>
                <a:srgbClr val="333333"/>
              </a:solidFill>
              <a:highlight>
                <a:srgbClr val="FFFFFF"/>
              </a:highlight>
              <a:latin typeface="Arial"/>
              <a:ea typeface="Arial"/>
              <a:cs typeface="Arial"/>
              <a:sym typeface="Arial"/>
            </a:endParaRPr>
          </a:p>
          <a:p>
            <a:pPr indent="-278606" lvl="0" marL="457200" rtl="0" algn="l">
              <a:lnSpc>
                <a:spcPct val="95000"/>
              </a:lnSpc>
              <a:spcBef>
                <a:spcPts val="0"/>
              </a:spcBef>
              <a:spcAft>
                <a:spcPts val="0"/>
              </a:spcAft>
              <a:buClr>
                <a:srgbClr val="333333"/>
              </a:buClr>
              <a:buSzPts val="788"/>
              <a:buFont typeface="Arial"/>
              <a:buChar char="-"/>
            </a:pPr>
            <a:r>
              <a:rPr lang="en" sz="787">
                <a:solidFill>
                  <a:srgbClr val="333333"/>
                </a:solidFill>
                <a:highlight>
                  <a:srgbClr val="FFFFFF"/>
                </a:highlight>
                <a:latin typeface="Arial"/>
                <a:ea typeface="Arial"/>
                <a:cs typeface="Arial"/>
                <a:sym typeface="Arial"/>
              </a:rPr>
              <a:t>Idle solution for production workload.</a:t>
            </a:r>
            <a:endParaRPr sz="787">
              <a:solidFill>
                <a:srgbClr val="333333"/>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688"/>
              <a:buNone/>
            </a:pPr>
            <a:r>
              <a:t/>
            </a:r>
            <a:endParaRPr sz="787">
              <a:solidFill>
                <a:srgbClr val="333333"/>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688"/>
              <a:buNone/>
            </a:pPr>
            <a:r>
              <a:rPr lang="en" sz="787">
                <a:solidFill>
                  <a:srgbClr val="333333"/>
                </a:solidFill>
                <a:highlight>
                  <a:srgbClr val="FFFFFF"/>
                </a:highlight>
                <a:latin typeface="Arial"/>
                <a:ea typeface="Arial"/>
                <a:cs typeface="Arial"/>
                <a:sym typeface="Arial"/>
              </a:rPr>
              <a:t>If No </a:t>
            </a:r>
            <a:r>
              <a:rPr lang="en" sz="787">
                <a:solidFill>
                  <a:srgbClr val="333333"/>
                </a:solidFill>
                <a:highlight>
                  <a:srgbClr val="FFFFFF"/>
                </a:highlight>
                <a:latin typeface="Arial"/>
                <a:ea typeface="Arial"/>
                <a:cs typeface="Arial"/>
                <a:sym typeface="Arial"/>
              </a:rPr>
              <a:t>cloud</a:t>
            </a:r>
            <a:r>
              <a:rPr lang="en" sz="787">
                <a:solidFill>
                  <a:srgbClr val="333333"/>
                </a:solidFill>
                <a:highlight>
                  <a:srgbClr val="FFFFFF"/>
                </a:highlight>
                <a:latin typeface="Arial"/>
                <a:ea typeface="Arial"/>
                <a:cs typeface="Arial"/>
                <a:sym typeface="Arial"/>
              </a:rPr>
              <a:t> provider LB or metalLB </a:t>
            </a:r>
            <a:r>
              <a:rPr lang="en" sz="787">
                <a:solidFill>
                  <a:srgbClr val="333333"/>
                </a:solidFill>
                <a:highlight>
                  <a:srgbClr val="FFFFFF"/>
                </a:highlight>
                <a:latin typeface="Arial"/>
                <a:ea typeface="Arial"/>
                <a:cs typeface="Arial"/>
                <a:sym typeface="Arial"/>
              </a:rPr>
              <a:t>available</a:t>
            </a:r>
            <a:r>
              <a:rPr lang="en" sz="787">
                <a:solidFill>
                  <a:srgbClr val="333333"/>
                </a:solidFill>
                <a:highlight>
                  <a:srgbClr val="FFFFFF"/>
                </a:highlight>
                <a:latin typeface="Arial"/>
                <a:ea typeface="Arial"/>
                <a:cs typeface="Arial"/>
                <a:sym typeface="Arial"/>
              </a:rPr>
              <a:t> to cluster, then LB service will be always waiting for external IP.</a:t>
            </a:r>
            <a:endParaRPr sz="787">
              <a:solidFill>
                <a:srgbClr val="333333"/>
              </a:solidFill>
              <a:highlight>
                <a:srgbClr val="FFFFFF"/>
              </a:highlight>
              <a:latin typeface="Arial"/>
              <a:ea typeface="Arial"/>
              <a:cs typeface="Arial"/>
              <a:sym typeface="Arial"/>
            </a:endParaRPr>
          </a:p>
          <a:p>
            <a:pPr indent="457200" lvl="0" marL="0" rtl="0" algn="l">
              <a:lnSpc>
                <a:spcPct val="95000"/>
              </a:lnSpc>
              <a:spcBef>
                <a:spcPts val="0"/>
              </a:spcBef>
              <a:spcAft>
                <a:spcPts val="0"/>
              </a:spcAft>
              <a:buSzPts val="688"/>
              <a:buNone/>
            </a:pPr>
            <a:r>
              <a:t/>
            </a:r>
            <a:endParaRPr sz="787">
              <a:solidFill>
                <a:srgbClr val="333333"/>
              </a:solidFill>
              <a:highlight>
                <a:srgbClr val="FFFFFF"/>
              </a:highlight>
              <a:latin typeface="Arial"/>
              <a:ea typeface="Arial"/>
              <a:cs typeface="Arial"/>
              <a:sym typeface="Arial"/>
            </a:endParaRPr>
          </a:p>
          <a:p>
            <a:pPr indent="457200" lvl="0" marL="0" rtl="0" algn="l">
              <a:lnSpc>
                <a:spcPct val="80000"/>
              </a:lnSpc>
              <a:spcBef>
                <a:spcPts val="0"/>
              </a:spcBef>
              <a:spcAft>
                <a:spcPts val="0"/>
              </a:spcAft>
              <a:buSzPts val="688"/>
              <a:buNone/>
            </a:pPr>
            <a:r>
              <a:t/>
            </a:r>
            <a:endParaRPr sz="912"/>
          </a:p>
          <a:p>
            <a:pPr indent="0" lvl="0" marL="0" rtl="0" algn="l">
              <a:lnSpc>
                <a:spcPct val="95000"/>
              </a:lnSpc>
              <a:spcBef>
                <a:spcPts val="0"/>
              </a:spcBef>
              <a:spcAft>
                <a:spcPts val="0"/>
              </a:spcAft>
              <a:buSzPts val="688"/>
              <a:buNone/>
            </a:pPr>
            <a:r>
              <a:rPr b="1" lang="en" sz="912"/>
              <a:t>Kubernetes Load balance options:</a:t>
            </a:r>
            <a:r>
              <a:rPr lang="en" sz="912"/>
              <a:t>  </a:t>
            </a:r>
            <a:endParaRPr sz="912"/>
          </a:p>
          <a:p>
            <a:pPr indent="0" lvl="0" marL="0" rtl="0" algn="l">
              <a:lnSpc>
                <a:spcPct val="95000"/>
              </a:lnSpc>
              <a:spcBef>
                <a:spcPts val="0"/>
              </a:spcBef>
              <a:spcAft>
                <a:spcPts val="0"/>
              </a:spcAft>
              <a:buSzPts val="688"/>
              <a:buNone/>
            </a:pPr>
            <a:r>
              <a:rPr b="1" lang="en" sz="912"/>
              <a:t>Cloud deployment(from Cloud providers) :</a:t>
            </a:r>
            <a:r>
              <a:rPr lang="en" sz="787">
                <a:solidFill>
                  <a:srgbClr val="333333"/>
                </a:solidFill>
                <a:highlight>
                  <a:srgbClr val="FFFFFF"/>
                </a:highlight>
                <a:latin typeface="Arial"/>
                <a:ea typeface="Arial"/>
                <a:cs typeface="Arial"/>
                <a:sym typeface="Arial"/>
              </a:rPr>
              <a:t> In cloud deployment, t</a:t>
            </a:r>
            <a:r>
              <a:rPr lang="en" sz="787">
                <a:solidFill>
                  <a:srgbClr val="333333"/>
                </a:solidFill>
                <a:highlight>
                  <a:srgbClr val="FFFFFF"/>
                </a:highlight>
                <a:latin typeface="Arial"/>
                <a:ea typeface="Arial"/>
                <a:cs typeface="Arial"/>
                <a:sym typeface="Arial"/>
              </a:rPr>
              <a:t>hrough the </a:t>
            </a:r>
            <a:r>
              <a:rPr b="1" lang="en" sz="787">
                <a:solidFill>
                  <a:srgbClr val="333333"/>
                </a:solidFill>
                <a:highlight>
                  <a:srgbClr val="FFFFFF"/>
                </a:highlight>
                <a:latin typeface="Arial"/>
                <a:ea typeface="Arial"/>
                <a:cs typeface="Arial"/>
                <a:sym typeface="Arial"/>
              </a:rPr>
              <a:t>cloud controller,</a:t>
            </a:r>
            <a:r>
              <a:rPr lang="en" sz="787">
                <a:solidFill>
                  <a:srgbClr val="333333"/>
                </a:solidFill>
                <a:highlight>
                  <a:srgbClr val="FFFFFF"/>
                </a:highlight>
                <a:latin typeface="Arial"/>
                <a:ea typeface="Arial"/>
                <a:cs typeface="Arial"/>
                <a:sym typeface="Arial"/>
              </a:rPr>
              <a:t> </a:t>
            </a:r>
            <a:r>
              <a:rPr lang="en" sz="787">
                <a:solidFill>
                  <a:srgbClr val="333333"/>
                </a:solidFill>
                <a:highlight>
                  <a:srgbClr val="FFFFFF"/>
                </a:highlight>
                <a:latin typeface="Arial"/>
                <a:ea typeface="Arial"/>
                <a:cs typeface="Arial"/>
                <a:sym typeface="Arial"/>
              </a:rPr>
              <a:t>Kubernetes will automatically provision and deprovision the required external IP and associated load balancer, and the nodes it will connect to in the cluster.</a:t>
            </a:r>
            <a:endParaRPr sz="787">
              <a:solidFill>
                <a:srgbClr val="333333"/>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688"/>
              <a:buNone/>
            </a:pPr>
            <a:r>
              <a:t/>
            </a:r>
            <a:endParaRPr sz="787">
              <a:solidFill>
                <a:srgbClr val="333333"/>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688"/>
              <a:buNone/>
            </a:pPr>
            <a:r>
              <a:rPr b="1" lang="en" sz="912"/>
              <a:t>Bare metal deployment(metalLB) :</a:t>
            </a:r>
            <a:r>
              <a:rPr lang="en" sz="912"/>
              <a:t> In case of local cluster, to enable load balancer service which should get external IP from load balancer, MetalLB provide software based load balancer solution.  </a:t>
            </a:r>
            <a:endParaRPr sz="912"/>
          </a:p>
        </p:txBody>
      </p:sp>
      <p:sp>
        <p:nvSpPr>
          <p:cNvPr id="512" name="Google Shape;512;p35"/>
          <p:cNvSpPr txBox="1"/>
          <p:nvPr/>
        </p:nvSpPr>
        <p:spPr>
          <a:xfrm>
            <a:off x="263325" y="4474350"/>
            <a:ext cx="8552400" cy="538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700">
                <a:solidFill>
                  <a:srgbClr val="FF0000"/>
                </a:solidFill>
                <a:highlight>
                  <a:srgbClr val="FFFFFF"/>
                </a:highlight>
              </a:rPr>
              <a:t>Load balancer</a:t>
            </a:r>
            <a:r>
              <a:rPr lang="en" sz="700">
                <a:solidFill>
                  <a:srgbClr val="FF0000"/>
                </a:solidFill>
                <a:highlight>
                  <a:srgbClr val="FFFFFF"/>
                </a:highlight>
              </a:rPr>
              <a:t> downside is it can get expensive, as every service will get its own load balancer and external IP, which cost on the public cloud. </a:t>
            </a:r>
            <a:endParaRPr sz="700">
              <a:solidFill>
                <a:srgbClr val="FF0000"/>
              </a:solidFill>
              <a:highlight>
                <a:srgbClr val="FFFFFF"/>
              </a:highlight>
            </a:endParaRPr>
          </a:p>
          <a:p>
            <a:pPr indent="0" lvl="0" marL="0" rtl="0" algn="l">
              <a:lnSpc>
                <a:spcPct val="100000"/>
              </a:lnSpc>
              <a:spcBef>
                <a:spcPts val="0"/>
              </a:spcBef>
              <a:spcAft>
                <a:spcPts val="0"/>
              </a:spcAft>
              <a:buNone/>
            </a:pPr>
            <a:r>
              <a:rPr lang="en" sz="700">
                <a:solidFill>
                  <a:srgbClr val="FF0000"/>
                </a:solidFill>
                <a:highlight>
                  <a:srgbClr val="FFFFFF"/>
                </a:highlight>
              </a:rPr>
              <a:t>Ingress is becoming the most commonly used, combined with the load balancer service; especially with MetalLB now available, as it minimizes the number of IPs being used while still allowing for every service to have its own name and/or URI routing.</a:t>
            </a:r>
            <a:r>
              <a:rPr lang="en" sz="900">
                <a:solidFill>
                  <a:srgbClr val="FF0000"/>
                </a:solidFill>
                <a:latin typeface="Calibri"/>
                <a:ea typeface="Calibri"/>
                <a:cs typeface="Calibri"/>
                <a:sym typeface="Calibri"/>
              </a:rPr>
              <a:t> </a:t>
            </a:r>
            <a:endParaRPr sz="1000">
              <a:solidFill>
                <a:srgbClr val="FF0000"/>
              </a:solidFill>
              <a:latin typeface="Calibri"/>
              <a:ea typeface="Calibri"/>
              <a:cs typeface="Calibri"/>
              <a:sym typeface="Calibri"/>
            </a:endParaRPr>
          </a:p>
        </p:txBody>
      </p:sp>
      <p:pic>
        <p:nvPicPr>
          <p:cNvPr id="513" name="Google Shape;513;p35"/>
          <p:cNvPicPr preferRelativeResize="0"/>
          <p:nvPr/>
        </p:nvPicPr>
        <p:blipFill>
          <a:blip r:embed="rId3">
            <a:alphaModFix/>
          </a:blip>
          <a:stretch>
            <a:fillRect/>
          </a:stretch>
        </p:blipFill>
        <p:spPr>
          <a:xfrm>
            <a:off x="6611850" y="178709"/>
            <a:ext cx="2081514" cy="1561125"/>
          </a:xfrm>
          <a:prstGeom prst="rect">
            <a:avLst/>
          </a:prstGeom>
          <a:noFill/>
          <a:ln>
            <a:noFill/>
          </a:ln>
        </p:spPr>
      </p:pic>
      <p:pic>
        <p:nvPicPr>
          <p:cNvPr id="514" name="Google Shape;514;p35"/>
          <p:cNvPicPr preferRelativeResize="0"/>
          <p:nvPr/>
        </p:nvPicPr>
        <p:blipFill>
          <a:blip r:embed="rId4">
            <a:alphaModFix/>
          </a:blip>
          <a:stretch>
            <a:fillRect/>
          </a:stretch>
        </p:blipFill>
        <p:spPr>
          <a:xfrm>
            <a:off x="6707450" y="1855662"/>
            <a:ext cx="2171476" cy="1390200"/>
          </a:xfrm>
          <a:prstGeom prst="rect">
            <a:avLst/>
          </a:prstGeom>
          <a:noFill/>
          <a:ln>
            <a:noFill/>
          </a:ln>
        </p:spPr>
      </p:pic>
      <p:pic>
        <p:nvPicPr>
          <p:cNvPr id="515" name="Google Shape;515;p35"/>
          <p:cNvPicPr preferRelativeResize="0"/>
          <p:nvPr/>
        </p:nvPicPr>
        <p:blipFill>
          <a:blip r:embed="rId5">
            <a:alphaModFix/>
          </a:blip>
          <a:stretch>
            <a:fillRect/>
          </a:stretch>
        </p:blipFill>
        <p:spPr>
          <a:xfrm>
            <a:off x="6051541" y="3542426"/>
            <a:ext cx="2951409" cy="486425"/>
          </a:xfrm>
          <a:prstGeom prst="rect">
            <a:avLst/>
          </a:prstGeom>
          <a:noFill/>
          <a:ln>
            <a:noFill/>
          </a:ln>
        </p:spPr>
      </p:pic>
      <p:sp>
        <p:nvSpPr>
          <p:cNvPr id="516" name="Google Shape;516;p35"/>
          <p:cNvSpPr txBox="1"/>
          <p:nvPr/>
        </p:nvSpPr>
        <p:spPr>
          <a:xfrm>
            <a:off x="6430125" y="3943225"/>
            <a:ext cx="2536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External IP is pending in case no external load balancer</a:t>
            </a:r>
            <a:endParaRPr sz="800">
              <a:latin typeface="Calibri"/>
              <a:ea typeface="Calibri"/>
              <a:cs typeface="Calibri"/>
              <a:sym typeface="Calibri"/>
            </a:endParaRPr>
          </a:p>
        </p:txBody>
      </p:sp>
      <p:sp>
        <p:nvSpPr>
          <p:cNvPr id="517" name="Google Shape;517;p35"/>
          <p:cNvSpPr txBox="1"/>
          <p:nvPr/>
        </p:nvSpPr>
        <p:spPr>
          <a:xfrm>
            <a:off x="6707488" y="3142225"/>
            <a:ext cx="21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libri"/>
                <a:ea typeface="Calibri"/>
                <a:cs typeface="Calibri"/>
                <a:sym typeface="Calibri"/>
              </a:rPr>
              <a:t>In case of bare metal, no external Load balancer to route client traffic to cluster</a:t>
            </a:r>
            <a:endParaRPr sz="700">
              <a:latin typeface="Calibri"/>
              <a:ea typeface="Calibri"/>
              <a:cs typeface="Calibri"/>
              <a:sym typeface="Calibri"/>
            </a:endParaRPr>
          </a:p>
        </p:txBody>
      </p:sp>
      <p:sp>
        <p:nvSpPr>
          <p:cNvPr id="518" name="Google Shape;518;p35"/>
          <p:cNvSpPr txBox="1"/>
          <p:nvPr/>
        </p:nvSpPr>
        <p:spPr>
          <a:xfrm>
            <a:off x="6707488" y="1618225"/>
            <a:ext cx="217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libri"/>
                <a:ea typeface="Calibri"/>
                <a:cs typeface="Calibri"/>
                <a:sym typeface="Calibri"/>
              </a:rPr>
              <a:t>In case of Cloud, cloud external Load balancer to route client traffic to cluster</a:t>
            </a:r>
            <a:endParaRPr sz="7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6"/>
          <p:cNvSpPr/>
          <p:nvPr/>
        </p:nvSpPr>
        <p:spPr>
          <a:xfrm>
            <a:off x="5581925" y="1105925"/>
            <a:ext cx="2753700" cy="21528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txBox="1"/>
          <p:nvPr>
            <p:ph type="title"/>
          </p:nvPr>
        </p:nvSpPr>
        <p:spPr>
          <a:xfrm>
            <a:off x="314725" y="498275"/>
            <a:ext cx="7505700" cy="6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MEP Load Balancer(metalLB) </a:t>
            </a:r>
            <a:endParaRPr/>
          </a:p>
        </p:txBody>
      </p:sp>
      <p:sp>
        <p:nvSpPr>
          <p:cNvPr id="525" name="Google Shape;525;p36"/>
          <p:cNvSpPr txBox="1"/>
          <p:nvPr>
            <p:ph idx="1" type="body"/>
          </p:nvPr>
        </p:nvSpPr>
        <p:spPr>
          <a:xfrm>
            <a:off x="438750" y="1105925"/>
            <a:ext cx="45561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In MEP, applications can be exposed to internet by either Node port or by Load balancer service type.</a:t>
            </a:r>
            <a:endParaRPr/>
          </a:p>
          <a:p>
            <a:pPr indent="0" lvl="0" marL="0" rtl="0" algn="l">
              <a:spcBef>
                <a:spcPts val="1200"/>
              </a:spcBef>
              <a:spcAft>
                <a:spcPts val="0"/>
              </a:spcAft>
              <a:buNone/>
            </a:pPr>
            <a:r>
              <a:rPr lang="en"/>
              <a:t>For </a:t>
            </a:r>
            <a:r>
              <a:rPr lang="en"/>
              <a:t>load</a:t>
            </a:r>
            <a:r>
              <a:rPr lang="en"/>
              <a:t> balancer service, it usages MetalLB which assign IP address from IP Pool. IP pool is created by providing IP range in metalLB configmap.</a:t>
            </a:r>
            <a:endParaRPr/>
          </a:p>
          <a:p>
            <a:pPr indent="0" lvl="0" marL="0" rtl="0" algn="l">
              <a:spcBef>
                <a:spcPts val="1200"/>
              </a:spcBef>
              <a:spcAft>
                <a:spcPts val="0"/>
              </a:spcAft>
              <a:buNone/>
            </a:pPr>
            <a:r>
              <a:rPr lang="en"/>
              <a:t>MetalLB based Load balancing service is used for</a:t>
            </a:r>
            <a:r>
              <a:rPr b="1" lang="en"/>
              <a:t> applications and DNS:</a:t>
            </a:r>
            <a:endParaRPr b="1"/>
          </a:p>
          <a:p>
            <a:pPr indent="0" lvl="0" marL="0" rtl="0" algn="l">
              <a:spcBef>
                <a:spcPts val="1200"/>
              </a:spcBef>
              <a:spcAft>
                <a:spcPts val="0"/>
              </a:spcAft>
              <a:buNone/>
            </a:pPr>
            <a:r>
              <a:rPr b="1" lang="en"/>
              <a:t>DNS:</a:t>
            </a:r>
            <a:r>
              <a:rPr lang="en"/>
              <a:t> MEP DNS need to be registered in external UPF DNS server. So it required a external IP </a:t>
            </a:r>
            <a:r>
              <a:rPr lang="en"/>
              <a:t>assigned</a:t>
            </a:r>
            <a:r>
              <a:rPr lang="en"/>
              <a:t> to DNS service. DNS service type is LB which get external IP(one of from IP pool) from metalLB. External DNS can connect with local DNS over this IP.</a:t>
            </a:r>
            <a:endParaRPr/>
          </a:p>
          <a:p>
            <a:pPr indent="0" lvl="0" marL="0" rtl="0" algn="l">
              <a:spcBef>
                <a:spcPts val="1200"/>
              </a:spcBef>
              <a:spcAft>
                <a:spcPts val="1200"/>
              </a:spcAft>
              <a:buNone/>
            </a:pPr>
            <a:r>
              <a:rPr b="1" lang="en"/>
              <a:t>Application:</a:t>
            </a:r>
            <a:r>
              <a:rPr lang="en"/>
              <a:t> application on MEP can exposed to internet by using load balancer service. MEtalLB will assign a IP to this application. External client can connect on external IP which will redirect to application.</a:t>
            </a:r>
            <a:endParaRPr/>
          </a:p>
        </p:txBody>
      </p:sp>
      <p:sp>
        <p:nvSpPr>
          <p:cNvPr id="526" name="Google Shape;526;p36"/>
          <p:cNvSpPr/>
          <p:nvPr/>
        </p:nvSpPr>
        <p:spPr>
          <a:xfrm>
            <a:off x="5861925" y="1965062"/>
            <a:ext cx="2233800" cy="1194300"/>
          </a:xfrm>
          <a:prstGeom prst="roundRect">
            <a:avLst>
              <a:gd fmla="val 893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6099257" y="2516168"/>
            <a:ext cx="1878000" cy="54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MEP Platform</a:t>
            </a:r>
            <a:endParaRPr/>
          </a:p>
        </p:txBody>
      </p:sp>
      <p:sp>
        <p:nvSpPr>
          <p:cNvPr id="528" name="Google Shape;528;p36"/>
          <p:cNvSpPr/>
          <p:nvPr/>
        </p:nvSpPr>
        <p:spPr>
          <a:xfrm>
            <a:off x="6106450" y="2062736"/>
            <a:ext cx="612000" cy="3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App</a:t>
            </a:r>
            <a:endParaRPr sz="1100"/>
          </a:p>
        </p:txBody>
      </p:sp>
      <p:sp>
        <p:nvSpPr>
          <p:cNvPr id="529" name="Google Shape;529;p36"/>
          <p:cNvSpPr/>
          <p:nvPr/>
        </p:nvSpPr>
        <p:spPr>
          <a:xfrm>
            <a:off x="7173250" y="2062736"/>
            <a:ext cx="612000" cy="3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DNS</a:t>
            </a:r>
            <a:endParaRPr sz="1100"/>
          </a:p>
        </p:txBody>
      </p:sp>
      <p:sp>
        <p:nvSpPr>
          <p:cNvPr id="530" name="Google Shape;530;p36"/>
          <p:cNvSpPr/>
          <p:nvPr/>
        </p:nvSpPr>
        <p:spPr>
          <a:xfrm>
            <a:off x="5820575" y="1422457"/>
            <a:ext cx="2275200" cy="22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MetalLB </a:t>
            </a:r>
            <a:endParaRPr sz="1100"/>
          </a:p>
        </p:txBody>
      </p:sp>
      <p:sp>
        <p:nvSpPr>
          <p:cNvPr id="531" name="Google Shape;531;p36"/>
          <p:cNvSpPr/>
          <p:nvPr/>
        </p:nvSpPr>
        <p:spPr>
          <a:xfrm>
            <a:off x="6131258" y="688611"/>
            <a:ext cx="612000" cy="3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Client </a:t>
            </a:r>
            <a:endParaRPr sz="900"/>
          </a:p>
        </p:txBody>
      </p:sp>
      <p:sp>
        <p:nvSpPr>
          <p:cNvPr id="532" name="Google Shape;532;p36"/>
          <p:cNvSpPr/>
          <p:nvPr/>
        </p:nvSpPr>
        <p:spPr>
          <a:xfrm>
            <a:off x="7173250" y="688611"/>
            <a:ext cx="612000" cy="331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UPF DNS</a:t>
            </a:r>
            <a:endParaRPr sz="900"/>
          </a:p>
        </p:txBody>
      </p:sp>
      <p:cxnSp>
        <p:nvCxnSpPr>
          <p:cNvPr id="533" name="Google Shape;533;p36"/>
          <p:cNvCxnSpPr/>
          <p:nvPr/>
        </p:nvCxnSpPr>
        <p:spPr>
          <a:xfrm>
            <a:off x="6412450" y="1646246"/>
            <a:ext cx="4800" cy="434100"/>
          </a:xfrm>
          <a:prstGeom prst="straightConnector1">
            <a:avLst/>
          </a:prstGeom>
          <a:noFill/>
          <a:ln cap="flat" cmpd="sng" w="9525">
            <a:solidFill>
              <a:schemeClr val="dk2"/>
            </a:solidFill>
            <a:prstDash val="solid"/>
            <a:round/>
            <a:headEnd len="med" w="med" type="none"/>
            <a:tailEnd len="med" w="med" type="triangle"/>
          </a:ln>
        </p:spPr>
      </p:cxnSp>
      <p:cxnSp>
        <p:nvCxnSpPr>
          <p:cNvPr id="534" name="Google Shape;534;p36"/>
          <p:cNvCxnSpPr/>
          <p:nvPr/>
        </p:nvCxnSpPr>
        <p:spPr>
          <a:xfrm>
            <a:off x="7479250" y="1646246"/>
            <a:ext cx="4800" cy="434100"/>
          </a:xfrm>
          <a:prstGeom prst="straightConnector1">
            <a:avLst/>
          </a:prstGeom>
          <a:noFill/>
          <a:ln cap="flat" cmpd="sng" w="9525">
            <a:solidFill>
              <a:schemeClr val="dk2"/>
            </a:solidFill>
            <a:prstDash val="solid"/>
            <a:round/>
            <a:headEnd len="med" w="med" type="none"/>
            <a:tailEnd len="med" w="med" type="triangle"/>
          </a:ln>
        </p:spPr>
      </p:cxnSp>
      <p:sp>
        <p:nvSpPr>
          <p:cNvPr id="535" name="Google Shape;535;p36"/>
          <p:cNvSpPr txBox="1"/>
          <p:nvPr/>
        </p:nvSpPr>
        <p:spPr>
          <a:xfrm>
            <a:off x="7641114" y="1027828"/>
            <a:ext cx="1132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On-prem cluster</a:t>
            </a:r>
            <a:endParaRPr sz="1000">
              <a:latin typeface="Calibri"/>
              <a:ea typeface="Calibri"/>
              <a:cs typeface="Calibri"/>
              <a:sym typeface="Calibri"/>
            </a:endParaRPr>
          </a:p>
        </p:txBody>
      </p:sp>
      <p:pic>
        <p:nvPicPr>
          <p:cNvPr id="536" name="Google Shape;536;p36"/>
          <p:cNvPicPr preferRelativeResize="0"/>
          <p:nvPr/>
        </p:nvPicPr>
        <p:blipFill>
          <a:blip r:embed="rId3">
            <a:alphaModFix/>
          </a:blip>
          <a:stretch>
            <a:fillRect/>
          </a:stretch>
        </p:blipFill>
        <p:spPr>
          <a:xfrm>
            <a:off x="438750" y="3966800"/>
            <a:ext cx="3668050" cy="780325"/>
          </a:xfrm>
          <a:prstGeom prst="rect">
            <a:avLst/>
          </a:prstGeom>
          <a:noFill/>
          <a:ln>
            <a:noFill/>
          </a:ln>
        </p:spPr>
      </p:pic>
      <p:pic>
        <p:nvPicPr>
          <p:cNvPr id="537" name="Google Shape;537;p36"/>
          <p:cNvPicPr preferRelativeResize="0"/>
          <p:nvPr/>
        </p:nvPicPr>
        <p:blipFill>
          <a:blip r:embed="rId4">
            <a:alphaModFix/>
          </a:blip>
          <a:stretch>
            <a:fillRect/>
          </a:stretch>
        </p:blipFill>
        <p:spPr>
          <a:xfrm>
            <a:off x="5572635" y="3436850"/>
            <a:ext cx="3201290" cy="1223525"/>
          </a:xfrm>
          <a:prstGeom prst="rect">
            <a:avLst/>
          </a:prstGeom>
          <a:noFill/>
          <a:ln>
            <a:noFill/>
          </a:ln>
        </p:spPr>
      </p:pic>
      <p:sp>
        <p:nvSpPr>
          <p:cNvPr id="538" name="Google Shape;538;p36"/>
          <p:cNvSpPr/>
          <p:nvPr/>
        </p:nvSpPr>
        <p:spPr>
          <a:xfrm>
            <a:off x="6053275" y="188950"/>
            <a:ext cx="909600" cy="331500"/>
          </a:xfrm>
          <a:prstGeom prst="wedgeRectCallout">
            <a:avLst>
              <a:gd fmla="val -28314" name="adj1"/>
              <a:gd fmla="val 114242"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LoadBalancer IP:Port </a:t>
            </a:r>
            <a:r>
              <a:rPr lang="en" sz="700"/>
              <a:t>Assigned</a:t>
            </a:r>
            <a:r>
              <a:rPr lang="en" sz="700"/>
              <a:t> to App srv</a:t>
            </a:r>
            <a:endParaRPr sz="700"/>
          </a:p>
        </p:txBody>
      </p:sp>
      <p:sp>
        <p:nvSpPr>
          <p:cNvPr id="539" name="Google Shape;539;p36"/>
          <p:cNvSpPr/>
          <p:nvPr/>
        </p:nvSpPr>
        <p:spPr>
          <a:xfrm>
            <a:off x="6228725" y="1263975"/>
            <a:ext cx="421800" cy="223200"/>
          </a:xfrm>
          <a:prstGeom prst="snipRoundRect">
            <a:avLst>
              <a:gd fmla="val 16667" name="adj1"/>
              <a:gd fmla="val 16667"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LB IP 1</a:t>
            </a:r>
            <a:endParaRPr sz="900"/>
          </a:p>
        </p:txBody>
      </p:sp>
      <p:sp>
        <p:nvSpPr>
          <p:cNvPr id="540" name="Google Shape;540;p36"/>
          <p:cNvSpPr/>
          <p:nvPr/>
        </p:nvSpPr>
        <p:spPr>
          <a:xfrm>
            <a:off x="7295525" y="1263975"/>
            <a:ext cx="421800" cy="223200"/>
          </a:xfrm>
          <a:prstGeom prst="snipRoundRect">
            <a:avLst>
              <a:gd fmla="val 16667" name="adj1"/>
              <a:gd fmla="val 16667"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LB IP 2</a:t>
            </a:r>
            <a:endParaRPr sz="900"/>
          </a:p>
        </p:txBody>
      </p:sp>
      <p:sp>
        <p:nvSpPr>
          <p:cNvPr id="541" name="Google Shape;541;p36"/>
          <p:cNvSpPr/>
          <p:nvPr/>
        </p:nvSpPr>
        <p:spPr>
          <a:xfrm rot="10800000">
            <a:off x="6228725" y="1585314"/>
            <a:ext cx="421800" cy="223200"/>
          </a:xfrm>
          <a:prstGeom prst="snipRoundRect">
            <a:avLst>
              <a:gd fmla="val 16667" name="adj1"/>
              <a:gd fmla="val 16667"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42" name="Google Shape;542;p36"/>
          <p:cNvSpPr txBox="1"/>
          <p:nvPr/>
        </p:nvSpPr>
        <p:spPr>
          <a:xfrm>
            <a:off x="6192077" y="1553384"/>
            <a:ext cx="545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App svc</a:t>
            </a:r>
            <a:endParaRPr sz="800">
              <a:latin typeface="Calibri"/>
              <a:ea typeface="Calibri"/>
              <a:cs typeface="Calibri"/>
              <a:sym typeface="Calibri"/>
            </a:endParaRPr>
          </a:p>
        </p:txBody>
      </p:sp>
      <p:sp>
        <p:nvSpPr>
          <p:cNvPr id="543" name="Google Shape;543;p36"/>
          <p:cNvSpPr/>
          <p:nvPr/>
        </p:nvSpPr>
        <p:spPr>
          <a:xfrm rot="10800000">
            <a:off x="7295525" y="1585314"/>
            <a:ext cx="421800" cy="223200"/>
          </a:xfrm>
          <a:prstGeom prst="snipRoundRect">
            <a:avLst>
              <a:gd fmla="val 16667" name="adj1"/>
              <a:gd fmla="val 16667"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544" name="Google Shape;544;p36"/>
          <p:cNvSpPr txBox="1"/>
          <p:nvPr/>
        </p:nvSpPr>
        <p:spPr>
          <a:xfrm>
            <a:off x="7258877" y="1553384"/>
            <a:ext cx="545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DNS svc</a:t>
            </a:r>
            <a:endParaRPr sz="800">
              <a:latin typeface="Calibri"/>
              <a:ea typeface="Calibri"/>
              <a:cs typeface="Calibri"/>
              <a:sym typeface="Calibri"/>
            </a:endParaRPr>
          </a:p>
        </p:txBody>
      </p:sp>
      <p:sp>
        <p:nvSpPr>
          <p:cNvPr id="545" name="Google Shape;545;p36"/>
          <p:cNvSpPr/>
          <p:nvPr/>
        </p:nvSpPr>
        <p:spPr>
          <a:xfrm>
            <a:off x="7577275" y="188950"/>
            <a:ext cx="1132800" cy="331500"/>
          </a:xfrm>
          <a:prstGeom prst="wedgeRectCallout">
            <a:avLst>
              <a:gd fmla="val -34270" name="adj1"/>
              <a:gd fmla="val 1027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LoadBalancer  IP:Port </a:t>
            </a:r>
            <a:r>
              <a:rPr lang="en" sz="700"/>
              <a:t>assigned</a:t>
            </a:r>
            <a:r>
              <a:rPr lang="en" sz="700"/>
              <a:t> to DNS svc</a:t>
            </a:r>
            <a:endParaRPr sz="700"/>
          </a:p>
        </p:txBody>
      </p:sp>
      <p:cxnSp>
        <p:nvCxnSpPr>
          <p:cNvPr id="546" name="Google Shape;546;p36"/>
          <p:cNvCxnSpPr>
            <a:stCxn id="531" idx="2"/>
            <a:endCxn id="539" idx="3"/>
          </p:cNvCxnSpPr>
          <p:nvPr/>
        </p:nvCxnSpPr>
        <p:spPr>
          <a:xfrm>
            <a:off x="6437258" y="1020111"/>
            <a:ext cx="2400" cy="243900"/>
          </a:xfrm>
          <a:prstGeom prst="straightConnector1">
            <a:avLst/>
          </a:prstGeom>
          <a:noFill/>
          <a:ln cap="flat" cmpd="sng" w="9525">
            <a:solidFill>
              <a:schemeClr val="dk2"/>
            </a:solidFill>
            <a:prstDash val="solid"/>
            <a:round/>
            <a:headEnd len="med" w="med" type="none"/>
            <a:tailEnd len="med" w="med" type="triangle"/>
          </a:ln>
        </p:spPr>
      </p:cxnSp>
      <p:cxnSp>
        <p:nvCxnSpPr>
          <p:cNvPr id="547" name="Google Shape;547;p36"/>
          <p:cNvCxnSpPr/>
          <p:nvPr/>
        </p:nvCxnSpPr>
        <p:spPr>
          <a:xfrm>
            <a:off x="7475600" y="1029241"/>
            <a:ext cx="8400" cy="2517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36"/>
          <p:cNvSpPr txBox="1"/>
          <p:nvPr/>
        </p:nvSpPr>
        <p:spPr>
          <a:xfrm>
            <a:off x="6516375" y="4912500"/>
            <a:ext cx="476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549" name="Google Shape;549;p36"/>
          <p:cNvSpPr txBox="1"/>
          <p:nvPr/>
        </p:nvSpPr>
        <p:spPr>
          <a:xfrm>
            <a:off x="5739050" y="4548869"/>
            <a:ext cx="310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alibri"/>
                <a:ea typeface="Calibri"/>
                <a:cs typeface="Calibri"/>
                <a:sym typeface="Calibri"/>
              </a:rPr>
              <a:t>IP pools assigned to metalLB</a:t>
            </a:r>
            <a:endParaRPr sz="1200">
              <a:latin typeface="Calibri"/>
              <a:ea typeface="Calibri"/>
              <a:cs typeface="Calibri"/>
              <a:sym typeface="Calibri"/>
            </a:endParaRPr>
          </a:p>
        </p:txBody>
      </p:sp>
      <p:sp>
        <p:nvSpPr>
          <p:cNvPr id="550" name="Google Shape;550;p36"/>
          <p:cNvSpPr txBox="1"/>
          <p:nvPr/>
        </p:nvSpPr>
        <p:spPr>
          <a:xfrm>
            <a:off x="433109" y="4658152"/>
            <a:ext cx="340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External IP </a:t>
            </a:r>
            <a:r>
              <a:rPr lang="en" sz="1000">
                <a:latin typeface="Calibri"/>
                <a:ea typeface="Calibri"/>
                <a:cs typeface="Calibri"/>
                <a:sym typeface="Calibri"/>
              </a:rPr>
              <a:t>assigned</a:t>
            </a:r>
            <a:r>
              <a:rPr lang="en" sz="1000">
                <a:latin typeface="Calibri"/>
                <a:ea typeface="Calibri"/>
                <a:cs typeface="Calibri"/>
                <a:sym typeface="Calibri"/>
              </a:rPr>
              <a:t> by MetalLB to service type load Balancer</a:t>
            </a:r>
            <a:endParaRPr sz="1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7"/>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Interface &amp; External Interaction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8"/>
          <p:cNvSpPr/>
          <p:nvPr/>
        </p:nvSpPr>
        <p:spPr>
          <a:xfrm>
            <a:off x="3285050" y="639550"/>
            <a:ext cx="3111000" cy="4242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txBox="1"/>
          <p:nvPr>
            <p:ph type="title"/>
          </p:nvPr>
        </p:nvSpPr>
        <p:spPr>
          <a:xfrm>
            <a:off x="174075" y="168350"/>
            <a:ext cx="75057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MEP Interface &amp; External Interaction</a:t>
            </a:r>
            <a:endParaRPr/>
          </a:p>
        </p:txBody>
      </p:sp>
      <p:sp>
        <p:nvSpPr>
          <p:cNvPr id="562" name="Google Shape;562;p38"/>
          <p:cNvSpPr/>
          <p:nvPr/>
        </p:nvSpPr>
        <p:spPr>
          <a:xfrm>
            <a:off x="3422450" y="4109650"/>
            <a:ext cx="2716200" cy="685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Virtualized Infrastructure</a:t>
            </a:r>
            <a:endParaRPr/>
          </a:p>
        </p:txBody>
      </p:sp>
      <p:sp>
        <p:nvSpPr>
          <p:cNvPr id="563" name="Google Shape;563;p38"/>
          <p:cNvSpPr/>
          <p:nvPr/>
        </p:nvSpPr>
        <p:spPr>
          <a:xfrm>
            <a:off x="3422525" y="2035750"/>
            <a:ext cx="2716200" cy="144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a:off x="3505149" y="2106005"/>
            <a:ext cx="2567700" cy="420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Service Registry</a:t>
            </a:r>
            <a:endParaRPr/>
          </a:p>
        </p:txBody>
      </p:sp>
      <p:sp>
        <p:nvSpPr>
          <p:cNvPr id="565" name="Google Shape;565;p38"/>
          <p:cNvSpPr/>
          <p:nvPr/>
        </p:nvSpPr>
        <p:spPr>
          <a:xfrm>
            <a:off x="3496775" y="2582147"/>
            <a:ext cx="1246800" cy="86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Traffic Rule Handler</a:t>
            </a:r>
            <a:endParaRPr/>
          </a:p>
        </p:txBody>
      </p:sp>
      <p:sp>
        <p:nvSpPr>
          <p:cNvPr id="566" name="Google Shape;566;p38"/>
          <p:cNvSpPr/>
          <p:nvPr/>
        </p:nvSpPr>
        <p:spPr>
          <a:xfrm>
            <a:off x="4839425" y="2582153"/>
            <a:ext cx="1246800" cy="86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DNS Rule Handler</a:t>
            </a:r>
            <a:endParaRPr/>
          </a:p>
        </p:txBody>
      </p:sp>
      <p:sp>
        <p:nvSpPr>
          <p:cNvPr id="567" name="Google Shape;567;p38"/>
          <p:cNvSpPr/>
          <p:nvPr/>
        </p:nvSpPr>
        <p:spPr>
          <a:xfrm>
            <a:off x="3372887" y="921375"/>
            <a:ext cx="1246800" cy="5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38"/>
          <p:cNvSpPr/>
          <p:nvPr/>
        </p:nvSpPr>
        <p:spPr>
          <a:xfrm>
            <a:off x="3454462" y="844650"/>
            <a:ext cx="1246800" cy="5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569" name="Google Shape;569;p38"/>
          <p:cNvSpPr/>
          <p:nvPr/>
        </p:nvSpPr>
        <p:spPr>
          <a:xfrm>
            <a:off x="3550312" y="741125"/>
            <a:ext cx="1246800" cy="5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Service Producers</a:t>
            </a:r>
            <a:endParaRPr/>
          </a:p>
        </p:txBody>
      </p:sp>
      <p:sp>
        <p:nvSpPr>
          <p:cNvPr id="570" name="Google Shape;570;p38"/>
          <p:cNvSpPr/>
          <p:nvPr/>
        </p:nvSpPr>
        <p:spPr>
          <a:xfrm>
            <a:off x="4933287" y="894175"/>
            <a:ext cx="1246800" cy="5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38"/>
          <p:cNvSpPr/>
          <p:nvPr/>
        </p:nvSpPr>
        <p:spPr>
          <a:xfrm>
            <a:off x="5014862" y="817450"/>
            <a:ext cx="1246800" cy="5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572" name="Google Shape;572;p38"/>
          <p:cNvSpPr/>
          <p:nvPr/>
        </p:nvSpPr>
        <p:spPr>
          <a:xfrm>
            <a:off x="7286950" y="2760199"/>
            <a:ext cx="1246800" cy="63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AppRuleMgr</a:t>
            </a:r>
            <a:endParaRPr/>
          </a:p>
        </p:txBody>
      </p:sp>
      <p:sp>
        <p:nvSpPr>
          <p:cNvPr id="573" name="Google Shape;573;p38"/>
          <p:cNvSpPr/>
          <p:nvPr/>
        </p:nvSpPr>
        <p:spPr>
          <a:xfrm>
            <a:off x="5110712" y="713925"/>
            <a:ext cx="1246800" cy="5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Service Consumers</a:t>
            </a:r>
            <a:endParaRPr/>
          </a:p>
        </p:txBody>
      </p:sp>
      <p:sp>
        <p:nvSpPr>
          <p:cNvPr id="574" name="Google Shape;574;p38"/>
          <p:cNvSpPr/>
          <p:nvPr/>
        </p:nvSpPr>
        <p:spPr>
          <a:xfrm>
            <a:off x="7221600" y="2001325"/>
            <a:ext cx="1420200" cy="144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5" name="Google Shape;575;p38"/>
          <p:cNvSpPr/>
          <p:nvPr/>
        </p:nvSpPr>
        <p:spPr>
          <a:xfrm>
            <a:off x="7286950" y="2077525"/>
            <a:ext cx="1246800" cy="63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AppLCM</a:t>
            </a:r>
            <a:endParaRPr/>
          </a:p>
        </p:txBody>
      </p:sp>
      <p:sp>
        <p:nvSpPr>
          <p:cNvPr id="576" name="Google Shape;576;p38"/>
          <p:cNvSpPr/>
          <p:nvPr/>
        </p:nvSpPr>
        <p:spPr>
          <a:xfrm>
            <a:off x="6205100" y="2592175"/>
            <a:ext cx="843000" cy="329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MM5</a:t>
            </a:r>
            <a:endParaRPr/>
          </a:p>
        </p:txBody>
      </p:sp>
      <p:sp>
        <p:nvSpPr>
          <p:cNvPr id="577" name="Google Shape;577;p38"/>
          <p:cNvSpPr/>
          <p:nvPr/>
        </p:nvSpPr>
        <p:spPr>
          <a:xfrm>
            <a:off x="3867100" y="1434425"/>
            <a:ext cx="431100" cy="592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 sz="1100"/>
              <a:t>MP1</a:t>
            </a:r>
            <a:endParaRPr sz="1100"/>
          </a:p>
        </p:txBody>
      </p:sp>
      <p:sp>
        <p:nvSpPr>
          <p:cNvPr id="578" name="Google Shape;578;p38"/>
          <p:cNvSpPr/>
          <p:nvPr/>
        </p:nvSpPr>
        <p:spPr>
          <a:xfrm>
            <a:off x="5483375" y="1389925"/>
            <a:ext cx="431100" cy="5928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 P 1</a:t>
            </a:r>
            <a:endParaRPr sz="1100"/>
          </a:p>
        </p:txBody>
      </p:sp>
      <p:sp>
        <p:nvSpPr>
          <p:cNvPr id="579" name="Google Shape;579;p38"/>
          <p:cNvSpPr/>
          <p:nvPr/>
        </p:nvSpPr>
        <p:spPr>
          <a:xfrm>
            <a:off x="370275" y="3146350"/>
            <a:ext cx="1817700" cy="685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Extended External Data Plane</a:t>
            </a:r>
            <a:endParaRPr/>
          </a:p>
        </p:txBody>
      </p:sp>
      <p:sp>
        <p:nvSpPr>
          <p:cNvPr id="580" name="Google Shape;580;p38"/>
          <p:cNvSpPr/>
          <p:nvPr/>
        </p:nvSpPr>
        <p:spPr>
          <a:xfrm>
            <a:off x="749325" y="3760075"/>
            <a:ext cx="1056775" cy="478850"/>
          </a:xfrm>
          <a:prstGeom prst="flowChartMagneticDisk">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DNS</a:t>
            </a:r>
            <a:endParaRPr/>
          </a:p>
        </p:txBody>
      </p:sp>
      <p:sp>
        <p:nvSpPr>
          <p:cNvPr id="581" name="Google Shape;581;p38"/>
          <p:cNvSpPr/>
          <p:nvPr/>
        </p:nvSpPr>
        <p:spPr>
          <a:xfrm>
            <a:off x="4565000" y="3501100"/>
            <a:ext cx="431100" cy="592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 sz="1100"/>
              <a:t>MP2</a:t>
            </a:r>
            <a:endParaRPr sz="1100"/>
          </a:p>
        </p:txBody>
      </p:sp>
      <p:sp>
        <p:nvSpPr>
          <p:cNvPr id="582" name="Google Shape;582;p38"/>
          <p:cNvSpPr/>
          <p:nvPr/>
        </p:nvSpPr>
        <p:spPr>
          <a:xfrm>
            <a:off x="2218350" y="3147775"/>
            <a:ext cx="1179600" cy="261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MP2</a:t>
            </a:r>
            <a:endParaRPr sz="1100"/>
          </a:p>
        </p:txBody>
      </p:sp>
      <p:sp>
        <p:nvSpPr>
          <p:cNvPr id="583" name="Google Shape;583;p38"/>
          <p:cNvSpPr/>
          <p:nvPr/>
        </p:nvSpPr>
        <p:spPr>
          <a:xfrm>
            <a:off x="7221600" y="4100200"/>
            <a:ext cx="1420200" cy="478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VIM</a:t>
            </a:r>
            <a:endParaRPr/>
          </a:p>
        </p:txBody>
      </p:sp>
      <p:cxnSp>
        <p:nvCxnSpPr>
          <p:cNvPr id="584" name="Google Shape;584;p38"/>
          <p:cNvCxnSpPr>
            <a:stCxn id="574" idx="2"/>
            <a:endCxn id="583" idx="0"/>
          </p:cNvCxnSpPr>
          <p:nvPr/>
        </p:nvCxnSpPr>
        <p:spPr>
          <a:xfrm>
            <a:off x="7931700" y="3450925"/>
            <a:ext cx="0" cy="6492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38"/>
          <p:cNvCxnSpPr>
            <a:stCxn id="583" idx="1"/>
            <a:endCxn id="562" idx="3"/>
          </p:cNvCxnSpPr>
          <p:nvPr/>
        </p:nvCxnSpPr>
        <p:spPr>
          <a:xfrm flipH="1">
            <a:off x="6138600" y="4339600"/>
            <a:ext cx="1083000" cy="112800"/>
          </a:xfrm>
          <a:prstGeom prst="straightConnector1">
            <a:avLst/>
          </a:prstGeom>
          <a:noFill/>
          <a:ln cap="flat" cmpd="sng" w="9525">
            <a:solidFill>
              <a:schemeClr val="dk2"/>
            </a:solidFill>
            <a:prstDash val="solid"/>
            <a:round/>
            <a:headEnd len="med" w="med" type="none"/>
            <a:tailEnd len="med" w="med" type="none"/>
          </a:ln>
        </p:spPr>
      </p:cxnSp>
      <p:sp>
        <p:nvSpPr>
          <p:cNvPr id="586" name="Google Shape;586;p38"/>
          <p:cNvSpPr/>
          <p:nvPr/>
        </p:nvSpPr>
        <p:spPr>
          <a:xfrm>
            <a:off x="850087" y="2146025"/>
            <a:ext cx="1246800" cy="52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38"/>
          <p:cNvSpPr/>
          <p:nvPr/>
        </p:nvSpPr>
        <p:spPr>
          <a:xfrm>
            <a:off x="931662" y="2069300"/>
            <a:ext cx="1246800" cy="52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588" name="Google Shape;588;p38"/>
          <p:cNvSpPr/>
          <p:nvPr/>
        </p:nvSpPr>
        <p:spPr>
          <a:xfrm>
            <a:off x="1027512" y="1965775"/>
            <a:ext cx="1246800" cy="5202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a:t>MEC Hosts</a:t>
            </a:r>
            <a:endParaRPr/>
          </a:p>
        </p:txBody>
      </p:sp>
      <p:sp>
        <p:nvSpPr>
          <p:cNvPr id="589" name="Google Shape;589;p38"/>
          <p:cNvSpPr txBox="1"/>
          <p:nvPr/>
        </p:nvSpPr>
        <p:spPr>
          <a:xfrm>
            <a:off x="6031400" y="4660400"/>
            <a:ext cx="96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MEC Host</a:t>
            </a:r>
            <a:endParaRPr>
              <a:latin typeface="Calibri"/>
              <a:ea typeface="Calibri"/>
              <a:cs typeface="Calibri"/>
              <a:sym typeface="Calibri"/>
            </a:endParaRPr>
          </a:p>
        </p:txBody>
      </p:sp>
      <p:sp>
        <p:nvSpPr>
          <p:cNvPr id="590" name="Google Shape;590;p38"/>
          <p:cNvSpPr/>
          <p:nvPr/>
        </p:nvSpPr>
        <p:spPr>
          <a:xfrm>
            <a:off x="2354350" y="2225000"/>
            <a:ext cx="1056900" cy="2613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MP3</a:t>
            </a:r>
            <a:endParaRPr sz="1100"/>
          </a:p>
        </p:txBody>
      </p:sp>
      <p:sp>
        <p:nvSpPr>
          <p:cNvPr id="591" name="Google Shape;591;p38"/>
          <p:cNvSpPr txBox="1"/>
          <p:nvPr/>
        </p:nvSpPr>
        <p:spPr>
          <a:xfrm>
            <a:off x="6556650" y="350875"/>
            <a:ext cx="2278800" cy="923400"/>
          </a:xfrm>
          <a:prstGeom prst="rect">
            <a:avLst/>
          </a:prstGeom>
          <a:noFill/>
          <a:ln>
            <a:noFill/>
          </a:ln>
        </p:spPr>
        <p:txBody>
          <a:bodyPr anchorCtr="0" anchor="t" bIns="91425" lIns="91425" spcFirstLastPara="1" rIns="91425" wrap="square" tIns="91425">
            <a:spAutoFit/>
          </a:bodyPr>
          <a:lstStyle/>
          <a:p>
            <a:pPr indent="-190500" lvl="0" marL="228600" rtl="0" algn="l">
              <a:spcBef>
                <a:spcPts val="0"/>
              </a:spcBef>
              <a:spcAft>
                <a:spcPts val="0"/>
              </a:spcAft>
              <a:buSzPts val="1200"/>
              <a:buFont typeface="Calibri"/>
              <a:buChar char="●"/>
            </a:pPr>
            <a:r>
              <a:rPr lang="en" sz="1200">
                <a:latin typeface="Calibri"/>
                <a:ea typeface="Calibri"/>
                <a:cs typeface="Calibri"/>
                <a:sym typeface="Calibri"/>
              </a:rPr>
              <a:t>MP2 is Data Plane specific and not defined by ETSI</a:t>
            </a:r>
            <a:endParaRPr sz="1200">
              <a:latin typeface="Calibri"/>
              <a:ea typeface="Calibri"/>
              <a:cs typeface="Calibri"/>
              <a:sym typeface="Calibri"/>
            </a:endParaRPr>
          </a:p>
          <a:p>
            <a:pPr indent="-190500" lvl="0" marL="228600" rtl="0" algn="l">
              <a:spcBef>
                <a:spcPts val="0"/>
              </a:spcBef>
              <a:spcAft>
                <a:spcPts val="0"/>
              </a:spcAft>
              <a:buSzPts val="1200"/>
              <a:buFont typeface="Calibri"/>
              <a:buChar char="●"/>
            </a:pPr>
            <a:r>
              <a:rPr lang="en" sz="1200">
                <a:latin typeface="Calibri"/>
                <a:ea typeface="Calibri"/>
                <a:cs typeface="Calibri"/>
                <a:sym typeface="Calibri"/>
              </a:rPr>
              <a:t>MP3 is WIP</a:t>
            </a:r>
            <a:endParaRPr sz="1200">
              <a:latin typeface="Calibri"/>
              <a:ea typeface="Calibri"/>
              <a:cs typeface="Calibri"/>
              <a:sym typeface="Calibri"/>
            </a:endParaRPr>
          </a:p>
          <a:p>
            <a:pPr indent="-190500" lvl="0" marL="228600" rtl="0" algn="l">
              <a:spcBef>
                <a:spcPts val="0"/>
              </a:spcBef>
              <a:spcAft>
                <a:spcPts val="0"/>
              </a:spcAft>
              <a:buSzPts val="1200"/>
              <a:buFont typeface="Calibri"/>
              <a:buChar char="●"/>
            </a:pPr>
            <a:r>
              <a:rPr lang="en" sz="1200">
                <a:latin typeface="Calibri"/>
                <a:ea typeface="Calibri"/>
                <a:cs typeface="Calibri"/>
                <a:sym typeface="Calibri"/>
              </a:rPr>
              <a:t>MM5 is again not defined yet.</a:t>
            </a:r>
            <a:endParaRPr sz="1200">
              <a:latin typeface="Calibri"/>
              <a:ea typeface="Calibri"/>
              <a:cs typeface="Calibri"/>
              <a:sym typeface="Calibri"/>
            </a:endParaRPr>
          </a:p>
        </p:txBody>
      </p:sp>
      <p:sp>
        <p:nvSpPr>
          <p:cNvPr id="592" name="Google Shape;592;p38"/>
          <p:cNvSpPr/>
          <p:nvPr/>
        </p:nvSpPr>
        <p:spPr>
          <a:xfrm>
            <a:off x="3419375" y="4520325"/>
            <a:ext cx="2716200" cy="2883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Internal Data Plane</a:t>
            </a:r>
            <a:endParaRPr/>
          </a:p>
        </p:txBody>
      </p:sp>
      <p:sp>
        <p:nvSpPr>
          <p:cNvPr id="593" name="Google Shape;593;p38"/>
          <p:cNvSpPr txBox="1"/>
          <p:nvPr/>
        </p:nvSpPr>
        <p:spPr>
          <a:xfrm>
            <a:off x="578200" y="2878700"/>
            <a:ext cx="150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Example: UPF</a:t>
            </a:r>
            <a:endParaRPr>
              <a:latin typeface="Calibri"/>
              <a:ea typeface="Calibri"/>
              <a:cs typeface="Calibri"/>
              <a:sym typeface="Calibri"/>
            </a:endParaRPr>
          </a:p>
        </p:txBody>
      </p:sp>
      <p:sp>
        <p:nvSpPr>
          <p:cNvPr id="594" name="Google Shape;594;p38"/>
          <p:cNvSpPr/>
          <p:nvPr/>
        </p:nvSpPr>
        <p:spPr>
          <a:xfrm>
            <a:off x="5345100" y="4533825"/>
            <a:ext cx="738000" cy="261300"/>
          </a:xfrm>
          <a:prstGeom prst="flowChartMagneticDisk">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Local DNS</a:t>
            </a:r>
            <a:endParaRPr sz="900"/>
          </a:p>
        </p:txBody>
      </p:sp>
      <p:sp>
        <p:nvSpPr>
          <p:cNvPr id="595" name="Google Shape;595;p38"/>
          <p:cNvSpPr txBox="1"/>
          <p:nvPr/>
        </p:nvSpPr>
        <p:spPr>
          <a:xfrm>
            <a:off x="2208063" y="3254550"/>
            <a:ext cx="105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5G Integration for traffic influence</a:t>
            </a:r>
            <a:endParaRPr sz="10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9"/>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Flows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0"/>
          <p:cNvSpPr/>
          <p:nvPr/>
        </p:nvSpPr>
        <p:spPr>
          <a:xfrm>
            <a:off x="3215075" y="2387025"/>
            <a:ext cx="3000000" cy="1102800"/>
          </a:xfrm>
          <a:prstGeom prst="roundRect">
            <a:avLst>
              <a:gd fmla="val 9013"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0"/>
          <p:cNvSpPr txBox="1"/>
          <p:nvPr>
            <p:ph type="title"/>
          </p:nvPr>
        </p:nvSpPr>
        <p:spPr>
          <a:xfrm>
            <a:off x="326475" y="244550"/>
            <a:ext cx="8503500" cy="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88"/>
              <a:t>Ak/Sk/Token based authentication details</a:t>
            </a:r>
            <a:endParaRPr/>
          </a:p>
        </p:txBody>
      </p:sp>
      <p:sp>
        <p:nvSpPr>
          <p:cNvPr id="607" name="Google Shape;607;p40"/>
          <p:cNvSpPr/>
          <p:nvPr/>
        </p:nvSpPr>
        <p:spPr>
          <a:xfrm>
            <a:off x="419525" y="1082550"/>
            <a:ext cx="710700" cy="34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VIM</a:t>
            </a:r>
            <a:endParaRPr sz="1000"/>
          </a:p>
        </p:txBody>
      </p:sp>
      <p:sp>
        <p:nvSpPr>
          <p:cNvPr id="608" name="Google Shape;608;p40"/>
          <p:cNvSpPr/>
          <p:nvPr/>
        </p:nvSpPr>
        <p:spPr>
          <a:xfrm>
            <a:off x="5753525" y="1082550"/>
            <a:ext cx="710700" cy="34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MEPM</a:t>
            </a:r>
            <a:endParaRPr sz="1000"/>
          </a:p>
        </p:txBody>
      </p:sp>
      <p:sp>
        <p:nvSpPr>
          <p:cNvPr id="609" name="Google Shape;609;p40"/>
          <p:cNvSpPr/>
          <p:nvPr/>
        </p:nvSpPr>
        <p:spPr>
          <a:xfrm>
            <a:off x="419525" y="1844550"/>
            <a:ext cx="748500" cy="3408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App</a:t>
            </a:r>
            <a:endParaRPr sz="700"/>
          </a:p>
          <a:p>
            <a:pPr indent="0" lvl="0" marL="0" rtl="0" algn="ctr">
              <a:spcBef>
                <a:spcPts val="0"/>
              </a:spcBef>
              <a:spcAft>
                <a:spcPts val="0"/>
              </a:spcAft>
              <a:buNone/>
            </a:pPr>
            <a:r>
              <a:rPr lang="en" sz="700"/>
              <a:t>(MepAgent)</a:t>
            </a:r>
            <a:endParaRPr sz="700"/>
          </a:p>
        </p:txBody>
      </p:sp>
      <p:sp>
        <p:nvSpPr>
          <p:cNvPr id="610" name="Google Shape;610;p40"/>
          <p:cNvSpPr/>
          <p:nvPr/>
        </p:nvSpPr>
        <p:spPr>
          <a:xfrm>
            <a:off x="2934125" y="1844550"/>
            <a:ext cx="748500" cy="3693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Kong</a:t>
            </a:r>
            <a:endParaRPr sz="1000"/>
          </a:p>
        </p:txBody>
      </p:sp>
      <p:sp>
        <p:nvSpPr>
          <p:cNvPr id="611" name="Google Shape;611;p40"/>
          <p:cNvSpPr/>
          <p:nvPr/>
        </p:nvSpPr>
        <p:spPr>
          <a:xfrm>
            <a:off x="5753525" y="1844550"/>
            <a:ext cx="748500" cy="3693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Mep-Auth</a:t>
            </a:r>
            <a:endParaRPr sz="900"/>
          </a:p>
        </p:txBody>
      </p:sp>
      <p:cxnSp>
        <p:nvCxnSpPr>
          <p:cNvPr id="612" name="Google Shape;612;p40"/>
          <p:cNvCxnSpPr>
            <a:stCxn id="608" idx="2"/>
            <a:endCxn id="611" idx="0"/>
          </p:cNvCxnSpPr>
          <p:nvPr/>
        </p:nvCxnSpPr>
        <p:spPr>
          <a:xfrm>
            <a:off x="6108875" y="1423350"/>
            <a:ext cx="18900" cy="421200"/>
          </a:xfrm>
          <a:prstGeom prst="straightConnector1">
            <a:avLst/>
          </a:prstGeom>
          <a:noFill/>
          <a:ln cap="flat" cmpd="sng" w="9525">
            <a:solidFill>
              <a:schemeClr val="dk2"/>
            </a:solidFill>
            <a:prstDash val="solid"/>
            <a:round/>
            <a:headEnd len="med" w="med" type="none"/>
            <a:tailEnd len="med" w="med" type="triangle"/>
          </a:ln>
        </p:spPr>
      </p:cxnSp>
      <p:cxnSp>
        <p:nvCxnSpPr>
          <p:cNvPr id="613" name="Google Shape;613;p40"/>
          <p:cNvCxnSpPr/>
          <p:nvPr/>
        </p:nvCxnSpPr>
        <p:spPr>
          <a:xfrm>
            <a:off x="774875" y="1423350"/>
            <a:ext cx="18600" cy="396300"/>
          </a:xfrm>
          <a:prstGeom prst="straightConnector1">
            <a:avLst/>
          </a:prstGeom>
          <a:noFill/>
          <a:ln cap="flat" cmpd="sng" w="9525">
            <a:solidFill>
              <a:schemeClr val="dk2"/>
            </a:solidFill>
            <a:prstDash val="solid"/>
            <a:round/>
            <a:headEnd len="med" w="med" type="none"/>
            <a:tailEnd len="med" w="med" type="triangle"/>
          </a:ln>
        </p:spPr>
      </p:cxnSp>
      <p:cxnSp>
        <p:nvCxnSpPr>
          <p:cNvPr id="614" name="Google Shape;614;p40"/>
          <p:cNvCxnSpPr>
            <a:stCxn id="608" idx="1"/>
            <a:endCxn id="607" idx="3"/>
          </p:cNvCxnSpPr>
          <p:nvPr/>
        </p:nvCxnSpPr>
        <p:spPr>
          <a:xfrm rot="10800000">
            <a:off x="1130225" y="1252950"/>
            <a:ext cx="4623300" cy="0"/>
          </a:xfrm>
          <a:prstGeom prst="straightConnector1">
            <a:avLst/>
          </a:prstGeom>
          <a:noFill/>
          <a:ln cap="flat" cmpd="sng" w="9525">
            <a:solidFill>
              <a:schemeClr val="dk2"/>
            </a:solidFill>
            <a:prstDash val="solid"/>
            <a:round/>
            <a:headEnd len="med" w="med" type="none"/>
            <a:tailEnd len="med" w="med" type="triangle"/>
          </a:ln>
        </p:spPr>
      </p:cxnSp>
      <p:cxnSp>
        <p:nvCxnSpPr>
          <p:cNvPr id="615" name="Google Shape;615;p40"/>
          <p:cNvCxnSpPr>
            <a:stCxn id="609" idx="2"/>
          </p:cNvCxnSpPr>
          <p:nvPr/>
        </p:nvCxnSpPr>
        <p:spPr>
          <a:xfrm flipH="1">
            <a:off x="785675" y="2185350"/>
            <a:ext cx="8100" cy="25548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40"/>
          <p:cNvCxnSpPr>
            <a:stCxn id="610" idx="2"/>
          </p:cNvCxnSpPr>
          <p:nvPr/>
        </p:nvCxnSpPr>
        <p:spPr>
          <a:xfrm>
            <a:off x="3308375" y="2213850"/>
            <a:ext cx="32700" cy="26325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40"/>
          <p:cNvCxnSpPr>
            <a:stCxn id="611" idx="2"/>
          </p:cNvCxnSpPr>
          <p:nvPr/>
        </p:nvCxnSpPr>
        <p:spPr>
          <a:xfrm>
            <a:off x="6127775" y="2213850"/>
            <a:ext cx="0" cy="18801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40"/>
          <p:cNvCxnSpPr/>
          <p:nvPr/>
        </p:nvCxnSpPr>
        <p:spPr>
          <a:xfrm rot="10800000">
            <a:off x="3391076" y="2487958"/>
            <a:ext cx="2747100" cy="5400"/>
          </a:xfrm>
          <a:prstGeom prst="straightConnector1">
            <a:avLst/>
          </a:prstGeom>
          <a:noFill/>
          <a:ln cap="flat" cmpd="sng" w="9525">
            <a:solidFill>
              <a:schemeClr val="dk2"/>
            </a:solidFill>
            <a:prstDash val="solid"/>
            <a:round/>
            <a:headEnd len="med" w="med" type="none"/>
            <a:tailEnd len="med" w="med" type="stealth"/>
          </a:ln>
        </p:spPr>
      </p:cxnSp>
      <p:cxnSp>
        <p:nvCxnSpPr>
          <p:cNvPr id="619" name="Google Shape;619;p40"/>
          <p:cNvCxnSpPr/>
          <p:nvPr/>
        </p:nvCxnSpPr>
        <p:spPr>
          <a:xfrm rot="10800000">
            <a:off x="3362322" y="2879841"/>
            <a:ext cx="2758200" cy="21300"/>
          </a:xfrm>
          <a:prstGeom prst="straightConnector1">
            <a:avLst/>
          </a:prstGeom>
          <a:noFill/>
          <a:ln cap="flat" cmpd="sng" w="9525">
            <a:solidFill>
              <a:schemeClr val="dk2"/>
            </a:solidFill>
            <a:prstDash val="solid"/>
            <a:round/>
            <a:headEnd len="med" w="med" type="none"/>
            <a:tailEnd len="med" w="med" type="stealth"/>
          </a:ln>
        </p:spPr>
      </p:cxnSp>
      <p:cxnSp>
        <p:nvCxnSpPr>
          <p:cNvPr id="620" name="Google Shape;620;p40"/>
          <p:cNvCxnSpPr/>
          <p:nvPr/>
        </p:nvCxnSpPr>
        <p:spPr>
          <a:xfrm rot="10800000">
            <a:off x="3381176" y="3273405"/>
            <a:ext cx="2757000" cy="300"/>
          </a:xfrm>
          <a:prstGeom prst="straightConnector1">
            <a:avLst/>
          </a:prstGeom>
          <a:noFill/>
          <a:ln cap="flat" cmpd="sng" w="9525">
            <a:solidFill>
              <a:schemeClr val="dk2"/>
            </a:solidFill>
            <a:prstDash val="solid"/>
            <a:round/>
            <a:headEnd len="med" w="med" type="none"/>
            <a:tailEnd len="med" w="med" type="stealth"/>
          </a:ln>
        </p:spPr>
      </p:cxnSp>
      <p:sp>
        <p:nvSpPr>
          <p:cNvPr id="621" name="Google Shape;621;p40"/>
          <p:cNvSpPr txBox="1"/>
          <p:nvPr/>
        </p:nvSpPr>
        <p:spPr>
          <a:xfrm>
            <a:off x="3215075" y="2413550"/>
            <a:ext cx="2834400" cy="554100"/>
          </a:xfrm>
          <a:prstGeom prst="rect">
            <a:avLst/>
          </a:prstGeom>
          <a:noFill/>
          <a:ln>
            <a:noFill/>
          </a:ln>
        </p:spPr>
        <p:txBody>
          <a:bodyPr anchorCtr="0" anchor="t" bIns="91425" lIns="91425" spcFirstLastPara="1" rIns="91425" wrap="square" tIns="91425">
            <a:spAutoFit/>
          </a:bodyPr>
          <a:lstStyle/>
          <a:p>
            <a:pPr indent="-266700" lvl="0" marL="457200" rtl="0" algn="l">
              <a:spcBef>
                <a:spcPts val="0"/>
              </a:spcBef>
              <a:spcAft>
                <a:spcPts val="0"/>
              </a:spcAft>
              <a:buSzPts val="600"/>
              <a:buFont typeface="Calibri"/>
              <a:buAutoNum type="arabicPeriod"/>
            </a:pPr>
            <a:r>
              <a:rPr lang="en" sz="600">
                <a:latin typeface="Calibri"/>
                <a:ea typeface="Calibri"/>
                <a:cs typeface="Calibri"/>
                <a:sym typeface="Calibri"/>
              </a:rPr>
              <a:t>Create consumer</a:t>
            </a:r>
            <a:endParaRPr sz="600">
              <a:latin typeface="Calibri"/>
              <a:ea typeface="Calibri"/>
              <a:cs typeface="Calibri"/>
              <a:sym typeface="Calibri"/>
            </a:endParaRPr>
          </a:p>
          <a:p>
            <a:pPr indent="-266700" lvl="0" marL="457200" rtl="0" algn="l">
              <a:spcBef>
                <a:spcPts val="0"/>
              </a:spcBef>
              <a:spcAft>
                <a:spcPts val="0"/>
              </a:spcAft>
              <a:buSzPts val="600"/>
              <a:buFont typeface="Calibri"/>
              <a:buAutoNum type="arabicPeriod"/>
            </a:pPr>
            <a:r>
              <a:rPr lang="en" sz="600">
                <a:latin typeface="Calibri"/>
                <a:ea typeface="Calibri"/>
                <a:cs typeface="Calibri"/>
                <a:sym typeface="Calibri"/>
              </a:rPr>
              <a:t>Enable plugin for jwt authentication for the consumer.</a:t>
            </a:r>
            <a:endParaRPr sz="600">
              <a:latin typeface="Calibri"/>
              <a:ea typeface="Calibri"/>
              <a:cs typeface="Calibri"/>
              <a:sym typeface="Calibri"/>
            </a:endParaRPr>
          </a:p>
          <a:p>
            <a:pPr indent="-266700" lvl="0" marL="457200" rtl="0" algn="l">
              <a:spcBef>
                <a:spcPts val="0"/>
              </a:spcBef>
              <a:spcAft>
                <a:spcPts val="0"/>
              </a:spcAft>
              <a:buClr>
                <a:srgbClr val="FF0000"/>
              </a:buClr>
              <a:buSzPts val="600"/>
              <a:buFont typeface="Calibri"/>
              <a:buAutoNum type="arabicPeriod"/>
            </a:pPr>
            <a:r>
              <a:rPr lang="en" sz="600">
                <a:solidFill>
                  <a:srgbClr val="FF0000"/>
                </a:solidFill>
                <a:latin typeface="Calibri"/>
                <a:ea typeface="Calibri"/>
                <a:cs typeface="Calibri"/>
                <a:sym typeface="Calibri"/>
              </a:rPr>
              <a:t>Share public key of mep auth</a:t>
            </a:r>
            <a:endParaRPr sz="600">
              <a:solidFill>
                <a:srgbClr val="FF0000"/>
              </a:solidFill>
              <a:latin typeface="Calibri"/>
              <a:ea typeface="Calibri"/>
              <a:cs typeface="Calibri"/>
              <a:sym typeface="Calibri"/>
            </a:endParaRPr>
          </a:p>
          <a:p>
            <a:pPr indent="0" lvl="0" marL="0" rtl="0" algn="l">
              <a:spcBef>
                <a:spcPts val="0"/>
              </a:spcBef>
              <a:spcAft>
                <a:spcPts val="0"/>
              </a:spcAft>
              <a:buNone/>
            </a:pPr>
            <a:r>
              <a:t/>
            </a:r>
            <a:endParaRPr sz="600">
              <a:latin typeface="Calibri"/>
              <a:ea typeface="Calibri"/>
              <a:cs typeface="Calibri"/>
              <a:sym typeface="Calibri"/>
            </a:endParaRPr>
          </a:p>
        </p:txBody>
      </p:sp>
      <p:sp>
        <p:nvSpPr>
          <p:cNvPr id="622" name="Google Shape;622;p40"/>
          <p:cNvSpPr txBox="1"/>
          <p:nvPr/>
        </p:nvSpPr>
        <p:spPr>
          <a:xfrm>
            <a:off x="3274525" y="2828026"/>
            <a:ext cx="2834400" cy="461700"/>
          </a:xfrm>
          <a:prstGeom prst="rect">
            <a:avLst/>
          </a:prstGeom>
          <a:noFill/>
          <a:ln>
            <a:noFill/>
          </a:ln>
        </p:spPr>
        <p:txBody>
          <a:bodyPr anchorCtr="0" anchor="t" bIns="91425" lIns="91425" spcFirstLastPara="1" rIns="91425" wrap="square" tIns="91425">
            <a:spAutoFit/>
          </a:bodyPr>
          <a:lstStyle/>
          <a:p>
            <a:pPr indent="-266700" lvl="0" marL="342900" rtl="0" algn="l">
              <a:spcBef>
                <a:spcPts val="0"/>
              </a:spcBef>
              <a:spcAft>
                <a:spcPts val="0"/>
              </a:spcAft>
              <a:buSzPts val="600"/>
              <a:buFont typeface="Calibri"/>
              <a:buAutoNum type="arabicPeriod"/>
            </a:pPr>
            <a:r>
              <a:rPr lang="en" sz="600">
                <a:latin typeface="Calibri"/>
                <a:ea typeface="Calibri"/>
                <a:cs typeface="Calibri"/>
                <a:sym typeface="Calibri"/>
              </a:rPr>
              <a:t>Create Service for Mep server with path /mep/mec_service_mgmt and /mep/mec_app_support</a:t>
            </a:r>
            <a:endParaRPr sz="600">
              <a:latin typeface="Calibri"/>
              <a:ea typeface="Calibri"/>
              <a:cs typeface="Calibri"/>
              <a:sym typeface="Calibri"/>
            </a:endParaRPr>
          </a:p>
          <a:p>
            <a:pPr indent="-266700" lvl="0" marL="342900" rtl="0" algn="l">
              <a:spcBef>
                <a:spcPts val="0"/>
              </a:spcBef>
              <a:spcAft>
                <a:spcPts val="0"/>
              </a:spcAft>
              <a:buSzPts val="600"/>
              <a:buFont typeface="Calibri"/>
              <a:buAutoNum type="arabicPeriod"/>
            </a:pPr>
            <a:r>
              <a:rPr lang="en" sz="600">
                <a:latin typeface="Calibri"/>
                <a:ea typeface="Calibri"/>
                <a:cs typeface="Calibri"/>
                <a:sym typeface="Calibri"/>
              </a:rPr>
              <a:t>Enable rate limiting, jwt, app-id header etc plugins to the service.</a:t>
            </a:r>
            <a:endParaRPr sz="600">
              <a:solidFill>
                <a:srgbClr val="FF0000"/>
              </a:solidFill>
              <a:latin typeface="Calibri"/>
              <a:ea typeface="Calibri"/>
              <a:cs typeface="Calibri"/>
              <a:sym typeface="Calibri"/>
            </a:endParaRPr>
          </a:p>
        </p:txBody>
      </p:sp>
      <p:sp>
        <p:nvSpPr>
          <p:cNvPr id="623" name="Google Shape;623;p40"/>
          <p:cNvSpPr txBox="1"/>
          <p:nvPr/>
        </p:nvSpPr>
        <p:spPr>
          <a:xfrm>
            <a:off x="3291875" y="3184860"/>
            <a:ext cx="2834400" cy="369300"/>
          </a:xfrm>
          <a:prstGeom prst="rect">
            <a:avLst/>
          </a:prstGeom>
          <a:noFill/>
          <a:ln>
            <a:noFill/>
          </a:ln>
        </p:spPr>
        <p:txBody>
          <a:bodyPr anchorCtr="0" anchor="t" bIns="91425" lIns="91425" spcFirstLastPara="1" rIns="91425" wrap="square" tIns="91425">
            <a:spAutoFit/>
          </a:bodyPr>
          <a:lstStyle/>
          <a:p>
            <a:pPr indent="-266700" lvl="0" marL="285750" rtl="0" algn="l">
              <a:spcBef>
                <a:spcPts val="0"/>
              </a:spcBef>
              <a:spcAft>
                <a:spcPts val="0"/>
              </a:spcAft>
              <a:buSzPts val="600"/>
              <a:buFont typeface="Calibri"/>
              <a:buAutoNum type="arabicPeriod"/>
            </a:pPr>
            <a:r>
              <a:rPr lang="en" sz="600">
                <a:latin typeface="Calibri"/>
                <a:ea typeface="Calibri"/>
                <a:cs typeface="Calibri"/>
                <a:sym typeface="Calibri"/>
              </a:rPr>
              <a:t>Create Service for Mep auth with path /mep/token and /mep/appMng/v1</a:t>
            </a:r>
            <a:endParaRPr sz="600">
              <a:latin typeface="Calibri"/>
              <a:ea typeface="Calibri"/>
              <a:cs typeface="Calibri"/>
              <a:sym typeface="Calibri"/>
            </a:endParaRPr>
          </a:p>
          <a:p>
            <a:pPr indent="-266700" lvl="0" marL="285750" rtl="0" algn="l">
              <a:spcBef>
                <a:spcPts val="0"/>
              </a:spcBef>
              <a:spcAft>
                <a:spcPts val="0"/>
              </a:spcAft>
              <a:buSzPts val="600"/>
              <a:buFont typeface="Calibri"/>
              <a:buAutoNum type="arabicPeriod"/>
            </a:pPr>
            <a:r>
              <a:rPr lang="en" sz="600">
                <a:latin typeface="Calibri"/>
                <a:ea typeface="Calibri"/>
                <a:cs typeface="Calibri"/>
                <a:sym typeface="Calibri"/>
              </a:rPr>
              <a:t>Enable rate limiting, transform plugins.</a:t>
            </a:r>
            <a:endParaRPr sz="600"/>
          </a:p>
        </p:txBody>
      </p:sp>
      <p:sp>
        <p:nvSpPr>
          <p:cNvPr id="624" name="Google Shape;624;p40"/>
          <p:cNvSpPr txBox="1"/>
          <p:nvPr/>
        </p:nvSpPr>
        <p:spPr>
          <a:xfrm>
            <a:off x="3862610" y="2283375"/>
            <a:ext cx="1059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Mep auth init flow</a:t>
            </a:r>
            <a:endParaRPr sz="800">
              <a:latin typeface="Calibri"/>
              <a:ea typeface="Calibri"/>
              <a:cs typeface="Calibri"/>
              <a:sym typeface="Calibri"/>
            </a:endParaRPr>
          </a:p>
        </p:txBody>
      </p:sp>
      <p:cxnSp>
        <p:nvCxnSpPr>
          <p:cNvPr id="625" name="Google Shape;625;p40"/>
          <p:cNvCxnSpPr/>
          <p:nvPr/>
        </p:nvCxnSpPr>
        <p:spPr>
          <a:xfrm flipH="1" rot="10800000">
            <a:off x="794025" y="3623550"/>
            <a:ext cx="2530500" cy="24900"/>
          </a:xfrm>
          <a:prstGeom prst="straightConnector1">
            <a:avLst/>
          </a:prstGeom>
          <a:noFill/>
          <a:ln cap="flat" cmpd="sng" w="9525">
            <a:solidFill>
              <a:schemeClr val="dk2"/>
            </a:solidFill>
            <a:prstDash val="solid"/>
            <a:round/>
            <a:headEnd len="med" w="med" type="none"/>
            <a:tailEnd len="med" w="med" type="triangle"/>
          </a:ln>
        </p:spPr>
      </p:cxnSp>
      <p:cxnSp>
        <p:nvCxnSpPr>
          <p:cNvPr id="626" name="Google Shape;626;p40"/>
          <p:cNvCxnSpPr/>
          <p:nvPr/>
        </p:nvCxnSpPr>
        <p:spPr>
          <a:xfrm flipH="1" rot="10800000">
            <a:off x="3384725" y="3607050"/>
            <a:ext cx="2726400" cy="16500"/>
          </a:xfrm>
          <a:prstGeom prst="straightConnector1">
            <a:avLst/>
          </a:prstGeom>
          <a:noFill/>
          <a:ln cap="flat" cmpd="sng" w="9525">
            <a:solidFill>
              <a:schemeClr val="dk2"/>
            </a:solidFill>
            <a:prstDash val="solid"/>
            <a:round/>
            <a:headEnd len="med" w="med" type="none"/>
            <a:tailEnd len="med" w="med" type="triangle"/>
          </a:ln>
        </p:spPr>
      </p:cxnSp>
      <p:sp>
        <p:nvSpPr>
          <p:cNvPr id="627" name="Google Shape;627;p40"/>
          <p:cNvSpPr txBox="1"/>
          <p:nvPr/>
        </p:nvSpPr>
        <p:spPr>
          <a:xfrm>
            <a:off x="859650" y="2773075"/>
            <a:ext cx="2297400" cy="723300"/>
          </a:xfrm>
          <a:prstGeom prst="rect">
            <a:avLst/>
          </a:prstGeom>
          <a:solidFill>
            <a:srgbClr val="FFF2CC"/>
          </a:solidFill>
          <a:ln>
            <a:noFill/>
          </a:ln>
        </p:spPr>
        <p:txBody>
          <a:bodyPr anchorCtr="0" anchor="t" bIns="91425" lIns="114300" spcFirstLastPara="1" rIns="91425" wrap="square" tIns="91425">
            <a:spAutoFit/>
          </a:bodyPr>
          <a:lstStyle/>
          <a:p>
            <a:pPr indent="-158750" lvl="0" marL="114300" rtl="0" algn="l">
              <a:spcBef>
                <a:spcPts val="0"/>
              </a:spcBef>
              <a:spcAft>
                <a:spcPts val="0"/>
              </a:spcAft>
              <a:buSzPts val="700"/>
              <a:buFont typeface="Calibri"/>
              <a:buChar char="●"/>
            </a:pPr>
            <a:r>
              <a:rPr lang="en" sz="700">
                <a:latin typeface="Calibri"/>
                <a:ea typeface="Calibri"/>
                <a:cs typeface="Calibri"/>
                <a:sym typeface="Calibri"/>
              </a:rPr>
              <a:t>Get MEP token by calling </a:t>
            </a:r>
            <a:r>
              <a:rPr lang="en" sz="700">
                <a:latin typeface="Calibri"/>
                <a:ea typeface="Calibri"/>
                <a:cs typeface="Calibri"/>
                <a:sym typeface="Calibri"/>
              </a:rPr>
              <a:t>/mep/token</a:t>
            </a:r>
            <a:endParaRPr sz="700">
              <a:latin typeface="Calibri"/>
              <a:ea typeface="Calibri"/>
              <a:cs typeface="Calibri"/>
              <a:sym typeface="Calibri"/>
            </a:endParaRPr>
          </a:p>
          <a:p>
            <a:pPr indent="-158750" lvl="0" marL="114300" rtl="0" algn="l">
              <a:spcBef>
                <a:spcPts val="0"/>
              </a:spcBef>
              <a:spcAft>
                <a:spcPts val="0"/>
              </a:spcAft>
              <a:buSzPts val="700"/>
              <a:buFont typeface="Calibri"/>
              <a:buChar char="●"/>
            </a:pPr>
            <a:r>
              <a:rPr lang="en" sz="700">
                <a:latin typeface="Calibri"/>
                <a:ea typeface="Calibri"/>
                <a:cs typeface="Calibri"/>
                <a:sym typeface="Calibri"/>
              </a:rPr>
              <a:t>In Request header, add AK, and hash code(signature) as </a:t>
            </a:r>
            <a:r>
              <a:rPr lang="en" sz="700">
                <a:latin typeface="Calibri"/>
                <a:ea typeface="Calibri"/>
                <a:cs typeface="Calibri"/>
                <a:sym typeface="Calibri"/>
              </a:rPr>
              <a:t>credentials</a:t>
            </a:r>
            <a:r>
              <a:rPr lang="en" sz="700">
                <a:latin typeface="Calibri"/>
                <a:ea typeface="Calibri"/>
                <a:cs typeface="Calibri"/>
                <a:sym typeface="Calibri"/>
              </a:rPr>
              <a:t> for authentications</a:t>
            </a:r>
            <a:endParaRPr sz="700">
              <a:latin typeface="Calibri"/>
              <a:ea typeface="Calibri"/>
              <a:cs typeface="Calibri"/>
              <a:sym typeface="Calibri"/>
            </a:endParaRPr>
          </a:p>
          <a:p>
            <a:pPr indent="-158750" lvl="0" marL="114300" rtl="0" algn="l">
              <a:spcBef>
                <a:spcPts val="0"/>
              </a:spcBef>
              <a:spcAft>
                <a:spcPts val="0"/>
              </a:spcAft>
              <a:buSzPts val="700"/>
              <a:buFont typeface="Calibri"/>
              <a:buChar char="●"/>
            </a:pPr>
            <a:r>
              <a:rPr lang="en" sz="700">
                <a:latin typeface="Calibri"/>
                <a:ea typeface="Calibri"/>
                <a:cs typeface="Calibri"/>
                <a:sym typeface="Calibri"/>
              </a:rPr>
              <a:t>Hash code(signature) is generated using SK key with content type, date, host. </a:t>
            </a:r>
            <a:endParaRPr sz="700">
              <a:latin typeface="Calibri"/>
              <a:ea typeface="Calibri"/>
              <a:cs typeface="Calibri"/>
              <a:sym typeface="Calibri"/>
            </a:endParaRPr>
          </a:p>
        </p:txBody>
      </p:sp>
      <p:sp>
        <p:nvSpPr>
          <p:cNvPr id="628" name="Google Shape;628;p40"/>
          <p:cNvSpPr/>
          <p:nvPr/>
        </p:nvSpPr>
        <p:spPr>
          <a:xfrm>
            <a:off x="6197025" y="3554175"/>
            <a:ext cx="2834400" cy="75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66700" lvl="0" marL="457200" rtl="0" algn="l">
              <a:spcBef>
                <a:spcPts val="0"/>
              </a:spcBef>
              <a:spcAft>
                <a:spcPts val="0"/>
              </a:spcAft>
              <a:buSzPts val="600"/>
              <a:buChar char="●"/>
            </a:pPr>
            <a:r>
              <a:t/>
            </a:r>
            <a:endParaRPr sz="600"/>
          </a:p>
          <a:p>
            <a:pPr indent="0" lvl="0" marL="457200" rtl="0" algn="l">
              <a:spcBef>
                <a:spcPts val="0"/>
              </a:spcBef>
              <a:spcAft>
                <a:spcPts val="0"/>
              </a:spcAft>
              <a:buNone/>
            </a:pPr>
            <a:r>
              <a:t/>
            </a:r>
            <a:endParaRPr sz="600"/>
          </a:p>
          <a:p>
            <a:pPr indent="-152400" lvl="0" marL="114300" rtl="0" algn="l">
              <a:spcBef>
                <a:spcPts val="0"/>
              </a:spcBef>
              <a:spcAft>
                <a:spcPts val="0"/>
              </a:spcAft>
              <a:buSzPts val="600"/>
              <a:buChar char="●"/>
            </a:pPr>
            <a:r>
              <a:rPr lang="en" sz="600"/>
              <a:t>Based on AK, </a:t>
            </a:r>
            <a:r>
              <a:rPr lang="en" sz="600"/>
              <a:t>retrieve</a:t>
            </a:r>
            <a:r>
              <a:rPr lang="en" sz="600"/>
              <a:t> SK key from db</a:t>
            </a:r>
            <a:endParaRPr sz="600"/>
          </a:p>
          <a:p>
            <a:pPr indent="-152400" lvl="0" marL="114300" rtl="0" algn="l">
              <a:spcBef>
                <a:spcPts val="0"/>
              </a:spcBef>
              <a:spcAft>
                <a:spcPts val="0"/>
              </a:spcAft>
              <a:buSzPts val="600"/>
              <a:buChar char="●"/>
            </a:pPr>
            <a:r>
              <a:rPr lang="en" sz="600"/>
              <a:t>Get date, host, content type from request header and </a:t>
            </a:r>
            <a:r>
              <a:rPr lang="en" sz="600"/>
              <a:t>generate</a:t>
            </a:r>
            <a:r>
              <a:rPr lang="en" sz="600"/>
              <a:t> Hash code(Signature) using SK key.</a:t>
            </a:r>
            <a:endParaRPr sz="600"/>
          </a:p>
          <a:p>
            <a:pPr indent="-152400" lvl="0" marL="114300" rtl="0" algn="l">
              <a:spcBef>
                <a:spcPts val="0"/>
              </a:spcBef>
              <a:spcAft>
                <a:spcPts val="0"/>
              </a:spcAft>
              <a:buSzPts val="600"/>
              <a:buChar char="●"/>
            </a:pPr>
            <a:r>
              <a:rPr lang="en" sz="600"/>
              <a:t>Match </a:t>
            </a:r>
            <a:r>
              <a:rPr lang="en" sz="600"/>
              <a:t>generated</a:t>
            </a:r>
            <a:r>
              <a:rPr lang="en" sz="600"/>
              <a:t> hash code with signature come in request.</a:t>
            </a:r>
            <a:endParaRPr sz="600"/>
          </a:p>
          <a:p>
            <a:pPr indent="-152400" lvl="0" marL="114300" rtl="0" algn="l">
              <a:spcBef>
                <a:spcPts val="0"/>
              </a:spcBef>
              <a:spcAft>
                <a:spcPts val="0"/>
              </a:spcAft>
              <a:buSzPts val="600"/>
              <a:buChar char="●"/>
            </a:pPr>
            <a:r>
              <a:rPr lang="en" sz="600"/>
              <a:t>If match then Client is verified and token is generated.</a:t>
            </a:r>
            <a:endParaRPr sz="600"/>
          </a:p>
          <a:p>
            <a:pPr indent="-152400" lvl="0" marL="114300" rtl="0" algn="l">
              <a:spcBef>
                <a:spcPts val="0"/>
              </a:spcBef>
              <a:spcAft>
                <a:spcPts val="0"/>
              </a:spcAft>
              <a:buSzPts val="600"/>
              <a:buChar char="●"/>
            </a:pPr>
            <a:r>
              <a:rPr lang="en" sz="600"/>
              <a:t>Token is string of Expire time, issuer(Mep auth), subject(app ID), client IP.</a:t>
            </a:r>
            <a:endParaRPr sz="600"/>
          </a:p>
          <a:p>
            <a:pPr indent="-152400" lvl="0" marL="114300" rtl="0" algn="l">
              <a:spcBef>
                <a:spcPts val="0"/>
              </a:spcBef>
              <a:spcAft>
                <a:spcPts val="0"/>
              </a:spcAft>
              <a:buSzPts val="600"/>
              <a:buChar char="●"/>
            </a:pPr>
            <a:r>
              <a:rPr lang="en" sz="600"/>
              <a:t>MEP-Auth encrypt this token with its private key.</a:t>
            </a:r>
            <a:endParaRPr sz="600"/>
          </a:p>
          <a:p>
            <a:pPr indent="-114300" lvl="0" marL="114300" rtl="0" algn="l">
              <a:spcBef>
                <a:spcPts val="0"/>
              </a:spcBef>
              <a:spcAft>
                <a:spcPts val="0"/>
              </a:spcAft>
              <a:buNone/>
            </a:pPr>
            <a:r>
              <a:t/>
            </a:r>
            <a:endParaRPr sz="600"/>
          </a:p>
          <a:p>
            <a:pPr indent="0" lvl="0" marL="457200" rtl="0" algn="l">
              <a:spcBef>
                <a:spcPts val="0"/>
              </a:spcBef>
              <a:spcAft>
                <a:spcPts val="0"/>
              </a:spcAft>
              <a:buNone/>
            </a:pPr>
            <a:r>
              <a:t/>
            </a:r>
            <a:endParaRPr sz="600"/>
          </a:p>
          <a:p>
            <a:pPr indent="0" lvl="0" marL="457200" rtl="0" algn="l">
              <a:spcBef>
                <a:spcPts val="0"/>
              </a:spcBef>
              <a:spcAft>
                <a:spcPts val="0"/>
              </a:spcAft>
              <a:buNone/>
            </a:pPr>
            <a:r>
              <a:t/>
            </a:r>
            <a:endParaRPr sz="600"/>
          </a:p>
        </p:txBody>
      </p:sp>
      <p:cxnSp>
        <p:nvCxnSpPr>
          <p:cNvPr id="629" name="Google Shape;629;p40"/>
          <p:cNvCxnSpPr/>
          <p:nvPr/>
        </p:nvCxnSpPr>
        <p:spPr>
          <a:xfrm flipH="1">
            <a:off x="3357550" y="3882950"/>
            <a:ext cx="2786700" cy="16500"/>
          </a:xfrm>
          <a:prstGeom prst="straightConnector1">
            <a:avLst/>
          </a:prstGeom>
          <a:noFill/>
          <a:ln cap="flat" cmpd="sng" w="9525">
            <a:solidFill>
              <a:schemeClr val="dk2"/>
            </a:solidFill>
            <a:prstDash val="solid"/>
            <a:round/>
            <a:headEnd len="med" w="med" type="none"/>
            <a:tailEnd len="med" w="med" type="triangle"/>
          </a:ln>
        </p:spPr>
      </p:cxnSp>
      <p:cxnSp>
        <p:nvCxnSpPr>
          <p:cNvPr id="630" name="Google Shape;630;p40"/>
          <p:cNvCxnSpPr/>
          <p:nvPr/>
        </p:nvCxnSpPr>
        <p:spPr>
          <a:xfrm flipH="1">
            <a:off x="785650" y="3882950"/>
            <a:ext cx="2539200" cy="16500"/>
          </a:xfrm>
          <a:prstGeom prst="straightConnector1">
            <a:avLst/>
          </a:prstGeom>
          <a:noFill/>
          <a:ln cap="flat" cmpd="sng" w="9525">
            <a:solidFill>
              <a:schemeClr val="dk2"/>
            </a:solidFill>
            <a:prstDash val="solid"/>
            <a:round/>
            <a:headEnd len="med" w="med" type="none"/>
            <a:tailEnd len="med" w="med" type="triangle"/>
          </a:ln>
        </p:spPr>
      </p:cxnSp>
      <p:pic>
        <p:nvPicPr>
          <p:cNvPr id="631" name="Google Shape;631;p40"/>
          <p:cNvPicPr preferRelativeResize="0"/>
          <p:nvPr/>
        </p:nvPicPr>
        <p:blipFill>
          <a:blip r:embed="rId3">
            <a:alphaModFix/>
          </a:blip>
          <a:stretch>
            <a:fillRect/>
          </a:stretch>
        </p:blipFill>
        <p:spPr>
          <a:xfrm>
            <a:off x="6672800" y="1613725"/>
            <a:ext cx="2634000" cy="524330"/>
          </a:xfrm>
          <a:prstGeom prst="rect">
            <a:avLst/>
          </a:prstGeom>
          <a:noFill/>
          <a:ln>
            <a:noFill/>
          </a:ln>
        </p:spPr>
      </p:pic>
      <p:pic>
        <p:nvPicPr>
          <p:cNvPr id="632" name="Google Shape;632;p40"/>
          <p:cNvPicPr preferRelativeResize="0"/>
          <p:nvPr/>
        </p:nvPicPr>
        <p:blipFill>
          <a:blip r:embed="rId4">
            <a:alphaModFix/>
          </a:blip>
          <a:stretch>
            <a:fillRect/>
          </a:stretch>
        </p:blipFill>
        <p:spPr>
          <a:xfrm>
            <a:off x="6667410" y="1005400"/>
            <a:ext cx="2247978" cy="615600"/>
          </a:xfrm>
          <a:prstGeom prst="rect">
            <a:avLst/>
          </a:prstGeom>
          <a:noFill/>
          <a:ln>
            <a:noFill/>
          </a:ln>
        </p:spPr>
      </p:pic>
      <p:sp>
        <p:nvSpPr>
          <p:cNvPr id="633" name="Google Shape;633;p40"/>
          <p:cNvSpPr/>
          <p:nvPr/>
        </p:nvSpPr>
        <p:spPr>
          <a:xfrm>
            <a:off x="4664675" y="1458601"/>
            <a:ext cx="1444200" cy="18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App Instantiate:</a:t>
            </a:r>
            <a:endParaRPr sz="600"/>
          </a:p>
          <a:p>
            <a:pPr indent="0" lvl="0" marL="0" rtl="0" algn="l">
              <a:spcBef>
                <a:spcPts val="0"/>
              </a:spcBef>
              <a:spcAft>
                <a:spcPts val="0"/>
              </a:spcAft>
              <a:buNone/>
            </a:pPr>
            <a:r>
              <a:rPr lang="en" sz="600"/>
              <a:t>Send AK, SK and app instance ID</a:t>
            </a:r>
            <a:endParaRPr sz="600"/>
          </a:p>
        </p:txBody>
      </p:sp>
      <p:sp>
        <p:nvSpPr>
          <p:cNvPr id="634" name="Google Shape;634;p40"/>
          <p:cNvSpPr/>
          <p:nvPr/>
        </p:nvSpPr>
        <p:spPr>
          <a:xfrm>
            <a:off x="4572000" y="1703175"/>
            <a:ext cx="1059300" cy="340800"/>
          </a:xfrm>
          <a:prstGeom prst="wedgeRectCallout">
            <a:avLst>
              <a:gd fmla="val 65638" name="adj1"/>
              <a:gd fmla="val -1225"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Store AK, sk and app instance ID in DB for each App instantiation</a:t>
            </a:r>
            <a:endParaRPr sz="700"/>
          </a:p>
        </p:txBody>
      </p:sp>
      <p:pic>
        <p:nvPicPr>
          <p:cNvPr id="635" name="Google Shape;635;p40"/>
          <p:cNvPicPr preferRelativeResize="0"/>
          <p:nvPr/>
        </p:nvPicPr>
        <p:blipFill>
          <a:blip r:embed="rId5">
            <a:alphaModFix/>
          </a:blip>
          <a:stretch>
            <a:fillRect/>
          </a:stretch>
        </p:blipFill>
        <p:spPr>
          <a:xfrm>
            <a:off x="6489872" y="2646567"/>
            <a:ext cx="2297400" cy="673308"/>
          </a:xfrm>
          <a:prstGeom prst="rect">
            <a:avLst/>
          </a:prstGeom>
          <a:noFill/>
          <a:ln>
            <a:noFill/>
          </a:ln>
        </p:spPr>
      </p:pic>
      <p:sp>
        <p:nvSpPr>
          <p:cNvPr id="636" name="Google Shape;636;p40"/>
          <p:cNvSpPr txBox="1"/>
          <p:nvPr/>
        </p:nvSpPr>
        <p:spPr>
          <a:xfrm>
            <a:off x="6945200" y="3196525"/>
            <a:ext cx="1992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JWT token claim details</a:t>
            </a:r>
            <a:endParaRPr sz="900">
              <a:latin typeface="Calibri"/>
              <a:ea typeface="Calibri"/>
              <a:cs typeface="Calibri"/>
              <a:sym typeface="Calibri"/>
            </a:endParaRPr>
          </a:p>
        </p:txBody>
      </p:sp>
      <p:sp>
        <p:nvSpPr>
          <p:cNvPr id="637" name="Google Shape;637;p40"/>
          <p:cNvSpPr txBox="1"/>
          <p:nvPr/>
        </p:nvSpPr>
        <p:spPr>
          <a:xfrm>
            <a:off x="4286050" y="3809125"/>
            <a:ext cx="153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Return</a:t>
            </a:r>
            <a:r>
              <a:rPr lang="en" sz="900">
                <a:latin typeface="Calibri"/>
                <a:ea typeface="Calibri"/>
                <a:cs typeface="Calibri"/>
                <a:sym typeface="Calibri"/>
              </a:rPr>
              <a:t> token</a:t>
            </a:r>
            <a:endParaRPr sz="900">
              <a:latin typeface="Calibri"/>
              <a:ea typeface="Calibri"/>
              <a:cs typeface="Calibri"/>
              <a:sym typeface="Calibri"/>
            </a:endParaRPr>
          </a:p>
        </p:txBody>
      </p:sp>
      <p:sp>
        <p:nvSpPr>
          <p:cNvPr id="638" name="Google Shape;638;p40"/>
          <p:cNvSpPr txBox="1"/>
          <p:nvPr/>
        </p:nvSpPr>
        <p:spPr>
          <a:xfrm>
            <a:off x="1619050" y="3809125"/>
            <a:ext cx="15381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900">
                <a:latin typeface="Calibri"/>
                <a:ea typeface="Calibri"/>
                <a:cs typeface="Calibri"/>
                <a:sym typeface="Calibri"/>
              </a:rPr>
              <a:t>Return token</a:t>
            </a:r>
            <a:endParaRPr sz="900">
              <a:latin typeface="Calibri"/>
              <a:ea typeface="Calibri"/>
              <a:cs typeface="Calibri"/>
              <a:sym typeface="Calibri"/>
            </a:endParaRPr>
          </a:p>
        </p:txBody>
      </p:sp>
      <p:sp>
        <p:nvSpPr>
          <p:cNvPr id="639" name="Google Shape;639;p40"/>
          <p:cNvSpPr/>
          <p:nvPr/>
        </p:nvSpPr>
        <p:spPr>
          <a:xfrm>
            <a:off x="7103475" y="4520674"/>
            <a:ext cx="1263000" cy="4212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MEP-Server</a:t>
            </a:r>
            <a:endParaRPr sz="1000"/>
          </a:p>
        </p:txBody>
      </p:sp>
      <p:cxnSp>
        <p:nvCxnSpPr>
          <p:cNvPr id="640" name="Google Shape;640;p40"/>
          <p:cNvCxnSpPr/>
          <p:nvPr/>
        </p:nvCxnSpPr>
        <p:spPr>
          <a:xfrm flipH="1" rot="10800000">
            <a:off x="794025" y="4233150"/>
            <a:ext cx="2530500" cy="24900"/>
          </a:xfrm>
          <a:prstGeom prst="straightConnector1">
            <a:avLst/>
          </a:prstGeom>
          <a:noFill/>
          <a:ln cap="flat" cmpd="sng" w="9525">
            <a:solidFill>
              <a:srgbClr val="FF0000"/>
            </a:solidFill>
            <a:prstDash val="solid"/>
            <a:round/>
            <a:headEnd len="med" w="med" type="none"/>
            <a:tailEnd len="med" w="med" type="triangle"/>
          </a:ln>
        </p:spPr>
      </p:cxnSp>
      <p:cxnSp>
        <p:nvCxnSpPr>
          <p:cNvPr id="641" name="Google Shape;641;p40"/>
          <p:cNvCxnSpPr/>
          <p:nvPr/>
        </p:nvCxnSpPr>
        <p:spPr>
          <a:xfrm>
            <a:off x="3332700" y="4804993"/>
            <a:ext cx="3770700" cy="9000"/>
          </a:xfrm>
          <a:prstGeom prst="straightConnector1">
            <a:avLst/>
          </a:prstGeom>
          <a:noFill/>
          <a:ln cap="flat" cmpd="sng" w="9525">
            <a:solidFill>
              <a:srgbClr val="FF0000"/>
            </a:solidFill>
            <a:prstDash val="solid"/>
            <a:round/>
            <a:headEnd len="med" w="med" type="none"/>
            <a:tailEnd len="med" w="med" type="triangle"/>
          </a:ln>
        </p:spPr>
      </p:cxnSp>
      <p:sp>
        <p:nvSpPr>
          <p:cNvPr id="642" name="Google Shape;642;p40"/>
          <p:cNvSpPr/>
          <p:nvPr/>
        </p:nvSpPr>
        <p:spPr>
          <a:xfrm>
            <a:off x="2241150" y="1082550"/>
            <a:ext cx="1794300" cy="14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App </a:t>
            </a:r>
            <a:r>
              <a:rPr lang="en" sz="900"/>
              <a:t>instantiate</a:t>
            </a:r>
            <a:r>
              <a:rPr lang="en" sz="900"/>
              <a:t> request </a:t>
            </a:r>
            <a:endParaRPr sz="900"/>
          </a:p>
        </p:txBody>
      </p:sp>
      <p:sp>
        <p:nvSpPr>
          <p:cNvPr id="643" name="Google Shape;643;p40"/>
          <p:cNvSpPr txBox="1"/>
          <p:nvPr/>
        </p:nvSpPr>
        <p:spPr>
          <a:xfrm>
            <a:off x="783450" y="4220875"/>
            <a:ext cx="24702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Calibri"/>
                <a:ea typeface="Calibri"/>
                <a:cs typeface="Calibri"/>
                <a:sym typeface="Calibri"/>
              </a:rPr>
              <a:t>MP1 interface </a:t>
            </a:r>
            <a:r>
              <a:rPr lang="en" sz="700">
                <a:latin typeface="Calibri"/>
                <a:ea typeface="Calibri"/>
                <a:cs typeface="Calibri"/>
                <a:sym typeface="Calibri"/>
              </a:rPr>
              <a:t>related</a:t>
            </a:r>
            <a:r>
              <a:rPr lang="en" sz="700">
                <a:latin typeface="Calibri"/>
                <a:ea typeface="Calibri"/>
                <a:cs typeface="Calibri"/>
                <a:sym typeface="Calibri"/>
              </a:rPr>
              <a:t> request with token</a:t>
            </a:r>
            <a:endParaRPr sz="700">
              <a:latin typeface="Calibri"/>
              <a:ea typeface="Calibri"/>
              <a:cs typeface="Calibri"/>
              <a:sym typeface="Calibri"/>
            </a:endParaRPr>
          </a:p>
        </p:txBody>
      </p:sp>
      <p:sp>
        <p:nvSpPr>
          <p:cNvPr id="644" name="Google Shape;644;p40"/>
          <p:cNvSpPr txBox="1"/>
          <p:nvPr/>
        </p:nvSpPr>
        <p:spPr>
          <a:xfrm>
            <a:off x="3422225" y="4053575"/>
            <a:ext cx="2634000" cy="723300"/>
          </a:xfrm>
          <a:prstGeom prst="rect">
            <a:avLst/>
          </a:prstGeom>
          <a:solidFill>
            <a:srgbClr val="CFE2F3"/>
          </a:solidFill>
          <a:ln>
            <a:noFill/>
          </a:ln>
        </p:spPr>
        <p:txBody>
          <a:bodyPr anchorCtr="0" anchor="t" bIns="91425" lIns="91425" spcFirstLastPara="1" rIns="91425" wrap="square" tIns="91425">
            <a:spAutoFit/>
          </a:bodyPr>
          <a:lstStyle/>
          <a:p>
            <a:pPr indent="-158750" lvl="0" marL="171450" rtl="0" algn="l">
              <a:spcBef>
                <a:spcPts val="0"/>
              </a:spcBef>
              <a:spcAft>
                <a:spcPts val="0"/>
              </a:spcAft>
              <a:buSzPts val="700"/>
              <a:buFont typeface="Calibri"/>
              <a:buChar char="●"/>
            </a:pPr>
            <a:r>
              <a:rPr lang="en" sz="700">
                <a:latin typeface="Calibri"/>
                <a:ea typeface="Calibri"/>
                <a:cs typeface="Calibri"/>
                <a:sym typeface="Calibri"/>
              </a:rPr>
              <a:t>Get Token and decrypt using mep-auth public key</a:t>
            </a:r>
            <a:endParaRPr sz="700">
              <a:latin typeface="Calibri"/>
              <a:ea typeface="Calibri"/>
              <a:cs typeface="Calibri"/>
              <a:sym typeface="Calibri"/>
            </a:endParaRPr>
          </a:p>
          <a:p>
            <a:pPr indent="-158750" lvl="0" marL="171450" rtl="0" algn="l">
              <a:spcBef>
                <a:spcPts val="0"/>
              </a:spcBef>
              <a:spcAft>
                <a:spcPts val="0"/>
              </a:spcAft>
              <a:buSzPts val="700"/>
              <a:buFont typeface="Calibri"/>
              <a:buChar char="●"/>
            </a:pPr>
            <a:r>
              <a:rPr lang="en" sz="700">
                <a:latin typeface="Calibri"/>
                <a:ea typeface="Calibri"/>
                <a:cs typeface="Calibri"/>
                <a:sym typeface="Calibri"/>
              </a:rPr>
              <a:t>Verify issuer, app ID and client IP(with request IP)</a:t>
            </a:r>
            <a:endParaRPr sz="700">
              <a:latin typeface="Calibri"/>
              <a:ea typeface="Calibri"/>
              <a:cs typeface="Calibri"/>
              <a:sym typeface="Calibri"/>
            </a:endParaRPr>
          </a:p>
          <a:p>
            <a:pPr indent="-158750" lvl="0" marL="171450" rtl="0" algn="l">
              <a:spcBef>
                <a:spcPts val="0"/>
              </a:spcBef>
              <a:spcAft>
                <a:spcPts val="0"/>
              </a:spcAft>
              <a:buSzPts val="700"/>
              <a:buFont typeface="Calibri"/>
              <a:buChar char="●"/>
            </a:pPr>
            <a:r>
              <a:rPr lang="en" sz="700">
                <a:latin typeface="Calibri"/>
                <a:ea typeface="Calibri"/>
                <a:cs typeface="Calibri"/>
                <a:sym typeface="Calibri"/>
              </a:rPr>
              <a:t>If token </a:t>
            </a:r>
            <a:r>
              <a:rPr lang="en" sz="700">
                <a:latin typeface="Calibri"/>
                <a:ea typeface="Calibri"/>
                <a:cs typeface="Calibri"/>
                <a:sym typeface="Calibri"/>
              </a:rPr>
              <a:t>verification</a:t>
            </a:r>
            <a:r>
              <a:rPr lang="en" sz="700">
                <a:latin typeface="Calibri"/>
                <a:ea typeface="Calibri"/>
                <a:cs typeface="Calibri"/>
                <a:sym typeface="Calibri"/>
              </a:rPr>
              <a:t> pass, then apply other plugins like rate limit, appid-header, response-transformer etc.</a:t>
            </a:r>
            <a:endParaRPr sz="700">
              <a:latin typeface="Calibri"/>
              <a:ea typeface="Calibri"/>
              <a:cs typeface="Calibri"/>
              <a:sym typeface="Calibri"/>
            </a:endParaRPr>
          </a:p>
          <a:p>
            <a:pPr indent="-158750" lvl="0" marL="171450" rtl="0" algn="l">
              <a:spcBef>
                <a:spcPts val="0"/>
              </a:spcBef>
              <a:spcAft>
                <a:spcPts val="0"/>
              </a:spcAft>
              <a:buSzPts val="700"/>
              <a:buFont typeface="Calibri"/>
              <a:buChar char="●"/>
            </a:pPr>
            <a:r>
              <a:rPr lang="en" sz="700">
                <a:latin typeface="Calibri"/>
                <a:ea typeface="Calibri"/>
                <a:cs typeface="Calibri"/>
                <a:sym typeface="Calibri"/>
              </a:rPr>
              <a:t>If all plugin verify is ok, then route </a:t>
            </a:r>
            <a:r>
              <a:rPr lang="en" sz="700">
                <a:latin typeface="Calibri"/>
                <a:ea typeface="Calibri"/>
                <a:cs typeface="Calibri"/>
                <a:sym typeface="Calibri"/>
              </a:rPr>
              <a:t>request</a:t>
            </a:r>
            <a:r>
              <a:rPr lang="en" sz="700">
                <a:latin typeface="Calibri"/>
                <a:ea typeface="Calibri"/>
                <a:cs typeface="Calibri"/>
                <a:sym typeface="Calibri"/>
              </a:rPr>
              <a:t> to mep server.</a:t>
            </a:r>
            <a:endParaRPr sz="700">
              <a:latin typeface="Calibri"/>
              <a:ea typeface="Calibri"/>
              <a:cs typeface="Calibri"/>
              <a:sym typeface="Calibri"/>
            </a:endParaRPr>
          </a:p>
        </p:txBody>
      </p:sp>
      <p:sp>
        <p:nvSpPr>
          <p:cNvPr id="645" name="Google Shape;645;p40"/>
          <p:cNvSpPr txBox="1"/>
          <p:nvPr/>
        </p:nvSpPr>
        <p:spPr>
          <a:xfrm>
            <a:off x="6723100" y="2050700"/>
            <a:ext cx="199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AK and signature in token request</a:t>
            </a:r>
            <a:endParaRPr sz="800">
              <a:latin typeface="Calibri"/>
              <a:ea typeface="Calibri"/>
              <a:cs typeface="Calibri"/>
              <a:sym typeface="Calibri"/>
            </a:endParaRPr>
          </a:p>
        </p:txBody>
      </p:sp>
      <p:sp>
        <p:nvSpPr>
          <p:cNvPr id="646" name="Google Shape;646;p40"/>
          <p:cNvSpPr/>
          <p:nvPr/>
        </p:nvSpPr>
        <p:spPr>
          <a:xfrm>
            <a:off x="4159625" y="2200175"/>
            <a:ext cx="412500" cy="180300"/>
          </a:xfrm>
          <a:prstGeom prst="ellipse">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1</a:t>
            </a:r>
            <a:endParaRPr>
              <a:solidFill>
                <a:schemeClr val="dk1"/>
              </a:solidFill>
            </a:endParaRPr>
          </a:p>
        </p:txBody>
      </p:sp>
      <p:sp>
        <p:nvSpPr>
          <p:cNvPr id="647" name="Google Shape;647;p40"/>
          <p:cNvSpPr/>
          <p:nvPr/>
        </p:nvSpPr>
        <p:spPr>
          <a:xfrm>
            <a:off x="6140825" y="1438175"/>
            <a:ext cx="412500" cy="180300"/>
          </a:xfrm>
          <a:prstGeom prst="ellipse">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2</a:t>
            </a:r>
            <a:endParaRPr>
              <a:solidFill>
                <a:schemeClr val="dk1"/>
              </a:solidFill>
            </a:endParaRPr>
          </a:p>
        </p:txBody>
      </p:sp>
      <p:sp>
        <p:nvSpPr>
          <p:cNvPr id="648" name="Google Shape;648;p40"/>
          <p:cNvSpPr/>
          <p:nvPr/>
        </p:nvSpPr>
        <p:spPr>
          <a:xfrm>
            <a:off x="883025" y="3571775"/>
            <a:ext cx="412500" cy="180300"/>
          </a:xfrm>
          <a:prstGeom prst="ellipse">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3</a:t>
            </a:r>
            <a:endParaRPr>
              <a:solidFill>
                <a:schemeClr val="dk1"/>
              </a:solidFill>
            </a:endParaRPr>
          </a:p>
        </p:txBody>
      </p:sp>
      <p:sp>
        <p:nvSpPr>
          <p:cNvPr id="649" name="Google Shape;649;p40"/>
          <p:cNvSpPr/>
          <p:nvPr/>
        </p:nvSpPr>
        <p:spPr>
          <a:xfrm>
            <a:off x="883025" y="4181375"/>
            <a:ext cx="412500" cy="180300"/>
          </a:xfrm>
          <a:prstGeom prst="ellipse">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4</a:t>
            </a:r>
            <a:endParaRPr>
              <a:solidFill>
                <a:schemeClr val="dk1"/>
              </a:solidFill>
            </a:endParaRPr>
          </a:p>
        </p:txBody>
      </p:sp>
      <p:cxnSp>
        <p:nvCxnSpPr>
          <p:cNvPr id="650" name="Google Shape;650;p40"/>
          <p:cNvCxnSpPr>
            <a:endCxn id="645" idx="1"/>
          </p:cNvCxnSpPr>
          <p:nvPr/>
        </p:nvCxnSpPr>
        <p:spPr>
          <a:xfrm flipH="1" rot="10800000">
            <a:off x="2373400" y="2204600"/>
            <a:ext cx="4349700" cy="1426200"/>
          </a:xfrm>
          <a:prstGeom prst="straightConnector1">
            <a:avLst/>
          </a:prstGeom>
          <a:noFill/>
          <a:ln cap="flat" cmpd="sng" w="9525">
            <a:solidFill>
              <a:schemeClr val="dk2"/>
            </a:solidFill>
            <a:prstDash val="dashDot"/>
            <a:round/>
            <a:headEnd len="med" w="med" type="none"/>
            <a:tailEnd len="med" w="med" type="triangle"/>
          </a:ln>
        </p:spPr>
      </p:cxnSp>
      <p:sp>
        <p:nvSpPr>
          <p:cNvPr id="651" name="Google Shape;651;p40"/>
          <p:cNvSpPr/>
          <p:nvPr/>
        </p:nvSpPr>
        <p:spPr>
          <a:xfrm>
            <a:off x="5226425" y="1133375"/>
            <a:ext cx="412500" cy="180300"/>
          </a:xfrm>
          <a:prstGeom prst="ellipse">
            <a:avLst/>
          </a:prstGeom>
          <a:solidFill>
            <a:srgbClr val="FF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2</a:t>
            </a:r>
            <a:endParaRPr>
              <a:solidFill>
                <a:schemeClr val="dk1"/>
              </a:solidFill>
            </a:endParaRPr>
          </a:p>
        </p:txBody>
      </p:sp>
      <p:sp>
        <p:nvSpPr>
          <p:cNvPr id="652" name="Google Shape;652;p40"/>
          <p:cNvSpPr txBox="1"/>
          <p:nvPr/>
        </p:nvSpPr>
        <p:spPr>
          <a:xfrm>
            <a:off x="883025" y="1425250"/>
            <a:ext cx="1476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Ak, SK and appInstId from k8s env.</a:t>
            </a:r>
            <a:endParaRPr sz="800">
              <a:latin typeface="Calibri"/>
              <a:ea typeface="Calibri"/>
              <a:cs typeface="Calibri"/>
              <a:sym typeface="Calibri"/>
            </a:endParaRPr>
          </a:p>
        </p:txBody>
      </p:sp>
      <p:sp>
        <p:nvSpPr>
          <p:cNvPr id="653" name="Google Shape;653;p40"/>
          <p:cNvSpPr txBox="1"/>
          <p:nvPr/>
        </p:nvSpPr>
        <p:spPr>
          <a:xfrm>
            <a:off x="2206650" y="852425"/>
            <a:ext cx="1863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K8s secret for ak, sk and appInstanceId</a:t>
            </a:r>
            <a:endParaRPr sz="8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1"/>
          <p:cNvSpPr txBox="1"/>
          <p:nvPr/>
        </p:nvSpPr>
        <p:spPr>
          <a:xfrm>
            <a:off x="563925" y="333050"/>
            <a:ext cx="82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659" name="Google Shape;659;p41"/>
          <p:cNvPicPr preferRelativeResize="0"/>
          <p:nvPr/>
        </p:nvPicPr>
        <p:blipFill>
          <a:blip r:embed="rId3">
            <a:alphaModFix/>
          </a:blip>
          <a:stretch>
            <a:fillRect/>
          </a:stretch>
        </p:blipFill>
        <p:spPr>
          <a:xfrm>
            <a:off x="988525" y="733250"/>
            <a:ext cx="7271964" cy="4105450"/>
          </a:xfrm>
          <a:prstGeom prst="rect">
            <a:avLst/>
          </a:prstGeom>
          <a:noFill/>
          <a:ln>
            <a:noFill/>
          </a:ln>
        </p:spPr>
      </p:pic>
      <p:sp>
        <p:nvSpPr>
          <p:cNvPr id="660" name="Google Shape;660;p41"/>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MEP Flows: Example E2E Producer/Consumer Application Flow</a:t>
            </a:r>
            <a:endParaRPr sz="2888"/>
          </a:p>
          <a:p>
            <a:pPr indent="0" lvl="0" marL="0" rtl="0" algn="l">
              <a:spcBef>
                <a:spcPts val="0"/>
              </a:spcBef>
              <a:spcAft>
                <a:spcPts val="0"/>
              </a:spcAft>
              <a:buNone/>
            </a:pPr>
            <a:r>
              <a:t/>
            </a:r>
            <a:endParaRPr sz="2888"/>
          </a:p>
          <a:p>
            <a:pPr indent="0" lvl="0" marL="0" rtl="0" algn="l">
              <a:spcBef>
                <a:spcPts val="0"/>
              </a:spcBef>
              <a:spcAft>
                <a:spcPts val="0"/>
              </a:spcAft>
              <a:buNone/>
            </a:pP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5"/>
          <p:cNvPicPr preferRelativeResize="0"/>
          <p:nvPr/>
        </p:nvPicPr>
        <p:blipFill>
          <a:blip r:embed="rId3">
            <a:alphaModFix/>
          </a:blip>
          <a:stretch>
            <a:fillRect/>
          </a:stretch>
        </p:blipFill>
        <p:spPr>
          <a:xfrm>
            <a:off x="3179200" y="648425"/>
            <a:ext cx="5635975" cy="2543175"/>
          </a:xfrm>
          <a:prstGeom prst="rect">
            <a:avLst/>
          </a:prstGeom>
          <a:noFill/>
          <a:ln>
            <a:noFill/>
          </a:ln>
        </p:spPr>
      </p:pic>
      <p:sp>
        <p:nvSpPr>
          <p:cNvPr id="140" name="Google Shape;140;p15"/>
          <p:cNvSpPr/>
          <p:nvPr/>
        </p:nvSpPr>
        <p:spPr>
          <a:xfrm>
            <a:off x="3922300" y="648425"/>
            <a:ext cx="2907000" cy="26226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txBox="1"/>
          <p:nvPr/>
        </p:nvSpPr>
        <p:spPr>
          <a:xfrm>
            <a:off x="221375" y="442850"/>
            <a:ext cx="32457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a:latin typeface="Calibri"/>
                <a:ea typeface="Calibri"/>
                <a:cs typeface="Calibri"/>
                <a:sym typeface="Calibri"/>
              </a:rPr>
              <a:t>Components:</a:t>
            </a:r>
            <a:endParaRPr sz="950">
              <a:latin typeface="Calibri"/>
              <a:ea typeface="Calibri"/>
              <a:cs typeface="Calibri"/>
              <a:sym typeface="Calibri"/>
            </a:endParaRPr>
          </a:p>
          <a:p>
            <a:pPr indent="0" lvl="0" marL="0" rtl="0" algn="l">
              <a:spcBef>
                <a:spcPts val="0"/>
              </a:spcBef>
              <a:spcAft>
                <a:spcPts val="0"/>
              </a:spcAft>
              <a:buNone/>
            </a:pPr>
            <a:r>
              <a:rPr lang="en" sz="950">
                <a:latin typeface="Calibri"/>
                <a:ea typeface="Calibri"/>
                <a:cs typeface="Calibri"/>
                <a:sym typeface="Calibri"/>
              </a:rPr>
              <a:t>MEC host : T</a:t>
            </a:r>
            <a:r>
              <a:rPr lang="en" sz="950">
                <a:latin typeface="Calibri"/>
                <a:ea typeface="Calibri"/>
                <a:cs typeface="Calibri"/>
                <a:sym typeface="Calibri"/>
              </a:rPr>
              <a:t>he MEC host is an entity that contains the MEC platform and a virtualization infrastructure which provides compute, storage, and network resources for the MEC applications.</a:t>
            </a:r>
            <a:endParaRPr sz="950">
              <a:latin typeface="Calibri"/>
              <a:ea typeface="Calibri"/>
              <a:cs typeface="Calibri"/>
              <a:sym typeface="Calibri"/>
            </a:endParaRPr>
          </a:p>
          <a:p>
            <a:pPr indent="0" lvl="0" marL="0" rtl="0" algn="l">
              <a:spcBef>
                <a:spcPts val="0"/>
              </a:spcBef>
              <a:spcAft>
                <a:spcPts val="0"/>
              </a:spcAft>
              <a:buNone/>
            </a:pPr>
            <a:r>
              <a:rPr lang="en" sz="950">
                <a:latin typeface="Calibri"/>
                <a:ea typeface="Calibri"/>
                <a:cs typeface="Calibri"/>
                <a:sym typeface="Calibri"/>
              </a:rPr>
              <a:t>MEC Platform:</a:t>
            </a:r>
            <a:endParaRPr sz="950">
              <a:latin typeface="Calibri"/>
              <a:ea typeface="Calibri"/>
              <a:cs typeface="Calibri"/>
              <a:sym typeface="Calibri"/>
            </a:endParaRPr>
          </a:p>
          <a:p>
            <a:pPr indent="-288925" lvl="0" marL="457200" rtl="0" algn="l">
              <a:spcBef>
                <a:spcPts val="0"/>
              </a:spcBef>
              <a:spcAft>
                <a:spcPts val="0"/>
              </a:spcAft>
              <a:buSzPts val="950"/>
              <a:buFont typeface="Calibri"/>
              <a:buChar char="●"/>
            </a:pPr>
            <a:r>
              <a:rPr lang="en" sz="950">
                <a:latin typeface="Calibri"/>
                <a:ea typeface="Calibri"/>
                <a:cs typeface="Calibri"/>
                <a:sym typeface="Calibri"/>
              </a:rPr>
              <a:t>Hosting MEC services.</a:t>
            </a:r>
            <a:endParaRPr sz="950">
              <a:latin typeface="Calibri"/>
              <a:ea typeface="Calibri"/>
              <a:cs typeface="Calibri"/>
              <a:sym typeface="Calibri"/>
            </a:endParaRPr>
          </a:p>
          <a:p>
            <a:pPr indent="-288925" lvl="0" marL="457200" rtl="0" algn="l">
              <a:spcBef>
                <a:spcPts val="0"/>
              </a:spcBef>
              <a:spcAft>
                <a:spcPts val="0"/>
              </a:spcAft>
              <a:buSzPts val="950"/>
              <a:buFont typeface="Calibri"/>
              <a:buChar char="●"/>
            </a:pPr>
            <a:r>
              <a:rPr lang="en" sz="950">
                <a:latin typeface="Calibri"/>
                <a:ea typeface="Calibri"/>
                <a:cs typeface="Calibri"/>
                <a:sym typeface="Calibri"/>
              </a:rPr>
              <a:t>Offers an environment where the MEC applications can discover, advertise, consume and offer MEC services. </a:t>
            </a:r>
            <a:endParaRPr sz="950">
              <a:latin typeface="Calibri"/>
              <a:ea typeface="Calibri"/>
              <a:cs typeface="Calibri"/>
              <a:sym typeface="Calibri"/>
            </a:endParaRPr>
          </a:p>
          <a:p>
            <a:pPr indent="-288925" lvl="0" marL="457200" rtl="0" algn="l">
              <a:spcBef>
                <a:spcPts val="0"/>
              </a:spcBef>
              <a:spcAft>
                <a:spcPts val="0"/>
              </a:spcAft>
              <a:buSzPts val="950"/>
              <a:buFont typeface="Calibri"/>
              <a:buChar char="●"/>
            </a:pPr>
            <a:r>
              <a:rPr lang="en" sz="950">
                <a:latin typeface="Calibri"/>
                <a:ea typeface="Calibri"/>
                <a:cs typeface="Calibri"/>
                <a:sym typeface="Calibri"/>
              </a:rPr>
              <a:t>Receiving traffic rules from the MEC platform manager, applications, or services, and instructing the data plane accordingly. </a:t>
            </a:r>
            <a:endParaRPr sz="950">
              <a:latin typeface="Calibri"/>
              <a:ea typeface="Calibri"/>
              <a:cs typeface="Calibri"/>
              <a:sym typeface="Calibri"/>
            </a:endParaRPr>
          </a:p>
          <a:p>
            <a:pPr indent="-288925" lvl="0" marL="457200" rtl="0" algn="l">
              <a:spcBef>
                <a:spcPts val="0"/>
              </a:spcBef>
              <a:spcAft>
                <a:spcPts val="0"/>
              </a:spcAft>
              <a:buSzPts val="950"/>
              <a:buFont typeface="Calibri"/>
              <a:buChar char="●"/>
            </a:pPr>
            <a:r>
              <a:rPr lang="en" sz="950">
                <a:latin typeface="Calibri"/>
                <a:ea typeface="Calibri"/>
                <a:cs typeface="Calibri"/>
                <a:sym typeface="Calibri"/>
              </a:rPr>
              <a:t>Receiving DNS records from the MEC platform manager and configuring a DNS proxy/server accordingly.</a:t>
            </a:r>
            <a:endParaRPr sz="950">
              <a:latin typeface="Calibri"/>
              <a:ea typeface="Calibri"/>
              <a:cs typeface="Calibri"/>
              <a:sym typeface="Calibri"/>
            </a:endParaRPr>
          </a:p>
          <a:p>
            <a:pPr indent="-288925" lvl="0" marL="457200" rtl="0" algn="l">
              <a:spcBef>
                <a:spcPts val="0"/>
              </a:spcBef>
              <a:spcAft>
                <a:spcPts val="0"/>
              </a:spcAft>
              <a:buSzPts val="950"/>
              <a:buFont typeface="Calibri"/>
              <a:buChar char="●"/>
            </a:pPr>
            <a:r>
              <a:rPr lang="en" sz="950">
                <a:latin typeface="Calibri"/>
                <a:ea typeface="Calibri"/>
                <a:cs typeface="Calibri"/>
                <a:sym typeface="Calibri"/>
              </a:rPr>
              <a:t>Providing access to persistent storage and time of day information. </a:t>
            </a:r>
            <a:endParaRPr sz="950">
              <a:latin typeface="Calibri"/>
              <a:ea typeface="Calibri"/>
              <a:cs typeface="Calibri"/>
              <a:sym typeface="Calibri"/>
            </a:endParaRPr>
          </a:p>
          <a:p>
            <a:pPr indent="0" lvl="0" marL="0" rtl="0" algn="l">
              <a:spcBef>
                <a:spcPts val="0"/>
              </a:spcBef>
              <a:spcAft>
                <a:spcPts val="0"/>
              </a:spcAft>
              <a:buNone/>
            </a:pPr>
            <a:r>
              <a:t/>
            </a:r>
            <a:endParaRPr sz="950">
              <a:latin typeface="Calibri"/>
              <a:ea typeface="Calibri"/>
              <a:cs typeface="Calibri"/>
              <a:sym typeface="Calibri"/>
            </a:endParaRPr>
          </a:p>
          <a:p>
            <a:pPr indent="0" lvl="0" marL="0" rtl="0" algn="l">
              <a:spcBef>
                <a:spcPts val="0"/>
              </a:spcBef>
              <a:spcAft>
                <a:spcPts val="0"/>
              </a:spcAft>
              <a:buNone/>
            </a:pPr>
            <a:r>
              <a:rPr lang="en" sz="950">
                <a:latin typeface="Calibri"/>
                <a:ea typeface="Calibri"/>
                <a:cs typeface="Calibri"/>
                <a:sym typeface="Calibri"/>
              </a:rPr>
              <a:t>Service registry: Service registration and discovery.</a:t>
            </a:r>
            <a:endParaRPr sz="950">
              <a:latin typeface="Calibri"/>
              <a:ea typeface="Calibri"/>
              <a:cs typeface="Calibri"/>
              <a:sym typeface="Calibri"/>
            </a:endParaRPr>
          </a:p>
          <a:p>
            <a:pPr indent="0" lvl="0" marL="0" rtl="0" algn="l">
              <a:spcBef>
                <a:spcPts val="0"/>
              </a:spcBef>
              <a:spcAft>
                <a:spcPts val="0"/>
              </a:spcAft>
              <a:buNone/>
            </a:pPr>
            <a:r>
              <a:rPr lang="en" sz="950">
                <a:latin typeface="Calibri"/>
                <a:ea typeface="Calibri"/>
                <a:cs typeface="Calibri"/>
                <a:sym typeface="Calibri"/>
              </a:rPr>
              <a:t>Traffic rules control: </a:t>
            </a:r>
            <a:r>
              <a:rPr lang="en" sz="950">
                <a:latin typeface="Calibri"/>
                <a:ea typeface="Calibri"/>
                <a:cs typeface="Calibri"/>
                <a:sym typeface="Calibri"/>
              </a:rPr>
              <a:t>Receive</a:t>
            </a:r>
            <a:r>
              <a:rPr lang="en" sz="950">
                <a:latin typeface="Calibri"/>
                <a:ea typeface="Calibri"/>
                <a:cs typeface="Calibri"/>
                <a:sym typeface="Calibri"/>
              </a:rPr>
              <a:t> traffic rules from MEPM and configure/activate it to data plane.</a:t>
            </a:r>
            <a:endParaRPr sz="950">
              <a:latin typeface="Calibri"/>
              <a:ea typeface="Calibri"/>
              <a:cs typeface="Calibri"/>
              <a:sym typeface="Calibri"/>
            </a:endParaRPr>
          </a:p>
          <a:p>
            <a:pPr indent="0" lvl="0" marL="0" rtl="0" algn="l">
              <a:spcBef>
                <a:spcPts val="0"/>
              </a:spcBef>
              <a:spcAft>
                <a:spcPts val="0"/>
              </a:spcAft>
              <a:buNone/>
            </a:pPr>
            <a:r>
              <a:rPr lang="en" sz="950">
                <a:latin typeface="Calibri"/>
                <a:ea typeface="Calibri"/>
                <a:cs typeface="Calibri"/>
                <a:sym typeface="Calibri"/>
              </a:rPr>
              <a:t>DNS handling: Receive DNS rules from MEPM and configure/activate it to data plane.</a:t>
            </a:r>
            <a:endParaRPr sz="950">
              <a:latin typeface="Calibri"/>
              <a:ea typeface="Calibri"/>
              <a:cs typeface="Calibri"/>
              <a:sym typeface="Calibri"/>
            </a:endParaRPr>
          </a:p>
          <a:p>
            <a:pPr indent="0" lvl="0" marL="0" rtl="0" algn="l">
              <a:spcBef>
                <a:spcPts val="0"/>
              </a:spcBef>
              <a:spcAft>
                <a:spcPts val="0"/>
              </a:spcAft>
              <a:buNone/>
            </a:pPr>
            <a:r>
              <a:rPr lang="en" sz="950">
                <a:latin typeface="Calibri"/>
                <a:ea typeface="Calibri"/>
                <a:cs typeface="Calibri"/>
                <a:sym typeface="Calibri"/>
              </a:rPr>
              <a:t>MEC service: Service provided and consumed either by the MEC platform or a MEC application.</a:t>
            </a:r>
            <a:endParaRPr sz="950">
              <a:latin typeface="Calibri"/>
              <a:ea typeface="Calibri"/>
              <a:cs typeface="Calibri"/>
              <a:sym typeface="Calibri"/>
            </a:endParaRPr>
          </a:p>
          <a:p>
            <a:pPr indent="0" lvl="0" marL="0" rtl="0" algn="l">
              <a:spcBef>
                <a:spcPts val="0"/>
              </a:spcBef>
              <a:spcAft>
                <a:spcPts val="0"/>
              </a:spcAft>
              <a:buNone/>
            </a:pPr>
            <a:r>
              <a:rPr lang="en" sz="950">
                <a:latin typeface="Calibri"/>
                <a:ea typeface="Calibri"/>
                <a:cs typeface="Calibri"/>
                <a:sym typeface="Calibri"/>
              </a:rPr>
              <a:t>MEC App: User Applications running at edge.</a:t>
            </a:r>
            <a:endParaRPr sz="950">
              <a:latin typeface="Calibri"/>
              <a:ea typeface="Calibri"/>
              <a:cs typeface="Calibri"/>
              <a:sym typeface="Calibri"/>
            </a:endParaRPr>
          </a:p>
          <a:p>
            <a:pPr indent="0" lvl="0" marL="0" rtl="0" algn="l">
              <a:spcBef>
                <a:spcPts val="0"/>
              </a:spcBef>
              <a:spcAft>
                <a:spcPts val="0"/>
              </a:spcAft>
              <a:buNone/>
            </a:pPr>
            <a:r>
              <a:rPr lang="en" sz="950">
                <a:latin typeface="Calibri"/>
                <a:ea typeface="Calibri"/>
                <a:cs typeface="Calibri"/>
                <a:sym typeface="Calibri"/>
              </a:rPr>
              <a:t>Data plane: Routes the traffic among applications, services, DNS server/proxy, 3GPP network, local networks and external networks.</a:t>
            </a:r>
            <a:endParaRPr sz="950">
              <a:latin typeface="Calibri"/>
              <a:ea typeface="Calibri"/>
              <a:cs typeface="Calibri"/>
              <a:sym typeface="Calibri"/>
            </a:endParaRPr>
          </a:p>
        </p:txBody>
      </p:sp>
      <p:sp>
        <p:nvSpPr>
          <p:cNvPr id="142" name="Google Shape;142;p15"/>
          <p:cNvSpPr txBox="1"/>
          <p:nvPr/>
        </p:nvSpPr>
        <p:spPr>
          <a:xfrm>
            <a:off x="3924975" y="3339200"/>
            <a:ext cx="50040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50" u="sng">
                <a:latin typeface="Calibri"/>
                <a:ea typeface="Calibri"/>
                <a:cs typeface="Calibri"/>
                <a:sym typeface="Calibri"/>
              </a:rPr>
              <a:t>Interfaces</a:t>
            </a:r>
            <a:r>
              <a:rPr lang="en" sz="950">
                <a:latin typeface="Calibri"/>
                <a:ea typeface="Calibri"/>
                <a:cs typeface="Calibri"/>
                <a:sym typeface="Calibri"/>
              </a:rPr>
              <a:t>:</a:t>
            </a:r>
            <a:endParaRPr sz="950">
              <a:latin typeface="Calibri"/>
              <a:ea typeface="Calibri"/>
              <a:cs typeface="Calibri"/>
              <a:sym typeface="Calibri"/>
            </a:endParaRPr>
          </a:p>
          <a:p>
            <a:pPr indent="0" lvl="0" marL="0" rtl="0" algn="l">
              <a:spcBef>
                <a:spcPts val="0"/>
              </a:spcBef>
              <a:spcAft>
                <a:spcPts val="0"/>
              </a:spcAft>
              <a:buNone/>
            </a:pPr>
            <a:r>
              <a:rPr b="1" lang="en" sz="950">
                <a:latin typeface="Calibri"/>
                <a:ea typeface="Calibri"/>
                <a:cs typeface="Calibri"/>
                <a:sym typeface="Calibri"/>
              </a:rPr>
              <a:t>MM5</a:t>
            </a:r>
            <a:r>
              <a:rPr lang="en" sz="950">
                <a:latin typeface="Calibri"/>
                <a:ea typeface="Calibri"/>
                <a:cs typeface="Calibri"/>
                <a:sym typeface="Calibri"/>
              </a:rPr>
              <a:t> </a:t>
            </a:r>
            <a:r>
              <a:rPr lang="en" sz="950">
                <a:solidFill>
                  <a:srgbClr val="40485B"/>
                </a:solidFill>
              </a:rPr>
              <a:t>Between MEPM and MEP, perform MEP platform configuration management, configure APP rules and other capabilities.</a:t>
            </a:r>
            <a:endParaRPr sz="950">
              <a:latin typeface="Calibri"/>
              <a:ea typeface="Calibri"/>
              <a:cs typeface="Calibri"/>
              <a:sym typeface="Calibri"/>
            </a:endParaRPr>
          </a:p>
          <a:p>
            <a:pPr indent="0" lvl="0" marL="0" rtl="0" algn="l">
              <a:spcBef>
                <a:spcPts val="0"/>
              </a:spcBef>
              <a:spcAft>
                <a:spcPts val="0"/>
              </a:spcAft>
              <a:buNone/>
            </a:pPr>
            <a:r>
              <a:rPr b="1" lang="en" sz="950">
                <a:latin typeface="Calibri"/>
                <a:ea typeface="Calibri"/>
                <a:cs typeface="Calibri"/>
                <a:sym typeface="Calibri"/>
              </a:rPr>
              <a:t>MM7 </a:t>
            </a:r>
            <a:r>
              <a:rPr lang="en" sz="950">
                <a:latin typeface="Calibri"/>
                <a:ea typeface="Calibri"/>
                <a:cs typeface="Calibri"/>
                <a:sym typeface="Calibri"/>
              </a:rPr>
              <a:t>Between</a:t>
            </a:r>
            <a:r>
              <a:rPr b="1" lang="en" sz="950">
                <a:latin typeface="Calibri"/>
                <a:ea typeface="Calibri"/>
                <a:cs typeface="Calibri"/>
                <a:sym typeface="Calibri"/>
              </a:rPr>
              <a:t> </a:t>
            </a:r>
            <a:r>
              <a:rPr lang="en" sz="950">
                <a:latin typeface="Calibri"/>
                <a:ea typeface="Calibri"/>
                <a:cs typeface="Calibri"/>
                <a:sym typeface="Calibri"/>
              </a:rPr>
              <a:t>VIM and MEC host infrastructure.</a:t>
            </a:r>
            <a:endParaRPr sz="950">
              <a:latin typeface="Calibri"/>
              <a:ea typeface="Calibri"/>
              <a:cs typeface="Calibri"/>
              <a:sym typeface="Calibri"/>
            </a:endParaRPr>
          </a:p>
          <a:p>
            <a:pPr indent="0" lvl="0" marL="0" rtl="0" algn="l">
              <a:spcBef>
                <a:spcPts val="0"/>
              </a:spcBef>
              <a:spcAft>
                <a:spcPts val="0"/>
              </a:spcAft>
              <a:buNone/>
            </a:pPr>
            <a:r>
              <a:rPr b="1" lang="en" sz="950">
                <a:latin typeface="Calibri"/>
                <a:ea typeface="Calibri"/>
                <a:cs typeface="Calibri"/>
                <a:sym typeface="Calibri"/>
              </a:rPr>
              <a:t>MP1</a:t>
            </a:r>
            <a:r>
              <a:rPr lang="en" sz="950">
                <a:latin typeface="Calibri"/>
                <a:ea typeface="Calibri"/>
                <a:cs typeface="Calibri"/>
                <a:sym typeface="Calibri"/>
              </a:rPr>
              <a:t> </a:t>
            </a:r>
            <a:r>
              <a:rPr lang="en" sz="950">
                <a:solidFill>
                  <a:srgbClr val="40485B"/>
                </a:solidFill>
              </a:rPr>
              <a:t>Between APP and MEP, it provides APP service registration discovery, APP status notification subscription and other capabilities.</a:t>
            </a:r>
            <a:endParaRPr sz="950">
              <a:solidFill>
                <a:srgbClr val="40485B"/>
              </a:solidFill>
            </a:endParaRPr>
          </a:p>
          <a:p>
            <a:pPr indent="0" lvl="0" marL="0" rtl="0" algn="l">
              <a:spcBef>
                <a:spcPts val="0"/>
              </a:spcBef>
              <a:spcAft>
                <a:spcPts val="0"/>
              </a:spcAft>
              <a:buNone/>
            </a:pPr>
            <a:r>
              <a:rPr b="1" lang="en" sz="950">
                <a:latin typeface="Calibri"/>
                <a:ea typeface="Calibri"/>
                <a:cs typeface="Calibri"/>
                <a:sym typeface="Calibri"/>
              </a:rPr>
              <a:t>MP</a:t>
            </a:r>
            <a:r>
              <a:rPr b="1" lang="en" sz="950">
                <a:solidFill>
                  <a:srgbClr val="40485B"/>
                </a:solidFill>
              </a:rPr>
              <a:t>2</a:t>
            </a:r>
            <a:r>
              <a:rPr lang="en" sz="950">
                <a:solidFill>
                  <a:srgbClr val="40485B"/>
                </a:solidFill>
              </a:rPr>
              <a:t> Between MEP and UPF, the configuration capability of the data plane is provided</a:t>
            </a:r>
            <a:endParaRPr sz="950">
              <a:latin typeface="Calibri"/>
              <a:ea typeface="Calibri"/>
              <a:cs typeface="Calibri"/>
              <a:sym typeface="Calibri"/>
            </a:endParaRPr>
          </a:p>
          <a:p>
            <a:pPr indent="0" lvl="0" marL="0" rtl="0" algn="l">
              <a:spcBef>
                <a:spcPts val="0"/>
              </a:spcBef>
              <a:spcAft>
                <a:spcPts val="0"/>
              </a:spcAft>
              <a:buNone/>
            </a:pPr>
            <a:r>
              <a:rPr b="1" lang="en" sz="950">
                <a:latin typeface="Calibri"/>
                <a:ea typeface="Calibri"/>
                <a:cs typeface="Calibri"/>
                <a:sym typeface="Calibri"/>
              </a:rPr>
              <a:t>MP3</a:t>
            </a:r>
            <a:r>
              <a:rPr lang="en" sz="950">
                <a:latin typeface="Calibri"/>
                <a:ea typeface="Calibri"/>
                <a:cs typeface="Calibri"/>
                <a:sym typeface="Calibri"/>
              </a:rPr>
              <a:t> </a:t>
            </a:r>
            <a:r>
              <a:rPr lang="en" sz="950">
                <a:solidFill>
                  <a:srgbClr val="40485B"/>
                </a:solidFill>
              </a:rPr>
              <a:t> Between MEP platforms, use for mobility (user context etc propagation) </a:t>
            </a:r>
            <a:endParaRPr sz="950">
              <a:latin typeface="Calibri"/>
              <a:ea typeface="Calibri"/>
              <a:cs typeface="Calibri"/>
              <a:sym typeface="Calibri"/>
            </a:endParaRPr>
          </a:p>
        </p:txBody>
      </p:sp>
      <p:sp>
        <p:nvSpPr>
          <p:cNvPr id="143" name="Google Shape;143;p15"/>
          <p:cNvSpPr txBox="1"/>
          <p:nvPr/>
        </p:nvSpPr>
        <p:spPr>
          <a:xfrm>
            <a:off x="177737" y="44528"/>
            <a:ext cx="6352800" cy="6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888">
                <a:solidFill>
                  <a:schemeClr val="lt1"/>
                </a:solidFill>
                <a:latin typeface="Nunito"/>
                <a:ea typeface="Nunito"/>
                <a:cs typeface="Nunito"/>
                <a:sym typeface="Nunito"/>
              </a:rPr>
              <a:t>ETSI MEP Revisit (Architecture)</a:t>
            </a:r>
            <a:endParaRPr sz="2888">
              <a:solidFill>
                <a:schemeClr val="lt1"/>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42"/>
          <p:cNvPicPr preferRelativeResize="0"/>
          <p:nvPr/>
        </p:nvPicPr>
        <p:blipFill>
          <a:blip r:embed="rId3">
            <a:alphaModFix/>
          </a:blip>
          <a:stretch>
            <a:fillRect/>
          </a:stretch>
        </p:blipFill>
        <p:spPr>
          <a:xfrm>
            <a:off x="68525" y="416200"/>
            <a:ext cx="8382102" cy="4617249"/>
          </a:xfrm>
          <a:prstGeom prst="rect">
            <a:avLst/>
          </a:prstGeom>
          <a:noFill/>
          <a:ln>
            <a:noFill/>
          </a:ln>
        </p:spPr>
      </p:pic>
      <p:sp>
        <p:nvSpPr>
          <p:cNvPr id="666" name="Google Shape;666;p42"/>
          <p:cNvSpPr txBox="1"/>
          <p:nvPr/>
        </p:nvSpPr>
        <p:spPr>
          <a:xfrm>
            <a:off x="563925" y="333050"/>
            <a:ext cx="824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67" name="Google Shape;667;p42"/>
          <p:cNvSpPr txBox="1"/>
          <p:nvPr>
            <p:ph type="title"/>
          </p:nvPr>
        </p:nvSpPr>
        <p:spPr>
          <a:xfrm>
            <a:off x="326475" y="1683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MEP Flows: Example E2E Producer/Consumer Application Flow</a:t>
            </a:r>
            <a:endParaRPr sz="2888"/>
          </a:p>
          <a:p>
            <a:pPr indent="0" lvl="0" marL="0" rtl="0" algn="l">
              <a:spcBef>
                <a:spcPts val="0"/>
              </a:spcBef>
              <a:spcAft>
                <a:spcPts val="0"/>
              </a:spcAft>
              <a:buNone/>
            </a:pPr>
            <a:r>
              <a:t/>
            </a:r>
            <a:endParaRPr sz="2888"/>
          </a:p>
          <a:p>
            <a:pPr indent="0" lvl="0" marL="0" rtl="0" algn="l">
              <a:spcBef>
                <a:spcPts val="0"/>
              </a:spcBef>
              <a:spcAft>
                <a:spcPts val="0"/>
              </a:spcAft>
              <a:buNone/>
            </a:pPr>
            <a:r>
              <a:rPr lang="en"/>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43"/>
          <p:cNvSpPr txBox="1"/>
          <p:nvPr/>
        </p:nvSpPr>
        <p:spPr>
          <a:xfrm>
            <a:off x="473750" y="439650"/>
            <a:ext cx="522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New Service Registration [ POST </a:t>
            </a:r>
            <a:r>
              <a:rPr b="1" lang="en" sz="1000" u="sng">
                <a:solidFill>
                  <a:schemeClr val="hlink"/>
                </a:solidFill>
                <a:latin typeface="Courier New"/>
                <a:ea typeface="Courier New"/>
                <a:cs typeface="Courier New"/>
                <a:sym typeface="Courier New"/>
                <a:hlinkClick r:id="rId3"/>
              </a:rPr>
              <a:t>/mep/mec_service_mgmt/v1/applications/{appInstanceId}/services</a:t>
            </a:r>
            <a:r>
              <a:rPr lang="en" sz="1000" u="sng">
                <a:solidFill>
                  <a:schemeClr val="hlink"/>
                </a:solidFill>
                <a:hlinkClick r:id="rId4"/>
              </a:rPr>
              <a:t>]</a:t>
            </a:r>
            <a:endParaRPr sz="1800"/>
          </a:p>
        </p:txBody>
      </p:sp>
      <p:pic>
        <p:nvPicPr>
          <p:cNvPr id="673" name="Google Shape;673;p43"/>
          <p:cNvPicPr preferRelativeResize="0"/>
          <p:nvPr/>
        </p:nvPicPr>
        <p:blipFill>
          <a:blip r:embed="rId5">
            <a:alphaModFix/>
          </a:blip>
          <a:stretch>
            <a:fillRect/>
          </a:stretch>
        </p:blipFill>
        <p:spPr>
          <a:xfrm>
            <a:off x="448024" y="1054725"/>
            <a:ext cx="3051450" cy="3809649"/>
          </a:xfrm>
          <a:prstGeom prst="rect">
            <a:avLst/>
          </a:prstGeom>
          <a:noFill/>
          <a:ln>
            <a:noFill/>
          </a:ln>
        </p:spPr>
      </p:pic>
      <p:pic>
        <p:nvPicPr>
          <p:cNvPr id="674" name="Google Shape;674;p43"/>
          <p:cNvPicPr preferRelativeResize="0"/>
          <p:nvPr/>
        </p:nvPicPr>
        <p:blipFill>
          <a:blip r:embed="rId6">
            <a:alphaModFix/>
          </a:blip>
          <a:stretch>
            <a:fillRect/>
          </a:stretch>
        </p:blipFill>
        <p:spPr>
          <a:xfrm>
            <a:off x="4931147" y="1130750"/>
            <a:ext cx="3452850" cy="3569125"/>
          </a:xfrm>
          <a:prstGeom prst="rect">
            <a:avLst/>
          </a:prstGeom>
          <a:noFill/>
          <a:ln>
            <a:noFill/>
          </a:ln>
        </p:spPr>
      </p:pic>
      <p:sp>
        <p:nvSpPr>
          <p:cNvPr id="675" name="Google Shape;675;p43"/>
          <p:cNvSpPr txBox="1"/>
          <p:nvPr/>
        </p:nvSpPr>
        <p:spPr>
          <a:xfrm>
            <a:off x="4931150" y="801375"/>
            <a:ext cx="21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Response</a:t>
            </a:r>
            <a:endParaRPr sz="10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44"/>
          <p:cNvSpPr txBox="1"/>
          <p:nvPr/>
        </p:nvSpPr>
        <p:spPr>
          <a:xfrm>
            <a:off x="473750" y="439650"/>
            <a:ext cx="581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3"/>
              </a:rPr>
              <a:t>Service Discovery [ GET </a:t>
            </a:r>
            <a:r>
              <a:rPr b="1" lang="en" sz="1000" u="sng">
                <a:solidFill>
                  <a:schemeClr val="hlink"/>
                </a:solidFill>
                <a:latin typeface="Courier New"/>
                <a:ea typeface="Courier New"/>
                <a:cs typeface="Courier New"/>
                <a:sym typeface="Courier New"/>
                <a:hlinkClick r:id="rId4"/>
              </a:rPr>
              <a:t>/mep/mec_service_mgmt/v1/services?serName</a:t>
            </a:r>
            <a:r>
              <a:rPr lang="en" sz="1000" u="sng">
                <a:solidFill>
                  <a:schemeClr val="hlink"/>
                </a:solidFill>
                <a:hlinkClick r:id="rId5"/>
              </a:rPr>
              <a:t>]</a:t>
            </a:r>
            <a:endParaRPr sz="1800"/>
          </a:p>
        </p:txBody>
      </p:sp>
      <p:pic>
        <p:nvPicPr>
          <p:cNvPr id="681" name="Google Shape;681;p44"/>
          <p:cNvPicPr preferRelativeResize="0"/>
          <p:nvPr/>
        </p:nvPicPr>
        <p:blipFill>
          <a:blip r:embed="rId6">
            <a:alphaModFix/>
          </a:blip>
          <a:stretch>
            <a:fillRect/>
          </a:stretch>
        </p:blipFill>
        <p:spPr>
          <a:xfrm>
            <a:off x="448024" y="1054725"/>
            <a:ext cx="3051450" cy="3809649"/>
          </a:xfrm>
          <a:prstGeom prst="rect">
            <a:avLst/>
          </a:prstGeom>
          <a:noFill/>
          <a:ln>
            <a:noFill/>
          </a:ln>
        </p:spPr>
      </p:pic>
      <p:sp>
        <p:nvSpPr>
          <p:cNvPr id="682" name="Google Shape;682;p44"/>
          <p:cNvSpPr txBox="1"/>
          <p:nvPr/>
        </p:nvSpPr>
        <p:spPr>
          <a:xfrm>
            <a:off x="4931150" y="801375"/>
            <a:ext cx="21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Response</a:t>
            </a:r>
            <a:endParaRPr sz="1000">
              <a:latin typeface="Calibri"/>
              <a:ea typeface="Calibri"/>
              <a:cs typeface="Calibri"/>
              <a:sym typeface="Calibri"/>
            </a:endParaRPr>
          </a:p>
        </p:txBody>
      </p:sp>
      <p:pic>
        <p:nvPicPr>
          <p:cNvPr id="683" name="Google Shape;683;p44"/>
          <p:cNvPicPr preferRelativeResize="0"/>
          <p:nvPr/>
        </p:nvPicPr>
        <p:blipFill>
          <a:blip r:embed="rId7">
            <a:alphaModFix/>
          </a:blip>
          <a:stretch>
            <a:fillRect/>
          </a:stretch>
        </p:blipFill>
        <p:spPr>
          <a:xfrm>
            <a:off x="3765899" y="1054725"/>
            <a:ext cx="3390406" cy="3698625"/>
          </a:xfrm>
          <a:prstGeom prst="rect">
            <a:avLst/>
          </a:prstGeom>
          <a:noFill/>
          <a:ln>
            <a:noFill/>
          </a:ln>
        </p:spPr>
      </p:pic>
      <p:pic>
        <p:nvPicPr>
          <p:cNvPr id="684" name="Google Shape;684;p44"/>
          <p:cNvPicPr preferRelativeResize="0"/>
          <p:nvPr/>
        </p:nvPicPr>
        <p:blipFill>
          <a:blip r:embed="rId8">
            <a:alphaModFix/>
          </a:blip>
          <a:stretch>
            <a:fillRect/>
          </a:stretch>
        </p:blipFill>
        <p:spPr>
          <a:xfrm>
            <a:off x="5762225" y="1931575"/>
            <a:ext cx="3204399" cy="1280350"/>
          </a:xfrm>
          <a:prstGeom prst="rect">
            <a:avLst/>
          </a:prstGeom>
          <a:noFill/>
          <a:ln>
            <a:noFill/>
          </a:ln>
        </p:spPr>
      </p:pic>
      <p:cxnSp>
        <p:nvCxnSpPr>
          <p:cNvPr id="685" name="Google Shape;685;p44"/>
          <p:cNvCxnSpPr>
            <a:endCxn id="684" idx="1"/>
          </p:cNvCxnSpPr>
          <p:nvPr/>
        </p:nvCxnSpPr>
        <p:spPr>
          <a:xfrm flipH="1" rot="10800000">
            <a:off x="4458725" y="2571750"/>
            <a:ext cx="1303500" cy="231300"/>
          </a:xfrm>
          <a:prstGeom prst="straightConnector1">
            <a:avLst/>
          </a:prstGeom>
          <a:noFill/>
          <a:ln cap="flat" cmpd="sng" w="9525">
            <a:solidFill>
              <a:schemeClr val="dk2"/>
            </a:solidFill>
            <a:prstDash val="solid"/>
            <a:round/>
            <a:headEnd len="med" w="med" type="none"/>
            <a:tailEnd len="med" w="med" type="stealth"/>
          </a:ln>
        </p:spPr>
      </p:cxnSp>
      <p:sp>
        <p:nvSpPr>
          <p:cNvPr id="686" name="Google Shape;686;p44"/>
          <p:cNvSpPr txBox="1"/>
          <p:nvPr/>
        </p:nvSpPr>
        <p:spPr>
          <a:xfrm>
            <a:off x="6694825" y="3173925"/>
            <a:ext cx="2014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libri"/>
                <a:ea typeface="Calibri"/>
                <a:cs typeface="Calibri"/>
                <a:sym typeface="Calibri"/>
              </a:rPr>
              <a:t>Endpoint contains the service endpoint.</a:t>
            </a:r>
            <a:endParaRPr sz="7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5"/>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MEP Flows: MP1 </a:t>
            </a:r>
            <a:r>
              <a:rPr lang="en" sz="1777"/>
              <a:t>(Service Management API: Service Availability notification)</a:t>
            </a:r>
            <a:endParaRPr sz="1888"/>
          </a:p>
        </p:txBody>
      </p:sp>
      <p:sp>
        <p:nvSpPr>
          <p:cNvPr id="692" name="Google Shape;692;p45"/>
          <p:cNvSpPr/>
          <p:nvPr/>
        </p:nvSpPr>
        <p:spPr>
          <a:xfrm>
            <a:off x="436475" y="908900"/>
            <a:ext cx="10896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Producer APP</a:t>
            </a:r>
            <a:endParaRPr sz="800"/>
          </a:p>
        </p:txBody>
      </p:sp>
      <p:sp>
        <p:nvSpPr>
          <p:cNvPr id="693" name="Google Shape;693;p45"/>
          <p:cNvSpPr/>
          <p:nvPr/>
        </p:nvSpPr>
        <p:spPr>
          <a:xfrm>
            <a:off x="7474325" y="908900"/>
            <a:ext cx="13935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Consumer App</a:t>
            </a:r>
            <a:endParaRPr sz="800"/>
          </a:p>
        </p:txBody>
      </p:sp>
      <p:sp>
        <p:nvSpPr>
          <p:cNvPr id="694" name="Google Shape;694;p45"/>
          <p:cNvSpPr/>
          <p:nvPr/>
        </p:nvSpPr>
        <p:spPr>
          <a:xfrm>
            <a:off x="3198250" y="908900"/>
            <a:ext cx="8679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MEP server</a:t>
            </a:r>
            <a:endParaRPr sz="800"/>
          </a:p>
        </p:txBody>
      </p:sp>
      <p:cxnSp>
        <p:nvCxnSpPr>
          <p:cNvPr id="695" name="Google Shape;695;p45"/>
          <p:cNvCxnSpPr/>
          <p:nvPr/>
        </p:nvCxnSpPr>
        <p:spPr>
          <a:xfrm>
            <a:off x="770075" y="1320500"/>
            <a:ext cx="12600" cy="33573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45"/>
          <p:cNvCxnSpPr/>
          <p:nvPr/>
        </p:nvCxnSpPr>
        <p:spPr>
          <a:xfrm>
            <a:off x="8589975" y="1320500"/>
            <a:ext cx="12600" cy="33573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45"/>
          <p:cNvCxnSpPr/>
          <p:nvPr/>
        </p:nvCxnSpPr>
        <p:spPr>
          <a:xfrm>
            <a:off x="3659925" y="1318900"/>
            <a:ext cx="12600" cy="3357300"/>
          </a:xfrm>
          <a:prstGeom prst="straightConnector1">
            <a:avLst/>
          </a:prstGeom>
          <a:noFill/>
          <a:ln cap="flat" cmpd="sng" w="9525">
            <a:solidFill>
              <a:schemeClr val="dk2"/>
            </a:solidFill>
            <a:prstDash val="solid"/>
            <a:round/>
            <a:headEnd len="med" w="med" type="none"/>
            <a:tailEnd len="med" w="med" type="none"/>
          </a:ln>
        </p:spPr>
      </p:cxnSp>
      <p:sp>
        <p:nvSpPr>
          <p:cNvPr id="698" name="Google Shape;698;p45"/>
          <p:cNvSpPr txBox="1"/>
          <p:nvPr/>
        </p:nvSpPr>
        <p:spPr>
          <a:xfrm>
            <a:off x="752825" y="1997750"/>
            <a:ext cx="288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New Service Registration [ POST </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mep</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mec_service_mgmt</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v1</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applications</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{appInstanceId}</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services</a:t>
            </a:r>
            <a:r>
              <a:rPr lang="en" sz="600"/>
              <a:t>]</a:t>
            </a:r>
            <a:endParaRPr sz="600"/>
          </a:p>
        </p:txBody>
      </p:sp>
      <p:sp>
        <p:nvSpPr>
          <p:cNvPr id="699" name="Google Shape;699;p45"/>
          <p:cNvSpPr txBox="1"/>
          <p:nvPr/>
        </p:nvSpPr>
        <p:spPr>
          <a:xfrm>
            <a:off x="1310225" y="2953162"/>
            <a:ext cx="1767300" cy="27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Response</a:t>
            </a:r>
            <a:endParaRPr sz="800">
              <a:latin typeface="Calibri"/>
              <a:ea typeface="Calibri"/>
              <a:cs typeface="Calibri"/>
              <a:sym typeface="Calibri"/>
            </a:endParaRPr>
          </a:p>
        </p:txBody>
      </p:sp>
      <p:cxnSp>
        <p:nvCxnSpPr>
          <p:cNvPr id="700" name="Google Shape;700;p45"/>
          <p:cNvCxnSpPr/>
          <p:nvPr/>
        </p:nvCxnSpPr>
        <p:spPr>
          <a:xfrm flipH="1">
            <a:off x="4965525" y="1525875"/>
            <a:ext cx="3594900" cy="6300"/>
          </a:xfrm>
          <a:prstGeom prst="straightConnector1">
            <a:avLst/>
          </a:prstGeom>
          <a:noFill/>
          <a:ln cap="flat" cmpd="sng" w="9525">
            <a:solidFill>
              <a:schemeClr val="dk2"/>
            </a:solidFill>
            <a:prstDash val="solid"/>
            <a:round/>
            <a:headEnd len="med" w="med" type="none"/>
            <a:tailEnd len="med" w="med" type="stealth"/>
          </a:ln>
        </p:spPr>
      </p:cxnSp>
      <p:cxnSp>
        <p:nvCxnSpPr>
          <p:cNvPr id="701" name="Google Shape;701;p45"/>
          <p:cNvCxnSpPr/>
          <p:nvPr/>
        </p:nvCxnSpPr>
        <p:spPr>
          <a:xfrm flipH="1" rot="10800000">
            <a:off x="3669075" y="1861550"/>
            <a:ext cx="1267800" cy="20700"/>
          </a:xfrm>
          <a:prstGeom prst="straightConnector1">
            <a:avLst/>
          </a:prstGeom>
          <a:noFill/>
          <a:ln cap="flat" cmpd="sng" w="9525">
            <a:solidFill>
              <a:schemeClr val="dk2"/>
            </a:solidFill>
            <a:prstDash val="solid"/>
            <a:round/>
            <a:headEnd len="med" w="med" type="none"/>
            <a:tailEnd len="med" w="med" type="stealth"/>
          </a:ln>
        </p:spPr>
      </p:cxnSp>
      <p:sp>
        <p:nvSpPr>
          <p:cNvPr id="702" name="Google Shape;702;p45"/>
          <p:cNvSpPr txBox="1"/>
          <p:nvPr/>
        </p:nvSpPr>
        <p:spPr>
          <a:xfrm>
            <a:off x="5536025" y="1780825"/>
            <a:ext cx="1767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Calibri"/>
                <a:ea typeface="Calibri"/>
                <a:cs typeface="Calibri"/>
                <a:sym typeface="Calibri"/>
              </a:rPr>
              <a:t>Response (Contains service endpoint via api gw route)</a:t>
            </a:r>
            <a:endParaRPr sz="800">
              <a:latin typeface="Calibri"/>
              <a:ea typeface="Calibri"/>
              <a:cs typeface="Calibri"/>
              <a:sym typeface="Calibri"/>
            </a:endParaRPr>
          </a:p>
        </p:txBody>
      </p:sp>
      <p:sp>
        <p:nvSpPr>
          <p:cNvPr id="703" name="Google Shape;703;p45"/>
          <p:cNvSpPr txBox="1"/>
          <p:nvPr/>
        </p:nvSpPr>
        <p:spPr>
          <a:xfrm>
            <a:off x="5073425" y="1310825"/>
            <a:ext cx="34809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Service Availability subscription [ POST /mep/mec_service_mgmt/v1/applications/{appInstanceId}/subscriptions]</a:t>
            </a:r>
            <a:endParaRPr sz="500"/>
          </a:p>
        </p:txBody>
      </p:sp>
      <p:sp>
        <p:nvSpPr>
          <p:cNvPr id="704" name="Google Shape;704;p45"/>
          <p:cNvSpPr/>
          <p:nvPr/>
        </p:nvSpPr>
        <p:spPr>
          <a:xfrm>
            <a:off x="4505750" y="908900"/>
            <a:ext cx="867900" cy="41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Api Gw</a:t>
            </a:r>
            <a:endParaRPr sz="800"/>
          </a:p>
        </p:txBody>
      </p:sp>
      <p:cxnSp>
        <p:nvCxnSpPr>
          <p:cNvPr id="705" name="Google Shape;705;p45"/>
          <p:cNvCxnSpPr/>
          <p:nvPr/>
        </p:nvCxnSpPr>
        <p:spPr>
          <a:xfrm>
            <a:off x="4933400" y="1318900"/>
            <a:ext cx="12600" cy="33573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45"/>
          <p:cNvCxnSpPr/>
          <p:nvPr/>
        </p:nvCxnSpPr>
        <p:spPr>
          <a:xfrm flipH="1" rot="10800000">
            <a:off x="3669525" y="2614450"/>
            <a:ext cx="1266900" cy="6300"/>
          </a:xfrm>
          <a:prstGeom prst="straightConnector1">
            <a:avLst/>
          </a:prstGeom>
          <a:noFill/>
          <a:ln cap="flat" cmpd="sng" w="9525">
            <a:solidFill>
              <a:schemeClr val="dk2"/>
            </a:solidFill>
            <a:prstDash val="solid"/>
            <a:round/>
            <a:headEnd len="med" w="med" type="none"/>
            <a:tailEnd len="med" w="med" type="stealth"/>
          </a:ln>
        </p:spPr>
      </p:cxnSp>
      <p:sp>
        <p:nvSpPr>
          <p:cNvPr id="707" name="Google Shape;707;p45"/>
          <p:cNvSpPr txBox="1"/>
          <p:nvPr/>
        </p:nvSpPr>
        <p:spPr>
          <a:xfrm>
            <a:off x="3749881" y="2540825"/>
            <a:ext cx="114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latin typeface="Calibri"/>
                <a:ea typeface="Calibri"/>
                <a:cs typeface="Calibri"/>
                <a:sym typeface="Calibri"/>
              </a:rPr>
              <a:t>Add Producer service endpoint as a route to APIGw </a:t>
            </a:r>
            <a:endParaRPr sz="600">
              <a:latin typeface="Calibri"/>
              <a:ea typeface="Calibri"/>
              <a:cs typeface="Calibri"/>
              <a:sym typeface="Calibri"/>
            </a:endParaRPr>
          </a:p>
        </p:txBody>
      </p:sp>
      <p:cxnSp>
        <p:nvCxnSpPr>
          <p:cNvPr id="708" name="Google Shape;708;p45"/>
          <p:cNvCxnSpPr/>
          <p:nvPr/>
        </p:nvCxnSpPr>
        <p:spPr>
          <a:xfrm flipH="1">
            <a:off x="4965525" y="1868750"/>
            <a:ext cx="3667500" cy="6300"/>
          </a:xfrm>
          <a:prstGeom prst="straightConnector1">
            <a:avLst/>
          </a:prstGeom>
          <a:noFill/>
          <a:ln cap="flat" cmpd="sng" w="9525">
            <a:solidFill>
              <a:schemeClr val="dk2"/>
            </a:solidFill>
            <a:prstDash val="solid"/>
            <a:round/>
            <a:headEnd len="med" w="med" type="stealth"/>
            <a:tailEnd len="med" w="med" type="none"/>
          </a:ln>
        </p:spPr>
      </p:cxnSp>
      <p:sp>
        <p:nvSpPr>
          <p:cNvPr id="709" name="Google Shape;709;p45"/>
          <p:cNvSpPr/>
          <p:nvPr/>
        </p:nvSpPr>
        <p:spPr>
          <a:xfrm>
            <a:off x="745475" y="2341625"/>
            <a:ext cx="4294938" cy="173726"/>
          </a:xfrm>
          <a:custGeom>
            <a:rect b="b" l="l" r="r" t="t"/>
            <a:pathLst>
              <a:path extrusionOk="0" h="4852" w="170705">
                <a:moveTo>
                  <a:pt x="0" y="2206"/>
                </a:moveTo>
                <a:cubicBezTo>
                  <a:pt x="27840" y="1875"/>
                  <a:pt x="147966" y="-220"/>
                  <a:pt x="167040" y="221"/>
                </a:cubicBezTo>
                <a:cubicBezTo>
                  <a:pt x="186115" y="662"/>
                  <a:pt x="123213" y="4080"/>
                  <a:pt x="114447" y="4852"/>
                </a:cubicBezTo>
              </a:path>
            </a:pathLst>
          </a:custGeom>
          <a:noFill/>
          <a:ln cap="flat" cmpd="sng" w="9525">
            <a:solidFill>
              <a:schemeClr val="dk2"/>
            </a:solidFill>
            <a:prstDash val="solid"/>
            <a:round/>
            <a:headEnd len="med" w="med" type="none"/>
            <a:tailEnd len="med" w="med" type="stealth"/>
          </a:ln>
        </p:spPr>
      </p:sp>
      <p:sp>
        <p:nvSpPr>
          <p:cNvPr id="710" name="Google Shape;710;p45"/>
          <p:cNvSpPr/>
          <p:nvPr/>
        </p:nvSpPr>
        <p:spPr>
          <a:xfrm>
            <a:off x="782675" y="2885850"/>
            <a:ext cx="4211213" cy="140575"/>
          </a:xfrm>
          <a:custGeom>
            <a:rect b="b" l="l" r="r" t="t"/>
            <a:pathLst>
              <a:path extrusionOk="0" h="5623" w="170979">
                <a:moveTo>
                  <a:pt x="116763" y="0"/>
                </a:moveTo>
                <a:cubicBezTo>
                  <a:pt x="125143" y="717"/>
                  <a:pt x="186501" y="3363"/>
                  <a:pt x="167040" y="4300"/>
                </a:cubicBezTo>
                <a:cubicBezTo>
                  <a:pt x="147580" y="5237"/>
                  <a:pt x="27840" y="5403"/>
                  <a:pt x="0" y="5623"/>
                </a:cubicBezTo>
              </a:path>
            </a:pathLst>
          </a:custGeom>
          <a:noFill/>
          <a:ln cap="flat" cmpd="sng" w="9525">
            <a:solidFill>
              <a:schemeClr val="dk2"/>
            </a:solidFill>
            <a:prstDash val="solid"/>
            <a:round/>
            <a:headEnd len="med" w="med" type="none"/>
            <a:tailEnd len="med" w="med" type="stealth"/>
          </a:ln>
        </p:spPr>
      </p:sp>
      <p:cxnSp>
        <p:nvCxnSpPr>
          <p:cNvPr id="711" name="Google Shape;711;p45"/>
          <p:cNvCxnSpPr/>
          <p:nvPr/>
        </p:nvCxnSpPr>
        <p:spPr>
          <a:xfrm flipH="1">
            <a:off x="3686025" y="1543800"/>
            <a:ext cx="1263300" cy="1200"/>
          </a:xfrm>
          <a:prstGeom prst="straightConnector1">
            <a:avLst/>
          </a:prstGeom>
          <a:noFill/>
          <a:ln cap="flat" cmpd="sng" w="9525">
            <a:solidFill>
              <a:schemeClr val="dk2"/>
            </a:solidFill>
            <a:prstDash val="solid"/>
            <a:round/>
            <a:headEnd len="med" w="med" type="none"/>
            <a:tailEnd len="med" w="med" type="stealth"/>
          </a:ln>
        </p:spPr>
      </p:cxnSp>
      <p:cxnSp>
        <p:nvCxnSpPr>
          <p:cNvPr id="712" name="Google Shape;712;p45"/>
          <p:cNvCxnSpPr/>
          <p:nvPr/>
        </p:nvCxnSpPr>
        <p:spPr>
          <a:xfrm flipH="1" rot="10800000">
            <a:off x="3669075" y="3111000"/>
            <a:ext cx="4921800" cy="38100"/>
          </a:xfrm>
          <a:prstGeom prst="straightConnector1">
            <a:avLst/>
          </a:prstGeom>
          <a:noFill/>
          <a:ln cap="flat" cmpd="sng" w="9525">
            <a:solidFill>
              <a:schemeClr val="dk2"/>
            </a:solidFill>
            <a:prstDash val="solid"/>
            <a:round/>
            <a:headEnd len="med" w="med" type="none"/>
            <a:tailEnd len="med" w="med" type="stealth"/>
          </a:ln>
        </p:spPr>
      </p:cxnSp>
      <p:sp>
        <p:nvSpPr>
          <p:cNvPr id="713" name="Google Shape;713;p45"/>
          <p:cNvSpPr txBox="1"/>
          <p:nvPr/>
        </p:nvSpPr>
        <p:spPr>
          <a:xfrm>
            <a:off x="5857094" y="2862038"/>
            <a:ext cx="1648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Courier New"/>
                <a:ea typeface="Courier New"/>
                <a:cs typeface="Courier New"/>
                <a:sym typeface="Courier New"/>
              </a:rPr>
              <a:t>SerAvailabilityNotification</a:t>
            </a:r>
            <a:endParaRPr sz="600">
              <a:solidFill>
                <a:schemeClr val="dk2"/>
              </a:solidFill>
              <a:latin typeface="Courier New"/>
              <a:ea typeface="Courier New"/>
              <a:cs typeface="Courier New"/>
              <a:sym typeface="Courier New"/>
            </a:endParaRPr>
          </a:p>
        </p:txBody>
      </p:sp>
      <p:cxnSp>
        <p:nvCxnSpPr>
          <p:cNvPr id="714" name="Google Shape;714;p45"/>
          <p:cNvCxnSpPr/>
          <p:nvPr/>
        </p:nvCxnSpPr>
        <p:spPr>
          <a:xfrm flipH="1">
            <a:off x="4965525" y="3507075"/>
            <a:ext cx="3594900" cy="6300"/>
          </a:xfrm>
          <a:prstGeom prst="straightConnector1">
            <a:avLst/>
          </a:prstGeom>
          <a:noFill/>
          <a:ln cap="flat" cmpd="sng" w="9525">
            <a:solidFill>
              <a:schemeClr val="dk2"/>
            </a:solidFill>
            <a:prstDash val="solid"/>
            <a:round/>
            <a:headEnd len="med" w="med" type="none"/>
            <a:tailEnd len="med" w="med" type="stealth"/>
          </a:ln>
        </p:spPr>
      </p:cxnSp>
      <p:cxnSp>
        <p:nvCxnSpPr>
          <p:cNvPr id="715" name="Google Shape;715;p45"/>
          <p:cNvCxnSpPr/>
          <p:nvPr/>
        </p:nvCxnSpPr>
        <p:spPr>
          <a:xfrm flipH="1" rot="10800000">
            <a:off x="3669075" y="3842750"/>
            <a:ext cx="1267800" cy="20700"/>
          </a:xfrm>
          <a:prstGeom prst="straightConnector1">
            <a:avLst/>
          </a:prstGeom>
          <a:noFill/>
          <a:ln cap="flat" cmpd="sng" w="9525">
            <a:solidFill>
              <a:schemeClr val="dk2"/>
            </a:solidFill>
            <a:prstDash val="solid"/>
            <a:round/>
            <a:headEnd len="med" w="med" type="none"/>
            <a:tailEnd len="med" w="med" type="stealth"/>
          </a:ln>
        </p:spPr>
      </p:cxnSp>
      <p:sp>
        <p:nvSpPr>
          <p:cNvPr id="716" name="Google Shape;716;p45"/>
          <p:cNvSpPr txBox="1"/>
          <p:nvPr/>
        </p:nvSpPr>
        <p:spPr>
          <a:xfrm>
            <a:off x="5536025" y="3762025"/>
            <a:ext cx="1767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Calibri"/>
                <a:ea typeface="Calibri"/>
                <a:cs typeface="Calibri"/>
                <a:sym typeface="Calibri"/>
              </a:rPr>
              <a:t>Response (Contains service endpoint via api gw route)</a:t>
            </a:r>
            <a:endParaRPr sz="800">
              <a:latin typeface="Calibri"/>
              <a:ea typeface="Calibri"/>
              <a:cs typeface="Calibri"/>
              <a:sym typeface="Calibri"/>
            </a:endParaRPr>
          </a:p>
        </p:txBody>
      </p:sp>
      <p:sp>
        <p:nvSpPr>
          <p:cNvPr id="717" name="Google Shape;717;p45"/>
          <p:cNvSpPr txBox="1"/>
          <p:nvPr/>
        </p:nvSpPr>
        <p:spPr>
          <a:xfrm>
            <a:off x="5073425" y="3292025"/>
            <a:ext cx="31356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Service Discovery [ GET </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mep</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mec_service_mgmt</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v1</a:t>
            </a:r>
            <a:r>
              <a:rPr lang="en" sz="600">
                <a:solidFill>
                  <a:srgbClr val="666666"/>
                </a:solidFill>
                <a:latin typeface="Courier New"/>
                <a:ea typeface="Courier New"/>
                <a:cs typeface="Courier New"/>
                <a:sym typeface="Courier New"/>
              </a:rPr>
              <a:t>/</a:t>
            </a:r>
            <a:r>
              <a:rPr lang="en" sz="600">
                <a:solidFill>
                  <a:srgbClr val="404040"/>
                </a:solidFill>
                <a:latin typeface="Courier New"/>
                <a:ea typeface="Courier New"/>
                <a:cs typeface="Courier New"/>
                <a:sym typeface="Courier New"/>
              </a:rPr>
              <a:t>services/{serviceId}</a:t>
            </a:r>
            <a:r>
              <a:rPr lang="en" sz="600"/>
              <a:t>]</a:t>
            </a:r>
            <a:endParaRPr sz="600"/>
          </a:p>
        </p:txBody>
      </p:sp>
      <p:cxnSp>
        <p:nvCxnSpPr>
          <p:cNvPr id="718" name="Google Shape;718;p45"/>
          <p:cNvCxnSpPr/>
          <p:nvPr/>
        </p:nvCxnSpPr>
        <p:spPr>
          <a:xfrm flipH="1">
            <a:off x="4965525" y="3849950"/>
            <a:ext cx="3667500" cy="6300"/>
          </a:xfrm>
          <a:prstGeom prst="straightConnector1">
            <a:avLst/>
          </a:prstGeom>
          <a:noFill/>
          <a:ln cap="flat" cmpd="sng" w="9525">
            <a:solidFill>
              <a:schemeClr val="dk2"/>
            </a:solidFill>
            <a:prstDash val="solid"/>
            <a:round/>
            <a:headEnd len="med" w="med" type="stealth"/>
            <a:tailEnd len="med" w="med" type="none"/>
          </a:ln>
        </p:spPr>
      </p:cxnSp>
      <p:cxnSp>
        <p:nvCxnSpPr>
          <p:cNvPr id="719" name="Google Shape;719;p45"/>
          <p:cNvCxnSpPr/>
          <p:nvPr/>
        </p:nvCxnSpPr>
        <p:spPr>
          <a:xfrm flipH="1">
            <a:off x="3686025" y="3525000"/>
            <a:ext cx="1263300" cy="1200"/>
          </a:xfrm>
          <a:prstGeom prst="straightConnector1">
            <a:avLst/>
          </a:prstGeom>
          <a:noFill/>
          <a:ln cap="flat" cmpd="sng" w="9525">
            <a:solidFill>
              <a:schemeClr val="dk2"/>
            </a:solidFill>
            <a:prstDash val="solid"/>
            <a:round/>
            <a:headEnd len="med" w="med" type="none"/>
            <a:tailEnd len="med" w="med" type="stealth"/>
          </a:ln>
        </p:spPr>
      </p:cxnSp>
      <p:cxnSp>
        <p:nvCxnSpPr>
          <p:cNvPr id="720" name="Google Shape;720;p45"/>
          <p:cNvCxnSpPr/>
          <p:nvPr/>
        </p:nvCxnSpPr>
        <p:spPr>
          <a:xfrm flipH="1">
            <a:off x="4933925" y="4406575"/>
            <a:ext cx="3661200" cy="12600"/>
          </a:xfrm>
          <a:prstGeom prst="straightConnector1">
            <a:avLst/>
          </a:prstGeom>
          <a:noFill/>
          <a:ln cap="flat" cmpd="sng" w="9525">
            <a:solidFill>
              <a:schemeClr val="dk2"/>
            </a:solidFill>
            <a:prstDash val="solid"/>
            <a:round/>
            <a:headEnd len="med" w="med" type="none"/>
            <a:tailEnd len="med" w="med" type="stealth"/>
          </a:ln>
        </p:spPr>
      </p:cxnSp>
      <p:cxnSp>
        <p:nvCxnSpPr>
          <p:cNvPr id="721" name="Google Shape;721;p45"/>
          <p:cNvCxnSpPr/>
          <p:nvPr/>
        </p:nvCxnSpPr>
        <p:spPr>
          <a:xfrm rot="10800000">
            <a:off x="784900" y="4450925"/>
            <a:ext cx="4155300" cy="0"/>
          </a:xfrm>
          <a:prstGeom prst="straightConnector1">
            <a:avLst/>
          </a:prstGeom>
          <a:noFill/>
          <a:ln cap="flat" cmpd="sng" w="9525">
            <a:solidFill>
              <a:schemeClr val="dk2"/>
            </a:solidFill>
            <a:prstDash val="solid"/>
            <a:round/>
            <a:headEnd len="med" w="med" type="none"/>
            <a:tailEnd len="med" w="med" type="stealth"/>
          </a:ln>
        </p:spPr>
      </p:cxnSp>
      <p:sp>
        <p:nvSpPr>
          <p:cNvPr id="722" name="Google Shape;722;p45"/>
          <p:cNvSpPr txBox="1"/>
          <p:nvPr/>
        </p:nvSpPr>
        <p:spPr>
          <a:xfrm>
            <a:off x="5915625" y="4406575"/>
            <a:ext cx="2160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Calibri"/>
                <a:ea typeface="Calibri"/>
                <a:cs typeface="Calibri"/>
                <a:sym typeface="Calibri"/>
              </a:rPr>
              <a:t>Calling service request to producer app</a:t>
            </a:r>
            <a:endParaRPr sz="8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46"/>
          <p:cNvSpPr txBox="1"/>
          <p:nvPr/>
        </p:nvSpPr>
        <p:spPr>
          <a:xfrm>
            <a:off x="473750" y="439650"/>
            <a:ext cx="8203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New Service Registration [ </a:t>
            </a:r>
            <a:r>
              <a:rPr lang="en" sz="900">
                <a:solidFill>
                  <a:srgbClr val="404040"/>
                </a:solidFill>
                <a:latin typeface="Courier New"/>
                <a:ea typeface="Courier New"/>
                <a:cs typeface="Courier New"/>
                <a:sym typeface="Courier New"/>
              </a:rPr>
              <a:t>POST </a:t>
            </a:r>
            <a:r>
              <a:rPr b="1"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mep</a:t>
            </a:r>
            <a:r>
              <a:rPr b="1"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mec_service_mgmt</a:t>
            </a:r>
            <a:r>
              <a:rPr b="1"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v1</a:t>
            </a:r>
            <a:r>
              <a:rPr b="1"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applications</a:t>
            </a:r>
            <a:r>
              <a:rPr b="1"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{appInstanceId}</a:t>
            </a:r>
            <a:r>
              <a:rPr b="1" lang="en" sz="900">
                <a:solidFill>
                  <a:srgbClr val="666666"/>
                </a:solidFill>
                <a:latin typeface="Courier New"/>
                <a:ea typeface="Courier New"/>
                <a:cs typeface="Courier New"/>
                <a:sym typeface="Courier New"/>
              </a:rPr>
              <a:t>/</a:t>
            </a:r>
            <a:r>
              <a:rPr b="1" lang="en" sz="900">
                <a:solidFill>
                  <a:srgbClr val="404040"/>
                </a:solidFill>
                <a:latin typeface="Courier New"/>
                <a:ea typeface="Courier New"/>
                <a:cs typeface="Courier New"/>
                <a:sym typeface="Courier New"/>
              </a:rPr>
              <a:t>subscriptions</a:t>
            </a:r>
            <a:r>
              <a:rPr lang="en" sz="1200">
                <a:solidFill>
                  <a:srgbClr val="404040"/>
                </a:solidFill>
                <a:highlight>
                  <a:srgbClr val="EEFFCC"/>
                </a:highlight>
                <a:latin typeface="Lato"/>
                <a:ea typeface="Lato"/>
                <a:cs typeface="Lato"/>
                <a:sym typeface="Lato"/>
              </a:rPr>
              <a:t> </a:t>
            </a:r>
            <a:r>
              <a:rPr lang="en" sz="1000"/>
              <a:t>]</a:t>
            </a:r>
            <a:endParaRPr sz="1800"/>
          </a:p>
        </p:txBody>
      </p:sp>
      <p:sp>
        <p:nvSpPr>
          <p:cNvPr id="728" name="Google Shape;728;p46"/>
          <p:cNvSpPr txBox="1"/>
          <p:nvPr/>
        </p:nvSpPr>
        <p:spPr>
          <a:xfrm>
            <a:off x="473750" y="757400"/>
            <a:ext cx="21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Request</a:t>
            </a:r>
            <a:endParaRPr sz="1000">
              <a:latin typeface="Calibri"/>
              <a:ea typeface="Calibri"/>
              <a:cs typeface="Calibri"/>
              <a:sym typeface="Calibri"/>
            </a:endParaRPr>
          </a:p>
        </p:txBody>
      </p:sp>
      <p:pic>
        <p:nvPicPr>
          <p:cNvPr id="729" name="Google Shape;729;p46"/>
          <p:cNvPicPr preferRelativeResize="0"/>
          <p:nvPr/>
        </p:nvPicPr>
        <p:blipFill>
          <a:blip r:embed="rId3">
            <a:alphaModFix/>
          </a:blip>
          <a:stretch>
            <a:fillRect/>
          </a:stretch>
        </p:blipFill>
        <p:spPr>
          <a:xfrm>
            <a:off x="537075" y="1020650"/>
            <a:ext cx="3797927" cy="3330825"/>
          </a:xfrm>
          <a:prstGeom prst="rect">
            <a:avLst/>
          </a:prstGeom>
          <a:noFill/>
          <a:ln>
            <a:noFill/>
          </a:ln>
        </p:spPr>
      </p:pic>
      <p:pic>
        <p:nvPicPr>
          <p:cNvPr id="730" name="Google Shape;730;p46"/>
          <p:cNvPicPr preferRelativeResize="0"/>
          <p:nvPr/>
        </p:nvPicPr>
        <p:blipFill>
          <a:blip r:embed="rId4">
            <a:alphaModFix/>
          </a:blip>
          <a:stretch>
            <a:fillRect/>
          </a:stretch>
        </p:blipFill>
        <p:spPr>
          <a:xfrm>
            <a:off x="4638150" y="1020651"/>
            <a:ext cx="4279806" cy="3330825"/>
          </a:xfrm>
          <a:prstGeom prst="rect">
            <a:avLst/>
          </a:prstGeom>
          <a:noFill/>
          <a:ln>
            <a:noFill/>
          </a:ln>
        </p:spPr>
      </p:pic>
      <p:sp>
        <p:nvSpPr>
          <p:cNvPr id="731" name="Google Shape;731;p46"/>
          <p:cNvSpPr txBox="1"/>
          <p:nvPr/>
        </p:nvSpPr>
        <p:spPr>
          <a:xfrm>
            <a:off x="4606475" y="720275"/>
            <a:ext cx="216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Response</a:t>
            </a:r>
            <a:endParaRPr sz="10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47"/>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MEP Flows: </a:t>
            </a:r>
            <a:r>
              <a:rPr lang="en" sz="2888"/>
              <a:t>DNS &amp; Traffic rule configuration Flow with Traffic Flow</a:t>
            </a:r>
            <a:endParaRPr sz="2888"/>
          </a:p>
          <a:p>
            <a:pPr indent="0" lvl="0" marL="0" rtl="0" algn="l">
              <a:spcBef>
                <a:spcPts val="0"/>
              </a:spcBef>
              <a:spcAft>
                <a:spcPts val="0"/>
              </a:spcAft>
              <a:buNone/>
            </a:pPr>
            <a:r>
              <a:rPr lang="en"/>
              <a:t> </a:t>
            </a:r>
            <a:endParaRPr/>
          </a:p>
        </p:txBody>
      </p:sp>
      <p:sp>
        <p:nvSpPr>
          <p:cNvPr id="737" name="Google Shape;737;p47"/>
          <p:cNvSpPr/>
          <p:nvPr/>
        </p:nvSpPr>
        <p:spPr>
          <a:xfrm>
            <a:off x="3280006" y="1233650"/>
            <a:ext cx="2892600" cy="3666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7"/>
          <p:cNvSpPr/>
          <p:nvPr/>
        </p:nvSpPr>
        <p:spPr>
          <a:xfrm>
            <a:off x="3407763" y="4232514"/>
            <a:ext cx="2525700" cy="5925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t>Virtualized Infrastructure</a:t>
            </a:r>
            <a:endParaRPr sz="1100"/>
          </a:p>
        </p:txBody>
      </p:sp>
      <p:sp>
        <p:nvSpPr>
          <p:cNvPr id="739" name="Google Shape;739;p47"/>
          <p:cNvSpPr/>
          <p:nvPr/>
        </p:nvSpPr>
        <p:spPr>
          <a:xfrm>
            <a:off x="3407825" y="2440250"/>
            <a:ext cx="2525700" cy="924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3484657" y="2500952"/>
            <a:ext cx="2387400" cy="313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Service Registry</a:t>
            </a:r>
            <a:endParaRPr sz="1000"/>
          </a:p>
        </p:txBody>
      </p:sp>
      <p:sp>
        <p:nvSpPr>
          <p:cNvPr id="741" name="Google Shape;741;p47"/>
          <p:cNvSpPr/>
          <p:nvPr/>
        </p:nvSpPr>
        <p:spPr>
          <a:xfrm>
            <a:off x="3476875" y="2856037"/>
            <a:ext cx="1159200" cy="38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Traffic Rule Handler</a:t>
            </a:r>
            <a:endParaRPr sz="1000"/>
          </a:p>
        </p:txBody>
      </p:sp>
      <p:sp>
        <p:nvSpPr>
          <p:cNvPr id="742" name="Google Shape;742;p47"/>
          <p:cNvSpPr/>
          <p:nvPr/>
        </p:nvSpPr>
        <p:spPr>
          <a:xfrm>
            <a:off x="4725298" y="2856040"/>
            <a:ext cx="1159200" cy="388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DNS Rule Handler</a:t>
            </a:r>
            <a:endParaRPr sz="1000"/>
          </a:p>
        </p:txBody>
      </p:sp>
      <p:sp>
        <p:nvSpPr>
          <p:cNvPr id="743" name="Google Shape;743;p47"/>
          <p:cNvSpPr/>
          <p:nvPr/>
        </p:nvSpPr>
        <p:spPr>
          <a:xfrm>
            <a:off x="3898164" y="1453697"/>
            <a:ext cx="1159200" cy="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4" name="Google Shape;744;p47"/>
          <p:cNvSpPr/>
          <p:nvPr/>
        </p:nvSpPr>
        <p:spPr>
          <a:xfrm>
            <a:off x="3974013" y="1387391"/>
            <a:ext cx="1159200" cy="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745" name="Google Shape;745;p47"/>
          <p:cNvSpPr/>
          <p:nvPr/>
        </p:nvSpPr>
        <p:spPr>
          <a:xfrm>
            <a:off x="6994875" y="2851096"/>
            <a:ext cx="1211400" cy="43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AppRuleMgr</a:t>
            </a:r>
            <a:endParaRPr sz="1000"/>
          </a:p>
        </p:txBody>
      </p:sp>
      <p:sp>
        <p:nvSpPr>
          <p:cNvPr id="746" name="Google Shape;746;p47"/>
          <p:cNvSpPr/>
          <p:nvPr/>
        </p:nvSpPr>
        <p:spPr>
          <a:xfrm>
            <a:off x="4063136" y="1297925"/>
            <a:ext cx="1159200" cy="44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t>Service Consumers</a:t>
            </a:r>
            <a:endParaRPr sz="1100"/>
          </a:p>
        </p:txBody>
      </p:sp>
      <p:sp>
        <p:nvSpPr>
          <p:cNvPr id="747" name="Google Shape;747;p47"/>
          <p:cNvSpPr/>
          <p:nvPr/>
        </p:nvSpPr>
        <p:spPr>
          <a:xfrm>
            <a:off x="5995116" y="2921111"/>
            <a:ext cx="783900" cy="2850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MM5</a:t>
            </a:r>
            <a:endParaRPr sz="700"/>
          </a:p>
        </p:txBody>
      </p:sp>
      <p:sp>
        <p:nvSpPr>
          <p:cNvPr id="748" name="Google Shape;748;p47"/>
          <p:cNvSpPr/>
          <p:nvPr/>
        </p:nvSpPr>
        <p:spPr>
          <a:xfrm rot="-10797427">
            <a:off x="4409570" y="1882032"/>
            <a:ext cx="400800" cy="5124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 P 1</a:t>
            </a:r>
            <a:endParaRPr sz="800"/>
          </a:p>
        </p:txBody>
      </p:sp>
      <p:sp>
        <p:nvSpPr>
          <p:cNvPr id="749" name="Google Shape;749;p47"/>
          <p:cNvSpPr/>
          <p:nvPr/>
        </p:nvSpPr>
        <p:spPr>
          <a:xfrm>
            <a:off x="569800" y="3400029"/>
            <a:ext cx="1690200" cy="592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Extended External Data Plane</a:t>
            </a:r>
            <a:endParaRPr sz="1100"/>
          </a:p>
        </p:txBody>
      </p:sp>
      <p:sp>
        <p:nvSpPr>
          <p:cNvPr id="750" name="Google Shape;750;p47"/>
          <p:cNvSpPr/>
          <p:nvPr/>
        </p:nvSpPr>
        <p:spPr>
          <a:xfrm>
            <a:off x="922247" y="3930411"/>
            <a:ext cx="982607" cy="413823"/>
          </a:xfrm>
          <a:prstGeom prst="flowChartMagneticDisk">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DNS</a:t>
            </a:r>
            <a:endParaRPr sz="1100"/>
          </a:p>
        </p:txBody>
      </p:sp>
      <p:sp>
        <p:nvSpPr>
          <p:cNvPr id="751" name="Google Shape;751;p47"/>
          <p:cNvSpPr/>
          <p:nvPr/>
        </p:nvSpPr>
        <p:spPr>
          <a:xfrm>
            <a:off x="4430124" y="3581492"/>
            <a:ext cx="400800" cy="512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rPr lang="en" sz="700"/>
              <a:t>MP2</a:t>
            </a:r>
            <a:endParaRPr sz="700"/>
          </a:p>
        </p:txBody>
      </p:sp>
      <p:sp>
        <p:nvSpPr>
          <p:cNvPr id="752" name="Google Shape;752;p47"/>
          <p:cNvSpPr/>
          <p:nvPr/>
        </p:nvSpPr>
        <p:spPr>
          <a:xfrm>
            <a:off x="2288171" y="3401261"/>
            <a:ext cx="1096800" cy="225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MP2</a:t>
            </a:r>
            <a:endParaRPr sz="800"/>
          </a:p>
        </p:txBody>
      </p:sp>
      <p:sp>
        <p:nvSpPr>
          <p:cNvPr id="753" name="Google Shape;753;p47"/>
          <p:cNvSpPr txBox="1"/>
          <p:nvPr/>
        </p:nvSpPr>
        <p:spPr>
          <a:xfrm>
            <a:off x="6260632" y="4534985"/>
            <a:ext cx="89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MEC Host</a:t>
            </a:r>
            <a:endParaRPr sz="1100">
              <a:latin typeface="Calibri"/>
              <a:ea typeface="Calibri"/>
              <a:cs typeface="Calibri"/>
              <a:sym typeface="Calibri"/>
            </a:endParaRPr>
          </a:p>
        </p:txBody>
      </p:sp>
      <p:sp>
        <p:nvSpPr>
          <p:cNvPr id="754" name="Google Shape;754;p47"/>
          <p:cNvSpPr/>
          <p:nvPr/>
        </p:nvSpPr>
        <p:spPr>
          <a:xfrm>
            <a:off x="3404903" y="4587420"/>
            <a:ext cx="2525700" cy="249000"/>
          </a:xfrm>
          <a:prstGeom prst="rect">
            <a:avLst/>
          </a:prstGeom>
          <a:solidFill>
            <a:srgbClr val="EFEFE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t>Internal Data Plane</a:t>
            </a:r>
            <a:endParaRPr sz="1100"/>
          </a:p>
        </p:txBody>
      </p:sp>
      <p:sp>
        <p:nvSpPr>
          <p:cNvPr id="755" name="Google Shape;755;p47"/>
          <p:cNvSpPr txBox="1"/>
          <p:nvPr/>
        </p:nvSpPr>
        <p:spPr>
          <a:xfrm>
            <a:off x="763132" y="3092526"/>
            <a:ext cx="1395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Calibri"/>
                <a:ea typeface="Calibri"/>
                <a:cs typeface="Calibri"/>
                <a:sym typeface="Calibri"/>
              </a:rPr>
              <a:t>Example: UPF</a:t>
            </a:r>
            <a:endParaRPr sz="1100">
              <a:latin typeface="Calibri"/>
              <a:ea typeface="Calibri"/>
              <a:cs typeface="Calibri"/>
              <a:sym typeface="Calibri"/>
            </a:endParaRPr>
          </a:p>
        </p:txBody>
      </p:sp>
      <p:sp>
        <p:nvSpPr>
          <p:cNvPr id="756" name="Google Shape;756;p47"/>
          <p:cNvSpPr/>
          <p:nvPr/>
        </p:nvSpPr>
        <p:spPr>
          <a:xfrm>
            <a:off x="5195474" y="4599086"/>
            <a:ext cx="686205" cy="225816"/>
          </a:xfrm>
          <a:prstGeom prst="flowChartMagneticDisk">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Local DNS</a:t>
            </a:r>
            <a:endParaRPr sz="600"/>
          </a:p>
        </p:txBody>
      </p:sp>
      <p:sp>
        <p:nvSpPr>
          <p:cNvPr id="757" name="Google Shape;757;p47"/>
          <p:cNvSpPr txBox="1"/>
          <p:nvPr/>
        </p:nvSpPr>
        <p:spPr>
          <a:xfrm>
            <a:off x="2278605" y="3559388"/>
            <a:ext cx="9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Calibri"/>
                <a:ea typeface="Calibri"/>
                <a:cs typeface="Calibri"/>
                <a:sym typeface="Calibri"/>
              </a:rPr>
              <a:t>5G Integration for traffic influence</a:t>
            </a:r>
            <a:endParaRPr sz="700">
              <a:latin typeface="Calibri"/>
              <a:ea typeface="Calibri"/>
              <a:cs typeface="Calibri"/>
              <a:sym typeface="Calibri"/>
            </a:endParaRPr>
          </a:p>
        </p:txBody>
      </p:sp>
      <p:sp>
        <p:nvSpPr>
          <p:cNvPr id="758" name="Google Shape;758;p47"/>
          <p:cNvSpPr/>
          <p:nvPr/>
        </p:nvSpPr>
        <p:spPr>
          <a:xfrm>
            <a:off x="7216850" y="1420925"/>
            <a:ext cx="1159200" cy="637200"/>
          </a:xfrm>
          <a:prstGeom prst="wedgeRectCallout">
            <a:avLst>
              <a:gd fmla="val -125500" name="adj1"/>
              <a:gd fmla="val 19431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App ruleMgr </a:t>
            </a:r>
            <a:r>
              <a:rPr lang="en" sz="800"/>
              <a:t>Send DNS &amp; traffic rules to MEP</a:t>
            </a:r>
            <a:endParaRPr sz="800"/>
          </a:p>
        </p:txBody>
      </p:sp>
      <p:sp>
        <p:nvSpPr>
          <p:cNvPr id="759" name="Google Shape;759;p47"/>
          <p:cNvSpPr txBox="1"/>
          <p:nvPr/>
        </p:nvSpPr>
        <p:spPr>
          <a:xfrm>
            <a:off x="326475" y="4407050"/>
            <a:ext cx="263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NOTE Prerequisite: Application is </a:t>
            </a:r>
            <a:r>
              <a:rPr lang="en" sz="1000">
                <a:latin typeface="Calibri"/>
                <a:ea typeface="Calibri"/>
                <a:cs typeface="Calibri"/>
                <a:sym typeface="Calibri"/>
              </a:rPr>
              <a:t>instantiated</a:t>
            </a:r>
            <a:r>
              <a:rPr lang="en" sz="1000">
                <a:latin typeface="Calibri"/>
                <a:ea typeface="Calibri"/>
                <a:cs typeface="Calibri"/>
                <a:sym typeface="Calibri"/>
              </a:rPr>
              <a:t>.</a:t>
            </a:r>
            <a:endParaRPr sz="1000">
              <a:latin typeface="Calibri"/>
              <a:ea typeface="Calibri"/>
              <a:cs typeface="Calibri"/>
              <a:sym typeface="Calibri"/>
            </a:endParaRPr>
          </a:p>
        </p:txBody>
      </p:sp>
      <p:sp>
        <p:nvSpPr>
          <p:cNvPr id="760" name="Google Shape;760;p47"/>
          <p:cNvSpPr/>
          <p:nvPr/>
        </p:nvSpPr>
        <p:spPr>
          <a:xfrm>
            <a:off x="7318525" y="3519100"/>
            <a:ext cx="1159200" cy="637200"/>
          </a:xfrm>
          <a:prstGeom prst="wedgeRectCallout">
            <a:avLst>
              <a:gd fmla="val -266675" name="adj1"/>
              <a:gd fmla="val -1651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D</a:t>
            </a:r>
            <a:r>
              <a:rPr lang="en" sz="800"/>
              <a:t>NS rule handler send DNS rules to Local DNS.</a:t>
            </a:r>
            <a:endParaRPr sz="800"/>
          </a:p>
        </p:txBody>
      </p:sp>
      <p:sp>
        <p:nvSpPr>
          <p:cNvPr id="761" name="Google Shape;761;p47"/>
          <p:cNvSpPr/>
          <p:nvPr/>
        </p:nvSpPr>
        <p:spPr>
          <a:xfrm>
            <a:off x="1904850" y="1359950"/>
            <a:ext cx="1159200" cy="1080300"/>
          </a:xfrm>
          <a:prstGeom prst="wedgeRectCallout">
            <a:avLst>
              <a:gd fmla="val 47699" name="adj1"/>
              <a:gd fmla="val 14202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For traffic steering traffic rules and DNS redirection rules has been send to external UPF. (Optional)</a:t>
            </a:r>
            <a:endParaRPr sz="800"/>
          </a:p>
        </p:txBody>
      </p:sp>
      <p:sp>
        <p:nvSpPr>
          <p:cNvPr id="762" name="Google Shape;762;p47"/>
          <p:cNvSpPr/>
          <p:nvPr/>
        </p:nvSpPr>
        <p:spPr>
          <a:xfrm>
            <a:off x="5374488" y="1396700"/>
            <a:ext cx="1690200" cy="431100"/>
          </a:xfrm>
          <a:prstGeom prst="wedgeRectCallout">
            <a:avLst>
              <a:gd fmla="val -76542" name="adj1"/>
              <a:gd fmla="val 9873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Application activate the DNS and traffic rule.</a:t>
            </a:r>
            <a:endParaRPr sz="800"/>
          </a:p>
        </p:txBody>
      </p:sp>
      <p:sp>
        <p:nvSpPr>
          <p:cNvPr id="763" name="Google Shape;763;p47"/>
          <p:cNvSpPr/>
          <p:nvPr/>
        </p:nvSpPr>
        <p:spPr>
          <a:xfrm>
            <a:off x="7305650" y="2438650"/>
            <a:ext cx="253800" cy="22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764" name="Google Shape;764;p47"/>
          <p:cNvSpPr/>
          <p:nvPr/>
        </p:nvSpPr>
        <p:spPr>
          <a:xfrm>
            <a:off x="5411675" y="3446525"/>
            <a:ext cx="253800" cy="22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765" name="Google Shape;765;p47"/>
          <p:cNvSpPr/>
          <p:nvPr/>
        </p:nvSpPr>
        <p:spPr>
          <a:xfrm>
            <a:off x="2958375" y="2544600"/>
            <a:ext cx="253800" cy="22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766" name="Google Shape;766;p47"/>
          <p:cNvSpPr/>
          <p:nvPr/>
        </p:nvSpPr>
        <p:spPr>
          <a:xfrm>
            <a:off x="4907025" y="2058875"/>
            <a:ext cx="253800" cy="225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8"/>
          <p:cNvSpPr txBox="1"/>
          <p:nvPr>
            <p:ph type="title"/>
          </p:nvPr>
        </p:nvSpPr>
        <p:spPr>
          <a:xfrm>
            <a:off x="174075" y="244550"/>
            <a:ext cx="75057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FF0000"/>
                </a:solidFill>
              </a:rPr>
              <a:t>Client to Edge Connection: Data Path</a:t>
            </a:r>
            <a:endParaRPr>
              <a:solidFill>
                <a:srgbClr val="FF0000"/>
              </a:solidFill>
            </a:endParaRPr>
          </a:p>
        </p:txBody>
      </p:sp>
      <p:sp>
        <p:nvSpPr>
          <p:cNvPr id="772" name="Google Shape;772;p48"/>
          <p:cNvSpPr txBox="1"/>
          <p:nvPr/>
        </p:nvSpPr>
        <p:spPr>
          <a:xfrm>
            <a:off x="251175" y="792675"/>
            <a:ext cx="2873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2 Ways</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
                <a:latin typeface="Calibri"/>
                <a:ea typeface="Calibri"/>
                <a:cs typeface="Calibri"/>
                <a:sym typeface="Calibri"/>
              </a:rPr>
              <a:t>Edge Aware client: Defined as part of 3GPP SA6 Standard</a:t>
            </a:r>
            <a:endParaRPr>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en">
                <a:latin typeface="Calibri"/>
                <a:ea typeface="Calibri"/>
                <a:cs typeface="Calibri"/>
                <a:sym typeface="Calibri"/>
              </a:rPr>
              <a:t>Edge Unaware Client: </a:t>
            </a:r>
            <a:r>
              <a:rPr b="1" lang="en">
                <a:latin typeface="Calibri"/>
                <a:ea typeface="Calibri"/>
                <a:cs typeface="Calibri"/>
                <a:sym typeface="Calibri"/>
              </a:rPr>
              <a:t>Via DNS</a:t>
            </a:r>
            <a:endParaRPr b="1">
              <a:latin typeface="Calibri"/>
              <a:ea typeface="Calibri"/>
              <a:cs typeface="Calibri"/>
              <a:sym typeface="Calibri"/>
            </a:endParaRPr>
          </a:p>
        </p:txBody>
      </p:sp>
      <p:sp>
        <p:nvSpPr>
          <p:cNvPr id="773" name="Google Shape;773;p48"/>
          <p:cNvSpPr/>
          <p:nvPr/>
        </p:nvSpPr>
        <p:spPr>
          <a:xfrm>
            <a:off x="4455925" y="2404350"/>
            <a:ext cx="2716200" cy="89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8"/>
          <p:cNvSpPr/>
          <p:nvPr/>
        </p:nvSpPr>
        <p:spPr>
          <a:xfrm>
            <a:off x="5933825" y="2869365"/>
            <a:ext cx="1056775" cy="386459"/>
          </a:xfrm>
          <a:prstGeom prst="flowChartMagneticDisk">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Local DNS</a:t>
            </a:r>
            <a:endParaRPr/>
          </a:p>
        </p:txBody>
      </p:sp>
      <p:sp>
        <p:nvSpPr>
          <p:cNvPr id="775" name="Google Shape;775;p48"/>
          <p:cNvSpPr/>
          <p:nvPr/>
        </p:nvSpPr>
        <p:spPr>
          <a:xfrm>
            <a:off x="4565525" y="2932000"/>
            <a:ext cx="1251900" cy="29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Test App</a:t>
            </a:r>
            <a:endParaRPr/>
          </a:p>
        </p:txBody>
      </p:sp>
      <p:sp>
        <p:nvSpPr>
          <p:cNvPr id="776" name="Google Shape;776;p48"/>
          <p:cNvSpPr/>
          <p:nvPr/>
        </p:nvSpPr>
        <p:spPr>
          <a:xfrm>
            <a:off x="5053900" y="2764475"/>
            <a:ext cx="305400" cy="23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777" name="Google Shape;777;p48"/>
          <p:cNvSpPr txBox="1"/>
          <p:nvPr/>
        </p:nvSpPr>
        <p:spPr>
          <a:xfrm>
            <a:off x="6990600" y="2764475"/>
            <a:ext cx="188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Calibri"/>
                <a:ea typeface="Calibri"/>
                <a:cs typeface="Calibri"/>
                <a:sym typeface="Calibri"/>
                <a:hlinkClick r:id="rId3"/>
              </a:rPr>
              <a:t>www.test.com</a:t>
            </a:r>
            <a:r>
              <a:rPr lang="en">
                <a:latin typeface="Calibri"/>
                <a:ea typeface="Calibri"/>
                <a:cs typeface="Calibri"/>
                <a:sym typeface="Calibri"/>
              </a:rPr>
              <a:t> -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1.1.1.1</a:t>
            </a:r>
            <a:endParaRPr>
              <a:latin typeface="Calibri"/>
              <a:ea typeface="Calibri"/>
              <a:cs typeface="Calibri"/>
              <a:sym typeface="Calibri"/>
            </a:endParaRPr>
          </a:p>
        </p:txBody>
      </p:sp>
      <p:sp>
        <p:nvSpPr>
          <p:cNvPr id="778" name="Google Shape;778;p48"/>
          <p:cNvSpPr/>
          <p:nvPr/>
        </p:nvSpPr>
        <p:spPr>
          <a:xfrm>
            <a:off x="5502200" y="2207325"/>
            <a:ext cx="657600" cy="34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cxnSp>
        <p:nvCxnSpPr>
          <p:cNvPr id="779" name="Google Shape;779;p48"/>
          <p:cNvCxnSpPr/>
          <p:nvPr/>
        </p:nvCxnSpPr>
        <p:spPr>
          <a:xfrm>
            <a:off x="6435900" y="772300"/>
            <a:ext cx="26400" cy="1944600"/>
          </a:xfrm>
          <a:prstGeom prst="straightConnector1">
            <a:avLst/>
          </a:prstGeom>
          <a:noFill/>
          <a:ln cap="flat" cmpd="sng" w="9525">
            <a:solidFill>
              <a:schemeClr val="dk2"/>
            </a:solidFill>
            <a:prstDash val="solid"/>
            <a:round/>
            <a:headEnd len="med" w="med" type="none"/>
            <a:tailEnd len="med" w="med" type="triangle"/>
          </a:ln>
        </p:spPr>
      </p:cxnSp>
      <p:sp>
        <p:nvSpPr>
          <p:cNvPr id="780" name="Google Shape;780;p48"/>
          <p:cNvSpPr txBox="1"/>
          <p:nvPr/>
        </p:nvSpPr>
        <p:spPr>
          <a:xfrm>
            <a:off x="6514175" y="869900"/>
            <a:ext cx="236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MM5 - DNS Rule</a:t>
            </a:r>
            <a:endParaRPr>
              <a:latin typeface="Calibri"/>
              <a:ea typeface="Calibri"/>
              <a:cs typeface="Calibri"/>
              <a:sym typeface="Calibri"/>
            </a:endParaRPr>
          </a:p>
          <a:p>
            <a:pPr indent="0" lvl="0" marL="0" rtl="0" algn="l">
              <a:spcBef>
                <a:spcPts val="0"/>
              </a:spcBef>
              <a:spcAft>
                <a:spcPts val="0"/>
              </a:spcAft>
              <a:buNone/>
            </a:pPr>
            <a:r>
              <a:rPr lang="en" u="sng">
                <a:solidFill>
                  <a:schemeClr val="hlink"/>
                </a:solidFill>
                <a:latin typeface="Calibri"/>
                <a:ea typeface="Calibri"/>
                <a:cs typeface="Calibri"/>
                <a:sym typeface="Calibri"/>
                <a:hlinkClick r:id="rId4"/>
              </a:rPr>
              <a:t>www.test.com</a:t>
            </a:r>
            <a:r>
              <a:rPr lang="en">
                <a:latin typeface="Calibri"/>
                <a:ea typeface="Calibri"/>
                <a:cs typeface="Calibri"/>
                <a:sym typeface="Calibri"/>
              </a:rPr>
              <a:t>: 1.1.1.1</a:t>
            </a:r>
            <a:endParaRPr>
              <a:latin typeface="Calibri"/>
              <a:ea typeface="Calibri"/>
              <a:cs typeface="Calibri"/>
              <a:sym typeface="Calibri"/>
            </a:endParaRPr>
          </a:p>
        </p:txBody>
      </p:sp>
      <p:sp>
        <p:nvSpPr>
          <p:cNvPr id="781" name="Google Shape;781;p48"/>
          <p:cNvSpPr/>
          <p:nvPr/>
        </p:nvSpPr>
        <p:spPr>
          <a:xfrm>
            <a:off x="4979725" y="1112204"/>
            <a:ext cx="1291800" cy="528300"/>
          </a:xfrm>
          <a:prstGeom prst="wedgeRectCallout">
            <a:avLst>
              <a:gd fmla="val 20301" name="adj1"/>
              <a:gd fmla="val 15901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 IP</a:t>
            </a:r>
            <a:endParaRPr/>
          </a:p>
          <a:p>
            <a:pPr indent="0" lvl="0" marL="0" rtl="0" algn="l">
              <a:spcBef>
                <a:spcPts val="0"/>
              </a:spcBef>
              <a:spcAft>
                <a:spcPts val="0"/>
              </a:spcAft>
              <a:buNone/>
            </a:pPr>
            <a:r>
              <a:rPr lang="en"/>
              <a:t>1.1.1.1</a:t>
            </a:r>
            <a:endParaRPr/>
          </a:p>
        </p:txBody>
      </p:sp>
      <p:sp>
        <p:nvSpPr>
          <p:cNvPr id="782" name="Google Shape;782;p48"/>
          <p:cNvSpPr/>
          <p:nvPr/>
        </p:nvSpPr>
        <p:spPr>
          <a:xfrm>
            <a:off x="3394150" y="971677"/>
            <a:ext cx="1291800" cy="668700"/>
          </a:xfrm>
          <a:prstGeom prst="wedgeRectCallout">
            <a:avLst>
              <a:gd fmla="val 89106" name="adj1"/>
              <a:gd fmla="val 22980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NodePort Service with port = 32000</a:t>
            </a:r>
            <a:endParaRPr/>
          </a:p>
        </p:txBody>
      </p:sp>
      <p:sp>
        <p:nvSpPr>
          <p:cNvPr id="783" name="Google Shape;783;p48"/>
          <p:cNvSpPr/>
          <p:nvPr/>
        </p:nvSpPr>
        <p:spPr>
          <a:xfrm>
            <a:off x="6349775" y="2748800"/>
            <a:ext cx="211500" cy="18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8"/>
          <p:cNvSpPr/>
          <p:nvPr/>
        </p:nvSpPr>
        <p:spPr>
          <a:xfrm>
            <a:off x="7355475" y="1679025"/>
            <a:ext cx="1444800" cy="528300"/>
          </a:xfrm>
          <a:prstGeom prst="wedgeRectCallout">
            <a:avLst>
              <a:gd fmla="val -112701" name="adj1"/>
              <a:gd fmla="val 1643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DNS Standard Port = 53</a:t>
            </a:r>
            <a:endParaRPr/>
          </a:p>
        </p:txBody>
      </p:sp>
      <p:sp>
        <p:nvSpPr>
          <p:cNvPr id="785" name="Google Shape;785;p48"/>
          <p:cNvSpPr/>
          <p:nvPr/>
        </p:nvSpPr>
        <p:spPr>
          <a:xfrm>
            <a:off x="415575" y="3733675"/>
            <a:ext cx="1127400" cy="56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Mobile</a:t>
            </a:r>
            <a:endParaRPr/>
          </a:p>
        </p:txBody>
      </p:sp>
      <p:sp>
        <p:nvSpPr>
          <p:cNvPr id="786" name="Google Shape;786;p48"/>
          <p:cNvSpPr/>
          <p:nvPr/>
        </p:nvSpPr>
        <p:spPr>
          <a:xfrm>
            <a:off x="4455925" y="4136975"/>
            <a:ext cx="2716200" cy="56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UPF</a:t>
            </a:r>
            <a:endParaRPr/>
          </a:p>
        </p:txBody>
      </p:sp>
      <p:sp>
        <p:nvSpPr>
          <p:cNvPr id="787" name="Google Shape;787;p48"/>
          <p:cNvSpPr/>
          <p:nvPr/>
        </p:nvSpPr>
        <p:spPr>
          <a:xfrm>
            <a:off x="5933825" y="4202165"/>
            <a:ext cx="1056775" cy="386459"/>
          </a:xfrm>
          <a:prstGeom prst="flowChartMagneticDisk">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DNS</a:t>
            </a:r>
            <a:endParaRPr/>
          </a:p>
        </p:txBody>
      </p:sp>
      <p:cxnSp>
        <p:nvCxnSpPr>
          <p:cNvPr id="788" name="Google Shape;788;p48"/>
          <p:cNvCxnSpPr>
            <a:stCxn id="774" idx="3"/>
            <a:endCxn id="787" idx="1"/>
          </p:cNvCxnSpPr>
          <p:nvPr/>
        </p:nvCxnSpPr>
        <p:spPr>
          <a:xfrm>
            <a:off x="6462213" y="3255824"/>
            <a:ext cx="0" cy="946200"/>
          </a:xfrm>
          <a:prstGeom prst="straightConnector1">
            <a:avLst/>
          </a:prstGeom>
          <a:noFill/>
          <a:ln cap="flat" cmpd="sng" w="9525">
            <a:solidFill>
              <a:schemeClr val="dk2"/>
            </a:solidFill>
            <a:prstDash val="solid"/>
            <a:round/>
            <a:headEnd len="med" w="med" type="none"/>
            <a:tailEnd len="med" w="med" type="triangle"/>
          </a:ln>
        </p:spPr>
      </p:cxnSp>
      <p:sp>
        <p:nvSpPr>
          <p:cNvPr id="789" name="Google Shape;789;p48"/>
          <p:cNvSpPr txBox="1"/>
          <p:nvPr/>
        </p:nvSpPr>
        <p:spPr>
          <a:xfrm>
            <a:off x="6462225" y="3450725"/>
            <a:ext cx="2364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MP2 - DNS </a:t>
            </a:r>
            <a:r>
              <a:rPr b="1" lang="en" sz="1200"/>
              <a:t>Redirection</a:t>
            </a:r>
            <a:r>
              <a:rPr lang="en" sz="1200"/>
              <a:t> </a:t>
            </a:r>
            <a:r>
              <a:rPr lang="en" sz="1200" u="sng">
                <a:solidFill>
                  <a:schemeClr val="hlink"/>
                </a:solidFill>
                <a:latin typeface="Calibri"/>
                <a:ea typeface="Calibri"/>
                <a:cs typeface="Calibri"/>
                <a:sym typeface="Calibri"/>
                <a:hlinkClick r:id="rId5"/>
              </a:rPr>
              <a:t>www.test.com</a:t>
            </a:r>
            <a:r>
              <a:rPr lang="en" sz="1200">
                <a:latin typeface="Calibri"/>
                <a:ea typeface="Calibri"/>
                <a:cs typeface="Calibri"/>
                <a:sym typeface="Calibri"/>
              </a:rPr>
              <a:t> - redirect to Local DNS (dnsLb)</a:t>
            </a:r>
            <a:endParaRPr sz="1200">
              <a:latin typeface="Calibri"/>
              <a:ea typeface="Calibri"/>
              <a:cs typeface="Calibri"/>
              <a:sym typeface="Calibri"/>
            </a:endParaRPr>
          </a:p>
        </p:txBody>
      </p:sp>
      <p:sp>
        <p:nvSpPr>
          <p:cNvPr id="790" name="Google Shape;790;p48"/>
          <p:cNvSpPr/>
          <p:nvPr/>
        </p:nvSpPr>
        <p:spPr>
          <a:xfrm>
            <a:off x="4337800" y="4323425"/>
            <a:ext cx="211500" cy="18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8"/>
          <p:cNvSpPr/>
          <p:nvPr/>
        </p:nvSpPr>
        <p:spPr>
          <a:xfrm>
            <a:off x="3480250" y="3452466"/>
            <a:ext cx="1291800" cy="528300"/>
          </a:xfrm>
          <a:prstGeom prst="wedgeRectCallout">
            <a:avLst>
              <a:gd fmla="val 21838" name="adj1"/>
              <a:gd fmla="val 12671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UPF IP</a:t>
            </a:r>
            <a:endParaRPr/>
          </a:p>
          <a:p>
            <a:pPr indent="0" lvl="0" marL="0" rtl="0" algn="l">
              <a:spcBef>
                <a:spcPts val="0"/>
              </a:spcBef>
              <a:spcAft>
                <a:spcPts val="0"/>
              </a:spcAft>
              <a:buNone/>
            </a:pPr>
            <a:r>
              <a:rPr lang="en"/>
              <a:t>2.2.2.2</a:t>
            </a:r>
            <a:endParaRPr/>
          </a:p>
        </p:txBody>
      </p:sp>
      <p:sp>
        <p:nvSpPr>
          <p:cNvPr id="792" name="Google Shape;792;p48"/>
          <p:cNvSpPr txBox="1"/>
          <p:nvPr/>
        </p:nvSpPr>
        <p:spPr>
          <a:xfrm>
            <a:off x="251175" y="4207575"/>
            <a:ext cx="184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DNS - 2.2.2.2</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Dstn: www.test.com:32000</a:t>
            </a:r>
            <a:endParaRPr>
              <a:latin typeface="Calibri"/>
              <a:ea typeface="Calibri"/>
              <a:cs typeface="Calibri"/>
              <a:sym typeface="Calibri"/>
            </a:endParaRPr>
          </a:p>
        </p:txBody>
      </p:sp>
      <p:cxnSp>
        <p:nvCxnSpPr>
          <p:cNvPr id="793" name="Google Shape;793;p48"/>
          <p:cNvCxnSpPr>
            <a:stCxn id="785" idx="3"/>
            <a:endCxn id="787" idx="2"/>
          </p:cNvCxnSpPr>
          <p:nvPr/>
        </p:nvCxnSpPr>
        <p:spPr>
          <a:xfrm>
            <a:off x="1542975" y="4014025"/>
            <a:ext cx="4390800" cy="381300"/>
          </a:xfrm>
          <a:prstGeom prst="straightConnector1">
            <a:avLst/>
          </a:prstGeom>
          <a:noFill/>
          <a:ln cap="flat" cmpd="sng" w="9525">
            <a:solidFill>
              <a:schemeClr val="dk2"/>
            </a:solidFill>
            <a:prstDash val="dash"/>
            <a:round/>
            <a:headEnd len="med" w="med" type="none"/>
            <a:tailEnd len="med" w="med" type="triangle"/>
          </a:ln>
        </p:spPr>
      </p:cxnSp>
      <p:sp>
        <p:nvSpPr>
          <p:cNvPr id="794" name="Google Shape;794;p48"/>
          <p:cNvSpPr txBox="1"/>
          <p:nvPr/>
        </p:nvSpPr>
        <p:spPr>
          <a:xfrm>
            <a:off x="1997000" y="4104225"/>
            <a:ext cx="2031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Get IP for </a:t>
            </a:r>
            <a:r>
              <a:rPr lang="en" sz="1300" u="sng">
                <a:solidFill>
                  <a:schemeClr val="hlink"/>
                </a:solidFill>
                <a:latin typeface="Calibri"/>
                <a:ea typeface="Calibri"/>
                <a:cs typeface="Calibri"/>
                <a:sym typeface="Calibri"/>
                <a:hlinkClick r:id="rId6"/>
              </a:rPr>
              <a:t>www.test.com</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Response = 1.1.1.1</a:t>
            </a:r>
            <a:endParaRPr sz="1300">
              <a:latin typeface="Calibri"/>
              <a:ea typeface="Calibri"/>
              <a:cs typeface="Calibri"/>
              <a:sym typeface="Calibri"/>
            </a:endParaRPr>
          </a:p>
        </p:txBody>
      </p:sp>
      <p:cxnSp>
        <p:nvCxnSpPr>
          <p:cNvPr id="795" name="Google Shape;795;p48"/>
          <p:cNvCxnSpPr>
            <a:stCxn id="787" idx="2"/>
          </p:cNvCxnSpPr>
          <p:nvPr/>
        </p:nvCxnSpPr>
        <p:spPr>
          <a:xfrm flipH="1" rot="10800000">
            <a:off x="5933825" y="3274295"/>
            <a:ext cx="314100" cy="1121100"/>
          </a:xfrm>
          <a:prstGeom prst="straightConnector1">
            <a:avLst/>
          </a:prstGeom>
          <a:noFill/>
          <a:ln cap="flat" cmpd="sng" w="9525">
            <a:solidFill>
              <a:schemeClr val="dk2"/>
            </a:solidFill>
            <a:prstDash val="dash"/>
            <a:round/>
            <a:headEnd len="med" w="med" type="none"/>
            <a:tailEnd len="med" w="med" type="triangle"/>
          </a:ln>
        </p:spPr>
      </p:cxnSp>
      <p:sp>
        <p:nvSpPr>
          <p:cNvPr id="796" name="Google Shape;796;p48"/>
          <p:cNvSpPr txBox="1"/>
          <p:nvPr/>
        </p:nvSpPr>
        <p:spPr>
          <a:xfrm>
            <a:off x="4977700" y="3335450"/>
            <a:ext cx="1382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alibri"/>
                <a:ea typeface="Calibri"/>
                <a:cs typeface="Calibri"/>
                <a:sym typeface="Calibri"/>
              </a:rPr>
              <a:t>Redirect to MEP DNS</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Response = 1.1.1.1</a:t>
            </a:r>
            <a:endParaRPr sz="900">
              <a:latin typeface="Calibri"/>
              <a:ea typeface="Calibri"/>
              <a:cs typeface="Calibri"/>
              <a:sym typeface="Calibri"/>
            </a:endParaRPr>
          </a:p>
        </p:txBody>
      </p:sp>
      <p:cxnSp>
        <p:nvCxnSpPr>
          <p:cNvPr id="797" name="Google Shape;797;p48"/>
          <p:cNvCxnSpPr>
            <a:endCxn id="778" idx="2"/>
          </p:cNvCxnSpPr>
          <p:nvPr/>
        </p:nvCxnSpPr>
        <p:spPr>
          <a:xfrm flipH="1" rot="10800000">
            <a:off x="1566500" y="2379675"/>
            <a:ext cx="3935700" cy="1442700"/>
          </a:xfrm>
          <a:prstGeom prst="straightConnector1">
            <a:avLst/>
          </a:prstGeom>
          <a:noFill/>
          <a:ln cap="flat" cmpd="sng" w="9525">
            <a:solidFill>
              <a:schemeClr val="dk2"/>
            </a:solidFill>
            <a:prstDash val="dash"/>
            <a:round/>
            <a:headEnd len="med" w="med" type="none"/>
            <a:tailEnd len="med" w="med" type="triangle"/>
          </a:ln>
        </p:spPr>
      </p:cxnSp>
      <p:sp>
        <p:nvSpPr>
          <p:cNvPr id="798" name="Google Shape;798;p48"/>
          <p:cNvSpPr txBox="1"/>
          <p:nvPr/>
        </p:nvSpPr>
        <p:spPr>
          <a:xfrm>
            <a:off x="1245425" y="2140088"/>
            <a:ext cx="197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Example</a:t>
            </a:r>
            <a:r>
              <a:rPr lang="en">
                <a:latin typeface="Calibri"/>
                <a:ea typeface="Calibri"/>
                <a:cs typeface="Calibri"/>
                <a:sym typeface="Calibri"/>
              </a:rPr>
              <a:t>: with NodePort to expose service</a:t>
            </a:r>
            <a:endParaRPr>
              <a:latin typeface="Calibri"/>
              <a:ea typeface="Calibri"/>
              <a:cs typeface="Calibri"/>
              <a:sym typeface="Calibri"/>
            </a:endParaRPr>
          </a:p>
        </p:txBody>
      </p:sp>
      <p:sp>
        <p:nvSpPr>
          <p:cNvPr id="799" name="Google Shape;799;p48"/>
          <p:cNvSpPr/>
          <p:nvPr/>
        </p:nvSpPr>
        <p:spPr>
          <a:xfrm>
            <a:off x="2638950" y="3908500"/>
            <a:ext cx="250500" cy="23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800" name="Google Shape;800;p48"/>
          <p:cNvSpPr/>
          <p:nvPr/>
        </p:nvSpPr>
        <p:spPr>
          <a:xfrm>
            <a:off x="5997425" y="3783925"/>
            <a:ext cx="250500" cy="23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801" name="Google Shape;801;p48"/>
          <p:cNvSpPr/>
          <p:nvPr/>
        </p:nvSpPr>
        <p:spPr>
          <a:xfrm>
            <a:off x="3049700" y="2985975"/>
            <a:ext cx="250500" cy="23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802" name="Google Shape;802;p48"/>
          <p:cNvSpPr/>
          <p:nvPr/>
        </p:nvSpPr>
        <p:spPr>
          <a:xfrm>
            <a:off x="6462300" y="1410275"/>
            <a:ext cx="250500" cy="23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803" name="Google Shape;803;p48"/>
          <p:cNvSpPr/>
          <p:nvPr/>
        </p:nvSpPr>
        <p:spPr>
          <a:xfrm>
            <a:off x="6494013" y="3331975"/>
            <a:ext cx="250500" cy="23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49"/>
          <p:cNvSpPr txBox="1"/>
          <p:nvPr>
            <p:ph type="title"/>
          </p:nvPr>
        </p:nvSpPr>
        <p:spPr>
          <a:xfrm>
            <a:off x="413750" y="335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ROADMAP and TODO</a:t>
            </a:r>
            <a:endParaRPr/>
          </a:p>
        </p:txBody>
      </p:sp>
      <p:grpSp>
        <p:nvGrpSpPr>
          <p:cNvPr id="809" name="Google Shape;809;p49"/>
          <p:cNvGrpSpPr/>
          <p:nvPr/>
        </p:nvGrpSpPr>
        <p:grpSpPr>
          <a:xfrm>
            <a:off x="1797779" y="999503"/>
            <a:ext cx="4567653" cy="3786294"/>
            <a:chOff x="5142427" y="1124593"/>
            <a:chExt cx="3144900" cy="2810700"/>
          </a:xfrm>
        </p:grpSpPr>
        <p:sp>
          <p:nvSpPr>
            <p:cNvPr id="810" name="Google Shape;810;p49"/>
            <p:cNvSpPr/>
            <p:nvPr/>
          </p:nvSpPr>
          <p:spPr>
            <a:xfrm>
              <a:off x="5142427" y="1124593"/>
              <a:ext cx="3144900" cy="2810700"/>
            </a:xfrm>
            <a:prstGeom prst="roundRect">
              <a:avLst>
                <a:gd fmla="val 2924" name="adj"/>
              </a:avLst>
            </a:prstGeom>
            <a:solidFill>
              <a:srgbClr val="FFFFFF">
                <a:alpha val="356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00">
                <a:solidFill>
                  <a:srgbClr val="000000"/>
                </a:solidFill>
                <a:latin typeface="Raleway"/>
                <a:ea typeface="Raleway"/>
                <a:cs typeface="Raleway"/>
                <a:sym typeface="Raleway"/>
              </a:endParaRPr>
            </a:p>
          </p:txBody>
        </p:sp>
        <p:sp>
          <p:nvSpPr>
            <p:cNvPr id="811" name="Google Shape;811;p49"/>
            <p:cNvSpPr/>
            <p:nvPr/>
          </p:nvSpPr>
          <p:spPr>
            <a:xfrm>
              <a:off x="7130144" y="2417046"/>
              <a:ext cx="1146000" cy="1464900"/>
            </a:xfrm>
            <a:prstGeom prst="roundRect">
              <a:avLst>
                <a:gd fmla="val 4698" name="adj"/>
              </a:avLst>
            </a:prstGeom>
            <a:gradFill>
              <a:gsLst>
                <a:gs pos="0">
                  <a:srgbClr val="E1EFD8"/>
                </a:gs>
                <a:gs pos="75000">
                  <a:srgbClr val="E1EFD8"/>
                </a:gs>
                <a:gs pos="100000">
                  <a:srgbClr val="FFFFFF">
                    <a:alpha val="40000"/>
                  </a:srgbClr>
                </a:gs>
              </a:gsLst>
              <a:path path="circle">
                <a:fillToRect b="50%" l="50%" r="50%" t="50%"/>
              </a:path>
              <a:tileRect/>
            </a:gradFill>
            <a:ln cap="flat" cmpd="sng" w="9525">
              <a:solidFill>
                <a:srgbClr val="FFFFFF">
                  <a:alpha val="20000"/>
                </a:srgbClr>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44546A"/>
                </a:solidFill>
                <a:latin typeface="Raleway"/>
                <a:ea typeface="Raleway"/>
                <a:cs typeface="Raleway"/>
                <a:sym typeface="Raleway"/>
              </a:endParaRPr>
            </a:p>
          </p:txBody>
        </p:sp>
        <p:sp>
          <p:nvSpPr>
            <p:cNvPr id="812" name="Google Shape;812;p49"/>
            <p:cNvSpPr/>
            <p:nvPr/>
          </p:nvSpPr>
          <p:spPr>
            <a:xfrm>
              <a:off x="5142427" y="2420305"/>
              <a:ext cx="1955400" cy="1461600"/>
            </a:xfrm>
            <a:prstGeom prst="roundRect">
              <a:avLst>
                <a:gd fmla="val 4698" name="adj"/>
              </a:avLst>
            </a:prstGeom>
            <a:gradFill>
              <a:gsLst>
                <a:gs pos="0">
                  <a:srgbClr val="929292">
                    <a:alpha val="0"/>
                  </a:srgbClr>
                </a:gs>
                <a:gs pos="75000">
                  <a:srgbClr val="929292">
                    <a:alpha val="0"/>
                  </a:srgbClr>
                </a:gs>
                <a:gs pos="100000">
                  <a:srgbClr val="FFFFFF">
                    <a:alpha val="40000"/>
                  </a:srgbClr>
                </a:gs>
              </a:gsLst>
              <a:path path="circle">
                <a:fillToRect b="50%" l="50%" r="50%" t="50%"/>
              </a:path>
              <a:tileRect/>
            </a:gradFill>
            <a:ln cap="flat" cmpd="sng" w="9525">
              <a:solidFill>
                <a:srgbClr val="FFFFFF">
                  <a:alpha val="20000"/>
                </a:srgbClr>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44546A"/>
                </a:solidFill>
                <a:latin typeface="Raleway"/>
                <a:ea typeface="Raleway"/>
                <a:cs typeface="Raleway"/>
                <a:sym typeface="Raleway"/>
              </a:endParaRPr>
            </a:p>
          </p:txBody>
        </p:sp>
        <p:sp>
          <p:nvSpPr>
            <p:cNvPr id="813" name="Google Shape;813;p49"/>
            <p:cNvSpPr/>
            <p:nvPr/>
          </p:nvSpPr>
          <p:spPr>
            <a:xfrm>
              <a:off x="6150037" y="2420304"/>
              <a:ext cx="947700" cy="1461600"/>
            </a:xfrm>
            <a:prstGeom prst="roundRect">
              <a:avLst>
                <a:gd fmla="val 4698" name="adj"/>
              </a:avLst>
            </a:prstGeom>
            <a:gradFill>
              <a:gsLst>
                <a:gs pos="0">
                  <a:srgbClr val="E1EFD8"/>
                </a:gs>
                <a:gs pos="75000">
                  <a:srgbClr val="E1EFD8"/>
                </a:gs>
                <a:gs pos="100000">
                  <a:srgbClr val="FFFFFF">
                    <a:alpha val="40000"/>
                  </a:srgbClr>
                </a:gs>
              </a:gsLst>
              <a:path path="circle">
                <a:fillToRect b="50%" l="50%" r="50%" t="50%"/>
              </a:path>
              <a:tileRect/>
            </a:gradFill>
            <a:ln cap="flat" cmpd="sng" w="9525">
              <a:solidFill>
                <a:srgbClr val="ED7D3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44546A"/>
                </a:solidFill>
                <a:latin typeface="Raleway"/>
                <a:ea typeface="Raleway"/>
                <a:cs typeface="Raleway"/>
                <a:sym typeface="Raleway"/>
              </a:endParaRPr>
            </a:p>
          </p:txBody>
        </p:sp>
        <p:sp>
          <p:nvSpPr>
            <p:cNvPr id="814" name="Google Shape;814;p49"/>
            <p:cNvSpPr/>
            <p:nvPr/>
          </p:nvSpPr>
          <p:spPr>
            <a:xfrm>
              <a:off x="5207885" y="1417973"/>
              <a:ext cx="1095900" cy="434700"/>
            </a:xfrm>
            <a:prstGeom prst="roundRect">
              <a:avLst>
                <a:gd fmla="val 4698" name="adj"/>
              </a:avLst>
            </a:prstGeom>
            <a:gradFill>
              <a:gsLst>
                <a:gs pos="0">
                  <a:srgbClr val="E1EFD8"/>
                </a:gs>
                <a:gs pos="75000">
                  <a:srgbClr val="E1EFD8"/>
                </a:gs>
                <a:gs pos="100000">
                  <a:srgbClr val="FFFFFF">
                    <a:alpha val="40000"/>
                  </a:srgbClr>
                </a:gs>
              </a:gsLst>
              <a:path path="circle">
                <a:fillToRect b="50%" l="50%" r="50%" t="50%"/>
              </a:path>
              <a:tileRect/>
            </a:gradFill>
            <a:ln cap="flat" cmpd="sng" w="9525">
              <a:solidFill>
                <a:srgbClr val="FFFFFF">
                  <a:alpha val="20000"/>
                </a:srgbClr>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44546A"/>
                </a:solidFill>
                <a:latin typeface="Raleway"/>
                <a:ea typeface="Raleway"/>
                <a:cs typeface="Raleway"/>
                <a:sym typeface="Raleway"/>
              </a:endParaRPr>
            </a:p>
          </p:txBody>
        </p:sp>
        <p:sp>
          <p:nvSpPr>
            <p:cNvPr id="815" name="Google Shape;815;p49"/>
            <p:cNvSpPr/>
            <p:nvPr/>
          </p:nvSpPr>
          <p:spPr>
            <a:xfrm>
              <a:off x="7048139" y="1148865"/>
              <a:ext cx="1207200" cy="724200"/>
            </a:xfrm>
            <a:prstGeom prst="roundRect">
              <a:avLst>
                <a:gd fmla="val 4698" name="adj"/>
              </a:avLst>
            </a:prstGeom>
            <a:gradFill>
              <a:gsLst>
                <a:gs pos="0">
                  <a:srgbClr val="E1EFD8"/>
                </a:gs>
                <a:gs pos="75000">
                  <a:srgbClr val="E1EFD8"/>
                </a:gs>
                <a:gs pos="100000">
                  <a:srgbClr val="FFFFFF">
                    <a:alpha val="40000"/>
                  </a:srgbClr>
                </a:gs>
              </a:gsLst>
              <a:path path="circle">
                <a:fillToRect b="50%" l="50%" r="50%" t="50%"/>
              </a:path>
              <a:tileRect/>
            </a:gradFill>
            <a:ln cap="flat" cmpd="sng" w="9525">
              <a:solidFill>
                <a:srgbClr val="FFFFFF">
                  <a:alpha val="20000"/>
                </a:srgbClr>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44546A"/>
                </a:solidFill>
                <a:latin typeface="Raleway"/>
                <a:ea typeface="Raleway"/>
                <a:cs typeface="Raleway"/>
                <a:sym typeface="Raleway"/>
              </a:endParaRPr>
            </a:p>
          </p:txBody>
        </p:sp>
        <p:sp>
          <p:nvSpPr>
            <p:cNvPr id="816" name="Google Shape;816;p49"/>
            <p:cNvSpPr/>
            <p:nvPr/>
          </p:nvSpPr>
          <p:spPr>
            <a:xfrm>
              <a:off x="5255019" y="1676607"/>
              <a:ext cx="1009500" cy="136500"/>
            </a:xfrm>
            <a:prstGeom prst="roundRect">
              <a:avLst>
                <a:gd fmla="val 16667" name="adj"/>
              </a:avLst>
            </a:prstGeom>
            <a:solidFill>
              <a:srgbClr val="8DA9DB"/>
            </a:solidFill>
            <a:ln>
              <a:noFill/>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Application Agent</a:t>
              </a:r>
              <a:endParaRPr sz="800">
                <a:solidFill>
                  <a:srgbClr val="0C0C0C"/>
                </a:solidFill>
                <a:latin typeface="Raleway"/>
                <a:ea typeface="Raleway"/>
                <a:cs typeface="Raleway"/>
                <a:sym typeface="Raleway"/>
              </a:endParaRPr>
            </a:p>
          </p:txBody>
        </p:sp>
        <p:sp>
          <p:nvSpPr>
            <p:cNvPr id="817" name="Google Shape;817;p49"/>
            <p:cNvSpPr txBox="1"/>
            <p:nvPr/>
          </p:nvSpPr>
          <p:spPr>
            <a:xfrm>
              <a:off x="6014515" y="1167605"/>
              <a:ext cx="799800" cy="1029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900">
                  <a:solidFill>
                    <a:srgbClr val="000000"/>
                  </a:solidFill>
                  <a:latin typeface="Raleway"/>
                  <a:ea typeface="Raleway"/>
                  <a:cs typeface="Raleway"/>
                  <a:sym typeface="Raleway"/>
                </a:rPr>
                <a:t>Edge Platform</a:t>
              </a:r>
              <a:endParaRPr/>
            </a:p>
          </p:txBody>
        </p:sp>
        <p:sp>
          <p:nvSpPr>
            <p:cNvPr id="818" name="Google Shape;818;p49"/>
            <p:cNvSpPr/>
            <p:nvPr/>
          </p:nvSpPr>
          <p:spPr>
            <a:xfrm>
              <a:off x="5230080" y="2158378"/>
              <a:ext cx="1823700" cy="227100"/>
            </a:xfrm>
            <a:prstGeom prst="roundRect">
              <a:avLst>
                <a:gd fmla="val 16667" name="adj"/>
              </a:avLst>
            </a:prstGeom>
            <a:solidFill>
              <a:srgbClr val="8DA9DB"/>
            </a:solidFill>
            <a:ln>
              <a:noFill/>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Container/Virtual Machine and WASM (PoC) orchestration</a:t>
              </a:r>
              <a:endParaRPr sz="800">
                <a:solidFill>
                  <a:srgbClr val="0C0C0C"/>
                </a:solidFill>
                <a:latin typeface="Raleway"/>
                <a:ea typeface="Raleway"/>
                <a:cs typeface="Raleway"/>
                <a:sym typeface="Raleway"/>
              </a:endParaRPr>
            </a:p>
          </p:txBody>
        </p:sp>
        <p:sp>
          <p:nvSpPr>
            <p:cNvPr id="819" name="Google Shape;819;p49"/>
            <p:cNvSpPr/>
            <p:nvPr/>
          </p:nvSpPr>
          <p:spPr>
            <a:xfrm>
              <a:off x="5230080" y="1902217"/>
              <a:ext cx="3025500" cy="195000"/>
            </a:xfrm>
            <a:prstGeom prst="roundRect">
              <a:avLst>
                <a:gd fmla="val 16667" name="adj"/>
              </a:avLst>
            </a:prstGeom>
            <a:solidFill>
              <a:srgbClr val="8DA9DB"/>
            </a:solidFill>
            <a:ln>
              <a:noFill/>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900">
                  <a:solidFill>
                    <a:srgbClr val="0C0C0C"/>
                  </a:solidFill>
                  <a:latin typeface="Raleway"/>
                  <a:ea typeface="Raleway"/>
                  <a:cs typeface="Raleway"/>
                  <a:sym typeface="Raleway"/>
                </a:rPr>
                <a:t>API Gateway</a:t>
              </a:r>
              <a:endParaRPr sz="900">
                <a:solidFill>
                  <a:srgbClr val="0C0C0C"/>
                </a:solidFill>
                <a:latin typeface="Raleway"/>
                <a:ea typeface="Raleway"/>
                <a:cs typeface="Raleway"/>
                <a:sym typeface="Raleway"/>
              </a:endParaRPr>
            </a:p>
          </p:txBody>
        </p:sp>
        <p:sp>
          <p:nvSpPr>
            <p:cNvPr id="820" name="Google Shape;820;p49"/>
            <p:cNvSpPr/>
            <p:nvPr/>
          </p:nvSpPr>
          <p:spPr>
            <a:xfrm>
              <a:off x="5230080" y="2747896"/>
              <a:ext cx="900000" cy="180000"/>
            </a:xfrm>
            <a:prstGeom prst="roundRect">
              <a:avLst>
                <a:gd fmla="val 16667" name="adj"/>
              </a:avLst>
            </a:prstGeom>
            <a:solidFill>
              <a:srgbClr val="F4B081">
                <a:alpha val="84710"/>
              </a:srgbClr>
            </a:solidFill>
            <a:ln cap="flat" cmpd="sng" w="9525">
              <a:solidFill>
                <a:srgbClr val="ED7D31"/>
              </a:solidFill>
              <a:prstDash val="solid"/>
              <a:round/>
              <a:headEnd len="sm" w="sm" type="none"/>
              <a:tailEnd len="sm" w="sm" type="none"/>
            </a:ln>
          </p:spPr>
          <p:txBody>
            <a:bodyPr anchorCtr="0" anchor="ctr" bIns="68525" lIns="0" spcFirstLastPara="1" rIns="0"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Remote Capability</a:t>
              </a:r>
              <a:endParaRPr sz="800">
                <a:solidFill>
                  <a:srgbClr val="0C0C0C"/>
                </a:solidFill>
                <a:latin typeface="Raleway"/>
                <a:ea typeface="Raleway"/>
                <a:cs typeface="Raleway"/>
                <a:sym typeface="Raleway"/>
              </a:endParaRPr>
            </a:p>
          </p:txBody>
        </p:sp>
        <p:sp>
          <p:nvSpPr>
            <p:cNvPr id="821" name="Google Shape;821;p49"/>
            <p:cNvSpPr/>
            <p:nvPr/>
          </p:nvSpPr>
          <p:spPr>
            <a:xfrm>
              <a:off x="5230080" y="3205431"/>
              <a:ext cx="900000" cy="629400"/>
            </a:xfrm>
            <a:prstGeom prst="roundRect">
              <a:avLst>
                <a:gd fmla="val 7460" name="adj"/>
              </a:avLst>
            </a:prstGeom>
            <a:solidFill>
              <a:srgbClr val="8DA9DB"/>
            </a:solidFill>
            <a:ln cap="flat" cmpd="sng" w="9525">
              <a:solidFill>
                <a:srgbClr val="ED7D31"/>
              </a:solidFill>
              <a:prstDash val="solid"/>
              <a:round/>
              <a:headEnd len="sm" w="sm" type="none"/>
              <a:tailEnd len="sm" w="sm" type="none"/>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9">
                  <a:solidFill>
                    <a:srgbClr val="0C0C0C"/>
                  </a:solidFill>
                  <a:latin typeface="Raleway"/>
                  <a:ea typeface="Raleway"/>
                  <a:cs typeface="Raleway"/>
                  <a:sym typeface="Raleway"/>
                </a:rPr>
                <a:t>Profile (IOT...)</a:t>
              </a:r>
              <a:endParaRPr sz="900">
                <a:solidFill>
                  <a:srgbClr val="0C0C0C"/>
                </a:solidFill>
                <a:latin typeface="Raleway"/>
                <a:ea typeface="Raleway"/>
                <a:cs typeface="Raleway"/>
                <a:sym typeface="Raleway"/>
              </a:endParaRPr>
            </a:p>
          </p:txBody>
        </p:sp>
        <p:sp>
          <p:nvSpPr>
            <p:cNvPr id="822" name="Google Shape;822;p49"/>
            <p:cNvSpPr/>
            <p:nvPr/>
          </p:nvSpPr>
          <p:spPr>
            <a:xfrm>
              <a:off x="5230080" y="2972683"/>
              <a:ext cx="900000" cy="180000"/>
            </a:xfrm>
            <a:prstGeom prst="roundRect">
              <a:avLst>
                <a:gd fmla="val 16667" name="adj"/>
              </a:avLst>
            </a:prstGeom>
            <a:solidFill>
              <a:srgbClr val="8DA9DB"/>
            </a:solidFill>
            <a:ln>
              <a:noFill/>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AI (Kunpeng)</a:t>
              </a:r>
              <a:endParaRPr sz="800">
                <a:solidFill>
                  <a:srgbClr val="0C0C0C"/>
                </a:solidFill>
                <a:latin typeface="Raleway"/>
                <a:ea typeface="Raleway"/>
                <a:cs typeface="Raleway"/>
                <a:sym typeface="Raleway"/>
              </a:endParaRPr>
            </a:p>
          </p:txBody>
        </p:sp>
        <p:sp>
          <p:nvSpPr>
            <p:cNvPr id="823" name="Google Shape;823;p49"/>
            <p:cNvSpPr txBox="1"/>
            <p:nvPr/>
          </p:nvSpPr>
          <p:spPr>
            <a:xfrm>
              <a:off x="5275218" y="2464105"/>
              <a:ext cx="790200" cy="915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800">
                  <a:solidFill>
                    <a:srgbClr val="F17D09"/>
                  </a:solidFill>
                  <a:latin typeface="Raleway"/>
                  <a:ea typeface="Raleway"/>
                  <a:cs typeface="Raleway"/>
                  <a:sym typeface="Raleway"/>
                </a:rPr>
                <a:t>Open Capability</a:t>
              </a:r>
              <a:endParaRPr/>
            </a:p>
          </p:txBody>
        </p:sp>
        <p:sp>
          <p:nvSpPr>
            <p:cNvPr id="824" name="Google Shape;824;p49"/>
            <p:cNvSpPr txBox="1"/>
            <p:nvPr/>
          </p:nvSpPr>
          <p:spPr>
            <a:xfrm>
              <a:off x="6179752" y="2471574"/>
              <a:ext cx="865500" cy="182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800">
                  <a:solidFill>
                    <a:srgbClr val="F17D09"/>
                  </a:solidFill>
                  <a:latin typeface="Raleway"/>
                  <a:ea typeface="Raleway"/>
                  <a:cs typeface="Raleway"/>
                  <a:sym typeface="Raleway"/>
                </a:rPr>
                <a:t>Local Openness Capability</a:t>
              </a:r>
              <a:endParaRPr/>
            </a:p>
          </p:txBody>
        </p:sp>
        <p:sp>
          <p:nvSpPr>
            <p:cNvPr id="825" name="Google Shape;825;p49"/>
            <p:cNvSpPr txBox="1"/>
            <p:nvPr/>
          </p:nvSpPr>
          <p:spPr>
            <a:xfrm>
              <a:off x="7424379" y="2465780"/>
              <a:ext cx="537000" cy="915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800">
                  <a:solidFill>
                    <a:srgbClr val="F17D09"/>
                  </a:solidFill>
                  <a:latin typeface="Raleway"/>
                  <a:ea typeface="Raleway"/>
                  <a:cs typeface="Raleway"/>
                  <a:sym typeface="Raleway"/>
                </a:rPr>
                <a:t>Data plane</a:t>
              </a:r>
              <a:endParaRPr/>
            </a:p>
          </p:txBody>
        </p:sp>
        <p:sp>
          <p:nvSpPr>
            <p:cNvPr id="826" name="Google Shape;826;p49"/>
            <p:cNvSpPr/>
            <p:nvPr/>
          </p:nvSpPr>
          <p:spPr>
            <a:xfrm>
              <a:off x="6172743" y="2749448"/>
              <a:ext cx="900000" cy="180000"/>
            </a:xfrm>
            <a:prstGeom prst="roundRect">
              <a:avLst>
                <a:gd fmla="val 16667" name="adj"/>
              </a:avLst>
            </a:prstGeom>
            <a:solidFill>
              <a:srgbClr val="F4B081">
                <a:alpha val="84710"/>
              </a:srgbClr>
            </a:solidFill>
            <a:ln cap="flat" cmpd="sng" w="9525">
              <a:solidFill>
                <a:srgbClr val="ED7D31"/>
              </a:solidFill>
              <a:prstDash val="solid"/>
              <a:round/>
              <a:headEnd len="sm" w="sm" type="none"/>
              <a:tailEnd len="sm" w="sm" type="none"/>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ETSI</a:t>
              </a:r>
              <a:endParaRPr sz="800">
                <a:solidFill>
                  <a:srgbClr val="0C0C0C"/>
                </a:solidFill>
                <a:latin typeface="Raleway"/>
                <a:ea typeface="Raleway"/>
                <a:cs typeface="Raleway"/>
                <a:sym typeface="Raleway"/>
              </a:endParaRPr>
            </a:p>
          </p:txBody>
        </p:sp>
        <p:sp>
          <p:nvSpPr>
            <p:cNvPr id="827" name="Google Shape;827;p49"/>
            <p:cNvSpPr/>
            <p:nvPr/>
          </p:nvSpPr>
          <p:spPr>
            <a:xfrm>
              <a:off x="6175054" y="2972683"/>
              <a:ext cx="900000" cy="180000"/>
            </a:xfrm>
            <a:prstGeom prst="roundRect">
              <a:avLst>
                <a:gd fmla="val 16667" name="adj"/>
              </a:avLst>
            </a:prstGeom>
            <a:solidFill>
              <a:srgbClr val="8DA9DB"/>
            </a:solidFill>
            <a:ln>
              <a:noFill/>
            </a:ln>
          </p:spPr>
          <p:txBody>
            <a:bodyPr anchorCtr="0" anchor="ctr" bIns="68525" lIns="0" spcFirstLastPara="1" rIns="0"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5G NW Capability</a:t>
              </a:r>
              <a:endParaRPr sz="800">
                <a:solidFill>
                  <a:srgbClr val="0C0C0C"/>
                </a:solidFill>
                <a:latin typeface="Raleway"/>
                <a:ea typeface="Raleway"/>
                <a:cs typeface="Raleway"/>
                <a:sym typeface="Raleway"/>
              </a:endParaRPr>
            </a:p>
          </p:txBody>
        </p:sp>
        <p:sp>
          <p:nvSpPr>
            <p:cNvPr id="828" name="Google Shape;828;p49"/>
            <p:cNvSpPr/>
            <p:nvPr/>
          </p:nvSpPr>
          <p:spPr>
            <a:xfrm>
              <a:off x="6172743" y="3214968"/>
              <a:ext cx="900000" cy="216000"/>
            </a:xfrm>
            <a:prstGeom prst="roundRect">
              <a:avLst>
                <a:gd fmla="val 16667" name="adj"/>
              </a:avLst>
            </a:prstGeom>
            <a:solidFill>
              <a:srgbClr val="F4B081">
                <a:alpha val="84710"/>
              </a:srgbClr>
            </a:solidFill>
            <a:ln cap="flat" cmpd="sng" w="9525">
              <a:solidFill>
                <a:srgbClr val="ED7D31"/>
              </a:solidFill>
              <a:prstDash val="solid"/>
              <a:round/>
              <a:headEnd len="sm" w="sm" type="none"/>
              <a:tailEnd len="sm" w="sm" type="none"/>
            </a:ln>
          </p:spPr>
          <p:txBody>
            <a:bodyPr anchorCtr="0" anchor="ctr" bIns="68525" lIns="0" spcFirstLastPara="1" rIns="0"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Hardware Capability</a:t>
              </a:r>
              <a:endParaRPr sz="800">
                <a:solidFill>
                  <a:srgbClr val="0C0C0C"/>
                </a:solidFill>
                <a:latin typeface="Raleway"/>
                <a:ea typeface="Raleway"/>
                <a:cs typeface="Raleway"/>
                <a:sym typeface="Raleway"/>
              </a:endParaRPr>
            </a:p>
          </p:txBody>
        </p:sp>
        <p:sp>
          <p:nvSpPr>
            <p:cNvPr id="829" name="Google Shape;829;p49"/>
            <p:cNvSpPr/>
            <p:nvPr/>
          </p:nvSpPr>
          <p:spPr>
            <a:xfrm>
              <a:off x="6172743" y="3464163"/>
              <a:ext cx="900000" cy="370800"/>
            </a:xfrm>
            <a:prstGeom prst="roundRect">
              <a:avLst>
                <a:gd fmla="val 8103" name="adj"/>
              </a:avLst>
            </a:prstGeom>
            <a:solidFill>
              <a:srgbClr val="8DA9DB"/>
            </a:solidFill>
            <a:ln cap="flat" cmpd="sng" w="9525">
              <a:solidFill>
                <a:srgbClr val="ED7D31"/>
              </a:solidFill>
              <a:prstDash val="solid"/>
              <a:round/>
              <a:headEnd len="sm" w="sm" type="none"/>
              <a:tailEnd len="sm" w="sm" type="none"/>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3</a:t>
              </a:r>
              <a:r>
                <a:rPr baseline="30000" lang="en" sz="800">
                  <a:solidFill>
                    <a:srgbClr val="0C0C0C"/>
                  </a:solidFill>
                  <a:latin typeface="Raleway"/>
                  <a:ea typeface="Raleway"/>
                  <a:cs typeface="Raleway"/>
                  <a:sym typeface="Raleway"/>
                </a:rPr>
                <a:t>rd</a:t>
              </a:r>
              <a:r>
                <a:rPr lang="en" sz="800">
                  <a:solidFill>
                    <a:srgbClr val="0C0C0C"/>
                  </a:solidFill>
                  <a:latin typeface="Raleway"/>
                  <a:ea typeface="Raleway"/>
                  <a:cs typeface="Raleway"/>
                  <a:sym typeface="Raleway"/>
                </a:rPr>
                <a:t> party Capability Openness</a:t>
              </a:r>
              <a:endParaRPr sz="800">
                <a:solidFill>
                  <a:srgbClr val="0C0C0C"/>
                </a:solidFill>
                <a:latin typeface="Raleway"/>
                <a:ea typeface="Raleway"/>
                <a:cs typeface="Raleway"/>
                <a:sym typeface="Raleway"/>
              </a:endParaRPr>
            </a:p>
          </p:txBody>
        </p:sp>
        <p:sp>
          <p:nvSpPr>
            <p:cNvPr id="830" name="Google Shape;830;p49"/>
            <p:cNvSpPr/>
            <p:nvPr/>
          </p:nvSpPr>
          <p:spPr>
            <a:xfrm>
              <a:off x="7140476" y="2709076"/>
              <a:ext cx="1125600" cy="353400"/>
            </a:xfrm>
            <a:prstGeom prst="roundRect">
              <a:avLst>
                <a:gd fmla="val 16667" name="adj"/>
              </a:avLst>
            </a:prstGeom>
            <a:solidFill>
              <a:srgbClr val="8DA9DB"/>
            </a:solidFill>
            <a:ln>
              <a:noFill/>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9">
                  <a:solidFill>
                    <a:srgbClr val="0C0C0C"/>
                  </a:solidFill>
                  <a:latin typeface="Raleway"/>
                  <a:ea typeface="Raleway"/>
                  <a:cs typeface="Raleway"/>
                  <a:sym typeface="Raleway"/>
                </a:rPr>
                <a:t>Multiple network planes (Calico and Cilium)</a:t>
              </a:r>
              <a:endParaRPr sz="900">
                <a:solidFill>
                  <a:srgbClr val="0C0C0C"/>
                </a:solidFill>
                <a:latin typeface="Raleway"/>
                <a:ea typeface="Raleway"/>
                <a:cs typeface="Raleway"/>
                <a:sym typeface="Raleway"/>
              </a:endParaRPr>
            </a:p>
          </p:txBody>
        </p:sp>
        <p:sp>
          <p:nvSpPr>
            <p:cNvPr id="831" name="Google Shape;831;p49"/>
            <p:cNvSpPr/>
            <p:nvPr/>
          </p:nvSpPr>
          <p:spPr>
            <a:xfrm>
              <a:off x="7142278" y="3356274"/>
              <a:ext cx="1123800" cy="478500"/>
            </a:xfrm>
            <a:prstGeom prst="roundRect">
              <a:avLst>
                <a:gd fmla="val 16667" name="adj"/>
              </a:avLst>
            </a:prstGeom>
            <a:solidFill>
              <a:srgbClr val="F4B081">
                <a:alpha val="84710"/>
              </a:srgbClr>
            </a:solidFill>
            <a:ln>
              <a:noFill/>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9">
                  <a:solidFill>
                    <a:srgbClr val="0C0C0C"/>
                  </a:solidFill>
                  <a:latin typeface="Raleway"/>
                  <a:ea typeface="Raleway"/>
                  <a:cs typeface="Raleway"/>
                  <a:sym typeface="Raleway"/>
                </a:rPr>
                <a:t>Network Programmable Interface</a:t>
              </a:r>
              <a:endParaRPr sz="900">
                <a:solidFill>
                  <a:srgbClr val="0C0C0C"/>
                </a:solidFill>
                <a:latin typeface="Raleway"/>
                <a:ea typeface="Raleway"/>
                <a:cs typeface="Raleway"/>
                <a:sym typeface="Raleway"/>
              </a:endParaRPr>
            </a:p>
          </p:txBody>
        </p:sp>
        <p:sp>
          <p:nvSpPr>
            <p:cNvPr id="832" name="Google Shape;832;p49"/>
            <p:cNvSpPr/>
            <p:nvPr/>
          </p:nvSpPr>
          <p:spPr>
            <a:xfrm>
              <a:off x="7142278" y="3154631"/>
              <a:ext cx="552000" cy="161400"/>
            </a:xfrm>
            <a:prstGeom prst="roundRect">
              <a:avLst>
                <a:gd fmla="val 16667" name="adj"/>
              </a:avLst>
            </a:prstGeom>
            <a:solidFill>
              <a:srgbClr val="F4B081">
                <a:alpha val="84710"/>
              </a:srgbClr>
            </a:solidFill>
            <a:ln>
              <a:noFill/>
            </a:ln>
          </p:spPr>
          <p:txBody>
            <a:bodyPr anchorCtr="0" anchor="ctr" bIns="68525" lIns="0" spcFirstLastPara="1" rIns="0"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DN/TSN</a:t>
              </a:r>
              <a:endParaRPr sz="800">
                <a:solidFill>
                  <a:srgbClr val="0C0C0C"/>
                </a:solidFill>
                <a:latin typeface="Raleway"/>
                <a:ea typeface="Raleway"/>
                <a:cs typeface="Raleway"/>
                <a:sym typeface="Raleway"/>
              </a:endParaRPr>
            </a:p>
          </p:txBody>
        </p:sp>
        <p:sp>
          <p:nvSpPr>
            <p:cNvPr id="833" name="Google Shape;833;p49"/>
            <p:cNvSpPr/>
            <p:nvPr/>
          </p:nvSpPr>
          <p:spPr>
            <a:xfrm>
              <a:off x="7715620" y="3154273"/>
              <a:ext cx="540000" cy="162000"/>
            </a:xfrm>
            <a:prstGeom prst="roundRect">
              <a:avLst>
                <a:gd fmla="val 16667" name="adj"/>
              </a:avLst>
            </a:prstGeom>
            <a:solidFill>
              <a:srgbClr val="F4B081">
                <a:alpha val="84710"/>
              </a:srgbClr>
            </a:solidFill>
            <a:ln>
              <a:noFill/>
            </a:ln>
          </p:spPr>
          <p:txBody>
            <a:bodyPr anchorCtr="0" anchor="ctr" bIns="68525" lIns="0" spcFirstLastPara="1" rIns="0"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SR-IOV/...</a:t>
              </a:r>
              <a:endParaRPr sz="800">
                <a:solidFill>
                  <a:srgbClr val="0C0C0C"/>
                </a:solidFill>
                <a:latin typeface="Raleway"/>
                <a:ea typeface="Raleway"/>
                <a:cs typeface="Raleway"/>
                <a:sym typeface="Raleway"/>
              </a:endParaRPr>
            </a:p>
          </p:txBody>
        </p:sp>
        <p:sp>
          <p:nvSpPr>
            <p:cNvPr id="834" name="Google Shape;834;p49"/>
            <p:cNvSpPr/>
            <p:nvPr/>
          </p:nvSpPr>
          <p:spPr>
            <a:xfrm>
              <a:off x="7120700" y="2158379"/>
              <a:ext cx="1134900" cy="232800"/>
            </a:xfrm>
            <a:prstGeom prst="roundRect">
              <a:avLst>
                <a:gd fmla="val 16667" name="adj"/>
              </a:avLst>
            </a:prstGeom>
            <a:solidFill>
              <a:srgbClr val="8DA9DB"/>
            </a:solidFill>
            <a:ln>
              <a:noFill/>
            </a:ln>
          </p:spPr>
          <p:txBody>
            <a:bodyPr anchorCtr="0" anchor="ctr" bIns="68525" lIns="0" spcFirstLastPara="1" rIns="0"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Security/Audit/Load Balancing</a:t>
              </a:r>
              <a:endParaRPr sz="800">
                <a:solidFill>
                  <a:srgbClr val="0C0C0C"/>
                </a:solidFill>
                <a:latin typeface="Raleway"/>
                <a:ea typeface="Raleway"/>
                <a:cs typeface="Raleway"/>
                <a:sym typeface="Raleway"/>
              </a:endParaRPr>
            </a:p>
          </p:txBody>
        </p:sp>
        <p:sp>
          <p:nvSpPr>
            <p:cNvPr id="835" name="Google Shape;835;p49"/>
            <p:cNvSpPr txBox="1"/>
            <p:nvPr/>
          </p:nvSpPr>
          <p:spPr>
            <a:xfrm>
              <a:off x="5414779" y="1488139"/>
              <a:ext cx="679800" cy="915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lang="en" sz="800">
                  <a:solidFill>
                    <a:srgbClr val="000000"/>
                  </a:solidFill>
                  <a:latin typeface="Raleway"/>
                  <a:ea typeface="Raleway"/>
                  <a:cs typeface="Raleway"/>
                  <a:sym typeface="Raleway"/>
                </a:rPr>
                <a:t>Container/VM</a:t>
              </a:r>
              <a:endParaRPr b="0" sz="800">
                <a:solidFill>
                  <a:srgbClr val="000000"/>
                </a:solidFill>
                <a:latin typeface="Raleway"/>
                <a:ea typeface="Raleway"/>
                <a:cs typeface="Raleway"/>
                <a:sym typeface="Raleway"/>
              </a:endParaRPr>
            </a:p>
          </p:txBody>
        </p:sp>
        <p:sp>
          <p:nvSpPr>
            <p:cNvPr id="836" name="Google Shape;836;p49"/>
            <p:cNvSpPr txBox="1"/>
            <p:nvPr/>
          </p:nvSpPr>
          <p:spPr>
            <a:xfrm>
              <a:off x="7100901" y="1230988"/>
              <a:ext cx="1115400" cy="182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800">
                  <a:solidFill>
                    <a:srgbClr val="000000"/>
                  </a:solidFill>
                  <a:latin typeface="Raleway"/>
                  <a:ea typeface="Raleway"/>
                  <a:cs typeface="Raleway"/>
                  <a:sym typeface="Raleway"/>
                </a:rPr>
                <a:t>Edge Autonomy/ </a:t>
              </a:r>
              <a:endParaRPr/>
            </a:p>
            <a:p>
              <a:pPr indent="0" lvl="0" marL="0" marR="0" rtl="0" algn="ctr">
                <a:spcBef>
                  <a:spcPts val="0"/>
                </a:spcBef>
                <a:spcAft>
                  <a:spcPts val="0"/>
                </a:spcAft>
                <a:buNone/>
              </a:pPr>
              <a:r>
                <a:rPr b="1" lang="en" sz="800">
                  <a:solidFill>
                    <a:srgbClr val="000000"/>
                  </a:solidFill>
                  <a:latin typeface="Raleway"/>
                  <a:ea typeface="Raleway"/>
                  <a:cs typeface="Raleway"/>
                  <a:sym typeface="Raleway"/>
                </a:rPr>
                <a:t>User Self-Service</a:t>
              </a:r>
              <a:endParaRPr/>
            </a:p>
          </p:txBody>
        </p:sp>
        <p:sp>
          <p:nvSpPr>
            <p:cNvPr id="837" name="Google Shape;837;p49"/>
            <p:cNvSpPr/>
            <p:nvPr/>
          </p:nvSpPr>
          <p:spPr>
            <a:xfrm>
              <a:off x="7123865" y="1676607"/>
              <a:ext cx="1080000" cy="180000"/>
            </a:xfrm>
            <a:prstGeom prst="roundRect">
              <a:avLst>
                <a:gd fmla="val 16667" name="adj"/>
              </a:avLst>
            </a:prstGeom>
            <a:solidFill>
              <a:srgbClr val="8DA9DB"/>
            </a:solidFill>
            <a:ln>
              <a:noFill/>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AppRuleMgmt</a:t>
              </a:r>
              <a:endParaRPr sz="800">
                <a:solidFill>
                  <a:srgbClr val="0C0C0C"/>
                </a:solidFill>
                <a:latin typeface="Raleway"/>
                <a:ea typeface="Raleway"/>
                <a:cs typeface="Raleway"/>
                <a:sym typeface="Raleway"/>
              </a:endParaRPr>
            </a:p>
          </p:txBody>
        </p:sp>
        <p:sp>
          <p:nvSpPr>
            <p:cNvPr id="838" name="Google Shape;838;p49"/>
            <p:cNvSpPr/>
            <p:nvPr/>
          </p:nvSpPr>
          <p:spPr>
            <a:xfrm>
              <a:off x="7125487" y="1480061"/>
              <a:ext cx="1080000" cy="180000"/>
            </a:xfrm>
            <a:prstGeom prst="roundRect">
              <a:avLst>
                <a:gd fmla="val 16667" name="adj"/>
              </a:avLst>
            </a:prstGeom>
            <a:solidFill>
              <a:srgbClr val="8DA9DB"/>
            </a:solidFill>
            <a:ln>
              <a:noFill/>
            </a:ln>
          </p:spPr>
          <p:txBody>
            <a:bodyPr anchorCtr="0" anchor="ctr" bIns="68525" lIns="68525" spcFirstLastPara="1" rIns="68525" wrap="square" tIns="68525">
              <a:noAutofit/>
            </a:bodyPr>
            <a:lstStyle/>
            <a:p>
              <a:pPr indent="0" lvl="0" marL="0" marR="0" rtl="0" algn="ctr">
                <a:spcBef>
                  <a:spcPts val="0"/>
                </a:spcBef>
                <a:spcAft>
                  <a:spcPts val="0"/>
                </a:spcAft>
                <a:buNone/>
              </a:pPr>
              <a:r>
                <a:rPr lang="en" sz="800">
                  <a:solidFill>
                    <a:srgbClr val="0C0C0C"/>
                  </a:solidFill>
                  <a:latin typeface="Raleway"/>
                  <a:ea typeface="Raleway"/>
                  <a:cs typeface="Raleway"/>
                  <a:sym typeface="Raleway"/>
                </a:rPr>
                <a:t>AppLCM</a:t>
              </a:r>
              <a:endParaRPr sz="800">
                <a:solidFill>
                  <a:srgbClr val="0C0C0C"/>
                </a:solidFill>
                <a:latin typeface="Raleway"/>
                <a:ea typeface="Raleway"/>
                <a:cs typeface="Raleway"/>
                <a:sym typeface="Raleway"/>
              </a:endParaRPr>
            </a:p>
          </p:txBody>
        </p:sp>
        <p:sp>
          <p:nvSpPr>
            <p:cNvPr id="839" name="Google Shape;839;p49"/>
            <p:cNvSpPr/>
            <p:nvPr/>
          </p:nvSpPr>
          <p:spPr>
            <a:xfrm>
              <a:off x="6318949" y="1388030"/>
              <a:ext cx="730800" cy="486000"/>
            </a:xfrm>
            <a:prstGeom prst="roundRect">
              <a:avLst>
                <a:gd fmla="val 4698" name="adj"/>
              </a:avLst>
            </a:prstGeom>
            <a:gradFill>
              <a:gsLst>
                <a:gs pos="0">
                  <a:srgbClr val="E1EFD8"/>
                </a:gs>
                <a:gs pos="75000">
                  <a:srgbClr val="E1EFD8"/>
                </a:gs>
                <a:gs pos="100000">
                  <a:srgbClr val="FFFFFF">
                    <a:alpha val="40000"/>
                  </a:srgbClr>
                </a:gs>
              </a:gsLst>
              <a:path path="circle">
                <a:fillToRect b="50%" l="50%" r="50%" t="50%"/>
              </a:path>
              <a:tileRect/>
            </a:gradFill>
            <a:ln cap="flat" cmpd="sng" w="9525">
              <a:solidFill>
                <a:srgbClr val="FFFFFF">
                  <a:alpha val="20000"/>
                </a:srgbClr>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44546A"/>
                </a:solidFill>
                <a:latin typeface="Raleway"/>
                <a:ea typeface="Raleway"/>
                <a:cs typeface="Raleway"/>
                <a:sym typeface="Raleway"/>
              </a:endParaRPr>
            </a:p>
          </p:txBody>
        </p:sp>
        <p:sp>
          <p:nvSpPr>
            <p:cNvPr id="840" name="Google Shape;840;p49"/>
            <p:cNvSpPr txBox="1"/>
            <p:nvPr/>
          </p:nvSpPr>
          <p:spPr>
            <a:xfrm>
              <a:off x="6375948" y="1518294"/>
              <a:ext cx="586800" cy="182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800">
                  <a:solidFill>
                    <a:srgbClr val="000000"/>
                  </a:solidFill>
                  <a:latin typeface="Raleway"/>
                  <a:ea typeface="Raleway"/>
                  <a:cs typeface="Raleway"/>
                  <a:sym typeface="Raleway"/>
                </a:rPr>
                <a:t>WASM</a:t>
              </a:r>
              <a:endParaRPr/>
            </a:p>
            <a:p>
              <a:pPr indent="0" lvl="0" marL="0" marR="0" rtl="0" algn="ctr">
                <a:spcBef>
                  <a:spcPts val="0"/>
                </a:spcBef>
                <a:spcAft>
                  <a:spcPts val="0"/>
                </a:spcAft>
                <a:buNone/>
              </a:pPr>
              <a:r>
                <a:rPr b="0" lang="en" sz="800">
                  <a:solidFill>
                    <a:srgbClr val="000000"/>
                  </a:solidFill>
                  <a:latin typeface="Raleway"/>
                  <a:ea typeface="Raleway"/>
                  <a:cs typeface="Raleway"/>
                  <a:sym typeface="Raleway"/>
                </a:rPr>
                <a:t>Application</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50"/>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pic>
        <p:nvPicPr>
          <p:cNvPr id="850" name="Google Shape;850;p51"/>
          <p:cNvPicPr preferRelativeResize="0"/>
          <p:nvPr/>
        </p:nvPicPr>
        <p:blipFill>
          <a:blip r:embed="rId3">
            <a:alphaModFix/>
          </a:blip>
          <a:stretch>
            <a:fillRect/>
          </a:stretch>
        </p:blipFill>
        <p:spPr>
          <a:xfrm>
            <a:off x="513450" y="602125"/>
            <a:ext cx="7620000" cy="3762375"/>
          </a:xfrm>
          <a:prstGeom prst="rect">
            <a:avLst/>
          </a:prstGeom>
          <a:noFill/>
          <a:ln>
            <a:noFill/>
          </a:ln>
        </p:spPr>
      </p:pic>
      <p:sp>
        <p:nvSpPr>
          <p:cNvPr id="851" name="Google Shape;851;p51"/>
          <p:cNvSpPr txBox="1"/>
          <p:nvPr/>
        </p:nvSpPr>
        <p:spPr>
          <a:xfrm>
            <a:off x="1030800" y="3540900"/>
            <a:ext cx="396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https://faun.pub/which-one-is-the-right-choice-for-the-ingress-gateway-of-your-service-mesh-21a280d4a29c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Architecture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52"/>
          <p:cNvSpPr/>
          <p:nvPr/>
        </p:nvSpPr>
        <p:spPr>
          <a:xfrm>
            <a:off x="1133625" y="3594525"/>
            <a:ext cx="6023700" cy="1254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2"/>
          <p:cNvSpPr/>
          <p:nvPr/>
        </p:nvSpPr>
        <p:spPr>
          <a:xfrm>
            <a:off x="3248925" y="2543325"/>
            <a:ext cx="4104000" cy="10104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8" name="Google Shape;858;p52"/>
          <p:cNvCxnSpPr/>
          <p:nvPr/>
        </p:nvCxnSpPr>
        <p:spPr>
          <a:xfrm>
            <a:off x="6920525" y="1904925"/>
            <a:ext cx="15000" cy="2690700"/>
          </a:xfrm>
          <a:prstGeom prst="straightConnector1">
            <a:avLst/>
          </a:prstGeom>
          <a:noFill/>
          <a:ln cap="flat" cmpd="sng" w="9525">
            <a:solidFill>
              <a:schemeClr val="dk2"/>
            </a:solidFill>
            <a:prstDash val="solid"/>
            <a:round/>
            <a:headEnd len="med" w="med" type="none"/>
            <a:tailEnd len="med" w="med" type="none"/>
          </a:ln>
        </p:spPr>
      </p:cxnSp>
      <p:sp>
        <p:nvSpPr>
          <p:cNvPr id="859" name="Google Shape;859;p52"/>
          <p:cNvSpPr txBox="1"/>
          <p:nvPr>
            <p:ph type="title"/>
          </p:nvPr>
        </p:nvSpPr>
        <p:spPr>
          <a:xfrm>
            <a:off x="326475" y="244550"/>
            <a:ext cx="8503500" cy="63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88"/>
              <a:t>MEP Agent</a:t>
            </a:r>
            <a:endParaRPr/>
          </a:p>
        </p:txBody>
      </p:sp>
      <p:sp>
        <p:nvSpPr>
          <p:cNvPr id="860" name="Google Shape;860;p52"/>
          <p:cNvSpPr txBox="1"/>
          <p:nvPr/>
        </p:nvSpPr>
        <p:spPr>
          <a:xfrm>
            <a:off x="326475" y="719025"/>
            <a:ext cx="8503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MEP Agent is an adapter framework for rapid application integration. It runs as a sidecar along with the application. It helps in service discovery (for consumer apps) and service registration (for provider apps). Its written in go. Currently it supports two APIs for Applications. “GET /mep-agent/v1/token” is to get token from MEP auth which can be used later for further communication with other application etc, and “GET /mep-agent/v1/endpoint/:serName” for service discovery with service name as an filter.</a:t>
            </a:r>
            <a:endParaRPr sz="1000">
              <a:latin typeface="Calibri"/>
              <a:ea typeface="Calibri"/>
              <a:cs typeface="Calibri"/>
              <a:sym typeface="Calibri"/>
            </a:endParaRPr>
          </a:p>
        </p:txBody>
      </p:sp>
      <p:sp>
        <p:nvSpPr>
          <p:cNvPr id="861" name="Google Shape;861;p52"/>
          <p:cNvSpPr/>
          <p:nvPr/>
        </p:nvSpPr>
        <p:spPr>
          <a:xfrm>
            <a:off x="594825" y="1460153"/>
            <a:ext cx="3522000" cy="4611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sp>
        <p:nvSpPr>
          <p:cNvPr id="862" name="Google Shape;862;p52"/>
          <p:cNvSpPr/>
          <p:nvPr/>
        </p:nvSpPr>
        <p:spPr>
          <a:xfrm>
            <a:off x="829200" y="1522200"/>
            <a:ext cx="855300" cy="36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APP</a:t>
            </a:r>
            <a:endParaRPr sz="800"/>
          </a:p>
        </p:txBody>
      </p:sp>
      <p:sp>
        <p:nvSpPr>
          <p:cNvPr id="863" name="Google Shape;863;p52"/>
          <p:cNvSpPr/>
          <p:nvPr/>
        </p:nvSpPr>
        <p:spPr>
          <a:xfrm>
            <a:off x="3127200" y="1522200"/>
            <a:ext cx="855300" cy="36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MEP Agent</a:t>
            </a:r>
            <a:endParaRPr sz="800"/>
          </a:p>
        </p:txBody>
      </p:sp>
      <p:cxnSp>
        <p:nvCxnSpPr>
          <p:cNvPr id="864" name="Google Shape;864;p52"/>
          <p:cNvCxnSpPr/>
          <p:nvPr/>
        </p:nvCxnSpPr>
        <p:spPr>
          <a:xfrm flipH="1" rot="10800000">
            <a:off x="1270950" y="3698175"/>
            <a:ext cx="2242500" cy="8100"/>
          </a:xfrm>
          <a:prstGeom prst="straightConnector1">
            <a:avLst/>
          </a:prstGeom>
          <a:noFill/>
          <a:ln cap="flat" cmpd="sng" w="9525">
            <a:solidFill>
              <a:schemeClr val="dk2"/>
            </a:solidFill>
            <a:prstDash val="solid"/>
            <a:round/>
            <a:headEnd len="med" w="med" type="none"/>
            <a:tailEnd len="med" w="med" type="stealth"/>
          </a:ln>
        </p:spPr>
      </p:cxnSp>
      <p:cxnSp>
        <p:nvCxnSpPr>
          <p:cNvPr id="865" name="Google Shape;865;p52"/>
          <p:cNvCxnSpPr/>
          <p:nvPr/>
        </p:nvCxnSpPr>
        <p:spPr>
          <a:xfrm>
            <a:off x="1256850" y="4324750"/>
            <a:ext cx="2270700" cy="300"/>
          </a:xfrm>
          <a:prstGeom prst="straightConnector1">
            <a:avLst/>
          </a:prstGeom>
          <a:noFill/>
          <a:ln cap="flat" cmpd="sng" w="9525">
            <a:solidFill>
              <a:schemeClr val="dk2"/>
            </a:solidFill>
            <a:prstDash val="solid"/>
            <a:round/>
            <a:headEnd len="med" w="med" type="none"/>
            <a:tailEnd len="med" w="med" type="stealth"/>
          </a:ln>
        </p:spPr>
      </p:cxnSp>
      <p:sp>
        <p:nvSpPr>
          <p:cNvPr id="866" name="Google Shape;866;p52"/>
          <p:cNvSpPr txBox="1"/>
          <p:nvPr/>
        </p:nvSpPr>
        <p:spPr>
          <a:xfrm>
            <a:off x="1335200" y="3495356"/>
            <a:ext cx="1415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333333"/>
                </a:solidFill>
                <a:latin typeface="Courier New"/>
                <a:ea typeface="Courier New"/>
                <a:cs typeface="Courier New"/>
                <a:sym typeface="Courier New"/>
              </a:rPr>
              <a:t>GET /mep-agent/v1/token</a:t>
            </a:r>
            <a:endParaRPr sz="1000">
              <a:solidFill>
                <a:srgbClr val="333333"/>
              </a:solidFill>
              <a:latin typeface="Calibri"/>
              <a:ea typeface="Calibri"/>
              <a:cs typeface="Calibri"/>
              <a:sym typeface="Calibri"/>
            </a:endParaRPr>
          </a:p>
        </p:txBody>
      </p:sp>
      <p:sp>
        <p:nvSpPr>
          <p:cNvPr id="867" name="Google Shape;867;p52"/>
          <p:cNvSpPr txBox="1"/>
          <p:nvPr/>
        </p:nvSpPr>
        <p:spPr>
          <a:xfrm>
            <a:off x="1379700" y="4080700"/>
            <a:ext cx="1717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333333"/>
                </a:solidFill>
                <a:latin typeface="Courier New"/>
                <a:ea typeface="Courier New"/>
                <a:cs typeface="Courier New"/>
                <a:sym typeface="Courier New"/>
              </a:rPr>
              <a:t>/mep-agent/v1/endpoint/:serName</a:t>
            </a:r>
            <a:endParaRPr sz="600">
              <a:solidFill>
                <a:srgbClr val="333333"/>
              </a:solidFill>
              <a:latin typeface="Courier New"/>
              <a:ea typeface="Courier New"/>
              <a:cs typeface="Courier New"/>
              <a:sym typeface="Courier New"/>
            </a:endParaRPr>
          </a:p>
        </p:txBody>
      </p:sp>
      <p:cxnSp>
        <p:nvCxnSpPr>
          <p:cNvPr id="868" name="Google Shape;868;p52"/>
          <p:cNvCxnSpPr/>
          <p:nvPr/>
        </p:nvCxnSpPr>
        <p:spPr>
          <a:xfrm flipH="1" rot="10800000">
            <a:off x="3508650" y="2307044"/>
            <a:ext cx="3408000" cy="19200"/>
          </a:xfrm>
          <a:prstGeom prst="straightConnector1">
            <a:avLst/>
          </a:prstGeom>
          <a:noFill/>
          <a:ln cap="flat" cmpd="sng" w="9525">
            <a:solidFill>
              <a:schemeClr val="dk2"/>
            </a:solidFill>
            <a:prstDash val="solid"/>
            <a:round/>
            <a:headEnd len="med" w="med" type="none"/>
            <a:tailEnd len="med" w="med" type="triangle"/>
          </a:ln>
        </p:spPr>
      </p:cxnSp>
      <p:sp>
        <p:nvSpPr>
          <p:cNvPr id="869" name="Google Shape;869;p52"/>
          <p:cNvSpPr/>
          <p:nvPr/>
        </p:nvSpPr>
        <p:spPr>
          <a:xfrm>
            <a:off x="6497525" y="1522200"/>
            <a:ext cx="855300" cy="36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MEP</a:t>
            </a:r>
            <a:endParaRPr sz="800"/>
          </a:p>
        </p:txBody>
      </p:sp>
      <p:cxnSp>
        <p:nvCxnSpPr>
          <p:cNvPr id="870" name="Google Shape;870;p52"/>
          <p:cNvCxnSpPr>
            <a:stCxn id="862" idx="2"/>
          </p:cNvCxnSpPr>
          <p:nvPr/>
        </p:nvCxnSpPr>
        <p:spPr>
          <a:xfrm>
            <a:off x="1256850" y="1891500"/>
            <a:ext cx="9300" cy="29511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52"/>
          <p:cNvCxnSpPr/>
          <p:nvPr/>
        </p:nvCxnSpPr>
        <p:spPr>
          <a:xfrm>
            <a:off x="3518600" y="1891500"/>
            <a:ext cx="2700" cy="2799300"/>
          </a:xfrm>
          <a:prstGeom prst="straightConnector1">
            <a:avLst/>
          </a:prstGeom>
          <a:noFill/>
          <a:ln cap="flat" cmpd="sng" w="9525">
            <a:solidFill>
              <a:schemeClr val="dk2"/>
            </a:solidFill>
            <a:prstDash val="solid"/>
            <a:round/>
            <a:headEnd len="med" w="med" type="none"/>
            <a:tailEnd len="med" w="med" type="none"/>
          </a:ln>
        </p:spPr>
      </p:cxnSp>
      <p:sp>
        <p:nvSpPr>
          <p:cNvPr id="872" name="Google Shape;872;p52"/>
          <p:cNvSpPr/>
          <p:nvPr/>
        </p:nvSpPr>
        <p:spPr>
          <a:xfrm>
            <a:off x="3578325" y="1952900"/>
            <a:ext cx="1415400" cy="3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Read AK, SK, App instance Id from config file</a:t>
            </a:r>
            <a:endParaRPr sz="700"/>
          </a:p>
        </p:txBody>
      </p:sp>
      <p:cxnSp>
        <p:nvCxnSpPr>
          <p:cNvPr id="873" name="Google Shape;873;p52"/>
          <p:cNvCxnSpPr/>
          <p:nvPr/>
        </p:nvCxnSpPr>
        <p:spPr>
          <a:xfrm flipH="1" rot="10800000">
            <a:off x="3527900" y="3083303"/>
            <a:ext cx="3408000" cy="19200"/>
          </a:xfrm>
          <a:prstGeom prst="straightConnector1">
            <a:avLst/>
          </a:prstGeom>
          <a:noFill/>
          <a:ln cap="flat" cmpd="sng" w="9525">
            <a:solidFill>
              <a:schemeClr val="dk2"/>
            </a:solidFill>
            <a:prstDash val="solid"/>
            <a:round/>
            <a:headEnd len="med" w="med" type="none"/>
            <a:tailEnd len="med" w="med" type="triangle"/>
          </a:ln>
        </p:spPr>
      </p:cxnSp>
      <p:sp>
        <p:nvSpPr>
          <p:cNvPr id="874" name="Google Shape;874;p52"/>
          <p:cNvSpPr/>
          <p:nvPr/>
        </p:nvSpPr>
        <p:spPr>
          <a:xfrm>
            <a:off x="3578325" y="2567881"/>
            <a:ext cx="1415400" cy="3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Read Service information to be registered from config file</a:t>
            </a:r>
            <a:endParaRPr sz="700"/>
          </a:p>
        </p:txBody>
      </p:sp>
      <p:sp>
        <p:nvSpPr>
          <p:cNvPr id="875" name="Google Shape;875;p52"/>
          <p:cNvSpPr txBox="1"/>
          <p:nvPr/>
        </p:nvSpPr>
        <p:spPr>
          <a:xfrm>
            <a:off x="4769250" y="3082866"/>
            <a:ext cx="981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Courier New"/>
                <a:ea typeface="Courier New"/>
                <a:cs typeface="Courier New"/>
                <a:sym typeface="Courier New"/>
              </a:rPr>
              <a:t>/liveness</a:t>
            </a:r>
            <a:endParaRPr sz="600">
              <a:solidFill>
                <a:schemeClr val="dk2"/>
              </a:solidFill>
              <a:latin typeface="Courier New"/>
              <a:ea typeface="Courier New"/>
              <a:cs typeface="Courier New"/>
              <a:sym typeface="Courier New"/>
            </a:endParaRPr>
          </a:p>
        </p:txBody>
      </p:sp>
      <p:sp>
        <p:nvSpPr>
          <p:cNvPr id="876" name="Google Shape;876;p52"/>
          <p:cNvSpPr txBox="1"/>
          <p:nvPr/>
        </p:nvSpPr>
        <p:spPr>
          <a:xfrm>
            <a:off x="3787950" y="2830050"/>
            <a:ext cx="3128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Courier New"/>
                <a:ea typeface="Courier New"/>
                <a:cs typeface="Courier New"/>
                <a:sym typeface="Courier New"/>
              </a:rPr>
              <a:t>/mep/mec_service_mgmt/v1/applications/${appInstanceId}/services</a:t>
            </a:r>
            <a:endParaRPr sz="600">
              <a:solidFill>
                <a:schemeClr val="dk2"/>
              </a:solidFill>
              <a:latin typeface="Courier New"/>
              <a:ea typeface="Courier New"/>
              <a:cs typeface="Courier New"/>
              <a:sym typeface="Courier New"/>
            </a:endParaRPr>
          </a:p>
        </p:txBody>
      </p:sp>
      <p:sp>
        <p:nvSpPr>
          <p:cNvPr id="877" name="Google Shape;877;p52"/>
          <p:cNvSpPr txBox="1"/>
          <p:nvPr/>
        </p:nvSpPr>
        <p:spPr>
          <a:xfrm>
            <a:off x="5050750" y="2140181"/>
            <a:ext cx="1415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333333"/>
                </a:solidFill>
                <a:latin typeface="Courier New"/>
                <a:ea typeface="Courier New"/>
                <a:cs typeface="Courier New"/>
                <a:sym typeface="Courier New"/>
              </a:rPr>
              <a:t>GET /mep-agent/v1/token</a:t>
            </a:r>
            <a:endParaRPr sz="1000">
              <a:solidFill>
                <a:srgbClr val="333333"/>
              </a:solidFill>
              <a:latin typeface="Calibri"/>
              <a:ea typeface="Calibri"/>
              <a:cs typeface="Calibri"/>
              <a:sym typeface="Calibri"/>
            </a:endParaRPr>
          </a:p>
        </p:txBody>
      </p:sp>
      <p:cxnSp>
        <p:nvCxnSpPr>
          <p:cNvPr id="878" name="Google Shape;878;p52"/>
          <p:cNvCxnSpPr/>
          <p:nvPr/>
        </p:nvCxnSpPr>
        <p:spPr>
          <a:xfrm flipH="1" rot="10800000">
            <a:off x="3518600" y="3266253"/>
            <a:ext cx="3408000" cy="19200"/>
          </a:xfrm>
          <a:prstGeom prst="straightConnector1">
            <a:avLst/>
          </a:prstGeom>
          <a:noFill/>
          <a:ln cap="flat" cmpd="sng" w="9525">
            <a:solidFill>
              <a:schemeClr val="dk2"/>
            </a:solidFill>
            <a:prstDash val="solid"/>
            <a:round/>
            <a:headEnd len="med" w="med" type="none"/>
            <a:tailEnd len="med" w="med" type="triangle"/>
          </a:ln>
        </p:spPr>
      </p:cxnSp>
      <p:cxnSp>
        <p:nvCxnSpPr>
          <p:cNvPr id="879" name="Google Shape;879;p52"/>
          <p:cNvCxnSpPr/>
          <p:nvPr/>
        </p:nvCxnSpPr>
        <p:spPr>
          <a:xfrm flipH="1" rot="10800000">
            <a:off x="3518600" y="3417953"/>
            <a:ext cx="3408000" cy="19200"/>
          </a:xfrm>
          <a:prstGeom prst="straightConnector1">
            <a:avLst/>
          </a:prstGeom>
          <a:noFill/>
          <a:ln cap="flat" cmpd="sng" w="9525">
            <a:solidFill>
              <a:schemeClr val="dk2"/>
            </a:solidFill>
            <a:prstDash val="dash"/>
            <a:round/>
            <a:headEnd len="med" w="med" type="none"/>
            <a:tailEnd len="med" w="med" type="triangle"/>
          </a:ln>
        </p:spPr>
      </p:cxnSp>
      <p:sp>
        <p:nvSpPr>
          <p:cNvPr id="880" name="Google Shape;880;p52"/>
          <p:cNvSpPr txBox="1"/>
          <p:nvPr/>
        </p:nvSpPr>
        <p:spPr>
          <a:xfrm>
            <a:off x="4778550" y="3228044"/>
            <a:ext cx="981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Courier New"/>
                <a:ea typeface="Courier New"/>
                <a:cs typeface="Courier New"/>
                <a:sym typeface="Courier New"/>
              </a:rPr>
              <a:t>/liveness</a:t>
            </a:r>
            <a:endParaRPr sz="600">
              <a:solidFill>
                <a:schemeClr val="dk2"/>
              </a:solidFill>
              <a:latin typeface="Courier New"/>
              <a:ea typeface="Courier New"/>
              <a:cs typeface="Courier New"/>
              <a:sym typeface="Courier New"/>
            </a:endParaRPr>
          </a:p>
        </p:txBody>
      </p:sp>
      <p:cxnSp>
        <p:nvCxnSpPr>
          <p:cNvPr id="881" name="Google Shape;881;p52"/>
          <p:cNvCxnSpPr/>
          <p:nvPr/>
        </p:nvCxnSpPr>
        <p:spPr>
          <a:xfrm flipH="1" rot="10800000">
            <a:off x="3508650" y="3757056"/>
            <a:ext cx="3408000" cy="19200"/>
          </a:xfrm>
          <a:prstGeom prst="straightConnector1">
            <a:avLst/>
          </a:prstGeom>
          <a:noFill/>
          <a:ln cap="flat" cmpd="sng" w="9525">
            <a:solidFill>
              <a:schemeClr val="dk2"/>
            </a:solidFill>
            <a:prstDash val="solid"/>
            <a:round/>
            <a:headEnd len="med" w="med" type="none"/>
            <a:tailEnd len="med" w="med" type="triangle"/>
          </a:ln>
        </p:spPr>
      </p:cxnSp>
      <p:sp>
        <p:nvSpPr>
          <p:cNvPr id="882" name="Google Shape;882;p52"/>
          <p:cNvSpPr txBox="1"/>
          <p:nvPr/>
        </p:nvSpPr>
        <p:spPr>
          <a:xfrm>
            <a:off x="4561500" y="3545781"/>
            <a:ext cx="1415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333333"/>
                </a:solidFill>
                <a:latin typeface="Courier New"/>
                <a:ea typeface="Courier New"/>
                <a:cs typeface="Courier New"/>
                <a:sym typeface="Courier New"/>
              </a:rPr>
              <a:t>GET /mep-agent/v1/token</a:t>
            </a:r>
            <a:endParaRPr sz="1000">
              <a:solidFill>
                <a:srgbClr val="333333"/>
              </a:solidFill>
              <a:latin typeface="Calibri"/>
              <a:ea typeface="Calibri"/>
              <a:cs typeface="Calibri"/>
              <a:sym typeface="Calibri"/>
            </a:endParaRPr>
          </a:p>
        </p:txBody>
      </p:sp>
      <p:cxnSp>
        <p:nvCxnSpPr>
          <p:cNvPr id="883" name="Google Shape;883;p52"/>
          <p:cNvCxnSpPr/>
          <p:nvPr/>
        </p:nvCxnSpPr>
        <p:spPr>
          <a:xfrm flipH="1">
            <a:off x="3546800" y="3897575"/>
            <a:ext cx="3401400" cy="31800"/>
          </a:xfrm>
          <a:prstGeom prst="straightConnector1">
            <a:avLst/>
          </a:prstGeom>
          <a:noFill/>
          <a:ln cap="flat" cmpd="sng" w="9525">
            <a:solidFill>
              <a:schemeClr val="dk2"/>
            </a:solidFill>
            <a:prstDash val="solid"/>
            <a:round/>
            <a:headEnd len="med" w="med" type="none"/>
            <a:tailEnd len="med" w="med" type="triangle"/>
          </a:ln>
        </p:spPr>
      </p:cxnSp>
      <p:sp>
        <p:nvSpPr>
          <p:cNvPr id="884" name="Google Shape;884;p52"/>
          <p:cNvSpPr txBox="1"/>
          <p:nvPr/>
        </p:nvSpPr>
        <p:spPr>
          <a:xfrm>
            <a:off x="4677575" y="3813600"/>
            <a:ext cx="981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Courier New"/>
                <a:ea typeface="Courier New"/>
                <a:cs typeface="Courier New"/>
                <a:sym typeface="Courier New"/>
              </a:rPr>
              <a:t>response</a:t>
            </a:r>
            <a:endParaRPr sz="600">
              <a:solidFill>
                <a:schemeClr val="dk2"/>
              </a:solidFill>
              <a:latin typeface="Courier New"/>
              <a:ea typeface="Courier New"/>
              <a:cs typeface="Courier New"/>
              <a:sym typeface="Courier New"/>
            </a:endParaRPr>
          </a:p>
        </p:txBody>
      </p:sp>
      <p:cxnSp>
        <p:nvCxnSpPr>
          <p:cNvPr id="885" name="Google Shape;885;p52"/>
          <p:cNvCxnSpPr/>
          <p:nvPr/>
        </p:nvCxnSpPr>
        <p:spPr>
          <a:xfrm rot="10800000">
            <a:off x="1247350" y="4036925"/>
            <a:ext cx="2280300" cy="0"/>
          </a:xfrm>
          <a:prstGeom prst="straightConnector1">
            <a:avLst/>
          </a:prstGeom>
          <a:noFill/>
          <a:ln cap="flat" cmpd="sng" w="9525">
            <a:solidFill>
              <a:schemeClr val="dk2"/>
            </a:solidFill>
            <a:prstDash val="solid"/>
            <a:round/>
            <a:headEnd len="med" w="med" type="none"/>
            <a:tailEnd len="med" w="med" type="stealth"/>
          </a:ln>
        </p:spPr>
      </p:cxnSp>
      <p:sp>
        <p:nvSpPr>
          <p:cNvPr id="886" name="Google Shape;886;p52"/>
          <p:cNvSpPr txBox="1"/>
          <p:nvPr/>
        </p:nvSpPr>
        <p:spPr>
          <a:xfrm>
            <a:off x="1947850" y="3775025"/>
            <a:ext cx="981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Courier New"/>
                <a:ea typeface="Courier New"/>
                <a:cs typeface="Courier New"/>
                <a:sym typeface="Courier New"/>
              </a:rPr>
              <a:t>response</a:t>
            </a:r>
            <a:endParaRPr sz="600">
              <a:solidFill>
                <a:schemeClr val="dk2"/>
              </a:solidFill>
              <a:latin typeface="Courier New"/>
              <a:ea typeface="Courier New"/>
              <a:cs typeface="Courier New"/>
              <a:sym typeface="Courier New"/>
            </a:endParaRPr>
          </a:p>
        </p:txBody>
      </p:sp>
      <p:sp>
        <p:nvSpPr>
          <p:cNvPr id="887" name="Google Shape;887;p52"/>
          <p:cNvSpPr/>
          <p:nvPr/>
        </p:nvSpPr>
        <p:spPr>
          <a:xfrm>
            <a:off x="7407300" y="3970625"/>
            <a:ext cx="183300" cy="1326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2"/>
          <p:cNvSpPr/>
          <p:nvPr/>
        </p:nvSpPr>
        <p:spPr>
          <a:xfrm>
            <a:off x="7407300" y="4156900"/>
            <a:ext cx="183300" cy="132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9" name="Google Shape;889;p52"/>
          <p:cNvCxnSpPr/>
          <p:nvPr/>
        </p:nvCxnSpPr>
        <p:spPr>
          <a:xfrm flipH="1">
            <a:off x="3521900" y="4361144"/>
            <a:ext cx="3401400" cy="31800"/>
          </a:xfrm>
          <a:prstGeom prst="straightConnector1">
            <a:avLst/>
          </a:prstGeom>
          <a:noFill/>
          <a:ln cap="flat" cmpd="sng" w="9525">
            <a:solidFill>
              <a:schemeClr val="dk2"/>
            </a:solidFill>
            <a:prstDash val="solid"/>
            <a:round/>
            <a:headEnd len="med" w="med" type="stealth"/>
            <a:tailEnd len="med" w="med" type="none"/>
          </a:ln>
        </p:spPr>
      </p:cxnSp>
      <p:sp>
        <p:nvSpPr>
          <p:cNvPr id="890" name="Google Shape;890;p52"/>
          <p:cNvSpPr txBox="1"/>
          <p:nvPr/>
        </p:nvSpPr>
        <p:spPr>
          <a:xfrm>
            <a:off x="4020913" y="4127850"/>
            <a:ext cx="24000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600">
                <a:solidFill>
                  <a:srgbClr val="333333"/>
                </a:solidFill>
                <a:latin typeface="Courier New"/>
                <a:ea typeface="Courier New"/>
                <a:cs typeface="Courier New"/>
                <a:sym typeface="Courier New"/>
              </a:rPr>
              <a:t>GET /mep/mec_service_mgmt/v1/services?serName</a:t>
            </a:r>
            <a:endParaRPr/>
          </a:p>
        </p:txBody>
      </p:sp>
      <p:cxnSp>
        <p:nvCxnSpPr>
          <p:cNvPr id="891" name="Google Shape;891;p52"/>
          <p:cNvCxnSpPr/>
          <p:nvPr/>
        </p:nvCxnSpPr>
        <p:spPr>
          <a:xfrm flipH="1">
            <a:off x="3518600" y="4544319"/>
            <a:ext cx="3401400" cy="31800"/>
          </a:xfrm>
          <a:prstGeom prst="straightConnector1">
            <a:avLst/>
          </a:prstGeom>
          <a:noFill/>
          <a:ln cap="flat" cmpd="sng" w="9525">
            <a:solidFill>
              <a:schemeClr val="dk2"/>
            </a:solidFill>
            <a:prstDash val="solid"/>
            <a:round/>
            <a:headEnd len="med" w="med" type="none"/>
            <a:tailEnd len="med" w="med" type="stealth"/>
          </a:ln>
        </p:spPr>
      </p:cxnSp>
      <p:cxnSp>
        <p:nvCxnSpPr>
          <p:cNvPr id="892" name="Google Shape;892;p52"/>
          <p:cNvCxnSpPr/>
          <p:nvPr/>
        </p:nvCxnSpPr>
        <p:spPr>
          <a:xfrm rot="10800000">
            <a:off x="1247350" y="4646525"/>
            <a:ext cx="2280300" cy="0"/>
          </a:xfrm>
          <a:prstGeom prst="straightConnector1">
            <a:avLst/>
          </a:prstGeom>
          <a:noFill/>
          <a:ln cap="flat" cmpd="sng" w="9525">
            <a:solidFill>
              <a:schemeClr val="dk2"/>
            </a:solidFill>
            <a:prstDash val="solid"/>
            <a:round/>
            <a:headEnd len="med" w="med" type="none"/>
            <a:tailEnd len="med" w="med" type="stealth"/>
          </a:ln>
        </p:spPr>
      </p:cxnSp>
      <p:sp>
        <p:nvSpPr>
          <p:cNvPr id="893" name="Google Shape;893;p52"/>
          <p:cNvSpPr txBox="1"/>
          <p:nvPr/>
        </p:nvSpPr>
        <p:spPr>
          <a:xfrm>
            <a:off x="2100250" y="4460825"/>
            <a:ext cx="9813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Courier New"/>
                <a:ea typeface="Courier New"/>
                <a:cs typeface="Courier New"/>
                <a:sym typeface="Courier New"/>
              </a:rPr>
              <a:t>response</a:t>
            </a:r>
            <a:endParaRPr sz="600">
              <a:solidFill>
                <a:schemeClr val="dk2"/>
              </a:solidFill>
              <a:latin typeface="Courier New"/>
              <a:ea typeface="Courier New"/>
              <a:cs typeface="Courier New"/>
              <a:sym typeface="Courier New"/>
            </a:endParaRPr>
          </a:p>
        </p:txBody>
      </p:sp>
      <p:sp>
        <p:nvSpPr>
          <p:cNvPr id="894" name="Google Shape;894;p52"/>
          <p:cNvSpPr txBox="1"/>
          <p:nvPr/>
        </p:nvSpPr>
        <p:spPr>
          <a:xfrm>
            <a:off x="4572000" y="4492775"/>
            <a:ext cx="1925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Courier New"/>
                <a:ea typeface="Courier New"/>
                <a:cs typeface="Courier New"/>
                <a:sym typeface="Courier New"/>
              </a:rPr>
              <a:t>Response ( service endpoints)</a:t>
            </a:r>
            <a:endParaRPr sz="600">
              <a:solidFill>
                <a:schemeClr val="dk2"/>
              </a:solidFill>
              <a:latin typeface="Courier New"/>
              <a:ea typeface="Courier New"/>
              <a:cs typeface="Courier New"/>
              <a:sym typeface="Courier New"/>
            </a:endParaRPr>
          </a:p>
        </p:txBody>
      </p:sp>
      <p:sp>
        <p:nvSpPr>
          <p:cNvPr id="895" name="Google Shape;895;p52"/>
          <p:cNvSpPr txBox="1"/>
          <p:nvPr/>
        </p:nvSpPr>
        <p:spPr>
          <a:xfrm>
            <a:off x="7708325" y="3873550"/>
            <a:ext cx="116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Producer app</a:t>
            </a:r>
            <a:endParaRPr sz="800">
              <a:latin typeface="Calibri"/>
              <a:ea typeface="Calibri"/>
              <a:cs typeface="Calibri"/>
              <a:sym typeface="Calibri"/>
            </a:endParaRPr>
          </a:p>
        </p:txBody>
      </p:sp>
      <p:sp>
        <p:nvSpPr>
          <p:cNvPr id="896" name="Google Shape;896;p52"/>
          <p:cNvSpPr txBox="1"/>
          <p:nvPr/>
        </p:nvSpPr>
        <p:spPr>
          <a:xfrm>
            <a:off x="7708325" y="4070478"/>
            <a:ext cx="1165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Consumer App</a:t>
            </a:r>
            <a:endParaRPr sz="800">
              <a:latin typeface="Calibri"/>
              <a:ea typeface="Calibri"/>
              <a:cs typeface="Calibri"/>
              <a:sym typeface="Calibri"/>
            </a:endParaRPr>
          </a:p>
        </p:txBody>
      </p:sp>
      <p:cxnSp>
        <p:nvCxnSpPr>
          <p:cNvPr id="897" name="Google Shape;897;p52"/>
          <p:cNvCxnSpPr/>
          <p:nvPr/>
        </p:nvCxnSpPr>
        <p:spPr>
          <a:xfrm flipH="1" rot="10800000">
            <a:off x="3515300" y="2425181"/>
            <a:ext cx="3408000" cy="19200"/>
          </a:xfrm>
          <a:prstGeom prst="straightConnector1">
            <a:avLst/>
          </a:prstGeom>
          <a:noFill/>
          <a:ln cap="flat" cmpd="sng" w="9525">
            <a:solidFill>
              <a:schemeClr val="dk2"/>
            </a:solidFill>
            <a:prstDash val="solid"/>
            <a:round/>
            <a:headEnd len="med" w="med" type="stealth"/>
            <a:tailEnd len="med" w="med"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53"/>
          <p:cNvSpPr txBox="1"/>
          <p:nvPr>
            <p:ph type="title"/>
          </p:nvPr>
        </p:nvSpPr>
        <p:spPr>
          <a:xfrm>
            <a:off x="304675" y="1787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MetalLB</a:t>
            </a:r>
            <a:endParaRPr/>
          </a:p>
        </p:txBody>
      </p:sp>
      <p:sp>
        <p:nvSpPr>
          <p:cNvPr id="903" name="Google Shape;903;p53"/>
          <p:cNvSpPr txBox="1"/>
          <p:nvPr>
            <p:ph idx="1" type="body"/>
          </p:nvPr>
        </p:nvSpPr>
        <p:spPr>
          <a:xfrm>
            <a:off x="361000" y="657000"/>
            <a:ext cx="5055900" cy="415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852"/>
              <a:buNone/>
            </a:pPr>
            <a:r>
              <a:rPr lang="en" sz="930">
                <a:solidFill>
                  <a:srgbClr val="000000"/>
                </a:solidFill>
                <a:highlight>
                  <a:srgbClr val="FFFFFF"/>
                </a:highlight>
                <a:latin typeface="Arial"/>
                <a:ea typeface="Arial"/>
                <a:cs typeface="Arial"/>
                <a:sym typeface="Arial"/>
              </a:rPr>
              <a:t>Kubernetes, by default does not offer an implementation of network load-balancer for bare metal cluster and hence LB service state always be pending.</a:t>
            </a:r>
            <a:endParaRPr sz="93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t/>
            </a:r>
            <a:endParaRPr sz="93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rPr lang="en" sz="930">
                <a:solidFill>
                  <a:schemeClr val="hlink"/>
                </a:solidFill>
                <a:highlight>
                  <a:srgbClr val="FFFFFF"/>
                </a:highlight>
                <a:uFill>
                  <a:noFill/>
                </a:uFill>
                <a:latin typeface="Arial"/>
                <a:ea typeface="Arial"/>
                <a:cs typeface="Arial"/>
                <a:sym typeface="Arial"/>
                <a:hlinkClick r:id="rId3"/>
              </a:rPr>
              <a:t>MetalLB</a:t>
            </a:r>
            <a:r>
              <a:rPr lang="en" sz="930">
                <a:solidFill>
                  <a:srgbClr val="000000"/>
                </a:solidFill>
                <a:highlight>
                  <a:srgbClr val="FFFFFF"/>
                </a:highlight>
                <a:latin typeface="Arial"/>
                <a:ea typeface="Arial"/>
                <a:cs typeface="Arial"/>
                <a:sym typeface="Arial"/>
              </a:rPr>
              <a:t> provides a network load-balancer implementation for Kubernetes clusters that do not run on a supported cloud provider</a:t>
            </a:r>
            <a:r>
              <a:rPr lang="en" sz="930">
                <a:solidFill>
                  <a:srgbClr val="000000"/>
                </a:solidFill>
                <a:highlight>
                  <a:srgbClr val="FFFFFF"/>
                </a:highlight>
                <a:latin typeface="Arial"/>
                <a:ea typeface="Arial"/>
                <a:cs typeface="Arial"/>
                <a:sym typeface="Arial"/>
              </a:rPr>
              <a:t>, to enable Load Balancer Services within any cluster.</a:t>
            </a:r>
            <a:endParaRPr sz="93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t/>
            </a:r>
            <a:endParaRPr sz="93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rPr lang="en" sz="930">
                <a:solidFill>
                  <a:srgbClr val="000000"/>
                </a:solidFill>
                <a:highlight>
                  <a:srgbClr val="FFFFFF"/>
                </a:highlight>
                <a:latin typeface="Arial"/>
                <a:ea typeface="Arial"/>
                <a:cs typeface="Arial"/>
                <a:sym typeface="Arial"/>
              </a:rPr>
              <a:t>In case of cloud environment, the creation and allocation of external IP is the responsibility of the cloud provider. In case of local cluster environment, it is the responsibility of MetalLB. </a:t>
            </a:r>
            <a:endParaRPr sz="93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t/>
            </a:r>
            <a:endParaRPr sz="93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rPr lang="en" sz="930">
                <a:solidFill>
                  <a:srgbClr val="000000"/>
                </a:solidFill>
                <a:highlight>
                  <a:srgbClr val="FFFFFF"/>
                </a:highlight>
                <a:latin typeface="Arial"/>
                <a:ea typeface="Arial"/>
                <a:cs typeface="Arial"/>
                <a:sym typeface="Arial"/>
              </a:rPr>
              <a:t>MetalLB assigned the IP from the reserved pool of IP addresses which we allocate them via configmap. Once the external IP is assigned, it need to redirect traffic from external IP to the cluster and for that it uses protocol like ARP or BGP.</a:t>
            </a:r>
            <a:endParaRPr sz="930">
              <a:solidFill>
                <a:srgbClr val="000000"/>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rPr lang="en" sz="1046">
                <a:solidFill>
                  <a:srgbClr val="323232"/>
                </a:solidFill>
                <a:highlight>
                  <a:srgbClr val="FFFFFF"/>
                </a:highlight>
                <a:latin typeface="Arial"/>
                <a:ea typeface="Arial"/>
                <a:cs typeface="Arial"/>
                <a:sym typeface="Arial"/>
              </a:rPr>
              <a:t>MetalLB has two features that work together to provide this service: </a:t>
            </a:r>
            <a:r>
              <a:rPr b="1" lang="en" sz="1046">
                <a:solidFill>
                  <a:srgbClr val="323232"/>
                </a:solidFill>
                <a:highlight>
                  <a:srgbClr val="FFFFFF"/>
                </a:highlight>
                <a:latin typeface="Arial"/>
                <a:ea typeface="Arial"/>
                <a:cs typeface="Arial"/>
                <a:sym typeface="Arial"/>
              </a:rPr>
              <a:t>address allocation, and external announcement</a:t>
            </a:r>
            <a:r>
              <a:rPr lang="en" sz="1046">
                <a:solidFill>
                  <a:srgbClr val="323232"/>
                </a:solidFill>
                <a:highlight>
                  <a:srgbClr val="FFFFFF"/>
                </a:highlight>
                <a:latin typeface="Arial"/>
                <a:ea typeface="Arial"/>
                <a:cs typeface="Arial"/>
                <a:sym typeface="Arial"/>
              </a:rPr>
              <a:t>.</a:t>
            </a:r>
            <a:endParaRPr sz="1046">
              <a:solidFill>
                <a:srgbClr val="32323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t/>
            </a:r>
            <a:endParaRPr sz="1046">
              <a:solidFill>
                <a:srgbClr val="32323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rPr b="1" lang="en" sz="1046">
                <a:solidFill>
                  <a:srgbClr val="323232"/>
                </a:solidFill>
                <a:highlight>
                  <a:srgbClr val="FFFFFF"/>
                </a:highlight>
                <a:latin typeface="Arial"/>
                <a:ea typeface="Arial"/>
                <a:cs typeface="Arial"/>
                <a:sym typeface="Arial"/>
              </a:rPr>
              <a:t>A</a:t>
            </a:r>
            <a:r>
              <a:rPr b="1" lang="en" sz="1046">
                <a:solidFill>
                  <a:srgbClr val="323232"/>
                </a:solidFill>
                <a:highlight>
                  <a:srgbClr val="FFFFFF"/>
                </a:highlight>
                <a:latin typeface="Arial"/>
                <a:ea typeface="Arial"/>
                <a:cs typeface="Arial"/>
                <a:sym typeface="Arial"/>
              </a:rPr>
              <a:t>ddress allocation (</a:t>
            </a:r>
            <a:r>
              <a:rPr b="1" i="1" lang="en" sz="1162">
                <a:solidFill>
                  <a:srgbClr val="292929"/>
                </a:solidFill>
                <a:highlight>
                  <a:srgbClr val="FFFFFF"/>
                </a:highlight>
                <a:latin typeface="Arial"/>
                <a:ea typeface="Arial"/>
                <a:cs typeface="Arial"/>
                <a:sym typeface="Arial"/>
              </a:rPr>
              <a:t>controller pod): </a:t>
            </a:r>
            <a:r>
              <a:rPr i="1" lang="en" sz="1162">
                <a:solidFill>
                  <a:srgbClr val="292929"/>
                </a:solidFill>
                <a:highlight>
                  <a:srgbClr val="FFFFFF"/>
                </a:highlight>
                <a:latin typeface="Arial"/>
                <a:ea typeface="Arial"/>
                <a:cs typeface="Arial"/>
                <a:sym typeface="Arial"/>
              </a:rPr>
              <a:t>Responsible of IP assignment to k8s load balance services from IP pool.</a:t>
            </a:r>
            <a:endParaRPr sz="1046">
              <a:solidFill>
                <a:srgbClr val="32323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t/>
            </a:r>
            <a:endParaRPr sz="1046">
              <a:solidFill>
                <a:srgbClr val="323232"/>
              </a:solidFill>
              <a:highlight>
                <a:srgbClr val="FFFFFF"/>
              </a:highlight>
              <a:latin typeface="Arial"/>
              <a:ea typeface="Arial"/>
              <a:cs typeface="Arial"/>
              <a:sym typeface="Arial"/>
            </a:endParaRPr>
          </a:p>
          <a:p>
            <a:pPr indent="0" lvl="0" marL="0" rtl="0" algn="l">
              <a:lnSpc>
                <a:spcPct val="115000"/>
              </a:lnSpc>
              <a:spcBef>
                <a:spcPts val="0"/>
              </a:spcBef>
              <a:spcAft>
                <a:spcPts val="0"/>
              </a:spcAft>
              <a:buSzPts val="852"/>
              <a:buNone/>
            </a:pPr>
            <a:r>
              <a:rPr b="1" lang="en" sz="1046">
                <a:solidFill>
                  <a:srgbClr val="323232"/>
                </a:solidFill>
                <a:highlight>
                  <a:srgbClr val="FFFFFF"/>
                </a:highlight>
                <a:latin typeface="Arial"/>
                <a:ea typeface="Arial"/>
                <a:cs typeface="Arial"/>
                <a:sym typeface="Arial"/>
              </a:rPr>
              <a:t>E</a:t>
            </a:r>
            <a:r>
              <a:rPr b="1" lang="en" sz="1046">
                <a:solidFill>
                  <a:srgbClr val="323232"/>
                </a:solidFill>
                <a:highlight>
                  <a:srgbClr val="FFFFFF"/>
                </a:highlight>
                <a:latin typeface="Arial"/>
                <a:ea typeface="Arial"/>
                <a:cs typeface="Arial"/>
                <a:sym typeface="Arial"/>
              </a:rPr>
              <a:t>xternal announcement(</a:t>
            </a:r>
            <a:r>
              <a:rPr b="1" i="1" lang="en" sz="891">
                <a:solidFill>
                  <a:srgbClr val="292929"/>
                </a:solidFill>
                <a:highlight>
                  <a:srgbClr val="F2F2F2"/>
                </a:highlight>
                <a:latin typeface="Arial"/>
                <a:ea typeface="Arial"/>
                <a:cs typeface="Arial"/>
                <a:sym typeface="Arial"/>
              </a:rPr>
              <a:t>speaker pod):</a:t>
            </a:r>
            <a:r>
              <a:rPr i="1" lang="en" sz="1162">
                <a:solidFill>
                  <a:srgbClr val="292929"/>
                </a:solidFill>
                <a:highlight>
                  <a:srgbClr val="FFFFFF"/>
                </a:highlight>
                <a:latin typeface="Arial"/>
                <a:ea typeface="Arial"/>
                <a:cs typeface="Arial"/>
                <a:sym typeface="Arial"/>
              </a:rPr>
              <a:t> </a:t>
            </a:r>
            <a:r>
              <a:rPr lang="en" sz="1046">
                <a:solidFill>
                  <a:srgbClr val="323232"/>
                </a:solidFill>
                <a:highlight>
                  <a:srgbClr val="FFFFFF"/>
                </a:highlight>
                <a:latin typeface="Arial"/>
                <a:ea typeface="Arial"/>
                <a:cs typeface="Arial"/>
                <a:sym typeface="Arial"/>
              </a:rPr>
              <a:t>After MetalLB has assigned an external IP address to a service, it needs to make the network beyond the cluster aware that the IP “lives” in the cluster. MetalLB uses standard routing protocols to achieve this: ARP, NDP, or BGP.</a:t>
            </a:r>
            <a:endParaRPr sz="930">
              <a:solidFill>
                <a:srgbClr val="000000"/>
              </a:solidFill>
              <a:highlight>
                <a:srgbClr val="FFFFFF"/>
              </a:highlight>
              <a:latin typeface="Arial"/>
              <a:ea typeface="Arial"/>
              <a:cs typeface="Arial"/>
              <a:sym typeface="Arial"/>
            </a:endParaRPr>
          </a:p>
        </p:txBody>
      </p:sp>
      <p:pic>
        <p:nvPicPr>
          <p:cNvPr id="904" name="Google Shape;904;p53"/>
          <p:cNvPicPr preferRelativeResize="0"/>
          <p:nvPr/>
        </p:nvPicPr>
        <p:blipFill>
          <a:blip r:embed="rId4">
            <a:alphaModFix/>
          </a:blip>
          <a:stretch>
            <a:fillRect/>
          </a:stretch>
        </p:blipFill>
        <p:spPr>
          <a:xfrm>
            <a:off x="5898000" y="579373"/>
            <a:ext cx="2704450" cy="1599075"/>
          </a:xfrm>
          <a:prstGeom prst="rect">
            <a:avLst/>
          </a:prstGeom>
          <a:noFill/>
          <a:ln>
            <a:noFill/>
          </a:ln>
        </p:spPr>
      </p:pic>
      <p:pic>
        <p:nvPicPr>
          <p:cNvPr id="905" name="Google Shape;905;p53"/>
          <p:cNvPicPr preferRelativeResize="0"/>
          <p:nvPr/>
        </p:nvPicPr>
        <p:blipFill>
          <a:blip r:embed="rId5">
            <a:alphaModFix/>
          </a:blip>
          <a:stretch>
            <a:fillRect/>
          </a:stretch>
        </p:blipFill>
        <p:spPr>
          <a:xfrm>
            <a:off x="6543048" y="2178450"/>
            <a:ext cx="1935352" cy="1599075"/>
          </a:xfrm>
          <a:prstGeom prst="rect">
            <a:avLst/>
          </a:prstGeom>
          <a:noFill/>
          <a:ln>
            <a:noFill/>
          </a:ln>
        </p:spPr>
      </p:pic>
      <p:sp>
        <p:nvSpPr>
          <p:cNvPr id="906" name="Google Shape;906;p53"/>
          <p:cNvSpPr txBox="1"/>
          <p:nvPr/>
        </p:nvSpPr>
        <p:spPr>
          <a:xfrm>
            <a:off x="6479725" y="3696925"/>
            <a:ext cx="219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alibri"/>
                <a:ea typeface="Calibri"/>
                <a:cs typeface="Calibri"/>
                <a:sym typeface="Calibri"/>
              </a:rPr>
              <a:t>IP address range to be used by MetalLB for </a:t>
            </a:r>
            <a:r>
              <a:rPr lang="en" sz="900">
                <a:latin typeface="Calibri"/>
                <a:ea typeface="Calibri"/>
                <a:cs typeface="Calibri"/>
                <a:sym typeface="Calibri"/>
              </a:rPr>
              <a:t>laid</a:t>
            </a:r>
            <a:r>
              <a:rPr lang="en" sz="900">
                <a:latin typeface="Calibri"/>
                <a:ea typeface="Calibri"/>
                <a:cs typeface="Calibri"/>
                <a:sym typeface="Calibri"/>
              </a:rPr>
              <a:t> balancer services.</a:t>
            </a:r>
            <a:endParaRPr sz="900">
              <a:latin typeface="Calibri"/>
              <a:ea typeface="Calibri"/>
              <a:cs typeface="Calibri"/>
              <a:sym typeface="Calibri"/>
            </a:endParaRPr>
          </a:p>
        </p:txBody>
      </p:sp>
      <p:pic>
        <p:nvPicPr>
          <p:cNvPr id="907" name="Google Shape;907;p53"/>
          <p:cNvPicPr preferRelativeResize="0"/>
          <p:nvPr/>
        </p:nvPicPr>
        <p:blipFill>
          <a:blip r:embed="rId6">
            <a:alphaModFix/>
          </a:blip>
          <a:stretch>
            <a:fillRect/>
          </a:stretch>
        </p:blipFill>
        <p:spPr>
          <a:xfrm>
            <a:off x="5396825" y="4311025"/>
            <a:ext cx="3572324" cy="408725"/>
          </a:xfrm>
          <a:prstGeom prst="rect">
            <a:avLst/>
          </a:prstGeom>
          <a:noFill/>
          <a:ln>
            <a:noFill/>
          </a:ln>
        </p:spPr>
      </p:pic>
      <p:sp>
        <p:nvSpPr>
          <p:cNvPr id="908" name="Google Shape;908;p53"/>
          <p:cNvSpPr txBox="1"/>
          <p:nvPr/>
        </p:nvSpPr>
        <p:spPr>
          <a:xfrm>
            <a:off x="6121163" y="4590050"/>
            <a:ext cx="294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Nginx ingress service with type LoadBalancer</a:t>
            </a:r>
            <a:endParaRPr sz="10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pic>
        <p:nvPicPr>
          <p:cNvPr id="913" name="Google Shape;913;p54"/>
          <p:cNvPicPr preferRelativeResize="0"/>
          <p:nvPr/>
        </p:nvPicPr>
        <p:blipFill>
          <a:blip r:embed="rId3">
            <a:alphaModFix/>
          </a:blip>
          <a:stretch>
            <a:fillRect/>
          </a:stretch>
        </p:blipFill>
        <p:spPr>
          <a:xfrm>
            <a:off x="4347260" y="2294850"/>
            <a:ext cx="4362316" cy="2134801"/>
          </a:xfrm>
          <a:prstGeom prst="rect">
            <a:avLst/>
          </a:prstGeom>
          <a:noFill/>
          <a:ln>
            <a:noFill/>
          </a:ln>
        </p:spPr>
      </p:pic>
      <p:sp>
        <p:nvSpPr>
          <p:cNvPr id="914" name="Google Shape;914;p54"/>
          <p:cNvSpPr txBox="1"/>
          <p:nvPr>
            <p:ph type="title"/>
          </p:nvPr>
        </p:nvSpPr>
        <p:spPr>
          <a:xfrm>
            <a:off x="331250" y="205300"/>
            <a:ext cx="7505700" cy="478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Load Balancer </a:t>
            </a:r>
            <a:endParaRPr/>
          </a:p>
          <a:p>
            <a:pPr indent="0" lvl="0" marL="0" marR="0" rtl="0" algn="l">
              <a:lnSpc>
                <a:spcPct val="100000"/>
              </a:lnSpc>
              <a:spcBef>
                <a:spcPts val="0"/>
              </a:spcBef>
              <a:spcAft>
                <a:spcPts val="0"/>
              </a:spcAft>
              <a:buNone/>
            </a:pPr>
            <a:r>
              <a:t/>
            </a:r>
            <a:endParaRPr/>
          </a:p>
        </p:txBody>
      </p:sp>
      <p:sp>
        <p:nvSpPr>
          <p:cNvPr id="915" name="Google Shape;915;p54"/>
          <p:cNvSpPr txBox="1"/>
          <p:nvPr>
            <p:ph idx="1" type="body"/>
          </p:nvPr>
        </p:nvSpPr>
        <p:spPr>
          <a:xfrm>
            <a:off x="283475" y="889975"/>
            <a:ext cx="8426100" cy="147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58"/>
              <a:buNone/>
            </a:pPr>
            <a:r>
              <a:rPr lang="en" sz="973">
                <a:solidFill>
                  <a:srgbClr val="343434"/>
                </a:solidFill>
                <a:highlight>
                  <a:srgbClr val="FFFFFF"/>
                </a:highlight>
                <a:latin typeface="Arial"/>
                <a:ea typeface="Arial"/>
                <a:cs typeface="Arial"/>
                <a:sym typeface="Arial"/>
              </a:rPr>
              <a:t>Load balancing is the act of distributing network traffic across a group of servers. A load balancer is a server that performs this action. </a:t>
            </a:r>
            <a:endParaRPr sz="973">
              <a:solidFill>
                <a:srgbClr val="343434"/>
              </a:solidFill>
              <a:highlight>
                <a:srgbClr val="FFFFFF"/>
              </a:highlight>
              <a:latin typeface="Arial"/>
              <a:ea typeface="Arial"/>
              <a:cs typeface="Arial"/>
              <a:sym typeface="Arial"/>
            </a:endParaRPr>
          </a:p>
          <a:p>
            <a:pPr indent="0" lvl="0" marL="0" rtl="0" algn="l">
              <a:lnSpc>
                <a:spcPct val="150000"/>
              </a:lnSpc>
              <a:spcBef>
                <a:spcPts val="0"/>
              </a:spcBef>
              <a:spcAft>
                <a:spcPts val="0"/>
              </a:spcAft>
              <a:buSzPts val="358"/>
              <a:buNone/>
            </a:pPr>
            <a:r>
              <a:t/>
            </a:r>
            <a:endParaRPr sz="973">
              <a:solidFill>
                <a:srgbClr val="343434"/>
              </a:solidFill>
              <a:highlight>
                <a:srgbClr val="FFFFFF"/>
              </a:highlight>
              <a:latin typeface="Arial"/>
              <a:ea typeface="Arial"/>
              <a:cs typeface="Arial"/>
              <a:sym typeface="Arial"/>
            </a:endParaRPr>
          </a:p>
          <a:p>
            <a:pPr indent="0" lvl="0" marL="0" rtl="0" algn="l">
              <a:lnSpc>
                <a:spcPct val="150000"/>
              </a:lnSpc>
              <a:spcBef>
                <a:spcPts val="0"/>
              </a:spcBef>
              <a:spcAft>
                <a:spcPts val="0"/>
              </a:spcAft>
              <a:buSzPts val="358"/>
              <a:buNone/>
            </a:pPr>
            <a:r>
              <a:rPr lang="en" sz="973">
                <a:solidFill>
                  <a:srgbClr val="343434"/>
                </a:solidFill>
                <a:highlight>
                  <a:srgbClr val="FFFFFF"/>
                </a:highlight>
                <a:latin typeface="Arial"/>
                <a:ea typeface="Arial"/>
                <a:cs typeface="Arial"/>
                <a:sym typeface="Arial"/>
              </a:rPr>
              <a:t>A load balancer performs the following functions:</a:t>
            </a:r>
            <a:endParaRPr sz="973">
              <a:solidFill>
                <a:srgbClr val="343434"/>
              </a:solidFill>
              <a:highlight>
                <a:srgbClr val="FFFFFF"/>
              </a:highlight>
              <a:latin typeface="Arial"/>
              <a:ea typeface="Arial"/>
              <a:cs typeface="Arial"/>
              <a:sym typeface="Arial"/>
            </a:endParaRPr>
          </a:p>
          <a:p>
            <a:pPr indent="-290433" lvl="0" marL="457200" rtl="0" algn="l">
              <a:lnSpc>
                <a:spcPct val="150000"/>
              </a:lnSpc>
              <a:spcBef>
                <a:spcPts val="0"/>
              </a:spcBef>
              <a:spcAft>
                <a:spcPts val="0"/>
              </a:spcAft>
              <a:buClr>
                <a:srgbClr val="343434"/>
              </a:buClr>
              <a:buSzPts val="974"/>
              <a:buFont typeface="Arial"/>
              <a:buChar char="●"/>
            </a:pPr>
            <a:r>
              <a:rPr lang="en" sz="973">
                <a:solidFill>
                  <a:srgbClr val="343434"/>
                </a:solidFill>
                <a:highlight>
                  <a:srgbClr val="FFFFFF"/>
                </a:highlight>
                <a:latin typeface="Arial"/>
                <a:ea typeface="Arial"/>
                <a:cs typeface="Arial"/>
                <a:sym typeface="Arial"/>
              </a:rPr>
              <a:t>Distributes client requests or network load efficiently across multiple servers</a:t>
            </a:r>
            <a:endParaRPr sz="973">
              <a:solidFill>
                <a:srgbClr val="343434"/>
              </a:solidFill>
              <a:highlight>
                <a:srgbClr val="FFFFFF"/>
              </a:highlight>
              <a:latin typeface="Arial"/>
              <a:ea typeface="Arial"/>
              <a:cs typeface="Arial"/>
              <a:sym typeface="Arial"/>
            </a:endParaRPr>
          </a:p>
          <a:p>
            <a:pPr indent="-290433" lvl="0" marL="457200" rtl="0" algn="l">
              <a:lnSpc>
                <a:spcPct val="150000"/>
              </a:lnSpc>
              <a:spcBef>
                <a:spcPts val="0"/>
              </a:spcBef>
              <a:spcAft>
                <a:spcPts val="0"/>
              </a:spcAft>
              <a:buClr>
                <a:srgbClr val="343434"/>
              </a:buClr>
              <a:buSzPts val="974"/>
              <a:buFont typeface="Arial"/>
              <a:buChar char="●"/>
            </a:pPr>
            <a:r>
              <a:rPr lang="en" sz="973">
                <a:solidFill>
                  <a:srgbClr val="343434"/>
                </a:solidFill>
                <a:highlight>
                  <a:srgbClr val="FFFFFF"/>
                </a:highlight>
                <a:latin typeface="Arial"/>
                <a:ea typeface="Arial"/>
                <a:cs typeface="Arial"/>
                <a:sym typeface="Arial"/>
              </a:rPr>
              <a:t>Ensures high availability and reliability of service by sending requests only to servers that are online</a:t>
            </a:r>
            <a:endParaRPr sz="973">
              <a:solidFill>
                <a:srgbClr val="343434"/>
              </a:solidFill>
              <a:highlight>
                <a:srgbClr val="FFFFFF"/>
              </a:highlight>
              <a:latin typeface="Arial"/>
              <a:ea typeface="Arial"/>
              <a:cs typeface="Arial"/>
              <a:sym typeface="Arial"/>
            </a:endParaRPr>
          </a:p>
          <a:p>
            <a:pPr indent="-290433" lvl="0" marL="457200" rtl="0" algn="l">
              <a:lnSpc>
                <a:spcPct val="150000"/>
              </a:lnSpc>
              <a:spcBef>
                <a:spcPts val="0"/>
              </a:spcBef>
              <a:spcAft>
                <a:spcPts val="0"/>
              </a:spcAft>
              <a:buClr>
                <a:srgbClr val="343434"/>
              </a:buClr>
              <a:buSzPts val="974"/>
              <a:buFont typeface="Arial"/>
              <a:buChar char="●"/>
            </a:pPr>
            <a:r>
              <a:rPr lang="en" sz="973">
                <a:solidFill>
                  <a:srgbClr val="343434"/>
                </a:solidFill>
                <a:highlight>
                  <a:srgbClr val="FFFFFF"/>
                </a:highlight>
                <a:latin typeface="Arial"/>
                <a:ea typeface="Arial"/>
                <a:cs typeface="Arial"/>
                <a:sym typeface="Arial"/>
              </a:rPr>
              <a:t>Provides the flexibility to add or subtract servers as demand dictates.</a:t>
            </a:r>
            <a:endParaRPr sz="973">
              <a:solidFill>
                <a:srgbClr val="343434"/>
              </a:solidFill>
              <a:highlight>
                <a:srgbClr val="FFFFFF"/>
              </a:highlight>
              <a:latin typeface="Arial"/>
              <a:ea typeface="Arial"/>
              <a:cs typeface="Arial"/>
              <a:sym typeface="Arial"/>
            </a:endParaRPr>
          </a:p>
          <a:p>
            <a:pPr indent="0" lvl="0" marL="457200" rtl="0" algn="l">
              <a:lnSpc>
                <a:spcPct val="150000"/>
              </a:lnSpc>
              <a:spcBef>
                <a:spcPts val="0"/>
              </a:spcBef>
              <a:spcAft>
                <a:spcPts val="0"/>
              </a:spcAft>
              <a:buNone/>
            </a:pPr>
            <a:r>
              <a:t/>
            </a:r>
            <a:endParaRPr sz="973">
              <a:solidFill>
                <a:srgbClr val="343434"/>
              </a:solidFill>
              <a:highlight>
                <a:srgbClr val="FFFFFF"/>
              </a:highlight>
              <a:latin typeface="Arial"/>
              <a:ea typeface="Arial"/>
              <a:cs typeface="Arial"/>
              <a:sym typeface="Arial"/>
            </a:endParaRPr>
          </a:p>
          <a:p>
            <a:pPr indent="0" lvl="0" marL="0" rtl="0" algn="l">
              <a:lnSpc>
                <a:spcPct val="150000"/>
              </a:lnSpc>
              <a:spcBef>
                <a:spcPts val="0"/>
              </a:spcBef>
              <a:spcAft>
                <a:spcPts val="0"/>
              </a:spcAft>
              <a:buSzPts val="358"/>
              <a:buNone/>
            </a:pPr>
            <a:r>
              <a:t/>
            </a:r>
            <a:endParaRPr sz="1087">
              <a:solidFill>
                <a:srgbClr val="000000"/>
              </a:solidFill>
              <a:highlight>
                <a:srgbClr val="FFFFFF"/>
              </a:highlight>
              <a:latin typeface="Arial"/>
              <a:ea typeface="Arial"/>
              <a:cs typeface="Arial"/>
              <a:sym typeface="Arial"/>
            </a:endParaRPr>
          </a:p>
          <a:p>
            <a:pPr indent="0" lvl="0" marL="0" rtl="0" algn="l">
              <a:lnSpc>
                <a:spcPct val="150000"/>
              </a:lnSpc>
              <a:spcBef>
                <a:spcPts val="2400"/>
              </a:spcBef>
              <a:spcAft>
                <a:spcPts val="1200"/>
              </a:spcAft>
              <a:buSzPts val="358"/>
              <a:buNone/>
            </a:pPr>
            <a:r>
              <a:t/>
            </a:r>
            <a:endParaRPr sz="973">
              <a:solidFill>
                <a:srgbClr val="343434"/>
              </a:solidFill>
              <a:highlight>
                <a:srgbClr val="FFFFFF"/>
              </a:highlight>
              <a:latin typeface="Arial"/>
              <a:ea typeface="Arial"/>
              <a:cs typeface="Arial"/>
              <a:sym typeface="Arial"/>
            </a:endParaRPr>
          </a:p>
        </p:txBody>
      </p:sp>
      <p:sp>
        <p:nvSpPr>
          <p:cNvPr id="916" name="Google Shape;916;p54"/>
          <p:cNvSpPr txBox="1"/>
          <p:nvPr/>
        </p:nvSpPr>
        <p:spPr>
          <a:xfrm>
            <a:off x="369925" y="2364775"/>
            <a:ext cx="3838800" cy="233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873">
                <a:solidFill>
                  <a:srgbClr val="343434"/>
                </a:solidFill>
                <a:highlight>
                  <a:srgbClr val="FFFFFF"/>
                </a:highlight>
              </a:rPr>
              <a:t>Load balancing Algorithm</a:t>
            </a:r>
            <a:r>
              <a:rPr lang="en" sz="873">
                <a:solidFill>
                  <a:srgbClr val="343434"/>
                </a:solidFill>
                <a:highlight>
                  <a:srgbClr val="FFFFFF"/>
                </a:highlight>
              </a:rPr>
              <a:t>: </a:t>
            </a:r>
            <a:endParaRPr sz="873">
              <a:solidFill>
                <a:srgbClr val="343434"/>
              </a:solidFill>
              <a:highlight>
                <a:srgbClr val="FFFFFF"/>
              </a:highlight>
            </a:endParaRPr>
          </a:p>
          <a:p>
            <a:pPr indent="-284083" lvl="0" marL="457200" rtl="0" algn="l">
              <a:lnSpc>
                <a:spcPct val="150000"/>
              </a:lnSpc>
              <a:spcBef>
                <a:spcPts val="0"/>
              </a:spcBef>
              <a:spcAft>
                <a:spcPts val="0"/>
              </a:spcAft>
              <a:buClr>
                <a:srgbClr val="343434"/>
              </a:buClr>
              <a:buSzPts val="874"/>
              <a:buChar char="-"/>
            </a:pPr>
            <a:r>
              <a:rPr lang="en" sz="873">
                <a:solidFill>
                  <a:srgbClr val="343434"/>
                </a:solidFill>
                <a:highlight>
                  <a:srgbClr val="FFFFFF"/>
                </a:highlight>
              </a:rPr>
              <a:t>Algorithm to determine how requests are distributed across the server pool. </a:t>
            </a:r>
            <a:endParaRPr sz="873">
              <a:solidFill>
                <a:srgbClr val="343434"/>
              </a:solidFill>
              <a:highlight>
                <a:srgbClr val="FFFFFF"/>
              </a:highlight>
            </a:endParaRPr>
          </a:p>
          <a:p>
            <a:pPr indent="-284083" lvl="0" marL="457200" rtl="0" algn="l">
              <a:lnSpc>
                <a:spcPct val="150000"/>
              </a:lnSpc>
              <a:spcBef>
                <a:spcPts val="0"/>
              </a:spcBef>
              <a:spcAft>
                <a:spcPts val="0"/>
              </a:spcAft>
              <a:buClr>
                <a:srgbClr val="343434"/>
              </a:buClr>
              <a:buSzPts val="874"/>
              <a:buChar char="-"/>
            </a:pPr>
            <a:r>
              <a:rPr lang="en" sz="873">
                <a:solidFill>
                  <a:srgbClr val="343434"/>
                </a:solidFill>
                <a:highlight>
                  <a:srgbClr val="FFFFFF"/>
                </a:highlight>
              </a:rPr>
              <a:t>Some of them are</a:t>
            </a:r>
            <a:r>
              <a:rPr b="1" lang="en" sz="873">
                <a:solidFill>
                  <a:srgbClr val="343434"/>
                </a:solidFill>
                <a:highlight>
                  <a:srgbClr val="FFFFFF"/>
                </a:highlight>
              </a:rPr>
              <a:t> round robin, Least connection method, Least response time method, Least bandwidth method, Hashing methods </a:t>
            </a:r>
            <a:r>
              <a:rPr lang="en" sz="873">
                <a:solidFill>
                  <a:srgbClr val="343434"/>
                </a:solidFill>
                <a:highlight>
                  <a:srgbClr val="FFFFFF"/>
                </a:highlight>
              </a:rPr>
              <a:t>etc.</a:t>
            </a:r>
            <a:endParaRPr sz="873">
              <a:solidFill>
                <a:srgbClr val="343434"/>
              </a:solidFill>
              <a:highlight>
                <a:srgbClr val="FFFFFF"/>
              </a:highlight>
            </a:endParaRPr>
          </a:p>
          <a:p>
            <a:pPr indent="0" lvl="0" marL="0" rtl="0" algn="l">
              <a:lnSpc>
                <a:spcPct val="150000"/>
              </a:lnSpc>
              <a:spcBef>
                <a:spcPts val="0"/>
              </a:spcBef>
              <a:spcAft>
                <a:spcPts val="0"/>
              </a:spcAft>
              <a:buNone/>
            </a:pPr>
            <a:r>
              <a:t/>
            </a:r>
            <a:endParaRPr sz="873">
              <a:solidFill>
                <a:srgbClr val="343434"/>
              </a:solidFill>
              <a:highlight>
                <a:srgbClr val="FFFFFF"/>
              </a:highlight>
            </a:endParaRPr>
          </a:p>
          <a:p>
            <a:pPr indent="0" lvl="0" marL="0" rtl="0" algn="l">
              <a:lnSpc>
                <a:spcPct val="150000"/>
              </a:lnSpc>
              <a:spcBef>
                <a:spcPts val="0"/>
              </a:spcBef>
              <a:spcAft>
                <a:spcPts val="0"/>
              </a:spcAft>
              <a:buNone/>
            </a:pPr>
            <a:r>
              <a:rPr b="1" lang="en" sz="873">
                <a:solidFill>
                  <a:srgbClr val="343434"/>
                </a:solidFill>
                <a:highlight>
                  <a:srgbClr val="FFFFFF"/>
                </a:highlight>
              </a:rPr>
              <a:t>Health Checks</a:t>
            </a:r>
            <a:r>
              <a:rPr lang="en" sz="873">
                <a:solidFill>
                  <a:srgbClr val="343434"/>
                </a:solidFill>
                <a:highlight>
                  <a:srgbClr val="FFFFFF"/>
                </a:highlight>
              </a:rPr>
              <a:t>: </a:t>
            </a:r>
            <a:endParaRPr sz="873">
              <a:solidFill>
                <a:srgbClr val="343434"/>
              </a:solidFill>
              <a:highlight>
                <a:srgbClr val="FFFFFF"/>
              </a:highlight>
            </a:endParaRPr>
          </a:p>
          <a:p>
            <a:pPr indent="-284083" lvl="0" marL="457200" rtl="0" algn="l">
              <a:lnSpc>
                <a:spcPct val="150000"/>
              </a:lnSpc>
              <a:spcBef>
                <a:spcPts val="0"/>
              </a:spcBef>
              <a:spcAft>
                <a:spcPts val="0"/>
              </a:spcAft>
              <a:buClr>
                <a:srgbClr val="343434"/>
              </a:buClr>
              <a:buSzPts val="874"/>
              <a:buChar char="-"/>
            </a:pPr>
            <a:r>
              <a:rPr lang="en" sz="873">
                <a:solidFill>
                  <a:srgbClr val="343434"/>
                </a:solidFill>
                <a:highlight>
                  <a:srgbClr val="FFFFFF"/>
                </a:highlight>
              </a:rPr>
              <a:t>Regular Health checks for all backend servers</a:t>
            </a:r>
            <a:endParaRPr sz="873">
              <a:solidFill>
                <a:srgbClr val="343434"/>
              </a:solidFill>
              <a:highlight>
                <a:srgbClr val="FFFFFF"/>
              </a:highlight>
            </a:endParaRPr>
          </a:p>
          <a:p>
            <a:pPr indent="-284083" lvl="0" marL="457200" rtl="0" algn="l">
              <a:lnSpc>
                <a:spcPct val="150000"/>
              </a:lnSpc>
              <a:spcBef>
                <a:spcPts val="0"/>
              </a:spcBef>
              <a:spcAft>
                <a:spcPts val="0"/>
              </a:spcAft>
              <a:buClr>
                <a:srgbClr val="343434"/>
              </a:buClr>
              <a:buSzPts val="874"/>
              <a:buChar char="-"/>
            </a:pPr>
            <a:r>
              <a:rPr lang="en" sz="873">
                <a:solidFill>
                  <a:srgbClr val="343434"/>
                </a:solidFill>
                <a:highlight>
                  <a:srgbClr val="FFFFFF"/>
                </a:highlight>
              </a:rPr>
              <a:t>If Health check failed, server is automatically removed from the pool, and traffic will not be forwarded to it.</a:t>
            </a:r>
            <a:endParaRPr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p:nvPr/>
        </p:nvSpPr>
        <p:spPr>
          <a:xfrm>
            <a:off x="1538400" y="1520150"/>
            <a:ext cx="1533900" cy="13080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3116350" y="1520138"/>
            <a:ext cx="2832600" cy="130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55" name="Google Shape;155;p17"/>
          <p:cNvSpPr/>
          <p:nvPr/>
        </p:nvSpPr>
        <p:spPr>
          <a:xfrm>
            <a:off x="1600275" y="1081350"/>
            <a:ext cx="4787400" cy="338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Kong API Gateway</a:t>
            </a:r>
            <a:endParaRPr sz="900"/>
          </a:p>
        </p:txBody>
      </p:sp>
      <p:sp>
        <p:nvSpPr>
          <p:cNvPr id="156" name="Google Shape;156;p17"/>
          <p:cNvSpPr/>
          <p:nvPr/>
        </p:nvSpPr>
        <p:spPr>
          <a:xfrm rot="-5401832">
            <a:off x="-19678" y="1711850"/>
            <a:ext cx="1688700" cy="423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900"/>
              <a:t>Load Balancer (MetalLB)</a:t>
            </a:r>
            <a:endParaRPr sz="900"/>
          </a:p>
        </p:txBody>
      </p:sp>
      <p:sp>
        <p:nvSpPr>
          <p:cNvPr id="157" name="Google Shape;157;p17"/>
          <p:cNvSpPr/>
          <p:nvPr/>
        </p:nvSpPr>
        <p:spPr>
          <a:xfrm>
            <a:off x="5141975" y="1848700"/>
            <a:ext cx="686700" cy="47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MM5</a:t>
            </a:r>
            <a:endParaRPr sz="700"/>
          </a:p>
          <a:p>
            <a:pPr indent="0" lvl="0" marL="0" rtl="0" algn="l">
              <a:spcBef>
                <a:spcPts val="0"/>
              </a:spcBef>
              <a:spcAft>
                <a:spcPts val="0"/>
              </a:spcAft>
              <a:buNone/>
            </a:pPr>
            <a:r>
              <a:rPr lang="en" sz="700"/>
              <a:t>Handler</a:t>
            </a:r>
            <a:endParaRPr sz="700"/>
          </a:p>
        </p:txBody>
      </p:sp>
      <p:sp>
        <p:nvSpPr>
          <p:cNvPr id="158" name="Google Shape;158;p17"/>
          <p:cNvSpPr/>
          <p:nvPr/>
        </p:nvSpPr>
        <p:spPr>
          <a:xfrm>
            <a:off x="3278638" y="1848700"/>
            <a:ext cx="1101000" cy="47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Mp2</a:t>
            </a:r>
            <a:endParaRPr sz="700"/>
          </a:p>
          <a:p>
            <a:pPr indent="0" lvl="0" marL="0" rtl="0" algn="l">
              <a:spcBef>
                <a:spcPts val="0"/>
              </a:spcBef>
              <a:spcAft>
                <a:spcPts val="0"/>
              </a:spcAft>
              <a:buNone/>
            </a:pPr>
            <a:r>
              <a:rPr lang="en" sz="700"/>
              <a:t>Handler</a:t>
            </a:r>
            <a:endParaRPr sz="700"/>
          </a:p>
        </p:txBody>
      </p:sp>
      <p:sp>
        <p:nvSpPr>
          <p:cNvPr id="159" name="Google Shape;159;p17"/>
          <p:cNvSpPr/>
          <p:nvPr/>
        </p:nvSpPr>
        <p:spPr>
          <a:xfrm>
            <a:off x="4414450" y="1848700"/>
            <a:ext cx="686700" cy="47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700"/>
              <a:t>Mp1 Handler</a:t>
            </a:r>
            <a:endParaRPr sz="700"/>
          </a:p>
        </p:txBody>
      </p:sp>
      <p:sp>
        <p:nvSpPr>
          <p:cNvPr id="160" name="Google Shape;160;p17"/>
          <p:cNvSpPr/>
          <p:nvPr/>
        </p:nvSpPr>
        <p:spPr>
          <a:xfrm>
            <a:off x="3946649" y="2398425"/>
            <a:ext cx="1879800" cy="357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900"/>
              <a:t>Service Comb</a:t>
            </a:r>
            <a:endParaRPr sz="900"/>
          </a:p>
        </p:txBody>
      </p:sp>
      <p:sp>
        <p:nvSpPr>
          <p:cNvPr id="161" name="Google Shape;161;p17"/>
          <p:cNvSpPr/>
          <p:nvPr/>
        </p:nvSpPr>
        <p:spPr>
          <a:xfrm>
            <a:off x="560800" y="2928850"/>
            <a:ext cx="5872800" cy="790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17"/>
          <p:cNvSpPr/>
          <p:nvPr/>
        </p:nvSpPr>
        <p:spPr>
          <a:xfrm>
            <a:off x="3692299" y="2984400"/>
            <a:ext cx="1226700" cy="291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Multus</a:t>
            </a:r>
            <a:endParaRPr sz="800"/>
          </a:p>
        </p:txBody>
      </p:sp>
      <p:sp>
        <p:nvSpPr>
          <p:cNvPr id="163" name="Google Shape;163;p17"/>
          <p:cNvSpPr/>
          <p:nvPr/>
        </p:nvSpPr>
        <p:spPr>
          <a:xfrm>
            <a:off x="2181350" y="2984400"/>
            <a:ext cx="13965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800"/>
              <a:t>secondary-ep-controller</a:t>
            </a:r>
            <a:endParaRPr sz="800"/>
          </a:p>
        </p:txBody>
      </p:sp>
      <p:sp>
        <p:nvSpPr>
          <p:cNvPr id="164" name="Google Shape;164;p17"/>
          <p:cNvSpPr/>
          <p:nvPr/>
        </p:nvSpPr>
        <p:spPr>
          <a:xfrm>
            <a:off x="5332927" y="2471325"/>
            <a:ext cx="434700" cy="211200"/>
          </a:xfrm>
          <a:prstGeom prst="can">
            <a:avLst>
              <a:gd fmla="val 25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etcd</a:t>
            </a:r>
            <a:endParaRPr sz="800"/>
          </a:p>
        </p:txBody>
      </p:sp>
      <p:sp>
        <p:nvSpPr>
          <p:cNvPr id="165" name="Google Shape;165;p17"/>
          <p:cNvSpPr/>
          <p:nvPr/>
        </p:nvSpPr>
        <p:spPr>
          <a:xfrm>
            <a:off x="2181350" y="3345675"/>
            <a:ext cx="4188300" cy="291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Calico</a:t>
            </a:r>
            <a:endParaRPr sz="800"/>
          </a:p>
        </p:txBody>
      </p:sp>
      <p:sp>
        <p:nvSpPr>
          <p:cNvPr id="166" name="Google Shape;166;p17"/>
          <p:cNvSpPr/>
          <p:nvPr/>
        </p:nvSpPr>
        <p:spPr>
          <a:xfrm>
            <a:off x="5021848" y="2984408"/>
            <a:ext cx="1347900" cy="2913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Whereabouts</a:t>
            </a:r>
            <a:endParaRPr sz="800"/>
          </a:p>
        </p:txBody>
      </p:sp>
      <p:sp>
        <p:nvSpPr>
          <p:cNvPr id="167" name="Google Shape;167;p17"/>
          <p:cNvSpPr txBox="1"/>
          <p:nvPr/>
        </p:nvSpPr>
        <p:spPr>
          <a:xfrm>
            <a:off x="3659150" y="1526563"/>
            <a:ext cx="184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Calibri"/>
                <a:ea typeface="Calibri"/>
                <a:cs typeface="Calibri"/>
                <a:sym typeface="Calibri"/>
              </a:rPr>
              <a:t>MEP server</a:t>
            </a:r>
            <a:endParaRPr sz="1000">
              <a:latin typeface="Calibri"/>
              <a:ea typeface="Calibri"/>
              <a:cs typeface="Calibri"/>
              <a:sym typeface="Calibri"/>
            </a:endParaRPr>
          </a:p>
        </p:txBody>
      </p:sp>
      <p:sp>
        <p:nvSpPr>
          <p:cNvPr id="168" name="Google Shape;168;p17"/>
          <p:cNvSpPr/>
          <p:nvPr/>
        </p:nvSpPr>
        <p:spPr>
          <a:xfrm>
            <a:off x="3248399" y="2522125"/>
            <a:ext cx="540300" cy="211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UPF Adapter</a:t>
            </a:r>
            <a:endParaRPr sz="500"/>
          </a:p>
        </p:txBody>
      </p:sp>
      <p:sp>
        <p:nvSpPr>
          <p:cNvPr id="169" name="Google Shape;169;p17"/>
          <p:cNvSpPr/>
          <p:nvPr/>
        </p:nvSpPr>
        <p:spPr>
          <a:xfrm>
            <a:off x="3281986" y="2479154"/>
            <a:ext cx="540300" cy="211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UPF Adapter</a:t>
            </a:r>
            <a:endParaRPr sz="500"/>
          </a:p>
        </p:txBody>
      </p:sp>
      <p:sp>
        <p:nvSpPr>
          <p:cNvPr id="170" name="Google Shape;170;p17"/>
          <p:cNvSpPr/>
          <p:nvPr/>
        </p:nvSpPr>
        <p:spPr>
          <a:xfrm>
            <a:off x="3305472" y="2429740"/>
            <a:ext cx="540300" cy="2112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
              <a:t>UPF Adapter</a:t>
            </a:r>
            <a:endParaRPr sz="500"/>
          </a:p>
        </p:txBody>
      </p:sp>
      <p:sp>
        <p:nvSpPr>
          <p:cNvPr id="171" name="Google Shape;171;p17"/>
          <p:cNvSpPr/>
          <p:nvPr/>
        </p:nvSpPr>
        <p:spPr>
          <a:xfrm rot="-5400000">
            <a:off x="5586350" y="1948926"/>
            <a:ext cx="1264200" cy="420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Mep Auth</a:t>
            </a:r>
            <a:endParaRPr sz="900"/>
          </a:p>
        </p:txBody>
      </p:sp>
      <p:sp>
        <p:nvSpPr>
          <p:cNvPr id="172" name="Google Shape;172;p17"/>
          <p:cNvSpPr/>
          <p:nvPr/>
        </p:nvSpPr>
        <p:spPr>
          <a:xfrm>
            <a:off x="2595017" y="1595625"/>
            <a:ext cx="434700" cy="357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MEP App2</a:t>
            </a:r>
            <a:endParaRPr sz="700"/>
          </a:p>
        </p:txBody>
      </p:sp>
      <p:sp>
        <p:nvSpPr>
          <p:cNvPr id="173" name="Google Shape;173;p17"/>
          <p:cNvSpPr/>
          <p:nvPr/>
        </p:nvSpPr>
        <p:spPr>
          <a:xfrm>
            <a:off x="1805139" y="1648544"/>
            <a:ext cx="686700" cy="9666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MEP services</a:t>
            </a:r>
            <a:endParaRPr sz="1000"/>
          </a:p>
        </p:txBody>
      </p:sp>
      <p:sp>
        <p:nvSpPr>
          <p:cNvPr id="174" name="Google Shape;174;p17"/>
          <p:cNvSpPr/>
          <p:nvPr/>
        </p:nvSpPr>
        <p:spPr>
          <a:xfrm>
            <a:off x="1713303" y="1717188"/>
            <a:ext cx="686700" cy="9666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MEP services</a:t>
            </a:r>
            <a:endParaRPr sz="1000"/>
          </a:p>
        </p:txBody>
      </p:sp>
      <p:sp>
        <p:nvSpPr>
          <p:cNvPr id="175" name="Google Shape;175;p17"/>
          <p:cNvSpPr/>
          <p:nvPr/>
        </p:nvSpPr>
        <p:spPr>
          <a:xfrm>
            <a:off x="1600275" y="1788825"/>
            <a:ext cx="686700" cy="9666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MEP services</a:t>
            </a:r>
            <a:endParaRPr sz="900"/>
          </a:p>
        </p:txBody>
      </p:sp>
      <p:sp>
        <p:nvSpPr>
          <p:cNvPr id="176" name="Google Shape;176;p17"/>
          <p:cNvSpPr/>
          <p:nvPr/>
        </p:nvSpPr>
        <p:spPr>
          <a:xfrm>
            <a:off x="2584925" y="2398425"/>
            <a:ext cx="434700" cy="357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MEP App2</a:t>
            </a:r>
            <a:endParaRPr sz="700"/>
          </a:p>
        </p:txBody>
      </p:sp>
      <p:sp>
        <p:nvSpPr>
          <p:cNvPr id="177" name="Google Shape;177;p17"/>
          <p:cNvSpPr/>
          <p:nvPr/>
        </p:nvSpPr>
        <p:spPr>
          <a:xfrm>
            <a:off x="2584925" y="1997025"/>
            <a:ext cx="434700" cy="3570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MEP App2</a:t>
            </a:r>
            <a:endParaRPr sz="700"/>
          </a:p>
        </p:txBody>
      </p:sp>
      <p:sp>
        <p:nvSpPr>
          <p:cNvPr id="178" name="Google Shape;178;p17"/>
          <p:cNvSpPr/>
          <p:nvPr/>
        </p:nvSpPr>
        <p:spPr>
          <a:xfrm rot="-5401832">
            <a:off x="437522" y="1711850"/>
            <a:ext cx="1688700" cy="4236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Ingress Controller</a:t>
            </a:r>
            <a:endParaRPr sz="900"/>
          </a:p>
        </p:txBody>
      </p:sp>
      <p:sp>
        <p:nvSpPr>
          <p:cNvPr id="179" name="Google Shape;179;p17"/>
          <p:cNvSpPr/>
          <p:nvPr/>
        </p:nvSpPr>
        <p:spPr>
          <a:xfrm>
            <a:off x="612425" y="2984400"/>
            <a:ext cx="730800" cy="67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DNS Server</a:t>
            </a:r>
            <a:endParaRPr sz="700"/>
          </a:p>
        </p:txBody>
      </p:sp>
      <p:sp>
        <p:nvSpPr>
          <p:cNvPr id="180" name="Google Shape;180;p17"/>
          <p:cNvSpPr/>
          <p:nvPr/>
        </p:nvSpPr>
        <p:spPr>
          <a:xfrm>
            <a:off x="1419000" y="2987950"/>
            <a:ext cx="686700" cy="672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K8S Core DNS</a:t>
            </a:r>
            <a:endParaRPr sz="800"/>
          </a:p>
        </p:txBody>
      </p:sp>
      <p:sp>
        <p:nvSpPr>
          <p:cNvPr id="181" name="Google Shape;181;p17"/>
          <p:cNvSpPr/>
          <p:nvPr/>
        </p:nvSpPr>
        <p:spPr>
          <a:xfrm>
            <a:off x="709317" y="3414496"/>
            <a:ext cx="540300" cy="211200"/>
          </a:xfrm>
          <a:prstGeom prst="can">
            <a:avLst>
              <a:gd fmla="val 25000"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900"/>
              <a:t>boltDb</a:t>
            </a:r>
            <a:endParaRPr sz="900"/>
          </a:p>
        </p:txBody>
      </p:sp>
      <p:sp>
        <p:nvSpPr>
          <p:cNvPr id="182" name="Google Shape;182;p17"/>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EdgeGallery </a:t>
            </a:r>
            <a:r>
              <a:rPr lang="en" sz="2888"/>
              <a:t>MEP Architecture</a:t>
            </a:r>
            <a:endParaRPr sz="2888"/>
          </a:p>
          <a:p>
            <a:pPr indent="0" lvl="0" marL="0" rtl="0" algn="l">
              <a:spcBef>
                <a:spcPts val="0"/>
              </a:spcBef>
              <a:spcAft>
                <a:spcPts val="0"/>
              </a:spcAft>
              <a:buNone/>
            </a:pPr>
            <a:r>
              <a:t/>
            </a:r>
            <a:endParaRPr sz="2888"/>
          </a:p>
          <a:p>
            <a:pPr indent="0" lvl="0" marL="0" rtl="0" algn="l">
              <a:spcBef>
                <a:spcPts val="0"/>
              </a:spcBef>
              <a:spcAft>
                <a:spcPts val="0"/>
              </a:spcAft>
              <a:buNone/>
            </a:pPr>
            <a:r>
              <a:rPr lang="en"/>
              <a:t> </a:t>
            </a:r>
            <a:endParaRPr/>
          </a:p>
        </p:txBody>
      </p:sp>
      <p:sp>
        <p:nvSpPr>
          <p:cNvPr id="183" name="Google Shape;183;p17"/>
          <p:cNvSpPr/>
          <p:nvPr/>
        </p:nvSpPr>
        <p:spPr>
          <a:xfrm>
            <a:off x="6957600" y="1384100"/>
            <a:ext cx="1467600" cy="440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Integrated Open Source</a:t>
            </a:r>
            <a:endParaRPr sz="800"/>
          </a:p>
        </p:txBody>
      </p:sp>
      <p:sp>
        <p:nvSpPr>
          <p:cNvPr id="184" name="Google Shape;184;p17"/>
          <p:cNvSpPr/>
          <p:nvPr/>
        </p:nvSpPr>
        <p:spPr>
          <a:xfrm>
            <a:off x="6957600" y="1982750"/>
            <a:ext cx="1467600" cy="4401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New Development</a:t>
            </a:r>
            <a:endParaRPr sz="800"/>
          </a:p>
        </p:txBody>
      </p:sp>
      <p:sp>
        <p:nvSpPr>
          <p:cNvPr id="185" name="Google Shape;185;p17"/>
          <p:cNvSpPr/>
          <p:nvPr/>
        </p:nvSpPr>
        <p:spPr>
          <a:xfrm>
            <a:off x="6957600" y="2581400"/>
            <a:ext cx="1467600" cy="4401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External</a:t>
            </a:r>
            <a:endParaRPr sz="800"/>
          </a:p>
        </p:txBody>
      </p:sp>
      <p:sp>
        <p:nvSpPr>
          <p:cNvPr id="186" name="Google Shape;186;p17"/>
          <p:cNvSpPr/>
          <p:nvPr/>
        </p:nvSpPr>
        <p:spPr>
          <a:xfrm>
            <a:off x="6957600" y="3192388"/>
            <a:ext cx="1467600" cy="4401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Future</a:t>
            </a:r>
            <a:endParaRPr sz="800"/>
          </a:p>
        </p:txBody>
      </p:sp>
      <p:sp>
        <p:nvSpPr>
          <p:cNvPr id="187" name="Google Shape;187;p17"/>
          <p:cNvSpPr/>
          <p:nvPr/>
        </p:nvSpPr>
        <p:spPr>
          <a:xfrm>
            <a:off x="560800" y="3778025"/>
            <a:ext cx="5872800" cy="440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t>Infrastructure (k8s)</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nvSpPr>
        <p:spPr>
          <a:xfrm>
            <a:off x="177720" y="44525"/>
            <a:ext cx="8693700" cy="6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888">
                <a:solidFill>
                  <a:schemeClr val="lt1"/>
                </a:solidFill>
                <a:latin typeface="Nunito"/>
                <a:ea typeface="Nunito"/>
                <a:cs typeface="Nunito"/>
                <a:sym typeface="Nunito"/>
              </a:rPr>
              <a:t>MEP Runtime Environment (Deployment)</a:t>
            </a:r>
            <a:endParaRPr sz="2888">
              <a:solidFill>
                <a:schemeClr val="lt1"/>
              </a:solidFill>
              <a:latin typeface="Nunito"/>
              <a:ea typeface="Nunito"/>
              <a:cs typeface="Nunito"/>
              <a:sym typeface="Nunito"/>
            </a:endParaRPr>
          </a:p>
        </p:txBody>
      </p:sp>
      <p:pic>
        <p:nvPicPr>
          <p:cNvPr id="193" name="Google Shape;193;p18"/>
          <p:cNvPicPr preferRelativeResize="0"/>
          <p:nvPr/>
        </p:nvPicPr>
        <p:blipFill>
          <a:blip r:embed="rId3">
            <a:alphaModFix/>
          </a:blip>
          <a:stretch>
            <a:fillRect/>
          </a:stretch>
        </p:blipFill>
        <p:spPr>
          <a:xfrm>
            <a:off x="239978" y="1029200"/>
            <a:ext cx="8501950" cy="813050"/>
          </a:xfrm>
          <a:prstGeom prst="rect">
            <a:avLst/>
          </a:prstGeom>
          <a:noFill/>
          <a:ln>
            <a:noFill/>
          </a:ln>
        </p:spPr>
      </p:pic>
      <p:sp>
        <p:nvSpPr>
          <p:cNvPr id="194" name="Google Shape;194;p18"/>
          <p:cNvSpPr txBox="1"/>
          <p:nvPr/>
        </p:nvSpPr>
        <p:spPr>
          <a:xfrm>
            <a:off x="163775" y="705200"/>
            <a:ext cx="15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MEP Pods</a:t>
            </a:r>
            <a:endParaRPr>
              <a:latin typeface="Calibri"/>
              <a:ea typeface="Calibri"/>
              <a:cs typeface="Calibri"/>
              <a:sym typeface="Calibri"/>
            </a:endParaRPr>
          </a:p>
        </p:txBody>
      </p:sp>
      <p:pic>
        <p:nvPicPr>
          <p:cNvPr id="195" name="Google Shape;195;p18"/>
          <p:cNvPicPr preferRelativeResize="0"/>
          <p:nvPr/>
        </p:nvPicPr>
        <p:blipFill>
          <a:blip r:embed="rId4">
            <a:alphaModFix/>
          </a:blip>
          <a:stretch>
            <a:fillRect/>
          </a:stretch>
        </p:blipFill>
        <p:spPr>
          <a:xfrm>
            <a:off x="220738" y="2302075"/>
            <a:ext cx="8540433" cy="400200"/>
          </a:xfrm>
          <a:prstGeom prst="rect">
            <a:avLst/>
          </a:prstGeom>
          <a:noFill/>
          <a:ln>
            <a:noFill/>
          </a:ln>
        </p:spPr>
      </p:pic>
      <p:sp>
        <p:nvSpPr>
          <p:cNvPr id="196" name="Google Shape;196;p18"/>
          <p:cNvSpPr txBox="1"/>
          <p:nvPr/>
        </p:nvSpPr>
        <p:spPr>
          <a:xfrm>
            <a:off x="163775" y="1978075"/>
            <a:ext cx="15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MEP-Server Pods</a:t>
            </a:r>
            <a:endParaRPr>
              <a:latin typeface="Calibri"/>
              <a:ea typeface="Calibri"/>
              <a:cs typeface="Calibri"/>
              <a:sym typeface="Calibri"/>
            </a:endParaRPr>
          </a:p>
        </p:txBody>
      </p:sp>
      <p:pic>
        <p:nvPicPr>
          <p:cNvPr id="197" name="Google Shape;197;p18"/>
          <p:cNvPicPr preferRelativeResize="0"/>
          <p:nvPr/>
        </p:nvPicPr>
        <p:blipFill>
          <a:blip r:embed="rId5">
            <a:alphaModFix/>
          </a:blip>
          <a:stretch>
            <a:fillRect/>
          </a:stretch>
        </p:blipFill>
        <p:spPr>
          <a:xfrm>
            <a:off x="239975" y="2982750"/>
            <a:ext cx="6574075" cy="1398550"/>
          </a:xfrm>
          <a:prstGeom prst="rect">
            <a:avLst/>
          </a:prstGeom>
          <a:noFill/>
          <a:ln>
            <a:noFill/>
          </a:ln>
        </p:spPr>
      </p:pic>
      <p:sp>
        <p:nvSpPr>
          <p:cNvPr id="198" name="Google Shape;198;p18"/>
          <p:cNvSpPr txBox="1"/>
          <p:nvPr/>
        </p:nvSpPr>
        <p:spPr>
          <a:xfrm>
            <a:off x="163775" y="2663875"/>
            <a:ext cx="157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MEP services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174075" y="168350"/>
            <a:ext cx="75057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MEP Server - MP1 Handler</a:t>
            </a:r>
            <a:endParaRPr/>
          </a:p>
        </p:txBody>
      </p:sp>
      <p:pic>
        <p:nvPicPr>
          <p:cNvPr id="204" name="Google Shape;204;p19"/>
          <p:cNvPicPr preferRelativeResize="0"/>
          <p:nvPr/>
        </p:nvPicPr>
        <p:blipFill>
          <a:blip r:embed="rId3">
            <a:alphaModFix/>
          </a:blip>
          <a:stretch>
            <a:fillRect/>
          </a:stretch>
        </p:blipFill>
        <p:spPr>
          <a:xfrm>
            <a:off x="4403150" y="796225"/>
            <a:ext cx="4210050" cy="2066925"/>
          </a:xfrm>
          <a:prstGeom prst="rect">
            <a:avLst/>
          </a:prstGeom>
          <a:noFill/>
          <a:ln>
            <a:noFill/>
          </a:ln>
        </p:spPr>
      </p:pic>
      <p:sp>
        <p:nvSpPr>
          <p:cNvPr id="205" name="Google Shape;205;p19"/>
          <p:cNvSpPr txBox="1"/>
          <p:nvPr/>
        </p:nvSpPr>
        <p:spPr>
          <a:xfrm>
            <a:off x="236175" y="663600"/>
            <a:ext cx="4127700" cy="41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Calibri"/>
                <a:ea typeface="Calibri"/>
                <a:cs typeface="Calibri"/>
                <a:sym typeface="Calibri"/>
              </a:rPr>
              <a:t>MP1 Handler</a:t>
            </a:r>
            <a:endParaRPr b="1" sz="900">
              <a:latin typeface="Calibri"/>
              <a:ea typeface="Calibri"/>
              <a:cs typeface="Calibri"/>
              <a:sym typeface="Calibri"/>
            </a:endParaRPr>
          </a:p>
          <a:p>
            <a:pPr indent="0" lvl="0" marL="0" rtl="0" algn="l">
              <a:lnSpc>
                <a:spcPct val="150000"/>
              </a:lnSpc>
              <a:spcBef>
                <a:spcPts val="0"/>
              </a:spcBef>
              <a:spcAft>
                <a:spcPts val="0"/>
              </a:spcAft>
              <a:buNone/>
            </a:pPr>
            <a:r>
              <a:rPr lang="en" sz="800" u="sng"/>
              <a:t>MEC service assistance:</a:t>
            </a:r>
            <a:endParaRPr sz="800" u="sng"/>
          </a:p>
          <a:p>
            <a:pPr indent="-279400" lvl="0" marL="457200" rtl="0" algn="l">
              <a:lnSpc>
                <a:spcPct val="150000"/>
              </a:lnSpc>
              <a:spcBef>
                <a:spcPts val="0"/>
              </a:spcBef>
              <a:spcAft>
                <a:spcPts val="0"/>
              </a:spcAft>
              <a:buSzPts val="800"/>
              <a:buChar char="●"/>
            </a:pPr>
            <a:r>
              <a:rPr lang="en" sz="800"/>
              <a:t>authentication and authorization of producing and consuming MEC services;</a:t>
            </a:r>
            <a:endParaRPr sz="800"/>
          </a:p>
          <a:p>
            <a:pPr indent="-279400" lvl="0" marL="457200" rtl="0" algn="l">
              <a:lnSpc>
                <a:spcPct val="150000"/>
              </a:lnSpc>
              <a:spcBef>
                <a:spcPts val="0"/>
              </a:spcBef>
              <a:spcAft>
                <a:spcPts val="0"/>
              </a:spcAft>
              <a:buSzPts val="800"/>
              <a:buChar char="●"/>
            </a:pPr>
            <a:r>
              <a:rPr lang="en" sz="800"/>
              <a:t>a means for service producing MEC applications to register/deregister towards the MEC platform the MEC services they provide, and to update the MEC platform about changes of the MEC service availability;</a:t>
            </a:r>
            <a:endParaRPr sz="800"/>
          </a:p>
          <a:p>
            <a:pPr indent="-279400" lvl="0" marL="457200" rtl="0" algn="l">
              <a:lnSpc>
                <a:spcPct val="150000"/>
              </a:lnSpc>
              <a:spcBef>
                <a:spcPts val="0"/>
              </a:spcBef>
              <a:spcAft>
                <a:spcPts val="0"/>
              </a:spcAft>
              <a:buSzPts val="800"/>
              <a:buChar char="●"/>
            </a:pPr>
            <a:r>
              <a:rPr lang="en" sz="800"/>
              <a:t>a means to notify the changes of the MEC service availability to the relevant MEC application;</a:t>
            </a:r>
            <a:endParaRPr sz="800"/>
          </a:p>
          <a:p>
            <a:pPr indent="-279400" lvl="0" marL="457200" rtl="0" algn="l">
              <a:lnSpc>
                <a:spcPct val="150000"/>
              </a:lnSpc>
              <a:spcBef>
                <a:spcPts val="0"/>
              </a:spcBef>
              <a:spcAft>
                <a:spcPts val="0"/>
              </a:spcAft>
              <a:buSzPts val="800"/>
              <a:buChar char="●"/>
            </a:pPr>
            <a:r>
              <a:rPr lang="en" sz="800"/>
              <a:t>discovery of available MEC services;</a:t>
            </a:r>
            <a:endParaRPr sz="800"/>
          </a:p>
          <a:p>
            <a:pPr indent="457200" lvl="0" marL="0" rtl="0" algn="l">
              <a:lnSpc>
                <a:spcPct val="150000"/>
              </a:lnSpc>
              <a:spcBef>
                <a:spcPts val="0"/>
              </a:spcBef>
              <a:spcAft>
                <a:spcPts val="0"/>
              </a:spcAft>
              <a:buNone/>
            </a:pPr>
            <a:r>
              <a:rPr lang="en" sz="800"/>
              <a:t>Transport information:</a:t>
            </a:r>
            <a:endParaRPr sz="800"/>
          </a:p>
          <a:p>
            <a:pPr indent="-279400" lvl="0" marL="457200" rtl="0" algn="l">
              <a:lnSpc>
                <a:spcPct val="150000"/>
              </a:lnSpc>
              <a:spcBef>
                <a:spcPts val="0"/>
              </a:spcBef>
              <a:spcAft>
                <a:spcPts val="0"/>
              </a:spcAft>
              <a:buSzPts val="800"/>
              <a:buChar char="●"/>
            </a:pPr>
            <a:r>
              <a:rPr lang="en" sz="800"/>
              <a:t>This method is typically used by a service-producing application to discover transports provided by the MEC platform in the "transport information query" procedure</a:t>
            </a:r>
            <a:endParaRPr sz="700">
              <a:latin typeface="Calibri"/>
              <a:ea typeface="Calibri"/>
              <a:cs typeface="Calibri"/>
              <a:sym typeface="Calibri"/>
            </a:endParaRPr>
          </a:p>
          <a:p>
            <a:pPr indent="0" lvl="0" marL="0" rtl="0" algn="l">
              <a:lnSpc>
                <a:spcPct val="150000"/>
              </a:lnSpc>
              <a:spcBef>
                <a:spcPts val="0"/>
              </a:spcBef>
              <a:spcAft>
                <a:spcPts val="0"/>
              </a:spcAft>
              <a:buNone/>
            </a:pPr>
            <a:r>
              <a:rPr lang="en" sz="800" u="sng"/>
              <a:t>MEC application assistance:</a:t>
            </a:r>
            <a:endParaRPr sz="800" u="sng"/>
          </a:p>
          <a:p>
            <a:pPr indent="-279400" lvl="0" marL="457200" rtl="0" algn="l">
              <a:lnSpc>
                <a:spcPct val="150000"/>
              </a:lnSpc>
              <a:spcBef>
                <a:spcPts val="0"/>
              </a:spcBef>
              <a:spcAft>
                <a:spcPts val="0"/>
              </a:spcAft>
              <a:buSzPts val="800"/>
              <a:buChar char="●"/>
            </a:pPr>
            <a:r>
              <a:rPr lang="en" sz="800"/>
              <a:t>MEC application start-up procedure;</a:t>
            </a:r>
            <a:endParaRPr sz="800"/>
          </a:p>
          <a:p>
            <a:pPr indent="-279400" lvl="0" marL="457200" rtl="0" algn="l">
              <a:lnSpc>
                <a:spcPct val="150000"/>
              </a:lnSpc>
              <a:spcBef>
                <a:spcPts val="0"/>
              </a:spcBef>
              <a:spcAft>
                <a:spcPts val="0"/>
              </a:spcAft>
              <a:buSzPts val="800"/>
              <a:buChar char="●"/>
            </a:pPr>
            <a:r>
              <a:rPr lang="en" sz="800"/>
              <a:t>MEC application graceful termination/stop;</a:t>
            </a:r>
            <a:endParaRPr sz="800"/>
          </a:p>
          <a:p>
            <a:pPr indent="457200" lvl="0" marL="0" rtl="0" algn="l">
              <a:lnSpc>
                <a:spcPct val="150000"/>
              </a:lnSpc>
              <a:spcBef>
                <a:spcPts val="0"/>
              </a:spcBef>
              <a:spcAft>
                <a:spcPts val="0"/>
              </a:spcAft>
              <a:buNone/>
            </a:pPr>
            <a:r>
              <a:rPr lang="en" sz="800"/>
              <a:t>Traffic routing:</a:t>
            </a:r>
            <a:endParaRPr sz="800"/>
          </a:p>
          <a:p>
            <a:pPr indent="-279400" lvl="0" marL="457200" rtl="0" algn="l">
              <a:lnSpc>
                <a:spcPct val="150000"/>
              </a:lnSpc>
              <a:spcBef>
                <a:spcPts val="0"/>
              </a:spcBef>
              <a:spcAft>
                <a:spcPts val="0"/>
              </a:spcAft>
              <a:buSzPts val="800"/>
              <a:buChar char="●"/>
            </a:pPr>
            <a:r>
              <a:rPr lang="en" sz="800"/>
              <a:t>traffic rules update, activation and deactivation;</a:t>
            </a:r>
            <a:endParaRPr sz="800"/>
          </a:p>
          <a:p>
            <a:pPr indent="457200" lvl="0" marL="0" rtl="0" algn="l">
              <a:lnSpc>
                <a:spcPct val="150000"/>
              </a:lnSpc>
              <a:spcBef>
                <a:spcPts val="0"/>
              </a:spcBef>
              <a:spcAft>
                <a:spcPts val="0"/>
              </a:spcAft>
              <a:buNone/>
            </a:pPr>
            <a:r>
              <a:rPr lang="en" sz="800"/>
              <a:t>DNS rules:</a:t>
            </a:r>
            <a:endParaRPr sz="800"/>
          </a:p>
          <a:p>
            <a:pPr indent="-279400" lvl="0" marL="457200" rtl="0" algn="l">
              <a:lnSpc>
                <a:spcPct val="150000"/>
              </a:lnSpc>
              <a:spcBef>
                <a:spcPts val="0"/>
              </a:spcBef>
              <a:spcAft>
                <a:spcPts val="0"/>
              </a:spcAft>
              <a:buSzPts val="800"/>
              <a:buChar char="●"/>
            </a:pPr>
            <a:r>
              <a:rPr lang="en" sz="800"/>
              <a:t>DNS rules activation and deactivation;</a:t>
            </a:r>
            <a:endParaRPr sz="800"/>
          </a:p>
          <a:p>
            <a:pPr indent="457200" lvl="0" marL="0" rtl="0" algn="l">
              <a:lnSpc>
                <a:spcPct val="150000"/>
              </a:lnSpc>
              <a:spcBef>
                <a:spcPts val="0"/>
              </a:spcBef>
              <a:spcAft>
                <a:spcPts val="0"/>
              </a:spcAft>
              <a:buNone/>
            </a:pPr>
            <a:r>
              <a:rPr lang="en" sz="800"/>
              <a:t>Timing:</a:t>
            </a:r>
            <a:endParaRPr sz="800"/>
          </a:p>
          <a:p>
            <a:pPr indent="-279400" lvl="0" marL="457200" rtl="0" algn="l">
              <a:lnSpc>
                <a:spcPct val="150000"/>
              </a:lnSpc>
              <a:spcBef>
                <a:spcPts val="0"/>
              </a:spcBef>
              <a:spcAft>
                <a:spcPts val="0"/>
              </a:spcAft>
              <a:buSzPts val="800"/>
              <a:buChar char="●"/>
            </a:pPr>
            <a:r>
              <a:rPr lang="en" sz="800"/>
              <a:t>providing access to time of day information;</a:t>
            </a:r>
            <a:endParaRPr sz="700">
              <a:latin typeface="Calibri"/>
              <a:ea typeface="Calibri"/>
              <a:cs typeface="Calibri"/>
              <a:sym typeface="Calibri"/>
            </a:endParaRPr>
          </a:p>
        </p:txBody>
      </p:sp>
      <p:sp>
        <p:nvSpPr>
          <p:cNvPr id="206" name="Google Shape;206;p19"/>
          <p:cNvSpPr txBox="1"/>
          <p:nvPr/>
        </p:nvSpPr>
        <p:spPr>
          <a:xfrm>
            <a:off x="4534150" y="3910475"/>
            <a:ext cx="396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Note</a:t>
            </a:r>
            <a:r>
              <a:rPr lang="en">
                <a:latin typeface="Calibri"/>
                <a:ea typeface="Calibri"/>
                <a:cs typeface="Calibri"/>
                <a:sym typeface="Calibri"/>
              </a:rPr>
              <a:t>: API Details and every API purpose is already discussed as part of ETSI MEC Session.</a:t>
            </a:r>
            <a:endParaRPr>
              <a:latin typeface="Calibri"/>
              <a:ea typeface="Calibri"/>
              <a:cs typeface="Calibri"/>
              <a:sym typeface="Calibri"/>
            </a:endParaRPr>
          </a:p>
        </p:txBody>
      </p:sp>
      <p:sp>
        <p:nvSpPr>
          <p:cNvPr id="207" name="Google Shape;207;p19"/>
          <p:cNvSpPr/>
          <p:nvPr/>
        </p:nvSpPr>
        <p:spPr>
          <a:xfrm>
            <a:off x="6287800" y="1311325"/>
            <a:ext cx="1064700" cy="7986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5591050" y="2141175"/>
            <a:ext cx="2834100" cy="6156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26475" y="2445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MEP Server (Service Assistance/Governance)  </a:t>
            </a:r>
            <a:endParaRPr sz="2888"/>
          </a:p>
          <a:p>
            <a:pPr indent="0" lvl="0" marL="0" rtl="0" algn="l">
              <a:spcBef>
                <a:spcPts val="0"/>
              </a:spcBef>
              <a:spcAft>
                <a:spcPts val="0"/>
              </a:spcAft>
              <a:buNone/>
            </a:pPr>
            <a:r>
              <a:t/>
            </a:r>
            <a:endParaRPr sz="2888"/>
          </a:p>
          <a:p>
            <a:pPr indent="0" lvl="0" marL="0" rtl="0" algn="l">
              <a:spcBef>
                <a:spcPts val="0"/>
              </a:spcBef>
              <a:spcAft>
                <a:spcPts val="0"/>
              </a:spcAft>
              <a:buNone/>
            </a:pPr>
            <a:r>
              <a:rPr lang="en"/>
              <a:t> </a:t>
            </a:r>
            <a:endParaRPr/>
          </a:p>
        </p:txBody>
      </p:sp>
      <p:sp>
        <p:nvSpPr>
          <p:cNvPr id="214" name="Google Shape;214;p20"/>
          <p:cNvSpPr txBox="1"/>
          <p:nvPr/>
        </p:nvSpPr>
        <p:spPr>
          <a:xfrm>
            <a:off x="204850" y="881750"/>
            <a:ext cx="4264800" cy="26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Calibri"/>
                <a:ea typeface="Calibri"/>
                <a:cs typeface="Calibri"/>
                <a:sym typeface="Calibri"/>
              </a:rPr>
              <a:t>Requirements</a:t>
            </a:r>
            <a:r>
              <a:rPr lang="en" sz="1000">
                <a:latin typeface="Calibri"/>
                <a:ea typeface="Calibri"/>
                <a:cs typeface="Calibri"/>
                <a:sym typeface="Calibri"/>
              </a:rPr>
              <a:t> of Service Governance in SOA/microservice based </a:t>
            </a:r>
            <a:r>
              <a:rPr lang="en" sz="1000">
                <a:latin typeface="Calibri"/>
                <a:ea typeface="Calibri"/>
                <a:cs typeface="Calibri"/>
                <a:sym typeface="Calibri"/>
              </a:rPr>
              <a:t>architecture</a:t>
            </a:r>
            <a:r>
              <a:rPr lang="en" sz="1000">
                <a:latin typeface="Calibri"/>
                <a:ea typeface="Calibri"/>
                <a:cs typeface="Calibri"/>
                <a:sym typeface="Calibri"/>
              </a:rPr>
              <a:t>.</a:t>
            </a:r>
            <a:endParaRPr sz="1000">
              <a:latin typeface="Calibri"/>
              <a:ea typeface="Calibri"/>
              <a:cs typeface="Calibri"/>
              <a:sym typeface="Calibri"/>
            </a:endParaRPr>
          </a:p>
          <a:p>
            <a:pPr indent="-292100" lvl="1" marL="914400" rtl="0" algn="l">
              <a:spcBef>
                <a:spcPts val="0"/>
              </a:spcBef>
              <a:spcAft>
                <a:spcPts val="0"/>
              </a:spcAft>
              <a:buSzPts val="1000"/>
              <a:buFont typeface="Calibri"/>
              <a:buAutoNum type="alphaLcPeriod"/>
            </a:pPr>
            <a:r>
              <a:rPr lang="en" sz="1000">
                <a:latin typeface="Calibri"/>
                <a:ea typeface="Calibri"/>
                <a:cs typeface="Calibri"/>
                <a:sym typeface="Calibri"/>
              </a:rPr>
              <a:t>Decouple the provider and the consumer, the service consumer needn’t hardcode the provider address</a:t>
            </a:r>
            <a:r>
              <a:rPr lang="en" sz="1050">
                <a:solidFill>
                  <a:srgbClr val="494E52"/>
                </a:solidFill>
                <a:latin typeface="Georgia"/>
                <a:ea typeface="Georgia"/>
                <a:cs typeface="Georgia"/>
                <a:sym typeface="Georgia"/>
              </a:rPr>
              <a:t>; </a:t>
            </a:r>
            <a:endParaRPr sz="1050">
              <a:solidFill>
                <a:srgbClr val="494E52"/>
              </a:solidFill>
              <a:latin typeface="Georgia"/>
              <a:ea typeface="Georgia"/>
              <a:cs typeface="Georgia"/>
              <a:sym typeface="Georgia"/>
            </a:endParaRPr>
          </a:p>
          <a:p>
            <a:pPr indent="-292100" lvl="1" marL="914400" rtl="0" algn="l">
              <a:spcBef>
                <a:spcPts val="0"/>
              </a:spcBef>
              <a:spcAft>
                <a:spcPts val="0"/>
              </a:spcAft>
              <a:buSzPts val="1000"/>
              <a:buFont typeface="Calibri"/>
              <a:buAutoNum type="alphaLcPeriod"/>
            </a:pPr>
            <a:r>
              <a:rPr lang="en" sz="1000">
                <a:latin typeface="Calibri"/>
                <a:ea typeface="Calibri"/>
                <a:cs typeface="Calibri"/>
                <a:sym typeface="Calibri"/>
              </a:rPr>
              <a:t>Service dynamic discovery and scalability, dynamic changes(up/down) of the instance of provider will be pushed to the consumer with the service-center;</a:t>
            </a:r>
            <a:endParaRPr sz="1050">
              <a:solidFill>
                <a:srgbClr val="494E52"/>
              </a:solidFill>
              <a:latin typeface="Georgia"/>
              <a:ea typeface="Georgia"/>
              <a:cs typeface="Georgia"/>
              <a:sym typeface="Georgia"/>
            </a:endParaRPr>
          </a:p>
          <a:p>
            <a:pPr indent="-292100" lvl="1" marL="914400" rtl="0" algn="l">
              <a:spcBef>
                <a:spcPts val="0"/>
              </a:spcBef>
              <a:spcAft>
                <a:spcPts val="0"/>
              </a:spcAft>
              <a:buSzPts val="1000"/>
              <a:buFont typeface="Calibri"/>
              <a:buAutoNum type="alphaLcPeriod"/>
            </a:pPr>
            <a:r>
              <a:rPr lang="en" sz="1000">
                <a:latin typeface="Calibri"/>
                <a:ea typeface="Calibri"/>
                <a:cs typeface="Calibri"/>
                <a:sym typeface="Calibri"/>
              </a:rPr>
              <a:t>You can monitor the quality of service operations(i.e. Application is up but service is ready/not ready) and</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Why</a:t>
            </a:r>
            <a:r>
              <a:rPr lang="en" sz="1000">
                <a:latin typeface="Calibri"/>
                <a:ea typeface="Calibri"/>
                <a:cs typeface="Calibri"/>
                <a:sym typeface="Calibri"/>
              </a:rPr>
              <a:t> new Standard for Service Governance, why not K8s Service governance re-used?</a:t>
            </a:r>
            <a:endParaRPr sz="1000">
              <a:latin typeface="Calibri"/>
              <a:ea typeface="Calibri"/>
              <a:cs typeface="Calibri"/>
              <a:sym typeface="Calibri"/>
            </a:endParaRPr>
          </a:p>
          <a:p>
            <a:pPr indent="-292100" lvl="0" marL="457200" rtl="0" algn="l">
              <a:spcBef>
                <a:spcPts val="0"/>
              </a:spcBef>
              <a:spcAft>
                <a:spcPts val="0"/>
              </a:spcAft>
              <a:buSzPts val="1000"/>
              <a:buFont typeface="Calibri"/>
              <a:buAutoNum type="arabicPeriod"/>
            </a:pPr>
            <a:r>
              <a:rPr lang="en" sz="1000">
                <a:latin typeface="Calibri"/>
                <a:ea typeface="Calibri"/>
                <a:cs typeface="Calibri"/>
                <a:sym typeface="Calibri"/>
              </a:rPr>
              <a:t>ETSI defined MEC is not only meant for kubernetes based infrastructure. It intends to support other infra such as open stack based VMs, docker swarm.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sp>
        <p:nvSpPr>
          <p:cNvPr id="215" name="Google Shape;215;p20"/>
          <p:cNvSpPr txBox="1"/>
          <p:nvPr/>
        </p:nvSpPr>
        <p:spPr>
          <a:xfrm>
            <a:off x="271675" y="3269700"/>
            <a:ext cx="8475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Calibri"/>
                <a:ea typeface="Calibri"/>
                <a:cs typeface="Calibri"/>
                <a:sym typeface="Calibri"/>
              </a:rPr>
              <a:t>    2.  Also </a:t>
            </a:r>
            <a:r>
              <a:rPr lang="en" sz="1000">
                <a:latin typeface="Calibri"/>
                <a:ea typeface="Calibri"/>
                <a:cs typeface="Calibri"/>
                <a:sym typeface="Calibri"/>
              </a:rPr>
              <a:t>K8s in built service governance have following limitations</a:t>
            </a:r>
            <a:endParaRPr i="1" sz="1000">
              <a:solidFill>
                <a:srgbClr val="6AA84F"/>
              </a:solidFill>
              <a:latin typeface="Calibri"/>
              <a:ea typeface="Calibri"/>
              <a:cs typeface="Calibri"/>
              <a:sym typeface="Calibri"/>
            </a:endParaRPr>
          </a:p>
          <a:p>
            <a:pPr indent="-292100" lvl="1" marL="914400" rtl="0" algn="l">
              <a:lnSpc>
                <a:spcPct val="115000"/>
              </a:lnSpc>
              <a:spcBef>
                <a:spcPts val="0"/>
              </a:spcBef>
              <a:spcAft>
                <a:spcPts val="0"/>
              </a:spcAft>
              <a:buSzPts val="1000"/>
              <a:buFont typeface="Calibri"/>
              <a:buAutoNum type="alphaLcPeriod"/>
            </a:pPr>
            <a:r>
              <a:rPr lang="en" sz="1000">
                <a:latin typeface="Calibri"/>
                <a:ea typeface="Calibri"/>
                <a:cs typeface="Calibri"/>
                <a:sym typeface="Calibri"/>
              </a:rPr>
              <a:t>If container is down/crashed service entry will be still there with k8s. K8s can check health for container using liveness probe. If it fails it tries restarting it, but service will be always stays up along with cluster ip address. So if consumer access the service, the request will fail.</a:t>
            </a:r>
            <a:endParaRPr sz="1000">
              <a:latin typeface="Calibri"/>
              <a:ea typeface="Calibri"/>
              <a:cs typeface="Calibri"/>
              <a:sym typeface="Calibri"/>
            </a:endParaRPr>
          </a:p>
          <a:p>
            <a:pPr indent="-292100" lvl="1" marL="914400" rtl="0" algn="l">
              <a:lnSpc>
                <a:spcPct val="115000"/>
              </a:lnSpc>
              <a:spcBef>
                <a:spcPts val="0"/>
              </a:spcBef>
              <a:spcAft>
                <a:spcPts val="0"/>
              </a:spcAft>
              <a:buSzPts val="1000"/>
              <a:buFont typeface="Calibri"/>
              <a:buAutoNum type="alphaLcPeriod"/>
            </a:pPr>
            <a:r>
              <a:rPr lang="en" sz="1000">
                <a:latin typeface="Calibri"/>
                <a:ea typeface="Calibri"/>
                <a:cs typeface="Calibri"/>
                <a:sym typeface="Calibri"/>
              </a:rPr>
              <a:t>In k8s provider application instances can not ask k8s to keep service down when it is running but incapable of handling request. K8s is not aware of application functionality.</a:t>
            </a:r>
            <a:endParaRPr sz="1000">
              <a:latin typeface="Calibri"/>
              <a:ea typeface="Calibri"/>
              <a:cs typeface="Calibri"/>
              <a:sym typeface="Calibri"/>
            </a:endParaRPr>
          </a:p>
          <a:p>
            <a:pPr indent="-292100" lvl="1" marL="914400" rtl="0" algn="l">
              <a:spcBef>
                <a:spcPts val="0"/>
              </a:spcBef>
              <a:spcAft>
                <a:spcPts val="0"/>
              </a:spcAft>
              <a:buSzPts val="1000"/>
              <a:buFont typeface="Calibri"/>
              <a:buAutoNum type="alphaLcPeriod"/>
            </a:pPr>
            <a:r>
              <a:rPr lang="en" sz="1000">
                <a:latin typeface="Calibri"/>
                <a:ea typeface="Calibri"/>
                <a:cs typeface="Calibri"/>
                <a:sym typeface="Calibri"/>
              </a:rPr>
              <a:t>Service availability Notification mechanism: K8s does not maintain provider subscriber relationship. So there is no way it can notify about service deleted or down to subscribers. </a:t>
            </a:r>
            <a:endParaRPr sz="1000">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a:p>
            <a:pPr indent="0" lvl="0" marL="0" rtl="0" algn="l">
              <a:spcBef>
                <a:spcPts val="0"/>
              </a:spcBef>
              <a:spcAft>
                <a:spcPts val="0"/>
              </a:spcAft>
              <a:buNone/>
            </a:pPr>
            <a:r>
              <a:rPr b="1" lang="en" sz="1000">
                <a:latin typeface="Calibri"/>
                <a:ea typeface="Calibri"/>
                <a:cs typeface="Calibri"/>
                <a:sym typeface="Calibri"/>
              </a:rPr>
              <a:t>This demands for a newer implementation of service governance fulfilling ETSI MEC standard for wider acceptance &amp; application InterOperability.</a:t>
            </a:r>
            <a:endParaRPr b="1" sz="1000">
              <a:latin typeface="Calibri"/>
              <a:ea typeface="Calibri"/>
              <a:cs typeface="Calibri"/>
              <a:sym typeface="Calibri"/>
            </a:endParaRPr>
          </a:p>
        </p:txBody>
      </p:sp>
      <p:grpSp>
        <p:nvGrpSpPr>
          <p:cNvPr id="216" name="Google Shape;216;p20"/>
          <p:cNvGrpSpPr/>
          <p:nvPr/>
        </p:nvGrpSpPr>
        <p:grpSpPr>
          <a:xfrm>
            <a:off x="4402813" y="1119250"/>
            <a:ext cx="4483726" cy="1286875"/>
            <a:chOff x="4433375" y="1467625"/>
            <a:chExt cx="4483726" cy="1286875"/>
          </a:xfrm>
        </p:grpSpPr>
        <p:pic>
          <p:nvPicPr>
            <p:cNvPr id="217" name="Google Shape;217;p20"/>
            <p:cNvPicPr preferRelativeResize="0"/>
            <p:nvPr/>
          </p:nvPicPr>
          <p:blipFill>
            <a:blip r:embed="rId3">
              <a:alphaModFix/>
            </a:blip>
            <a:stretch>
              <a:fillRect/>
            </a:stretch>
          </p:blipFill>
          <p:spPr>
            <a:xfrm>
              <a:off x="4433375" y="1467625"/>
              <a:ext cx="4483726" cy="1286875"/>
            </a:xfrm>
            <a:prstGeom prst="rect">
              <a:avLst/>
            </a:prstGeom>
            <a:noFill/>
            <a:ln>
              <a:noFill/>
            </a:ln>
          </p:spPr>
        </p:pic>
        <p:sp>
          <p:nvSpPr>
            <p:cNvPr id="218" name="Google Shape;218;p20"/>
            <p:cNvSpPr/>
            <p:nvPr/>
          </p:nvSpPr>
          <p:spPr>
            <a:xfrm>
              <a:off x="5193700" y="2007400"/>
              <a:ext cx="285300" cy="133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7565850" y="2107275"/>
              <a:ext cx="424800" cy="156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00"/>
                <a:t>Service registry</a:t>
              </a:r>
              <a:endParaRPr sz="500"/>
            </a:p>
          </p:txBody>
        </p:sp>
      </p:grpSp>
      <p:sp>
        <p:nvSpPr>
          <p:cNvPr id="220" name="Google Shape;220;p20"/>
          <p:cNvSpPr txBox="1"/>
          <p:nvPr/>
        </p:nvSpPr>
        <p:spPr>
          <a:xfrm>
            <a:off x="4433375" y="2433613"/>
            <a:ext cx="4422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Service governance problem in SOA/microservice based </a:t>
            </a:r>
            <a:r>
              <a:rPr lang="en" sz="800">
                <a:latin typeface="Calibri"/>
                <a:ea typeface="Calibri"/>
                <a:cs typeface="Calibri"/>
                <a:sym typeface="Calibri"/>
              </a:rPr>
              <a:t>architecture</a:t>
            </a:r>
            <a:r>
              <a:rPr lang="en" sz="800">
                <a:latin typeface="Calibri"/>
                <a:ea typeface="Calibri"/>
                <a:cs typeface="Calibri"/>
                <a:sym typeface="Calibri"/>
              </a:rPr>
              <a:t>: </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In image 1 </a:t>
            </a:r>
            <a:endParaRPr sz="800">
              <a:latin typeface="Calibri"/>
              <a:ea typeface="Calibri"/>
              <a:cs typeface="Calibri"/>
              <a:sym typeface="Calibri"/>
            </a:endParaRPr>
          </a:p>
          <a:p>
            <a:pPr indent="-279400" lvl="0" marL="457200" rtl="0" algn="l">
              <a:spcBef>
                <a:spcPts val="0"/>
              </a:spcBef>
              <a:spcAft>
                <a:spcPts val="0"/>
              </a:spcAft>
              <a:buSzPts val="800"/>
              <a:buFont typeface="Calibri"/>
              <a:buAutoNum type="arabicPeriod"/>
            </a:pPr>
            <a:r>
              <a:rPr lang="en" sz="800">
                <a:latin typeface="Calibri"/>
                <a:ea typeface="Calibri"/>
                <a:cs typeface="Calibri"/>
                <a:sym typeface="Calibri"/>
              </a:rPr>
              <a:t>Consumer </a:t>
            </a:r>
            <a:r>
              <a:rPr lang="en" sz="800">
                <a:latin typeface="Calibri"/>
                <a:ea typeface="Calibri"/>
                <a:cs typeface="Calibri"/>
                <a:sym typeface="Calibri"/>
              </a:rPr>
              <a:t>does not</a:t>
            </a:r>
            <a:r>
              <a:rPr lang="en" sz="800">
                <a:latin typeface="Calibri"/>
                <a:ea typeface="Calibri"/>
                <a:cs typeface="Calibri"/>
                <a:sym typeface="Calibri"/>
              </a:rPr>
              <a:t> </a:t>
            </a:r>
            <a:r>
              <a:rPr lang="en" sz="800">
                <a:latin typeface="Calibri"/>
                <a:ea typeface="Calibri"/>
                <a:cs typeface="Calibri"/>
                <a:sym typeface="Calibri"/>
              </a:rPr>
              <a:t>know</a:t>
            </a:r>
            <a:r>
              <a:rPr lang="en" sz="800">
                <a:latin typeface="Calibri"/>
                <a:ea typeface="Calibri"/>
                <a:cs typeface="Calibri"/>
                <a:sym typeface="Calibri"/>
              </a:rPr>
              <a:t> about provider endpoint (dynamic) details.(ks8 solve this)</a:t>
            </a:r>
            <a:endParaRPr sz="800">
              <a:latin typeface="Calibri"/>
              <a:ea typeface="Calibri"/>
              <a:cs typeface="Calibri"/>
              <a:sym typeface="Calibri"/>
            </a:endParaRPr>
          </a:p>
          <a:p>
            <a:pPr indent="-279400" lvl="0" marL="457200" rtl="0" algn="l">
              <a:spcBef>
                <a:spcPts val="0"/>
              </a:spcBef>
              <a:spcAft>
                <a:spcPts val="0"/>
              </a:spcAft>
              <a:buSzPts val="800"/>
              <a:buFont typeface="Calibri"/>
              <a:buAutoNum type="arabicPeriod"/>
            </a:pPr>
            <a:r>
              <a:rPr lang="en" sz="800">
                <a:latin typeface="Calibri"/>
                <a:ea typeface="Calibri"/>
                <a:cs typeface="Calibri"/>
                <a:sym typeface="Calibri"/>
              </a:rPr>
              <a:t>If provider goes down or provider is up but functionality is down then consumer has know way to know it. (Notification towards consumer)</a:t>
            </a:r>
            <a:endParaRPr sz="800">
              <a:latin typeface="Calibri"/>
              <a:ea typeface="Calibri"/>
              <a:cs typeface="Calibri"/>
              <a:sym typeface="Calibri"/>
            </a:endParaRPr>
          </a:p>
          <a:p>
            <a:pPr indent="0" lvl="0" marL="0" rtl="0" algn="l">
              <a:spcBef>
                <a:spcPts val="0"/>
              </a:spcBef>
              <a:spcAft>
                <a:spcPts val="0"/>
              </a:spcAft>
              <a:buNone/>
            </a:pPr>
            <a:r>
              <a:rPr lang="en" sz="800">
                <a:latin typeface="Calibri"/>
                <a:ea typeface="Calibri"/>
                <a:cs typeface="Calibri"/>
                <a:sym typeface="Calibri"/>
              </a:rPr>
              <a:t>In image 2 service registry can solve this. </a:t>
            </a:r>
            <a:endParaRPr sz="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ph type="title"/>
          </p:nvPr>
        </p:nvSpPr>
        <p:spPr>
          <a:xfrm>
            <a:off x="234125" y="189750"/>
            <a:ext cx="8503500" cy="6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MEP Server (Service Registry with Service Comb)</a:t>
            </a:r>
            <a:endParaRPr/>
          </a:p>
        </p:txBody>
      </p:sp>
      <p:sp>
        <p:nvSpPr>
          <p:cNvPr id="226" name="Google Shape;226;p21"/>
          <p:cNvSpPr/>
          <p:nvPr/>
        </p:nvSpPr>
        <p:spPr>
          <a:xfrm>
            <a:off x="6064900" y="1660238"/>
            <a:ext cx="2765100" cy="165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7479425" y="1979075"/>
            <a:ext cx="781200" cy="120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Service Center</a:t>
            </a:r>
            <a:endParaRPr sz="1000"/>
          </a:p>
        </p:txBody>
      </p:sp>
      <p:sp>
        <p:nvSpPr>
          <p:cNvPr id="228" name="Google Shape;228;p21"/>
          <p:cNvSpPr/>
          <p:nvPr/>
        </p:nvSpPr>
        <p:spPr>
          <a:xfrm>
            <a:off x="6748025" y="1979075"/>
            <a:ext cx="667200" cy="120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MP1 </a:t>
            </a:r>
            <a:r>
              <a:rPr lang="en" sz="800"/>
              <a:t>handler</a:t>
            </a:r>
            <a:endParaRPr sz="800"/>
          </a:p>
        </p:txBody>
      </p:sp>
      <p:cxnSp>
        <p:nvCxnSpPr>
          <p:cNvPr id="229" name="Google Shape;229;p21"/>
          <p:cNvCxnSpPr/>
          <p:nvPr/>
        </p:nvCxnSpPr>
        <p:spPr>
          <a:xfrm>
            <a:off x="5333225" y="2522800"/>
            <a:ext cx="1433700" cy="17700"/>
          </a:xfrm>
          <a:prstGeom prst="straightConnector1">
            <a:avLst/>
          </a:prstGeom>
          <a:noFill/>
          <a:ln cap="flat" cmpd="sng" w="9525">
            <a:solidFill>
              <a:schemeClr val="dk2"/>
            </a:solidFill>
            <a:prstDash val="solid"/>
            <a:round/>
            <a:headEnd len="med" w="med" type="none"/>
            <a:tailEnd len="med" w="med" type="stealth"/>
          </a:ln>
        </p:spPr>
      </p:cxnSp>
      <p:sp>
        <p:nvSpPr>
          <p:cNvPr id="230" name="Google Shape;230;p21"/>
          <p:cNvSpPr/>
          <p:nvPr/>
        </p:nvSpPr>
        <p:spPr>
          <a:xfrm>
            <a:off x="8324825" y="2359625"/>
            <a:ext cx="412800" cy="444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
              <a:t>etcd</a:t>
            </a:r>
            <a:endParaRPr sz="600"/>
          </a:p>
        </p:txBody>
      </p:sp>
      <p:sp>
        <p:nvSpPr>
          <p:cNvPr id="231" name="Google Shape;231;p21"/>
          <p:cNvSpPr txBox="1"/>
          <p:nvPr/>
        </p:nvSpPr>
        <p:spPr>
          <a:xfrm>
            <a:off x="5485025" y="2312816"/>
            <a:ext cx="1130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ETSI standard request</a:t>
            </a:r>
            <a:endParaRPr sz="800">
              <a:latin typeface="Calibri"/>
              <a:ea typeface="Calibri"/>
              <a:cs typeface="Calibri"/>
              <a:sym typeface="Calibri"/>
            </a:endParaRPr>
          </a:p>
        </p:txBody>
      </p:sp>
      <p:cxnSp>
        <p:nvCxnSpPr>
          <p:cNvPr id="232" name="Google Shape;232;p21"/>
          <p:cNvCxnSpPr/>
          <p:nvPr/>
        </p:nvCxnSpPr>
        <p:spPr>
          <a:xfrm rot="10800000">
            <a:off x="5339725" y="2903450"/>
            <a:ext cx="1395600" cy="4800"/>
          </a:xfrm>
          <a:prstGeom prst="straightConnector1">
            <a:avLst/>
          </a:prstGeom>
          <a:noFill/>
          <a:ln cap="flat" cmpd="sng" w="9525">
            <a:solidFill>
              <a:schemeClr val="dk2"/>
            </a:solidFill>
            <a:prstDash val="solid"/>
            <a:round/>
            <a:headEnd len="med" w="med" type="none"/>
            <a:tailEnd len="med" w="med" type="stealth"/>
          </a:ln>
        </p:spPr>
      </p:cxnSp>
      <p:sp>
        <p:nvSpPr>
          <p:cNvPr id="233" name="Google Shape;233;p21"/>
          <p:cNvSpPr txBox="1"/>
          <p:nvPr/>
        </p:nvSpPr>
        <p:spPr>
          <a:xfrm>
            <a:off x="5485025" y="2810250"/>
            <a:ext cx="1292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Calibri"/>
                <a:ea typeface="Calibri"/>
                <a:cs typeface="Calibri"/>
                <a:sym typeface="Calibri"/>
              </a:rPr>
              <a:t>ETSI standard response</a:t>
            </a:r>
            <a:endParaRPr sz="800">
              <a:latin typeface="Calibri"/>
              <a:ea typeface="Calibri"/>
              <a:cs typeface="Calibri"/>
              <a:sym typeface="Calibri"/>
            </a:endParaRPr>
          </a:p>
        </p:txBody>
      </p:sp>
      <p:sp>
        <p:nvSpPr>
          <p:cNvPr id="234" name="Google Shape;234;p21"/>
          <p:cNvSpPr/>
          <p:nvPr/>
        </p:nvSpPr>
        <p:spPr>
          <a:xfrm>
            <a:off x="4699425" y="2109600"/>
            <a:ext cx="627900" cy="120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API </a:t>
            </a:r>
            <a:r>
              <a:rPr lang="en" sz="700"/>
              <a:t>Gateway</a:t>
            </a:r>
            <a:endParaRPr sz="700"/>
          </a:p>
        </p:txBody>
      </p:sp>
      <p:sp>
        <p:nvSpPr>
          <p:cNvPr id="235" name="Google Shape;235;p21"/>
          <p:cNvSpPr txBox="1"/>
          <p:nvPr/>
        </p:nvSpPr>
        <p:spPr>
          <a:xfrm>
            <a:off x="287325" y="679225"/>
            <a:ext cx="850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alibri"/>
                <a:ea typeface="Calibri"/>
                <a:cs typeface="Calibri"/>
                <a:sym typeface="Calibri"/>
              </a:rPr>
              <a:t>MEP server offers ETSI MEC (MEC011) based service registry &amp; service governance by using a service registry part “Service-Center” of open source “Service-Comb” and building a wrapper on top of it to support ETSI MEC specification.</a:t>
            </a:r>
            <a:endParaRPr b="1" sz="1200">
              <a:latin typeface="Calibri"/>
              <a:ea typeface="Calibri"/>
              <a:cs typeface="Calibri"/>
              <a:sym typeface="Calibri"/>
            </a:endParaRPr>
          </a:p>
        </p:txBody>
      </p:sp>
      <p:sp>
        <p:nvSpPr>
          <p:cNvPr id="236" name="Google Shape;236;p21"/>
          <p:cNvSpPr txBox="1"/>
          <p:nvPr/>
        </p:nvSpPr>
        <p:spPr>
          <a:xfrm>
            <a:off x="234125" y="1280425"/>
            <a:ext cx="2530800" cy="324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Calibri"/>
                <a:ea typeface="Calibri"/>
                <a:cs typeface="Calibri"/>
                <a:sym typeface="Calibri"/>
              </a:rPr>
              <a:t>What is </a:t>
            </a:r>
            <a:r>
              <a:rPr b="1" lang="en" sz="1000">
                <a:uFill>
                  <a:noFill/>
                </a:uFill>
                <a:latin typeface="Calibri"/>
                <a:ea typeface="Calibri"/>
                <a:cs typeface="Calibri"/>
                <a:sym typeface="Calibri"/>
                <a:hlinkClick r:id="rId3"/>
              </a:rPr>
              <a:t>service-comb:</a:t>
            </a:r>
            <a:endParaRPr b="1" sz="1000">
              <a:latin typeface="Calibri"/>
              <a:ea typeface="Calibri"/>
              <a:cs typeface="Calibri"/>
              <a:sym typeface="Calibri"/>
            </a:endParaRPr>
          </a:p>
          <a:p>
            <a:pPr indent="0" lvl="0" marL="0" rtl="0" algn="l">
              <a:lnSpc>
                <a:spcPct val="115000"/>
              </a:lnSpc>
              <a:spcBef>
                <a:spcPts val="0"/>
              </a:spcBef>
              <a:spcAft>
                <a:spcPts val="0"/>
              </a:spcAft>
              <a:buNone/>
            </a:pPr>
            <a:r>
              <a:rPr b="1" lang="en" sz="1000">
                <a:latin typeface="Calibri"/>
                <a:ea typeface="Calibri"/>
                <a:cs typeface="Calibri"/>
                <a:sym typeface="Calibri"/>
              </a:rPr>
              <a:t>Apache</a:t>
            </a:r>
            <a:r>
              <a:rPr lang="en" sz="1000">
                <a:latin typeface="Calibri"/>
                <a:ea typeface="Calibri"/>
                <a:cs typeface="Calibri"/>
                <a:sym typeface="Calibri"/>
              </a:rPr>
              <a:t> ServiceComb provides a complete open-source microservices solution/framework by integrating/using multiple other open-sources. It is committed to helping enterprises, users, and developers for faster microservice applications and deployment, also to achieve efficient </a:t>
            </a:r>
            <a:r>
              <a:rPr lang="en" sz="1000">
                <a:latin typeface="Calibri"/>
                <a:ea typeface="Calibri"/>
                <a:cs typeface="Calibri"/>
                <a:sym typeface="Calibri"/>
              </a:rPr>
              <a:t>management </a:t>
            </a:r>
            <a:r>
              <a:rPr lang="en" sz="1000">
                <a:latin typeface="Calibri"/>
                <a:ea typeface="Calibri"/>
                <a:cs typeface="Calibri"/>
                <a:sym typeface="Calibri"/>
              </a:rPr>
              <a:t>of microservice applications.</a:t>
            </a:r>
            <a:endParaRPr sz="1000">
              <a:latin typeface="Calibri"/>
              <a:ea typeface="Calibri"/>
              <a:cs typeface="Calibri"/>
              <a:sym typeface="Calibri"/>
            </a:endParaRPr>
          </a:p>
          <a:p>
            <a:pPr indent="0" lvl="0" marL="0" rtl="0" algn="l">
              <a:spcBef>
                <a:spcPts val="800"/>
              </a:spcBef>
              <a:spcAft>
                <a:spcPts val="0"/>
              </a:spcAft>
              <a:buNone/>
            </a:pPr>
            <a:r>
              <a:rPr lang="en" sz="1000">
                <a:latin typeface="Calibri"/>
                <a:ea typeface="Calibri"/>
                <a:cs typeface="Calibri"/>
                <a:sym typeface="Calibri"/>
              </a:rPr>
              <a:t>One of the components of service comb is </a:t>
            </a:r>
            <a:r>
              <a:rPr b="1" lang="en" sz="1000">
                <a:latin typeface="Calibri"/>
                <a:ea typeface="Calibri"/>
                <a:cs typeface="Calibri"/>
                <a:sym typeface="Calibri"/>
              </a:rPr>
              <a:t>service center</a:t>
            </a:r>
            <a:r>
              <a:rPr lang="en" sz="1000">
                <a:latin typeface="Calibri"/>
                <a:ea typeface="Calibri"/>
                <a:cs typeface="Calibri"/>
                <a:sym typeface="Calibri"/>
              </a:rPr>
              <a:t> which provides service registry and </a:t>
            </a:r>
            <a:r>
              <a:rPr lang="en" sz="1000">
                <a:latin typeface="Calibri"/>
                <a:ea typeface="Calibri"/>
                <a:cs typeface="Calibri"/>
                <a:sym typeface="Calibri"/>
              </a:rPr>
              <a:t>discovery</a:t>
            </a:r>
            <a:r>
              <a:rPr lang="en" sz="1000">
                <a:latin typeface="Calibri"/>
                <a:ea typeface="Calibri"/>
                <a:cs typeface="Calibri"/>
                <a:sym typeface="Calibri"/>
              </a:rPr>
              <a:t> solutions for microservices. MEP server handles ETSI standard service </a:t>
            </a:r>
            <a:r>
              <a:rPr lang="en" sz="1000">
                <a:latin typeface="Calibri"/>
                <a:ea typeface="Calibri"/>
                <a:cs typeface="Calibri"/>
                <a:sym typeface="Calibri"/>
              </a:rPr>
              <a:t>governance</a:t>
            </a:r>
            <a:r>
              <a:rPr lang="en" sz="1000">
                <a:latin typeface="Calibri"/>
                <a:ea typeface="Calibri"/>
                <a:cs typeface="Calibri"/>
                <a:sym typeface="Calibri"/>
              </a:rPr>
              <a:t> APIs and use service center at background to support it. Service center store </a:t>
            </a:r>
            <a:r>
              <a:rPr lang="en" sz="1000">
                <a:latin typeface="Calibri"/>
                <a:ea typeface="Calibri"/>
                <a:cs typeface="Calibri"/>
                <a:sym typeface="Calibri"/>
              </a:rPr>
              <a:t>producer</a:t>
            </a:r>
            <a:r>
              <a:rPr lang="en" sz="1000">
                <a:latin typeface="Calibri"/>
                <a:ea typeface="Calibri"/>
                <a:cs typeface="Calibri"/>
                <a:sym typeface="Calibri"/>
              </a:rPr>
              <a:t> consumer information, </a:t>
            </a:r>
            <a:r>
              <a:rPr lang="en" sz="1000">
                <a:latin typeface="Calibri"/>
                <a:ea typeface="Calibri"/>
                <a:cs typeface="Calibri"/>
                <a:sym typeface="Calibri"/>
              </a:rPr>
              <a:t>maintain</a:t>
            </a:r>
            <a:r>
              <a:rPr lang="en" sz="1000">
                <a:latin typeface="Calibri"/>
                <a:ea typeface="Calibri"/>
                <a:cs typeface="Calibri"/>
                <a:sym typeface="Calibri"/>
              </a:rPr>
              <a:t> relation, </a:t>
            </a:r>
            <a:r>
              <a:rPr lang="en" sz="1000">
                <a:latin typeface="Calibri"/>
                <a:ea typeface="Calibri"/>
                <a:cs typeface="Calibri"/>
                <a:sym typeface="Calibri"/>
              </a:rPr>
              <a:t>notification</a:t>
            </a:r>
            <a:r>
              <a:rPr lang="en" sz="1000">
                <a:latin typeface="Calibri"/>
                <a:ea typeface="Calibri"/>
                <a:cs typeface="Calibri"/>
                <a:sym typeface="Calibri"/>
              </a:rPr>
              <a:t> logics etc.  on behalf of mep server.</a:t>
            </a:r>
            <a:endParaRPr sz="1000">
              <a:latin typeface="Calibri"/>
              <a:ea typeface="Calibri"/>
              <a:cs typeface="Calibri"/>
              <a:sym typeface="Calibri"/>
            </a:endParaRPr>
          </a:p>
        </p:txBody>
      </p:sp>
      <p:sp>
        <p:nvSpPr>
          <p:cNvPr id="237" name="Google Shape;237;p21"/>
          <p:cNvSpPr txBox="1"/>
          <p:nvPr/>
        </p:nvSpPr>
        <p:spPr>
          <a:xfrm>
            <a:off x="5003875" y="3395325"/>
            <a:ext cx="382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alibri"/>
                <a:ea typeface="Calibri"/>
                <a:cs typeface="Calibri"/>
                <a:sym typeface="Calibri"/>
              </a:rPr>
              <a:t>MP1 Handler</a:t>
            </a:r>
            <a:r>
              <a:rPr lang="en">
                <a:latin typeface="Calibri"/>
                <a:ea typeface="Calibri"/>
                <a:cs typeface="Calibri"/>
                <a:sym typeface="Calibri"/>
              </a:rPr>
              <a:t>: Wrapper for adaption to ETSI MEC specification </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ServiceCenter</a:t>
            </a:r>
            <a:r>
              <a:rPr lang="en">
                <a:latin typeface="Calibri"/>
                <a:ea typeface="Calibri"/>
                <a:cs typeface="Calibri"/>
                <a:sym typeface="Calibri"/>
              </a:rPr>
              <a:t>: Service Governance framework developed for Kubernetes</a:t>
            </a:r>
            <a:endParaRPr>
              <a:latin typeface="Calibri"/>
              <a:ea typeface="Calibri"/>
              <a:cs typeface="Calibri"/>
              <a:sym typeface="Calibri"/>
            </a:endParaRPr>
          </a:p>
          <a:p>
            <a:pPr indent="0" lvl="0" marL="0" rtl="0" algn="l">
              <a:spcBef>
                <a:spcPts val="0"/>
              </a:spcBef>
              <a:spcAft>
                <a:spcPts val="0"/>
              </a:spcAft>
              <a:buNone/>
            </a:pPr>
            <a:r>
              <a:rPr b="1" lang="en">
                <a:latin typeface="Calibri"/>
                <a:ea typeface="Calibri"/>
                <a:cs typeface="Calibri"/>
                <a:sym typeface="Calibri"/>
              </a:rPr>
              <a:t>ETCD</a:t>
            </a:r>
            <a:r>
              <a:rPr lang="en">
                <a:latin typeface="Calibri"/>
                <a:ea typeface="Calibri"/>
                <a:cs typeface="Calibri"/>
                <a:sym typeface="Calibri"/>
              </a:rPr>
              <a:t>: Key value store used by Service Center</a:t>
            </a:r>
            <a:endParaRPr>
              <a:latin typeface="Calibri"/>
              <a:ea typeface="Calibri"/>
              <a:cs typeface="Calibri"/>
              <a:sym typeface="Calibri"/>
            </a:endParaRPr>
          </a:p>
        </p:txBody>
      </p:sp>
      <p:sp>
        <p:nvSpPr>
          <p:cNvPr id="238" name="Google Shape;238;p21"/>
          <p:cNvSpPr txBox="1"/>
          <p:nvPr/>
        </p:nvSpPr>
        <p:spPr>
          <a:xfrm>
            <a:off x="7577475" y="1604625"/>
            <a:ext cx="11742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Calibri"/>
                <a:ea typeface="Calibri"/>
                <a:cs typeface="Calibri"/>
                <a:sym typeface="Calibri"/>
              </a:rPr>
              <a:t>MEP Server</a:t>
            </a:r>
            <a:endParaRPr sz="1100">
              <a:latin typeface="Calibri"/>
              <a:ea typeface="Calibri"/>
              <a:cs typeface="Calibri"/>
              <a:sym typeface="Calibri"/>
            </a:endParaRPr>
          </a:p>
        </p:txBody>
      </p:sp>
      <p:sp>
        <p:nvSpPr>
          <p:cNvPr id="239" name="Google Shape;239;p21"/>
          <p:cNvSpPr txBox="1"/>
          <p:nvPr/>
        </p:nvSpPr>
        <p:spPr>
          <a:xfrm>
            <a:off x="287325" y="4554425"/>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TODO: </a:t>
            </a:r>
            <a:r>
              <a:rPr lang="en" sz="800"/>
              <a:t>https://servicecomb.apache.org/docs/introduction/</a:t>
            </a:r>
            <a:endParaRPr sz="800"/>
          </a:p>
        </p:txBody>
      </p:sp>
      <p:pic>
        <p:nvPicPr>
          <p:cNvPr id="240" name="Google Shape;240;p21"/>
          <p:cNvPicPr preferRelativeResize="0"/>
          <p:nvPr/>
        </p:nvPicPr>
        <p:blipFill>
          <a:blip r:embed="rId4">
            <a:alphaModFix/>
          </a:blip>
          <a:stretch>
            <a:fillRect/>
          </a:stretch>
        </p:blipFill>
        <p:spPr>
          <a:xfrm>
            <a:off x="2800100" y="1381646"/>
            <a:ext cx="1776325" cy="2618075"/>
          </a:xfrm>
          <a:prstGeom prst="rect">
            <a:avLst/>
          </a:prstGeom>
          <a:noFill/>
          <a:ln>
            <a:noFill/>
          </a:ln>
        </p:spPr>
      </p:pic>
      <p:sp>
        <p:nvSpPr>
          <p:cNvPr id="241" name="Google Shape;241;p21"/>
          <p:cNvSpPr txBox="1"/>
          <p:nvPr/>
        </p:nvSpPr>
        <p:spPr>
          <a:xfrm>
            <a:off x="5786775" y="1324900"/>
            <a:ext cx="177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Calibri"/>
                <a:ea typeface="Calibri"/>
                <a:cs typeface="Calibri"/>
                <a:sym typeface="Calibri"/>
              </a:rPr>
              <a:t>MEP Service Governance</a:t>
            </a:r>
            <a:endParaRPr b="1"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