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098267b9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9098267b95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098267b9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9098267b95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098267b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9098267b95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098267b9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9098267b95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098267b9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9098267b95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098267b9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9098267b95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098267b95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9098267b95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098267b9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9098267b95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098267b9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9098267b95_0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9098267b9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9098267b95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098267b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098267b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098267b95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098267b95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098267b9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098267b9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098267b9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098267b9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098267b9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098267b9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098267b9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098267b9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098267b95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098267b9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098267b9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098267b9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098267b9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098267b9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098267b9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098267b9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098267b95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098267b9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098267b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098267b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098267b9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098267b9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098267b95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098267b95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098267b95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098267b9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098267b95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098267b95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098267b9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098267b9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098267b9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098267b95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098267b9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9098267b9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098267b95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098267b95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098267b9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098267b9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098267b9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098267b9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098267b9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098267b9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098267b9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098267b9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098267b9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098267b9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098267b9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9098267b95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hyperlink" Target="https://docs.camunda.org/manual/latest/reference/rest/" TargetMode="External"/><Relationship Id="rId11" Type="http://schemas.openxmlformats.org/officeDocument/2006/relationships/image" Target="../media/image19.png"/><Relationship Id="rId10" Type="http://schemas.openxmlformats.org/officeDocument/2006/relationships/hyperlink" Target="https://camunda.org/download/modeler/" TargetMode="External"/><Relationship Id="rId9" Type="http://schemas.openxmlformats.org/officeDocument/2006/relationships/hyperlink" Target="https://camunda.org/download/modeler/" TargetMode="External"/><Relationship Id="rId5" Type="http://schemas.openxmlformats.org/officeDocument/2006/relationships/hyperlink" Target="https://docs.camunda.org/manual/latest/reference/rest/" TargetMode="External"/><Relationship Id="rId6" Type="http://schemas.openxmlformats.org/officeDocument/2006/relationships/image" Target="../media/image18.png"/><Relationship Id="rId7" Type="http://schemas.openxmlformats.org/officeDocument/2006/relationships/hyperlink" Target="https://docs.camunda.org/manual/latest/reference/bpmn20/" TargetMode="External"/><Relationship Id="rId8" Type="http://schemas.openxmlformats.org/officeDocument/2006/relationships/hyperlink" Target="https://docs.camunda.org/manual/latest/reference/bpmn2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iki.onap.org/display/DW/BPMN+Project+Deployment+Strategy" TargetMode="External"/><Relationship Id="rId4" Type="http://schemas.openxmlformats.org/officeDocument/2006/relationships/hyperlink" Target="https://wiki.onap.org/display/DW/BPMN+Project+Deployment+Strateg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amunda.com/best-practices/deciding-about-your-stac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2.png"/><Relationship Id="rId4" Type="http://schemas.openxmlformats.org/officeDocument/2006/relationships/hyperlink" Target="https://docs.camunda.org/manual/7.7/reference/rest/deployment/post-deployment/" TargetMode="External"/><Relationship Id="rId11" Type="http://schemas.openxmlformats.org/officeDocument/2006/relationships/hyperlink" Target="https://docs.camunda.org/manual/latest/user-guide/process-engine/connectors/" TargetMode="External"/><Relationship Id="rId10" Type="http://schemas.openxmlformats.org/officeDocument/2006/relationships/hyperlink" Target="https://docs.camunda.org/manual/latest/user-guide/process-engine/connectors/" TargetMode="External"/><Relationship Id="rId12" Type="http://schemas.openxmlformats.org/officeDocument/2006/relationships/image" Target="../media/image22.png"/><Relationship Id="rId9" Type="http://schemas.openxmlformats.org/officeDocument/2006/relationships/image" Target="../media/image39.png"/><Relationship Id="rId5" Type="http://schemas.openxmlformats.org/officeDocument/2006/relationships/hyperlink" Target="https://docs.camunda.org/manual/7.7/reference/rest/deployment/post-deployment/" TargetMode="External"/><Relationship Id="rId6" Type="http://schemas.openxmlformats.org/officeDocument/2006/relationships/image" Target="../media/image24.png"/><Relationship Id="rId7" Type="http://schemas.openxmlformats.org/officeDocument/2006/relationships/hyperlink" Target="https://docs.camunda.org/manual/7.7/reference/rest/process-definition/post-start-process-instance/" TargetMode="External"/><Relationship Id="rId8" Type="http://schemas.openxmlformats.org/officeDocument/2006/relationships/hyperlink" Target="https://docs.camunda.org/manual/7.7/reference/rest/process-definition/post-start-process-insta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camunda.org/manual/latest/reference/rest/external-task/fetch/" TargetMode="External"/><Relationship Id="rId4" Type="http://schemas.openxmlformats.org/officeDocument/2006/relationships/hyperlink" Target="https://docs.camunda.org/manual/latest/reference/rest/external-task/fetch/" TargetMode="External"/><Relationship Id="rId9" Type="http://schemas.openxmlformats.org/officeDocument/2006/relationships/image" Target="../media/image40.png"/><Relationship Id="rId5" Type="http://schemas.openxmlformats.org/officeDocument/2006/relationships/hyperlink" Target="https://docs.camunda.org/manual/latest/reference/rest/external-task/post-complete/" TargetMode="External"/><Relationship Id="rId6" Type="http://schemas.openxmlformats.org/officeDocument/2006/relationships/hyperlink" Target="https://docs.camunda.org/manual/latest/reference/rest/external-task/post-complete/" TargetMode="External"/><Relationship Id="rId7" Type="http://schemas.openxmlformats.org/officeDocument/2006/relationships/image" Target="../media/image32.png"/><Relationship Id="rId8"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4.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camunda/camunda-external-task-client-java/tree/master/examples/loan-granting" TargetMode="External"/><Relationship Id="rId4" Type="http://schemas.openxmlformats.org/officeDocument/2006/relationships/hyperlink" Target="https://wiki.onap.org/display/DW/BPMN+Project+Deployment+Strategy" TargetMode="External"/><Relationship Id="rId5" Type="http://schemas.openxmlformats.org/officeDocument/2006/relationships/hyperlink" Target="https://github.com/camunda/camunda-bpm-examples/tree/master/deployment/spring-boot" TargetMode="External"/><Relationship Id="rId6" Type="http://schemas.openxmlformats.org/officeDocument/2006/relationships/hyperlink" Target="https://forum.camunda.org/t/execute-same-workflow-in-parallel/15499/6" TargetMode="External"/><Relationship Id="rId7" Type="http://schemas.openxmlformats.org/officeDocument/2006/relationships/hyperlink" Target="https://dzone.com/articles/running-spring-boot-application-with-embedded-cam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rgoproj.github.io/argo/exampl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tekton.dev/" TargetMode="External"/><Relationship Id="rId4" Type="http://schemas.openxmlformats.org/officeDocument/2006/relationships/image" Target="../media/image36.png"/><Relationship Id="rId5" Type="http://schemas.openxmlformats.org/officeDocument/2006/relationships/image" Target="../media/image41.png"/><Relationship Id="rId6" Type="http://schemas.openxmlformats.org/officeDocument/2006/relationships/image" Target="../media/image5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46.png"/><Relationship Id="rId5" Type="http://schemas.openxmlformats.org/officeDocument/2006/relationships/image" Target="../media/image43.png"/><Relationship Id="rId6"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1.png"/><Relationship Id="rId4" Type="http://schemas.openxmlformats.org/officeDocument/2006/relationships/image" Target="../media/image58.png"/><Relationship Id="rId5"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loudnativetoolkit.dev/guides/continuous-integration-tekton/"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6.png"/><Relationship Id="rId4" Type="http://schemas.openxmlformats.org/officeDocument/2006/relationships/hyperlink" Target="https://docs.zeebe.io/basics/architecture.html#client" TargetMode="External"/><Relationship Id="rId5" Type="http://schemas.openxmlformats.org/officeDocument/2006/relationships/hyperlink" Target="https://docs.zeebe.io/basics/architecture.html#broker"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7.png"/><Relationship Id="rId4" Type="http://schemas.openxmlformats.org/officeDocument/2006/relationships/image" Target="../media/image54.png"/><Relationship Id="rId5" Type="http://schemas.openxmlformats.org/officeDocument/2006/relationships/hyperlink" Target="https://docs.zeebe.io/basics/architecture.html#exporter" TargetMode="External"/><Relationship Id="rId6" Type="http://schemas.openxmlformats.org/officeDocument/2006/relationships/hyperlink" Target="https://docs.zeebe.io/reference/incidents.html" TargetMode="External"/><Relationship Id="rId7" Type="http://schemas.openxmlformats.org/officeDocument/2006/relationships/hyperlink" Target="https://docs.zeebe.io/reference/incidents.html" TargetMode="External"/></Relationships>
</file>

<file path=ppt/slides/_rels/slide34.xml.rels><?xml version="1.0" encoding="UTF-8" standalone="yes"?><Relationships xmlns="http://schemas.openxmlformats.org/package/2006/relationships"><Relationship Id="rId11" Type="http://schemas.openxmlformats.org/officeDocument/2006/relationships/hyperlink" Target="http://www.apache.org/licenses/LICENSE-2.0" TargetMode="External"/><Relationship Id="rId10" Type="http://schemas.openxmlformats.org/officeDocument/2006/relationships/hyperlink" Target="https://github.com/zeebe-io/zeebe/blob/master/licenses/Clarification-on-gRPC-code-generation.txt" TargetMode="External"/><Relationship Id="rId13" Type="http://schemas.openxmlformats.org/officeDocument/2006/relationships/hyperlink" Target="http://www.apache.org/licenses/LICENSE-2.0" TargetMode="External"/><Relationship Id="rId12" Type="http://schemas.openxmlformats.org/officeDocument/2006/relationships/hyperlink" Target="http://www.apache.org/licenses/LICENSE-2.0" TargetMode="External"/><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zeebe.io/legal/zeebe-community-license-1.0" TargetMode="External"/><Relationship Id="rId4" Type="http://schemas.openxmlformats.org/officeDocument/2006/relationships/hyperlink" Target="https://zeebe.io/legal/zeebe-community-license-1.0" TargetMode="External"/><Relationship Id="rId9" Type="http://schemas.openxmlformats.org/officeDocument/2006/relationships/hyperlink" Target="https://github.com/zeebe-io/zeebe/blob/master/licenses/Clarification-on-gRPC-code-generation.txt" TargetMode="External"/><Relationship Id="rId14" Type="http://schemas.openxmlformats.org/officeDocument/2006/relationships/hyperlink" Target="http://www.apache.org/licenses/LICENSE-2.0" TargetMode="External"/><Relationship Id="rId5" Type="http://schemas.openxmlformats.org/officeDocument/2006/relationships/hyperlink" Target="https://camunda.com/?__hstc=79637259.8b0f302d4a684bc9c9bb617e6df3b6ed.1596829845300.1597084240061.1597385721133.3&amp;__hssc=79637259.1.1597385721133&amp;__hsfp=899850603" TargetMode="External"/><Relationship Id="rId6" Type="http://schemas.openxmlformats.org/officeDocument/2006/relationships/hyperlink" Target="https://camunda.com/?__hstc=79637259.8b0f302d4a684bc9c9bb617e6df3b6ed.1596829845300.1597084240061.1597385721133.3&amp;__hssc=79637259.1.1597385721133&amp;__hsfp=899850603" TargetMode="External"/><Relationship Id="rId7" Type="http://schemas.openxmlformats.org/officeDocument/2006/relationships/hyperlink" Target="https://zeebe.io/legal/zeebe-community-license-1.0" TargetMode="External"/><Relationship Id="rId8" Type="http://schemas.openxmlformats.org/officeDocument/2006/relationships/hyperlink" Target="https://zeebe.io/legal/zeebe-community-license-1.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apache.org/licenses/LICENSE-2.0.html" TargetMode="External"/><Relationship Id="rId4" Type="http://schemas.openxmlformats.org/officeDocument/2006/relationships/image" Target="../media/image53.png"/><Relationship Id="rId9" Type="http://schemas.openxmlformats.org/officeDocument/2006/relationships/hyperlink" Target="https://en.wikipedia.org/wiki/Activiti_(software)" TargetMode="External"/><Relationship Id="rId5" Type="http://schemas.openxmlformats.org/officeDocument/2006/relationships/hyperlink" Target="https://en.wikipedia.org/wiki/Open_source_software" TargetMode="External"/><Relationship Id="rId6" Type="http://schemas.openxmlformats.org/officeDocument/2006/relationships/hyperlink" Target="https://en.wikipedia.org/wiki/Workflow_engine" TargetMode="External"/><Relationship Id="rId7" Type="http://schemas.openxmlformats.org/officeDocument/2006/relationships/hyperlink" Target="https://en.wikipedia.org/wiki/Java_(programming_language)" TargetMode="External"/><Relationship Id="rId8" Type="http://schemas.openxmlformats.org/officeDocument/2006/relationships/hyperlink" Target="https://en.wikipedia.org/wiki/BPM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9.png"/><Relationship Id="rId4" Type="http://schemas.openxmlformats.org/officeDocument/2006/relationships/image" Target="../media/image55.png"/><Relationship Id="rId5"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14.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88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t>Architecture Overview</a:t>
            </a:r>
            <a:endParaRPr b="1" sz="2300"/>
          </a:p>
          <a:p>
            <a:pPr indent="0" lvl="0" marL="0" rtl="0" algn="l">
              <a:lnSpc>
                <a:spcPct val="100000"/>
              </a:lnSpc>
              <a:spcBef>
                <a:spcPts val="600"/>
              </a:spcBef>
              <a:spcAft>
                <a:spcPts val="0"/>
              </a:spcAft>
              <a:buSzPts val="2800"/>
              <a:buNone/>
            </a:pPr>
            <a:r>
              <a:t/>
            </a:r>
            <a:endParaRPr/>
          </a:p>
        </p:txBody>
      </p:sp>
      <p:pic>
        <p:nvPicPr>
          <p:cNvPr id="133" name="Google Shape;133;p22"/>
          <p:cNvPicPr preferRelativeResize="0"/>
          <p:nvPr/>
        </p:nvPicPr>
        <p:blipFill rotWithShape="1">
          <a:blip r:embed="rId3">
            <a:alphaModFix/>
          </a:blip>
          <a:srcRect b="0" l="0" r="0" t="0"/>
          <a:stretch/>
        </p:blipFill>
        <p:spPr>
          <a:xfrm>
            <a:off x="162750" y="847250"/>
            <a:ext cx="5514450" cy="4185175"/>
          </a:xfrm>
          <a:prstGeom prst="rect">
            <a:avLst/>
          </a:prstGeom>
          <a:noFill/>
          <a:ln>
            <a:noFill/>
          </a:ln>
        </p:spPr>
      </p:pic>
      <p:sp>
        <p:nvSpPr>
          <p:cNvPr id="134" name="Google Shape;134;p22"/>
          <p:cNvSpPr txBox="1"/>
          <p:nvPr/>
        </p:nvSpPr>
        <p:spPr>
          <a:xfrm>
            <a:off x="5617250" y="561275"/>
            <a:ext cx="3450600" cy="128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Camunda is written in Java and needs a Java Virtual Machine (JVM) to run. Camunda provides a REST API which allows you to code in whatever language you like and just talk</a:t>
            </a:r>
            <a:r>
              <a:rPr b="0" i="0" lang="en" sz="1200" u="none"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 </a:t>
            </a:r>
            <a:r>
              <a:rPr b="0" i="0" lang="en" sz="1200" u="sng" cap="none" strike="noStrike">
                <a:solidFill>
                  <a:schemeClr val="hlink"/>
                </a:solidFill>
                <a:latin typeface="Arial"/>
                <a:ea typeface="Arial"/>
                <a:cs typeface="Arial"/>
                <a:sym typeface="Arial"/>
                <a:hlinkClick r:id="rId5"/>
              </a:rPr>
              <a:t>REST with Camunda</a:t>
            </a:r>
            <a:endParaRPr b="0" i="0" sz="1500" u="none" cap="none" strike="noStrike">
              <a:solidFill>
                <a:srgbClr val="000000"/>
              </a:solidFill>
              <a:latin typeface="Arial"/>
              <a:ea typeface="Arial"/>
              <a:cs typeface="Arial"/>
              <a:sym typeface="Arial"/>
            </a:endParaRPr>
          </a:p>
        </p:txBody>
      </p:sp>
      <p:pic>
        <p:nvPicPr>
          <p:cNvPr id="135" name="Google Shape;135;p22"/>
          <p:cNvPicPr preferRelativeResize="0"/>
          <p:nvPr/>
        </p:nvPicPr>
        <p:blipFill rotWithShape="1">
          <a:blip r:embed="rId6">
            <a:alphaModFix/>
          </a:blip>
          <a:srcRect b="0" l="0" r="0" t="0"/>
          <a:stretch/>
        </p:blipFill>
        <p:spPr>
          <a:xfrm>
            <a:off x="5759444" y="2077177"/>
            <a:ext cx="2509305" cy="1189275"/>
          </a:xfrm>
          <a:prstGeom prst="rect">
            <a:avLst/>
          </a:prstGeom>
          <a:noFill/>
          <a:ln>
            <a:noFill/>
          </a:ln>
        </p:spPr>
      </p:pic>
      <p:sp>
        <p:nvSpPr>
          <p:cNvPr id="136" name="Google Shape;136;p22"/>
          <p:cNvSpPr txBox="1"/>
          <p:nvPr/>
        </p:nvSpPr>
        <p:spPr>
          <a:xfrm>
            <a:off x="5638800" y="4343400"/>
            <a:ext cx="3505200" cy="8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Workflows in Camunda are defined in</a:t>
            </a:r>
            <a:r>
              <a:rPr b="0" i="0" lang="en" sz="1200" u="none" cap="none" strike="noStrike">
                <a:solidFill>
                  <a:schemeClr val="dk1"/>
                </a:solidFill>
                <a:uFill>
                  <a:noFill/>
                </a:uFill>
                <a:latin typeface="Arial"/>
                <a:ea typeface="Arial"/>
                <a:cs typeface="Arial"/>
                <a:sym typeface="Arial"/>
                <a:hlinkClick r:id="rId7">
                  <a:extLst>
                    <a:ext uri="{A12FA001-AC4F-418D-AE19-62706E023703}">
                      <ahyp:hlinkClr val="tx"/>
                    </a:ext>
                  </a:extLst>
                </a:hlinkClick>
              </a:rPr>
              <a:t> </a:t>
            </a:r>
            <a:r>
              <a:rPr b="0" i="0" lang="en" sz="1200" u="sng" cap="none" strike="noStrike">
                <a:solidFill>
                  <a:schemeClr val="hlink"/>
                </a:solidFill>
                <a:latin typeface="Arial"/>
                <a:ea typeface="Arial"/>
                <a:cs typeface="Arial"/>
                <a:sym typeface="Arial"/>
                <a:hlinkClick r:id="rId8"/>
              </a:rPr>
              <a:t>BPMN</a:t>
            </a:r>
            <a:r>
              <a:rPr b="0" i="0" lang="en" sz="1200" u="none" cap="none" strike="noStrike">
                <a:solidFill>
                  <a:schemeClr val="dk1"/>
                </a:solidFill>
                <a:latin typeface="Arial"/>
                <a:ea typeface="Arial"/>
                <a:cs typeface="Arial"/>
                <a:sym typeface="Arial"/>
              </a:rPr>
              <a:t> which is basically an XML file. It can be graphically modeled using the</a:t>
            </a:r>
            <a:r>
              <a:rPr b="0" i="0" lang="en" sz="1200" u="none" cap="none" strike="noStrike">
                <a:solidFill>
                  <a:schemeClr val="dk1"/>
                </a:solidFill>
                <a:uFill>
                  <a:noFill/>
                </a:uFill>
                <a:latin typeface="Arial"/>
                <a:ea typeface="Arial"/>
                <a:cs typeface="Arial"/>
                <a:sym typeface="Arial"/>
                <a:hlinkClick r:id="rId9">
                  <a:extLst>
                    <a:ext uri="{A12FA001-AC4F-418D-AE19-62706E023703}">
                      <ahyp:hlinkClr val="tx"/>
                    </a:ext>
                  </a:extLst>
                </a:hlinkClick>
              </a:rPr>
              <a:t> </a:t>
            </a:r>
            <a:r>
              <a:rPr b="0" i="0" lang="en" sz="1200" u="sng" cap="none" strike="noStrike">
                <a:solidFill>
                  <a:schemeClr val="hlink"/>
                </a:solidFill>
                <a:latin typeface="Arial"/>
                <a:ea typeface="Arial"/>
                <a:cs typeface="Arial"/>
                <a:sym typeface="Arial"/>
                <a:hlinkClick r:id="rId10"/>
              </a:rPr>
              <a:t>Camunda Modeler</a:t>
            </a:r>
            <a:r>
              <a:rPr b="0" i="0" lang="en" sz="1200" u="none" cap="none" strike="noStrike">
                <a:solidFill>
                  <a:schemeClr val="dk1"/>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pic>
        <p:nvPicPr>
          <p:cNvPr id="137" name="Google Shape;137;p22"/>
          <p:cNvPicPr preferRelativeResize="0"/>
          <p:nvPr/>
        </p:nvPicPr>
        <p:blipFill rotWithShape="1">
          <a:blip r:embed="rId11">
            <a:alphaModFix/>
          </a:blip>
          <a:srcRect b="0" l="0" r="0" t="0"/>
          <a:stretch/>
        </p:blipFill>
        <p:spPr>
          <a:xfrm>
            <a:off x="6869981" y="3266450"/>
            <a:ext cx="2138094" cy="112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88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SzPts val="2800"/>
              <a:buNone/>
            </a:pPr>
            <a:r>
              <a:rPr b="1" lang="en" sz="2300"/>
              <a:t>Camunda BPM Platform Architecture</a:t>
            </a:r>
            <a:endParaRPr b="1" sz="2300"/>
          </a:p>
          <a:p>
            <a:pPr indent="0" lvl="0" marL="0" rtl="0" algn="l">
              <a:lnSpc>
                <a:spcPct val="115000"/>
              </a:lnSpc>
              <a:spcBef>
                <a:spcPts val="2400"/>
              </a:spcBef>
              <a:spcAft>
                <a:spcPts val="0"/>
              </a:spcAft>
              <a:buSzPts val="2800"/>
              <a:buNone/>
            </a:pPr>
            <a:r>
              <a:t/>
            </a:r>
            <a:endParaRPr b="1" sz="2300"/>
          </a:p>
          <a:p>
            <a:pPr indent="0" lvl="0" marL="0" rtl="0" algn="l">
              <a:lnSpc>
                <a:spcPct val="100000"/>
              </a:lnSpc>
              <a:spcBef>
                <a:spcPts val="600"/>
              </a:spcBef>
              <a:spcAft>
                <a:spcPts val="0"/>
              </a:spcAft>
              <a:buSzPts val="2800"/>
              <a:buNone/>
            </a:pPr>
            <a:r>
              <a:t/>
            </a:r>
            <a:endParaRPr/>
          </a:p>
        </p:txBody>
      </p:sp>
      <p:sp>
        <p:nvSpPr>
          <p:cNvPr id="143" name="Google Shape;143;p23"/>
          <p:cNvSpPr txBox="1"/>
          <p:nvPr>
            <p:ph idx="1" type="body"/>
          </p:nvPr>
        </p:nvSpPr>
        <p:spPr>
          <a:xfrm>
            <a:off x="311700" y="771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800"/>
              <a:buNone/>
            </a:pPr>
            <a:r>
              <a:rPr lang="en" sz="1700">
                <a:solidFill>
                  <a:schemeClr val="dk1"/>
                </a:solidFill>
              </a:rPr>
              <a:t>Embedded Process Engine</a:t>
            </a:r>
            <a:endParaRPr sz="1700">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1800"/>
              </a:spcBef>
              <a:spcAft>
                <a:spcPts val="0"/>
              </a:spcAft>
              <a:buSzPts val="1800"/>
              <a:buNone/>
            </a:pPr>
            <a:r>
              <a:rPr lang="en" sz="1700">
                <a:solidFill>
                  <a:schemeClr val="dk1"/>
                </a:solidFill>
              </a:rPr>
              <a:t>Shared, Container-Managed Process Engine</a:t>
            </a:r>
            <a:endParaRPr sz="1700">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sz="17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 sz="1700">
                <a:solidFill>
                  <a:schemeClr val="dk1"/>
                </a:solidFill>
              </a:rPr>
              <a:t>Standalone (Remote) Process Engine Server</a:t>
            </a:r>
            <a:endParaRPr sz="1700">
              <a:solidFill>
                <a:schemeClr val="dk1"/>
              </a:solidFill>
            </a:endParaRPr>
          </a:p>
          <a:p>
            <a:pPr indent="0" lvl="0" marL="0" rtl="0" algn="l">
              <a:lnSpc>
                <a:spcPct val="115000"/>
              </a:lnSpc>
              <a:spcBef>
                <a:spcPts val="2400"/>
              </a:spcBef>
              <a:spcAft>
                <a:spcPts val="0"/>
              </a:spcAft>
              <a:buSzPts val="1800"/>
              <a:buNone/>
            </a:pPr>
            <a:r>
              <a:t/>
            </a:r>
            <a:endParaRPr sz="17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lang="en" sz="1700">
                <a:solidFill>
                  <a:schemeClr val="dk1"/>
                </a:solidFill>
              </a:rPr>
              <a:t>Clustering Model</a:t>
            </a:r>
            <a:endParaRPr sz="2300">
              <a:solidFill>
                <a:schemeClr val="dk1"/>
              </a:solidFill>
            </a:endParaRPr>
          </a:p>
          <a:p>
            <a:pPr indent="0" lvl="0" marL="0" rtl="0" algn="l">
              <a:lnSpc>
                <a:spcPct val="115000"/>
              </a:lnSpc>
              <a:spcBef>
                <a:spcPts val="600"/>
              </a:spcBef>
              <a:spcAft>
                <a:spcPts val="1600"/>
              </a:spcAft>
              <a:buSzPts val="1800"/>
              <a:buNone/>
            </a:pPr>
            <a:r>
              <a:t/>
            </a:r>
            <a:endParaRPr/>
          </a:p>
        </p:txBody>
      </p:sp>
      <p:pic>
        <p:nvPicPr>
          <p:cNvPr id="144" name="Google Shape;144;p23"/>
          <p:cNvPicPr preferRelativeResize="0"/>
          <p:nvPr/>
        </p:nvPicPr>
        <p:blipFill rotWithShape="1">
          <a:blip r:embed="rId3">
            <a:alphaModFix/>
          </a:blip>
          <a:srcRect b="0" l="0" r="0" t="0"/>
          <a:stretch/>
        </p:blipFill>
        <p:spPr>
          <a:xfrm>
            <a:off x="3708825" y="567825"/>
            <a:ext cx="2304075" cy="1213350"/>
          </a:xfrm>
          <a:prstGeom prst="rect">
            <a:avLst/>
          </a:prstGeom>
          <a:noFill/>
          <a:ln>
            <a:noFill/>
          </a:ln>
        </p:spPr>
      </p:pic>
      <p:pic>
        <p:nvPicPr>
          <p:cNvPr id="145" name="Google Shape;145;p23"/>
          <p:cNvPicPr preferRelativeResize="0"/>
          <p:nvPr/>
        </p:nvPicPr>
        <p:blipFill rotWithShape="1">
          <a:blip r:embed="rId4">
            <a:alphaModFix/>
          </a:blip>
          <a:srcRect b="0" l="0" r="0" t="0"/>
          <a:stretch/>
        </p:blipFill>
        <p:spPr>
          <a:xfrm>
            <a:off x="6524196" y="1489821"/>
            <a:ext cx="2460500" cy="1368450"/>
          </a:xfrm>
          <a:prstGeom prst="rect">
            <a:avLst/>
          </a:prstGeom>
          <a:noFill/>
          <a:ln>
            <a:noFill/>
          </a:ln>
        </p:spPr>
      </p:pic>
      <p:pic>
        <p:nvPicPr>
          <p:cNvPr id="146" name="Google Shape;146;p23"/>
          <p:cNvPicPr preferRelativeResize="0"/>
          <p:nvPr/>
        </p:nvPicPr>
        <p:blipFill rotWithShape="1">
          <a:blip r:embed="rId5">
            <a:alphaModFix/>
          </a:blip>
          <a:srcRect b="0" l="0" r="0" t="0"/>
          <a:stretch/>
        </p:blipFill>
        <p:spPr>
          <a:xfrm>
            <a:off x="5481842" y="2754500"/>
            <a:ext cx="2916175" cy="1474925"/>
          </a:xfrm>
          <a:prstGeom prst="rect">
            <a:avLst/>
          </a:prstGeom>
          <a:noFill/>
          <a:ln>
            <a:noFill/>
          </a:ln>
        </p:spPr>
      </p:pic>
      <p:pic>
        <p:nvPicPr>
          <p:cNvPr id="147" name="Google Shape;147;p23"/>
          <p:cNvPicPr preferRelativeResize="0"/>
          <p:nvPr/>
        </p:nvPicPr>
        <p:blipFill rotWithShape="1">
          <a:blip r:embed="rId6">
            <a:alphaModFix/>
          </a:blip>
          <a:srcRect b="0" l="0" r="0" t="0"/>
          <a:stretch/>
        </p:blipFill>
        <p:spPr>
          <a:xfrm>
            <a:off x="3305186" y="3712450"/>
            <a:ext cx="2705638" cy="136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311700" y="-1429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SzPts val="1800"/>
              <a:buNone/>
            </a:pPr>
            <a:r>
              <a:rPr b="1" lang="en" sz="1500">
                <a:solidFill>
                  <a:schemeClr val="dk1"/>
                </a:solidFill>
              </a:rPr>
              <a:t>Embedded Process Engine:</a:t>
            </a:r>
            <a:r>
              <a:rPr lang="en" sz="1500">
                <a:solidFill>
                  <a:schemeClr val="dk1"/>
                </a:solidFill>
              </a:rPr>
              <a:t> The process engine is added as an application library to a custom application. This way, the process engine can easily be started and stopped with the application lifecycle. It is possible to run multiple embedded process engines on top of a shared database.</a:t>
            </a:r>
            <a:endParaRPr sz="1500">
              <a:solidFill>
                <a:schemeClr val="dk1"/>
              </a:solidFill>
            </a:endParaRPr>
          </a:p>
          <a:p>
            <a:pPr indent="0" lvl="0" marL="0" rtl="0" algn="l">
              <a:lnSpc>
                <a:spcPct val="115000"/>
              </a:lnSpc>
              <a:spcBef>
                <a:spcPts val="1800"/>
              </a:spcBef>
              <a:spcAft>
                <a:spcPts val="0"/>
              </a:spcAft>
              <a:buSzPts val="1800"/>
              <a:buNone/>
            </a:pPr>
            <a:r>
              <a:rPr b="1" lang="en" sz="1500">
                <a:solidFill>
                  <a:schemeClr val="dk1"/>
                </a:solidFill>
              </a:rPr>
              <a:t>Shared, Container-Managed Process Engine: </a:t>
            </a:r>
            <a:r>
              <a:rPr lang="en" sz="1500">
                <a:solidFill>
                  <a:schemeClr val="dk1"/>
                </a:solidFill>
              </a:rPr>
              <a:t>The process engine is started inside the runtime container (Servlet Container, Application Server, …). The process engine is provided as a container service and can be shared by all applications.</a:t>
            </a:r>
            <a:endParaRPr sz="1500">
              <a:solidFill>
                <a:schemeClr val="dk1"/>
              </a:solidFill>
            </a:endParaRPr>
          </a:p>
          <a:p>
            <a:pPr indent="0" lvl="0" marL="0" rtl="0" algn="l">
              <a:lnSpc>
                <a:spcPct val="115000"/>
              </a:lnSpc>
              <a:spcBef>
                <a:spcPts val="1800"/>
              </a:spcBef>
              <a:spcAft>
                <a:spcPts val="0"/>
              </a:spcAft>
              <a:buSzPts val="1800"/>
              <a:buNone/>
            </a:pPr>
            <a:r>
              <a:rPr b="1" lang="en" sz="1500">
                <a:solidFill>
                  <a:schemeClr val="dk1"/>
                </a:solidFill>
              </a:rPr>
              <a:t>Standalone (Remote) Process Engine Server: </a:t>
            </a:r>
            <a:r>
              <a:rPr lang="en" sz="1500">
                <a:solidFill>
                  <a:schemeClr val="dk1"/>
                </a:solidFill>
              </a:rPr>
              <a:t>The process engine is provided as a network service. Different applications running on the network can interact with the process engine through a remote communication channel. The easiest way to make the process engine accessible remotely is to use the built-in REST API. Different communication channels such as SOAP Webservices or JMS are possible but need to be implemented by users.</a:t>
            </a:r>
            <a:endParaRPr sz="1500">
              <a:solidFill>
                <a:schemeClr val="dk1"/>
              </a:solidFill>
            </a:endParaRPr>
          </a:p>
          <a:p>
            <a:pPr indent="0" lvl="0" marL="0" rtl="0" algn="l">
              <a:lnSpc>
                <a:spcPct val="115000"/>
              </a:lnSpc>
              <a:spcBef>
                <a:spcPts val="2400"/>
              </a:spcBef>
              <a:spcAft>
                <a:spcPts val="0"/>
              </a:spcAft>
              <a:buSzPts val="1800"/>
              <a:buNone/>
            </a:pPr>
            <a:r>
              <a:rPr b="1" lang="en" sz="1500">
                <a:solidFill>
                  <a:schemeClr val="dk1"/>
                </a:solidFill>
              </a:rPr>
              <a:t>Clustering Model: </a:t>
            </a:r>
            <a:r>
              <a:rPr lang="en" sz="1500">
                <a:solidFill>
                  <a:schemeClr val="dk1"/>
                </a:solidFill>
              </a:rPr>
              <a:t>In order to provide scale-up or fail-over capabilities, the process engine can be distributed to different nodes in a cluster. Each process engine instance must then connect to a shared database.</a:t>
            </a:r>
            <a:endParaRPr sz="2300">
              <a:solidFill>
                <a:schemeClr val="dk1"/>
              </a:solidFill>
            </a:endParaRPr>
          </a:p>
          <a:p>
            <a:pPr indent="0" lvl="0" marL="0" rtl="0" algn="l">
              <a:lnSpc>
                <a:spcPct val="115000"/>
              </a:lnSpc>
              <a:spcBef>
                <a:spcPts val="1800"/>
              </a:spcBef>
              <a:spcAft>
                <a:spcPts val="0"/>
              </a:spcAft>
              <a:buSzPts val="1800"/>
              <a:buNone/>
            </a:pPr>
            <a:r>
              <a:t/>
            </a:r>
            <a:endParaRPr sz="1500">
              <a:solidFill>
                <a:schemeClr val="dk1"/>
              </a:solidFill>
            </a:endParaRPr>
          </a:p>
          <a:p>
            <a:pPr indent="0" lvl="0" marL="0" rtl="0" algn="l">
              <a:lnSpc>
                <a:spcPct val="115000"/>
              </a:lnSpc>
              <a:spcBef>
                <a:spcPts val="1800"/>
              </a:spcBef>
              <a:spcAft>
                <a:spcPts val="400"/>
              </a:spcAft>
              <a:buSzPts val="1800"/>
              <a:buNone/>
            </a:pPr>
            <a:r>
              <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83100" y="-469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u="sng">
                <a:solidFill>
                  <a:schemeClr val="hlink"/>
                </a:solidFill>
              </a:rPr>
              <a:t>ONAP</a:t>
            </a:r>
            <a:r>
              <a:rPr lang="en"/>
              <a:t> </a:t>
            </a:r>
            <a:r>
              <a:rPr b="1" lang="en" sz="2300" u="sng">
                <a:solidFill>
                  <a:schemeClr val="hlink"/>
                </a:solidFill>
                <a:hlinkClick r:id="rId3"/>
              </a:rPr>
              <a:t>BPMN Project Deployment Strategy</a:t>
            </a:r>
            <a:endParaRPr b="1" sz="2300" u="sng">
              <a:solidFill>
                <a:schemeClr val="hlink"/>
              </a:solidFill>
            </a:endParaRPr>
          </a:p>
          <a:p>
            <a:pPr indent="0" lvl="0" marL="0" rtl="0" algn="l">
              <a:lnSpc>
                <a:spcPct val="100000"/>
              </a:lnSpc>
              <a:spcBef>
                <a:spcPts val="600"/>
              </a:spcBef>
              <a:spcAft>
                <a:spcPts val="0"/>
              </a:spcAft>
              <a:buSzPts val="2800"/>
              <a:buNone/>
            </a:pPr>
            <a:r>
              <a:t/>
            </a:r>
            <a:endParaRPr/>
          </a:p>
        </p:txBody>
      </p:sp>
      <p:sp>
        <p:nvSpPr>
          <p:cNvPr id="158" name="Google Shape;158;p25"/>
          <p:cNvSpPr txBox="1"/>
          <p:nvPr>
            <p:ph idx="1" type="body"/>
          </p:nvPr>
        </p:nvSpPr>
        <p:spPr>
          <a:xfrm>
            <a:off x="83100" y="2380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Single Application with Embedded Process Engine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Deployment in SO is currently limited to a single process application: MSOInfrastructureBPMN.  The WAR file for this application contains everything needed to execute the infrastructure process flows, including:</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BPMN process flows, java classes, groovy scripts, and resource files from MSOInfrastructureBPMN itself.</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BPMN process flows, java classes, groovy scripts, and resource files from other SO projects, like MSOCommonBPMN and MSOCoreBPMN.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An embedded Camunda Process Engine to execute the flows.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The process application exposes a REST endpoint to the API Handler(s) for receiving flow execution requests.</a:t>
            </a:r>
            <a:endParaRPr sz="11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Development is required in SO to be able to support one a more versatile deployment strategy, probably one of the following:</a:t>
            </a:r>
            <a:endParaRPr sz="1100">
              <a:solidFill>
                <a:schemeClr val="dk1"/>
              </a:solidFill>
            </a:endParaRPr>
          </a:p>
          <a:p>
            <a:pPr indent="0" lvl="0" marL="0" rtl="0" algn="l">
              <a:lnSpc>
                <a:spcPct val="115000"/>
              </a:lnSpc>
              <a:spcBef>
                <a:spcPts val="1800"/>
              </a:spcBef>
              <a:spcAft>
                <a:spcPts val="0"/>
              </a:spcAft>
              <a:buSzPts val="1800"/>
              <a:buNone/>
            </a:pPr>
            <a:r>
              <a:rPr b="1" lang="en" sz="1700">
                <a:solidFill>
                  <a:schemeClr val="dk1"/>
                </a:solidFill>
              </a:rPr>
              <a:t>Shared Process Engine</a:t>
            </a:r>
            <a:endParaRPr b="1" sz="17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The Camunda Process Engine is created and manged as a Wildfly module.  This single engine is shared by all process applications.</a:t>
            </a:r>
            <a:endParaRPr sz="1100">
              <a:solidFill>
                <a:schemeClr val="dk1"/>
              </a:solidFill>
            </a:endParaRPr>
          </a:p>
          <a:p>
            <a:pPr indent="0" lvl="0" marL="0" rtl="0" algn="l">
              <a:lnSpc>
                <a:spcPct val="115000"/>
              </a:lnSpc>
              <a:spcBef>
                <a:spcPts val="1800"/>
              </a:spcBef>
              <a:spcAft>
                <a:spcPts val="0"/>
              </a:spcAft>
              <a:buSzPts val="1800"/>
              <a:buNone/>
            </a:pPr>
            <a:r>
              <a:rPr b="1" lang="en" sz="1700">
                <a:solidFill>
                  <a:schemeClr val="dk1"/>
                </a:solidFill>
              </a:rPr>
              <a:t>Multiple Applications, each with an Embedded Process Engine</a:t>
            </a:r>
            <a:endParaRPr b="1" sz="1700">
              <a:solidFill>
                <a:schemeClr val="dk1"/>
              </a:solidFill>
            </a:endParaRPr>
          </a:p>
          <a:p>
            <a:pPr indent="0" lvl="0" marL="0" rtl="0" algn="l">
              <a:lnSpc>
                <a:spcPct val="115000"/>
              </a:lnSpc>
              <a:spcBef>
                <a:spcPts val="1200"/>
              </a:spcBef>
              <a:spcAft>
                <a:spcPts val="0"/>
              </a:spcAft>
              <a:buSzPts val="1800"/>
              <a:buNone/>
            </a:pPr>
            <a:r>
              <a:rPr lang="en" sz="1100">
                <a:solidFill>
                  <a:schemeClr val="dk1"/>
                </a:solidFill>
              </a:rPr>
              <a:t>More than one application could be deployed, each having its own embedded process engine.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1600"/>
              </a:spcAft>
              <a:buSzPts val="1800"/>
              <a:buNone/>
            </a:pPr>
            <a:r>
              <a:t/>
            </a:r>
            <a:endParaRPr/>
          </a:p>
        </p:txBody>
      </p:sp>
      <p:sp>
        <p:nvSpPr>
          <p:cNvPr id="159" name="Google Shape;159;p25"/>
          <p:cNvSpPr txBox="1"/>
          <p:nvPr/>
        </p:nvSpPr>
        <p:spPr>
          <a:xfrm>
            <a:off x="3581400" y="4800600"/>
            <a:ext cx="5401500" cy="278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sng" cap="none" strike="noStrike">
                <a:solidFill>
                  <a:schemeClr val="accent5"/>
                </a:solidFill>
                <a:latin typeface="Arial"/>
                <a:ea typeface="Arial"/>
                <a:cs typeface="Arial"/>
                <a:sym typeface="Arial"/>
                <a:hlinkClick r:id="rId4">
                  <a:extLst>
                    <a:ext uri="{A12FA001-AC4F-418D-AE19-62706E023703}">
                      <ahyp:hlinkClr val="tx"/>
                    </a:ext>
                  </a:extLst>
                </a:hlinkClick>
              </a:rPr>
              <a:t>https://wiki.onap.org/display/DW/BPMN+Project+Deployment+Strategy</a:t>
            </a:r>
            <a:endParaRPr b="0" i="0" sz="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157150" y="2028425"/>
            <a:ext cx="8834400" cy="17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300" u="sng">
                <a:solidFill>
                  <a:schemeClr val="hlink"/>
                </a:solidFill>
                <a:hlinkClick r:id="rId3"/>
              </a:rPr>
              <a:t>https://camunda.com/best-practices/deciding-about-your-stack/</a:t>
            </a:r>
            <a:endParaRPr sz="2300"/>
          </a:p>
          <a:p>
            <a:pPr indent="0" lvl="0" marL="0" rtl="0" algn="l">
              <a:lnSpc>
                <a:spcPct val="115000"/>
              </a:lnSpc>
              <a:spcBef>
                <a:spcPts val="1600"/>
              </a:spcBef>
              <a:spcAft>
                <a:spcPts val="1600"/>
              </a:spcAft>
              <a:buClr>
                <a:schemeClr val="dk1"/>
              </a:buClr>
              <a:buSzPts val="1100"/>
              <a:buFont typeface="Arial"/>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235500" y="-164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Clr>
                <a:schemeClr val="dk1"/>
              </a:buClr>
              <a:buSzPts val="1100"/>
              <a:buFont typeface="Arial"/>
              <a:buNone/>
            </a:pPr>
            <a:r>
              <a:rPr b="1" lang="en" sz="2300"/>
              <a:t>Deploy a process model</a:t>
            </a:r>
            <a:endParaRPr b="1" sz="2300"/>
          </a:p>
          <a:p>
            <a:pPr indent="0" lvl="0" marL="0" rtl="0" algn="l">
              <a:lnSpc>
                <a:spcPct val="100000"/>
              </a:lnSpc>
              <a:spcBef>
                <a:spcPts val="600"/>
              </a:spcBef>
              <a:spcAft>
                <a:spcPts val="0"/>
              </a:spcAft>
              <a:buSzPts val="2800"/>
              <a:buNone/>
            </a:pPr>
            <a:r>
              <a:t/>
            </a:r>
            <a:endParaRPr/>
          </a:p>
        </p:txBody>
      </p:sp>
      <p:sp>
        <p:nvSpPr>
          <p:cNvPr id="170" name="Google Shape;170;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1" name="Google Shape;171;p27"/>
          <p:cNvPicPr preferRelativeResize="0"/>
          <p:nvPr/>
        </p:nvPicPr>
        <p:blipFill rotWithShape="1">
          <a:blip r:embed="rId3">
            <a:alphaModFix/>
          </a:blip>
          <a:srcRect b="0" l="0" r="0" t="0"/>
          <a:stretch/>
        </p:blipFill>
        <p:spPr>
          <a:xfrm>
            <a:off x="311693" y="928238"/>
            <a:ext cx="3032501" cy="1643525"/>
          </a:xfrm>
          <a:prstGeom prst="rect">
            <a:avLst/>
          </a:prstGeom>
          <a:noFill/>
          <a:ln>
            <a:noFill/>
          </a:ln>
        </p:spPr>
      </p:pic>
      <p:sp>
        <p:nvSpPr>
          <p:cNvPr id="172" name="Google Shape;172;p27"/>
          <p:cNvSpPr txBox="1"/>
          <p:nvPr/>
        </p:nvSpPr>
        <p:spPr>
          <a:xfrm>
            <a:off x="4326475" y="663550"/>
            <a:ext cx="3344100" cy="74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you can leverage the</a:t>
            </a:r>
            <a:r>
              <a:rPr b="0" i="0" lang="en" sz="1100" u="none" cap="none" strike="noStrike">
                <a:solidFill>
                  <a:schemeClr val="dk1"/>
                </a:solidFill>
                <a:uFill>
                  <a:noFill/>
                </a:uFill>
                <a:latin typeface="Arial"/>
                <a:ea typeface="Arial"/>
                <a:cs typeface="Arial"/>
                <a:sym typeface="Arial"/>
                <a:hlinkClick r:id="rId4">
                  <a:extLst>
                    <a:ext uri="{A12FA001-AC4F-418D-AE19-62706E023703}">
                      <ahyp:hlinkClr val="tx"/>
                    </a:ext>
                  </a:extLst>
                </a:hlinkClick>
              </a:rPr>
              <a:t> </a:t>
            </a:r>
            <a:r>
              <a:rPr b="0" i="0" lang="en" sz="1100" u="sng" cap="none" strike="noStrike">
                <a:solidFill>
                  <a:schemeClr val="hlink"/>
                </a:solidFill>
                <a:latin typeface="Arial"/>
                <a:ea typeface="Arial"/>
                <a:cs typeface="Arial"/>
                <a:sym typeface="Arial"/>
                <a:hlinkClick r:id="rId5"/>
              </a:rPr>
              <a:t>REST API to deploy the process model</a:t>
            </a:r>
            <a:r>
              <a:rPr b="0" i="0" lang="en" sz="1400" u="none" cap="none" strike="noStrike">
                <a:solidFill>
                  <a:srgbClr val="000000"/>
                </a:solidFill>
                <a:latin typeface="Arial"/>
                <a:ea typeface="Arial"/>
                <a:cs typeface="Arial"/>
                <a:sym typeface="Arial"/>
              </a:rPr>
              <a:t>.</a:t>
            </a:r>
            <a:r>
              <a:rPr b="0" i="0" lang="en" sz="1100" u="none" cap="none" strike="noStrike">
                <a:solidFill>
                  <a:schemeClr val="dk1"/>
                </a:solidFill>
                <a:latin typeface="Arial"/>
                <a:ea typeface="Arial"/>
                <a:cs typeface="Arial"/>
                <a:sym typeface="Arial"/>
              </a:rPr>
              <a:t>Assume you saved it with the name </a:t>
            </a:r>
            <a:r>
              <a:rPr b="0" i="1" lang="en" sz="1100" u="none" cap="none" strike="noStrike">
                <a:solidFill>
                  <a:schemeClr val="dk1"/>
                </a:solidFill>
                <a:latin typeface="Arial"/>
                <a:ea typeface="Arial"/>
                <a:cs typeface="Arial"/>
                <a:sym typeface="Arial"/>
              </a:rPr>
              <a:t>trip.bpmn </a:t>
            </a:r>
            <a:r>
              <a:rPr b="0" i="0" lang="en" sz="1100" u="none" cap="none" strike="noStrike">
                <a:solidFill>
                  <a:schemeClr val="dk1"/>
                </a:solidFill>
                <a:latin typeface="Arial"/>
                <a:ea typeface="Arial"/>
                <a:cs typeface="Arial"/>
                <a:sym typeface="Arial"/>
              </a:rPr>
              <a:t>and started Camunda via Docker to have it available on </a:t>
            </a:r>
            <a:r>
              <a:rPr b="0" i="1" lang="en" sz="1100" u="none" cap="none" strike="noStrike">
                <a:solidFill>
                  <a:schemeClr val="dk1"/>
                </a:solidFill>
                <a:latin typeface="Arial"/>
                <a:ea typeface="Arial"/>
                <a:cs typeface="Arial"/>
                <a:sym typeface="Arial"/>
              </a:rPr>
              <a:t>localhost:8080</a:t>
            </a:r>
            <a:endParaRPr b="0" i="0" sz="1400" u="none" cap="none" strike="noStrike">
              <a:solidFill>
                <a:srgbClr val="000000"/>
              </a:solidFill>
              <a:latin typeface="Arial"/>
              <a:ea typeface="Arial"/>
              <a:cs typeface="Arial"/>
              <a:sym typeface="Arial"/>
            </a:endParaRPr>
          </a:p>
        </p:txBody>
      </p:sp>
      <p:pic>
        <p:nvPicPr>
          <p:cNvPr id="173" name="Google Shape;173;p27"/>
          <p:cNvPicPr preferRelativeResize="0"/>
          <p:nvPr/>
        </p:nvPicPr>
        <p:blipFill rotWithShape="1">
          <a:blip r:embed="rId6">
            <a:alphaModFix/>
          </a:blip>
          <a:srcRect b="0" l="0" r="0" t="0"/>
          <a:stretch/>
        </p:blipFill>
        <p:spPr>
          <a:xfrm>
            <a:off x="4419375" y="1662075"/>
            <a:ext cx="3931100" cy="1105125"/>
          </a:xfrm>
          <a:prstGeom prst="rect">
            <a:avLst/>
          </a:prstGeom>
          <a:noFill/>
          <a:ln>
            <a:noFill/>
          </a:ln>
        </p:spPr>
      </p:pic>
      <p:sp>
        <p:nvSpPr>
          <p:cNvPr id="174" name="Google Shape;174;p27"/>
          <p:cNvSpPr txBox="1"/>
          <p:nvPr/>
        </p:nvSpPr>
        <p:spPr>
          <a:xfrm>
            <a:off x="4326475" y="3022625"/>
            <a:ext cx="3729300" cy="66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you can</a:t>
            </a:r>
            <a:r>
              <a:rPr b="0" i="0" lang="en" sz="1100" u="none" cap="none" strike="noStrike">
                <a:solidFill>
                  <a:schemeClr val="dk1"/>
                </a:solidFill>
                <a:uFill>
                  <a:noFill/>
                </a:uFill>
                <a:latin typeface="Arial"/>
                <a:ea typeface="Arial"/>
                <a:cs typeface="Arial"/>
                <a:sym typeface="Arial"/>
                <a:hlinkClick r:id="rId7">
                  <a:extLst>
                    <a:ext uri="{A12FA001-AC4F-418D-AE19-62706E023703}">
                      <ahyp:hlinkClr val="tx"/>
                    </a:ext>
                  </a:extLst>
                </a:hlinkClick>
              </a:rPr>
              <a:t> </a:t>
            </a:r>
            <a:r>
              <a:rPr b="0" i="0" lang="en" sz="1100" u="sng" cap="none" strike="noStrike">
                <a:solidFill>
                  <a:schemeClr val="hlink"/>
                </a:solidFill>
                <a:latin typeface="Arial"/>
                <a:ea typeface="Arial"/>
                <a:cs typeface="Arial"/>
                <a:sym typeface="Arial"/>
                <a:hlinkClick r:id="rId8"/>
              </a:rPr>
              <a:t>start new workflow instances via REST API</a:t>
            </a:r>
            <a:r>
              <a:rPr b="0" i="0" lang="en" sz="1100" u="none" cap="none" strike="noStrike">
                <a:solidFill>
                  <a:schemeClr val="dk1"/>
                </a:solidFill>
                <a:latin typeface="Arial"/>
                <a:ea typeface="Arial"/>
                <a:cs typeface="Arial"/>
                <a:sym typeface="Arial"/>
              </a:rPr>
              <a:t> and hand over data you want to have as workflow instance variables</a:t>
            </a:r>
            <a:endParaRPr b="0" i="0" sz="1400" u="none" cap="none" strike="noStrike">
              <a:solidFill>
                <a:srgbClr val="000000"/>
              </a:solidFill>
              <a:latin typeface="Arial"/>
              <a:ea typeface="Arial"/>
              <a:cs typeface="Arial"/>
              <a:sym typeface="Arial"/>
            </a:endParaRPr>
          </a:p>
        </p:txBody>
      </p:sp>
      <p:pic>
        <p:nvPicPr>
          <p:cNvPr id="175" name="Google Shape;175;p27"/>
          <p:cNvPicPr preferRelativeResize="0"/>
          <p:nvPr/>
        </p:nvPicPr>
        <p:blipFill rotWithShape="1">
          <a:blip r:embed="rId9">
            <a:alphaModFix/>
          </a:blip>
          <a:srcRect b="0" l="0" r="0" t="0"/>
          <a:stretch/>
        </p:blipFill>
        <p:spPr>
          <a:xfrm>
            <a:off x="4326487" y="3686225"/>
            <a:ext cx="4750389" cy="1105125"/>
          </a:xfrm>
          <a:prstGeom prst="rect">
            <a:avLst/>
          </a:prstGeom>
          <a:noFill/>
          <a:ln>
            <a:noFill/>
          </a:ln>
        </p:spPr>
      </p:pic>
      <p:sp>
        <p:nvSpPr>
          <p:cNvPr id="176" name="Google Shape;176;p27"/>
          <p:cNvSpPr txBox="1"/>
          <p:nvPr/>
        </p:nvSpPr>
        <p:spPr>
          <a:xfrm>
            <a:off x="152400" y="2438400"/>
            <a:ext cx="3344100" cy="164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Now, the next interesting question is: How does Camunda call services like the car reservation? Camunda can not only call services right away (Push-Principle) using some built-in</a:t>
            </a:r>
            <a:r>
              <a:rPr b="0" i="0" lang="en" sz="1100" u="none" cap="none" strike="noStrike">
                <a:solidFill>
                  <a:schemeClr val="dk1"/>
                </a:solidFill>
                <a:uFill>
                  <a:noFill/>
                </a:uFill>
                <a:latin typeface="Arial"/>
                <a:ea typeface="Arial"/>
                <a:cs typeface="Arial"/>
                <a:sym typeface="Arial"/>
                <a:hlinkClick r:id="rId10">
                  <a:extLst>
                    <a:ext uri="{A12FA001-AC4F-418D-AE19-62706E023703}">
                      <ahyp:hlinkClr val="tx"/>
                    </a:ext>
                  </a:extLst>
                </a:hlinkClick>
              </a:rPr>
              <a:t> </a:t>
            </a:r>
            <a:r>
              <a:rPr b="0" i="0" lang="en" sz="1100" u="sng" cap="none" strike="noStrike">
                <a:solidFill>
                  <a:schemeClr val="hlink"/>
                </a:solidFill>
                <a:latin typeface="Arial"/>
                <a:ea typeface="Arial"/>
                <a:cs typeface="Arial"/>
                <a:sym typeface="Arial"/>
                <a:hlinkClick r:id="rId11"/>
              </a:rPr>
              <a:t>connectors</a:t>
            </a:r>
            <a:r>
              <a:rPr b="0" i="0" lang="en" sz="1100" u="none" cap="none" strike="noStrike">
                <a:solidFill>
                  <a:schemeClr val="dk1"/>
                </a:solidFill>
                <a:latin typeface="Arial"/>
                <a:ea typeface="Arial"/>
                <a:cs typeface="Arial"/>
                <a:sym typeface="Arial"/>
              </a:rPr>
              <a:t>, but also put work items into a kind of built-in queue. Then a worker can fetch work items via REST, do the work and let Camunda know of the completion (Pull-Principle).</a:t>
            </a:r>
            <a:endParaRPr b="0" i="0" sz="1400" u="none" cap="none" strike="noStrike">
              <a:solidFill>
                <a:srgbClr val="000000"/>
              </a:solidFill>
              <a:latin typeface="Arial"/>
              <a:ea typeface="Arial"/>
              <a:cs typeface="Arial"/>
              <a:sym typeface="Arial"/>
            </a:endParaRPr>
          </a:p>
        </p:txBody>
      </p:sp>
      <p:pic>
        <p:nvPicPr>
          <p:cNvPr id="177" name="Google Shape;177;p27"/>
          <p:cNvPicPr preferRelativeResize="0"/>
          <p:nvPr/>
        </p:nvPicPr>
        <p:blipFill rotWithShape="1">
          <a:blip r:embed="rId12">
            <a:alphaModFix/>
          </a:blip>
          <a:srcRect b="0" l="0" r="0" t="0"/>
          <a:stretch/>
        </p:blipFill>
        <p:spPr>
          <a:xfrm>
            <a:off x="235500" y="3898699"/>
            <a:ext cx="2937125" cy="124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nvSpPr>
        <p:spPr>
          <a:xfrm>
            <a:off x="0" y="0"/>
            <a:ext cx="8387400" cy="487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So first you</a:t>
            </a:r>
            <a:r>
              <a:rPr b="0" i="0" lang="en" sz="1100" u="none" cap="none" strike="noStrike">
                <a:solidFill>
                  <a:schemeClr val="dk1"/>
                </a:solidFill>
                <a:uFill>
                  <a:noFill/>
                </a:uFill>
                <a:latin typeface="Arial"/>
                <a:ea typeface="Arial"/>
                <a:cs typeface="Arial"/>
                <a:sym typeface="Arial"/>
                <a:hlinkClick r:id="rId3">
                  <a:extLst>
                    <a:ext uri="{A12FA001-AC4F-418D-AE19-62706E023703}">
                      <ahyp:hlinkClr val="tx"/>
                    </a:ext>
                  </a:extLst>
                </a:hlinkClick>
              </a:rPr>
              <a:t> </a:t>
            </a:r>
            <a:r>
              <a:rPr b="0" i="0" lang="en" sz="1100" u="sng" cap="none" strike="noStrike">
                <a:solidFill>
                  <a:schemeClr val="hlink"/>
                </a:solidFill>
                <a:latin typeface="Arial"/>
                <a:ea typeface="Arial"/>
                <a:cs typeface="Arial"/>
                <a:sym typeface="Arial"/>
                <a:hlinkClick r:id="rId4"/>
              </a:rPr>
              <a:t>fetch tasks and lock them for you</a:t>
            </a:r>
            <a:r>
              <a:rPr b="0" i="0" lang="en" sz="1100" u="none" cap="none" strike="noStrike">
                <a:solidFill>
                  <a:schemeClr val="dk1"/>
                </a:solidFill>
                <a:latin typeface="Arial"/>
                <a:ea typeface="Arial"/>
                <a:cs typeface="Arial"/>
                <a:sym typeface="Arial"/>
              </a:rPr>
              <a:t> (as other workers might fetch at the same time to scale your system)</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And</a:t>
            </a:r>
            <a:r>
              <a:rPr b="0" i="0" lang="en" sz="1100" u="none" cap="none" strike="noStrike">
                <a:solidFill>
                  <a:schemeClr val="dk1"/>
                </a:solidFill>
                <a:uFill>
                  <a:noFill/>
                </a:uFill>
                <a:latin typeface="Arial"/>
                <a:ea typeface="Arial"/>
                <a:cs typeface="Arial"/>
                <a:sym typeface="Arial"/>
                <a:hlinkClick r:id="rId5">
                  <a:extLst>
                    <a:ext uri="{A12FA001-AC4F-418D-AE19-62706E023703}">
                      <ahyp:hlinkClr val="tx"/>
                    </a:ext>
                  </a:extLst>
                </a:hlinkClick>
              </a:rPr>
              <a:t> </a:t>
            </a:r>
            <a:r>
              <a:rPr b="0" i="0" lang="en" sz="1100" u="sng" cap="none" strike="noStrike">
                <a:solidFill>
                  <a:schemeClr val="hlink"/>
                </a:solidFill>
                <a:latin typeface="Arial"/>
                <a:ea typeface="Arial"/>
                <a:cs typeface="Arial"/>
                <a:sym typeface="Arial"/>
                <a:hlinkClick r:id="rId6"/>
              </a:rPr>
              <a:t>tell Camunda the worker has completed its work</a:t>
            </a:r>
            <a:r>
              <a:rPr b="0" i="0" lang="en" sz="1100" u="none" cap="none" strike="noStrike">
                <a:solidFill>
                  <a:schemeClr val="dk1"/>
                </a:solidFill>
                <a:latin typeface="Arial"/>
                <a:ea typeface="Arial"/>
                <a:cs typeface="Arial"/>
                <a:sym typeface="Arial"/>
              </a:rPr>
              <a:t> (note that you have to enter the external task id you retrieved in the first request)</a:t>
            </a:r>
            <a:endParaRPr b="0" i="0" sz="1100" u="none" cap="none" strike="noStrike">
              <a:solidFill>
                <a:schemeClr val="dk1"/>
              </a:solidFill>
              <a:latin typeface="Arial"/>
              <a:ea typeface="Arial"/>
              <a:cs typeface="Arial"/>
              <a:sym typeface="Arial"/>
            </a:endParaRPr>
          </a:p>
        </p:txBody>
      </p:sp>
      <p:pic>
        <p:nvPicPr>
          <p:cNvPr id="183" name="Google Shape;183;p28"/>
          <p:cNvPicPr preferRelativeResize="0"/>
          <p:nvPr/>
        </p:nvPicPr>
        <p:blipFill rotWithShape="1">
          <a:blip r:embed="rId7">
            <a:alphaModFix/>
          </a:blip>
          <a:srcRect b="0" l="0" r="0" t="0"/>
          <a:stretch/>
        </p:blipFill>
        <p:spPr>
          <a:xfrm>
            <a:off x="112075" y="649613"/>
            <a:ext cx="6172200" cy="1362075"/>
          </a:xfrm>
          <a:prstGeom prst="rect">
            <a:avLst/>
          </a:prstGeom>
          <a:noFill/>
          <a:ln>
            <a:noFill/>
          </a:ln>
        </p:spPr>
      </p:pic>
      <p:pic>
        <p:nvPicPr>
          <p:cNvPr id="184" name="Google Shape;184;p28"/>
          <p:cNvPicPr preferRelativeResize="0"/>
          <p:nvPr/>
        </p:nvPicPr>
        <p:blipFill rotWithShape="1">
          <a:blip r:embed="rId8">
            <a:alphaModFix/>
          </a:blip>
          <a:srcRect b="0" l="0" r="0" t="0"/>
          <a:stretch/>
        </p:blipFill>
        <p:spPr>
          <a:xfrm>
            <a:off x="198513" y="2662488"/>
            <a:ext cx="5800725" cy="1304925"/>
          </a:xfrm>
          <a:prstGeom prst="rect">
            <a:avLst/>
          </a:prstGeom>
          <a:noFill/>
          <a:ln>
            <a:noFill/>
          </a:ln>
        </p:spPr>
      </p:pic>
      <p:sp>
        <p:nvSpPr>
          <p:cNvPr id="185" name="Google Shape;185;p28"/>
          <p:cNvSpPr txBox="1"/>
          <p:nvPr/>
        </p:nvSpPr>
        <p:spPr>
          <a:xfrm>
            <a:off x="0" y="4648200"/>
            <a:ext cx="8892000" cy="4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https://blog.bernd-ruecker.com/use-camunda-without-touching-java-and-get-an-easy-to-use-rest-based-orchestration-and-workflow-7bdf25ac198e</a:t>
            </a:r>
            <a:endParaRPr b="0" i="0" sz="1400" u="none" cap="none" strike="noStrike">
              <a:solidFill>
                <a:srgbClr val="000000"/>
              </a:solidFill>
              <a:latin typeface="Arial"/>
              <a:ea typeface="Arial"/>
              <a:cs typeface="Arial"/>
              <a:sym typeface="Arial"/>
            </a:endParaRPr>
          </a:p>
        </p:txBody>
      </p:sp>
      <p:pic>
        <p:nvPicPr>
          <p:cNvPr id="186" name="Google Shape;186;p28"/>
          <p:cNvPicPr preferRelativeResize="0"/>
          <p:nvPr/>
        </p:nvPicPr>
        <p:blipFill rotWithShape="1">
          <a:blip r:embed="rId9">
            <a:alphaModFix/>
          </a:blip>
          <a:srcRect b="0" l="0" r="0" t="0"/>
          <a:stretch/>
        </p:blipFill>
        <p:spPr>
          <a:xfrm>
            <a:off x="6214463" y="3103748"/>
            <a:ext cx="2792634" cy="1362075"/>
          </a:xfrm>
          <a:prstGeom prst="rect">
            <a:avLst/>
          </a:prstGeom>
          <a:noFill/>
          <a:ln>
            <a:noFill/>
          </a:ln>
        </p:spPr>
      </p:pic>
      <p:sp>
        <p:nvSpPr>
          <p:cNvPr id="187" name="Google Shape;187;p28"/>
          <p:cNvSpPr txBox="1"/>
          <p:nvPr/>
        </p:nvSpPr>
        <p:spPr>
          <a:xfrm>
            <a:off x="0" y="4343400"/>
            <a:ext cx="8812200" cy="35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500"/>
              <a:buFont typeface="Arial"/>
              <a:buNone/>
            </a:pPr>
            <a:r>
              <a:rPr b="0" i="0" lang="en" sz="1500" u="none" cap="none" strike="noStrike">
                <a:solidFill>
                  <a:schemeClr val="dk2"/>
                </a:solidFill>
                <a:latin typeface="Arial"/>
                <a:ea typeface="Arial"/>
                <a:cs typeface="Arial"/>
                <a:sym typeface="Arial"/>
              </a:rPr>
              <a:t>https://camunda.com/blog/2015/11/external-tasks/</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9"/>
          <p:cNvPicPr preferRelativeResize="0"/>
          <p:nvPr/>
        </p:nvPicPr>
        <p:blipFill rotWithShape="1">
          <a:blip r:embed="rId3">
            <a:alphaModFix/>
          </a:blip>
          <a:srcRect b="0" l="0" r="0" t="0"/>
          <a:stretch/>
        </p:blipFill>
        <p:spPr>
          <a:xfrm>
            <a:off x="152400" y="152400"/>
            <a:ext cx="6429375" cy="4657725"/>
          </a:xfrm>
          <a:prstGeom prst="rect">
            <a:avLst/>
          </a:prstGeom>
          <a:noFill/>
          <a:ln>
            <a:noFill/>
          </a:ln>
        </p:spPr>
      </p:pic>
      <p:sp>
        <p:nvSpPr>
          <p:cNvPr id="193" name="Google Shape;193;p29"/>
          <p:cNvSpPr txBox="1"/>
          <p:nvPr/>
        </p:nvSpPr>
        <p:spPr>
          <a:xfrm>
            <a:off x="0" y="4800600"/>
            <a:ext cx="9144000" cy="47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https://github.com/camunda/camunda-external-task-client-java/tree/master/examples/loan-granting</a:t>
            </a:r>
            <a:endParaRPr b="0" i="0" sz="1400" u="none" cap="none" strike="noStrike">
              <a:solidFill>
                <a:srgbClr val="000000"/>
              </a:solidFill>
              <a:latin typeface="Arial"/>
              <a:ea typeface="Arial"/>
              <a:cs typeface="Arial"/>
              <a:sym typeface="Arial"/>
            </a:endParaRPr>
          </a:p>
        </p:txBody>
      </p:sp>
      <p:pic>
        <p:nvPicPr>
          <p:cNvPr id="194" name="Google Shape;194;p29"/>
          <p:cNvPicPr preferRelativeResize="0"/>
          <p:nvPr/>
        </p:nvPicPr>
        <p:blipFill rotWithShape="1">
          <a:blip r:embed="rId4">
            <a:alphaModFix/>
          </a:blip>
          <a:srcRect b="0" l="0" r="0" t="0"/>
          <a:stretch/>
        </p:blipFill>
        <p:spPr>
          <a:xfrm>
            <a:off x="4432850" y="2052763"/>
            <a:ext cx="4591050" cy="208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APIs</a:t>
            </a:r>
            <a:endParaRPr/>
          </a:p>
        </p:txBody>
      </p:sp>
      <p:sp>
        <p:nvSpPr>
          <p:cNvPr id="200" name="Google Shape;200;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https://docs.camunda.org/manual/7.8/reference/rest/history/process-instance/get-process-instance-query/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u="sng">
                <a:solidFill>
                  <a:schemeClr val="hlink"/>
                </a:solidFill>
                <a:hlinkClick r:id="rId3"/>
              </a:rPr>
              <a:t>https://github.com/camunda/camunda-external-task-client-java/tree/master/examples/loan-granting</a:t>
            </a:r>
            <a:endParaRPr sz="1400"/>
          </a:p>
          <a:p>
            <a:pPr indent="0" lvl="0" marL="0" rtl="0" algn="l">
              <a:lnSpc>
                <a:spcPct val="115000"/>
              </a:lnSpc>
              <a:spcBef>
                <a:spcPts val="1600"/>
              </a:spcBef>
              <a:spcAft>
                <a:spcPts val="0"/>
              </a:spcAft>
              <a:buClr>
                <a:schemeClr val="dk1"/>
              </a:buClr>
              <a:buSzPts val="1100"/>
              <a:buFont typeface="Arial"/>
              <a:buNone/>
            </a:pPr>
            <a:r>
              <a:rPr lang="en" sz="1400"/>
              <a:t>https://camunda.com/best-practices/deciding-about-your-stack/</a:t>
            </a:r>
            <a:endParaRPr sz="1400"/>
          </a:p>
          <a:p>
            <a:pPr indent="0" lvl="0" marL="0" rtl="0" algn="l">
              <a:lnSpc>
                <a:spcPct val="115000"/>
              </a:lnSpc>
              <a:spcBef>
                <a:spcPts val="1600"/>
              </a:spcBef>
              <a:spcAft>
                <a:spcPts val="0"/>
              </a:spcAft>
              <a:buSzPts val="1800"/>
              <a:buNone/>
            </a:pPr>
            <a:r>
              <a:rPr lang="en" sz="1400" u="sng">
                <a:solidFill>
                  <a:schemeClr val="hlink"/>
                </a:solidFill>
                <a:hlinkClick r:id="rId4"/>
              </a:rPr>
              <a:t>https://wiki.onap.org/display/DW/BPMN+Project+Deployment+Strategy</a:t>
            </a:r>
            <a:endParaRPr sz="1400"/>
          </a:p>
          <a:p>
            <a:pPr indent="0" lvl="0" marL="0" rtl="0" algn="l">
              <a:lnSpc>
                <a:spcPct val="115000"/>
              </a:lnSpc>
              <a:spcBef>
                <a:spcPts val="1600"/>
              </a:spcBef>
              <a:spcAft>
                <a:spcPts val="0"/>
              </a:spcAft>
              <a:buSzPts val="1800"/>
              <a:buNone/>
            </a:pPr>
            <a:r>
              <a:rPr lang="en" sz="1400" u="sng">
                <a:solidFill>
                  <a:schemeClr val="hlink"/>
                </a:solidFill>
                <a:hlinkClick r:id="rId5"/>
              </a:rPr>
              <a:t>https://github.com/camunda/camunda-bpm-examples/tree/master/deployment/spring-boot</a:t>
            </a:r>
            <a:endParaRPr sz="1400"/>
          </a:p>
          <a:p>
            <a:pPr indent="0" lvl="0" marL="0" rtl="0" algn="l">
              <a:lnSpc>
                <a:spcPct val="115000"/>
              </a:lnSpc>
              <a:spcBef>
                <a:spcPts val="1600"/>
              </a:spcBef>
              <a:spcAft>
                <a:spcPts val="0"/>
              </a:spcAft>
              <a:buSzPts val="1800"/>
              <a:buNone/>
            </a:pPr>
            <a:r>
              <a:rPr lang="en" sz="1400" u="sng">
                <a:solidFill>
                  <a:schemeClr val="hlink"/>
                </a:solidFill>
                <a:hlinkClick r:id="rId6"/>
              </a:rPr>
              <a:t>https://forum.camunda.org/t/execute-same-workflow-in-parallel/15499/6</a:t>
            </a:r>
            <a:endParaRPr sz="1400"/>
          </a:p>
          <a:p>
            <a:pPr indent="0" lvl="0" marL="0" rtl="0" algn="l">
              <a:lnSpc>
                <a:spcPct val="115000"/>
              </a:lnSpc>
              <a:spcBef>
                <a:spcPts val="1600"/>
              </a:spcBef>
              <a:spcAft>
                <a:spcPts val="0"/>
              </a:spcAft>
              <a:buClr>
                <a:schemeClr val="dk1"/>
              </a:buClr>
              <a:buSzPts val="1100"/>
              <a:buFont typeface="Arial"/>
              <a:buNone/>
            </a:pPr>
            <a:r>
              <a:rPr lang="en" sz="1400"/>
              <a:t>https://docs.camunda.org/manual/latest/reference/rest/deployment/post-deployment/</a:t>
            </a:r>
            <a:endParaRPr sz="1400"/>
          </a:p>
          <a:p>
            <a:pPr indent="0" lvl="0" marL="0" rtl="0" algn="l">
              <a:lnSpc>
                <a:spcPct val="115000"/>
              </a:lnSpc>
              <a:spcBef>
                <a:spcPts val="1600"/>
              </a:spcBef>
              <a:spcAft>
                <a:spcPts val="0"/>
              </a:spcAft>
              <a:buSzPts val="1800"/>
              <a:buNone/>
            </a:pPr>
            <a:r>
              <a:rPr lang="en" sz="1400" u="sng">
                <a:solidFill>
                  <a:schemeClr val="hlink"/>
                </a:solidFill>
                <a:hlinkClick r:id="rId7"/>
              </a:rPr>
              <a:t>https://dzone.com/articles/running-spring-boot-application-with-embedded-camu</a:t>
            </a:r>
            <a:endParaRPr sz="1400"/>
          </a:p>
          <a:p>
            <a:pPr indent="0" lvl="0" marL="0" rtl="0" algn="l">
              <a:lnSpc>
                <a:spcPct val="115000"/>
              </a:lnSpc>
              <a:spcBef>
                <a:spcPts val="1600"/>
              </a:spcBef>
              <a:spcAft>
                <a:spcPts val="0"/>
              </a:spcAft>
              <a:buSzPts val="1800"/>
              <a:buNone/>
            </a:pPr>
            <a:r>
              <a:rPr lang="en" sz="1400"/>
              <a:t>https://docs.camunda.org/manual/7.3/api-references/rest/#history-get-historic-details</a:t>
            </a:r>
            <a:endParaRPr sz="1400"/>
          </a:p>
          <a:p>
            <a:pPr indent="0" lvl="0" marL="0" rtl="0" algn="l">
              <a:lnSpc>
                <a:spcPct val="115000"/>
              </a:lnSpc>
              <a:spcBef>
                <a:spcPts val="1600"/>
              </a:spcBef>
              <a:spcAft>
                <a:spcPts val="0"/>
              </a:spcAft>
              <a:buClr>
                <a:schemeClr val="dk1"/>
              </a:buClr>
              <a:buSzPts val="1100"/>
              <a:buFont typeface="Arial"/>
              <a:buNone/>
            </a:pPr>
            <a:r>
              <a:t/>
            </a:r>
            <a:endParaRPr sz="1400"/>
          </a:p>
          <a:p>
            <a:pPr indent="0" lvl="0" marL="0" rtl="0" algn="l">
              <a:lnSpc>
                <a:spcPct val="115000"/>
              </a:lnSpc>
              <a:spcBef>
                <a:spcPts val="1600"/>
              </a:spcBef>
              <a:spcAft>
                <a:spcPts val="0"/>
              </a:spcAft>
              <a:buClr>
                <a:schemeClr val="dk1"/>
              </a:buClr>
              <a:buSzPts val="1100"/>
              <a:buFont typeface="Arial"/>
              <a:buNone/>
            </a:pPr>
            <a:r>
              <a:t/>
            </a:r>
            <a:endParaRPr sz="1400"/>
          </a:p>
          <a:p>
            <a:pPr indent="0" lvl="0" marL="0" rtl="0" algn="l">
              <a:lnSpc>
                <a:spcPct val="115000"/>
              </a:lnSpc>
              <a:spcBef>
                <a:spcPts val="1600"/>
              </a:spcBef>
              <a:spcAft>
                <a:spcPts val="0"/>
              </a:spcAft>
              <a:buClr>
                <a:schemeClr val="dk1"/>
              </a:buClr>
              <a:buSzPts val="1100"/>
              <a:buFont typeface="Arial"/>
              <a:buNone/>
            </a:pPr>
            <a:r>
              <a:t/>
            </a:r>
            <a:endParaRPr sz="1400"/>
          </a:p>
          <a:p>
            <a:pPr indent="0" lvl="0" marL="0" rtl="0" algn="l">
              <a:lnSpc>
                <a:spcPct val="115000"/>
              </a:lnSpc>
              <a:spcBef>
                <a:spcPts val="1600"/>
              </a:spcBef>
              <a:spcAft>
                <a:spcPts val="1600"/>
              </a:spcAft>
              <a:buSzPts val="180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600"/>
              </a:spcAft>
              <a:buClr>
                <a:schemeClr val="dk1"/>
              </a:buClr>
              <a:buSzPts val="1100"/>
              <a:buFont typeface="Arial"/>
              <a:buNone/>
            </a:pPr>
            <a:r>
              <a:rPr b="1" lang="en" sz="2300"/>
              <a:t>Apache Airflow</a:t>
            </a:r>
            <a:endParaRPr b="1" sz="2300"/>
          </a:p>
        </p:txBody>
      </p:sp>
      <p:sp>
        <p:nvSpPr>
          <p:cNvPr id="61" name="Google Shape;61;p14"/>
          <p:cNvSpPr txBox="1"/>
          <p:nvPr>
            <p:ph idx="1" type="body"/>
          </p:nvPr>
        </p:nvSpPr>
        <p:spPr>
          <a:xfrm>
            <a:off x="3558750" y="1152475"/>
            <a:ext cx="527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Airflow Architecture:</a:t>
            </a:r>
            <a:endParaRPr/>
          </a:p>
          <a:p>
            <a:pPr indent="-298450" lvl="0" marL="457200" rtl="0" algn="l">
              <a:spcBef>
                <a:spcPts val="1600"/>
              </a:spcBef>
              <a:spcAft>
                <a:spcPts val="0"/>
              </a:spcAft>
              <a:buClr>
                <a:schemeClr val="dk1"/>
              </a:buClr>
              <a:buSzPts val="1100"/>
              <a:buAutoNum type="arabicPeriod"/>
            </a:pPr>
            <a:r>
              <a:rPr b="1" lang="en" sz="1100">
                <a:solidFill>
                  <a:schemeClr val="dk1"/>
                </a:solidFill>
              </a:rPr>
              <a:t>WebUI</a:t>
            </a:r>
            <a:r>
              <a:rPr lang="en" sz="1100">
                <a:solidFill>
                  <a:schemeClr val="dk1"/>
                </a:solidFill>
              </a:rPr>
              <a:t>: the portal for users to view the related status of the DAGs.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Metadata DB</a:t>
            </a:r>
            <a:r>
              <a:rPr lang="en" sz="1100">
                <a:solidFill>
                  <a:schemeClr val="dk1"/>
                </a:solidFill>
              </a:rPr>
              <a:t>: the metastore of Airflow for storing various metadata including job status, task instance status, etc.</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Scheduler</a:t>
            </a:r>
            <a:r>
              <a:rPr lang="en" sz="1100">
                <a:solidFill>
                  <a:schemeClr val="dk1"/>
                </a:solidFill>
              </a:rPr>
              <a:t>: a multi-process which parses the DAG bag, creates a DAG object and triggers executor to execute those dependency met tasks.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Executor</a:t>
            </a:r>
            <a:r>
              <a:rPr lang="en" sz="1100">
                <a:solidFill>
                  <a:schemeClr val="dk1"/>
                </a:solidFill>
              </a:rPr>
              <a:t>: A message queuing process that orchestrates worker processes to execute tasks.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Airflow worker</a:t>
            </a:r>
            <a:r>
              <a:rPr lang="en" sz="1100">
                <a:solidFill>
                  <a:schemeClr val="dk1"/>
                </a:solidFill>
              </a:rPr>
              <a:t>: retrieve the commands from the queues, execute them and update the metadata. </a:t>
            </a:r>
            <a:endParaRPr sz="1100">
              <a:solidFill>
                <a:schemeClr val="dk1"/>
              </a:solidFill>
            </a:endParaRPr>
          </a:p>
          <a:p>
            <a:pPr indent="0" lvl="0" marL="0" rtl="0" algn="l">
              <a:spcBef>
                <a:spcPts val="1200"/>
              </a:spcBef>
              <a:spcAft>
                <a:spcPts val="1600"/>
              </a:spcAft>
              <a:buNone/>
            </a:pPr>
            <a:r>
              <a:t/>
            </a:r>
            <a:endParaRPr/>
          </a:p>
        </p:txBody>
      </p:sp>
      <p:pic>
        <p:nvPicPr>
          <p:cNvPr id="62" name="Google Shape;62;p14"/>
          <p:cNvPicPr preferRelativeResize="0"/>
          <p:nvPr/>
        </p:nvPicPr>
        <p:blipFill>
          <a:blip r:embed="rId3">
            <a:alphaModFix/>
          </a:blip>
          <a:stretch>
            <a:fillRect/>
          </a:stretch>
        </p:blipFill>
        <p:spPr>
          <a:xfrm>
            <a:off x="311700" y="1152475"/>
            <a:ext cx="3314975" cy="2510425"/>
          </a:xfrm>
          <a:prstGeom prst="rect">
            <a:avLst/>
          </a:prstGeom>
          <a:noFill/>
          <a:ln>
            <a:noFill/>
          </a:ln>
        </p:spPr>
      </p:pic>
      <p:sp>
        <p:nvSpPr>
          <p:cNvPr id="63" name="Google Shape;63;p14"/>
          <p:cNvSpPr txBox="1"/>
          <p:nvPr/>
        </p:nvSpPr>
        <p:spPr>
          <a:xfrm>
            <a:off x="66350" y="4168775"/>
            <a:ext cx="3626700" cy="1831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AutoNum type="arabicPeriod"/>
            </a:pPr>
            <a:r>
              <a:rPr lang="en" sz="1300">
                <a:solidFill>
                  <a:schemeClr val="dk2"/>
                </a:solidFill>
              </a:rPr>
              <a:t>Written in Python</a:t>
            </a:r>
            <a:endParaRPr sz="1300">
              <a:solidFill>
                <a:schemeClr val="dk2"/>
              </a:solidFill>
            </a:endParaRPr>
          </a:p>
          <a:p>
            <a:pPr indent="-311150" lvl="0" marL="457200" rtl="0" algn="l">
              <a:lnSpc>
                <a:spcPct val="115000"/>
              </a:lnSpc>
              <a:spcBef>
                <a:spcPts val="0"/>
              </a:spcBef>
              <a:spcAft>
                <a:spcPts val="0"/>
              </a:spcAft>
              <a:buClr>
                <a:schemeClr val="dk2"/>
              </a:buClr>
              <a:buSzPts val="1300"/>
              <a:buAutoNum type="arabicPeriod"/>
            </a:pPr>
            <a:r>
              <a:rPr lang="en" sz="1300">
                <a:solidFill>
                  <a:schemeClr val="dk2"/>
                </a:solidFill>
              </a:rPr>
              <a:t>Nice UI</a:t>
            </a:r>
            <a:endParaRPr sz="1300">
              <a:solidFill>
                <a:schemeClr val="dk2"/>
              </a:solidFill>
            </a:endParaRPr>
          </a:p>
          <a:p>
            <a:pPr indent="-311150" lvl="0" marL="457200" rtl="0" algn="l">
              <a:lnSpc>
                <a:spcPct val="115000"/>
              </a:lnSpc>
              <a:spcBef>
                <a:spcPts val="0"/>
              </a:spcBef>
              <a:spcAft>
                <a:spcPts val="0"/>
              </a:spcAft>
              <a:buClr>
                <a:schemeClr val="dk2"/>
              </a:buClr>
              <a:buSzPts val="1300"/>
              <a:buAutoNum type="arabicPeriod"/>
            </a:pPr>
            <a:r>
              <a:rPr lang="en" sz="1300">
                <a:solidFill>
                  <a:schemeClr val="dk2"/>
                </a:solidFill>
              </a:rPr>
              <a:t>Programmatic pipeline construction</a:t>
            </a:r>
            <a:endParaRPr sz="1300">
              <a:solidFill>
                <a:schemeClr val="dk2"/>
              </a:solidFill>
            </a:endParaRPr>
          </a:p>
          <a:p>
            <a:pPr indent="-311150" lvl="0" marL="457200" rtl="0" algn="l">
              <a:lnSpc>
                <a:spcPct val="115000"/>
              </a:lnSpc>
              <a:spcBef>
                <a:spcPts val="0"/>
              </a:spcBef>
              <a:spcAft>
                <a:spcPts val="0"/>
              </a:spcAft>
              <a:buClr>
                <a:schemeClr val="dk2"/>
              </a:buClr>
              <a:buSzPts val="1300"/>
              <a:buAutoNum type="arabicPeriod"/>
            </a:pPr>
            <a:r>
              <a:rPr lang="en" sz="1300">
                <a:solidFill>
                  <a:schemeClr val="dk2"/>
                </a:solidFill>
              </a:rPr>
              <a:t>Can run complex pipelines</a:t>
            </a:r>
            <a:endParaRPr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800">
                <a:solidFill>
                  <a:schemeClr val="dk1"/>
                </a:solidFill>
              </a:rPr>
              <a:t>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                                    Argo CD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idx="1" type="body"/>
          </p:nvPr>
        </p:nvSpPr>
        <p:spPr>
          <a:xfrm>
            <a:off x="5613800" y="466675"/>
            <a:ext cx="3447000" cy="43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rPr>
              <a:t>Argo CD</a:t>
            </a:r>
            <a:r>
              <a:rPr lang="en" sz="1100">
                <a:solidFill>
                  <a:schemeClr val="dk1"/>
                </a:solidFill>
              </a:rPr>
              <a:t> is implemented as a kubernetes controller which continuously monitors running applications and compares the current, live state against the desired target state</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Argo is an open source project that provides container-native workflows for Kubernetes. Each step in an Argo workflow is defined as a container.</a:t>
            </a:r>
            <a:endParaRPr/>
          </a:p>
          <a:p>
            <a:pPr indent="0" lvl="0" marL="0" rtl="0" algn="l">
              <a:spcBef>
                <a:spcPts val="1600"/>
              </a:spcBef>
              <a:spcAft>
                <a:spcPts val="0"/>
              </a:spcAft>
              <a:buNone/>
            </a:pPr>
            <a:r>
              <a:rPr lang="en" sz="1100">
                <a:solidFill>
                  <a:schemeClr val="dk1"/>
                </a:solidFill>
              </a:rPr>
              <a:t>Argo is implemented as a Kubernetes CRD (Custom Resource Definition). As a result, Argo workflows can be managed using kubectl and natively integrates with other Kubernetes services such as volumes, secrets, and RBAC</a:t>
            </a:r>
            <a:endParaRPr sz="1100">
              <a:solidFill>
                <a:schemeClr val="dk1"/>
              </a:solidFill>
            </a:endParaRPr>
          </a:p>
          <a:p>
            <a:pPr indent="0" lvl="0" marL="0" marR="0" rtl="0" algn="l">
              <a:lnSpc>
                <a:spcPct val="115000"/>
              </a:lnSpc>
              <a:spcBef>
                <a:spcPts val="1600"/>
              </a:spcBef>
              <a:spcAft>
                <a:spcPts val="0"/>
              </a:spcAft>
              <a:buNone/>
            </a:pPr>
            <a:r>
              <a:rPr lang="en" sz="1100">
                <a:solidFill>
                  <a:schemeClr val="dk1"/>
                </a:solidFill>
              </a:rPr>
              <a:t>The new Argo software is light-weight and installs in under a minute, and provides complete workflow features including parameter substitution, artifacts, fixtures, loops and recursive workflows.</a:t>
            </a:r>
            <a:endParaRPr sz="1100">
              <a:solidFill>
                <a:schemeClr val="dk1"/>
              </a:solidFill>
            </a:endParaRPr>
          </a:p>
          <a:p>
            <a:pPr indent="0" lvl="0" marL="0" rtl="0" algn="l">
              <a:spcBef>
                <a:spcPts val="1600"/>
              </a:spcBef>
              <a:spcAft>
                <a:spcPts val="1600"/>
              </a:spcAft>
              <a:buClr>
                <a:schemeClr val="dk1"/>
              </a:buClr>
              <a:buSzPts val="1100"/>
              <a:buFont typeface="Arial"/>
              <a:buNone/>
            </a:pPr>
            <a:r>
              <a:rPr lang="en" sz="1100">
                <a:solidFill>
                  <a:schemeClr val="dk1"/>
                </a:solidFill>
              </a:rPr>
              <a:t>.</a:t>
            </a:r>
            <a:r>
              <a:rPr lang="en"/>
              <a:t> </a:t>
            </a:r>
            <a:endParaRPr sz="1100">
              <a:solidFill>
                <a:schemeClr val="dk1"/>
              </a:solidFill>
            </a:endParaRPr>
          </a:p>
        </p:txBody>
      </p:sp>
      <p:pic>
        <p:nvPicPr>
          <p:cNvPr id="216" name="Google Shape;216;p33"/>
          <p:cNvPicPr preferRelativeResize="0"/>
          <p:nvPr/>
        </p:nvPicPr>
        <p:blipFill>
          <a:blip r:embed="rId3">
            <a:alphaModFix/>
          </a:blip>
          <a:stretch>
            <a:fillRect/>
          </a:stretch>
        </p:blipFill>
        <p:spPr>
          <a:xfrm>
            <a:off x="108015" y="0"/>
            <a:ext cx="5397769"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 workflow spec with parameters</a:t>
            </a:r>
            <a:endParaRPr/>
          </a:p>
        </p:txBody>
      </p:sp>
      <p:sp>
        <p:nvSpPr>
          <p:cNvPr id="222" name="Google Shape;22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3" name="Google Shape;223;p34"/>
          <p:cNvPicPr preferRelativeResize="0"/>
          <p:nvPr/>
        </p:nvPicPr>
        <p:blipFill>
          <a:blip r:embed="rId3">
            <a:alphaModFix/>
          </a:blip>
          <a:stretch>
            <a:fillRect/>
          </a:stretch>
        </p:blipFill>
        <p:spPr>
          <a:xfrm>
            <a:off x="311698" y="1152473"/>
            <a:ext cx="4241051" cy="3814475"/>
          </a:xfrm>
          <a:prstGeom prst="rect">
            <a:avLst/>
          </a:prstGeom>
          <a:noFill/>
          <a:ln>
            <a:noFill/>
          </a:ln>
        </p:spPr>
      </p:pic>
      <p:sp>
        <p:nvSpPr>
          <p:cNvPr id="224" name="Google Shape;224;p34"/>
          <p:cNvSpPr txBox="1"/>
          <p:nvPr/>
        </p:nvSpPr>
        <p:spPr>
          <a:xfrm>
            <a:off x="4711350" y="1088250"/>
            <a:ext cx="4379400" cy="23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whalesay template takes an input parameter named message that is passed as the args to the cowsay command.</a:t>
            </a:r>
            <a:endParaRPr/>
          </a:p>
        </p:txBody>
      </p:sp>
      <p:sp>
        <p:nvSpPr>
          <p:cNvPr id="225" name="Google Shape;225;p34"/>
          <p:cNvSpPr txBox="1"/>
          <p:nvPr/>
        </p:nvSpPr>
        <p:spPr>
          <a:xfrm>
            <a:off x="3124200" y="2590800"/>
            <a:ext cx="7325700" cy="14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argo submit arguments-parameters.yaml -p message="goodbye world"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multi-step workflows,</a:t>
            </a:r>
            <a:endParaRPr/>
          </a:p>
        </p:txBody>
      </p:sp>
      <p:sp>
        <p:nvSpPr>
          <p:cNvPr id="231" name="Google Shape;23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35"/>
          <p:cNvPicPr preferRelativeResize="0"/>
          <p:nvPr/>
        </p:nvPicPr>
        <p:blipFill>
          <a:blip r:embed="rId3">
            <a:alphaModFix/>
          </a:blip>
          <a:stretch>
            <a:fillRect/>
          </a:stretch>
        </p:blipFill>
        <p:spPr>
          <a:xfrm>
            <a:off x="311700" y="1071650"/>
            <a:ext cx="3241726" cy="3859500"/>
          </a:xfrm>
          <a:prstGeom prst="rect">
            <a:avLst/>
          </a:prstGeom>
          <a:noFill/>
          <a:ln>
            <a:noFill/>
          </a:ln>
        </p:spPr>
      </p:pic>
      <p:pic>
        <p:nvPicPr>
          <p:cNvPr id="233" name="Google Shape;233;p35"/>
          <p:cNvPicPr preferRelativeResize="0"/>
          <p:nvPr/>
        </p:nvPicPr>
        <p:blipFill>
          <a:blip r:embed="rId4">
            <a:alphaModFix/>
          </a:blip>
          <a:stretch>
            <a:fillRect/>
          </a:stretch>
        </p:blipFill>
        <p:spPr>
          <a:xfrm>
            <a:off x="5238100" y="2510850"/>
            <a:ext cx="3219450" cy="981075"/>
          </a:xfrm>
          <a:prstGeom prst="rect">
            <a:avLst/>
          </a:prstGeom>
          <a:noFill/>
          <a:ln>
            <a:noFill/>
          </a:ln>
        </p:spPr>
      </p:pic>
      <p:sp>
        <p:nvSpPr>
          <p:cNvPr id="234" name="Google Shape;234;p35"/>
          <p:cNvSpPr txBox="1"/>
          <p:nvPr/>
        </p:nvSpPr>
        <p:spPr>
          <a:xfrm>
            <a:off x="5189125" y="2096875"/>
            <a:ext cx="1486500" cy="2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245350" y="86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the workflow as a directed-acyclic graph (DAG) by specifying the dependencies of each task.</a:t>
            </a:r>
            <a:endParaRPr/>
          </a:p>
        </p:txBody>
      </p:sp>
      <p:sp>
        <p:nvSpPr>
          <p:cNvPr id="240" name="Google Shape;24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1" name="Google Shape;241;p36"/>
          <p:cNvPicPr preferRelativeResize="0"/>
          <p:nvPr/>
        </p:nvPicPr>
        <p:blipFill>
          <a:blip r:embed="rId3">
            <a:alphaModFix/>
          </a:blip>
          <a:stretch>
            <a:fillRect/>
          </a:stretch>
        </p:blipFill>
        <p:spPr>
          <a:xfrm>
            <a:off x="311700" y="1152472"/>
            <a:ext cx="2452450" cy="3881850"/>
          </a:xfrm>
          <a:prstGeom prst="rect">
            <a:avLst/>
          </a:prstGeom>
          <a:noFill/>
          <a:ln>
            <a:noFill/>
          </a:ln>
        </p:spPr>
      </p:pic>
      <p:pic>
        <p:nvPicPr>
          <p:cNvPr id="242" name="Google Shape;242;p36"/>
          <p:cNvPicPr preferRelativeResize="0"/>
          <p:nvPr/>
        </p:nvPicPr>
        <p:blipFill>
          <a:blip r:embed="rId4">
            <a:alphaModFix/>
          </a:blip>
          <a:stretch>
            <a:fillRect/>
          </a:stretch>
        </p:blipFill>
        <p:spPr>
          <a:xfrm>
            <a:off x="5906344" y="1152475"/>
            <a:ext cx="3077256" cy="3991025"/>
          </a:xfrm>
          <a:prstGeom prst="rect">
            <a:avLst/>
          </a:prstGeom>
          <a:noFill/>
          <a:ln>
            <a:noFill/>
          </a:ln>
        </p:spPr>
      </p:pic>
      <p:sp>
        <p:nvSpPr>
          <p:cNvPr id="243" name="Google Shape;243;p36"/>
          <p:cNvSpPr txBox="1"/>
          <p:nvPr/>
        </p:nvSpPr>
        <p:spPr>
          <a:xfrm>
            <a:off x="245350" y="4675825"/>
            <a:ext cx="33312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can allow for complex workflows to be split into manageable pieces.</a:t>
            </a:r>
            <a:endParaRPr/>
          </a:p>
        </p:txBody>
      </p:sp>
      <p:sp>
        <p:nvSpPr>
          <p:cNvPr id="244" name="Google Shape;244;p36"/>
          <p:cNvSpPr txBox="1"/>
          <p:nvPr/>
        </p:nvSpPr>
        <p:spPr>
          <a:xfrm>
            <a:off x="3005650" y="142002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workflow spec consists of two steps that run in sequence.</a:t>
            </a:r>
            <a:br>
              <a:rPr lang="en"/>
            </a:br>
            <a:endParaRPr/>
          </a:p>
          <a:p>
            <a:pPr indent="0" lvl="0" marL="0" rtl="0" algn="l">
              <a:spcBef>
                <a:spcPts val="0"/>
              </a:spcBef>
              <a:spcAft>
                <a:spcPts val="0"/>
              </a:spcAft>
              <a:buNone/>
            </a:pPr>
            <a:r>
              <a:rPr lang="en"/>
              <a:t>The first step named generate-artifact will generate an artifact using the whalesay template that will be consumed by the second step named print-message that then consumes the generated artifact.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https://argoproj.github.io/argo/examples/</a:t>
            </a:r>
            <a:endParaRPr/>
          </a:p>
          <a:p>
            <a:pPr indent="0" lvl="0" marL="0" rtl="0" algn="l">
              <a:spcBef>
                <a:spcPts val="1600"/>
              </a:spcBef>
              <a:spcAft>
                <a:spcPts val="1600"/>
              </a:spcAft>
              <a:buNone/>
            </a:pPr>
            <a:r>
              <a:rPr lang="en"/>
              <a:t>https://tanzu.vmware.com/developer/guides/ci-cd/argocd-gs/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None/>
            </a:pPr>
            <a:r>
              <a:t/>
            </a:r>
            <a:endParaRPr sz="28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                                       TekTon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311700" y="-88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TekTon </a:t>
            </a:r>
            <a:endParaRPr/>
          </a:p>
        </p:txBody>
      </p:sp>
      <p:sp>
        <p:nvSpPr>
          <p:cNvPr id="260" name="Google Shape;260;p39"/>
          <p:cNvSpPr txBox="1"/>
          <p:nvPr>
            <p:ph idx="1" type="body"/>
          </p:nvPr>
        </p:nvSpPr>
        <p:spPr>
          <a:xfrm>
            <a:off x="391325" y="7650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Tekton</a:t>
            </a:r>
            <a:r>
              <a:rPr lang="en" sz="1100">
                <a:solidFill>
                  <a:schemeClr val="dk1"/>
                </a:solidFill>
              </a:rPr>
              <a:t> is a powerful yet flexible Kubernetes-native open-source framework for creating continuous integration and delivery (CI/CD) systems. It lets you build, test, and deploy across multiple cloud providers or on-premises systems by abstracting away the underlying implementation details.Tekton Pipelines expose the ability to define and execute build tasks, inputs and outputs in the form of simple values or complex objects like Docker images, and to combine these resources in pipelines.</a:t>
            </a:r>
            <a:endParaRPr sz="1100">
              <a:solidFill>
                <a:schemeClr val="dk1"/>
              </a:solidFill>
            </a:endParaRPr>
          </a:p>
        </p:txBody>
      </p:sp>
      <p:pic>
        <p:nvPicPr>
          <p:cNvPr id="261" name="Google Shape;261;p39"/>
          <p:cNvPicPr preferRelativeResize="0"/>
          <p:nvPr/>
        </p:nvPicPr>
        <p:blipFill>
          <a:blip r:embed="rId4">
            <a:alphaModFix/>
          </a:blip>
          <a:stretch>
            <a:fillRect/>
          </a:stretch>
        </p:blipFill>
        <p:spPr>
          <a:xfrm>
            <a:off x="619927" y="1676401"/>
            <a:ext cx="3810626" cy="2650575"/>
          </a:xfrm>
          <a:prstGeom prst="rect">
            <a:avLst/>
          </a:prstGeom>
          <a:noFill/>
          <a:ln>
            <a:noFill/>
          </a:ln>
        </p:spPr>
      </p:pic>
      <p:sp>
        <p:nvSpPr>
          <p:cNvPr id="262" name="Google Shape;262;p39"/>
          <p:cNvSpPr txBox="1"/>
          <p:nvPr/>
        </p:nvSpPr>
        <p:spPr>
          <a:xfrm>
            <a:off x="4125750" y="1752600"/>
            <a:ext cx="5196000" cy="2720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Task:</a:t>
            </a:r>
            <a:r>
              <a:rPr lang="en" sz="1100">
                <a:solidFill>
                  <a:schemeClr val="dk1"/>
                </a:solidFill>
              </a:rPr>
              <a:t> Defines a set of build steps, such as compiling code, running tests, and building and deploying images.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Pipeline:</a:t>
            </a:r>
            <a:r>
              <a:rPr lang="en" sz="1100">
                <a:solidFill>
                  <a:schemeClr val="dk1"/>
                </a:solidFill>
              </a:rPr>
              <a:t> Defines the set of tasks that compose a pipeline.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PipelineResource:</a:t>
            </a:r>
            <a:r>
              <a:rPr lang="en" sz="1100">
                <a:solidFill>
                  <a:schemeClr val="dk1"/>
                </a:solidFill>
              </a:rPr>
              <a:t> Defines an object that is an input (such as a Git repository) or an output (such as a Docker image) of the pipeline.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PipelineRun:</a:t>
            </a:r>
            <a:r>
              <a:rPr lang="en" sz="1100">
                <a:solidFill>
                  <a:schemeClr val="dk1"/>
                </a:solidFill>
              </a:rPr>
              <a:t> Defines the execution of a pipeline. This resource references the Pipeline to run and which PipelineResource(s) to use as input and output.</a:t>
            </a:r>
            <a:endParaRPr sz="1100">
              <a:solidFill>
                <a:schemeClr val="dk1"/>
              </a:solidFill>
            </a:endParaRPr>
          </a:p>
        </p:txBody>
      </p:sp>
      <p:pic>
        <p:nvPicPr>
          <p:cNvPr id="263" name="Google Shape;263;p39"/>
          <p:cNvPicPr preferRelativeResize="0"/>
          <p:nvPr/>
        </p:nvPicPr>
        <p:blipFill>
          <a:blip r:embed="rId5">
            <a:alphaModFix/>
          </a:blip>
          <a:stretch>
            <a:fillRect/>
          </a:stretch>
        </p:blipFill>
        <p:spPr>
          <a:xfrm>
            <a:off x="119424" y="3354850"/>
            <a:ext cx="1505250" cy="1804250"/>
          </a:xfrm>
          <a:prstGeom prst="rect">
            <a:avLst/>
          </a:prstGeom>
          <a:noFill/>
          <a:ln>
            <a:noFill/>
          </a:ln>
        </p:spPr>
      </p:pic>
      <p:pic>
        <p:nvPicPr>
          <p:cNvPr id="264" name="Google Shape;264;p39"/>
          <p:cNvPicPr preferRelativeResize="0"/>
          <p:nvPr/>
        </p:nvPicPr>
        <p:blipFill>
          <a:blip r:embed="rId6">
            <a:alphaModFix/>
          </a:blip>
          <a:stretch>
            <a:fillRect/>
          </a:stretch>
        </p:blipFill>
        <p:spPr>
          <a:xfrm>
            <a:off x="4780328" y="3793574"/>
            <a:ext cx="3882671" cy="1021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0"/>
          <p:cNvPicPr preferRelativeResize="0"/>
          <p:nvPr/>
        </p:nvPicPr>
        <p:blipFill>
          <a:blip r:embed="rId3">
            <a:alphaModFix/>
          </a:blip>
          <a:stretch>
            <a:fillRect/>
          </a:stretch>
        </p:blipFill>
        <p:spPr>
          <a:xfrm>
            <a:off x="152400" y="152400"/>
            <a:ext cx="2419350" cy="2609850"/>
          </a:xfrm>
          <a:prstGeom prst="rect">
            <a:avLst/>
          </a:prstGeom>
          <a:noFill/>
          <a:ln>
            <a:noFill/>
          </a:ln>
        </p:spPr>
      </p:pic>
      <p:pic>
        <p:nvPicPr>
          <p:cNvPr id="270" name="Google Shape;270;p40"/>
          <p:cNvPicPr preferRelativeResize="0"/>
          <p:nvPr/>
        </p:nvPicPr>
        <p:blipFill>
          <a:blip r:embed="rId4">
            <a:alphaModFix/>
          </a:blip>
          <a:stretch>
            <a:fillRect/>
          </a:stretch>
        </p:blipFill>
        <p:spPr>
          <a:xfrm>
            <a:off x="152400" y="2952650"/>
            <a:ext cx="3429000" cy="266700"/>
          </a:xfrm>
          <a:prstGeom prst="rect">
            <a:avLst/>
          </a:prstGeom>
          <a:noFill/>
          <a:ln>
            <a:noFill/>
          </a:ln>
        </p:spPr>
      </p:pic>
      <p:pic>
        <p:nvPicPr>
          <p:cNvPr id="271" name="Google Shape;271;p40"/>
          <p:cNvPicPr preferRelativeResize="0"/>
          <p:nvPr/>
        </p:nvPicPr>
        <p:blipFill>
          <a:blip r:embed="rId5">
            <a:alphaModFix/>
          </a:blip>
          <a:stretch>
            <a:fillRect/>
          </a:stretch>
        </p:blipFill>
        <p:spPr>
          <a:xfrm>
            <a:off x="152400" y="3409750"/>
            <a:ext cx="2600325" cy="1485900"/>
          </a:xfrm>
          <a:prstGeom prst="rect">
            <a:avLst/>
          </a:prstGeom>
          <a:noFill/>
          <a:ln>
            <a:noFill/>
          </a:ln>
        </p:spPr>
      </p:pic>
      <p:pic>
        <p:nvPicPr>
          <p:cNvPr id="272" name="Google Shape;272;p40"/>
          <p:cNvPicPr preferRelativeResize="0"/>
          <p:nvPr/>
        </p:nvPicPr>
        <p:blipFill>
          <a:blip r:embed="rId6">
            <a:alphaModFix/>
          </a:blip>
          <a:stretch>
            <a:fillRect/>
          </a:stretch>
        </p:blipFill>
        <p:spPr>
          <a:xfrm>
            <a:off x="152400" y="4953000"/>
            <a:ext cx="3609975" cy="190500"/>
          </a:xfrm>
          <a:prstGeom prst="rect">
            <a:avLst/>
          </a:prstGeom>
          <a:noFill/>
          <a:ln>
            <a:noFill/>
          </a:ln>
        </p:spPr>
      </p:pic>
      <p:sp>
        <p:nvSpPr>
          <p:cNvPr id="273" name="Google Shape;273;p40"/>
          <p:cNvSpPr txBox="1"/>
          <p:nvPr/>
        </p:nvSpPr>
        <p:spPr>
          <a:xfrm>
            <a:off x="3429000" y="3886200"/>
            <a:ext cx="5520900" cy="7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https://github.com/tektoncd/pipeline/blob/master/examples/v1alpha1/pipelineruns/pipelinerun-with-params.yaml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1"/>
          <p:cNvPicPr preferRelativeResize="0"/>
          <p:nvPr/>
        </p:nvPicPr>
        <p:blipFill>
          <a:blip r:embed="rId3">
            <a:alphaModFix/>
          </a:blip>
          <a:stretch>
            <a:fillRect/>
          </a:stretch>
        </p:blipFill>
        <p:spPr>
          <a:xfrm>
            <a:off x="152400" y="1134500"/>
            <a:ext cx="4996899" cy="2645426"/>
          </a:xfrm>
          <a:prstGeom prst="rect">
            <a:avLst/>
          </a:prstGeom>
          <a:noFill/>
          <a:ln>
            <a:noFill/>
          </a:ln>
        </p:spPr>
      </p:pic>
      <p:sp>
        <p:nvSpPr>
          <p:cNvPr id="279" name="Google Shape;279;p41"/>
          <p:cNvSpPr txBox="1"/>
          <p:nvPr/>
        </p:nvSpPr>
        <p:spPr>
          <a:xfrm>
            <a:off x="199075" y="491050"/>
            <a:ext cx="25878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Code frequency</a:t>
            </a:r>
            <a:endParaRPr/>
          </a:p>
        </p:txBody>
      </p:sp>
      <p:pic>
        <p:nvPicPr>
          <p:cNvPr id="280" name="Google Shape;280;p41"/>
          <p:cNvPicPr preferRelativeResize="0"/>
          <p:nvPr/>
        </p:nvPicPr>
        <p:blipFill>
          <a:blip r:embed="rId4">
            <a:alphaModFix/>
          </a:blip>
          <a:stretch>
            <a:fillRect/>
          </a:stretch>
        </p:blipFill>
        <p:spPr>
          <a:xfrm>
            <a:off x="5275149" y="559500"/>
            <a:ext cx="3689901" cy="2012262"/>
          </a:xfrm>
          <a:prstGeom prst="rect">
            <a:avLst/>
          </a:prstGeom>
          <a:noFill/>
          <a:ln>
            <a:noFill/>
          </a:ln>
        </p:spPr>
      </p:pic>
      <p:sp>
        <p:nvSpPr>
          <p:cNvPr id="281" name="Google Shape;281;p41"/>
          <p:cNvSpPr txBox="1"/>
          <p:nvPr/>
        </p:nvSpPr>
        <p:spPr>
          <a:xfrm>
            <a:off x="5304475" y="33850"/>
            <a:ext cx="25878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Code commit</a:t>
            </a:r>
            <a:endParaRPr/>
          </a:p>
        </p:txBody>
      </p:sp>
      <p:pic>
        <p:nvPicPr>
          <p:cNvPr id="282" name="Google Shape;282;p41"/>
          <p:cNvPicPr preferRelativeResize="0"/>
          <p:nvPr/>
        </p:nvPicPr>
        <p:blipFill>
          <a:blip r:embed="rId5">
            <a:alphaModFix/>
          </a:blip>
          <a:stretch>
            <a:fillRect/>
          </a:stretch>
        </p:blipFill>
        <p:spPr>
          <a:xfrm>
            <a:off x="5275149" y="3234187"/>
            <a:ext cx="3689901" cy="1909309"/>
          </a:xfrm>
          <a:prstGeom prst="rect">
            <a:avLst/>
          </a:prstGeom>
          <a:noFill/>
          <a:ln>
            <a:noFill/>
          </a:ln>
        </p:spPr>
      </p:pic>
      <p:sp>
        <p:nvSpPr>
          <p:cNvPr id="283" name="Google Shape;283;p41"/>
          <p:cNvSpPr txBox="1"/>
          <p:nvPr/>
        </p:nvSpPr>
        <p:spPr>
          <a:xfrm>
            <a:off x="5456875" y="2777050"/>
            <a:ext cx="25878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Pulse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DAGs</a:t>
            </a:r>
            <a:endParaRPr/>
          </a:p>
        </p:txBody>
      </p:sp>
      <p:pic>
        <p:nvPicPr>
          <p:cNvPr id="69" name="Google Shape;69;p15"/>
          <p:cNvPicPr preferRelativeResize="0"/>
          <p:nvPr/>
        </p:nvPicPr>
        <p:blipFill>
          <a:blip r:embed="rId3">
            <a:alphaModFix/>
          </a:blip>
          <a:stretch>
            <a:fillRect/>
          </a:stretch>
        </p:blipFill>
        <p:spPr>
          <a:xfrm>
            <a:off x="311700" y="1533474"/>
            <a:ext cx="6854150" cy="1859175"/>
          </a:xfrm>
          <a:prstGeom prst="rect">
            <a:avLst/>
          </a:prstGeom>
          <a:noFill/>
          <a:ln>
            <a:noFill/>
          </a:ln>
        </p:spPr>
      </p:pic>
      <p:sp>
        <p:nvSpPr>
          <p:cNvPr id="70" name="Google Shape;70;p15"/>
          <p:cNvSpPr txBox="1"/>
          <p:nvPr/>
        </p:nvSpPr>
        <p:spPr>
          <a:xfrm>
            <a:off x="228600" y="1066800"/>
            <a:ext cx="8958300" cy="6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 Airflow Web Server homepage provides a brief overview of the statues of the DAGs and their recent runs.</a:t>
            </a:r>
            <a:endParaRPr/>
          </a:p>
        </p:txBody>
      </p:sp>
      <p:sp>
        <p:nvSpPr>
          <p:cNvPr id="71" name="Google Shape;71;p15"/>
          <p:cNvSpPr txBox="1"/>
          <p:nvPr/>
        </p:nvSpPr>
        <p:spPr>
          <a:xfrm>
            <a:off x="152400" y="3276600"/>
            <a:ext cx="8832300" cy="8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Visualizing DAGs: The UI also has a section for visualizing the DAG flow, a tree view to represent all the recent runs and the status of each task for these runs. </a:t>
            </a:r>
            <a:endParaRPr/>
          </a:p>
        </p:txBody>
      </p:sp>
      <p:pic>
        <p:nvPicPr>
          <p:cNvPr id="72" name="Google Shape;72;p15"/>
          <p:cNvPicPr preferRelativeResize="0"/>
          <p:nvPr/>
        </p:nvPicPr>
        <p:blipFill>
          <a:blip r:embed="rId4">
            <a:alphaModFix/>
          </a:blip>
          <a:stretch>
            <a:fillRect/>
          </a:stretch>
        </p:blipFill>
        <p:spPr>
          <a:xfrm>
            <a:off x="5869561" y="3621242"/>
            <a:ext cx="2664840" cy="1555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https://cloudnativetoolkit.dev/guides/continuous-integration-tekton/</a:t>
            </a:r>
            <a:endParaRPr/>
          </a:p>
          <a:p>
            <a:pPr indent="0" lvl="0" marL="0" rtl="0" algn="l">
              <a:spcBef>
                <a:spcPts val="1600"/>
              </a:spcBef>
              <a:spcAft>
                <a:spcPts val="1600"/>
              </a:spcAft>
              <a:buNone/>
            </a:pPr>
            <a:r>
              <a:rPr lang="en"/>
              <a:t>https://cp4apps.cloudnative101.dev/web/1.0.0/tekton-create-pipeline.html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r>
              <a:rPr b="1" lang="en"/>
              <a:t>ZEEBEE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pic>
        <p:nvPicPr>
          <p:cNvPr id="300" name="Google Shape;300;p44"/>
          <p:cNvPicPr preferRelativeResize="0"/>
          <p:nvPr/>
        </p:nvPicPr>
        <p:blipFill>
          <a:blip r:embed="rId3">
            <a:alphaModFix/>
          </a:blip>
          <a:stretch>
            <a:fillRect/>
          </a:stretch>
        </p:blipFill>
        <p:spPr>
          <a:xfrm>
            <a:off x="152400" y="1170125"/>
            <a:ext cx="6382927" cy="2360076"/>
          </a:xfrm>
          <a:prstGeom prst="rect">
            <a:avLst/>
          </a:prstGeom>
          <a:noFill/>
          <a:ln>
            <a:noFill/>
          </a:ln>
        </p:spPr>
      </p:pic>
      <p:sp>
        <p:nvSpPr>
          <p:cNvPr id="301" name="Google Shape;301;p44"/>
          <p:cNvSpPr txBox="1"/>
          <p:nvPr/>
        </p:nvSpPr>
        <p:spPr>
          <a:xfrm>
            <a:off x="0" y="3352800"/>
            <a:ext cx="8361000" cy="195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u="sng">
                <a:solidFill>
                  <a:schemeClr val="hlink"/>
                </a:solidFill>
                <a:hlinkClick r:id="rId4"/>
              </a:rPr>
              <a:t>Client</a:t>
            </a:r>
            <a:endParaRPr b="1" sz="1700" u="sng">
              <a:solidFill>
                <a:schemeClr val="hlink"/>
              </a:solidFill>
            </a:endParaRPr>
          </a:p>
          <a:p>
            <a:pPr indent="0" lvl="0" marL="0" rtl="0" algn="l">
              <a:lnSpc>
                <a:spcPct val="115000"/>
              </a:lnSpc>
              <a:spcBef>
                <a:spcPts val="1200"/>
              </a:spcBef>
              <a:spcAft>
                <a:spcPts val="0"/>
              </a:spcAft>
              <a:buNone/>
            </a:pPr>
            <a:r>
              <a:rPr lang="en" sz="1100">
                <a:solidFill>
                  <a:schemeClr val="dk1"/>
                </a:solidFill>
              </a:rPr>
              <a:t>Clients are libraries that you embed in an application (e.g. a microservice that executes your business logic) to connect to a Zeebe cluster. Clients have two primary uses: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Carrying out business logic (starting workflow instances, publishing messages, working on tasks)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Handling operational issues (updating workflow instance variables, resolving incidents)</a:t>
            </a:r>
            <a:endParaRPr sz="1100">
              <a:solidFill>
                <a:schemeClr val="dk1"/>
              </a:solidFill>
            </a:endParaRPr>
          </a:p>
        </p:txBody>
      </p:sp>
      <p:sp>
        <p:nvSpPr>
          <p:cNvPr id="302" name="Google Shape;302;p44"/>
          <p:cNvSpPr txBox="1"/>
          <p:nvPr/>
        </p:nvSpPr>
        <p:spPr>
          <a:xfrm>
            <a:off x="6535325" y="1371600"/>
            <a:ext cx="2539800" cy="124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u="sng">
                <a:solidFill>
                  <a:schemeClr val="hlink"/>
                </a:solidFill>
                <a:hlinkClick r:id="rId5"/>
              </a:rPr>
              <a:t>Broker</a:t>
            </a:r>
            <a:endParaRPr b="1" sz="1700" u="sng">
              <a:solidFill>
                <a:schemeClr val="hlink"/>
              </a:solidFill>
            </a:endParaRPr>
          </a:p>
          <a:p>
            <a:pPr indent="0" lvl="0" marL="0" rtl="0" algn="l">
              <a:lnSpc>
                <a:spcPct val="115000"/>
              </a:lnSpc>
              <a:spcBef>
                <a:spcPts val="1200"/>
              </a:spcBef>
              <a:spcAft>
                <a:spcPts val="1200"/>
              </a:spcAft>
              <a:buNone/>
            </a:pPr>
            <a:r>
              <a:rPr lang="en" sz="1100">
                <a:solidFill>
                  <a:schemeClr val="dk1"/>
                </a:solidFill>
              </a:rPr>
              <a:t>The Zeebe broker is the distributed workflow engine that keeps state of active workflow instances.</a:t>
            </a:r>
            <a:endParaRPr sz="11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5"/>
          <p:cNvPicPr preferRelativeResize="0"/>
          <p:nvPr/>
        </p:nvPicPr>
        <p:blipFill>
          <a:blip r:embed="rId3">
            <a:alphaModFix/>
          </a:blip>
          <a:stretch>
            <a:fillRect/>
          </a:stretch>
        </p:blipFill>
        <p:spPr>
          <a:xfrm>
            <a:off x="152400" y="152400"/>
            <a:ext cx="4569299" cy="2873475"/>
          </a:xfrm>
          <a:prstGeom prst="rect">
            <a:avLst/>
          </a:prstGeom>
          <a:noFill/>
          <a:ln>
            <a:noFill/>
          </a:ln>
        </p:spPr>
      </p:pic>
      <p:pic>
        <p:nvPicPr>
          <p:cNvPr id="308" name="Google Shape;308;p45"/>
          <p:cNvPicPr preferRelativeResize="0"/>
          <p:nvPr/>
        </p:nvPicPr>
        <p:blipFill>
          <a:blip r:embed="rId4">
            <a:alphaModFix/>
          </a:blip>
          <a:stretch>
            <a:fillRect/>
          </a:stretch>
        </p:blipFill>
        <p:spPr>
          <a:xfrm>
            <a:off x="1372324" y="2300225"/>
            <a:ext cx="4117500" cy="2843286"/>
          </a:xfrm>
          <a:prstGeom prst="rect">
            <a:avLst/>
          </a:prstGeom>
          <a:noFill/>
          <a:ln>
            <a:noFill/>
          </a:ln>
        </p:spPr>
      </p:pic>
      <p:sp>
        <p:nvSpPr>
          <p:cNvPr id="309" name="Google Shape;309;p45"/>
          <p:cNvSpPr txBox="1"/>
          <p:nvPr/>
        </p:nvSpPr>
        <p:spPr>
          <a:xfrm>
            <a:off x="5189125" y="0"/>
            <a:ext cx="3954900" cy="21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u="sng">
                <a:solidFill>
                  <a:schemeClr val="hlink"/>
                </a:solidFill>
                <a:hlinkClick r:id="rId5"/>
              </a:rPr>
              <a:t>Exporter</a:t>
            </a:r>
            <a:endParaRPr b="1" sz="1700" u="sng">
              <a:solidFill>
                <a:schemeClr val="hlink"/>
              </a:solidFill>
            </a:endParaRPr>
          </a:p>
          <a:p>
            <a:pPr indent="0" lvl="0" marL="0" rtl="0" algn="l">
              <a:lnSpc>
                <a:spcPct val="115000"/>
              </a:lnSpc>
              <a:spcBef>
                <a:spcPts val="1200"/>
              </a:spcBef>
              <a:spcAft>
                <a:spcPts val="0"/>
              </a:spcAft>
              <a:buNone/>
            </a:pPr>
            <a:r>
              <a:rPr lang="en" sz="1100">
                <a:solidFill>
                  <a:schemeClr val="dk1"/>
                </a:solidFill>
              </a:rPr>
              <a:t>The exporter system provides an event stream of state changes within Zeebe. This data has many potential uses, including but not limited to:</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Monitoring the current state of running workflow instances</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Analysis of historic workflow data for auditing, business intelligence, etc</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Tracking</a:t>
            </a:r>
            <a:r>
              <a:rPr lang="en" sz="1100">
                <a:solidFill>
                  <a:schemeClr val="dk1"/>
                </a:solidFill>
                <a:uFill>
                  <a:noFill/>
                </a:uFill>
                <a:hlinkClick r:id="rId6">
                  <a:extLst>
                    <a:ext uri="{A12FA001-AC4F-418D-AE19-62706E023703}">
                      <ahyp:hlinkClr val="tx"/>
                    </a:ext>
                  </a:extLst>
                </a:hlinkClick>
              </a:rPr>
              <a:t> </a:t>
            </a:r>
            <a:r>
              <a:rPr lang="en" sz="1100" u="sng">
                <a:solidFill>
                  <a:schemeClr val="hlink"/>
                </a:solidFill>
                <a:hlinkClick r:id="rId7"/>
              </a:rPr>
              <a:t>incidents</a:t>
            </a:r>
            <a:r>
              <a:rPr lang="en" sz="1100">
                <a:solidFill>
                  <a:schemeClr val="dk1"/>
                </a:solidFill>
              </a:rPr>
              <a:t> created by Zeebe</a:t>
            </a:r>
            <a:br>
              <a:rPr lang="en" sz="1100">
                <a:solidFill>
                  <a:schemeClr val="dk1"/>
                </a:solidFill>
              </a:rPr>
            </a:b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nvSpPr>
        <p:spPr>
          <a:xfrm>
            <a:off x="265425" y="278700"/>
            <a:ext cx="8679300" cy="368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a:solidFill>
                  <a:schemeClr val="dk1"/>
                </a:solidFill>
              </a:rPr>
              <a:t>Licensing for Software and Documentation</a:t>
            </a:r>
            <a:endParaRPr b="1">
              <a:solidFill>
                <a:schemeClr val="dk1"/>
              </a:solidFill>
            </a:endParaRPr>
          </a:p>
          <a:p>
            <a:pPr indent="0" lvl="0" marL="0" rtl="0" algn="l">
              <a:lnSpc>
                <a:spcPct val="115000"/>
              </a:lnSpc>
              <a:spcBef>
                <a:spcPts val="1400"/>
              </a:spcBef>
              <a:spcAft>
                <a:spcPts val="0"/>
              </a:spcAft>
              <a:buNone/>
            </a:pPr>
            <a:r>
              <a:rPr b="1" lang="en" sz="1000">
                <a:solidFill>
                  <a:schemeClr val="dk1"/>
                </a:solidFill>
              </a:rPr>
              <a:t>Zeebe Broker (incl. Gateway)</a:t>
            </a:r>
            <a:endParaRPr b="1" sz="10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800">
                <a:solidFill>
                  <a:schemeClr val="dk1"/>
                </a:solidFill>
              </a:rPr>
              <a:t>The Zeebe Broker including the Gateway are licensed under the</a:t>
            </a:r>
            <a:r>
              <a:rPr lang="en" sz="800">
                <a:solidFill>
                  <a:schemeClr val="dk1"/>
                </a:solidFill>
                <a:uFill>
                  <a:noFill/>
                </a:uFill>
                <a:hlinkClick r:id="rId3">
                  <a:extLst>
                    <a:ext uri="{A12FA001-AC4F-418D-AE19-62706E023703}">
                      <ahyp:hlinkClr val="tx"/>
                    </a:ext>
                  </a:extLst>
                </a:hlinkClick>
              </a:rPr>
              <a:t> </a:t>
            </a:r>
            <a:r>
              <a:rPr lang="en" sz="800" u="sng">
                <a:solidFill>
                  <a:schemeClr val="hlink"/>
                </a:solidFill>
                <a:hlinkClick r:id="rId4"/>
              </a:rPr>
              <a:t>Zeebe Community License 1.0</a:t>
            </a:r>
            <a:r>
              <a:rPr lang="en" sz="800">
                <a:solidFill>
                  <a:schemeClr val="dk1"/>
                </a:solidFill>
              </a:rPr>
              <a: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Proprietary licenses are also available from</a:t>
            </a:r>
            <a:r>
              <a:rPr lang="en" sz="800">
                <a:solidFill>
                  <a:schemeClr val="dk1"/>
                </a:solidFill>
                <a:uFill>
                  <a:noFill/>
                </a:uFill>
                <a:hlinkClick r:id="rId5">
                  <a:extLst>
                    <a:ext uri="{A12FA001-AC4F-418D-AE19-62706E023703}">
                      <ahyp:hlinkClr val="tx"/>
                    </a:ext>
                  </a:extLst>
                </a:hlinkClick>
              </a:rPr>
              <a:t> </a:t>
            </a:r>
            <a:r>
              <a:rPr lang="en" sz="800" u="sng">
                <a:solidFill>
                  <a:schemeClr val="hlink"/>
                </a:solidFill>
                <a:hlinkClick r:id="rId6"/>
              </a:rPr>
              <a:t>Camunda Services GmbH</a:t>
            </a:r>
            <a:r>
              <a:rPr lang="en" sz="800">
                <a:solidFill>
                  <a:schemeClr val="dk1"/>
                </a:solidFill>
              </a:rPr>
              <a:t>.</a:t>
            </a:r>
            <a:endParaRPr sz="800">
              <a:solidFill>
                <a:schemeClr val="dk1"/>
              </a:solidFill>
            </a:endParaRPr>
          </a:p>
          <a:p>
            <a:pPr indent="0" lvl="0" marL="0" rtl="0" algn="l">
              <a:lnSpc>
                <a:spcPct val="115000"/>
              </a:lnSpc>
              <a:spcBef>
                <a:spcPts val="1400"/>
              </a:spcBef>
              <a:spcAft>
                <a:spcPts val="0"/>
              </a:spcAft>
              <a:buNone/>
            </a:pPr>
            <a:r>
              <a:rPr b="1" lang="en" sz="1000">
                <a:solidFill>
                  <a:schemeClr val="dk1"/>
                </a:solidFill>
              </a:rPr>
              <a:t>APIs and Protocols</a:t>
            </a:r>
            <a:endParaRPr b="1" sz="10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800">
                <a:solidFill>
                  <a:schemeClr val="dk1"/>
                </a:solidFill>
              </a:rPr>
              <a:t>The Gateway Protocol is licensed under the</a:t>
            </a:r>
            <a:r>
              <a:rPr lang="en" sz="800">
                <a:solidFill>
                  <a:schemeClr val="dk1"/>
                </a:solidFill>
                <a:uFill>
                  <a:noFill/>
                </a:uFill>
                <a:hlinkClick r:id="rId7">
                  <a:extLst>
                    <a:ext uri="{A12FA001-AC4F-418D-AE19-62706E023703}">
                      <ahyp:hlinkClr val="tx"/>
                    </a:ext>
                  </a:extLst>
                </a:hlinkClick>
              </a:rPr>
              <a:t> </a:t>
            </a:r>
            <a:r>
              <a:rPr lang="en" sz="800" u="sng">
                <a:solidFill>
                  <a:schemeClr val="hlink"/>
                </a:solidFill>
                <a:hlinkClick r:id="rId8"/>
              </a:rPr>
              <a:t>Zeebe Community License 1.0</a:t>
            </a:r>
            <a:r>
              <a:rPr lang="en" sz="800">
                <a:solidFill>
                  <a:schemeClr val="dk1"/>
                </a:solidFill>
              </a:rPr>
              <a:t>. See also:</a:t>
            </a:r>
            <a:r>
              <a:rPr lang="en" sz="800">
                <a:solidFill>
                  <a:schemeClr val="dk1"/>
                </a:solidFill>
                <a:uFill>
                  <a:noFill/>
                </a:uFill>
                <a:hlinkClick r:id="rId9">
                  <a:extLst>
                    <a:ext uri="{A12FA001-AC4F-418D-AE19-62706E023703}">
                      <ahyp:hlinkClr val="tx"/>
                    </a:ext>
                  </a:extLst>
                </a:hlinkClick>
              </a:rPr>
              <a:t> </a:t>
            </a:r>
            <a:r>
              <a:rPr lang="en" sz="800" u="sng">
                <a:solidFill>
                  <a:schemeClr val="hlink"/>
                </a:solidFill>
                <a:hlinkClick r:id="rId10"/>
              </a:rPr>
              <a:t>“Clarification on gRPC Code Generation”</a:t>
            </a:r>
            <a:r>
              <a:rPr lang="en" sz="800">
                <a:solidFill>
                  <a:schemeClr val="dk1"/>
                </a:solidFill>
              </a:rPr>
              <a: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The Exporter API is licensed under the</a:t>
            </a:r>
            <a:r>
              <a:rPr lang="en" sz="800">
                <a:solidFill>
                  <a:schemeClr val="dk1"/>
                </a:solidFill>
                <a:uFill>
                  <a:noFill/>
                </a:uFill>
                <a:hlinkClick r:id="rId11">
                  <a:extLst>
                    <a:ext uri="{A12FA001-AC4F-418D-AE19-62706E023703}">
                      <ahyp:hlinkClr val="tx"/>
                    </a:ext>
                  </a:extLst>
                </a:hlinkClick>
              </a:rPr>
              <a:t> </a:t>
            </a:r>
            <a:r>
              <a:rPr lang="en" sz="800" u="sng">
                <a:solidFill>
                  <a:schemeClr val="hlink"/>
                </a:solidFill>
                <a:hlinkClick r:id="rId12"/>
              </a:rPr>
              <a:t>Apache License v2.0</a:t>
            </a:r>
            <a:r>
              <a:rPr lang="en" sz="800">
                <a:solidFill>
                  <a:schemeClr val="dk1"/>
                </a:solidFill>
              </a:rPr>
              <a:t>.</a:t>
            </a:r>
            <a:endParaRPr sz="800">
              <a:solidFill>
                <a:schemeClr val="dk1"/>
              </a:solidFill>
            </a:endParaRPr>
          </a:p>
          <a:p>
            <a:pPr indent="0" lvl="0" marL="0" rtl="0" algn="l">
              <a:lnSpc>
                <a:spcPct val="115000"/>
              </a:lnSpc>
              <a:spcBef>
                <a:spcPts val="1400"/>
              </a:spcBef>
              <a:spcAft>
                <a:spcPts val="0"/>
              </a:spcAft>
              <a:buNone/>
            </a:pPr>
            <a:r>
              <a:rPr b="1" lang="en" sz="1000">
                <a:solidFill>
                  <a:schemeClr val="dk1"/>
                </a:solidFill>
              </a:rPr>
              <a:t>Clients</a:t>
            </a:r>
            <a:endParaRPr b="1" sz="1000">
              <a:solidFill>
                <a:schemeClr val="dk1"/>
              </a:solidFill>
            </a:endParaRPr>
          </a:p>
          <a:p>
            <a:pPr indent="-279400" lvl="0" marL="457200" rtl="0" algn="l">
              <a:lnSpc>
                <a:spcPct val="115000"/>
              </a:lnSpc>
              <a:spcBef>
                <a:spcPts val="1200"/>
              </a:spcBef>
              <a:spcAft>
                <a:spcPts val="0"/>
              </a:spcAft>
              <a:buClr>
                <a:schemeClr val="dk1"/>
              </a:buClr>
              <a:buSzPts val="800"/>
              <a:buChar char="●"/>
            </a:pPr>
            <a:r>
              <a:rPr lang="en" sz="800">
                <a:solidFill>
                  <a:schemeClr val="dk1"/>
                </a:solidFill>
              </a:rPr>
              <a:t>Official Zeebe Clients:</a:t>
            </a:r>
            <a:r>
              <a:rPr lang="en" sz="800">
                <a:solidFill>
                  <a:schemeClr val="dk1"/>
                </a:solidFill>
                <a:uFill>
                  <a:noFill/>
                </a:uFill>
                <a:hlinkClick r:id="rId13">
                  <a:extLst>
                    <a:ext uri="{A12FA001-AC4F-418D-AE19-62706E023703}">
                      <ahyp:hlinkClr val="tx"/>
                    </a:ext>
                  </a:extLst>
                </a:hlinkClick>
              </a:rPr>
              <a:t> </a:t>
            </a:r>
            <a:r>
              <a:rPr lang="en" sz="800" u="sng">
                <a:solidFill>
                  <a:schemeClr val="hlink"/>
                </a:solidFill>
                <a:hlinkClick r:id="rId14"/>
              </a:rPr>
              <a:t>Apache License v2.0</a:t>
            </a:r>
            <a:r>
              <a:rPr lang="en" sz="800">
                <a:solidFill>
                  <a:schemeClr val="dk1"/>
                </a:solidFill>
              </a:rPr>
              <a:t>.</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lang="en" sz="800">
                <a:solidFill>
                  <a:schemeClr val="dk1"/>
                </a:solidFill>
              </a:rPr>
              <a:t>Third party / community clients: Licenses will vary.</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t/>
            </a:r>
            <a:endParaRPr sz="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rPr b="1" lang="en"/>
              <a:t>                                                     </a:t>
            </a:r>
            <a:r>
              <a:rPr b="1" lang="en"/>
              <a:t>Flowable</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a:t>
            </a:r>
            <a:endParaRPr/>
          </a:p>
        </p:txBody>
      </p:sp>
      <p:sp>
        <p:nvSpPr>
          <p:cNvPr id="325" name="Google Shape;325;p48"/>
          <p:cNvSpPr txBox="1"/>
          <p:nvPr>
            <p:ph idx="1" type="body"/>
          </p:nvPr>
        </p:nvSpPr>
        <p:spPr>
          <a:xfrm>
            <a:off x="4286675" y="1381075"/>
            <a:ext cx="4777800" cy="3416400"/>
          </a:xfrm>
          <a:prstGeom prst="rect">
            <a:avLst/>
          </a:prstGeom>
        </p:spPr>
        <p:txBody>
          <a:bodyPr anchorCtr="0" anchor="t" bIns="91425" lIns="91425" spcFirstLastPara="1" rIns="91425" wrap="square" tIns="91425">
            <a:noAutofit/>
          </a:bodyPr>
          <a:lstStyle/>
          <a:p>
            <a:pPr indent="-273050" lvl="0" marL="457200" rtl="0" algn="l">
              <a:spcBef>
                <a:spcPts val="1200"/>
              </a:spcBef>
              <a:spcAft>
                <a:spcPts val="0"/>
              </a:spcAft>
              <a:buClr>
                <a:schemeClr val="dk1"/>
              </a:buClr>
              <a:buSzPts val="700"/>
              <a:buChar char="●"/>
            </a:pPr>
            <a:r>
              <a:rPr lang="en" sz="1400"/>
              <a:t>a compact and highly efficient workflow and Business Process Management (BPM) platform for developers, system admins and business users.</a:t>
            </a:r>
            <a:endParaRPr sz="1400"/>
          </a:p>
          <a:p>
            <a:pPr indent="-273050" lvl="0" marL="457200" rtl="0" algn="l">
              <a:spcBef>
                <a:spcPts val="0"/>
              </a:spcBef>
              <a:spcAft>
                <a:spcPts val="0"/>
              </a:spcAft>
              <a:buClr>
                <a:schemeClr val="dk1"/>
              </a:buClr>
              <a:buSzPts val="700"/>
              <a:buChar char="●"/>
            </a:pPr>
            <a:r>
              <a:rPr lang="en" sz="1400"/>
              <a:t>a lightning fast, tried and tested BPMN 2 process engine written in Java. It is Apache 2.0 licensed open source, with a committed community.</a:t>
            </a:r>
            <a:endParaRPr sz="1400"/>
          </a:p>
          <a:p>
            <a:pPr indent="-273050" lvl="0" marL="457200" rtl="0" algn="l">
              <a:spcBef>
                <a:spcPts val="0"/>
              </a:spcBef>
              <a:spcAft>
                <a:spcPts val="0"/>
              </a:spcAft>
              <a:buClr>
                <a:schemeClr val="dk1"/>
              </a:buClr>
              <a:buSzPts val="700"/>
              <a:buChar char="●"/>
            </a:pPr>
            <a:r>
              <a:rPr lang="en" sz="1400"/>
              <a:t>can run embedded in a Java application, or as a service on a server, a cluster, and in the cloud. It integrates perfectly with Spring. With a rich Java and REST API, it is the ideal engine for orchestrating human or system activities.</a:t>
            </a:r>
            <a:endParaRPr sz="1400"/>
          </a:p>
          <a:p>
            <a:pPr indent="0" lvl="0" marL="0" rtl="0" algn="l">
              <a:spcBef>
                <a:spcPts val="1200"/>
              </a:spcBef>
              <a:spcAft>
                <a:spcPts val="1600"/>
              </a:spcAft>
              <a:buNone/>
            </a:pPr>
            <a:r>
              <a:t/>
            </a:r>
            <a:endParaRPr sz="1400"/>
          </a:p>
        </p:txBody>
      </p:sp>
      <p:sp>
        <p:nvSpPr>
          <p:cNvPr id="326" name="Google Shape;326;p48"/>
          <p:cNvSpPr txBox="1"/>
          <p:nvPr/>
        </p:nvSpPr>
        <p:spPr>
          <a:xfrm>
            <a:off x="0" y="3886200"/>
            <a:ext cx="8892000" cy="69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200">
                <a:solidFill>
                  <a:schemeClr val="dk1"/>
                </a:solidFill>
              </a:rPr>
              <a:t>License</a:t>
            </a:r>
            <a:endParaRPr b="1" sz="1200">
              <a:solidFill>
                <a:schemeClr val="dk1"/>
              </a:solidFill>
            </a:endParaRPr>
          </a:p>
          <a:p>
            <a:pPr indent="0" lvl="0" marL="0" rtl="0" algn="l">
              <a:lnSpc>
                <a:spcPct val="115000"/>
              </a:lnSpc>
              <a:spcBef>
                <a:spcPts val="1400"/>
              </a:spcBef>
              <a:spcAft>
                <a:spcPts val="0"/>
              </a:spcAft>
              <a:buNone/>
            </a:pPr>
            <a:r>
              <a:rPr lang="en" sz="1000">
                <a:solidFill>
                  <a:schemeClr val="dk1"/>
                </a:solidFill>
              </a:rPr>
              <a:t>Flowable is distributed under the Apache V2 license (</a:t>
            </a:r>
            <a:r>
              <a:rPr lang="en" sz="1000" u="sng">
                <a:solidFill>
                  <a:schemeClr val="hlink"/>
                </a:solidFill>
                <a:hlinkClick r:id="rId3"/>
              </a:rPr>
              <a:t>http://www.apache.org/licenses/LICENSE-2.0.html</a:t>
            </a:r>
            <a:r>
              <a:rPr lang="en" sz="1000">
                <a:solidFill>
                  <a:schemeClr val="dk1"/>
                </a:solidFill>
              </a:rPr>
              <a:t>).</a:t>
            </a:r>
            <a:endParaRPr sz="1000">
              <a:solidFill>
                <a:schemeClr val="dk1"/>
              </a:solidFill>
            </a:endParaRPr>
          </a:p>
          <a:p>
            <a:pPr indent="0" lvl="0" marL="0" rtl="0" algn="l">
              <a:lnSpc>
                <a:spcPct val="115000"/>
              </a:lnSpc>
              <a:spcBef>
                <a:spcPts val="1400"/>
              </a:spcBef>
              <a:spcAft>
                <a:spcPts val="400"/>
              </a:spcAft>
              <a:buNone/>
            </a:pPr>
            <a:r>
              <a:rPr lang="en" sz="1000">
                <a:solidFill>
                  <a:schemeClr val="dk1"/>
                </a:solidFill>
              </a:rPr>
              <a:t>There is also a </a:t>
            </a:r>
            <a:r>
              <a:rPr b="1" lang="en" sz="1000">
                <a:solidFill>
                  <a:schemeClr val="dk1"/>
                </a:solidFill>
              </a:rPr>
              <a:t>Flowable Modeler</a:t>
            </a:r>
            <a:r>
              <a:rPr lang="en" sz="1000">
                <a:solidFill>
                  <a:schemeClr val="dk1"/>
                </a:solidFill>
              </a:rPr>
              <a:t> web based UI application which is available under the Apache 2 License</a:t>
            </a:r>
            <a:endParaRPr sz="1000">
              <a:solidFill>
                <a:schemeClr val="dk1"/>
              </a:solidFill>
            </a:endParaRPr>
          </a:p>
        </p:txBody>
      </p:sp>
      <p:pic>
        <p:nvPicPr>
          <p:cNvPr id="327" name="Google Shape;327;p48"/>
          <p:cNvPicPr preferRelativeResize="0"/>
          <p:nvPr/>
        </p:nvPicPr>
        <p:blipFill>
          <a:blip r:embed="rId4">
            <a:alphaModFix/>
          </a:blip>
          <a:stretch>
            <a:fillRect/>
          </a:stretch>
        </p:blipFill>
        <p:spPr>
          <a:xfrm>
            <a:off x="152400" y="1551125"/>
            <a:ext cx="4267200" cy="2620052"/>
          </a:xfrm>
          <a:prstGeom prst="rect">
            <a:avLst/>
          </a:prstGeom>
          <a:noFill/>
          <a:ln>
            <a:noFill/>
          </a:ln>
        </p:spPr>
      </p:pic>
      <p:sp>
        <p:nvSpPr>
          <p:cNvPr id="328" name="Google Shape;328;p48"/>
          <p:cNvSpPr txBox="1"/>
          <p:nvPr/>
        </p:nvSpPr>
        <p:spPr>
          <a:xfrm>
            <a:off x="304800" y="914400"/>
            <a:ext cx="8892000" cy="76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2"/>
                </a:solidFill>
              </a:rPr>
              <a:t>Flowable is an</a:t>
            </a:r>
            <a:r>
              <a:rPr lang="en">
                <a:solidFill>
                  <a:schemeClr val="dk2"/>
                </a:solidFill>
                <a:uFill>
                  <a:noFill/>
                </a:uFill>
                <a:hlinkClick r:id="rId5">
                  <a:extLst>
                    <a:ext uri="{A12FA001-AC4F-418D-AE19-62706E023703}">
                      <ahyp:hlinkClr val="tx"/>
                    </a:ext>
                  </a:extLst>
                </a:hlinkClick>
              </a:rPr>
              <a:t> open-source</a:t>
            </a:r>
            <a:r>
              <a:rPr lang="en">
                <a:solidFill>
                  <a:schemeClr val="dk2"/>
                </a:solidFill>
                <a:uFill>
                  <a:noFill/>
                </a:uFill>
                <a:hlinkClick r:id="rId6">
                  <a:extLst>
                    <a:ext uri="{A12FA001-AC4F-418D-AE19-62706E023703}">
                      <ahyp:hlinkClr val="tx"/>
                    </a:ext>
                  </a:extLst>
                </a:hlinkClick>
              </a:rPr>
              <a:t> workflow engine</a:t>
            </a:r>
            <a:r>
              <a:rPr lang="en">
                <a:solidFill>
                  <a:schemeClr val="dk2"/>
                </a:solidFill>
              </a:rPr>
              <a:t> written in</a:t>
            </a:r>
            <a:r>
              <a:rPr lang="en">
                <a:solidFill>
                  <a:schemeClr val="dk2"/>
                </a:solidFill>
                <a:uFill>
                  <a:noFill/>
                </a:uFill>
                <a:hlinkClick r:id="rId7">
                  <a:extLst>
                    <a:ext uri="{A12FA001-AC4F-418D-AE19-62706E023703}">
                      <ahyp:hlinkClr val="tx"/>
                    </a:ext>
                  </a:extLst>
                </a:hlinkClick>
              </a:rPr>
              <a:t> Java</a:t>
            </a:r>
            <a:r>
              <a:rPr lang="en">
                <a:solidFill>
                  <a:schemeClr val="dk2"/>
                </a:solidFill>
              </a:rPr>
              <a:t> that can execute business processes described in</a:t>
            </a:r>
            <a:r>
              <a:rPr lang="en">
                <a:solidFill>
                  <a:schemeClr val="dk2"/>
                </a:solidFill>
                <a:uFill>
                  <a:noFill/>
                </a:uFill>
                <a:hlinkClick r:id="rId8">
                  <a:extLst>
                    <a:ext uri="{A12FA001-AC4F-418D-AE19-62706E023703}">
                      <ahyp:hlinkClr val="tx"/>
                    </a:ext>
                  </a:extLst>
                </a:hlinkClick>
              </a:rPr>
              <a:t> BPMN</a:t>
            </a:r>
            <a:r>
              <a:rPr lang="en">
                <a:solidFill>
                  <a:schemeClr val="dk2"/>
                </a:solidFill>
              </a:rPr>
              <a:t> 2.0.It is an actively maintained fork of</a:t>
            </a:r>
            <a:r>
              <a:rPr lang="en">
                <a:solidFill>
                  <a:schemeClr val="dk2"/>
                </a:solidFill>
                <a:uFill>
                  <a:noFill/>
                </a:uFill>
                <a:hlinkClick r:id="rId9">
                  <a:extLst>
                    <a:ext uri="{A12FA001-AC4F-418D-AE19-62706E023703}">
                      <ahyp:hlinkClr val="tx"/>
                    </a:ext>
                  </a:extLst>
                </a:hlinkClick>
              </a:rPr>
              <a:t> Activiti (software)</a:t>
            </a:r>
            <a:r>
              <a:rPr lang="en">
                <a:solidFill>
                  <a:schemeClr val="dk2"/>
                </a:solidFill>
              </a:rPr>
              <a:t>.</a:t>
            </a:r>
            <a:endParaRPr baseline="30000" sz="1100" u="sng">
              <a:solidFill>
                <a:schemeClr val="hlink"/>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9"/>
          <p:cNvPicPr preferRelativeResize="0"/>
          <p:nvPr/>
        </p:nvPicPr>
        <p:blipFill>
          <a:blip r:embed="rId3">
            <a:alphaModFix/>
          </a:blip>
          <a:stretch>
            <a:fillRect/>
          </a:stretch>
        </p:blipFill>
        <p:spPr>
          <a:xfrm>
            <a:off x="152400" y="152400"/>
            <a:ext cx="4187350" cy="2472525"/>
          </a:xfrm>
          <a:prstGeom prst="rect">
            <a:avLst/>
          </a:prstGeom>
          <a:noFill/>
          <a:ln>
            <a:noFill/>
          </a:ln>
        </p:spPr>
      </p:pic>
      <p:pic>
        <p:nvPicPr>
          <p:cNvPr id="334" name="Google Shape;334;p49"/>
          <p:cNvPicPr preferRelativeResize="0"/>
          <p:nvPr/>
        </p:nvPicPr>
        <p:blipFill>
          <a:blip r:embed="rId4">
            <a:alphaModFix/>
          </a:blip>
          <a:stretch>
            <a:fillRect/>
          </a:stretch>
        </p:blipFill>
        <p:spPr>
          <a:xfrm>
            <a:off x="4572003" y="152403"/>
            <a:ext cx="4374066" cy="2419350"/>
          </a:xfrm>
          <a:prstGeom prst="rect">
            <a:avLst/>
          </a:prstGeom>
          <a:noFill/>
          <a:ln>
            <a:noFill/>
          </a:ln>
        </p:spPr>
      </p:pic>
      <p:pic>
        <p:nvPicPr>
          <p:cNvPr id="335" name="Google Shape;335;p49"/>
          <p:cNvPicPr preferRelativeResize="0"/>
          <p:nvPr/>
        </p:nvPicPr>
        <p:blipFill>
          <a:blip r:embed="rId5">
            <a:alphaModFix/>
          </a:blip>
          <a:stretch>
            <a:fillRect/>
          </a:stretch>
        </p:blipFill>
        <p:spPr>
          <a:xfrm>
            <a:off x="4492150" y="2724152"/>
            <a:ext cx="4187834" cy="226694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76200" y="152400"/>
            <a:ext cx="89583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Viewing DAG Code from Airflow UI</a:t>
            </a:r>
            <a:endParaRPr/>
          </a:p>
        </p:txBody>
      </p:sp>
      <p:pic>
        <p:nvPicPr>
          <p:cNvPr id="78" name="Google Shape;78;p16"/>
          <p:cNvPicPr preferRelativeResize="0"/>
          <p:nvPr/>
        </p:nvPicPr>
        <p:blipFill>
          <a:blip r:embed="rId3">
            <a:alphaModFix/>
          </a:blip>
          <a:stretch>
            <a:fillRect/>
          </a:stretch>
        </p:blipFill>
        <p:spPr>
          <a:xfrm>
            <a:off x="152400" y="732900"/>
            <a:ext cx="7119724" cy="4031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311700" y="-240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2300">
                <a:solidFill>
                  <a:srgbClr val="000000"/>
                </a:solidFill>
              </a:rPr>
              <a:t>workflows with Apache Airflow</a:t>
            </a:r>
            <a:endParaRPr b="1" sz="2300">
              <a:solidFill>
                <a:srgbClr val="000000"/>
              </a:solidFill>
            </a:endParaRPr>
          </a:p>
          <a:p>
            <a:pPr indent="0" lvl="0" marL="0" rtl="0" algn="l">
              <a:spcBef>
                <a:spcPts val="600"/>
              </a:spcBef>
              <a:spcAft>
                <a:spcPts val="0"/>
              </a:spcAft>
              <a:buNone/>
            </a:pPr>
            <a:r>
              <a:t/>
            </a:r>
            <a:endParaRPr sz="2800">
              <a:solidFill>
                <a:srgbClr val="000000"/>
              </a:solidFill>
            </a:endParaRPr>
          </a:p>
        </p:txBody>
      </p:sp>
      <p:sp>
        <p:nvSpPr>
          <p:cNvPr id="84" name="Google Shape;84;p17"/>
          <p:cNvSpPr txBox="1"/>
          <p:nvPr/>
        </p:nvSpPr>
        <p:spPr>
          <a:xfrm>
            <a:off x="311700" y="314275"/>
            <a:ext cx="8520600" cy="438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rgbClr val="000000"/>
                </a:solidFill>
              </a:rPr>
              <a:t>Airflow DAG example:</a:t>
            </a:r>
            <a:endParaRPr b="1" sz="1300">
              <a:solidFill>
                <a:srgbClr val="000000"/>
              </a:solidFill>
            </a:endParaRPr>
          </a:p>
          <a:p>
            <a:pPr indent="0" lvl="0" marL="0" rtl="0" algn="l">
              <a:lnSpc>
                <a:spcPct val="115000"/>
              </a:lnSpc>
              <a:spcBef>
                <a:spcPts val="1400"/>
              </a:spcBef>
              <a:spcAft>
                <a:spcPts val="0"/>
              </a:spcAft>
              <a:buNone/>
            </a:pPr>
            <a:r>
              <a:t/>
            </a:r>
            <a:endParaRPr b="1" sz="1300">
              <a:solidFill>
                <a:srgbClr val="000000"/>
              </a:solidFill>
            </a:endParaRPr>
          </a:p>
          <a:p>
            <a:pPr indent="0" lvl="0" marL="0" rtl="0" algn="l">
              <a:lnSpc>
                <a:spcPct val="115000"/>
              </a:lnSpc>
              <a:spcBef>
                <a:spcPts val="1400"/>
              </a:spcBef>
              <a:spcAft>
                <a:spcPts val="0"/>
              </a:spcAft>
              <a:buNone/>
            </a:pPr>
            <a:r>
              <a:t/>
            </a:r>
            <a:endParaRPr b="1" sz="1300">
              <a:solidFill>
                <a:srgbClr val="000000"/>
              </a:solidFill>
            </a:endParaRPr>
          </a:p>
          <a:p>
            <a:pPr indent="0" lvl="0" marL="0" rtl="0" algn="l">
              <a:lnSpc>
                <a:spcPct val="115000"/>
              </a:lnSpc>
              <a:spcBef>
                <a:spcPts val="1400"/>
              </a:spcBef>
              <a:spcAft>
                <a:spcPts val="0"/>
              </a:spcAft>
              <a:buNone/>
            </a:pPr>
            <a:r>
              <a:t/>
            </a:r>
            <a:endParaRPr b="1" sz="1300">
              <a:solidFill>
                <a:srgbClr val="000000"/>
              </a:solidFill>
            </a:endParaRPr>
          </a:p>
          <a:p>
            <a:pPr indent="0" lvl="0" marL="0" rtl="0" algn="l">
              <a:lnSpc>
                <a:spcPct val="115000"/>
              </a:lnSpc>
              <a:spcBef>
                <a:spcPts val="1400"/>
              </a:spcBef>
              <a:spcAft>
                <a:spcPts val="0"/>
              </a:spcAft>
              <a:buNone/>
            </a:pPr>
            <a:r>
              <a:rPr b="1" lang="en" sz="1300">
                <a:solidFill>
                  <a:srgbClr val="000000"/>
                </a:solidFill>
              </a:rPr>
              <a:t>Add the following code to dags/hello_world.py</a:t>
            </a:r>
            <a:endParaRPr b="1" sz="1300">
              <a:solidFill>
                <a:srgbClr val="000000"/>
              </a:solidFill>
            </a:endParaRPr>
          </a:p>
          <a:p>
            <a:pPr indent="0" lvl="0" marL="0" rtl="0" algn="l">
              <a:lnSpc>
                <a:spcPct val="115000"/>
              </a:lnSpc>
              <a:spcBef>
                <a:spcPts val="1400"/>
              </a:spcBef>
              <a:spcAft>
                <a:spcPts val="0"/>
              </a:spcAft>
              <a:buNone/>
            </a:pPr>
            <a:r>
              <a:t/>
            </a:r>
            <a:endParaRPr b="1" sz="1300">
              <a:solidFill>
                <a:srgbClr val="000000"/>
              </a:solidFill>
            </a:endParaRPr>
          </a:p>
          <a:p>
            <a:pPr indent="0" lvl="0" marL="0" rtl="0" algn="l">
              <a:lnSpc>
                <a:spcPct val="115000"/>
              </a:lnSpc>
              <a:spcBef>
                <a:spcPts val="1400"/>
              </a:spcBef>
              <a:spcAft>
                <a:spcPts val="0"/>
              </a:spcAft>
              <a:buNone/>
            </a:pPr>
            <a:r>
              <a:t/>
            </a:r>
            <a:endParaRPr b="1" sz="1300">
              <a:solidFill>
                <a:srgbClr val="000000"/>
              </a:solidFill>
            </a:endParaRPr>
          </a:p>
          <a:p>
            <a:pPr indent="0" lvl="0" marL="0" rtl="0" algn="l">
              <a:lnSpc>
                <a:spcPct val="115000"/>
              </a:lnSpc>
              <a:spcBef>
                <a:spcPts val="400"/>
              </a:spcBef>
              <a:spcAft>
                <a:spcPts val="0"/>
              </a:spcAft>
              <a:buNone/>
            </a:pPr>
            <a:r>
              <a:t/>
            </a:r>
            <a:endParaRPr sz="1300">
              <a:solidFill>
                <a:srgbClr val="000000"/>
              </a:solidFill>
            </a:endParaRPr>
          </a:p>
          <a:p>
            <a:pPr indent="0" lvl="0" marL="0" rtl="0" algn="l">
              <a:lnSpc>
                <a:spcPct val="115000"/>
              </a:lnSpc>
              <a:spcBef>
                <a:spcPts val="1600"/>
              </a:spcBef>
              <a:spcAft>
                <a:spcPts val="1600"/>
              </a:spcAft>
              <a:buNone/>
            </a:pPr>
            <a:r>
              <a:t/>
            </a:r>
            <a:endParaRPr sz="1300">
              <a:solidFill>
                <a:srgbClr val="000000"/>
              </a:solidFill>
            </a:endParaRPr>
          </a:p>
        </p:txBody>
      </p:sp>
      <p:pic>
        <p:nvPicPr>
          <p:cNvPr id="85" name="Google Shape;85;p17"/>
          <p:cNvPicPr preferRelativeResize="0"/>
          <p:nvPr/>
        </p:nvPicPr>
        <p:blipFill>
          <a:blip r:embed="rId3">
            <a:alphaModFix/>
          </a:blip>
          <a:stretch>
            <a:fillRect/>
          </a:stretch>
        </p:blipFill>
        <p:spPr>
          <a:xfrm>
            <a:off x="387900" y="968888"/>
            <a:ext cx="3867150" cy="1076325"/>
          </a:xfrm>
          <a:prstGeom prst="rect">
            <a:avLst/>
          </a:prstGeom>
          <a:noFill/>
          <a:ln>
            <a:noFill/>
          </a:ln>
        </p:spPr>
      </p:pic>
      <p:pic>
        <p:nvPicPr>
          <p:cNvPr id="86" name="Google Shape;86;p17"/>
          <p:cNvPicPr preferRelativeResize="0"/>
          <p:nvPr/>
        </p:nvPicPr>
        <p:blipFill>
          <a:blip r:embed="rId4">
            <a:alphaModFix/>
          </a:blip>
          <a:stretch>
            <a:fillRect/>
          </a:stretch>
        </p:blipFill>
        <p:spPr>
          <a:xfrm>
            <a:off x="311700" y="2462700"/>
            <a:ext cx="4850163" cy="2299800"/>
          </a:xfrm>
          <a:prstGeom prst="rect">
            <a:avLst/>
          </a:prstGeom>
          <a:noFill/>
          <a:ln>
            <a:noFill/>
          </a:ln>
        </p:spPr>
      </p:pic>
      <p:sp>
        <p:nvSpPr>
          <p:cNvPr id="87" name="Google Shape;87;p17"/>
          <p:cNvSpPr txBox="1"/>
          <p:nvPr/>
        </p:nvSpPr>
        <p:spPr>
          <a:xfrm>
            <a:off x="0" y="4648200"/>
            <a:ext cx="9064500" cy="3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file creates a simple DAG with just two operators, the DummyOperator, which does nothing and a PythonOperator which calls the print_hello function when its task is executed.</a:t>
            </a:r>
            <a:endParaRPr/>
          </a:p>
        </p:txBody>
      </p:sp>
      <p:pic>
        <p:nvPicPr>
          <p:cNvPr id="88" name="Google Shape;88;p17"/>
          <p:cNvPicPr preferRelativeResize="0"/>
          <p:nvPr/>
        </p:nvPicPr>
        <p:blipFill>
          <a:blip r:embed="rId5">
            <a:alphaModFix/>
          </a:blip>
          <a:stretch>
            <a:fillRect/>
          </a:stretch>
        </p:blipFill>
        <p:spPr>
          <a:xfrm>
            <a:off x="5943450" y="-28350"/>
            <a:ext cx="3121050" cy="2716025"/>
          </a:xfrm>
          <a:prstGeom prst="rect">
            <a:avLst/>
          </a:prstGeom>
          <a:noFill/>
          <a:ln>
            <a:noFill/>
          </a:ln>
        </p:spPr>
      </p:pic>
      <p:pic>
        <p:nvPicPr>
          <p:cNvPr id="89" name="Google Shape;89;p17"/>
          <p:cNvPicPr preferRelativeResize="0"/>
          <p:nvPr/>
        </p:nvPicPr>
        <p:blipFill>
          <a:blip r:embed="rId6">
            <a:alphaModFix/>
          </a:blip>
          <a:stretch>
            <a:fillRect/>
          </a:stretch>
        </p:blipFill>
        <p:spPr>
          <a:xfrm>
            <a:off x="5229650" y="2684185"/>
            <a:ext cx="3867150" cy="20061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86025" y="882325"/>
            <a:ext cx="4960800" cy="2263000"/>
          </a:xfrm>
          <a:prstGeom prst="rect">
            <a:avLst/>
          </a:prstGeom>
          <a:noFill/>
          <a:ln>
            <a:noFill/>
          </a:ln>
        </p:spPr>
      </p:pic>
      <p:sp>
        <p:nvSpPr>
          <p:cNvPr id="95" name="Google Shape;95;p18"/>
          <p:cNvSpPr txBox="1"/>
          <p:nvPr/>
        </p:nvSpPr>
        <p:spPr>
          <a:xfrm>
            <a:off x="238875" y="145975"/>
            <a:ext cx="38751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Commits</a:t>
            </a:r>
            <a:endParaRPr b="1" sz="1600"/>
          </a:p>
        </p:txBody>
      </p:sp>
      <p:pic>
        <p:nvPicPr>
          <p:cNvPr id="96" name="Google Shape;96;p18"/>
          <p:cNvPicPr preferRelativeResize="0"/>
          <p:nvPr/>
        </p:nvPicPr>
        <p:blipFill>
          <a:blip r:embed="rId4">
            <a:alphaModFix/>
          </a:blip>
          <a:stretch>
            <a:fillRect/>
          </a:stretch>
        </p:blipFill>
        <p:spPr>
          <a:xfrm>
            <a:off x="4193775" y="2833375"/>
            <a:ext cx="4698100" cy="2263000"/>
          </a:xfrm>
          <a:prstGeom prst="rect">
            <a:avLst/>
          </a:prstGeom>
          <a:noFill/>
          <a:ln>
            <a:noFill/>
          </a:ln>
        </p:spPr>
      </p:pic>
      <p:sp>
        <p:nvSpPr>
          <p:cNvPr id="97" name="Google Shape;97;p18"/>
          <p:cNvSpPr txBox="1"/>
          <p:nvPr/>
        </p:nvSpPr>
        <p:spPr>
          <a:xfrm>
            <a:off x="5191875" y="2050975"/>
            <a:ext cx="38751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Code frequency</a:t>
            </a:r>
            <a:endParaRPr b="1" sz="1600"/>
          </a:p>
        </p:txBody>
      </p:sp>
      <p:pic>
        <p:nvPicPr>
          <p:cNvPr id="98" name="Google Shape;98;p18"/>
          <p:cNvPicPr preferRelativeResize="0"/>
          <p:nvPr/>
        </p:nvPicPr>
        <p:blipFill>
          <a:blip r:embed="rId5">
            <a:alphaModFix/>
          </a:blip>
          <a:stretch>
            <a:fillRect/>
          </a:stretch>
        </p:blipFill>
        <p:spPr>
          <a:xfrm>
            <a:off x="4888550" y="364750"/>
            <a:ext cx="3308542" cy="1746175"/>
          </a:xfrm>
          <a:prstGeom prst="rect">
            <a:avLst/>
          </a:prstGeom>
          <a:noFill/>
          <a:ln>
            <a:noFill/>
          </a:ln>
        </p:spPr>
      </p:pic>
      <p:sp>
        <p:nvSpPr>
          <p:cNvPr id="99" name="Google Shape;99;p18"/>
          <p:cNvSpPr txBox="1"/>
          <p:nvPr/>
        </p:nvSpPr>
        <p:spPr>
          <a:xfrm>
            <a:off x="4810875" y="-6425"/>
            <a:ext cx="38751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Pulse</a:t>
            </a:r>
            <a:endParaRPr b="1" sz="1600"/>
          </a:p>
        </p:txBody>
      </p:sp>
      <p:pic>
        <p:nvPicPr>
          <p:cNvPr id="100" name="Google Shape;100;p18"/>
          <p:cNvPicPr preferRelativeResize="0"/>
          <p:nvPr/>
        </p:nvPicPr>
        <p:blipFill>
          <a:blip r:embed="rId6">
            <a:alphaModFix/>
          </a:blip>
          <a:stretch>
            <a:fillRect/>
          </a:stretch>
        </p:blipFill>
        <p:spPr>
          <a:xfrm>
            <a:off x="152400" y="3297725"/>
            <a:ext cx="3449237" cy="169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5200"/>
              <a:buFont typeface="Arial"/>
              <a:buNone/>
            </a:pPr>
            <a:r>
              <a:rPr lang="en" sz="5200">
                <a:solidFill>
                  <a:schemeClr val="dk1"/>
                </a:solidFill>
              </a:rPr>
              <a:t>Camunda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rotWithShape="1">
          <a:blip r:embed="rId3">
            <a:alphaModFix/>
          </a:blip>
          <a:srcRect b="0" l="0" r="0" t="0"/>
          <a:stretch/>
        </p:blipFill>
        <p:spPr>
          <a:xfrm>
            <a:off x="-36375" y="0"/>
            <a:ext cx="5551540" cy="5143500"/>
          </a:xfrm>
          <a:prstGeom prst="rect">
            <a:avLst/>
          </a:prstGeom>
          <a:noFill/>
          <a:ln>
            <a:noFill/>
          </a:ln>
        </p:spPr>
      </p:pic>
      <p:pic>
        <p:nvPicPr>
          <p:cNvPr id="111" name="Google Shape;111;p20"/>
          <p:cNvPicPr preferRelativeResize="0"/>
          <p:nvPr/>
        </p:nvPicPr>
        <p:blipFill rotWithShape="1">
          <a:blip r:embed="rId4">
            <a:alphaModFix/>
          </a:blip>
          <a:srcRect b="0" l="0" r="0" t="0"/>
          <a:stretch/>
        </p:blipFill>
        <p:spPr>
          <a:xfrm>
            <a:off x="5248461" y="76200"/>
            <a:ext cx="3819339" cy="4991099"/>
          </a:xfrm>
          <a:prstGeom prst="rect">
            <a:avLst/>
          </a:prstGeom>
          <a:noFill/>
          <a:ln>
            <a:noFill/>
          </a:ln>
        </p:spPr>
      </p:pic>
      <p:sp>
        <p:nvSpPr>
          <p:cNvPr id="112" name="Google Shape;112;p20"/>
          <p:cNvSpPr txBox="1"/>
          <p:nvPr/>
        </p:nvSpPr>
        <p:spPr>
          <a:xfrm>
            <a:off x="5943600" y="152400"/>
            <a:ext cx="41538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https://camunda.com/enterprise/</a:t>
            </a:r>
            <a:endParaRPr b="0" i="0" sz="1400" u="none" cap="none" strike="noStrike">
              <a:solidFill>
                <a:srgbClr val="000000"/>
              </a:solidFill>
              <a:latin typeface="Arial"/>
              <a:ea typeface="Arial"/>
              <a:cs typeface="Arial"/>
              <a:sym typeface="Arial"/>
            </a:endParaRPr>
          </a:p>
        </p:txBody>
      </p:sp>
      <p:sp>
        <p:nvSpPr>
          <p:cNvPr id="113" name="Google Shape;113;p20"/>
          <p:cNvSpPr txBox="1"/>
          <p:nvPr/>
        </p:nvSpPr>
        <p:spPr>
          <a:xfrm>
            <a:off x="5854200" y="4047350"/>
            <a:ext cx="3213600" cy="6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Arial"/>
                <a:ea typeface="Arial"/>
                <a:cs typeface="Arial"/>
                <a:sym typeface="Arial"/>
              </a:rPr>
              <a:t>When a new version of the CE is released (every 6 months) the engine is identical to the EE version. But between releases of the CE the EE gets a series of patch releases which the CE version will not get.</a:t>
            </a:r>
            <a:endParaRPr b="0" i="0" sz="600" u="none" cap="none" strike="noStrike">
              <a:solidFill>
                <a:srgbClr val="000000"/>
              </a:solidFill>
              <a:latin typeface="Arial"/>
              <a:ea typeface="Arial"/>
              <a:cs typeface="Arial"/>
              <a:sym typeface="Arial"/>
            </a:endParaRPr>
          </a:p>
        </p:txBody>
      </p:sp>
      <p:pic>
        <p:nvPicPr>
          <p:cNvPr id="114" name="Google Shape;114;p20"/>
          <p:cNvPicPr preferRelativeResize="0"/>
          <p:nvPr/>
        </p:nvPicPr>
        <p:blipFill>
          <a:blip r:embed="rId5">
            <a:alphaModFix/>
          </a:blip>
          <a:stretch>
            <a:fillRect/>
          </a:stretch>
        </p:blipFill>
        <p:spPr>
          <a:xfrm>
            <a:off x="2894500" y="764449"/>
            <a:ext cx="2353950" cy="8566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rotWithShape="1">
          <a:blip r:embed="rId3">
            <a:alphaModFix/>
          </a:blip>
          <a:srcRect b="0" l="0" r="0" t="0"/>
          <a:stretch/>
        </p:blipFill>
        <p:spPr>
          <a:xfrm>
            <a:off x="152400" y="152400"/>
            <a:ext cx="4306958" cy="2419350"/>
          </a:xfrm>
          <a:prstGeom prst="rect">
            <a:avLst/>
          </a:prstGeom>
          <a:noFill/>
          <a:ln>
            <a:noFill/>
          </a:ln>
        </p:spPr>
      </p:pic>
      <p:pic>
        <p:nvPicPr>
          <p:cNvPr id="120" name="Google Shape;120;p21"/>
          <p:cNvPicPr preferRelativeResize="0"/>
          <p:nvPr/>
        </p:nvPicPr>
        <p:blipFill rotWithShape="1">
          <a:blip r:embed="rId4">
            <a:alphaModFix/>
          </a:blip>
          <a:srcRect b="0" l="0" r="0" t="0"/>
          <a:stretch/>
        </p:blipFill>
        <p:spPr>
          <a:xfrm>
            <a:off x="4664833" y="113275"/>
            <a:ext cx="4379841" cy="2497595"/>
          </a:xfrm>
          <a:prstGeom prst="rect">
            <a:avLst/>
          </a:prstGeom>
          <a:noFill/>
          <a:ln>
            <a:noFill/>
          </a:ln>
        </p:spPr>
      </p:pic>
      <p:sp>
        <p:nvSpPr>
          <p:cNvPr id="121" name="Google Shape;121;p21"/>
          <p:cNvSpPr txBox="1"/>
          <p:nvPr/>
        </p:nvSpPr>
        <p:spPr>
          <a:xfrm>
            <a:off x="5773050" y="345050"/>
            <a:ext cx="18978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Code Frequency</a:t>
            </a:r>
            <a:endParaRPr b="0" i="0" sz="1400" u="none" cap="none" strike="noStrike">
              <a:solidFill>
                <a:srgbClr val="000000"/>
              </a:solidFill>
              <a:latin typeface="Arial"/>
              <a:ea typeface="Arial"/>
              <a:cs typeface="Arial"/>
              <a:sym typeface="Arial"/>
            </a:endParaRPr>
          </a:p>
        </p:txBody>
      </p:sp>
      <p:sp>
        <p:nvSpPr>
          <p:cNvPr id="122" name="Google Shape;122;p21"/>
          <p:cNvSpPr txBox="1"/>
          <p:nvPr/>
        </p:nvSpPr>
        <p:spPr>
          <a:xfrm>
            <a:off x="362850" y="40250"/>
            <a:ext cx="18978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Code Commits</a:t>
            </a:r>
            <a:endParaRPr b="0" i="0" sz="1400" u="none" cap="none" strike="noStrike">
              <a:solidFill>
                <a:srgbClr val="000000"/>
              </a:solidFill>
              <a:latin typeface="Arial"/>
              <a:ea typeface="Arial"/>
              <a:cs typeface="Arial"/>
              <a:sym typeface="Arial"/>
            </a:endParaRPr>
          </a:p>
        </p:txBody>
      </p:sp>
      <p:pic>
        <p:nvPicPr>
          <p:cNvPr id="123" name="Google Shape;123;p21"/>
          <p:cNvPicPr preferRelativeResize="0"/>
          <p:nvPr/>
        </p:nvPicPr>
        <p:blipFill rotWithShape="1">
          <a:blip r:embed="rId5">
            <a:alphaModFix/>
          </a:blip>
          <a:srcRect b="0" l="0" r="0" t="0"/>
          <a:stretch/>
        </p:blipFill>
        <p:spPr>
          <a:xfrm>
            <a:off x="152400" y="2763270"/>
            <a:ext cx="4194743" cy="2227830"/>
          </a:xfrm>
          <a:prstGeom prst="rect">
            <a:avLst/>
          </a:prstGeom>
          <a:noFill/>
          <a:ln>
            <a:noFill/>
          </a:ln>
        </p:spPr>
      </p:pic>
      <p:sp>
        <p:nvSpPr>
          <p:cNvPr id="124" name="Google Shape;124;p21"/>
          <p:cNvSpPr txBox="1"/>
          <p:nvPr/>
        </p:nvSpPr>
        <p:spPr>
          <a:xfrm>
            <a:off x="2057075" y="3025875"/>
            <a:ext cx="9156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Pulse</a:t>
            </a:r>
            <a:endParaRPr b="0" i="0" sz="1400" u="none" cap="none" strike="noStrike">
              <a:solidFill>
                <a:srgbClr val="000000"/>
              </a:solidFill>
              <a:latin typeface="Arial"/>
              <a:ea typeface="Arial"/>
              <a:cs typeface="Arial"/>
              <a:sym typeface="Arial"/>
            </a:endParaRPr>
          </a:p>
        </p:txBody>
      </p:sp>
      <p:pic>
        <p:nvPicPr>
          <p:cNvPr id="125" name="Google Shape;125;p21"/>
          <p:cNvPicPr preferRelativeResize="0"/>
          <p:nvPr/>
        </p:nvPicPr>
        <p:blipFill rotWithShape="1">
          <a:blip r:embed="rId6">
            <a:alphaModFix/>
          </a:blip>
          <a:srcRect b="0" l="0" r="0" t="0"/>
          <a:stretch/>
        </p:blipFill>
        <p:spPr>
          <a:xfrm>
            <a:off x="4664818" y="2763270"/>
            <a:ext cx="2138871" cy="2227830"/>
          </a:xfrm>
          <a:prstGeom prst="rect">
            <a:avLst/>
          </a:prstGeom>
          <a:noFill/>
          <a:ln>
            <a:noFill/>
          </a:ln>
        </p:spPr>
      </p:pic>
      <p:pic>
        <p:nvPicPr>
          <p:cNvPr id="126" name="Google Shape;126;p21"/>
          <p:cNvPicPr preferRelativeResize="0"/>
          <p:nvPr/>
        </p:nvPicPr>
        <p:blipFill rotWithShape="1">
          <a:blip r:embed="rId7">
            <a:alphaModFix/>
          </a:blip>
          <a:srcRect b="0" l="0" r="0" t="0"/>
          <a:stretch/>
        </p:blipFill>
        <p:spPr>
          <a:xfrm>
            <a:off x="6956089" y="2763270"/>
            <a:ext cx="2035511" cy="2116490"/>
          </a:xfrm>
          <a:prstGeom prst="rect">
            <a:avLst/>
          </a:prstGeom>
          <a:noFill/>
          <a:ln>
            <a:noFill/>
          </a:ln>
        </p:spPr>
      </p:pic>
      <p:sp>
        <p:nvSpPr>
          <p:cNvPr id="127" name="Google Shape;127;p21"/>
          <p:cNvSpPr txBox="1"/>
          <p:nvPr/>
        </p:nvSpPr>
        <p:spPr>
          <a:xfrm>
            <a:off x="5816300" y="2618350"/>
            <a:ext cx="1393500" cy="31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Partners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