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F40B2F-581E-4779-BA8A-9C1ABC4769B3}">
  <a:tblStyle styleId="{0EF40B2F-581E-4779-BA8A-9C1ABC4769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fc3e3150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fc3e3150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030efaa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030efaa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fc3e3150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fc3e3150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fc3e3150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fc3e3150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09ef75b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09ef75b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fc3e3150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fc3e3150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fc3e3150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fc3e3150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09ef75b2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09ef75b2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fc3e3150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fc3e3150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fc3e3150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fc3e3150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fc3e3150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fc3e3150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points</a:t>
            </a:r>
            <a:endParaRPr/>
          </a:p>
          <a:p>
            <a:pPr indent="0" lvl="0" marL="0" rtl="0" algn="l">
              <a:spcBef>
                <a:spcPts val="0"/>
              </a:spcBef>
              <a:spcAft>
                <a:spcPts val="0"/>
              </a:spcAft>
              <a:buNone/>
            </a:pPr>
            <a:r>
              <a:rPr lang="en"/>
              <a:t>Remove NMS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09ef75b2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09ef75b2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09ef75b2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09ef75b2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09ef75b2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09ef75b2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09ef75b2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09ef75b2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09ef75b2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09ef75b2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09ef75b2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09ef75b2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09ef75b2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309ef75b2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09ef75b2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09ef75b2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fc3e3150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fc3e3150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fc3e31504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fc3e3150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fc3e3150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fc3e3150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09ef75b2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09ef75b2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points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fc3e3150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fc3e3150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fc3e3150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fc3e3150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OPtions/head details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fc3e3150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fc3e3150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fc3e3150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fc3e3150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example.com/ns/example-jukebo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atatracker.ietf.org/doc/html/rfc804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hyperlink" Target="http://www.watersprings.org/pub/id/draft-ietf-netconf-restconf-notif-08.html" TargetMode="External"/><Relationship Id="rId10" Type="http://schemas.openxmlformats.org/officeDocument/2006/relationships/hyperlink" Target="https://forum.huawei.com/enterprise/en/difference-between-the-restconf-and-netconf/thread/617982-861" TargetMode="External"/><Relationship Id="rId13" Type="http://schemas.openxmlformats.org/officeDocument/2006/relationships/hyperlink" Target="https://datatracker.ietf.org/doc/html/rfc8072" TargetMode="External"/><Relationship Id="rId12" Type="http://schemas.openxmlformats.org/officeDocument/2006/relationships/hyperlink" Target="https://www.youtube.com/watch?v=cooE3wZ7O4I" TargetMode="External"/><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routerfreak.com/using-restconf-for-network-automation/" TargetMode="External"/><Relationship Id="rId4" Type="http://schemas.openxmlformats.org/officeDocument/2006/relationships/hyperlink" Target="https://standards.incits.org/apps/group_public/download.php/90692/T11-2017-00027-v002.pdf" TargetMode="External"/><Relationship Id="rId9" Type="http://schemas.openxmlformats.org/officeDocument/2006/relationships/hyperlink" Target="https://standards.incits.org/apps/group_public/download.php/90692/T11-2017-00027-v002.pdf" TargetMode="External"/><Relationship Id="rId5" Type="http://schemas.openxmlformats.org/officeDocument/2006/relationships/hyperlink" Target="https://devnetdan.com/2020/09/27/netconf-vs-restconf/" TargetMode="External"/><Relationship Id="rId6" Type="http://schemas.openxmlformats.org/officeDocument/2006/relationships/hyperlink" Target="https://blogs.cisco.com/developer/johann02" TargetMode="External"/><Relationship Id="rId7" Type="http://schemas.openxmlformats.org/officeDocument/2006/relationships/hyperlink" Target="https://forum.huawei.com/enterprise/en/netconf-restconf-and-yang/thread/834865-861" TargetMode="External"/><Relationship Id="rId8" Type="http://schemas.openxmlformats.org/officeDocument/2006/relationships/hyperlink" Target="https://developer.cisco.com/video/net-prog-basic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ools.ietf.org/html/rfc804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Restconf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Constructing RESTCONF URIs for Data Resources</a:t>
            </a:r>
            <a:endParaRPr/>
          </a:p>
          <a:p>
            <a:pPr indent="0" lvl="0" marL="0" rtl="0" algn="l">
              <a:spcBef>
                <a:spcPts val="0"/>
              </a:spcBef>
              <a:spcAft>
                <a:spcPts val="0"/>
              </a:spcAft>
              <a:buNone/>
            </a:pPr>
            <a:r>
              <a:t/>
            </a:r>
            <a:endParaRPr sz="1444">
              <a:solidFill>
                <a:srgbClr val="000000"/>
              </a:solidFill>
            </a:endParaRPr>
          </a:p>
        </p:txBody>
      </p:sp>
      <p:sp>
        <p:nvSpPr>
          <p:cNvPr id="145" name="Google Shape;145;p22"/>
          <p:cNvSpPr txBox="1"/>
          <p:nvPr>
            <p:ph idx="1" type="body"/>
          </p:nvPr>
        </p:nvSpPr>
        <p:spPr>
          <a:xfrm>
            <a:off x="311700" y="1245825"/>
            <a:ext cx="4773600" cy="3339000"/>
          </a:xfrm>
          <a:prstGeom prst="rect">
            <a:avLst/>
          </a:prstGeom>
        </p:spPr>
        <p:txBody>
          <a:bodyPr anchorCtr="0" anchor="t" bIns="91425" lIns="91425" spcFirstLastPara="1" rIns="91425" wrap="square" tIns="91425">
            <a:normAutofit fontScale="40000"/>
          </a:bodyPr>
          <a:lstStyle/>
          <a:p>
            <a:pPr indent="0" lvl="0" marL="0" rtl="0" algn="l">
              <a:lnSpc>
                <a:spcPct val="100000"/>
              </a:lnSpc>
              <a:spcBef>
                <a:spcPts val="0"/>
              </a:spcBef>
              <a:spcAft>
                <a:spcPts val="0"/>
              </a:spcAft>
              <a:buNone/>
            </a:pPr>
            <a:r>
              <a:rPr lang="en" sz="1444">
                <a:solidFill>
                  <a:srgbClr val="000000"/>
                </a:solidFill>
              </a:rPr>
              <a:t>https://&lt;</a:t>
            </a:r>
            <a:r>
              <a:rPr lang="en" sz="1444">
                <a:solidFill>
                  <a:srgbClr val="4A86E8"/>
                </a:solidFill>
              </a:rPr>
              <a:t>address</a:t>
            </a:r>
            <a:r>
              <a:rPr lang="en" sz="1444">
                <a:solidFill>
                  <a:srgbClr val="000000"/>
                </a:solidFill>
              </a:rPr>
              <a:t>&gt;/&lt;</a:t>
            </a:r>
            <a:r>
              <a:rPr lang="en" sz="1444">
                <a:solidFill>
                  <a:srgbClr val="FF0000"/>
                </a:solidFill>
              </a:rPr>
              <a:t>root</a:t>
            </a:r>
            <a:r>
              <a:rPr lang="en" sz="1444">
                <a:solidFill>
                  <a:srgbClr val="000000"/>
                </a:solidFill>
              </a:rPr>
              <a:t>&gt;/</a:t>
            </a:r>
            <a:r>
              <a:rPr lang="en" sz="1444">
                <a:solidFill>
                  <a:srgbClr val="9900FF"/>
                </a:solidFill>
              </a:rPr>
              <a:t>data</a:t>
            </a:r>
            <a:r>
              <a:rPr lang="en" sz="1444">
                <a:solidFill>
                  <a:srgbClr val="000000"/>
                </a:solidFill>
              </a:rPr>
              <a:t>/&lt;</a:t>
            </a:r>
            <a:r>
              <a:rPr lang="en" sz="1444">
                <a:solidFill>
                  <a:srgbClr val="BF9000"/>
                </a:solidFill>
              </a:rPr>
              <a:t>yang-module&gt;</a:t>
            </a:r>
            <a:r>
              <a:rPr lang="en" sz="1444">
                <a:solidFill>
                  <a:srgbClr val="000000"/>
                </a:solidFill>
              </a:rPr>
              <a:t>:&lt;</a:t>
            </a:r>
            <a:r>
              <a:rPr lang="en" sz="1444">
                <a:solidFill>
                  <a:srgbClr val="BF9000"/>
                </a:solidFill>
              </a:rPr>
              <a:t>datanode&gt;</a:t>
            </a:r>
            <a:r>
              <a:rPr lang="en" sz="1444">
                <a:solidFill>
                  <a:srgbClr val="000000"/>
                </a:solidFill>
              </a:rPr>
              <a:t>/&lt;</a:t>
            </a:r>
            <a:r>
              <a:rPr lang="en" sz="1444">
                <a:solidFill>
                  <a:srgbClr val="073763"/>
                </a:solidFill>
              </a:rPr>
              <a:t>datanode</a:t>
            </a:r>
            <a:r>
              <a:rPr lang="en" sz="1444">
                <a:solidFill>
                  <a:srgbClr val="000000"/>
                </a:solidFill>
              </a:rPr>
              <a:t>&gt;[?&lt;</a:t>
            </a:r>
            <a:r>
              <a:rPr lang="en" sz="1444">
                <a:solidFill>
                  <a:srgbClr val="980000"/>
                </a:solidFill>
              </a:rPr>
              <a:t>options</a:t>
            </a:r>
            <a:r>
              <a:rPr lang="en" sz="1444">
                <a:solidFill>
                  <a:srgbClr val="000000"/>
                </a:solidFill>
              </a:rPr>
              <a:t>&gt;]</a:t>
            </a:r>
            <a:endParaRPr sz="1444">
              <a:solidFill>
                <a:srgbClr val="000000"/>
              </a:solidFill>
            </a:endParaRPr>
          </a:p>
          <a:p>
            <a:pPr indent="0" lvl="0" marL="0" rtl="0" algn="l">
              <a:lnSpc>
                <a:spcPct val="100000"/>
              </a:lnSpc>
              <a:spcBef>
                <a:spcPts val="0"/>
              </a:spcBef>
              <a:spcAft>
                <a:spcPts val="0"/>
              </a:spcAft>
              <a:buNone/>
            </a:pPr>
            <a:r>
              <a:t/>
            </a:r>
            <a:endParaRPr sz="1444">
              <a:solidFill>
                <a:srgbClr val="000000"/>
              </a:solidFill>
            </a:endParaRPr>
          </a:p>
          <a:p>
            <a:pPr indent="-274320" lvl="0" marL="457200" rtl="0" algn="l">
              <a:spcBef>
                <a:spcPts val="0"/>
              </a:spcBef>
              <a:spcAft>
                <a:spcPts val="0"/>
              </a:spcAft>
              <a:buSzPct val="100000"/>
              <a:buChar char="●"/>
            </a:pPr>
            <a:r>
              <a:rPr lang="en">
                <a:solidFill>
                  <a:srgbClr val="4A86E8"/>
                </a:solidFill>
              </a:rPr>
              <a:t>Address</a:t>
            </a:r>
            <a:r>
              <a:rPr lang="en"/>
              <a:t> - Of the Restconf server</a:t>
            </a:r>
            <a:endParaRPr/>
          </a:p>
          <a:p>
            <a:pPr indent="-274320" lvl="0" marL="457200" rtl="0" algn="l">
              <a:spcBef>
                <a:spcPts val="0"/>
              </a:spcBef>
              <a:spcAft>
                <a:spcPts val="0"/>
              </a:spcAft>
              <a:buSzPct val="100000"/>
              <a:buChar char="●"/>
            </a:pPr>
            <a:r>
              <a:rPr lang="en">
                <a:solidFill>
                  <a:srgbClr val="FF0000"/>
                </a:solidFill>
              </a:rPr>
              <a:t>Root</a:t>
            </a:r>
            <a:r>
              <a:rPr lang="en"/>
              <a:t> - The main entry point for Restconf requests. Discoverable at https://&lt;address&gt;/.well-known/host-meta</a:t>
            </a:r>
            <a:endParaRPr/>
          </a:p>
          <a:p>
            <a:pPr indent="-274320" lvl="0" marL="457200" rtl="0" algn="l">
              <a:spcBef>
                <a:spcPts val="0"/>
              </a:spcBef>
              <a:spcAft>
                <a:spcPts val="0"/>
              </a:spcAft>
              <a:buSzPct val="100000"/>
              <a:buChar char="●"/>
            </a:pPr>
            <a:r>
              <a:rPr lang="en">
                <a:solidFill>
                  <a:srgbClr val="9900FF"/>
                </a:solidFill>
              </a:rPr>
              <a:t>Data</a:t>
            </a:r>
            <a:r>
              <a:rPr lang="en"/>
              <a:t> - The Restconf API resource type for data</a:t>
            </a:r>
            <a:endParaRPr/>
          </a:p>
          <a:p>
            <a:pPr indent="-274320" lvl="0" marL="457200" rtl="0" algn="l">
              <a:spcBef>
                <a:spcPts val="0"/>
              </a:spcBef>
              <a:spcAft>
                <a:spcPts val="0"/>
              </a:spcAft>
              <a:buSzPct val="100000"/>
              <a:buChar char="●"/>
            </a:pPr>
            <a:r>
              <a:rPr lang="en">
                <a:solidFill>
                  <a:srgbClr val="BF9000"/>
                </a:solidFill>
              </a:rPr>
              <a:t>yang-module</a:t>
            </a:r>
            <a:r>
              <a:rPr lang="en"/>
              <a:t>:</a:t>
            </a:r>
            <a:r>
              <a:rPr lang="en">
                <a:solidFill>
                  <a:srgbClr val="BF9000"/>
                </a:solidFill>
              </a:rPr>
              <a:t>datanode</a:t>
            </a:r>
            <a:r>
              <a:rPr lang="en"/>
              <a:t> - The base model container being used. Providing the module name is optional</a:t>
            </a:r>
            <a:endParaRPr/>
          </a:p>
          <a:p>
            <a:pPr indent="-264160" lvl="1" marL="914400" rtl="0" algn="l">
              <a:spcBef>
                <a:spcPts val="0"/>
              </a:spcBef>
              <a:spcAft>
                <a:spcPts val="0"/>
              </a:spcAft>
              <a:buSzPct val="100000"/>
              <a:buChar char="○"/>
            </a:pPr>
            <a:r>
              <a:rPr lang="en" sz="1400"/>
              <a:t>The operations resource type used to access RPC operations available 	</a:t>
            </a:r>
            <a:endParaRPr/>
          </a:p>
          <a:p>
            <a:pPr indent="-274320" lvl="0" marL="457200" rtl="0" algn="l">
              <a:spcBef>
                <a:spcPts val="0"/>
              </a:spcBef>
              <a:spcAft>
                <a:spcPts val="0"/>
              </a:spcAft>
              <a:buSzPct val="100000"/>
              <a:buChar char="●"/>
            </a:pPr>
            <a:r>
              <a:rPr lang="en">
                <a:solidFill>
                  <a:srgbClr val="0B5394"/>
                </a:solidFill>
              </a:rPr>
              <a:t>datanode</a:t>
            </a:r>
            <a:r>
              <a:rPr lang="en"/>
              <a:t> - An individual element from within the container</a:t>
            </a:r>
            <a:endParaRPr/>
          </a:p>
          <a:p>
            <a:pPr indent="-274320" lvl="0" marL="457200" rtl="0" algn="l">
              <a:spcBef>
                <a:spcPts val="0"/>
              </a:spcBef>
              <a:spcAft>
                <a:spcPts val="0"/>
              </a:spcAft>
              <a:buSzPct val="100000"/>
              <a:buChar char="●"/>
            </a:pPr>
            <a:r>
              <a:rPr lang="en"/>
              <a:t>[?&lt;</a:t>
            </a:r>
            <a:r>
              <a:rPr lang="en">
                <a:solidFill>
                  <a:srgbClr val="980000"/>
                </a:solidFill>
              </a:rPr>
              <a:t>options</a:t>
            </a:r>
            <a:r>
              <a:rPr lang="en"/>
              <a:t>&gt;]- optional parameters that impact returned results</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RESTCONF data resource identifier is encoded from left to right, starting with the top-level data node. The node name of each ancestor of the target resource node is encoded in order, ending with the node name for the target resource. If a node in the path is defined in a module other than its parent node or its parent is the datastore, then the module name followed by a colon character (":") MUST be prepended to the node name in the resource identifier.</a:t>
            </a:r>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6" name="Google Shape;146;p22"/>
          <p:cNvPicPr preferRelativeResize="0"/>
          <p:nvPr/>
        </p:nvPicPr>
        <p:blipFill>
          <a:blip r:embed="rId3">
            <a:alphaModFix/>
          </a:blip>
          <a:stretch>
            <a:fillRect/>
          </a:stretch>
        </p:blipFill>
        <p:spPr>
          <a:xfrm>
            <a:off x="5143500" y="1126200"/>
            <a:ext cx="3816424" cy="2974025"/>
          </a:xfrm>
          <a:prstGeom prst="rect">
            <a:avLst/>
          </a:prstGeom>
          <a:noFill/>
          <a:ln>
            <a:noFill/>
          </a:ln>
        </p:spPr>
      </p:pic>
      <p:sp>
        <p:nvSpPr>
          <p:cNvPr id="147" name="Google Shape;147;p22"/>
          <p:cNvSpPr txBox="1"/>
          <p:nvPr/>
        </p:nvSpPr>
        <p:spPr>
          <a:xfrm>
            <a:off x="5749575" y="4051000"/>
            <a:ext cx="996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URL creation example</a:t>
            </a:r>
            <a:endParaRPr sz="6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Constructing </a:t>
            </a:r>
            <a:r>
              <a:rPr lang="en"/>
              <a:t>URI for list-instance</a:t>
            </a:r>
            <a:endParaRPr/>
          </a:p>
        </p:txBody>
      </p:sp>
      <p:sp>
        <p:nvSpPr>
          <p:cNvPr id="153" name="Google Shape;153;p23"/>
          <p:cNvSpPr txBox="1"/>
          <p:nvPr>
            <p:ph idx="1" type="body"/>
          </p:nvPr>
        </p:nvSpPr>
        <p:spPr>
          <a:xfrm>
            <a:off x="311700" y="1229875"/>
            <a:ext cx="4693500" cy="33390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Char char="●"/>
            </a:pPr>
            <a:r>
              <a:rPr lang="en" sz="1000"/>
              <a:t>If there is only one key leaf value, the path segment is constructed by having the list name, followed by an "=" character, followed by the single key leaf value</a:t>
            </a:r>
            <a:endParaRPr sz="1000"/>
          </a:p>
          <a:p>
            <a:pPr indent="-292100" lvl="0" marL="457200" rtl="0" algn="l">
              <a:spcBef>
                <a:spcPts val="0"/>
              </a:spcBef>
              <a:spcAft>
                <a:spcPts val="0"/>
              </a:spcAft>
              <a:buSzPts val="1000"/>
              <a:buChar char="●"/>
            </a:pPr>
            <a:r>
              <a:rPr lang="en" sz="1000"/>
              <a:t>If there are multiple key leaf values, the path segment is constructed by having the list name, followed by the value of each leaf identified in the "key" statement, encoded in the order specified in the YANG "key" statement. Each key leaf value except the last one is followed by a comma character.</a:t>
            </a:r>
            <a:endParaRPr sz="1000"/>
          </a:p>
          <a:p>
            <a:pPr indent="-292100" lvl="0" marL="457200" rtl="0" algn="l">
              <a:spcBef>
                <a:spcPts val="0"/>
              </a:spcBef>
              <a:spcAft>
                <a:spcPts val="0"/>
              </a:spcAft>
              <a:buSzPts val="1000"/>
              <a:buChar char="●"/>
            </a:pPr>
            <a:r>
              <a:rPr lang="en" sz="1000"/>
              <a:t>Missing key values are not allowed, so two consecutive commas are interpreted as a comma, followed by a zero-length string, followed by a comma. For example, "list1=foo,,baz" would be interpreted as a list named "list1" with three key values, and the second key value is a zero-length string</a:t>
            </a:r>
            <a:endParaRPr sz="1000"/>
          </a:p>
          <a:p>
            <a:pPr indent="-292100" lvl="0" marL="457200" rtl="0" algn="l">
              <a:spcBef>
                <a:spcPts val="0"/>
              </a:spcBef>
              <a:spcAft>
                <a:spcPts val="0"/>
              </a:spcAft>
              <a:buSzPts val="1000"/>
              <a:buChar char="●"/>
            </a:pPr>
            <a:r>
              <a:rPr lang="en" sz="1000"/>
              <a:t>Note that non-configuration lists are not required to define keys. In this case, a single list instance cannot be accessed</a:t>
            </a:r>
            <a:endParaRPr sz="1000"/>
          </a:p>
          <a:p>
            <a:pPr indent="0" lvl="0" marL="0" rtl="0" algn="l">
              <a:spcBef>
                <a:spcPts val="1200"/>
              </a:spcBef>
              <a:spcAft>
                <a:spcPts val="1200"/>
              </a:spcAft>
              <a:buNone/>
            </a:pPr>
            <a:r>
              <a:t/>
            </a:r>
            <a:endParaRPr/>
          </a:p>
        </p:txBody>
      </p:sp>
      <p:pic>
        <p:nvPicPr>
          <p:cNvPr id="154" name="Google Shape;154;p23"/>
          <p:cNvPicPr preferRelativeResize="0"/>
          <p:nvPr/>
        </p:nvPicPr>
        <p:blipFill>
          <a:blip r:embed="rId3">
            <a:alphaModFix/>
          </a:blip>
          <a:stretch>
            <a:fillRect/>
          </a:stretch>
        </p:blipFill>
        <p:spPr>
          <a:xfrm>
            <a:off x="6170750" y="457600"/>
            <a:ext cx="1806775" cy="1926325"/>
          </a:xfrm>
          <a:prstGeom prst="rect">
            <a:avLst/>
          </a:prstGeom>
          <a:noFill/>
          <a:ln>
            <a:noFill/>
          </a:ln>
        </p:spPr>
      </p:pic>
      <p:sp>
        <p:nvSpPr>
          <p:cNvPr id="155" name="Google Shape;155;p23"/>
          <p:cNvSpPr txBox="1"/>
          <p:nvPr/>
        </p:nvSpPr>
        <p:spPr>
          <a:xfrm>
            <a:off x="5281925" y="2413075"/>
            <a:ext cx="3692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For the above YANG definition, the container "top" is defined in the "example-top" YANG module, and a target resource URI for leaf "X"</a:t>
            </a:r>
            <a:endParaRPr sz="800"/>
          </a:p>
          <a:p>
            <a:pPr indent="0" lvl="0" marL="0" rtl="0" algn="l">
              <a:spcBef>
                <a:spcPts val="0"/>
              </a:spcBef>
              <a:spcAft>
                <a:spcPts val="0"/>
              </a:spcAft>
              <a:buNone/>
            </a:pPr>
            <a:r>
              <a:rPr lang="en" sz="800"/>
              <a:t>would be encoded as follows:</a:t>
            </a:r>
            <a:endParaRPr sz="800"/>
          </a:p>
          <a:p>
            <a:pPr indent="0" lvl="0" marL="0" rtl="0" algn="l">
              <a:spcBef>
                <a:spcPts val="0"/>
              </a:spcBef>
              <a:spcAft>
                <a:spcPts val="0"/>
              </a:spcAft>
              <a:buNone/>
            </a:pPr>
            <a:r>
              <a:rPr lang="en" sz="800"/>
              <a:t>/restconf/data/example-top:top/list1=key1,key2,key3/list2=key4,key5/X</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For the above YANG definition, a target resource URI for</a:t>
            </a:r>
            <a:endParaRPr sz="800"/>
          </a:p>
          <a:p>
            <a:pPr indent="0" lvl="0" marL="0" rtl="0" algn="l">
              <a:spcBef>
                <a:spcPts val="0"/>
              </a:spcBef>
              <a:spcAft>
                <a:spcPts val="0"/>
              </a:spcAft>
              <a:buNone/>
            </a:pPr>
            <a:r>
              <a:rPr lang="en" sz="800"/>
              <a:t>leaf-list "Y" would be encoded as follows:</a:t>
            </a:r>
            <a:endParaRPr sz="800"/>
          </a:p>
          <a:p>
            <a:pPr indent="0" lvl="0" marL="0" rtl="0" algn="l">
              <a:spcBef>
                <a:spcPts val="0"/>
              </a:spcBef>
              <a:spcAft>
                <a:spcPts val="0"/>
              </a:spcAft>
              <a:buNone/>
            </a:pPr>
            <a:r>
              <a:rPr lang="en" sz="800"/>
              <a:t>/restconf/data/example-top:top/Y=instance-value</a:t>
            </a:r>
            <a:endParaRPr sz="800"/>
          </a:p>
          <a:p>
            <a:pPr indent="0" lvl="0" marL="0" rtl="0" algn="l">
              <a:spcBef>
                <a:spcPts val="0"/>
              </a:spcBef>
              <a:spcAft>
                <a:spcPts val="0"/>
              </a:spcAft>
              <a:buNone/>
            </a:pPr>
            <a:r>
              <a:t/>
            </a:r>
            <a:endParaRPr sz="800"/>
          </a:p>
        </p:txBody>
      </p:sp>
      <p:sp>
        <p:nvSpPr>
          <p:cNvPr id="156" name="Google Shape;156;p23"/>
          <p:cNvSpPr txBox="1"/>
          <p:nvPr/>
        </p:nvSpPr>
        <p:spPr>
          <a:xfrm>
            <a:off x="5451900" y="3699175"/>
            <a:ext cx="36921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2"/>
                </a:solidFill>
                <a:latin typeface="Roboto"/>
                <a:ea typeface="Roboto"/>
                <a:cs typeface="Roboto"/>
                <a:sym typeface="Roboto"/>
              </a:rPr>
              <a:t>list-instance = api-identifier "=" key-value *("," key-value) </a:t>
            </a:r>
            <a:endParaRPr sz="10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2"/>
                </a:solidFill>
                <a:latin typeface="Roboto"/>
                <a:ea typeface="Roboto"/>
                <a:cs typeface="Roboto"/>
                <a:sym typeface="Roboto"/>
              </a:rPr>
              <a:t>key-value = string</a:t>
            </a:r>
            <a:endParaRPr sz="10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1000">
                <a:solidFill>
                  <a:schemeClr val="dk2"/>
                </a:solidFill>
                <a:latin typeface="Roboto"/>
                <a:ea typeface="Roboto"/>
                <a:cs typeface="Roboto"/>
                <a:sym typeface="Roboto"/>
              </a:rPr>
              <a:t>ABNF grammar for list instance</a:t>
            </a:r>
            <a:endParaRPr sz="1000">
              <a:solidFill>
                <a:schemeClr val="dk2"/>
              </a:solidFill>
              <a:latin typeface="Roboto"/>
              <a:ea typeface="Roboto"/>
              <a:cs typeface="Roboto"/>
              <a:sym typeface="Roboto"/>
            </a:endParaRPr>
          </a:p>
          <a:p>
            <a:pPr indent="0" lvl="0" marL="0" rtl="0" algn="l">
              <a:lnSpc>
                <a:spcPct val="115000"/>
              </a:lnSpc>
              <a:spcBef>
                <a:spcPts val="0"/>
              </a:spcBef>
              <a:spcAft>
                <a:spcPts val="1200"/>
              </a:spcAft>
              <a:buNone/>
            </a:pPr>
            <a:r>
              <a:t/>
            </a:r>
            <a:endParaRPr sz="10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 - Operation</a:t>
            </a:r>
            <a:endParaRPr/>
          </a:p>
        </p:txBody>
      </p:sp>
      <p:sp>
        <p:nvSpPr>
          <p:cNvPr id="162" name="Google Shape;162;p24"/>
          <p:cNvSpPr txBox="1"/>
          <p:nvPr>
            <p:ph idx="1" type="body"/>
          </p:nvPr>
        </p:nvSpPr>
        <p:spPr>
          <a:xfrm>
            <a:off x="311700" y="926350"/>
            <a:ext cx="8520600" cy="3642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000">
                <a:latin typeface="Courier New"/>
                <a:ea typeface="Courier New"/>
                <a:cs typeface="Courier New"/>
                <a:sym typeface="Courier New"/>
              </a:rPr>
              <a:t>The GET method is sent by the client to retrieve data resource.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GET /restconf/data/example-jukebox:jukebox/library/artist=Foo%20Fighters/album=Wasting%20Light HTTP/1.1</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Host: example.com</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Accept: application/yang-data+xml</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The server might respond as follows:</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HTTP/1.1 200 OK</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Date: Thu, 26 Jan 2017 20:56:30 GMT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Server: example-server</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Content-Type: application/yang-data+xml</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Cache-Control: no-cache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ETag: "a74eefc993a2b"</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Last-Modified: Thu, 26 Jan 2017 14:02:14 GMT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&lt;album xmlns="http://example.com/ns/example-jukebox"</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xmlns:jbox="</a:t>
            </a:r>
            <a:r>
              <a:rPr lang="en" sz="1000" u="sng">
                <a:solidFill>
                  <a:schemeClr val="hlink"/>
                </a:solidFill>
                <a:latin typeface="Courier New"/>
                <a:ea typeface="Courier New"/>
                <a:cs typeface="Courier New"/>
                <a:sym typeface="Courier New"/>
                <a:hlinkClick r:id="rId3"/>
              </a:rPr>
              <a:t>http://example.com/ns/example-jukebox</a:t>
            </a:r>
            <a:r>
              <a:rPr lang="en" sz="1000">
                <a:latin typeface="Courier New"/>
                <a:ea typeface="Courier New"/>
                <a:cs typeface="Courier New"/>
                <a:sym typeface="Courier New"/>
              </a:rPr>
              <a:t>"&gt;</a:t>
            </a:r>
            <a:endParaRPr sz="1000">
              <a:latin typeface="Courier New"/>
              <a:ea typeface="Courier New"/>
              <a:cs typeface="Courier New"/>
              <a:sym typeface="Courier New"/>
            </a:endParaRPr>
          </a:p>
          <a:p>
            <a:pPr indent="457200" lvl="0" marL="0" rtl="0" algn="l">
              <a:lnSpc>
                <a:spcPct val="100000"/>
              </a:lnSpc>
              <a:spcBef>
                <a:spcPts val="0"/>
              </a:spcBef>
              <a:spcAft>
                <a:spcPts val="0"/>
              </a:spcAft>
              <a:buNone/>
            </a:pPr>
            <a:r>
              <a:rPr lang="en" sz="1000">
                <a:latin typeface="Courier New"/>
                <a:ea typeface="Courier New"/>
                <a:cs typeface="Courier New"/>
                <a:sym typeface="Courier New"/>
              </a:rPr>
              <a:t>&lt;name&gt;Wasting Light&lt;/name&gt;</a:t>
            </a:r>
            <a:endParaRPr sz="1000">
              <a:latin typeface="Courier New"/>
              <a:ea typeface="Courier New"/>
              <a:cs typeface="Courier New"/>
              <a:sym typeface="Courier New"/>
            </a:endParaRPr>
          </a:p>
          <a:p>
            <a:pPr indent="457200" lvl="0" marL="0" rtl="0" algn="l">
              <a:lnSpc>
                <a:spcPct val="100000"/>
              </a:lnSpc>
              <a:spcBef>
                <a:spcPts val="0"/>
              </a:spcBef>
              <a:spcAft>
                <a:spcPts val="0"/>
              </a:spcAft>
              <a:buNone/>
            </a:pPr>
            <a:r>
              <a:rPr lang="en" sz="1000">
                <a:latin typeface="Courier New"/>
                <a:ea typeface="Courier New"/>
                <a:cs typeface="Courier New"/>
                <a:sym typeface="Courier New"/>
              </a:rPr>
              <a:t>&lt;genre&gt;jbox:alternative&lt;/genre&gt;</a:t>
            </a:r>
            <a:endParaRPr sz="1000">
              <a:latin typeface="Courier New"/>
              <a:ea typeface="Courier New"/>
              <a:cs typeface="Courier New"/>
              <a:sym typeface="Courier New"/>
            </a:endParaRPr>
          </a:p>
          <a:p>
            <a:pPr indent="457200" lvl="0" marL="0" rtl="0" algn="l">
              <a:lnSpc>
                <a:spcPct val="100000"/>
              </a:lnSpc>
              <a:spcBef>
                <a:spcPts val="0"/>
              </a:spcBef>
              <a:spcAft>
                <a:spcPts val="0"/>
              </a:spcAft>
              <a:buNone/>
            </a:pPr>
            <a:r>
              <a:rPr lang="en" sz="1000">
                <a:latin typeface="Courier New"/>
                <a:ea typeface="Courier New"/>
                <a:cs typeface="Courier New"/>
                <a:sym typeface="Courier New"/>
              </a:rPr>
              <a:t>&lt;year&gt;2011&lt;/year&gt;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latin typeface="Courier New"/>
                <a:ea typeface="Courier New"/>
                <a:cs typeface="Courier New"/>
                <a:sym typeface="Courier New"/>
              </a:rPr>
              <a:t>&lt;/album&gt;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 Operation</a:t>
            </a:r>
            <a:endParaRPr/>
          </a:p>
        </p:txBody>
      </p:sp>
      <p:sp>
        <p:nvSpPr>
          <p:cNvPr id="168" name="Google Shape;16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The POST method is sent by the client to create new data resource</a:t>
            </a:r>
            <a:endParaRPr/>
          </a:p>
          <a:p>
            <a:pPr indent="0" lvl="0" marL="0" rtl="0" algn="l">
              <a:spcBef>
                <a:spcPts val="1200"/>
              </a:spcBef>
              <a:spcAft>
                <a:spcPts val="0"/>
              </a:spcAft>
              <a:buNone/>
            </a:pPr>
            <a:r>
              <a:rPr lang="en"/>
              <a:t>To create a new "artist" resource within the "library" resource, the client might send the following 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Courier New"/>
                <a:ea typeface="Courier New"/>
                <a:cs typeface="Courier New"/>
                <a:sym typeface="Courier New"/>
              </a:rPr>
              <a:t>POST /restconf/data/example-jukebox:jukebox/library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Host: example.com</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Content-Type: application/yang-data+json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"example-jukebox:artist":[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"name":"Foo Fighters"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resource is created, the server might respond as follows:</a:t>
            </a:r>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HTTP/1.1 201 Created</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Date: Thu, 26 Jan 2017 20:56:30 GMT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Server: example-server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Location: https://example.com/restconf/data/\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example-jukebox:jukebox/library/artist=Foo%20Fighters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Last-Modified: Thu, 26 Jan 2017 20:56:30 GMT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ETag: "b3830f23a4c"</a:t>
            </a: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PUT</a:t>
            </a:r>
            <a:endParaRPr/>
          </a:p>
        </p:txBody>
      </p:sp>
      <p:sp>
        <p:nvSpPr>
          <p:cNvPr id="174" name="Google Shape;174;p26"/>
          <p:cNvSpPr txBox="1"/>
          <p:nvPr>
            <p:ph idx="1" type="body"/>
          </p:nvPr>
        </p:nvSpPr>
        <p:spPr>
          <a:xfrm>
            <a:off x="5340200" y="1229875"/>
            <a:ext cx="3492000" cy="33390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The PUT method is sent by the client to create or replace the target data resource.</a:t>
            </a:r>
            <a:endParaRPr/>
          </a:p>
          <a:p>
            <a:pPr indent="-300037" lvl="0" marL="457200" rtl="0" algn="l">
              <a:spcBef>
                <a:spcPts val="0"/>
              </a:spcBef>
              <a:spcAft>
                <a:spcPts val="0"/>
              </a:spcAft>
              <a:buSzPct val="100000"/>
              <a:buChar char="●"/>
            </a:pPr>
            <a:r>
              <a:rPr lang="en"/>
              <a:t>A request message-body MUST be present, representing the new data resource.</a:t>
            </a:r>
            <a:endParaRPr/>
          </a:p>
          <a:p>
            <a:pPr indent="-300037" lvl="0" marL="457200" rtl="0" algn="l">
              <a:spcBef>
                <a:spcPts val="0"/>
              </a:spcBef>
              <a:spcAft>
                <a:spcPts val="0"/>
              </a:spcAft>
              <a:buSzPct val="100000"/>
              <a:buChar char="●"/>
            </a:pPr>
            <a:r>
              <a:rPr lang="en"/>
              <a:t>Both the POST and PUT methods can be used to create data resources. The difference is that for POST, the client does not provide the resource identifier for the resource that will be created. The target resource for the POST method for resource creation is the parent of the new resource. The target resource for the PUT method for resource creation is the new resource.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5" name="Google Shape;175;p26"/>
          <p:cNvSpPr txBox="1"/>
          <p:nvPr/>
        </p:nvSpPr>
        <p:spPr>
          <a:xfrm>
            <a:off x="305975" y="1158375"/>
            <a:ext cx="5121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To replace the "album" resource contents, the client might send the following:</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PUT </a:t>
            </a:r>
            <a:r>
              <a:rPr lang="en" sz="800">
                <a:latin typeface="Courier New"/>
                <a:ea typeface="Courier New"/>
                <a:cs typeface="Courier New"/>
                <a:sym typeface="Courier New"/>
              </a:rPr>
              <a:t>/restconf/data/example-jukebox:jukebox/library/artist=Foo%20Fighters/album=Wasting%20Light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Host: example.com</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Content-Type: application/yang-data+json</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"example-jukebox:album":[</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"name":"Wasting Light",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"genre":"example-jukebox:alternative",</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"year":2011</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If the resource is updated, the server might respond as follows:</a:t>
            </a:r>
            <a:endParaRPr sz="800">
              <a:latin typeface="Roboto"/>
              <a:ea typeface="Roboto"/>
              <a:cs typeface="Roboto"/>
              <a:sym typeface="Roboto"/>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HTTP/1.1 204 No Content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Date: Thu, 26 Jan 2017 20:56:30 GMT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Server: example-server</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Last-Modified: Thu, 26 Jan 2017 20:56:30 GMT</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ETag: "b27480aeda4c"</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 Operation</a:t>
            </a:r>
            <a:endParaRPr/>
          </a:p>
        </p:txBody>
      </p:sp>
      <p:sp>
        <p:nvSpPr>
          <p:cNvPr id="181" name="Google Shape;181;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DELETE method is used to delete the target resource.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t>Example:</a:t>
            </a:r>
            <a:endParaRPr sz="1150"/>
          </a:p>
          <a:p>
            <a:pPr indent="0" lvl="0" marL="0" rtl="0" algn="l">
              <a:spcBef>
                <a:spcPts val="0"/>
              </a:spcBef>
              <a:spcAft>
                <a:spcPts val="0"/>
              </a:spcAft>
              <a:buNone/>
            </a:pPr>
            <a:r>
              <a:rPr lang="en" sz="1150"/>
              <a:t>To delete the "album" resource with the key "Wasting Light", the</a:t>
            </a:r>
            <a:endParaRPr sz="1150"/>
          </a:p>
          <a:p>
            <a:pPr indent="0" lvl="0" marL="0" rtl="0" algn="l">
              <a:spcBef>
                <a:spcPts val="0"/>
              </a:spcBef>
              <a:spcAft>
                <a:spcPts val="0"/>
              </a:spcAft>
              <a:buNone/>
            </a:pPr>
            <a:r>
              <a:rPr lang="en" sz="1150"/>
              <a:t>client might send the following:</a:t>
            </a:r>
            <a:endParaRPr sz="1150"/>
          </a:p>
          <a:p>
            <a:pPr indent="0" lvl="0" marL="0" rtl="0" algn="l">
              <a:spcBef>
                <a:spcPts val="0"/>
              </a:spcBef>
              <a:spcAft>
                <a:spcPts val="0"/>
              </a:spcAft>
              <a:buNone/>
            </a:pPr>
            <a:r>
              <a:rPr lang="en" sz="1150">
                <a:latin typeface="Courier New"/>
                <a:ea typeface="Courier New"/>
                <a:cs typeface="Courier New"/>
                <a:sym typeface="Courier New"/>
              </a:rPr>
              <a:t>DELETE /restconf/data/example-jukebox:jukebox/\</a:t>
            </a:r>
            <a:endParaRPr sz="1150">
              <a:latin typeface="Courier New"/>
              <a:ea typeface="Courier New"/>
              <a:cs typeface="Courier New"/>
              <a:sym typeface="Courier New"/>
            </a:endParaRPr>
          </a:p>
          <a:p>
            <a:pPr indent="0" lvl="0" marL="0" rtl="0" algn="l">
              <a:spcBef>
                <a:spcPts val="0"/>
              </a:spcBef>
              <a:spcAft>
                <a:spcPts val="0"/>
              </a:spcAft>
              <a:buNone/>
            </a:pPr>
            <a:r>
              <a:rPr lang="en" sz="1150">
                <a:latin typeface="Courier New"/>
                <a:ea typeface="Courier New"/>
                <a:cs typeface="Courier New"/>
                <a:sym typeface="Courier New"/>
              </a:rPr>
              <a:t>library/artist=Foo%20Fighters/album=Wasting%20Light HTTP/1.1</a:t>
            </a:r>
            <a:endParaRPr sz="1150">
              <a:latin typeface="Courier New"/>
              <a:ea typeface="Courier New"/>
              <a:cs typeface="Courier New"/>
              <a:sym typeface="Courier New"/>
            </a:endParaRPr>
          </a:p>
          <a:p>
            <a:pPr indent="0" lvl="0" marL="0" rtl="0" algn="l">
              <a:spcBef>
                <a:spcPts val="0"/>
              </a:spcBef>
              <a:spcAft>
                <a:spcPts val="0"/>
              </a:spcAft>
              <a:buNone/>
            </a:pPr>
            <a:r>
              <a:rPr lang="en" sz="1150">
                <a:latin typeface="Courier New"/>
                <a:ea typeface="Courier New"/>
                <a:cs typeface="Courier New"/>
                <a:sym typeface="Courier New"/>
              </a:rPr>
              <a:t>Host: example.com</a:t>
            </a:r>
            <a:endParaRPr sz="1150">
              <a:latin typeface="Courier New"/>
              <a:ea typeface="Courier New"/>
              <a:cs typeface="Courier New"/>
              <a:sym typeface="Courier New"/>
            </a:endParaRPr>
          </a:p>
          <a:p>
            <a:pPr indent="0" lvl="0" marL="0" rtl="0" algn="l">
              <a:spcBef>
                <a:spcPts val="0"/>
              </a:spcBef>
              <a:spcAft>
                <a:spcPts val="0"/>
              </a:spcAft>
              <a:buNone/>
            </a:pPr>
            <a:r>
              <a:t/>
            </a:r>
            <a:endParaRPr sz="1150"/>
          </a:p>
          <a:p>
            <a:pPr indent="0" lvl="0" marL="0" rtl="0" algn="l">
              <a:spcBef>
                <a:spcPts val="0"/>
              </a:spcBef>
              <a:spcAft>
                <a:spcPts val="0"/>
              </a:spcAft>
              <a:buNone/>
            </a:pPr>
            <a:r>
              <a:rPr lang="en" sz="1150"/>
              <a:t>If the resource is deleted, the server might respond as follows:</a:t>
            </a:r>
            <a:endParaRPr sz="1150"/>
          </a:p>
          <a:p>
            <a:pPr indent="0" lvl="0" marL="0" rtl="0" algn="l">
              <a:spcBef>
                <a:spcPts val="0"/>
              </a:spcBef>
              <a:spcAft>
                <a:spcPts val="0"/>
              </a:spcAft>
              <a:buNone/>
            </a:pPr>
            <a:r>
              <a:rPr lang="en" sz="1150">
                <a:latin typeface="Courier New"/>
                <a:ea typeface="Courier New"/>
                <a:cs typeface="Courier New"/>
                <a:sym typeface="Courier New"/>
              </a:rPr>
              <a:t>HTTP/1.1 204 No Content</a:t>
            </a:r>
            <a:endParaRPr sz="1150">
              <a:latin typeface="Courier New"/>
              <a:ea typeface="Courier New"/>
              <a:cs typeface="Courier New"/>
              <a:sym typeface="Courier New"/>
            </a:endParaRPr>
          </a:p>
          <a:p>
            <a:pPr indent="0" lvl="0" marL="0" rtl="0" algn="l">
              <a:spcBef>
                <a:spcPts val="0"/>
              </a:spcBef>
              <a:spcAft>
                <a:spcPts val="0"/>
              </a:spcAft>
              <a:buNone/>
            </a:pPr>
            <a:r>
              <a:rPr lang="en" sz="1150">
                <a:latin typeface="Courier New"/>
                <a:ea typeface="Courier New"/>
                <a:cs typeface="Courier New"/>
                <a:sym typeface="Courier New"/>
              </a:rPr>
              <a:t>Date: Thu, 26 Jan 2017 20:56:30 GMT</a:t>
            </a:r>
            <a:endParaRPr sz="1150">
              <a:latin typeface="Courier New"/>
              <a:ea typeface="Courier New"/>
              <a:cs typeface="Courier New"/>
              <a:sym typeface="Courier New"/>
            </a:endParaRPr>
          </a:p>
          <a:p>
            <a:pPr indent="0" lvl="0" marL="0" rtl="0" algn="l">
              <a:spcBef>
                <a:spcPts val="0"/>
              </a:spcBef>
              <a:spcAft>
                <a:spcPts val="0"/>
              </a:spcAft>
              <a:buNone/>
            </a:pPr>
            <a:r>
              <a:rPr lang="en" sz="1150">
                <a:latin typeface="Courier New"/>
                <a:ea typeface="Courier New"/>
                <a:cs typeface="Courier New"/>
                <a:sym typeface="Courier New"/>
              </a:rPr>
              <a:t>Server: example-server</a:t>
            </a:r>
            <a:endParaRPr sz="115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Plain Patch  Operation</a:t>
            </a:r>
            <a:endParaRPr/>
          </a:p>
        </p:txBody>
      </p:sp>
      <p:sp>
        <p:nvSpPr>
          <p:cNvPr id="187" name="Google Shape;187;p28"/>
          <p:cNvSpPr txBox="1"/>
          <p:nvPr>
            <p:ph idx="1" type="body"/>
          </p:nvPr>
        </p:nvSpPr>
        <p:spPr>
          <a:xfrm>
            <a:off x="311700" y="1229875"/>
            <a:ext cx="4715100" cy="33390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rPr lang="en"/>
              <a:t>To replace just the "year" field in the "album" resource (instead of replacing the entire resource with the PUT method), the client might send a plain patch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Courier New"/>
                <a:ea typeface="Courier New"/>
                <a:cs typeface="Courier New"/>
                <a:sym typeface="Courier New"/>
              </a:rPr>
              <a:t>PATCH /restconf/data/example-jukebox:jukebox/library/artist=Foo%20Fighters/album=Wasting%20Light HTTP/1.1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Host: example.com</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If-Match: "b8389233a4c"</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Content-Type: application/yang-data+xml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&lt;album xmlns="http://example.com/ns/example-jukebox"&gt;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&lt;year&gt;2011&lt;/year&gt;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&lt;/album&gt;</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field is updated, the server might respond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Courier New"/>
                <a:ea typeface="Courier New"/>
                <a:cs typeface="Courier New"/>
                <a:sym typeface="Courier New"/>
              </a:rPr>
              <a:t>HTTP/1.1 204 No Content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Date: Thu, 26 Jan 2017 20:56:30 GMT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Server: example-server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Last-Modified: Thu, 26 Jan 2017 20:56:30 GMT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ETag: "b2788923da4c"</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8" name="Google Shape;188;p28"/>
          <p:cNvSpPr txBox="1"/>
          <p:nvPr/>
        </p:nvSpPr>
        <p:spPr>
          <a:xfrm>
            <a:off x="5216350" y="1260375"/>
            <a:ext cx="3446100" cy="28167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The plain patch mechanism merges the contents of the message-body with the target resource. </a:t>
            </a:r>
            <a:endParaRPr sz="10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Plain patch can be used to create, or update, but not delete, a child resource within the target resource.</a:t>
            </a:r>
            <a:endParaRPr sz="10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If the target resource represents a YANG leaf-list, then the PATCH method MUST NOT change the value of the leaf-list instance.</a:t>
            </a:r>
            <a:endParaRPr sz="10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000">
              <a:solidFill>
                <a:schemeClr val="dk2"/>
              </a:solidFill>
              <a:latin typeface="Roboto"/>
              <a:ea typeface="Roboto"/>
              <a:cs typeface="Roboto"/>
              <a:sym typeface="Roboto"/>
            </a:endParaRPr>
          </a:p>
          <a:p>
            <a:pPr indent="-292100" lvl="0" marL="457200" rtl="0" algn="l">
              <a:lnSpc>
                <a:spcPct val="115000"/>
              </a:lnSpc>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If the target resource represents a YANG list instance, then the key leaf values, in message-body representation, MUST be the same as the key leaf values in the request URI</a:t>
            </a:r>
            <a:endParaRPr sz="1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YANG Patch</a:t>
            </a:r>
            <a:endParaRPr/>
          </a:p>
        </p:txBody>
      </p:sp>
      <p:sp>
        <p:nvSpPr>
          <p:cNvPr id="194" name="Google Shape;194;p29"/>
          <p:cNvSpPr txBox="1"/>
          <p:nvPr>
            <p:ph idx="1" type="body"/>
          </p:nvPr>
        </p:nvSpPr>
        <p:spPr>
          <a:xfrm>
            <a:off x="311700" y="1052625"/>
            <a:ext cx="3093300" cy="35163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PATCH </a:t>
            </a:r>
            <a:r>
              <a:rPr lang="en" sz="800">
                <a:solidFill>
                  <a:srgbClr val="FF0000"/>
                </a:solidFill>
                <a:latin typeface="Arial"/>
                <a:ea typeface="Arial"/>
                <a:cs typeface="Arial"/>
                <a:sym typeface="Arial"/>
              </a:rPr>
              <a:t>/restconf/data/</a:t>
            </a:r>
            <a:r>
              <a:rPr lang="en" sz="800">
                <a:solidFill>
                  <a:srgbClr val="000000"/>
                </a:solidFill>
                <a:latin typeface="Arial"/>
                <a:ea typeface="Arial"/>
                <a:cs typeface="Arial"/>
                <a:sym typeface="Arial"/>
              </a:rPr>
              <a:t>example-jukebox:jukebox/\</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library/artist=Foo%20Fighters/</a:t>
            </a:r>
            <a:r>
              <a:rPr lang="en" sz="800">
                <a:solidFill>
                  <a:srgbClr val="FF0000"/>
                </a:solidFill>
                <a:latin typeface="Arial"/>
                <a:ea typeface="Arial"/>
                <a:cs typeface="Arial"/>
                <a:sym typeface="Arial"/>
              </a:rPr>
              <a:t>album=Wasting%20Light</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Host: example.com</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Accept: application/yang-data+json</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      Content-Type: application/yang-patch+json</a:t>
            </a:r>
            <a:endParaRPr sz="800">
              <a:solidFill>
                <a:srgbClr val="000000"/>
              </a:solidFill>
              <a:latin typeface="Arial"/>
              <a:ea typeface="Arial"/>
              <a:cs typeface="Arial"/>
              <a:sym typeface="Arial"/>
            </a:endParaRPr>
          </a:p>
          <a:p>
            <a:pPr indent="0" lvl="0" marL="0" rtl="0" algn="l">
              <a:spcBef>
                <a:spcPts val="0"/>
              </a:spcBef>
              <a:spcAft>
                <a:spcPts val="0"/>
              </a:spcAft>
              <a:buNone/>
            </a:pPr>
            <a:r>
              <a:t/>
            </a:r>
            <a:endParaRPr sz="800">
              <a:solidFill>
                <a:srgbClr val="000000"/>
              </a:solidFill>
              <a:latin typeface="Arial"/>
              <a:ea typeface="Arial"/>
              <a:cs typeface="Arial"/>
              <a:sym typeface="Arial"/>
            </a:endParaRPr>
          </a:p>
          <a:p>
            <a:pPr indent="0" lvl="0" marL="0" rtl="0" algn="l">
              <a:spcBef>
                <a:spcPts val="0"/>
              </a:spcBef>
              <a:spcAft>
                <a:spcPts val="0"/>
              </a:spcAft>
              <a:buNone/>
            </a:pPr>
            <a:r>
              <a:rPr lang="en" sz="800">
                <a:solidFill>
                  <a:srgbClr val="000000"/>
                </a:solidFill>
                <a:latin typeface="Arial"/>
                <a:ea typeface="Arial"/>
                <a:cs typeface="Arial"/>
                <a:sym typeface="Arial"/>
              </a:rPr>
              <a:t>Server response:</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a:t>
            </a:r>
            <a:r>
              <a:rPr lang="en" sz="800">
                <a:solidFill>
                  <a:srgbClr val="FF0000"/>
                </a:solidFill>
                <a:latin typeface="Arial"/>
                <a:ea typeface="Arial"/>
                <a:cs typeface="Arial"/>
                <a:sym typeface="Arial"/>
              </a:rPr>
              <a:t>"ietf-yang-patch</a:t>
            </a:r>
            <a:r>
              <a:rPr lang="en" sz="800">
                <a:solidFill>
                  <a:srgbClr val="000000"/>
                </a:solidFill>
                <a:latin typeface="Arial"/>
                <a:ea typeface="Arial"/>
                <a:cs typeface="Arial"/>
                <a:sym typeface="Arial"/>
              </a:rPr>
              <a:t>:yang-patch": {</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"patch-id": "add-songs-patch-2",</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"edit": [</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"edit-id": "edit1",</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"operation": "create",</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"target": "</a:t>
            </a:r>
            <a:r>
              <a:rPr lang="en" sz="800">
                <a:solidFill>
                  <a:srgbClr val="FF0000"/>
                </a:solidFill>
                <a:latin typeface="Arial"/>
                <a:ea typeface="Arial"/>
                <a:cs typeface="Arial"/>
                <a:sym typeface="Arial"/>
              </a:rPr>
              <a:t>/song=Rope",</a:t>
            </a:r>
            <a:endParaRPr sz="800">
              <a:solidFill>
                <a:srgbClr val="FF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"value": {</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a:t>
            </a:r>
            <a:r>
              <a:rPr lang="en" sz="800">
                <a:solidFill>
                  <a:srgbClr val="FF0000"/>
                </a:solidFill>
                <a:latin typeface="Arial"/>
                <a:ea typeface="Arial"/>
                <a:cs typeface="Arial"/>
                <a:sym typeface="Arial"/>
              </a:rPr>
              <a:t> "song": [</a:t>
            </a:r>
            <a:endParaRPr sz="800">
              <a:solidFill>
                <a:srgbClr val="FF0000"/>
              </a:solidFill>
              <a:latin typeface="Arial"/>
              <a:ea typeface="Arial"/>
              <a:cs typeface="Arial"/>
              <a:sym typeface="Arial"/>
            </a:endParaRPr>
          </a:p>
          <a:p>
            <a:pPr indent="0" lvl="0" marL="0" rtl="0" algn="l">
              <a:lnSpc>
                <a:spcPct val="100000"/>
              </a:lnSpc>
              <a:spcBef>
                <a:spcPts val="0"/>
              </a:spcBef>
              <a:spcAft>
                <a:spcPts val="0"/>
              </a:spcAft>
              <a:buNone/>
            </a:pPr>
            <a:r>
              <a:rPr lang="en" sz="800">
                <a:latin typeface="Arial"/>
                <a:ea typeface="Arial"/>
                <a:cs typeface="Arial"/>
                <a:sym typeface="Arial"/>
              </a:rPr>
              <a:t>            {</a:t>
            </a:r>
            <a:endParaRPr sz="800">
              <a:latin typeface="Arial"/>
              <a:ea typeface="Arial"/>
              <a:cs typeface="Arial"/>
              <a:sym typeface="Arial"/>
            </a:endParaRPr>
          </a:p>
          <a:p>
            <a:pPr indent="0" lvl="0" marL="0" rtl="0" algn="l">
              <a:lnSpc>
                <a:spcPct val="100000"/>
              </a:lnSpc>
              <a:spcBef>
                <a:spcPts val="0"/>
              </a:spcBef>
              <a:spcAft>
                <a:spcPts val="0"/>
              </a:spcAft>
              <a:buNone/>
            </a:pPr>
            <a:r>
              <a:rPr lang="en" sz="800">
                <a:latin typeface="Arial"/>
                <a:ea typeface="Arial"/>
                <a:cs typeface="Arial"/>
                <a:sym typeface="Arial"/>
              </a:rPr>
              <a:t>              "name": "Rope",</a:t>
            </a:r>
            <a:endParaRPr sz="800">
              <a:latin typeface="Arial"/>
              <a:ea typeface="Arial"/>
              <a:cs typeface="Arial"/>
              <a:sym typeface="Arial"/>
            </a:endParaRPr>
          </a:p>
          <a:p>
            <a:pPr indent="0" lvl="0" marL="0" rtl="0" algn="l">
              <a:lnSpc>
                <a:spcPct val="100000"/>
              </a:lnSpc>
              <a:spcBef>
                <a:spcPts val="0"/>
              </a:spcBef>
              <a:spcAft>
                <a:spcPts val="0"/>
              </a:spcAft>
              <a:buNone/>
            </a:pPr>
            <a:r>
              <a:rPr lang="en" sz="800">
                <a:latin typeface="Arial"/>
                <a:ea typeface="Arial"/>
                <a:cs typeface="Arial"/>
                <a:sym typeface="Arial"/>
              </a:rPr>
              <a:t>              "location": "/media/rope.mp3",</a:t>
            </a:r>
            <a:endParaRPr sz="800">
              <a:latin typeface="Arial"/>
              <a:ea typeface="Arial"/>
              <a:cs typeface="Arial"/>
              <a:sym typeface="Arial"/>
            </a:endParaRPr>
          </a:p>
          <a:p>
            <a:pPr indent="0" lvl="0" marL="0" rtl="0" algn="l">
              <a:lnSpc>
                <a:spcPct val="100000"/>
              </a:lnSpc>
              <a:spcBef>
                <a:spcPts val="0"/>
              </a:spcBef>
              <a:spcAft>
                <a:spcPts val="0"/>
              </a:spcAft>
              <a:buNone/>
            </a:pPr>
            <a:r>
              <a:rPr lang="en" sz="800">
                <a:latin typeface="Arial"/>
                <a:ea typeface="Arial"/>
                <a:cs typeface="Arial"/>
                <a:sym typeface="Arial"/>
              </a:rPr>
              <a:t>              "format": "MP3",</a:t>
            </a:r>
            <a:endParaRPr sz="800">
              <a:latin typeface="Arial"/>
              <a:ea typeface="Arial"/>
              <a:cs typeface="Arial"/>
              <a:sym typeface="Arial"/>
            </a:endParaRPr>
          </a:p>
          <a:p>
            <a:pPr indent="0" lvl="0" marL="0" rtl="0" algn="l">
              <a:lnSpc>
                <a:spcPct val="100000"/>
              </a:lnSpc>
              <a:spcBef>
                <a:spcPts val="0"/>
              </a:spcBef>
              <a:spcAft>
                <a:spcPts val="0"/>
              </a:spcAft>
              <a:buNone/>
            </a:pPr>
            <a:r>
              <a:rPr lang="en" sz="800">
                <a:latin typeface="Arial"/>
                <a:ea typeface="Arial"/>
                <a:cs typeface="Arial"/>
                <a:sym typeface="Arial"/>
              </a:rPr>
              <a:t>              "length": 259</a:t>
            </a:r>
            <a:endParaRPr sz="800">
              <a:latin typeface="Arial"/>
              <a:ea typeface="Arial"/>
              <a:cs typeface="Arial"/>
              <a:sym typeface="Arial"/>
            </a:endParaRPr>
          </a:p>
          <a:p>
            <a:pPr indent="0" lvl="0" marL="0" rtl="0" algn="l">
              <a:lnSpc>
                <a:spcPct val="100000"/>
              </a:lnSpc>
              <a:spcBef>
                <a:spcPts val="0"/>
              </a:spcBef>
              <a:spcAft>
                <a:spcPts val="0"/>
              </a:spcAft>
              <a:buNone/>
            </a:pPr>
            <a:r>
              <a:rPr lang="en" sz="800">
                <a:latin typeface="Arial"/>
                <a:ea typeface="Arial"/>
                <a:cs typeface="Arial"/>
                <a:sym typeface="Arial"/>
              </a:rPr>
              <a:t>            }</a:t>
            </a:r>
            <a:endParaRPr sz="800">
              <a:latin typeface="Arial"/>
              <a:ea typeface="Arial"/>
              <a:cs typeface="Arial"/>
              <a:sym typeface="Arial"/>
            </a:endParaRPr>
          </a:p>
          <a:p>
            <a:pPr indent="0" lvl="0" marL="0" rtl="0" algn="l">
              <a:lnSpc>
                <a:spcPct val="100000"/>
              </a:lnSpc>
              <a:spcBef>
                <a:spcPts val="0"/>
              </a:spcBef>
              <a:spcAft>
                <a:spcPts val="0"/>
              </a:spcAft>
              <a:buNone/>
            </a:pPr>
            <a:r>
              <a:rPr lang="en" sz="800">
                <a:solidFill>
                  <a:srgbClr val="FF0000"/>
                </a:solidFill>
                <a:latin typeface="Arial"/>
                <a:ea typeface="Arial"/>
                <a:cs typeface="Arial"/>
                <a:sym typeface="Arial"/>
              </a:rPr>
              <a:t>          ]</a:t>
            </a:r>
            <a:endParaRPr sz="800">
              <a:solidFill>
                <a:srgbClr val="FF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  }</a:t>
            </a:r>
            <a:endParaRPr sz="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95" name="Google Shape;195;p29"/>
          <p:cNvSpPr txBox="1"/>
          <p:nvPr/>
        </p:nvSpPr>
        <p:spPr>
          <a:xfrm>
            <a:off x="4114800" y="1052625"/>
            <a:ext cx="4896300" cy="2647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en" sz="1000"/>
              <a:t>A "YANG Patch" is an ordered list of edits that are applied to the target datastore by the RESTCONF server.</a:t>
            </a:r>
            <a:endParaRPr sz="1000"/>
          </a:p>
          <a:p>
            <a:pPr indent="-292100" lvl="0" marL="457200" rtl="0" algn="l">
              <a:spcBef>
                <a:spcPts val="0"/>
              </a:spcBef>
              <a:spcAft>
                <a:spcPts val="0"/>
              </a:spcAft>
              <a:buSzPts val="1000"/>
              <a:buChar char="●"/>
            </a:pPr>
            <a:r>
              <a:rPr lang="en" sz="1000"/>
              <a:t>The YANG Patch operation is invoked by the RESTCONF client by sending a PATCH method request with a representation using either the media type "application/yang-patch+xml" or "application/yang-patch+json".</a:t>
            </a:r>
            <a:endParaRPr sz="1000"/>
          </a:p>
          <a:p>
            <a:pPr indent="-292100" lvl="0" marL="457200" rtl="0" algn="l">
              <a:spcBef>
                <a:spcPts val="0"/>
              </a:spcBef>
              <a:spcAft>
                <a:spcPts val="0"/>
              </a:spcAft>
              <a:buSzPts val="1000"/>
              <a:buChar char="●"/>
            </a:pPr>
            <a:r>
              <a:rPr lang="en" sz="1000"/>
              <a:t>This message-body representing the YANG Patch input parameters MUST be present.</a:t>
            </a:r>
            <a:endParaRPr sz="1000"/>
          </a:p>
          <a:p>
            <a:pPr indent="-292100" lvl="0" marL="457200" rtl="0" algn="l">
              <a:spcBef>
                <a:spcPts val="0"/>
              </a:spcBef>
              <a:spcAft>
                <a:spcPts val="0"/>
              </a:spcAft>
              <a:buSzPts val="1000"/>
              <a:buChar char="●"/>
            </a:pPr>
            <a:r>
              <a:rPr lang="en" sz="1000"/>
              <a:t>YANG Patch allows multiple sub-resources to be edited within the same PATCH method.</a:t>
            </a:r>
            <a:endParaRPr sz="1000"/>
          </a:p>
          <a:p>
            <a:pPr indent="-292100" lvl="0" marL="457200" rtl="0" algn="l">
              <a:spcBef>
                <a:spcPts val="0"/>
              </a:spcBef>
              <a:spcAft>
                <a:spcPts val="0"/>
              </a:spcAft>
              <a:buSzPts val="1000"/>
              <a:buChar char="●"/>
            </a:pPr>
            <a:r>
              <a:rPr lang="en" sz="1000"/>
              <a:t>YANG Patch allows a more precise edit operation than the</a:t>
            </a:r>
            <a:endParaRPr sz="1000"/>
          </a:p>
          <a:p>
            <a:pPr indent="-292100" lvl="0" marL="457200" rtl="0" algn="l">
              <a:spcBef>
                <a:spcPts val="0"/>
              </a:spcBef>
              <a:spcAft>
                <a:spcPts val="0"/>
              </a:spcAft>
              <a:buSzPts val="1000"/>
              <a:buChar char="●"/>
            </a:pPr>
            <a:r>
              <a:rPr lang="en" sz="1000"/>
              <a:t>"plain patch" mechanism found in [</a:t>
            </a:r>
            <a:r>
              <a:rPr lang="en" sz="1000" u="sng">
                <a:solidFill>
                  <a:schemeClr val="hlink"/>
                </a:solidFill>
                <a:hlinkClick r:id="rId3"/>
              </a:rPr>
              <a:t>RFC8040</a:t>
            </a:r>
            <a:r>
              <a:rPr lang="en" sz="1000"/>
              <a:t>].  There are seven operations supported ("create", "delete", "insert", "merge", "move", "replace", and "remove").</a:t>
            </a:r>
            <a:endParaRPr sz="1000"/>
          </a:p>
          <a:p>
            <a:pPr indent="-292100" lvl="0" marL="457200" rtl="0" algn="l">
              <a:spcBef>
                <a:spcPts val="0"/>
              </a:spcBef>
              <a:spcAft>
                <a:spcPts val="0"/>
              </a:spcAft>
              <a:buSzPts val="1000"/>
              <a:buChar char="●"/>
            </a:pPr>
            <a:r>
              <a:rPr lang="en" sz="1000"/>
              <a:t>YANG Patch uses an "edit" list with an explicit processing order. The edits are processed in client-specified order, and error processing can be precise even when multiple errors occur in the same YANG Patch request.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RPC Operation</a:t>
            </a:r>
            <a:endParaRPr/>
          </a:p>
        </p:txBody>
      </p:sp>
      <p:sp>
        <p:nvSpPr>
          <p:cNvPr id="201" name="Google Shape;201;p30"/>
          <p:cNvSpPr txBox="1"/>
          <p:nvPr>
            <p:ph idx="1" type="body"/>
          </p:nvPr>
        </p:nvSpPr>
        <p:spPr>
          <a:xfrm>
            <a:off x="311700" y="1229875"/>
            <a:ext cx="4474800" cy="3339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Example:</a:t>
            </a:r>
            <a:endParaRPr/>
          </a:p>
          <a:p>
            <a:pPr indent="0" lvl="0" marL="0" rtl="0" algn="l">
              <a:spcBef>
                <a:spcPts val="0"/>
              </a:spcBef>
              <a:spcAft>
                <a:spcPts val="0"/>
              </a:spcAft>
              <a:buNone/>
            </a:pPr>
            <a:r>
              <a:rPr lang="en"/>
              <a:t>In this example, the client is invoking the "play" operation defined</a:t>
            </a:r>
            <a:endParaRPr/>
          </a:p>
          <a:p>
            <a:pPr indent="0" lvl="0" marL="0" rtl="0" algn="l">
              <a:spcBef>
                <a:spcPts val="0"/>
              </a:spcBef>
              <a:spcAft>
                <a:spcPts val="0"/>
              </a:spcAft>
              <a:buNone/>
            </a:pPr>
            <a:r>
              <a:rPr lang="en"/>
              <a:t>in the "example-jukebox" YANG module.</a:t>
            </a:r>
            <a:endParaRPr/>
          </a:p>
          <a:p>
            <a:pPr indent="0" lvl="0" marL="0" rtl="0" algn="l">
              <a:spcBef>
                <a:spcPts val="0"/>
              </a:spcBef>
              <a:spcAft>
                <a:spcPts val="0"/>
              </a:spcAft>
              <a:buNone/>
            </a:pPr>
            <a:r>
              <a:rPr lang="en"/>
              <a:t>A client might send a "play" request as follows:</a:t>
            </a:r>
            <a:endParaRPr/>
          </a:p>
          <a:p>
            <a:pPr indent="0" lvl="0" marL="0" rtl="0" algn="l">
              <a:spcBef>
                <a:spcPts val="0"/>
              </a:spcBef>
              <a:spcAft>
                <a:spcPts val="0"/>
              </a:spcAft>
              <a:buNone/>
            </a:pPr>
            <a:r>
              <a:rPr lang="en" sz="1600">
                <a:latin typeface="Courier New"/>
                <a:ea typeface="Courier New"/>
                <a:cs typeface="Courier New"/>
                <a:sym typeface="Courier New"/>
              </a:rPr>
              <a:t>POST /restconf/operations/example-jukebox:play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Host: example.com</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Content-Type: application/yang-data+json</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"example-jukebox:input":{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"playlist":"Foo-One",</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"song-number":2</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server might respond as follows:</a:t>
            </a:r>
            <a:endParaRPr/>
          </a:p>
          <a:p>
            <a:pPr indent="0" lvl="0" marL="0" rtl="0" algn="l">
              <a:spcBef>
                <a:spcPts val="0"/>
              </a:spcBef>
              <a:spcAft>
                <a:spcPts val="0"/>
              </a:spcAft>
              <a:buNone/>
            </a:pPr>
            <a:r>
              <a:rPr lang="en" sz="1600">
                <a:latin typeface="Courier New"/>
                <a:ea typeface="Courier New"/>
                <a:cs typeface="Courier New"/>
                <a:sym typeface="Courier New"/>
              </a:rPr>
              <a:t>HTTP/1.1 204 No Content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Date: Thu, 26 Jan 2017 20:56:30 GMT</a:t>
            </a:r>
            <a:endParaRPr sz="1600">
              <a:latin typeface="Courier New"/>
              <a:ea typeface="Courier New"/>
              <a:cs typeface="Courier New"/>
              <a:sym typeface="Courier New"/>
            </a:endParaRPr>
          </a:p>
          <a:p>
            <a:pPr indent="0" lvl="0" marL="0" rtl="0" algn="l">
              <a:spcBef>
                <a:spcPts val="0"/>
              </a:spcBef>
              <a:spcAft>
                <a:spcPts val="0"/>
              </a:spcAft>
              <a:buNone/>
            </a:pPr>
            <a:r>
              <a:rPr lang="en" sz="1600">
                <a:latin typeface="Courier New"/>
                <a:ea typeface="Courier New"/>
                <a:cs typeface="Courier New"/>
                <a:sym typeface="Courier New"/>
              </a:rPr>
              <a:t>Server: example-server</a:t>
            </a:r>
            <a:endParaRPr sz="16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02" name="Google Shape;202;p30"/>
          <p:cNvSpPr txBox="1"/>
          <p:nvPr/>
        </p:nvSpPr>
        <p:spPr>
          <a:xfrm>
            <a:off x="5099800" y="852400"/>
            <a:ext cx="35115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An operation resource represents an RPC operation defined with the YANG "rpc" statement or a data-model-specific action defined with a YANG "action" statement.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It is invoked using a POST method on the operation resource.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An RPC operation is invoked as:</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POST {+restconf}/operations/&lt;operation&gt;</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&lt;operation&gt; field identifies the module name and rpc identifier string for the desired operation.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138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Notification</a:t>
            </a:r>
            <a:endParaRPr/>
          </a:p>
        </p:txBody>
      </p:sp>
      <p:sp>
        <p:nvSpPr>
          <p:cNvPr id="208" name="Google Shape;208;p31"/>
          <p:cNvSpPr txBox="1"/>
          <p:nvPr>
            <p:ph idx="1" type="body"/>
          </p:nvPr>
        </p:nvSpPr>
        <p:spPr>
          <a:xfrm>
            <a:off x="4290225" y="1017800"/>
            <a:ext cx="4542000" cy="35511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Clr>
                <a:srgbClr val="000000"/>
              </a:buClr>
              <a:buSzPts val="1000"/>
              <a:buFont typeface="Verdana"/>
              <a:buChar char="●"/>
            </a:pPr>
            <a:r>
              <a:rPr lang="en" sz="1000">
                <a:solidFill>
                  <a:srgbClr val="000000"/>
                </a:solidFill>
                <a:latin typeface="Verdana"/>
                <a:ea typeface="Verdana"/>
                <a:cs typeface="Verdana"/>
                <a:sym typeface="Verdana"/>
              </a:rPr>
              <a:t>Subscribing to event streams is accomplished in this way via a RESTCONF POST into RPCs .</a:t>
            </a:r>
            <a:endParaRPr sz="1000">
              <a:solidFill>
                <a:srgbClr val="000000"/>
              </a:solidFill>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Char char="●"/>
            </a:pPr>
            <a:r>
              <a:rPr lang="en" sz="1000">
                <a:solidFill>
                  <a:srgbClr val="000000"/>
                </a:solidFill>
                <a:latin typeface="Verdana"/>
                <a:ea typeface="Verdana"/>
                <a:cs typeface="Verdana"/>
                <a:sym typeface="Verdana"/>
              </a:rPr>
              <a:t>A GET needs to be made against a specific URI on the publisher.</a:t>
            </a:r>
            <a:endParaRPr sz="1000">
              <a:solidFill>
                <a:srgbClr val="000000"/>
              </a:solidFill>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Char char="●"/>
            </a:pPr>
            <a:r>
              <a:rPr lang="en" sz="1000">
                <a:solidFill>
                  <a:srgbClr val="000000"/>
                </a:solidFill>
                <a:latin typeface="Verdana"/>
                <a:ea typeface="Verdana"/>
                <a:cs typeface="Verdana"/>
                <a:sym typeface="Verdana"/>
              </a:rPr>
              <a:t>Subscribers cannot pre-determine the URI against which a subscription might exist on a publisher, as the URI will only exist after the "establish-subscription" RPC has been accepted.</a:t>
            </a:r>
            <a:endParaRPr sz="1000">
              <a:solidFill>
                <a:srgbClr val="000000"/>
              </a:solidFill>
              <a:latin typeface="Verdana"/>
              <a:ea typeface="Verdana"/>
              <a:cs typeface="Verdana"/>
              <a:sym typeface="Verdana"/>
            </a:endParaRPr>
          </a:p>
          <a:p>
            <a:pPr indent="-292100" lvl="0" marL="457200" rtl="0" algn="l">
              <a:spcBef>
                <a:spcPts val="0"/>
              </a:spcBef>
              <a:spcAft>
                <a:spcPts val="0"/>
              </a:spcAft>
              <a:buClr>
                <a:srgbClr val="000000"/>
              </a:buClr>
              <a:buSzPts val="1000"/>
              <a:buFont typeface="Verdana"/>
              <a:buChar char="●"/>
            </a:pPr>
            <a:r>
              <a:rPr lang="en" sz="1000">
                <a:solidFill>
                  <a:srgbClr val="000000"/>
                </a:solidFill>
                <a:latin typeface="Verdana"/>
                <a:ea typeface="Verdana"/>
                <a:cs typeface="Verdana"/>
                <a:sym typeface="Verdana"/>
              </a:rPr>
              <a:t>The subscription URI will be determined and sent as part of the response to the "establish-subscription" RPC, and a subsequent GET to this URI will be done in order to start the flow of notification messages back to the subscriber.</a:t>
            </a:r>
            <a:endParaRPr sz="1000">
              <a:solidFill>
                <a:srgbClr val="000000"/>
              </a:solidFill>
              <a:latin typeface="Verdana"/>
              <a:ea typeface="Verdana"/>
              <a:cs typeface="Verdana"/>
              <a:sym typeface="Verdana"/>
            </a:endParaRPr>
          </a:p>
        </p:txBody>
      </p:sp>
      <p:pic>
        <p:nvPicPr>
          <p:cNvPr id="209" name="Google Shape;209;p31"/>
          <p:cNvPicPr preferRelativeResize="0"/>
          <p:nvPr/>
        </p:nvPicPr>
        <p:blipFill>
          <a:blip r:embed="rId3">
            <a:alphaModFix/>
          </a:blip>
          <a:stretch>
            <a:fillRect/>
          </a:stretch>
        </p:blipFill>
        <p:spPr>
          <a:xfrm>
            <a:off x="208225" y="988925"/>
            <a:ext cx="3813437" cy="382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Restconf?</a:t>
            </a:r>
            <a:endParaRPr/>
          </a:p>
        </p:txBody>
      </p:sp>
      <p:sp>
        <p:nvSpPr>
          <p:cNvPr id="91" name="Google Shape;91;p14"/>
          <p:cNvSpPr txBox="1"/>
          <p:nvPr>
            <p:ph idx="1" type="body"/>
          </p:nvPr>
        </p:nvSpPr>
        <p:spPr>
          <a:xfrm>
            <a:off x="311700" y="964900"/>
            <a:ext cx="8520600" cy="3603900"/>
          </a:xfrm>
          <a:prstGeom prst="rect">
            <a:avLst/>
          </a:prstGeom>
        </p:spPr>
        <p:txBody>
          <a:bodyPr anchorCtr="0" anchor="t" bIns="91425" lIns="91425" spcFirstLastPara="1" rIns="91425" wrap="square" tIns="91425">
            <a:normAutofit lnSpcReduction="20000"/>
          </a:bodyPr>
          <a:lstStyle/>
          <a:p>
            <a:pPr indent="-292100" lvl="0" marL="457200" rtl="0" algn="l">
              <a:lnSpc>
                <a:spcPct val="100000"/>
              </a:lnSpc>
              <a:spcBef>
                <a:spcPts val="0"/>
              </a:spcBef>
              <a:spcAft>
                <a:spcPts val="0"/>
              </a:spcAft>
              <a:buClr>
                <a:srgbClr val="333333"/>
              </a:buClr>
              <a:buSzPts val="1000"/>
              <a:buChar char="●"/>
            </a:pPr>
            <a:r>
              <a:rPr lang="en" sz="1000">
                <a:solidFill>
                  <a:srgbClr val="333333"/>
                </a:solidFill>
                <a:highlight>
                  <a:schemeClr val="lt1"/>
                </a:highlight>
              </a:rPr>
              <a:t>Network Management Protocols are used to communicate between a network automation client to a network device. There are various options like </a:t>
            </a:r>
            <a:r>
              <a:rPr lang="en" sz="1000">
                <a:solidFill>
                  <a:srgbClr val="0000FF"/>
                </a:solidFill>
                <a:highlight>
                  <a:schemeClr val="lt1"/>
                </a:highlight>
              </a:rPr>
              <a:t>CLI, SNMP, Netconf and Restconf</a:t>
            </a:r>
            <a:endParaRPr sz="1000">
              <a:solidFill>
                <a:srgbClr val="0000FF"/>
              </a:solidFill>
              <a:highlight>
                <a:schemeClr val="lt1"/>
              </a:highlight>
            </a:endParaRPr>
          </a:p>
          <a:p>
            <a:pPr indent="-292100" lvl="0" marL="457200" rtl="0" algn="l">
              <a:lnSpc>
                <a:spcPct val="100000"/>
              </a:lnSpc>
              <a:spcBef>
                <a:spcPts val="0"/>
              </a:spcBef>
              <a:spcAft>
                <a:spcPts val="0"/>
              </a:spcAft>
              <a:buClr>
                <a:srgbClr val="333333"/>
              </a:buClr>
              <a:buSzPts val="1000"/>
              <a:buChar char="●"/>
            </a:pPr>
            <a:r>
              <a:rPr lang="en" sz="1000">
                <a:solidFill>
                  <a:srgbClr val="333333"/>
                </a:solidFill>
                <a:highlight>
                  <a:schemeClr val="lt1"/>
                </a:highlight>
              </a:rPr>
              <a:t>The command-line interface is excellent for us humans, but it can be a pain for computers/automation. When we use commands, we see the results and interpret what must happen next, but network automation devices don’t have this intuitive capability. That’s why we need predefined data formats and structures for automation devices to interface correctly with the CLI.</a:t>
            </a:r>
            <a:endParaRPr sz="1000">
              <a:solidFill>
                <a:srgbClr val="333333"/>
              </a:solidFill>
              <a:highlight>
                <a:schemeClr val="lt1"/>
              </a:highlight>
            </a:endParaRPr>
          </a:p>
          <a:p>
            <a:pPr indent="-292100" lvl="0" marL="457200" rtl="0" algn="l">
              <a:lnSpc>
                <a:spcPct val="100000"/>
              </a:lnSpc>
              <a:spcBef>
                <a:spcPts val="0"/>
              </a:spcBef>
              <a:spcAft>
                <a:spcPts val="0"/>
              </a:spcAft>
              <a:buClr>
                <a:srgbClr val="333333"/>
              </a:buClr>
              <a:buSzPts val="1000"/>
              <a:buChar char="●"/>
            </a:pPr>
            <a:r>
              <a:rPr lang="en" sz="1000">
                <a:solidFill>
                  <a:srgbClr val="333333"/>
                </a:solidFill>
                <a:highlight>
                  <a:schemeClr val="lt1"/>
                </a:highlight>
              </a:rPr>
              <a:t>SNMP was developed to standardize network device management.  SNMP works “reasonably well for device monitoring” and it is not used for configuration</a:t>
            </a:r>
            <a:endParaRPr sz="1000">
              <a:solidFill>
                <a:srgbClr val="333333"/>
              </a:solidFill>
              <a:highlight>
                <a:schemeClr val="lt1"/>
              </a:highlight>
            </a:endParaRPr>
          </a:p>
          <a:p>
            <a:pPr indent="-292100" lvl="1" marL="914400" rtl="0" algn="l">
              <a:lnSpc>
                <a:spcPct val="100000"/>
              </a:lnSpc>
              <a:spcBef>
                <a:spcPts val="0"/>
              </a:spcBef>
              <a:spcAft>
                <a:spcPts val="0"/>
              </a:spcAft>
              <a:buClr>
                <a:srgbClr val="333333"/>
              </a:buClr>
              <a:buSzPts val="1000"/>
              <a:buChar char="○"/>
            </a:pPr>
            <a:r>
              <a:rPr lang="en" sz="1000">
                <a:solidFill>
                  <a:srgbClr val="333333"/>
                </a:solidFill>
                <a:highlight>
                  <a:schemeClr val="lt1"/>
                </a:highlight>
              </a:rPr>
              <a:t>Lack of Writeable MIBs</a:t>
            </a:r>
            <a:endParaRPr sz="1000">
              <a:solidFill>
                <a:srgbClr val="333333"/>
              </a:solidFill>
              <a:highlight>
                <a:schemeClr val="lt1"/>
              </a:highlight>
            </a:endParaRPr>
          </a:p>
          <a:p>
            <a:pPr indent="-292100" lvl="1" marL="914400" rtl="0" algn="l">
              <a:lnSpc>
                <a:spcPct val="100000"/>
              </a:lnSpc>
              <a:spcBef>
                <a:spcPts val="0"/>
              </a:spcBef>
              <a:spcAft>
                <a:spcPts val="0"/>
              </a:spcAft>
              <a:buClr>
                <a:srgbClr val="333333"/>
              </a:buClr>
              <a:buSzPts val="1000"/>
              <a:buChar char="○"/>
            </a:pPr>
            <a:r>
              <a:rPr lang="en" sz="1000">
                <a:solidFill>
                  <a:srgbClr val="333333"/>
                </a:solidFill>
                <a:highlight>
                  <a:schemeClr val="lt1"/>
                </a:highlight>
              </a:rPr>
              <a:t>Security Concerns</a:t>
            </a:r>
            <a:endParaRPr sz="1000">
              <a:solidFill>
                <a:srgbClr val="333333"/>
              </a:solidFill>
              <a:highlight>
                <a:schemeClr val="lt1"/>
              </a:highlight>
            </a:endParaRPr>
          </a:p>
          <a:p>
            <a:pPr indent="-292100" lvl="1" marL="914400" rtl="0" algn="l">
              <a:lnSpc>
                <a:spcPct val="100000"/>
              </a:lnSpc>
              <a:spcBef>
                <a:spcPts val="0"/>
              </a:spcBef>
              <a:spcAft>
                <a:spcPts val="0"/>
              </a:spcAft>
              <a:buClr>
                <a:srgbClr val="333333"/>
              </a:buClr>
              <a:buSzPts val="1000"/>
              <a:buChar char="○"/>
            </a:pPr>
            <a:r>
              <a:rPr lang="en" sz="1000">
                <a:solidFill>
                  <a:srgbClr val="333333"/>
                </a:solidFill>
                <a:highlight>
                  <a:schemeClr val="lt1"/>
                </a:highlight>
              </a:rPr>
              <a:t>Difficult to Replay/Rollback</a:t>
            </a:r>
            <a:endParaRPr sz="1000">
              <a:solidFill>
                <a:srgbClr val="333333"/>
              </a:solidFill>
              <a:highlight>
                <a:schemeClr val="lt1"/>
              </a:highlight>
            </a:endParaRPr>
          </a:p>
          <a:p>
            <a:pPr indent="-292100" lvl="0" marL="457200" rtl="0" algn="l">
              <a:lnSpc>
                <a:spcPct val="100000"/>
              </a:lnSpc>
              <a:spcBef>
                <a:spcPts val="0"/>
              </a:spcBef>
              <a:spcAft>
                <a:spcPts val="0"/>
              </a:spcAft>
              <a:buClr>
                <a:srgbClr val="333333"/>
              </a:buClr>
              <a:buSzPts val="1000"/>
              <a:buChar char="●"/>
            </a:pPr>
            <a:r>
              <a:rPr lang="en" sz="1000">
                <a:solidFill>
                  <a:srgbClr val="333333"/>
                </a:solidFill>
                <a:highlight>
                  <a:schemeClr val="lt1"/>
                </a:highlight>
              </a:rPr>
              <a:t>NETCONF protocol provides mechanisms to install, manipulate, and delete the configuration </a:t>
            </a:r>
            <a:endParaRPr sz="1000">
              <a:solidFill>
                <a:srgbClr val="333333"/>
              </a:solidFill>
              <a:highlight>
                <a:schemeClr val="lt1"/>
              </a:highlight>
            </a:endParaRPr>
          </a:p>
          <a:p>
            <a:pPr indent="0" lvl="0" marL="914400" rtl="0" algn="l">
              <a:lnSpc>
                <a:spcPct val="100000"/>
              </a:lnSpc>
              <a:spcBef>
                <a:spcPts val="0"/>
              </a:spcBef>
              <a:spcAft>
                <a:spcPts val="0"/>
              </a:spcAft>
              <a:buNone/>
            </a:pPr>
            <a:r>
              <a:rPr lang="en" sz="1000">
                <a:solidFill>
                  <a:srgbClr val="333333"/>
                </a:solidFill>
                <a:highlight>
                  <a:schemeClr val="lt1"/>
                </a:highlight>
              </a:rPr>
              <a:t>of network devices.  It is based on XML messages exchanged via SSH protocol. </a:t>
            </a:r>
            <a:endParaRPr sz="1000">
              <a:solidFill>
                <a:srgbClr val="333333"/>
              </a:solidFill>
              <a:highlight>
                <a:schemeClr val="lt1"/>
              </a:highlight>
            </a:endParaRPr>
          </a:p>
          <a:p>
            <a:pPr indent="0" lvl="0" marL="914400" rtl="0" algn="l">
              <a:lnSpc>
                <a:spcPct val="100000"/>
              </a:lnSpc>
              <a:spcBef>
                <a:spcPts val="0"/>
              </a:spcBef>
              <a:spcAft>
                <a:spcPts val="0"/>
              </a:spcAft>
              <a:buNone/>
            </a:pPr>
            <a:r>
              <a:rPr lang="en" sz="1000">
                <a:solidFill>
                  <a:srgbClr val="333333"/>
                </a:solidFill>
                <a:highlight>
                  <a:schemeClr val="lt1"/>
                </a:highlight>
              </a:rPr>
              <a:t>There is need of Netconf client to interact with network devices. Network admin has to </a:t>
            </a:r>
            <a:endParaRPr sz="1000">
              <a:solidFill>
                <a:srgbClr val="333333"/>
              </a:solidFill>
              <a:highlight>
                <a:schemeClr val="lt1"/>
              </a:highlight>
            </a:endParaRPr>
          </a:p>
          <a:p>
            <a:pPr indent="0" lvl="0" marL="914400" rtl="0" algn="l">
              <a:lnSpc>
                <a:spcPct val="100000"/>
              </a:lnSpc>
              <a:spcBef>
                <a:spcPts val="0"/>
              </a:spcBef>
              <a:spcAft>
                <a:spcPts val="0"/>
              </a:spcAft>
              <a:buNone/>
            </a:pPr>
            <a:r>
              <a:rPr lang="en" sz="1000">
                <a:solidFill>
                  <a:srgbClr val="333333"/>
                </a:solidFill>
                <a:highlight>
                  <a:schemeClr val="lt1"/>
                </a:highlight>
              </a:rPr>
              <a:t>Learn netconf protocol to automate the device configurations.</a:t>
            </a:r>
            <a:endParaRPr sz="1000">
              <a:solidFill>
                <a:srgbClr val="333333"/>
              </a:solidFill>
              <a:highlight>
                <a:schemeClr val="lt1"/>
              </a:highlight>
            </a:endParaRPr>
          </a:p>
          <a:p>
            <a:pPr indent="0" lvl="0" marL="914400" rtl="0" algn="l">
              <a:lnSpc>
                <a:spcPct val="100000"/>
              </a:lnSpc>
              <a:spcBef>
                <a:spcPts val="0"/>
              </a:spcBef>
              <a:spcAft>
                <a:spcPts val="0"/>
              </a:spcAft>
              <a:buNone/>
            </a:pPr>
            <a:r>
              <a:t/>
            </a:r>
            <a:endParaRPr sz="1000">
              <a:solidFill>
                <a:srgbClr val="333333"/>
              </a:solidFill>
              <a:highlight>
                <a:schemeClr val="lt1"/>
              </a:highlight>
            </a:endParaRPr>
          </a:p>
          <a:p>
            <a:pPr indent="-292100" lvl="0" marL="457200" rtl="0" algn="l">
              <a:lnSpc>
                <a:spcPct val="100000"/>
              </a:lnSpc>
              <a:spcBef>
                <a:spcPts val="0"/>
              </a:spcBef>
              <a:spcAft>
                <a:spcPts val="0"/>
              </a:spcAft>
              <a:buClr>
                <a:srgbClr val="333333"/>
              </a:buClr>
              <a:buSzPts val="1000"/>
              <a:buChar char="●"/>
            </a:pPr>
            <a:r>
              <a:rPr lang="en" sz="1000">
                <a:solidFill>
                  <a:srgbClr val="333333"/>
                </a:solidFill>
                <a:highlight>
                  <a:schemeClr val="lt1"/>
                </a:highlight>
              </a:rPr>
              <a:t>RESTCONF protocol was introduced as a simpler alternative to the original NETCONF protocol. </a:t>
            </a:r>
            <a:endParaRPr sz="1000">
              <a:solidFill>
                <a:srgbClr val="333333"/>
              </a:solidFill>
              <a:highlight>
                <a:schemeClr val="lt1"/>
              </a:highlight>
            </a:endParaRPr>
          </a:p>
          <a:p>
            <a:pPr indent="0" lvl="0" marL="457200" rtl="0" algn="l">
              <a:lnSpc>
                <a:spcPct val="100000"/>
              </a:lnSpc>
              <a:spcBef>
                <a:spcPts val="0"/>
              </a:spcBef>
              <a:spcAft>
                <a:spcPts val="0"/>
              </a:spcAft>
              <a:buNone/>
            </a:pPr>
            <a:r>
              <a:rPr lang="en" sz="1000">
                <a:solidFill>
                  <a:srgbClr val="333333"/>
                </a:solidFill>
                <a:highlight>
                  <a:schemeClr val="lt1"/>
                </a:highlight>
              </a:rPr>
              <a:t>There is a need for standard mechanisms to allow Web applications to access the</a:t>
            </a:r>
            <a:endParaRPr sz="1000">
              <a:solidFill>
                <a:srgbClr val="333333"/>
              </a:solidFill>
              <a:highlight>
                <a:schemeClr val="lt1"/>
              </a:highlight>
            </a:endParaRPr>
          </a:p>
          <a:p>
            <a:pPr indent="0" lvl="0" marL="457200" rtl="0" algn="l">
              <a:lnSpc>
                <a:spcPct val="100000"/>
              </a:lnSpc>
              <a:spcBef>
                <a:spcPts val="0"/>
              </a:spcBef>
              <a:spcAft>
                <a:spcPts val="0"/>
              </a:spcAft>
              <a:buNone/>
            </a:pPr>
            <a:r>
              <a:rPr lang="en" sz="1000">
                <a:solidFill>
                  <a:srgbClr val="333333"/>
                </a:solidFill>
                <a:highlight>
                  <a:schemeClr val="lt1"/>
                </a:highlight>
              </a:rPr>
              <a:t>configuration data, state data, data-model-specific Remote Procedure Call (RPC) operations, </a:t>
            </a:r>
            <a:endParaRPr sz="1000">
              <a:solidFill>
                <a:srgbClr val="333333"/>
              </a:solidFill>
              <a:highlight>
                <a:schemeClr val="lt1"/>
              </a:highlight>
            </a:endParaRPr>
          </a:p>
          <a:p>
            <a:pPr indent="0" lvl="0" marL="457200" rtl="0" algn="l">
              <a:lnSpc>
                <a:spcPct val="100000"/>
              </a:lnSpc>
              <a:spcBef>
                <a:spcPts val="0"/>
              </a:spcBef>
              <a:spcAft>
                <a:spcPts val="0"/>
              </a:spcAft>
              <a:buNone/>
            </a:pPr>
            <a:r>
              <a:rPr lang="en" sz="1000">
                <a:solidFill>
                  <a:srgbClr val="333333"/>
                </a:solidFill>
                <a:highlight>
                  <a:schemeClr val="lt1"/>
                </a:highlight>
              </a:rPr>
              <a:t>and event notifications within a networking device, in a modular and extensible manner. </a:t>
            </a:r>
            <a:endParaRPr sz="1000">
              <a:solidFill>
                <a:srgbClr val="333333"/>
              </a:solidFill>
              <a:highlight>
                <a:schemeClr val="lt1"/>
              </a:highlight>
            </a:endParaRPr>
          </a:p>
          <a:p>
            <a:pPr indent="-292100" lvl="1" marL="914400" rtl="0" algn="l">
              <a:lnSpc>
                <a:spcPct val="100000"/>
              </a:lnSpc>
              <a:spcBef>
                <a:spcPts val="0"/>
              </a:spcBef>
              <a:spcAft>
                <a:spcPts val="0"/>
              </a:spcAft>
              <a:buClr>
                <a:srgbClr val="333333"/>
              </a:buClr>
              <a:buSzPts val="1000"/>
              <a:buChar char="○"/>
            </a:pPr>
            <a:r>
              <a:rPr lang="en" sz="1000">
                <a:solidFill>
                  <a:srgbClr val="333333"/>
                </a:solidFill>
                <a:highlight>
                  <a:schemeClr val="lt1"/>
                </a:highlight>
              </a:rPr>
              <a:t>RESTCONF runs over HTTPS (port 443) </a:t>
            </a:r>
            <a:endParaRPr sz="1000">
              <a:solidFill>
                <a:srgbClr val="333333"/>
              </a:solidFill>
              <a:highlight>
                <a:schemeClr val="lt1"/>
              </a:highlight>
            </a:endParaRPr>
          </a:p>
          <a:p>
            <a:pPr indent="-292100" lvl="1" marL="914400" rtl="0" algn="l">
              <a:lnSpc>
                <a:spcPct val="100000"/>
              </a:lnSpc>
              <a:spcBef>
                <a:spcPts val="0"/>
              </a:spcBef>
              <a:spcAft>
                <a:spcPts val="0"/>
              </a:spcAft>
              <a:buClr>
                <a:srgbClr val="333333"/>
              </a:buClr>
              <a:buSzPts val="1000"/>
              <a:buChar char="○"/>
            </a:pPr>
            <a:r>
              <a:rPr lang="en" sz="1000">
                <a:solidFill>
                  <a:srgbClr val="333333"/>
                </a:solidFill>
                <a:highlight>
                  <a:schemeClr val="lt1"/>
                </a:highlight>
              </a:rPr>
              <a:t>it </a:t>
            </a:r>
            <a:r>
              <a:rPr lang="en" sz="1000">
                <a:solidFill>
                  <a:srgbClr val="333333"/>
                </a:solidFill>
                <a:highlight>
                  <a:schemeClr val="lt1"/>
                </a:highlight>
              </a:rPr>
              <a:t>uses HTTP-based REST APIs, which are  currently the most popular protocols used </a:t>
            </a:r>
            <a:endParaRPr sz="1000">
              <a:solidFill>
                <a:srgbClr val="333333"/>
              </a:solidFill>
              <a:highlight>
                <a:schemeClr val="lt1"/>
              </a:highlight>
            </a:endParaRPr>
          </a:p>
          <a:p>
            <a:pPr indent="0" lvl="0" marL="914400" rtl="0" algn="l">
              <a:lnSpc>
                <a:spcPct val="100000"/>
              </a:lnSpc>
              <a:spcBef>
                <a:spcPts val="0"/>
              </a:spcBef>
              <a:spcAft>
                <a:spcPts val="0"/>
              </a:spcAft>
              <a:buNone/>
            </a:pPr>
            <a:r>
              <a:rPr lang="en" sz="1000">
                <a:solidFill>
                  <a:srgbClr val="333333"/>
                </a:solidFill>
                <a:highlight>
                  <a:schemeClr val="lt1"/>
                </a:highlight>
              </a:rPr>
              <a:t>in the automation.</a:t>
            </a:r>
            <a:endParaRPr sz="1000">
              <a:solidFill>
                <a:srgbClr val="333333"/>
              </a:solidFill>
              <a:highlight>
                <a:schemeClr val="lt1"/>
              </a:highlight>
            </a:endParaRPr>
          </a:p>
          <a:p>
            <a:pPr indent="-292100" lvl="1" marL="914400" rtl="0" algn="l">
              <a:lnSpc>
                <a:spcPct val="100000"/>
              </a:lnSpc>
              <a:spcBef>
                <a:spcPts val="0"/>
              </a:spcBef>
              <a:spcAft>
                <a:spcPts val="0"/>
              </a:spcAft>
              <a:buClr>
                <a:srgbClr val="333333"/>
              </a:buClr>
              <a:buSzPts val="1000"/>
              <a:buChar char="○"/>
            </a:pPr>
            <a:r>
              <a:rPr lang="en" sz="1000">
                <a:solidFill>
                  <a:srgbClr val="333333"/>
                </a:solidFill>
                <a:highlight>
                  <a:schemeClr val="lt1"/>
                </a:highlight>
              </a:rPr>
              <a:t>It </a:t>
            </a:r>
            <a:r>
              <a:rPr lang="en" sz="1000">
                <a:solidFill>
                  <a:srgbClr val="333333"/>
                </a:solidFill>
                <a:highlight>
                  <a:schemeClr val="lt1"/>
                </a:highlight>
              </a:rPr>
              <a:t>provides the familiar HTTP methods when exchanging data: GET, POST, PATCH, PUT, </a:t>
            </a:r>
            <a:endParaRPr sz="1000">
              <a:solidFill>
                <a:srgbClr val="333333"/>
              </a:solidFill>
              <a:highlight>
                <a:schemeClr val="lt1"/>
              </a:highlight>
            </a:endParaRPr>
          </a:p>
          <a:p>
            <a:pPr indent="0" lvl="0" marL="914400" rtl="0" algn="l">
              <a:lnSpc>
                <a:spcPct val="100000"/>
              </a:lnSpc>
              <a:spcBef>
                <a:spcPts val="0"/>
              </a:spcBef>
              <a:spcAft>
                <a:spcPts val="0"/>
              </a:spcAft>
              <a:buNone/>
            </a:pPr>
            <a:r>
              <a:rPr lang="en" sz="1000">
                <a:solidFill>
                  <a:srgbClr val="333333"/>
                </a:solidFill>
                <a:highlight>
                  <a:schemeClr val="lt1"/>
                </a:highlight>
              </a:rPr>
              <a:t>DELETE.</a:t>
            </a:r>
            <a:endParaRPr sz="1000">
              <a:solidFill>
                <a:srgbClr val="333333"/>
              </a:solidFill>
              <a:highlight>
                <a:schemeClr val="lt1"/>
              </a:highlight>
            </a:endParaRPr>
          </a:p>
          <a:p>
            <a:pPr indent="0" lvl="0" marL="0" rtl="0" algn="l">
              <a:spcBef>
                <a:spcPts val="0"/>
              </a:spcBef>
              <a:spcAft>
                <a:spcPts val="1200"/>
              </a:spcAft>
              <a:buNone/>
            </a:pPr>
            <a:r>
              <a:t/>
            </a:r>
            <a:endParaRPr sz="1000"/>
          </a:p>
        </p:txBody>
      </p:sp>
      <p:pic>
        <p:nvPicPr>
          <p:cNvPr id="92" name="Google Shape;92;p14"/>
          <p:cNvPicPr preferRelativeResize="0"/>
          <p:nvPr/>
        </p:nvPicPr>
        <p:blipFill>
          <a:blip r:embed="rId3">
            <a:alphaModFix/>
          </a:blip>
          <a:stretch>
            <a:fillRect/>
          </a:stretch>
        </p:blipFill>
        <p:spPr>
          <a:xfrm>
            <a:off x="6163375" y="2191150"/>
            <a:ext cx="2146575" cy="670625"/>
          </a:xfrm>
          <a:prstGeom prst="rect">
            <a:avLst/>
          </a:prstGeom>
          <a:noFill/>
          <a:ln>
            <a:noFill/>
          </a:ln>
        </p:spPr>
      </p:pic>
      <p:pic>
        <p:nvPicPr>
          <p:cNvPr id="93" name="Google Shape;93;p14"/>
          <p:cNvPicPr preferRelativeResize="0"/>
          <p:nvPr/>
        </p:nvPicPr>
        <p:blipFill>
          <a:blip r:embed="rId4">
            <a:alphaModFix/>
          </a:blip>
          <a:stretch>
            <a:fillRect/>
          </a:stretch>
        </p:blipFill>
        <p:spPr>
          <a:xfrm>
            <a:off x="6309725" y="3074475"/>
            <a:ext cx="1963800" cy="1112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82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Notification example</a:t>
            </a:r>
            <a:endParaRPr/>
          </a:p>
        </p:txBody>
      </p:sp>
      <p:pic>
        <p:nvPicPr>
          <p:cNvPr id="215" name="Google Shape;215;p32"/>
          <p:cNvPicPr preferRelativeResize="0"/>
          <p:nvPr/>
        </p:nvPicPr>
        <p:blipFill>
          <a:blip r:embed="rId3">
            <a:alphaModFix/>
          </a:blip>
          <a:stretch>
            <a:fillRect/>
          </a:stretch>
        </p:blipFill>
        <p:spPr>
          <a:xfrm>
            <a:off x="458946" y="905471"/>
            <a:ext cx="2554400" cy="2822575"/>
          </a:xfrm>
          <a:prstGeom prst="rect">
            <a:avLst/>
          </a:prstGeom>
          <a:noFill/>
          <a:ln>
            <a:noFill/>
          </a:ln>
        </p:spPr>
      </p:pic>
      <p:sp>
        <p:nvSpPr>
          <p:cNvPr id="216" name="Google Shape;216;p32"/>
          <p:cNvSpPr txBox="1"/>
          <p:nvPr/>
        </p:nvSpPr>
        <p:spPr>
          <a:xfrm>
            <a:off x="340850" y="3728050"/>
            <a:ext cx="3045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Verdana"/>
                <a:ea typeface="Verdana"/>
                <a:cs typeface="Verdana"/>
                <a:sym typeface="Verdana"/>
              </a:rPr>
              <a:t>Multiple subscriptions over RESTCONF/HTTP</a:t>
            </a:r>
            <a:endParaRPr>
              <a:latin typeface="Roboto"/>
              <a:ea typeface="Roboto"/>
              <a:cs typeface="Roboto"/>
              <a:sym typeface="Roboto"/>
            </a:endParaRPr>
          </a:p>
        </p:txBody>
      </p:sp>
      <p:sp>
        <p:nvSpPr>
          <p:cNvPr id="217" name="Google Shape;217;p32"/>
          <p:cNvSpPr txBox="1"/>
          <p:nvPr/>
        </p:nvSpPr>
        <p:spPr>
          <a:xfrm>
            <a:off x="236150" y="41796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Verdana"/>
                <a:ea typeface="Verdana"/>
                <a:cs typeface="Verdana"/>
                <a:sym typeface="Verdana"/>
              </a:rPr>
              <a:t>figure shows two successful "establish-subscription" RPC requests. The first request is given a subscription identifier of 22, the second, an identifier of 23</a:t>
            </a:r>
            <a:endParaRPr/>
          </a:p>
        </p:txBody>
      </p:sp>
      <p:pic>
        <p:nvPicPr>
          <p:cNvPr id="218" name="Google Shape;218;p32"/>
          <p:cNvPicPr preferRelativeResize="0"/>
          <p:nvPr/>
        </p:nvPicPr>
        <p:blipFill>
          <a:blip r:embed="rId4">
            <a:alphaModFix/>
          </a:blip>
          <a:stretch>
            <a:fillRect/>
          </a:stretch>
        </p:blipFill>
        <p:spPr>
          <a:xfrm>
            <a:off x="4868900" y="905475"/>
            <a:ext cx="3396575" cy="978975"/>
          </a:xfrm>
          <a:prstGeom prst="rect">
            <a:avLst/>
          </a:prstGeom>
          <a:noFill/>
          <a:ln>
            <a:noFill/>
          </a:ln>
        </p:spPr>
      </p:pic>
      <p:pic>
        <p:nvPicPr>
          <p:cNvPr id="219" name="Google Shape;219;p32"/>
          <p:cNvPicPr preferRelativeResize="0"/>
          <p:nvPr/>
        </p:nvPicPr>
        <p:blipFill>
          <a:blip r:embed="rId5">
            <a:alphaModFix/>
          </a:blip>
          <a:stretch>
            <a:fillRect/>
          </a:stretch>
        </p:blipFill>
        <p:spPr>
          <a:xfrm>
            <a:off x="5455200" y="2377375"/>
            <a:ext cx="2103975" cy="838300"/>
          </a:xfrm>
          <a:prstGeom prst="rect">
            <a:avLst/>
          </a:prstGeom>
          <a:noFill/>
          <a:ln>
            <a:noFill/>
          </a:ln>
        </p:spPr>
      </p:pic>
      <p:pic>
        <p:nvPicPr>
          <p:cNvPr id="220" name="Google Shape;220;p32"/>
          <p:cNvPicPr preferRelativeResize="0"/>
          <p:nvPr/>
        </p:nvPicPr>
        <p:blipFill>
          <a:blip r:embed="rId6">
            <a:alphaModFix/>
          </a:blip>
          <a:stretch>
            <a:fillRect/>
          </a:stretch>
        </p:blipFill>
        <p:spPr>
          <a:xfrm>
            <a:off x="4969825" y="4036300"/>
            <a:ext cx="3295650" cy="381000"/>
          </a:xfrm>
          <a:prstGeom prst="rect">
            <a:avLst/>
          </a:prstGeom>
          <a:noFill/>
          <a:ln>
            <a:noFill/>
          </a:ln>
        </p:spPr>
      </p:pic>
      <p:sp>
        <p:nvSpPr>
          <p:cNvPr id="221" name="Google Shape;221;p32"/>
          <p:cNvSpPr txBox="1"/>
          <p:nvPr/>
        </p:nvSpPr>
        <p:spPr>
          <a:xfrm>
            <a:off x="5205975" y="1837375"/>
            <a:ext cx="2353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Verdana"/>
                <a:ea typeface="Verdana"/>
                <a:cs typeface="Verdana"/>
                <a:sym typeface="Verdana"/>
              </a:rPr>
              <a:t>establish-subscription request (a)</a:t>
            </a:r>
            <a:endParaRPr>
              <a:latin typeface="Roboto"/>
              <a:ea typeface="Roboto"/>
              <a:cs typeface="Roboto"/>
              <a:sym typeface="Roboto"/>
            </a:endParaRPr>
          </a:p>
        </p:txBody>
      </p:sp>
      <p:sp>
        <p:nvSpPr>
          <p:cNvPr id="222" name="Google Shape;222;p32"/>
          <p:cNvSpPr txBox="1"/>
          <p:nvPr/>
        </p:nvSpPr>
        <p:spPr>
          <a:xfrm>
            <a:off x="5479988" y="3120950"/>
            <a:ext cx="2054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Verdana"/>
                <a:ea typeface="Verdana"/>
                <a:cs typeface="Verdana"/>
                <a:sym typeface="Verdana"/>
              </a:rPr>
              <a:t> establish-subscription success (b)</a:t>
            </a:r>
            <a:endParaRPr>
              <a:latin typeface="Roboto"/>
              <a:ea typeface="Roboto"/>
              <a:cs typeface="Roboto"/>
              <a:sym typeface="Roboto"/>
            </a:endParaRPr>
          </a:p>
        </p:txBody>
      </p:sp>
      <p:sp>
        <p:nvSpPr>
          <p:cNvPr id="223" name="Google Shape;223;p32"/>
          <p:cNvSpPr txBox="1"/>
          <p:nvPr/>
        </p:nvSpPr>
        <p:spPr>
          <a:xfrm>
            <a:off x="5063325" y="4341300"/>
            <a:ext cx="348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Roboto"/>
                <a:ea typeface="Roboto"/>
                <a:cs typeface="Roboto"/>
                <a:sym typeface="Roboto"/>
              </a:rPr>
              <a:t>Subscribing to receive notifications (c)</a:t>
            </a:r>
            <a:endParaRPr b="1" sz="9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68150" y="67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Query Parameters</a:t>
            </a:r>
            <a:endParaRPr/>
          </a:p>
        </p:txBody>
      </p:sp>
      <p:sp>
        <p:nvSpPr>
          <p:cNvPr id="229" name="Google Shape;229;p33"/>
          <p:cNvSpPr txBox="1"/>
          <p:nvPr>
            <p:ph idx="1" type="body"/>
          </p:nvPr>
        </p:nvSpPr>
        <p:spPr>
          <a:xfrm>
            <a:off x="6467250" y="558200"/>
            <a:ext cx="2365200" cy="40107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Each RESTCONF operation allows zero or more query parameters to be present in the request URI</a:t>
            </a:r>
            <a:endParaRPr sz="1100"/>
          </a:p>
          <a:p>
            <a:pPr indent="-298450" lvl="0" marL="457200" rtl="0" algn="l">
              <a:spcBef>
                <a:spcPts val="0"/>
              </a:spcBef>
              <a:spcAft>
                <a:spcPts val="0"/>
              </a:spcAft>
              <a:buSzPts val="1100"/>
              <a:buChar char="●"/>
            </a:pPr>
            <a:r>
              <a:rPr lang="en" sz="1100"/>
              <a:t>Query parameters can be given in any order</a:t>
            </a:r>
            <a:endParaRPr sz="1100"/>
          </a:p>
          <a:p>
            <a:pPr indent="-298450" lvl="0" marL="457200" rtl="0" algn="l">
              <a:spcBef>
                <a:spcPts val="0"/>
              </a:spcBef>
              <a:spcAft>
                <a:spcPts val="0"/>
              </a:spcAft>
              <a:buSzPts val="1100"/>
              <a:buChar char="●"/>
            </a:pPr>
            <a:r>
              <a:rPr lang="en" sz="1100"/>
              <a:t>Each parameter can appear at most once in a request URI</a:t>
            </a:r>
            <a:endParaRPr sz="1100"/>
          </a:p>
          <a:p>
            <a:pPr indent="-298450" lvl="0" marL="457200" rtl="0" algn="l">
              <a:spcBef>
                <a:spcPts val="0"/>
              </a:spcBef>
              <a:spcAft>
                <a:spcPts val="0"/>
              </a:spcAft>
              <a:buSzPts val="1100"/>
              <a:buChar char="●"/>
            </a:pPr>
            <a:r>
              <a:rPr lang="en" sz="1100"/>
              <a:t>A default value may apply if the parameter is missing</a:t>
            </a:r>
            <a:endParaRPr sz="1100"/>
          </a:p>
          <a:p>
            <a:pPr indent="-298450" lvl="0" marL="457200" rtl="0" algn="l">
              <a:spcBef>
                <a:spcPts val="0"/>
              </a:spcBef>
              <a:spcAft>
                <a:spcPts val="0"/>
              </a:spcAft>
              <a:buSzPts val="1100"/>
              <a:buChar char="●"/>
            </a:pPr>
            <a:r>
              <a:rPr lang="en" sz="1100"/>
              <a:t>Query parameter names and values are case sensitive</a:t>
            </a:r>
            <a:endParaRPr sz="1100"/>
          </a:p>
          <a:p>
            <a:pPr indent="0" lvl="0" marL="0" rtl="0" algn="l">
              <a:spcBef>
                <a:spcPts val="1200"/>
              </a:spcBef>
              <a:spcAft>
                <a:spcPts val="1200"/>
              </a:spcAft>
              <a:buNone/>
            </a:pPr>
            <a:r>
              <a:t/>
            </a:r>
            <a:endParaRPr/>
          </a:p>
        </p:txBody>
      </p:sp>
      <p:graphicFrame>
        <p:nvGraphicFramePr>
          <p:cNvPr id="230" name="Google Shape;230;p33"/>
          <p:cNvGraphicFramePr/>
          <p:nvPr/>
        </p:nvGraphicFramePr>
        <p:xfrm>
          <a:off x="251900" y="674900"/>
          <a:ext cx="3000000" cy="3000000"/>
        </p:xfrm>
        <a:graphic>
          <a:graphicData uri="http://schemas.openxmlformats.org/drawingml/2006/table">
            <a:tbl>
              <a:tblPr>
                <a:noFill/>
                <a:tableStyleId>{0EF40B2F-581E-4779-BA8A-9C1ABC4769B3}</a:tableStyleId>
              </a:tblPr>
              <a:tblGrid>
                <a:gridCol w="1320125"/>
                <a:gridCol w="1503475"/>
                <a:gridCol w="3118425"/>
              </a:tblGrid>
              <a:tr h="291275">
                <a:tc>
                  <a:txBody>
                    <a:bodyPr/>
                    <a:lstStyle/>
                    <a:p>
                      <a:pPr indent="0" lvl="0" marL="0" rtl="0" algn="l">
                        <a:spcBef>
                          <a:spcPts val="0"/>
                        </a:spcBef>
                        <a:spcAft>
                          <a:spcPts val="0"/>
                        </a:spcAft>
                        <a:buNone/>
                      </a:pPr>
                      <a:r>
                        <a:rPr b="1" lang="en" sz="800"/>
                        <a:t>Name</a:t>
                      </a:r>
                      <a:endParaRPr b="1" sz="800"/>
                    </a:p>
                  </a:txBody>
                  <a:tcPr marT="91425" marB="91425" marR="91425" marL="91425"/>
                </a:tc>
                <a:tc>
                  <a:txBody>
                    <a:bodyPr/>
                    <a:lstStyle/>
                    <a:p>
                      <a:pPr indent="0" lvl="0" marL="0" rtl="0" algn="l">
                        <a:spcBef>
                          <a:spcPts val="0"/>
                        </a:spcBef>
                        <a:spcAft>
                          <a:spcPts val="0"/>
                        </a:spcAft>
                        <a:buNone/>
                      </a:pPr>
                      <a:r>
                        <a:rPr b="1" lang="en" sz="800"/>
                        <a:t>Methods</a:t>
                      </a:r>
                      <a:endParaRPr b="1" sz="800"/>
                    </a:p>
                  </a:txBody>
                  <a:tcPr marT="91425" marB="91425" marR="91425" marL="91425"/>
                </a:tc>
                <a:tc>
                  <a:txBody>
                    <a:bodyPr/>
                    <a:lstStyle/>
                    <a:p>
                      <a:pPr indent="0" lvl="0" marL="0" rtl="0" algn="l">
                        <a:spcBef>
                          <a:spcPts val="0"/>
                        </a:spcBef>
                        <a:spcAft>
                          <a:spcPts val="0"/>
                        </a:spcAft>
                        <a:buNone/>
                      </a:pPr>
                      <a:r>
                        <a:rPr b="1" lang="en" sz="800"/>
                        <a:t>Description</a:t>
                      </a:r>
                      <a:endParaRPr b="1" sz="800"/>
                    </a:p>
                  </a:txBody>
                  <a:tcPr marT="91425" marB="91425" marR="91425" marL="91425"/>
                </a:tc>
              </a:tr>
              <a:tr h="448125">
                <a:tc>
                  <a:txBody>
                    <a:bodyPr/>
                    <a:lstStyle/>
                    <a:p>
                      <a:pPr indent="0" lvl="0" marL="0" rtl="0" algn="l">
                        <a:spcBef>
                          <a:spcPts val="0"/>
                        </a:spcBef>
                        <a:spcAft>
                          <a:spcPts val="0"/>
                        </a:spcAft>
                        <a:buNone/>
                      </a:pPr>
                      <a:r>
                        <a:rPr lang="en" sz="800"/>
                        <a:t>content</a:t>
                      </a:r>
                      <a:endParaRPr sz="800"/>
                    </a:p>
                  </a:txBody>
                  <a:tcPr marT="91425" marB="91425" marR="91425" marL="91425"/>
                </a:tc>
                <a:tc>
                  <a:txBody>
                    <a:bodyPr/>
                    <a:lstStyle/>
                    <a:p>
                      <a:pPr indent="0" lvl="0" marL="0" rtl="0" algn="l">
                        <a:spcBef>
                          <a:spcPts val="0"/>
                        </a:spcBef>
                        <a:spcAft>
                          <a:spcPts val="0"/>
                        </a:spcAft>
                        <a:buNone/>
                      </a:pPr>
                      <a:r>
                        <a:rPr lang="en" sz="800"/>
                        <a:t>GET, HEAD</a:t>
                      </a:r>
                      <a:endParaRPr sz="800"/>
                    </a:p>
                  </a:txBody>
                  <a:tcPr marT="91425" marB="91425" marR="91425" marL="91425"/>
                </a:tc>
                <a:tc>
                  <a:txBody>
                    <a:bodyPr/>
                    <a:lstStyle/>
                    <a:p>
                      <a:pPr indent="0" lvl="0" marL="0" rtl="0" algn="l">
                        <a:spcBef>
                          <a:spcPts val="0"/>
                        </a:spcBef>
                        <a:spcAft>
                          <a:spcPts val="0"/>
                        </a:spcAft>
                        <a:buNone/>
                      </a:pPr>
                      <a:r>
                        <a:rPr lang="en" sz="800"/>
                        <a:t>Select config and/or non-config data resources</a:t>
                      </a:r>
                      <a:endParaRPr sz="800"/>
                    </a:p>
                  </a:txBody>
                  <a:tcPr marT="91425" marB="91425" marR="91425" marL="91425"/>
                </a:tc>
              </a:tr>
              <a:tr h="448125">
                <a:tc>
                  <a:txBody>
                    <a:bodyPr/>
                    <a:lstStyle/>
                    <a:p>
                      <a:pPr indent="0" lvl="0" marL="0" rtl="0" algn="l">
                        <a:spcBef>
                          <a:spcPts val="0"/>
                        </a:spcBef>
                        <a:spcAft>
                          <a:spcPts val="0"/>
                        </a:spcAft>
                        <a:buNone/>
                      </a:pPr>
                      <a:r>
                        <a:rPr lang="en" sz="800"/>
                        <a:t>depth</a:t>
                      </a:r>
                      <a:endParaRPr sz="800"/>
                    </a:p>
                  </a:txBody>
                  <a:tcPr marT="91425" marB="91425" marR="91425" marL="91425"/>
                </a:tc>
                <a:tc>
                  <a:txBody>
                    <a:bodyPr/>
                    <a:lstStyle/>
                    <a:p>
                      <a:pPr indent="0" lvl="0" marL="0" rtl="0" algn="l">
                        <a:spcBef>
                          <a:spcPts val="0"/>
                        </a:spcBef>
                        <a:spcAft>
                          <a:spcPts val="0"/>
                        </a:spcAft>
                        <a:buNone/>
                      </a:pPr>
                      <a:r>
                        <a:rPr lang="en" sz="800"/>
                        <a:t>GET, HEAD</a:t>
                      </a:r>
                      <a:endParaRPr sz="800"/>
                    </a:p>
                  </a:txBody>
                  <a:tcPr marT="91425" marB="91425" marR="91425" marL="91425"/>
                </a:tc>
                <a:tc>
                  <a:txBody>
                    <a:bodyPr/>
                    <a:lstStyle/>
                    <a:p>
                      <a:pPr indent="0" lvl="0" marL="0" rtl="0" algn="l">
                        <a:spcBef>
                          <a:spcPts val="0"/>
                        </a:spcBef>
                        <a:spcAft>
                          <a:spcPts val="0"/>
                        </a:spcAft>
                        <a:buNone/>
                      </a:pPr>
                      <a:r>
                        <a:rPr lang="en" sz="800"/>
                        <a:t>Request limited subtree depth in the reply content</a:t>
                      </a:r>
                      <a:endParaRPr sz="800"/>
                    </a:p>
                  </a:txBody>
                  <a:tcPr marT="91425" marB="91425" marR="91425" marL="91425"/>
                </a:tc>
              </a:tr>
              <a:tr h="448125">
                <a:tc>
                  <a:txBody>
                    <a:bodyPr/>
                    <a:lstStyle/>
                    <a:p>
                      <a:pPr indent="0" lvl="0" marL="0" rtl="0" algn="l">
                        <a:spcBef>
                          <a:spcPts val="0"/>
                        </a:spcBef>
                        <a:spcAft>
                          <a:spcPts val="0"/>
                        </a:spcAft>
                        <a:buNone/>
                      </a:pPr>
                      <a:r>
                        <a:rPr lang="en" sz="800"/>
                        <a:t>fields</a:t>
                      </a:r>
                      <a:endParaRPr sz="800"/>
                    </a:p>
                  </a:txBody>
                  <a:tcPr marT="91425" marB="91425" marR="91425" marL="91425"/>
                </a:tc>
                <a:tc>
                  <a:txBody>
                    <a:bodyPr/>
                    <a:lstStyle/>
                    <a:p>
                      <a:pPr indent="0" lvl="0" marL="0" rtl="0" algn="l">
                        <a:spcBef>
                          <a:spcPts val="0"/>
                        </a:spcBef>
                        <a:spcAft>
                          <a:spcPts val="0"/>
                        </a:spcAft>
                        <a:buNone/>
                      </a:pPr>
                      <a:r>
                        <a:rPr lang="en" sz="800"/>
                        <a:t>GET, HEAD</a:t>
                      </a:r>
                      <a:endParaRPr sz="800"/>
                    </a:p>
                  </a:txBody>
                  <a:tcPr marT="91425" marB="91425" marR="91425" marL="91425"/>
                </a:tc>
                <a:tc>
                  <a:txBody>
                    <a:bodyPr/>
                    <a:lstStyle/>
                    <a:p>
                      <a:pPr indent="0" lvl="0" marL="0" rtl="0" algn="l">
                        <a:spcBef>
                          <a:spcPts val="0"/>
                        </a:spcBef>
                        <a:spcAft>
                          <a:spcPts val="0"/>
                        </a:spcAft>
                        <a:buNone/>
                      </a:pPr>
                      <a:r>
                        <a:rPr lang="en" sz="800"/>
                        <a:t>Request a subset of the target resource contents</a:t>
                      </a:r>
                      <a:endParaRPr sz="800"/>
                    </a:p>
                  </a:txBody>
                  <a:tcPr marT="91425" marB="91425" marR="91425" marL="91425"/>
                </a:tc>
              </a:tr>
              <a:tr h="448125">
                <a:tc>
                  <a:txBody>
                    <a:bodyPr/>
                    <a:lstStyle/>
                    <a:p>
                      <a:pPr indent="0" lvl="0" marL="0" rtl="0" algn="l">
                        <a:spcBef>
                          <a:spcPts val="0"/>
                        </a:spcBef>
                        <a:spcAft>
                          <a:spcPts val="0"/>
                        </a:spcAft>
                        <a:buNone/>
                      </a:pPr>
                      <a:r>
                        <a:rPr lang="en" sz="800"/>
                        <a:t>filter</a:t>
                      </a:r>
                      <a:endParaRPr sz="800"/>
                    </a:p>
                  </a:txBody>
                  <a:tcPr marT="91425" marB="91425" marR="91425" marL="91425"/>
                </a:tc>
                <a:tc>
                  <a:txBody>
                    <a:bodyPr/>
                    <a:lstStyle/>
                    <a:p>
                      <a:pPr indent="0" lvl="0" marL="0" rtl="0" algn="l">
                        <a:spcBef>
                          <a:spcPts val="0"/>
                        </a:spcBef>
                        <a:spcAft>
                          <a:spcPts val="0"/>
                        </a:spcAft>
                        <a:buNone/>
                      </a:pPr>
                      <a:r>
                        <a:rPr lang="en" sz="800"/>
                        <a:t>GET, HEAD</a:t>
                      </a:r>
                      <a:endParaRPr sz="800"/>
                    </a:p>
                  </a:txBody>
                  <a:tcPr marT="91425" marB="91425" marR="91425" marL="91425"/>
                </a:tc>
                <a:tc>
                  <a:txBody>
                    <a:bodyPr/>
                    <a:lstStyle/>
                    <a:p>
                      <a:pPr indent="0" lvl="0" marL="0" rtl="0" algn="l">
                        <a:spcBef>
                          <a:spcPts val="0"/>
                        </a:spcBef>
                        <a:spcAft>
                          <a:spcPts val="0"/>
                        </a:spcAft>
                        <a:buNone/>
                      </a:pPr>
                      <a:r>
                        <a:rPr lang="en" sz="800"/>
                        <a:t>Boolean notification filter for event stream resources</a:t>
                      </a:r>
                      <a:endParaRPr sz="800"/>
                    </a:p>
                  </a:txBody>
                  <a:tcPr marT="91425" marB="91425" marR="91425" marL="91425"/>
                </a:tc>
              </a:tr>
              <a:tr h="448125">
                <a:tc>
                  <a:txBody>
                    <a:bodyPr/>
                    <a:lstStyle/>
                    <a:p>
                      <a:pPr indent="0" lvl="0" marL="0" rtl="0" algn="l">
                        <a:spcBef>
                          <a:spcPts val="0"/>
                        </a:spcBef>
                        <a:spcAft>
                          <a:spcPts val="0"/>
                        </a:spcAft>
                        <a:buNone/>
                      </a:pPr>
                      <a:r>
                        <a:rPr lang="en" sz="800"/>
                        <a:t>insert</a:t>
                      </a:r>
                      <a:endParaRPr sz="800"/>
                    </a:p>
                  </a:txBody>
                  <a:tcPr marT="91425" marB="91425" marR="91425" marL="91425"/>
                </a:tc>
                <a:tc>
                  <a:txBody>
                    <a:bodyPr/>
                    <a:lstStyle/>
                    <a:p>
                      <a:pPr indent="0" lvl="0" marL="0" rtl="0" algn="l">
                        <a:spcBef>
                          <a:spcPts val="0"/>
                        </a:spcBef>
                        <a:spcAft>
                          <a:spcPts val="0"/>
                        </a:spcAft>
                        <a:buNone/>
                      </a:pPr>
                      <a:r>
                        <a:rPr lang="en" sz="800"/>
                        <a:t>POST, PUT</a:t>
                      </a:r>
                      <a:endParaRPr sz="800"/>
                    </a:p>
                  </a:txBody>
                  <a:tcPr marT="91425" marB="91425" marR="91425" marL="91425"/>
                </a:tc>
                <a:tc>
                  <a:txBody>
                    <a:bodyPr/>
                    <a:lstStyle/>
                    <a:p>
                      <a:pPr indent="0" lvl="0" marL="0" rtl="0" algn="l">
                        <a:spcBef>
                          <a:spcPts val="0"/>
                        </a:spcBef>
                        <a:spcAft>
                          <a:spcPts val="0"/>
                        </a:spcAft>
                        <a:buNone/>
                      </a:pPr>
                      <a:r>
                        <a:rPr lang="en" sz="800"/>
                        <a:t>Insertion mode for "ordered-by user" data resources</a:t>
                      </a:r>
                      <a:endParaRPr sz="800"/>
                    </a:p>
                  </a:txBody>
                  <a:tcPr marT="91425" marB="91425" marR="91425" marL="91425"/>
                </a:tc>
              </a:tr>
              <a:tr h="448125">
                <a:tc>
                  <a:txBody>
                    <a:bodyPr/>
                    <a:lstStyle/>
                    <a:p>
                      <a:pPr indent="0" lvl="0" marL="0" rtl="0" algn="l">
                        <a:spcBef>
                          <a:spcPts val="0"/>
                        </a:spcBef>
                        <a:spcAft>
                          <a:spcPts val="0"/>
                        </a:spcAft>
                        <a:buNone/>
                      </a:pPr>
                      <a:r>
                        <a:rPr lang="en" sz="800"/>
                        <a:t>point</a:t>
                      </a:r>
                      <a:endParaRPr sz="800"/>
                    </a:p>
                  </a:txBody>
                  <a:tcPr marT="91425" marB="91425" marR="91425" marL="91425"/>
                </a:tc>
                <a:tc>
                  <a:txBody>
                    <a:bodyPr/>
                    <a:lstStyle/>
                    <a:p>
                      <a:pPr indent="0" lvl="0" marL="0" rtl="0" algn="l">
                        <a:spcBef>
                          <a:spcPts val="0"/>
                        </a:spcBef>
                        <a:spcAft>
                          <a:spcPts val="0"/>
                        </a:spcAft>
                        <a:buNone/>
                      </a:pPr>
                      <a:r>
                        <a:rPr lang="en" sz="800"/>
                        <a:t>POST, PUT</a:t>
                      </a:r>
                      <a:endParaRPr sz="800"/>
                    </a:p>
                  </a:txBody>
                  <a:tcPr marT="91425" marB="91425" marR="91425" marL="91425"/>
                </a:tc>
                <a:tc>
                  <a:txBody>
                    <a:bodyPr/>
                    <a:lstStyle/>
                    <a:p>
                      <a:pPr indent="0" lvl="0" marL="0" rtl="0" algn="l">
                        <a:spcBef>
                          <a:spcPts val="0"/>
                        </a:spcBef>
                        <a:spcAft>
                          <a:spcPts val="0"/>
                        </a:spcAft>
                        <a:buNone/>
                      </a:pPr>
                      <a:r>
                        <a:rPr lang="en" sz="800"/>
                        <a:t>Insertion point for "ordered-by user" data resources</a:t>
                      </a:r>
                      <a:endParaRPr sz="800"/>
                    </a:p>
                  </a:txBody>
                  <a:tcPr marT="91425" marB="91425" marR="91425" marL="91425"/>
                </a:tc>
              </a:tr>
              <a:tr h="448125">
                <a:tc>
                  <a:txBody>
                    <a:bodyPr/>
                    <a:lstStyle/>
                    <a:p>
                      <a:pPr indent="0" lvl="0" marL="0" rtl="0" algn="l">
                        <a:spcBef>
                          <a:spcPts val="0"/>
                        </a:spcBef>
                        <a:spcAft>
                          <a:spcPts val="0"/>
                        </a:spcAft>
                        <a:buNone/>
                      </a:pPr>
                      <a:r>
                        <a:rPr lang="en" sz="800"/>
                        <a:t>start-time</a:t>
                      </a:r>
                      <a:endParaRPr sz="800"/>
                    </a:p>
                  </a:txBody>
                  <a:tcPr marT="91425" marB="91425" marR="91425" marL="91425"/>
                </a:tc>
                <a:tc>
                  <a:txBody>
                    <a:bodyPr/>
                    <a:lstStyle/>
                    <a:p>
                      <a:pPr indent="0" lvl="0" marL="0" rtl="0" algn="l">
                        <a:spcBef>
                          <a:spcPts val="0"/>
                        </a:spcBef>
                        <a:spcAft>
                          <a:spcPts val="0"/>
                        </a:spcAft>
                        <a:buNone/>
                      </a:pPr>
                      <a:r>
                        <a:rPr lang="en" sz="800"/>
                        <a:t>GET, HEAD</a:t>
                      </a:r>
                      <a:endParaRPr sz="800"/>
                    </a:p>
                  </a:txBody>
                  <a:tcPr marT="91425" marB="91425" marR="91425" marL="91425"/>
                </a:tc>
                <a:tc>
                  <a:txBody>
                    <a:bodyPr/>
                    <a:lstStyle/>
                    <a:p>
                      <a:pPr indent="0" lvl="0" marL="0" rtl="0" algn="l">
                        <a:spcBef>
                          <a:spcPts val="0"/>
                        </a:spcBef>
                        <a:spcAft>
                          <a:spcPts val="0"/>
                        </a:spcAft>
                        <a:buNone/>
                      </a:pPr>
                      <a:r>
                        <a:rPr lang="en" sz="800"/>
                        <a:t>Replay buffer start time for event stream resources</a:t>
                      </a:r>
                      <a:endParaRPr sz="800"/>
                    </a:p>
                  </a:txBody>
                  <a:tcPr marT="91425" marB="91425" marR="91425" marL="91425"/>
                </a:tc>
              </a:tr>
              <a:tr h="291275">
                <a:tc>
                  <a:txBody>
                    <a:bodyPr/>
                    <a:lstStyle/>
                    <a:p>
                      <a:pPr indent="0" lvl="0" marL="0" rtl="0" algn="l">
                        <a:spcBef>
                          <a:spcPts val="0"/>
                        </a:spcBef>
                        <a:spcAft>
                          <a:spcPts val="0"/>
                        </a:spcAft>
                        <a:buNone/>
                      </a:pPr>
                      <a:r>
                        <a:rPr lang="en" sz="800"/>
                        <a:t>stop-time</a:t>
                      </a:r>
                      <a:endParaRPr sz="800"/>
                    </a:p>
                  </a:txBody>
                  <a:tcPr marT="91425" marB="91425" marR="91425" marL="91425"/>
                </a:tc>
                <a:tc>
                  <a:txBody>
                    <a:bodyPr/>
                    <a:lstStyle/>
                    <a:p>
                      <a:pPr indent="0" lvl="0" marL="0" rtl="0" algn="l">
                        <a:spcBef>
                          <a:spcPts val="0"/>
                        </a:spcBef>
                        <a:spcAft>
                          <a:spcPts val="0"/>
                        </a:spcAft>
                        <a:buNone/>
                      </a:pPr>
                      <a:r>
                        <a:rPr lang="en" sz="800"/>
                        <a:t>GET, HEAD</a:t>
                      </a:r>
                      <a:endParaRPr sz="800"/>
                    </a:p>
                  </a:txBody>
                  <a:tcPr marT="91425" marB="91425" marR="91425" marL="91425"/>
                </a:tc>
                <a:tc>
                  <a:txBody>
                    <a:bodyPr/>
                    <a:lstStyle/>
                    <a:p>
                      <a:pPr indent="0" lvl="0" marL="0" rtl="0" algn="l">
                        <a:spcBef>
                          <a:spcPts val="0"/>
                        </a:spcBef>
                        <a:spcAft>
                          <a:spcPts val="0"/>
                        </a:spcAft>
                        <a:buNone/>
                      </a:pPr>
                      <a:r>
                        <a:rPr lang="en" sz="800"/>
                        <a:t>Replay buffer stop time for event stream resources</a:t>
                      </a:r>
                      <a:endParaRPr sz="800"/>
                    </a:p>
                  </a:txBody>
                  <a:tcPr marT="91425" marB="91425" marR="91425" marL="91425"/>
                </a:tc>
              </a:tr>
              <a:tr h="291275">
                <a:tc>
                  <a:txBody>
                    <a:bodyPr/>
                    <a:lstStyle/>
                    <a:p>
                      <a:pPr indent="0" lvl="0" marL="0" rtl="0" algn="l">
                        <a:spcBef>
                          <a:spcPts val="0"/>
                        </a:spcBef>
                        <a:spcAft>
                          <a:spcPts val="0"/>
                        </a:spcAft>
                        <a:buNone/>
                      </a:pPr>
                      <a:r>
                        <a:rPr lang="en" sz="800"/>
                        <a:t>with-defaults</a:t>
                      </a:r>
                      <a:endParaRPr sz="800"/>
                    </a:p>
                  </a:txBody>
                  <a:tcPr marT="91425" marB="91425" marR="91425" marL="91425"/>
                </a:tc>
                <a:tc>
                  <a:txBody>
                    <a:bodyPr/>
                    <a:lstStyle/>
                    <a:p>
                      <a:pPr indent="0" lvl="0" marL="0" rtl="0" algn="l">
                        <a:spcBef>
                          <a:spcPts val="0"/>
                        </a:spcBef>
                        <a:spcAft>
                          <a:spcPts val="0"/>
                        </a:spcAft>
                        <a:buNone/>
                      </a:pPr>
                      <a:r>
                        <a:rPr lang="en" sz="800"/>
                        <a:t>GET, HEAD</a:t>
                      </a:r>
                      <a:endParaRPr sz="800"/>
                    </a:p>
                  </a:txBody>
                  <a:tcPr marT="91425" marB="91425" marR="91425" marL="91425"/>
                </a:tc>
                <a:tc>
                  <a:txBody>
                    <a:bodyPr/>
                    <a:lstStyle/>
                    <a:p>
                      <a:pPr indent="0" lvl="0" marL="0" rtl="0" algn="l">
                        <a:spcBef>
                          <a:spcPts val="0"/>
                        </a:spcBef>
                        <a:spcAft>
                          <a:spcPts val="0"/>
                        </a:spcAft>
                        <a:buNone/>
                      </a:pPr>
                      <a:r>
                        <a:rPr lang="en" sz="800"/>
                        <a:t>Control the retrieval of default values</a:t>
                      </a:r>
                      <a:endParaRPr sz="8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75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236" name="Google Shape;236;p34"/>
          <p:cNvSpPr txBox="1"/>
          <p:nvPr>
            <p:ph idx="1" type="body"/>
          </p:nvPr>
        </p:nvSpPr>
        <p:spPr>
          <a:xfrm>
            <a:off x="4872375" y="618300"/>
            <a:ext cx="4023600" cy="36279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SzPts val="1000"/>
              <a:buChar char="●"/>
            </a:pPr>
            <a:r>
              <a:rPr lang="en" sz="1000"/>
              <a:t>The "</a:t>
            </a:r>
            <a:r>
              <a:rPr b="1" lang="en" sz="1000"/>
              <a:t>content</a:t>
            </a:r>
            <a:r>
              <a:rPr lang="en" sz="1000"/>
              <a:t>" query parameter controls how descendant nodes of the requested data nodes will be processed in the reply.</a:t>
            </a:r>
            <a:endParaRPr sz="1000"/>
          </a:p>
          <a:p>
            <a:pPr indent="-292100" lvl="0" marL="457200" rtl="0" algn="l">
              <a:lnSpc>
                <a:spcPct val="100000"/>
              </a:lnSpc>
              <a:spcBef>
                <a:spcPts val="0"/>
              </a:spcBef>
              <a:spcAft>
                <a:spcPts val="0"/>
              </a:spcAft>
              <a:buSzPts val="1000"/>
              <a:buChar char="●"/>
            </a:pPr>
            <a:r>
              <a:rPr lang="en" sz="1000"/>
              <a:t>The allowed values are:</a:t>
            </a:r>
            <a:endParaRPr sz="1000"/>
          </a:p>
          <a:p>
            <a:pPr indent="-292100" lvl="1" marL="914400" rtl="0" algn="l">
              <a:lnSpc>
                <a:spcPct val="100000"/>
              </a:lnSpc>
              <a:spcBef>
                <a:spcPts val="0"/>
              </a:spcBef>
              <a:spcAft>
                <a:spcPts val="0"/>
              </a:spcAft>
              <a:buSzPts val="1000"/>
              <a:buChar char="○"/>
            </a:pPr>
            <a:r>
              <a:rPr b="1" lang="en" sz="1000"/>
              <a:t>Config</a:t>
            </a:r>
            <a:r>
              <a:rPr lang="en" sz="1000"/>
              <a:t> -  Return only configuration descendant data nodes</a:t>
            </a:r>
            <a:endParaRPr sz="1000"/>
          </a:p>
          <a:p>
            <a:pPr indent="-292100" lvl="1" marL="914400" rtl="0" algn="l">
              <a:lnSpc>
                <a:spcPct val="100000"/>
              </a:lnSpc>
              <a:spcBef>
                <a:spcPts val="0"/>
              </a:spcBef>
              <a:spcAft>
                <a:spcPts val="0"/>
              </a:spcAft>
              <a:buSzPts val="1000"/>
              <a:buChar char="○"/>
            </a:pPr>
            <a:r>
              <a:rPr b="1" lang="en" sz="1000"/>
              <a:t>Non Config</a:t>
            </a:r>
            <a:r>
              <a:rPr b="1" lang="en" sz="1000"/>
              <a:t> </a:t>
            </a:r>
            <a:r>
              <a:rPr lang="en" sz="1000"/>
              <a:t>- Return only non-configuration descendant data nodes</a:t>
            </a:r>
            <a:endParaRPr sz="1000"/>
          </a:p>
          <a:p>
            <a:pPr indent="-292100" lvl="1" marL="914400" rtl="0" algn="l">
              <a:lnSpc>
                <a:spcPct val="100000"/>
              </a:lnSpc>
              <a:spcBef>
                <a:spcPts val="0"/>
              </a:spcBef>
              <a:spcAft>
                <a:spcPts val="0"/>
              </a:spcAft>
              <a:buSzPts val="1000"/>
              <a:buChar char="○"/>
            </a:pPr>
            <a:r>
              <a:rPr b="1" lang="en" sz="1000"/>
              <a:t>A</a:t>
            </a:r>
            <a:r>
              <a:rPr b="1" lang="en" sz="1000"/>
              <a:t>ll </a:t>
            </a:r>
            <a:r>
              <a:rPr lang="en" sz="1000"/>
              <a:t>- Return all descendant data nodes</a:t>
            </a:r>
            <a:endParaRPr sz="1000"/>
          </a:p>
          <a:p>
            <a:pPr indent="-292100" lvl="0" marL="457200" rtl="0" algn="l">
              <a:lnSpc>
                <a:spcPct val="100000"/>
              </a:lnSpc>
              <a:spcBef>
                <a:spcPts val="0"/>
              </a:spcBef>
              <a:spcAft>
                <a:spcPts val="0"/>
              </a:spcAft>
              <a:buSzPts val="1000"/>
              <a:buChar char="●"/>
            </a:pPr>
            <a:r>
              <a:rPr lang="en" sz="1000"/>
              <a:t>This parameter is only allowed for GET methods on datastore.</a:t>
            </a:r>
            <a:endParaRPr sz="1000"/>
          </a:p>
          <a:p>
            <a:pPr indent="-292100" lvl="0" marL="457200" rtl="0" algn="l">
              <a:lnSpc>
                <a:spcPct val="100000"/>
              </a:lnSpc>
              <a:spcBef>
                <a:spcPts val="0"/>
              </a:spcBef>
              <a:spcAft>
                <a:spcPts val="0"/>
              </a:spcAft>
              <a:buSzPts val="1000"/>
              <a:buChar char="●"/>
            </a:pPr>
            <a:r>
              <a:rPr lang="en" sz="1000"/>
              <a:t>If this query parameter is not present, the default value is "all".</a:t>
            </a:r>
            <a:endParaRPr sz="1000"/>
          </a:p>
          <a:p>
            <a:pPr indent="-292100" lvl="0" marL="457200" rtl="0" algn="l">
              <a:lnSpc>
                <a:spcPct val="100000"/>
              </a:lnSpc>
              <a:spcBef>
                <a:spcPts val="0"/>
              </a:spcBef>
              <a:spcAft>
                <a:spcPts val="0"/>
              </a:spcAft>
              <a:buSzPts val="1000"/>
              <a:buChar char="●"/>
            </a:pPr>
            <a:r>
              <a:rPr lang="en" sz="1000"/>
              <a:t>This query parameter MUST be supported by the server.</a:t>
            </a:r>
            <a:endParaRPr sz="1000"/>
          </a:p>
          <a:p>
            <a:pPr indent="0" lvl="0" marL="457200" rtl="0" algn="l">
              <a:lnSpc>
                <a:spcPct val="100000"/>
              </a:lnSpc>
              <a:spcBef>
                <a:spcPts val="1200"/>
              </a:spcBef>
              <a:spcAft>
                <a:spcPts val="0"/>
              </a:spcAft>
              <a:buNone/>
            </a:pPr>
            <a:r>
              <a:t/>
            </a:r>
            <a:endParaRPr sz="800"/>
          </a:p>
          <a:p>
            <a:pPr indent="0" lvl="0" marL="457200" rtl="0" algn="l">
              <a:lnSpc>
                <a:spcPct val="100000"/>
              </a:lnSpc>
              <a:spcBef>
                <a:spcPts val="1200"/>
              </a:spcBef>
              <a:spcAft>
                <a:spcPts val="1200"/>
              </a:spcAft>
              <a:buNone/>
            </a:pPr>
            <a:r>
              <a:t/>
            </a:r>
            <a:endParaRPr sz="800"/>
          </a:p>
        </p:txBody>
      </p:sp>
      <p:sp>
        <p:nvSpPr>
          <p:cNvPr id="237" name="Google Shape;237;p34"/>
          <p:cNvSpPr txBox="1"/>
          <p:nvPr/>
        </p:nvSpPr>
        <p:spPr>
          <a:xfrm>
            <a:off x="446575" y="618300"/>
            <a:ext cx="4186500" cy="440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Example: To retrieve only the configuration child resources, the "content" parameter is set to "config".</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GET /restconf/data/example-events:events?</a:t>
            </a:r>
            <a:r>
              <a:rPr lang="en" sz="800">
                <a:solidFill>
                  <a:schemeClr val="dk1"/>
                </a:solidFill>
                <a:latin typeface="Courier New"/>
                <a:ea typeface="Courier New"/>
                <a:cs typeface="Courier New"/>
                <a:sym typeface="Courier New"/>
              </a:rPr>
              <a:t>content=config </a:t>
            </a:r>
            <a:endParaRPr sz="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Host: example.com</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Accept: application/yang-data+json</a:t>
            </a:r>
            <a:endParaRPr sz="800">
              <a:solidFill>
                <a:schemeClr val="dk2"/>
              </a:solidFill>
              <a:latin typeface="Courier New"/>
              <a:ea typeface="Courier New"/>
              <a:cs typeface="Courier New"/>
              <a:sym typeface="Courier New"/>
            </a:endParaRPr>
          </a:p>
          <a:p>
            <a:pPr indent="0" lvl="0" marL="457200" rtl="0" algn="l">
              <a:spcBef>
                <a:spcPts val="0"/>
              </a:spcBef>
              <a:spcAft>
                <a:spcPts val="0"/>
              </a:spcAft>
              <a:buNone/>
            </a:pPr>
            <a:r>
              <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Roboto"/>
                <a:ea typeface="Roboto"/>
                <a:cs typeface="Roboto"/>
                <a:sym typeface="Roboto"/>
              </a:rPr>
              <a:t>The server might respond as follows:</a:t>
            </a:r>
            <a:endParaRPr sz="800">
              <a:solidFill>
                <a:schemeClr val="dk2"/>
              </a:solidFill>
              <a:latin typeface="Roboto"/>
              <a:ea typeface="Roboto"/>
              <a:cs typeface="Roboto"/>
              <a:sym typeface="Roboto"/>
            </a:endParaRPr>
          </a:p>
          <a:p>
            <a:pPr indent="0" lvl="0" marL="457200" rtl="0" algn="l">
              <a:spcBef>
                <a:spcPts val="0"/>
              </a:spcBef>
              <a:spcAft>
                <a:spcPts val="0"/>
              </a:spcAft>
              <a:buNone/>
            </a:pPr>
            <a:r>
              <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HTTP/1.1 200 OK</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Date: Thu, 26 Jan 2017 20:56:30 GMT</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Server: example-server</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Last-Modified: Thu, 26 Jan 2017 16:45:20 GMT</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ETag: "eeeada438af"</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Cache-Control: no-cache</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Content-Type: application/yang-data+json</a:t>
            </a:r>
            <a:endParaRPr sz="800">
              <a:solidFill>
                <a:schemeClr val="dk2"/>
              </a:solidFill>
              <a:latin typeface="Courier New"/>
              <a:ea typeface="Courier New"/>
              <a:cs typeface="Courier New"/>
              <a:sym typeface="Courier New"/>
            </a:endParaRPr>
          </a:p>
          <a:p>
            <a:pPr indent="0" lvl="0" marL="0" rtl="0" algn="l">
              <a:spcBef>
                <a:spcPts val="1200"/>
              </a:spcBef>
              <a:spcAft>
                <a:spcPts val="0"/>
              </a:spcAft>
              <a:buNone/>
            </a:pPr>
            <a:r>
              <a:rPr lang="en" sz="800">
                <a:solidFill>
                  <a:schemeClr val="dk2"/>
                </a:solidFill>
                <a:latin typeface="Courier New"/>
                <a:ea typeface="Courier New"/>
                <a:cs typeface="Courier New"/>
                <a:sym typeface="Courier New"/>
              </a:rPr>
              <a:t>{</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"example-events:events":{</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"event":[</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"name":"interface-up",</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"description":"Interface up notification count"</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"name":"interface-down",</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"description":"Interface down notification count"</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   }</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a:t>
            </a:r>
            <a:endParaRPr sz="800">
              <a:solidFill>
                <a:schemeClr val="dk2"/>
              </a:solidFill>
              <a:latin typeface="Courier New"/>
              <a:ea typeface="Courier New"/>
              <a:cs typeface="Courier New"/>
              <a:sym typeface="Courier New"/>
            </a:endParaRPr>
          </a:p>
          <a:p>
            <a:pPr indent="0" lvl="0" marL="457200" rtl="0" algn="l">
              <a:spcBef>
                <a:spcPts val="0"/>
              </a:spcBef>
              <a:spcAft>
                <a:spcPts val="0"/>
              </a:spcAft>
              <a:buNone/>
            </a:pPr>
            <a:r>
              <a:t/>
            </a:r>
            <a:endParaRPr sz="800">
              <a:solidFill>
                <a:schemeClr val="dk2"/>
              </a:solidFill>
              <a:latin typeface="Courier New"/>
              <a:ea typeface="Courier New"/>
              <a:cs typeface="Courier New"/>
              <a:sym typeface="Courier New"/>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depth</a:t>
            </a:r>
            <a:endParaRPr/>
          </a:p>
        </p:txBody>
      </p:sp>
      <p:sp>
        <p:nvSpPr>
          <p:cNvPr id="243" name="Google Shape;243;p35"/>
          <p:cNvSpPr txBox="1"/>
          <p:nvPr>
            <p:ph idx="1" type="body"/>
          </p:nvPr>
        </p:nvSpPr>
        <p:spPr>
          <a:xfrm>
            <a:off x="5303000" y="1229875"/>
            <a:ext cx="3529200" cy="3339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The "depth" parameter is used to limit the number of levels of child resources that are returned by the server for a GET method request.</a:t>
            </a:r>
            <a:endParaRPr sz="1100"/>
          </a:p>
          <a:p>
            <a:pPr indent="-298450" lvl="0" marL="457200" rtl="0" algn="l">
              <a:spcBef>
                <a:spcPts val="0"/>
              </a:spcBef>
              <a:spcAft>
                <a:spcPts val="0"/>
              </a:spcAft>
              <a:buSzPts val="1100"/>
              <a:buChar char="●"/>
            </a:pPr>
            <a:r>
              <a:rPr lang="en" sz="1100"/>
              <a:t>The "depth" parameter starts counting levels at the level of the target resource that is specified, so that a depth level of "1" includes just the target resource level itself.</a:t>
            </a:r>
            <a:endParaRPr sz="1100"/>
          </a:p>
          <a:p>
            <a:pPr indent="-298450" lvl="0" marL="457200" rtl="0" algn="l">
              <a:spcBef>
                <a:spcPts val="0"/>
              </a:spcBef>
              <a:spcAft>
                <a:spcPts val="0"/>
              </a:spcAft>
              <a:buSzPts val="1100"/>
              <a:buChar char="●"/>
            </a:pPr>
            <a:r>
              <a:rPr lang="en" sz="1100"/>
              <a:t>A depth level of "2" includes the target resource level and its child nodes.</a:t>
            </a:r>
            <a:endParaRPr sz="1100"/>
          </a:p>
          <a:p>
            <a:pPr indent="0" lvl="0" marL="0" rtl="0" algn="l">
              <a:spcBef>
                <a:spcPts val="1200"/>
              </a:spcBef>
              <a:spcAft>
                <a:spcPts val="1200"/>
              </a:spcAft>
              <a:buNone/>
            </a:pPr>
            <a:r>
              <a:t/>
            </a:r>
            <a:endParaRPr/>
          </a:p>
        </p:txBody>
      </p:sp>
      <p:sp>
        <p:nvSpPr>
          <p:cNvPr id="244" name="Google Shape;244;p35"/>
          <p:cNvSpPr txBox="1"/>
          <p:nvPr/>
        </p:nvSpPr>
        <p:spPr>
          <a:xfrm>
            <a:off x="446575" y="1076550"/>
            <a:ext cx="48165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To limit the depth level to the target resource plus two child resource layers, the value "3" is used.</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 sz="800">
                <a:latin typeface="Courier New"/>
                <a:ea typeface="Courier New"/>
                <a:cs typeface="Courier New"/>
                <a:sym typeface="Courier New"/>
              </a:rPr>
              <a:t>GET /restconf/data/example-jukebox:jukebox?depth=3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Host: example.com</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Courier New"/>
                <a:ea typeface="Courier New"/>
                <a:cs typeface="Courier New"/>
                <a:sym typeface="Courier New"/>
              </a:rPr>
              <a:t>Accept: application/yang-data+json</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rPr lang="en" sz="800">
                <a:latin typeface="Roboto"/>
                <a:ea typeface="Roboto"/>
                <a:cs typeface="Roboto"/>
                <a:sym typeface="Roboto"/>
              </a:rPr>
              <a:t>The server might respond as follows: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 sz="600">
                <a:latin typeface="Courier New"/>
                <a:ea typeface="Courier New"/>
                <a:cs typeface="Courier New"/>
                <a:sym typeface="Courier New"/>
              </a:rPr>
              <a:t>HTTP/1.1 200 OK</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Date: Thu, 26 Jan 2017 20:56:30 GMT</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Server: example-server</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Cache-Control: no-cache</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Content-Type: application/yang-data+json</a:t>
            </a:r>
            <a:endParaRPr sz="6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"example-jukebox:jukebox":{</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"library":{</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"artist":{</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"playlist":[</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"name":"Foo-One",</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"description":"example playlist 1",</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"song":{</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"player":{</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"gap":0.5</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a:t>
            </a:r>
            <a:endParaRPr sz="600">
              <a:latin typeface="Courier New"/>
              <a:ea typeface="Courier New"/>
              <a:cs typeface="Courier New"/>
              <a:sym typeface="Courier New"/>
            </a:endParaRPr>
          </a:p>
          <a:p>
            <a:pPr indent="0" lvl="0" marL="0" rtl="0" algn="l">
              <a:spcBef>
                <a:spcPts val="0"/>
              </a:spcBef>
              <a:spcAft>
                <a:spcPts val="0"/>
              </a:spcAft>
              <a:buNone/>
            </a:pPr>
            <a:r>
              <a:t/>
            </a:r>
            <a:endParaRPr sz="800">
              <a:latin typeface="Courier New"/>
              <a:ea typeface="Courier New"/>
              <a:cs typeface="Courier New"/>
              <a:sym typeface="Courier New"/>
            </a:endParaRPr>
          </a:p>
          <a:p>
            <a:pPr indent="0" lvl="0" marL="0" rtl="0" algn="l">
              <a:spcBef>
                <a:spcPts val="0"/>
              </a:spcBef>
              <a:spcAft>
                <a:spcPts val="0"/>
              </a:spcAft>
              <a:buNone/>
            </a:pPr>
            <a:r>
              <a:t/>
            </a:r>
            <a:endParaRPr sz="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1388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fields</a:t>
            </a:r>
            <a:endParaRPr/>
          </a:p>
        </p:txBody>
      </p:sp>
      <p:sp>
        <p:nvSpPr>
          <p:cNvPr id="250" name="Google Shape;250;p36"/>
          <p:cNvSpPr txBox="1"/>
          <p:nvPr>
            <p:ph idx="1" type="body"/>
          </p:nvPr>
        </p:nvSpPr>
        <p:spPr>
          <a:xfrm>
            <a:off x="311700" y="885150"/>
            <a:ext cx="3779100" cy="36837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latin typeface="Courier New"/>
                <a:ea typeface="Courier New"/>
                <a:cs typeface="Courier New"/>
                <a:sym typeface="Courier New"/>
              </a:rPr>
              <a:t>GET /restconf/data?fields=ietf-yang-library:modules-state/module(name;revision)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Host: example.com</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Accept: application/yang-data+json</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server might respond as follows:</a:t>
            </a:r>
            <a:endParaRPr/>
          </a:p>
          <a:p>
            <a:pPr indent="0" lvl="0" marL="0" rtl="0" algn="l">
              <a:spcBef>
                <a:spcPts val="0"/>
              </a:spcBef>
              <a:spcAft>
                <a:spcPts val="0"/>
              </a:spcAft>
              <a:buNone/>
            </a:pPr>
            <a:r>
              <a:rPr lang="en">
                <a:latin typeface="Courier New"/>
                <a:ea typeface="Courier New"/>
                <a:cs typeface="Courier New"/>
                <a:sym typeface="Courier New"/>
              </a:rPr>
              <a:t>HTTP/1.1 200 OK</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Date: Thu, 26 Jan 2017 20:56:30 GMT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Server: example-server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Content-Type: application/yang-data+json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"ietf-restconf:data":{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"ietf-yang-library:modules-state":{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"module":[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"name":"example-jukebox",</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"revision":"2016-08-15"</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"name":"ietf-inet-types",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"revision":"2013-07-15"</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"name":"ietf-restconf-monitoring",</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"revision":"2017-01-26"</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"name":"ietf-yang-library",</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"revision":"2016-06-21"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"name":"ietf-yang-types",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"revision":"2013-07-15"</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1" name="Google Shape;251;p36"/>
          <p:cNvSpPr txBox="1"/>
          <p:nvPr/>
        </p:nvSpPr>
        <p:spPr>
          <a:xfrm>
            <a:off x="4409850" y="622000"/>
            <a:ext cx="4298700" cy="37248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The "fields" query parameter is used to optionally identify data nodes within the target resource to be retrieved in a GET method.</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The client can use this parameter to retrieve a subset of all nodes in a resource.</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The server will return a message-body representing the target resource, with descendant nodes pruned as specified in the "fields-expr" value. The server does not return a set of separate sub-resources.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 value of the "fields" query parameter matches the following rule:</a:t>
            </a:r>
            <a:endParaRPr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fields-expr = path "(" fields-expr ")" / path ";" fields-expr / path</a:t>
            </a:r>
            <a:endParaRPr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path = api-identifier [ "/" path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 is used to select multiple nodes. For example, to retrieve only the "genre" and "year" of an album, use "fields=genre;year".</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Parentheses are used to specify sub-selectors of a node. Note that there is no path separator character "/" between a "path" field and a left parenthesis character "(". For example, assume that the target resource is the "album" list. retrieve only the "label" and "catalogue-number" of the "admin" container within an album, use</a:t>
            </a:r>
            <a:endParaRPr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"fields=admin(label;catalogue-number)".</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 is used in a path to retrieve a child node of a node. example, to retrieve only the "label" of an album, use "fields=admin/label".</a:t>
            </a:r>
            <a:endParaRPr sz="16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a:t>
            </a:r>
            <a:endParaRPr/>
          </a:p>
        </p:txBody>
      </p:sp>
      <p:sp>
        <p:nvSpPr>
          <p:cNvPr id="257" name="Google Shape;257;p37"/>
          <p:cNvSpPr txBox="1"/>
          <p:nvPr>
            <p:ph idx="1" type="body"/>
          </p:nvPr>
        </p:nvSpPr>
        <p:spPr>
          <a:xfrm>
            <a:off x="311700" y="550225"/>
            <a:ext cx="5039100" cy="401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00"/>
              <a:t>In this example, a new first song entry in the "Foo-One" playlist is being created.</a:t>
            </a:r>
            <a:endParaRPr sz="600"/>
          </a:p>
          <a:p>
            <a:pPr indent="0" lvl="0" marL="0" rtl="0" algn="l">
              <a:spcBef>
                <a:spcPts val="0"/>
              </a:spcBef>
              <a:spcAft>
                <a:spcPts val="0"/>
              </a:spcAft>
              <a:buNone/>
            </a:pPr>
            <a:r>
              <a:rPr lang="en" sz="600"/>
              <a:t>Request from client:</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latin typeface="Courier New"/>
                <a:ea typeface="Courier New"/>
                <a:cs typeface="Courier New"/>
                <a:sym typeface="Courier New"/>
              </a:rPr>
              <a:t>POST /restconf/data/example-jukebox:jukebox/playlist=Foo-One?insert=first</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Host: example.com</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Content-Type: application/yang-data+json</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"example-jukebox:song":[</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"index":1,</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"id":"/example-jukebox:jukebox/library/artist[name=’Foo Fighters’]/album[name=’Wasting Light’]/song[name=’Rope’]"</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a:t>
            </a:r>
            <a:endParaRPr sz="6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Response from server:</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HTTP/1.1 201 Created</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Date: Thu, 26 Jan 2017 20:56:30 GMT</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Server: example-server</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Last-Modified: Thu, 26 Jan 2017 20:56:30 GMT</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Location: https://example.com/restconf/data/\</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example-jukebox:jukebox/playlist=Foo-One/song=1</a:t>
            </a:r>
            <a:endParaRPr sz="600">
              <a:latin typeface="Courier New"/>
              <a:ea typeface="Courier New"/>
              <a:cs typeface="Courier New"/>
              <a:sym typeface="Courier New"/>
            </a:endParaRPr>
          </a:p>
          <a:p>
            <a:pPr indent="0" lvl="0" marL="0" rtl="0" algn="l">
              <a:spcBef>
                <a:spcPts val="0"/>
              </a:spcBef>
              <a:spcAft>
                <a:spcPts val="0"/>
              </a:spcAft>
              <a:buNone/>
            </a:pPr>
            <a:r>
              <a:rPr lang="en" sz="600">
                <a:latin typeface="Courier New"/>
                <a:ea typeface="Courier New"/>
                <a:cs typeface="Courier New"/>
                <a:sym typeface="Courier New"/>
              </a:rPr>
              <a:t>ETag: "eeeada438af"</a:t>
            </a:r>
            <a:endParaRPr sz="6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0" lvl="0" marL="0" rtl="0" algn="l">
              <a:spcBef>
                <a:spcPts val="0"/>
              </a:spcBef>
              <a:spcAft>
                <a:spcPts val="0"/>
              </a:spcAft>
              <a:buNone/>
            </a:pPr>
            <a:r>
              <a:t/>
            </a:r>
            <a:endParaRPr sz="600"/>
          </a:p>
        </p:txBody>
      </p:sp>
      <p:sp>
        <p:nvSpPr>
          <p:cNvPr id="258" name="Google Shape;258;p37"/>
          <p:cNvSpPr txBox="1"/>
          <p:nvPr/>
        </p:nvSpPr>
        <p:spPr>
          <a:xfrm>
            <a:off x="5661825" y="534275"/>
            <a:ext cx="3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9" name="Google Shape;259;p37"/>
          <p:cNvSpPr txBox="1"/>
          <p:nvPr/>
        </p:nvSpPr>
        <p:spPr>
          <a:xfrm>
            <a:off x="5023875" y="311000"/>
            <a:ext cx="3747900" cy="3786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The "insert" query parameter is used to specify how a resource should be inserted within an "ordered-by user" list.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The allowed values are:</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First - Insert the new data as the new first entry.</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Last - Insert the new data as the new last entry.</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Before - Insert the new data before the insertion point, as specified by the value of the "point" parameter.</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After - Insert the new data after the insertion point, as specified by the value of the "point" parameter.</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The default value is "last".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This parameter is only supported for the POST and PUT methods. </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It is also only supported if the target resource is a data resource, and that data represents a YANG list or leaf-list that is "ordered-by user".</a:t>
            </a:r>
            <a:endParaRPr sz="11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a:t>
            </a:r>
            <a:endParaRPr/>
          </a:p>
        </p:txBody>
      </p:sp>
      <p:sp>
        <p:nvSpPr>
          <p:cNvPr id="265" name="Google Shape;265;p38"/>
          <p:cNvSpPr txBox="1"/>
          <p:nvPr>
            <p:ph idx="1" type="body"/>
          </p:nvPr>
        </p:nvSpPr>
        <p:spPr>
          <a:xfrm>
            <a:off x="311700" y="1017800"/>
            <a:ext cx="4480800" cy="355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000"/>
              <a:t>In this example, the client is inserting a new song entry in the "Foo-One" playlist after the first song.</a:t>
            </a:r>
            <a:endParaRPr sz="1000"/>
          </a:p>
          <a:p>
            <a:pPr indent="0" lvl="0" marL="0" rtl="0" algn="l">
              <a:spcBef>
                <a:spcPts val="0"/>
              </a:spcBef>
              <a:spcAft>
                <a:spcPts val="0"/>
              </a:spcAft>
              <a:buNone/>
            </a:pPr>
            <a:r>
              <a:rPr lang="en" sz="1000"/>
              <a:t>Request from client:</a:t>
            </a:r>
            <a:endParaRPr sz="1000"/>
          </a:p>
          <a:p>
            <a:pPr indent="0" lvl="0" marL="0" rtl="0" algn="l">
              <a:spcBef>
                <a:spcPts val="0"/>
              </a:spcBef>
              <a:spcAft>
                <a:spcPts val="0"/>
              </a:spcAft>
              <a:buNone/>
            </a:pPr>
            <a:r>
              <a:rPr lang="en" sz="1000">
                <a:latin typeface="Courier New"/>
                <a:ea typeface="Courier New"/>
                <a:cs typeface="Courier New"/>
                <a:sym typeface="Courier New"/>
              </a:rPr>
              <a:t>POST</a:t>
            </a:r>
            <a:r>
              <a:rPr lang="en">
                <a:latin typeface="Courier New"/>
                <a:ea typeface="Courier New"/>
                <a:cs typeface="Courier New"/>
                <a:sym typeface="Courier New"/>
              </a:rPr>
              <a:t> </a:t>
            </a:r>
            <a:r>
              <a:rPr lang="en" sz="1100">
                <a:latin typeface="Courier New"/>
                <a:ea typeface="Courier New"/>
                <a:cs typeface="Courier New"/>
                <a:sym typeface="Courier New"/>
              </a:rPr>
              <a:t>/restconf/data/example-jukebox:jukebox/playlist=Foo-One?insert=after&amp;point=\%2Fexample-jukebox%3Ajukebox\%2Fplaylist%3DFoo-One%2Fsong%3D1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Host: example.com</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Content-Type: application/yang-data+json</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"example-jukebox:song":[</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"index":2,</a:t>
            </a:r>
            <a:endParaRPr sz="10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"id":"/example-jukebox:jukebox/library</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/artist[name=’Foo Fighters’]\\</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/album[name=’Wasting Light’]\\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/song[name=’Bridge Burning’]"</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Response from server:</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HTTP/1.1 201 Created</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Date: Thu, 26 Jan 2017 20:56:30 GMT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Server: example-server</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Last-Modified: Thu, 26 Jan 2017 20:56:30 GMT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Location: https://example.com/restconf/data/\</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example-jukebox:jukebox/playlist=Foo-One/song=2</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ETag: "abcada438af"</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6" name="Google Shape;266;p38"/>
          <p:cNvSpPr txBox="1"/>
          <p:nvPr/>
        </p:nvSpPr>
        <p:spPr>
          <a:xfrm>
            <a:off x="5869175" y="996800"/>
            <a:ext cx="296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7" name="Google Shape;267;p38"/>
          <p:cNvSpPr txBox="1"/>
          <p:nvPr/>
        </p:nvSpPr>
        <p:spPr>
          <a:xfrm>
            <a:off x="5837275" y="1004775"/>
            <a:ext cx="3141900" cy="2647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Roboto"/>
              <a:buChar char="●"/>
            </a:pPr>
            <a:r>
              <a:rPr lang="en" sz="1000">
                <a:latin typeface="Roboto"/>
                <a:ea typeface="Roboto"/>
                <a:cs typeface="Roboto"/>
                <a:sym typeface="Roboto"/>
              </a:rPr>
              <a:t>The "point" query parameter is used to specify the insertion point for a data resource that is being created or moved within an "ordered-by user" list or leaf-list.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The value of the "point" parameter is a string that identifies the path to the insertion point object. </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The format is the same as a target resource URI string.</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This parameter is only supported for the POST and PUT methods.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It is also only supported if the target resource is a data resource, and that data represents a YANG list or leaf-list that is</a:t>
            </a:r>
            <a:endParaRPr sz="1000">
              <a:latin typeface="Roboto"/>
              <a:ea typeface="Roboto"/>
              <a:cs typeface="Roboto"/>
              <a:sym typeface="Roboto"/>
            </a:endParaRPr>
          </a:p>
          <a:p>
            <a:pPr indent="0" lvl="0" marL="457200" rtl="0" algn="l">
              <a:spcBef>
                <a:spcPts val="0"/>
              </a:spcBef>
              <a:spcAft>
                <a:spcPts val="0"/>
              </a:spcAft>
              <a:buNone/>
            </a:pPr>
            <a:r>
              <a:rPr lang="en" sz="1000">
                <a:latin typeface="Roboto"/>
                <a:ea typeface="Roboto"/>
                <a:cs typeface="Roboto"/>
                <a:sym typeface="Roboto"/>
              </a:rPr>
              <a:t>"ordered-by user".</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73" name="Google Shape;273;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u="sng">
                <a:solidFill>
                  <a:schemeClr val="hlink"/>
                </a:solidFill>
                <a:hlinkClick r:id="rId3"/>
              </a:rPr>
              <a:t>https://www.routerfreak.com/using-restconf-for-network-automation/</a:t>
            </a:r>
            <a:endParaRPr/>
          </a:p>
          <a:p>
            <a:pPr indent="0" lvl="0" marL="0" rtl="0" algn="l">
              <a:spcBef>
                <a:spcPts val="1200"/>
              </a:spcBef>
              <a:spcAft>
                <a:spcPts val="0"/>
              </a:spcAft>
              <a:buNone/>
            </a:pPr>
            <a:r>
              <a:rPr lang="en" u="sng">
                <a:solidFill>
                  <a:schemeClr val="hlink"/>
                </a:solidFill>
                <a:hlinkClick r:id="rId4"/>
              </a:rPr>
              <a:t>https://standards.incits.org/apps/group_public/download.php/90692/T11-2017-00027-v002.pdf</a:t>
            </a:r>
            <a:endParaRPr/>
          </a:p>
          <a:p>
            <a:pPr indent="0" lvl="0" marL="0" rtl="0" algn="l">
              <a:spcBef>
                <a:spcPts val="1200"/>
              </a:spcBef>
              <a:spcAft>
                <a:spcPts val="0"/>
              </a:spcAft>
              <a:buNone/>
            </a:pPr>
            <a:r>
              <a:rPr lang="en" u="sng">
                <a:solidFill>
                  <a:schemeClr val="hlink"/>
                </a:solidFill>
                <a:hlinkClick r:id="rId5"/>
              </a:rPr>
              <a:t>https://devnetdan.com/2020/09/27/netconf-vs-restconf/</a:t>
            </a:r>
            <a:endParaRPr/>
          </a:p>
          <a:p>
            <a:pPr indent="0" lvl="0" marL="0" rtl="0" algn="l">
              <a:spcBef>
                <a:spcPts val="1200"/>
              </a:spcBef>
              <a:spcAft>
                <a:spcPts val="0"/>
              </a:spcAft>
              <a:buNone/>
            </a:pPr>
            <a:r>
              <a:rPr lang="en" u="sng">
                <a:solidFill>
                  <a:schemeClr val="hlink"/>
                </a:solidFill>
                <a:hlinkClick r:id="rId6"/>
              </a:rPr>
              <a:t>https://blogs.cisco.com/developer/johann02</a:t>
            </a:r>
            <a:endParaRPr/>
          </a:p>
          <a:p>
            <a:pPr indent="0" lvl="0" marL="0" rtl="0" algn="l">
              <a:spcBef>
                <a:spcPts val="1200"/>
              </a:spcBef>
              <a:spcAft>
                <a:spcPts val="0"/>
              </a:spcAft>
              <a:buNone/>
            </a:pPr>
            <a:r>
              <a:rPr lang="en" u="sng">
                <a:solidFill>
                  <a:schemeClr val="hlink"/>
                </a:solidFill>
                <a:hlinkClick r:id="rId7"/>
              </a:rPr>
              <a:t>https://forum.huawei.com/enterprise/en/netconf-restconf-and-yang/thread/834865-861</a:t>
            </a:r>
            <a:endParaRPr/>
          </a:p>
          <a:p>
            <a:pPr indent="0" lvl="0" marL="0" rtl="0" algn="l">
              <a:spcBef>
                <a:spcPts val="1200"/>
              </a:spcBef>
              <a:spcAft>
                <a:spcPts val="0"/>
              </a:spcAft>
              <a:buNone/>
            </a:pPr>
            <a:r>
              <a:rPr lang="en" u="sng">
                <a:solidFill>
                  <a:schemeClr val="hlink"/>
                </a:solidFill>
                <a:hlinkClick r:id="rId8"/>
              </a:rPr>
              <a:t>https://developer.cisco.com/video/net-prog-basics/</a:t>
            </a:r>
            <a:endParaRPr/>
          </a:p>
          <a:p>
            <a:pPr indent="0" lvl="0" marL="0" rtl="0" algn="l">
              <a:spcBef>
                <a:spcPts val="1200"/>
              </a:spcBef>
              <a:spcAft>
                <a:spcPts val="0"/>
              </a:spcAft>
              <a:buNone/>
            </a:pPr>
            <a:r>
              <a:rPr lang="en" u="sng">
                <a:solidFill>
                  <a:schemeClr val="hlink"/>
                </a:solidFill>
                <a:hlinkClick r:id="rId9"/>
              </a:rPr>
              <a:t>https://standards.incits.org/apps/group_public/download.php/90692/T11-2017-00027-v002.pdf</a:t>
            </a:r>
            <a:endParaRPr/>
          </a:p>
          <a:p>
            <a:pPr indent="0" lvl="0" marL="0" rtl="0" algn="l">
              <a:spcBef>
                <a:spcPts val="1200"/>
              </a:spcBef>
              <a:spcAft>
                <a:spcPts val="0"/>
              </a:spcAft>
              <a:buNone/>
            </a:pPr>
            <a:r>
              <a:rPr lang="en" u="sng">
                <a:solidFill>
                  <a:schemeClr val="hlink"/>
                </a:solidFill>
                <a:hlinkClick r:id="rId10"/>
              </a:rPr>
              <a:t>https://forum.huawei.com/enterprise/en/difference-between-the-restconf-and-netconf/thread/617982-861</a:t>
            </a:r>
            <a:endParaRPr/>
          </a:p>
          <a:p>
            <a:pPr indent="0" lvl="0" marL="0" rtl="0" algn="l">
              <a:spcBef>
                <a:spcPts val="1200"/>
              </a:spcBef>
              <a:spcAft>
                <a:spcPts val="0"/>
              </a:spcAft>
              <a:buNone/>
            </a:pPr>
            <a:r>
              <a:rPr lang="en" u="sng">
                <a:solidFill>
                  <a:schemeClr val="hlink"/>
                </a:solidFill>
                <a:hlinkClick r:id="rId11"/>
              </a:rPr>
              <a:t>http://www.watersprings.org/pub/id/draft-ietf-netconf-restconf-notif-08.html</a:t>
            </a:r>
            <a:endParaRPr/>
          </a:p>
          <a:p>
            <a:pPr indent="0" lvl="0" marL="0" rtl="0" algn="l">
              <a:spcBef>
                <a:spcPts val="1200"/>
              </a:spcBef>
              <a:spcAft>
                <a:spcPts val="0"/>
              </a:spcAft>
              <a:buNone/>
            </a:pPr>
            <a:r>
              <a:rPr lang="en" u="sng">
                <a:solidFill>
                  <a:schemeClr val="hlink"/>
                </a:solidFill>
                <a:hlinkClick r:id="rId12"/>
              </a:rPr>
              <a:t>https://www.youtube.com/watch?v=cooE3wZ7O4I</a:t>
            </a:r>
            <a:endParaRPr/>
          </a:p>
          <a:p>
            <a:pPr indent="0" lvl="0" marL="0" rtl="0" algn="l">
              <a:spcBef>
                <a:spcPts val="1200"/>
              </a:spcBef>
              <a:spcAft>
                <a:spcPts val="0"/>
              </a:spcAft>
              <a:buNone/>
            </a:pPr>
            <a:r>
              <a:rPr lang="en" u="sng">
                <a:solidFill>
                  <a:schemeClr val="hlink"/>
                </a:solidFill>
                <a:hlinkClick r:id="rId13"/>
              </a:rPr>
              <a:t>https://datatracker.ietf.org/doc/html/rfc8072</a:t>
            </a:r>
            <a:endParaRPr/>
          </a:p>
          <a:p>
            <a:pPr indent="0" lvl="0" marL="0" rtl="0" algn="l">
              <a:spcBef>
                <a:spcPts val="1200"/>
              </a:spcBef>
              <a:spcAft>
                <a:spcPts val="1200"/>
              </a:spcAft>
              <a:buNone/>
            </a:pPr>
            <a:r>
              <a:rPr lang="en"/>
              <a:t>https://datatracker.ietf.org/doc/html/rfc8040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222050" y="18219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380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RESTCONF Details</a:t>
            </a:r>
            <a:endParaRPr/>
          </a:p>
        </p:txBody>
      </p:sp>
      <p:sp>
        <p:nvSpPr>
          <p:cNvPr id="99" name="Google Shape;99;p15"/>
          <p:cNvSpPr txBox="1"/>
          <p:nvPr>
            <p:ph idx="1" type="body"/>
          </p:nvPr>
        </p:nvSpPr>
        <p:spPr>
          <a:xfrm>
            <a:off x="440775" y="1229875"/>
            <a:ext cx="372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HTTP-based protocol that provides a programmatic interface for accessing data defined in YANG”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https://tools.ietf.org/html/rfc8040</a:t>
            </a:r>
            <a:endParaRPr/>
          </a:p>
        </p:txBody>
      </p:sp>
      <p:sp>
        <p:nvSpPr>
          <p:cNvPr id="100" name="Google Shape;100;p15"/>
          <p:cNvSpPr txBox="1"/>
          <p:nvPr/>
        </p:nvSpPr>
        <p:spPr>
          <a:xfrm>
            <a:off x="5632825" y="717175"/>
            <a:ext cx="25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01" name="Google Shape;101;p15"/>
          <p:cNvSpPr txBox="1"/>
          <p:nvPr/>
        </p:nvSpPr>
        <p:spPr>
          <a:xfrm>
            <a:off x="4474875" y="1117375"/>
            <a:ext cx="4534800" cy="2185800"/>
          </a:xfrm>
          <a:prstGeom prst="rect">
            <a:avLst/>
          </a:prstGeom>
          <a:noFill/>
          <a:ln>
            <a:noFill/>
          </a:ln>
        </p:spPr>
        <p:txBody>
          <a:bodyPr anchorCtr="0" anchor="t" bIns="91425" lIns="91425" spcFirstLastPara="1" rIns="91425" wrap="square" tIns="91425">
            <a:spAutoFit/>
          </a:bodyPr>
          <a:lstStyle/>
          <a:p>
            <a:pPr indent="-292100" lvl="0" marL="457200" rtl="0" algn="l">
              <a:lnSpc>
                <a:spcPct val="100000"/>
              </a:lnSpc>
              <a:spcBef>
                <a:spcPts val="0"/>
              </a:spcBef>
              <a:spcAft>
                <a:spcPts val="0"/>
              </a:spcAft>
              <a:buSzPts val="1000"/>
              <a:buFont typeface="Roboto"/>
              <a:buChar char="●"/>
            </a:pPr>
            <a:r>
              <a:rPr lang="en" sz="1000">
                <a:latin typeface="Roboto"/>
                <a:ea typeface="Roboto"/>
                <a:cs typeface="Roboto"/>
                <a:sym typeface="Roboto"/>
              </a:rPr>
              <a:t>Uses Https for transport</a:t>
            </a:r>
            <a:endParaRPr sz="1000">
              <a:latin typeface="Roboto"/>
              <a:ea typeface="Roboto"/>
              <a:cs typeface="Roboto"/>
              <a:sym typeface="Roboto"/>
            </a:endParaRPr>
          </a:p>
          <a:p>
            <a:pPr indent="-292100" lvl="0" marL="457200" rtl="0" algn="l">
              <a:lnSpc>
                <a:spcPct val="100000"/>
              </a:lnSpc>
              <a:spcBef>
                <a:spcPts val="0"/>
              </a:spcBef>
              <a:spcAft>
                <a:spcPts val="0"/>
              </a:spcAft>
              <a:buSzPts val="1000"/>
              <a:buFont typeface="Roboto"/>
              <a:buChar char="●"/>
            </a:pPr>
            <a:r>
              <a:rPr lang="en" sz="1000">
                <a:latin typeface="Roboto"/>
                <a:ea typeface="Roboto"/>
                <a:cs typeface="Roboto"/>
                <a:sym typeface="Roboto"/>
              </a:rPr>
              <a:t>Tightly coupled to the YANG data model definitions</a:t>
            </a:r>
            <a:endParaRPr sz="1000">
              <a:latin typeface="Roboto"/>
              <a:ea typeface="Roboto"/>
              <a:cs typeface="Roboto"/>
              <a:sym typeface="Roboto"/>
            </a:endParaRPr>
          </a:p>
          <a:p>
            <a:pPr indent="-292100" lvl="0" marL="457200" rtl="0" algn="l">
              <a:lnSpc>
                <a:spcPct val="100000"/>
              </a:lnSpc>
              <a:spcBef>
                <a:spcPts val="0"/>
              </a:spcBef>
              <a:spcAft>
                <a:spcPts val="0"/>
              </a:spcAft>
              <a:buSzPts val="1000"/>
              <a:buFont typeface="Roboto"/>
              <a:buChar char="●"/>
            </a:pPr>
            <a:r>
              <a:rPr lang="en" sz="1000">
                <a:latin typeface="Roboto"/>
                <a:ea typeface="Roboto"/>
                <a:cs typeface="Roboto"/>
                <a:sym typeface="Roboto"/>
              </a:rPr>
              <a:t>It uses Http methods to provide CRUD operations on a datastore containing YANG-defined data</a:t>
            </a:r>
            <a:endParaRPr sz="1000"/>
          </a:p>
          <a:p>
            <a:pPr indent="-292100" lvl="0" marL="457200" rtl="0" algn="l">
              <a:lnSpc>
                <a:spcPct val="100000"/>
              </a:lnSpc>
              <a:spcBef>
                <a:spcPts val="0"/>
              </a:spcBef>
              <a:spcAft>
                <a:spcPts val="0"/>
              </a:spcAft>
              <a:buSzPts val="1000"/>
              <a:buFont typeface="Roboto"/>
              <a:buChar char="●"/>
            </a:pPr>
            <a:r>
              <a:rPr lang="en" sz="1000">
                <a:latin typeface="Roboto"/>
                <a:ea typeface="Roboto"/>
                <a:cs typeface="Roboto"/>
                <a:sym typeface="Roboto"/>
              </a:rPr>
              <a:t>Configuration data and state data are exposed as resources that can be </a:t>
            </a:r>
            <a:r>
              <a:rPr lang="en" sz="1000">
                <a:latin typeface="Roboto"/>
                <a:ea typeface="Roboto"/>
                <a:cs typeface="Roboto"/>
                <a:sym typeface="Roboto"/>
              </a:rPr>
              <a:t>retrieved</a:t>
            </a:r>
            <a:r>
              <a:rPr lang="en" sz="1000">
                <a:latin typeface="Roboto"/>
                <a:ea typeface="Roboto"/>
                <a:cs typeface="Roboto"/>
                <a:sym typeface="Roboto"/>
              </a:rPr>
              <a:t> with the GET method.</a:t>
            </a:r>
            <a:endParaRPr sz="1000">
              <a:latin typeface="Roboto"/>
              <a:ea typeface="Roboto"/>
              <a:cs typeface="Roboto"/>
              <a:sym typeface="Roboto"/>
            </a:endParaRPr>
          </a:p>
          <a:p>
            <a:pPr indent="-292100" lvl="0" marL="457200" rtl="0" algn="l">
              <a:lnSpc>
                <a:spcPct val="100000"/>
              </a:lnSpc>
              <a:spcBef>
                <a:spcPts val="0"/>
              </a:spcBef>
              <a:spcAft>
                <a:spcPts val="0"/>
              </a:spcAft>
              <a:buSzPts val="1000"/>
              <a:buFont typeface="Roboto"/>
              <a:buChar char="●"/>
            </a:pPr>
            <a:r>
              <a:rPr lang="en" sz="1000">
                <a:latin typeface="Roboto"/>
                <a:ea typeface="Roboto"/>
                <a:cs typeface="Roboto"/>
                <a:sym typeface="Roboto"/>
              </a:rPr>
              <a:t>Resources representing configuration data can be modified with the DELETE, PATCH, POST, and PUT methods.</a:t>
            </a:r>
            <a:endParaRPr sz="1000">
              <a:latin typeface="Roboto"/>
              <a:ea typeface="Roboto"/>
              <a:cs typeface="Roboto"/>
              <a:sym typeface="Roboto"/>
            </a:endParaRPr>
          </a:p>
          <a:p>
            <a:pPr indent="-292100" lvl="0" marL="457200" rtl="0" algn="l">
              <a:lnSpc>
                <a:spcPct val="100000"/>
              </a:lnSpc>
              <a:spcBef>
                <a:spcPts val="0"/>
              </a:spcBef>
              <a:spcAft>
                <a:spcPts val="0"/>
              </a:spcAft>
              <a:buSzPts val="1000"/>
              <a:buFont typeface="Roboto"/>
              <a:buChar char="●"/>
            </a:pPr>
            <a:r>
              <a:rPr lang="en" sz="1000">
                <a:latin typeface="Roboto"/>
                <a:ea typeface="Roboto"/>
                <a:cs typeface="Roboto"/>
                <a:sym typeface="Roboto"/>
              </a:rPr>
              <a:t>Data is encoded with either XML/JSON</a:t>
            </a:r>
            <a:endParaRPr sz="1000">
              <a:latin typeface="Roboto"/>
              <a:ea typeface="Roboto"/>
              <a:cs typeface="Roboto"/>
              <a:sym typeface="Roboto"/>
            </a:endParaRPr>
          </a:p>
          <a:p>
            <a:pPr indent="-292100" lvl="0" marL="457200" rtl="0" algn="l">
              <a:lnSpc>
                <a:spcPct val="100000"/>
              </a:lnSpc>
              <a:spcBef>
                <a:spcPts val="0"/>
              </a:spcBef>
              <a:spcAft>
                <a:spcPts val="0"/>
              </a:spcAft>
              <a:buSzPts val="1000"/>
              <a:buFont typeface="Roboto"/>
              <a:buChar char="●"/>
            </a:pPr>
            <a:r>
              <a:rPr lang="en" sz="1000"/>
              <a:t>Data-model-specific RPC operations defined with the YANG "rpc" or "action" statements can be invoked with the POST method. </a:t>
            </a:r>
            <a:endParaRPr sz="1000"/>
          </a:p>
          <a:p>
            <a:pPr indent="-292100" lvl="0" marL="457200" rtl="0" algn="l">
              <a:lnSpc>
                <a:spcPct val="100000"/>
              </a:lnSpc>
              <a:spcBef>
                <a:spcPts val="0"/>
              </a:spcBef>
              <a:spcAft>
                <a:spcPts val="0"/>
              </a:spcAft>
              <a:buSzPts val="1000"/>
              <a:buFont typeface="Roboto"/>
              <a:buChar char="●"/>
            </a:pPr>
            <a:r>
              <a:rPr lang="en" sz="1000"/>
              <a:t> Data-model-specific event notifications defined with the YANG "notification" statement can be accessed.</a:t>
            </a:r>
            <a:endParaRPr sz="1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75275"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RESTCONF versus NETCONF</a:t>
            </a:r>
            <a:endParaRPr/>
          </a:p>
        </p:txBody>
      </p:sp>
      <p:graphicFrame>
        <p:nvGraphicFramePr>
          <p:cNvPr id="107" name="Google Shape;107;p16"/>
          <p:cNvGraphicFramePr/>
          <p:nvPr/>
        </p:nvGraphicFramePr>
        <p:xfrm>
          <a:off x="191175" y="542475"/>
          <a:ext cx="3000000" cy="3000000"/>
        </p:xfrm>
        <a:graphic>
          <a:graphicData uri="http://schemas.openxmlformats.org/drawingml/2006/table">
            <a:tbl>
              <a:tblPr>
                <a:noFill/>
                <a:tableStyleId>{0EF40B2F-581E-4779-BA8A-9C1ABC4769B3}</a:tableStyleId>
              </a:tblPr>
              <a:tblGrid>
                <a:gridCol w="2431875"/>
                <a:gridCol w="3394650"/>
                <a:gridCol w="2913275"/>
              </a:tblGrid>
              <a:tr h="387125">
                <a:tc>
                  <a:txBody>
                    <a:bodyPr/>
                    <a:lstStyle/>
                    <a:p>
                      <a:pPr indent="0" lvl="0" marL="0" rtl="0" algn="l">
                        <a:spcBef>
                          <a:spcPts val="0"/>
                        </a:spcBef>
                        <a:spcAft>
                          <a:spcPts val="0"/>
                        </a:spcAft>
                        <a:buNone/>
                      </a:pPr>
                      <a:r>
                        <a:t/>
                      </a:r>
                      <a:endParaRPr sz="600"/>
                    </a:p>
                  </a:txBody>
                  <a:tcPr marT="91425" marB="91425" marR="91425" marL="91425"/>
                </a:tc>
                <a:tc>
                  <a:txBody>
                    <a:bodyPr/>
                    <a:lstStyle/>
                    <a:p>
                      <a:pPr indent="0" lvl="0" marL="0" rtl="0" algn="l">
                        <a:spcBef>
                          <a:spcPts val="0"/>
                        </a:spcBef>
                        <a:spcAft>
                          <a:spcPts val="0"/>
                        </a:spcAft>
                        <a:buNone/>
                      </a:pPr>
                      <a:r>
                        <a:rPr b="1" lang="en" sz="600"/>
                        <a:t>NETCONF(</a:t>
                      </a:r>
                      <a:r>
                        <a:rPr lang="en" sz="600"/>
                        <a:t>RFC 6241)</a:t>
                      </a:r>
                      <a:endParaRPr sz="600"/>
                    </a:p>
                    <a:p>
                      <a:pPr indent="0" lvl="0" marL="0" rtl="0" algn="l">
                        <a:spcBef>
                          <a:spcPts val="0"/>
                        </a:spcBef>
                        <a:spcAft>
                          <a:spcPts val="0"/>
                        </a:spcAft>
                        <a:buNone/>
                      </a:pPr>
                      <a:r>
                        <a:t/>
                      </a:r>
                      <a:endParaRPr b="1" sz="600"/>
                    </a:p>
                  </a:txBody>
                  <a:tcPr marT="91425" marB="91425" marR="91425" marL="91425"/>
                </a:tc>
                <a:tc>
                  <a:txBody>
                    <a:bodyPr/>
                    <a:lstStyle/>
                    <a:p>
                      <a:pPr indent="0" lvl="0" marL="0" rtl="0" algn="l">
                        <a:spcBef>
                          <a:spcPts val="0"/>
                        </a:spcBef>
                        <a:spcAft>
                          <a:spcPts val="0"/>
                        </a:spcAft>
                        <a:buNone/>
                      </a:pPr>
                      <a:r>
                        <a:rPr b="1" lang="en" sz="600"/>
                        <a:t>RESTCONF(</a:t>
                      </a:r>
                      <a:r>
                        <a:rPr lang="en" sz="600"/>
                        <a:t>RFC 8040</a:t>
                      </a:r>
                      <a:r>
                        <a:rPr b="1" lang="en" sz="600"/>
                        <a:t>)</a:t>
                      </a:r>
                      <a:endParaRPr b="1" sz="600"/>
                    </a:p>
                  </a:txBody>
                  <a:tcPr marT="91425" marB="91425" marR="91425" marL="91425"/>
                </a:tc>
              </a:tr>
              <a:tr h="276525">
                <a:tc>
                  <a:txBody>
                    <a:bodyPr/>
                    <a:lstStyle/>
                    <a:p>
                      <a:pPr indent="0" lvl="0" marL="0" rtl="0" algn="l">
                        <a:spcBef>
                          <a:spcPts val="0"/>
                        </a:spcBef>
                        <a:spcAft>
                          <a:spcPts val="0"/>
                        </a:spcAft>
                        <a:buNone/>
                      </a:pPr>
                      <a:r>
                        <a:rPr lang="en" sz="600"/>
                        <a:t>Transmission Channel(protocol)</a:t>
                      </a:r>
                      <a:endParaRPr sz="600"/>
                    </a:p>
                  </a:txBody>
                  <a:tcPr marT="91425" marB="91425" marR="91425" marL="91425"/>
                </a:tc>
                <a:tc>
                  <a:txBody>
                    <a:bodyPr/>
                    <a:lstStyle/>
                    <a:p>
                      <a:pPr indent="0" lvl="0" marL="0" rtl="0" algn="l">
                        <a:spcBef>
                          <a:spcPts val="0"/>
                        </a:spcBef>
                        <a:spcAft>
                          <a:spcPts val="0"/>
                        </a:spcAft>
                        <a:buNone/>
                      </a:pPr>
                      <a:r>
                        <a:rPr lang="en" sz="600"/>
                        <a:t>It uses SSH to transmit messages</a:t>
                      </a:r>
                      <a:endParaRPr sz="600"/>
                    </a:p>
                  </a:txBody>
                  <a:tcPr marT="91425" marB="91425" marR="91425" marL="91425"/>
                </a:tc>
                <a:tc>
                  <a:txBody>
                    <a:bodyPr/>
                    <a:lstStyle/>
                    <a:p>
                      <a:pPr indent="0" lvl="0" marL="0" rtl="0" algn="l">
                        <a:spcBef>
                          <a:spcPts val="0"/>
                        </a:spcBef>
                        <a:spcAft>
                          <a:spcPts val="0"/>
                        </a:spcAft>
                        <a:buNone/>
                      </a:pPr>
                      <a:r>
                        <a:rPr lang="en" sz="600"/>
                        <a:t>It is based on HTTP</a:t>
                      </a:r>
                      <a:endParaRPr sz="600"/>
                    </a:p>
                  </a:txBody>
                  <a:tcPr marT="91425" marB="91425" marR="91425" marL="91425"/>
                </a:tc>
              </a:tr>
              <a:tr h="276525">
                <a:tc>
                  <a:txBody>
                    <a:bodyPr/>
                    <a:lstStyle/>
                    <a:p>
                      <a:pPr indent="0" lvl="0" marL="0" rtl="0" algn="l">
                        <a:spcBef>
                          <a:spcPts val="0"/>
                        </a:spcBef>
                        <a:spcAft>
                          <a:spcPts val="0"/>
                        </a:spcAft>
                        <a:buNone/>
                      </a:pPr>
                      <a:r>
                        <a:rPr lang="en" sz="600"/>
                        <a:t>Data format</a:t>
                      </a:r>
                      <a:endParaRPr sz="600"/>
                    </a:p>
                  </a:txBody>
                  <a:tcPr marT="91425" marB="91425" marR="91425" marL="91425"/>
                </a:tc>
                <a:tc>
                  <a:txBody>
                    <a:bodyPr/>
                    <a:lstStyle/>
                    <a:p>
                      <a:pPr indent="0" lvl="0" marL="0" rtl="0" algn="l">
                        <a:spcBef>
                          <a:spcPts val="0"/>
                        </a:spcBef>
                        <a:spcAft>
                          <a:spcPts val="0"/>
                        </a:spcAft>
                        <a:buNone/>
                      </a:pPr>
                      <a:r>
                        <a:rPr lang="en" sz="600"/>
                        <a:t>Supports only XML</a:t>
                      </a:r>
                      <a:endParaRPr sz="600"/>
                    </a:p>
                  </a:txBody>
                  <a:tcPr marT="91425" marB="91425" marR="91425" marL="91425"/>
                </a:tc>
                <a:tc>
                  <a:txBody>
                    <a:bodyPr/>
                    <a:lstStyle/>
                    <a:p>
                      <a:pPr indent="0" lvl="0" marL="0" rtl="0" algn="l">
                        <a:spcBef>
                          <a:spcPts val="0"/>
                        </a:spcBef>
                        <a:spcAft>
                          <a:spcPts val="0"/>
                        </a:spcAft>
                        <a:buNone/>
                      </a:pPr>
                      <a:r>
                        <a:rPr lang="en" sz="600"/>
                        <a:t>Supports XML or JSON</a:t>
                      </a:r>
                      <a:endParaRPr sz="600"/>
                    </a:p>
                  </a:txBody>
                  <a:tcPr marT="91425" marB="91425" marR="91425" marL="91425"/>
                </a:tc>
              </a:tr>
              <a:tr h="719000">
                <a:tc>
                  <a:txBody>
                    <a:bodyPr/>
                    <a:lstStyle/>
                    <a:p>
                      <a:pPr indent="0" lvl="0" marL="0" rtl="0" algn="l">
                        <a:spcBef>
                          <a:spcPts val="0"/>
                        </a:spcBef>
                        <a:spcAft>
                          <a:spcPts val="0"/>
                        </a:spcAft>
                        <a:buNone/>
                      </a:pPr>
                      <a:r>
                        <a:rPr lang="en" sz="600"/>
                        <a:t>Data modelling Language</a:t>
                      </a:r>
                      <a:endParaRPr sz="600"/>
                    </a:p>
                  </a:txBody>
                  <a:tcPr marT="91425" marB="91425" marR="91425" marL="91425"/>
                </a:tc>
                <a:tc>
                  <a:txBody>
                    <a:bodyPr/>
                    <a:lstStyle/>
                    <a:p>
                      <a:pPr indent="0" lvl="0" marL="0" rtl="0" algn="l">
                        <a:spcBef>
                          <a:spcPts val="0"/>
                        </a:spcBef>
                        <a:spcAft>
                          <a:spcPts val="0"/>
                        </a:spcAft>
                        <a:buNone/>
                      </a:pPr>
                      <a:r>
                        <a:rPr lang="en" sz="600"/>
                        <a:t>YANG? </a:t>
                      </a:r>
                      <a:r>
                        <a:rPr lang="en" sz="600">
                          <a:highlight>
                            <a:srgbClr val="FCFCFC"/>
                          </a:highlight>
                          <a:latin typeface="Roboto"/>
                          <a:ea typeface="Roboto"/>
                          <a:cs typeface="Roboto"/>
                          <a:sym typeface="Roboto"/>
                        </a:rPr>
                        <a:t>YANG models define the schema for network configuration, hence migrating to NETCONF/YANG enables carriers to standardise their schemas.   As YANG models are standardised in the IETF the schemas then will be standardised across vendors, and across carriers.</a:t>
                      </a:r>
                      <a:endParaRPr sz="6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600"/>
                        <a:t>Same as netconf, supports YANG modelling language</a:t>
                      </a:r>
                      <a:endParaRPr sz="600"/>
                    </a:p>
                  </a:txBody>
                  <a:tcPr marT="91425" marB="91425" marR="91425" marL="91425"/>
                </a:tc>
              </a:tr>
              <a:tr h="608375">
                <a:tc>
                  <a:txBody>
                    <a:bodyPr/>
                    <a:lstStyle/>
                    <a:p>
                      <a:pPr indent="0" lvl="0" marL="0" rtl="0" algn="l">
                        <a:spcBef>
                          <a:spcPts val="0"/>
                        </a:spcBef>
                        <a:spcAft>
                          <a:spcPts val="0"/>
                        </a:spcAft>
                        <a:buNone/>
                      </a:pPr>
                      <a:r>
                        <a:rPr lang="en" sz="600"/>
                        <a:t>DataStores</a:t>
                      </a:r>
                      <a:endParaRPr sz="600"/>
                    </a:p>
                  </a:txBody>
                  <a:tcPr marT="91425" marB="91425" marR="91425" marL="91425"/>
                </a:tc>
                <a:tc>
                  <a:txBody>
                    <a:bodyPr/>
                    <a:lstStyle/>
                    <a:p>
                      <a:pPr indent="0" lvl="0" marL="0" rtl="0" algn="l">
                        <a:spcBef>
                          <a:spcPts val="0"/>
                        </a:spcBef>
                        <a:spcAft>
                          <a:spcPts val="0"/>
                        </a:spcAft>
                        <a:buNone/>
                      </a:pPr>
                      <a:r>
                        <a:rPr lang="en" sz="600">
                          <a:latin typeface="Roboto"/>
                          <a:ea typeface="Roboto"/>
                          <a:cs typeface="Roboto"/>
                          <a:sym typeface="Roboto"/>
                        </a:rPr>
                        <a:t>Supports multiple configuration datastores, </a:t>
                      </a:r>
                      <a:r>
                        <a:rPr lang="en" sz="600">
                          <a:highlight>
                            <a:srgbClr val="FCFCFC"/>
                          </a:highlight>
                          <a:latin typeface="Roboto"/>
                          <a:ea typeface="Roboto"/>
                          <a:cs typeface="Roboto"/>
                          <a:sym typeface="Roboto"/>
                        </a:rPr>
                        <a:t>candidate (working copy to manipulate with no impact on the current configuration, for prevalidate), running (complete and active configuration), startup (configuration loaded by the device at startup). </a:t>
                      </a:r>
                      <a:endParaRPr sz="6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600">
                          <a:latin typeface="Roboto"/>
                          <a:ea typeface="Roboto"/>
                          <a:cs typeface="Roboto"/>
                          <a:sym typeface="Roboto"/>
                        </a:rPr>
                        <a:t>Supports </a:t>
                      </a:r>
                      <a:r>
                        <a:rPr lang="en" sz="600">
                          <a:latin typeface="Roboto"/>
                          <a:ea typeface="Roboto"/>
                          <a:cs typeface="Roboto"/>
                          <a:sym typeface="Roboto"/>
                        </a:rPr>
                        <a:t>single “unified” datastore that behaves mostly like the running datastore in NETCONF</a:t>
                      </a:r>
                      <a:endParaRPr sz="600">
                        <a:latin typeface="Roboto"/>
                        <a:ea typeface="Roboto"/>
                        <a:cs typeface="Roboto"/>
                        <a:sym typeface="Roboto"/>
                      </a:endParaRPr>
                    </a:p>
                  </a:txBody>
                  <a:tcPr marT="91425" marB="91425" marR="91425" marL="91425"/>
                </a:tc>
              </a:tr>
              <a:tr h="276525">
                <a:tc>
                  <a:txBody>
                    <a:bodyPr/>
                    <a:lstStyle/>
                    <a:p>
                      <a:pPr indent="0" lvl="0" marL="0" rtl="0" algn="l">
                        <a:spcBef>
                          <a:spcPts val="0"/>
                        </a:spcBef>
                        <a:spcAft>
                          <a:spcPts val="0"/>
                        </a:spcAft>
                        <a:buNone/>
                      </a:pPr>
                      <a:r>
                        <a:rPr lang="en" sz="600"/>
                        <a:t>Configuration Rollback</a:t>
                      </a:r>
                      <a:endParaRPr sz="600"/>
                    </a:p>
                  </a:txBody>
                  <a:tcPr marT="91425" marB="91425" marR="91425" marL="91425"/>
                </a:tc>
                <a:tc>
                  <a:txBody>
                    <a:bodyPr/>
                    <a:lstStyle/>
                    <a:p>
                      <a:pPr indent="0" lvl="0" marL="0" rtl="0" algn="l">
                        <a:spcBef>
                          <a:spcPts val="0"/>
                        </a:spcBef>
                        <a:spcAft>
                          <a:spcPts val="0"/>
                        </a:spcAft>
                        <a:buNone/>
                      </a:pPr>
                      <a:r>
                        <a:rPr lang="en" sz="600"/>
                        <a:t>Supported</a:t>
                      </a:r>
                      <a:endParaRPr sz="600"/>
                    </a:p>
                  </a:txBody>
                  <a:tcPr marT="91425" marB="91425" marR="91425" marL="91425"/>
                </a:tc>
                <a:tc>
                  <a:txBody>
                    <a:bodyPr/>
                    <a:lstStyle/>
                    <a:p>
                      <a:pPr indent="0" lvl="0" marL="0" rtl="0" algn="l">
                        <a:spcBef>
                          <a:spcPts val="0"/>
                        </a:spcBef>
                        <a:spcAft>
                          <a:spcPts val="0"/>
                        </a:spcAft>
                        <a:buNone/>
                      </a:pPr>
                      <a:r>
                        <a:rPr lang="en" sz="600"/>
                        <a:t>Not supported</a:t>
                      </a:r>
                      <a:endParaRPr sz="600"/>
                    </a:p>
                  </a:txBody>
                  <a:tcPr marT="91425" marB="91425" marR="91425" marL="91425"/>
                </a:tc>
              </a:tr>
              <a:tr h="387125">
                <a:tc>
                  <a:txBody>
                    <a:bodyPr/>
                    <a:lstStyle/>
                    <a:p>
                      <a:pPr indent="0" lvl="0" marL="0" rtl="0" algn="l">
                        <a:spcBef>
                          <a:spcPts val="0"/>
                        </a:spcBef>
                        <a:spcAft>
                          <a:spcPts val="0"/>
                        </a:spcAft>
                        <a:buNone/>
                      </a:pPr>
                      <a:r>
                        <a:rPr lang="en" sz="600"/>
                        <a:t>Validation</a:t>
                      </a:r>
                      <a:endParaRPr sz="600"/>
                    </a:p>
                  </a:txBody>
                  <a:tcPr marT="91425" marB="91425" marR="91425" marL="91425"/>
                </a:tc>
                <a:tc>
                  <a:txBody>
                    <a:bodyPr/>
                    <a:lstStyle/>
                    <a:p>
                      <a:pPr indent="0" lvl="0" marL="0" rtl="0" algn="l">
                        <a:spcBef>
                          <a:spcPts val="0"/>
                        </a:spcBef>
                        <a:spcAft>
                          <a:spcPts val="0"/>
                        </a:spcAft>
                        <a:buNone/>
                      </a:pPr>
                      <a:r>
                        <a:rPr lang="en" sz="600"/>
                        <a:t>Supports</a:t>
                      </a:r>
                      <a:r>
                        <a:rPr lang="en" sz="600"/>
                        <a:t> two-phase configuration. Parameters are configured and </a:t>
                      </a:r>
                      <a:r>
                        <a:rPr lang="en" sz="600"/>
                        <a:t>committed</a:t>
                      </a:r>
                      <a:r>
                        <a:rPr lang="en" sz="600"/>
                        <a:t> before taking effect</a:t>
                      </a:r>
                      <a:endParaRPr sz="600"/>
                    </a:p>
                  </a:txBody>
                  <a:tcPr marT="91425" marB="91425" marR="91425" marL="91425"/>
                </a:tc>
                <a:tc>
                  <a:txBody>
                    <a:bodyPr/>
                    <a:lstStyle/>
                    <a:p>
                      <a:pPr indent="0" lvl="0" marL="0" rtl="0" algn="l">
                        <a:spcBef>
                          <a:spcPts val="0"/>
                        </a:spcBef>
                        <a:spcAft>
                          <a:spcPts val="0"/>
                        </a:spcAft>
                        <a:buNone/>
                      </a:pPr>
                      <a:r>
                        <a:rPr lang="en" sz="600"/>
                        <a:t>Operations take effect immediately</a:t>
                      </a:r>
                      <a:endParaRPr sz="600"/>
                    </a:p>
                  </a:txBody>
                  <a:tcPr marT="91425" marB="91425" marR="91425" marL="91425"/>
                </a:tc>
              </a:tr>
              <a:tr h="387125">
                <a:tc>
                  <a:txBody>
                    <a:bodyPr/>
                    <a:lstStyle/>
                    <a:p>
                      <a:pPr indent="0" lvl="0" marL="0" rtl="0" algn="l">
                        <a:spcBef>
                          <a:spcPts val="0"/>
                        </a:spcBef>
                        <a:spcAft>
                          <a:spcPts val="0"/>
                        </a:spcAft>
                        <a:buNone/>
                      </a:pPr>
                      <a:r>
                        <a:rPr lang="en" sz="600"/>
                        <a:t>Stateless</a:t>
                      </a:r>
                      <a:endParaRPr sz="600"/>
                    </a:p>
                  </a:txBody>
                  <a:tcPr marT="91425" marB="91425" marR="91425" marL="91425"/>
                </a:tc>
                <a:tc>
                  <a:txBody>
                    <a:bodyPr/>
                    <a:lstStyle/>
                    <a:p>
                      <a:pPr indent="0" lvl="0" marL="0" rtl="0" algn="l">
                        <a:spcBef>
                          <a:spcPts val="0"/>
                        </a:spcBef>
                        <a:spcAft>
                          <a:spcPts val="0"/>
                        </a:spcAft>
                        <a:buNone/>
                      </a:pPr>
                      <a:r>
                        <a:rPr lang="en" sz="600"/>
                        <a:t>Session-oriented and stateful</a:t>
                      </a:r>
                      <a:endParaRPr sz="600">
                        <a:highlight>
                          <a:schemeClr val="lt1"/>
                        </a:highlight>
                      </a:endParaRPr>
                    </a:p>
                  </a:txBody>
                  <a:tcPr marT="91425" marB="91425" marR="91425" marL="91425"/>
                </a:tc>
                <a:tc>
                  <a:txBody>
                    <a:bodyPr/>
                    <a:lstStyle/>
                    <a:p>
                      <a:pPr indent="0" lvl="0" marL="0" rtl="0" algn="l">
                        <a:spcBef>
                          <a:spcPts val="0"/>
                        </a:spcBef>
                        <a:spcAft>
                          <a:spcPts val="0"/>
                        </a:spcAft>
                        <a:buNone/>
                      </a:pPr>
                      <a:r>
                        <a:rPr lang="en" sz="600"/>
                        <a:t>Stateless, </a:t>
                      </a:r>
                      <a:r>
                        <a:rPr lang="en" sz="600">
                          <a:latin typeface="Roboto"/>
                          <a:ea typeface="Roboto"/>
                          <a:cs typeface="Roboto"/>
                          <a:sym typeface="Roboto"/>
                        </a:rPr>
                        <a:t>The server will keep an active session open with the client</a:t>
                      </a:r>
                      <a:endParaRPr sz="600">
                        <a:latin typeface="Roboto"/>
                        <a:ea typeface="Roboto"/>
                        <a:cs typeface="Roboto"/>
                        <a:sym typeface="Roboto"/>
                      </a:endParaRPr>
                    </a:p>
                  </a:txBody>
                  <a:tcPr marT="91425" marB="91425" marR="91425" marL="91425"/>
                </a:tc>
              </a:tr>
              <a:tr h="387125">
                <a:tc>
                  <a:txBody>
                    <a:bodyPr/>
                    <a:lstStyle/>
                    <a:p>
                      <a:pPr indent="0" lvl="0" marL="0" rtl="0" algn="l">
                        <a:spcBef>
                          <a:spcPts val="0"/>
                        </a:spcBef>
                        <a:spcAft>
                          <a:spcPts val="0"/>
                        </a:spcAft>
                        <a:buNone/>
                      </a:pPr>
                      <a:r>
                        <a:rPr lang="en" sz="600"/>
                        <a:t>Netconf client tool</a:t>
                      </a:r>
                      <a:endParaRPr sz="600"/>
                    </a:p>
                  </a:txBody>
                  <a:tcPr marT="91425" marB="91425" marR="91425" marL="91425"/>
                </a:tc>
                <a:tc>
                  <a:txBody>
                    <a:bodyPr/>
                    <a:lstStyle/>
                    <a:p>
                      <a:pPr indent="0" lvl="0" marL="0" rtl="0" algn="l">
                        <a:spcBef>
                          <a:spcPts val="0"/>
                        </a:spcBef>
                        <a:spcAft>
                          <a:spcPts val="0"/>
                        </a:spcAft>
                        <a:buNone/>
                      </a:pPr>
                      <a:r>
                        <a:rPr lang="en" sz="600"/>
                        <a:t>Netconf client tool is required</a:t>
                      </a:r>
                      <a:endParaRPr sz="600"/>
                    </a:p>
                  </a:txBody>
                  <a:tcPr marT="91425" marB="91425" marR="91425" marL="91425"/>
                </a:tc>
                <a:tc>
                  <a:txBody>
                    <a:bodyPr/>
                    <a:lstStyle/>
                    <a:p>
                      <a:pPr indent="0" lvl="0" marL="0" rtl="0" algn="l">
                        <a:spcBef>
                          <a:spcPts val="0"/>
                        </a:spcBef>
                        <a:spcAft>
                          <a:spcPts val="0"/>
                        </a:spcAft>
                        <a:buNone/>
                      </a:pPr>
                      <a:r>
                        <a:rPr lang="en" sz="600"/>
                        <a:t>Any web application can communicate with RESTCONF server.</a:t>
                      </a:r>
                      <a:endParaRPr sz="600"/>
                    </a:p>
                  </a:txBody>
                  <a:tcPr marT="91425" marB="91425" marR="91425" marL="91425"/>
                </a:tc>
              </a:tr>
              <a:tr h="304175">
                <a:tc>
                  <a:txBody>
                    <a:bodyPr/>
                    <a:lstStyle/>
                    <a:p>
                      <a:pPr indent="0" lvl="0" marL="0" rtl="0" algn="l">
                        <a:spcBef>
                          <a:spcPts val="0"/>
                        </a:spcBef>
                        <a:spcAft>
                          <a:spcPts val="0"/>
                        </a:spcAft>
                        <a:buNone/>
                      </a:pPr>
                      <a:r>
                        <a:rPr lang="en" sz="600">
                          <a:latin typeface="Verdana"/>
                          <a:ea typeface="Verdana"/>
                          <a:cs typeface="Verdana"/>
                          <a:sym typeface="Verdana"/>
                        </a:rPr>
                        <a:t>locks</a:t>
                      </a:r>
                      <a:endParaRPr sz="600"/>
                    </a:p>
                  </a:txBody>
                  <a:tcPr marT="91425" marB="91425" marR="91425" marL="91425"/>
                </a:tc>
                <a:tc>
                  <a:txBody>
                    <a:bodyPr/>
                    <a:lstStyle/>
                    <a:p>
                      <a:pPr indent="0" lvl="0" marL="0" rtl="0" algn="l">
                        <a:spcBef>
                          <a:spcPts val="0"/>
                        </a:spcBef>
                        <a:spcAft>
                          <a:spcPts val="0"/>
                        </a:spcAft>
                        <a:buNone/>
                      </a:pPr>
                      <a:r>
                        <a:rPr lang="en" sz="600"/>
                        <a:t>Supported</a:t>
                      </a:r>
                      <a:endParaRPr sz="600"/>
                    </a:p>
                  </a:txBody>
                  <a:tcPr marT="91425" marB="91425" marR="91425" marL="91425"/>
                </a:tc>
                <a:tc>
                  <a:txBody>
                    <a:bodyPr/>
                    <a:lstStyle/>
                    <a:p>
                      <a:pPr indent="0" lvl="0" marL="0" rtl="0" algn="l">
                        <a:spcBef>
                          <a:spcPts val="0"/>
                        </a:spcBef>
                        <a:spcAft>
                          <a:spcPts val="0"/>
                        </a:spcAft>
                        <a:buNone/>
                      </a:pPr>
                      <a:r>
                        <a:rPr lang="en" sz="600"/>
                        <a:t>Not supported</a:t>
                      </a:r>
                      <a:endParaRPr sz="600"/>
                    </a:p>
                  </a:txBody>
                  <a:tcPr marT="91425" marB="91425" marR="91425" marL="91425"/>
                </a:tc>
              </a:tr>
              <a:tr h="304175">
                <a:tc>
                  <a:txBody>
                    <a:bodyPr/>
                    <a:lstStyle/>
                    <a:p>
                      <a:pPr indent="0" lvl="0" marL="0" rtl="0" algn="l">
                        <a:spcBef>
                          <a:spcPts val="0"/>
                        </a:spcBef>
                        <a:spcAft>
                          <a:spcPts val="0"/>
                        </a:spcAft>
                        <a:buNone/>
                      </a:pPr>
                      <a:r>
                        <a:rPr lang="en" sz="600">
                          <a:latin typeface="Verdana"/>
                          <a:ea typeface="Verdana"/>
                          <a:cs typeface="Verdana"/>
                          <a:sym typeface="Verdana"/>
                        </a:rPr>
                        <a:t>Network-wide transactions</a:t>
                      </a:r>
                      <a:endParaRPr sz="600">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 sz="600"/>
                        <a:t>Supported</a:t>
                      </a:r>
                      <a:endParaRPr sz="600"/>
                    </a:p>
                  </a:txBody>
                  <a:tcPr marT="91425" marB="91425" marR="91425" marL="91425"/>
                </a:tc>
                <a:tc>
                  <a:txBody>
                    <a:bodyPr/>
                    <a:lstStyle/>
                    <a:p>
                      <a:pPr indent="0" lvl="0" marL="0" rtl="0" algn="l">
                        <a:spcBef>
                          <a:spcPts val="0"/>
                        </a:spcBef>
                        <a:spcAft>
                          <a:spcPts val="0"/>
                        </a:spcAft>
                        <a:buNone/>
                      </a:pPr>
                      <a:r>
                        <a:rPr lang="en" sz="600"/>
                        <a:t>Not supported</a:t>
                      </a:r>
                      <a:endParaRPr sz="6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16575" y="45725"/>
            <a:ext cx="8715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Different usecases where NETCONF &amp; RESTCONF are suitable</a:t>
            </a:r>
            <a:endParaRPr sz="2200"/>
          </a:p>
        </p:txBody>
      </p:sp>
      <p:sp>
        <p:nvSpPr>
          <p:cNvPr id="113" name="Google Shape;113;p17"/>
          <p:cNvSpPr txBox="1"/>
          <p:nvPr>
            <p:ph idx="1" type="body"/>
          </p:nvPr>
        </p:nvSpPr>
        <p:spPr>
          <a:xfrm>
            <a:off x="311700" y="721250"/>
            <a:ext cx="5844600" cy="38475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NETCONF is based on clients establishing a session to the server, and that is certainly not stateless. In NETCONF, clients often connect and then manipulate the candidate datastore with a number of edit-config operations. At a certain time, the client may issue a validation call. If that succeeds on all servers, a commit operation may follow.</a:t>
            </a:r>
            <a:endParaRPr/>
          </a:p>
          <a:p>
            <a:pPr indent="0" lvl="0" marL="457200" rtl="0" algn="l">
              <a:spcBef>
                <a:spcPts val="0"/>
              </a:spcBef>
              <a:spcAft>
                <a:spcPts val="0"/>
              </a:spcAft>
              <a:buNone/>
            </a:pPr>
            <a:r>
              <a:t/>
            </a:r>
            <a:endParaRPr/>
          </a:p>
          <a:p>
            <a:pPr indent="-300037" lvl="0" marL="457200" rtl="0" algn="l">
              <a:spcBef>
                <a:spcPts val="0"/>
              </a:spcBef>
              <a:spcAft>
                <a:spcPts val="0"/>
              </a:spcAft>
              <a:buSzPct val="100000"/>
              <a:buChar char="●"/>
            </a:pPr>
            <a:r>
              <a:rPr lang="en"/>
              <a:t>RESTCONF follows the REST principles. It means that in RESTCONF, any request the client wants to send needs to be sent in its entirety and acted upon by the server immediately. No transactions that span multiple messages are possible.</a:t>
            </a:r>
            <a:endParaRPr/>
          </a:p>
          <a:p>
            <a:pPr indent="0" lvl="0" marL="457200" rtl="0" algn="l">
              <a:spcBef>
                <a:spcPts val="0"/>
              </a:spcBef>
              <a:spcAft>
                <a:spcPts val="0"/>
              </a:spcAft>
              <a:buNone/>
            </a:pPr>
            <a:r>
              <a:t/>
            </a:r>
            <a:endParaRPr/>
          </a:p>
          <a:p>
            <a:pPr indent="-300037" lvl="0" marL="457200" rtl="0" algn="l">
              <a:spcBef>
                <a:spcPts val="0"/>
              </a:spcBef>
              <a:spcAft>
                <a:spcPts val="0"/>
              </a:spcAft>
              <a:buSzPct val="100000"/>
              <a:buChar char="●"/>
            </a:pPr>
            <a:r>
              <a:rPr lang="en"/>
              <a:t>network-wide transactions, are not possible in RESTCONF but supported by NETCONF.</a:t>
            </a:r>
            <a:endParaRPr/>
          </a:p>
          <a:p>
            <a:pPr indent="0" lvl="0" marL="457200" rtl="0" algn="l">
              <a:spcBef>
                <a:spcPts val="0"/>
              </a:spcBef>
              <a:spcAft>
                <a:spcPts val="0"/>
              </a:spcAft>
              <a:buNone/>
            </a:pPr>
            <a:r>
              <a:t/>
            </a:r>
            <a:endParaRPr/>
          </a:p>
          <a:p>
            <a:pPr indent="-300037" lvl="0" marL="457200" rtl="0" algn="l">
              <a:spcBef>
                <a:spcPts val="0"/>
              </a:spcBef>
              <a:spcAft>
                <a:spcPts val="0"/>
              </a:spcAft>
              <a:buSzPct val="100000"/>
              <a:buChar char="●"/>
            </a:pPr>
            <a:r>
              <a:rPr lang="en"/>
              <a:t>In practical terms, this means that RESTCONF is useful when the client needs to manage a single system. This is often the case for web portals or applications running on top of a controller or orchestrator. </a:t>
            </a:r>
            <a:endParaRPr/>
          </a:p>
          <a:p>
            <a:pPr indent="0" lvl="0" marL="457200" rtl="0" algn="l">
              <a:spcBef>
                <a:spcPts val="0"/>
              </a:spcBef>
              <a:spcAft>
                <a:spcPts val="0"/>
              </a:spcAft>
              <a:buNone/>
            </a:pPr>
            <a:r>
              <a:t/>
            </a:r>
            <a:endParaRPr/>
          </a:p>
          <a:p>
            <a:pPr indent="-300037" lvl="0" marL="457200" rtl="0" algn="l">
              <a:spcBef>
                <a:spcPts val="0"/>
              </a:spcBef>
              <a:spcAft>
                <a:spcPts val="0"/>
              </a:spcAft>
              <a:buSzPct val="100000"/>
              <a:buChar char="●"/>
            </a:pPr>
            <a:r>
              <a:rPr lang="en"/>
              <a:t>NETCONF is much better suited when the client needs to manage multiple systems. This is often the case for the controller/orchestrator itself.  Servers that participate in scenarios where they are managed by a controller/orchestrator need to support NETCONF.</a:t>
            </a:r>
            <a:endParaRPr/>
          </a:p>
        </p:txBody>
      </p:sp>
      <p:pic>
        <p:nvPicPr>
          <p:cNvPr id="114" name="Google Shape;114;p17"/>
          <p:cNvPicPr preferRelativeResize="0"/>
          <p:nvPr/>
        </p:nvPicPr>
        <p:blipFill>
          <a:blip r:embed="rId3">
            <a:alphaModFix/>
          </a:blip>
          <a:stretch>
            <a:fillRect/>
          </a:stretch>
        </p:blipFill>
        <p:spPr>
          <a:xfrm>
            <a:off x="6327100" y="821100"/>
            <a:ext cx="2299523" cy="155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RESTCONF Protocol stack &amp; Transport</a:t>
            </a:r>
            <a:endParaRPr/>
          </a:p>
        </p:txBody>
      </p:sp>
      <p:pic>
        <p:nvPicPr>
          <p:cNvPr id="120" name="Google Shape;120;p18"/>
          <p:cNvPicPr preferRelativeResize="0"/>
          <p:nvPr/>
        </p:nvPicPr>
        <p:blipFill>
          <a:blip r:embed="rId3">
            <a:alphaModFix/>
          </a:blip>
          <a:stretch>
            <a:fillRect/>
          </a:stretch>
        </p:blipFill>
        <p:spPr>
          <a:xfrm>
            <a:off x="393400" y="1170200"/>
            <a:ext cx="8283525" cy="359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71825" y="1069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CRUD Methods in RESTCONF</a:t>
            </a:r>
            <a:endParaRPr/>
          </a:p>
        </p:txBody>
      </p:sp>
      <p:graphicFrame>
        <p:nvGraphicFramePr>
          <p:cNvPr id="126" name="Google Shape;126;p19"/>
          <p:cNvGraphicFramePr/>
          <p:nvPr/>
        </p:nvGraphicFramePr>
        <p:xfrm>
          <a:off x="912625" y="759775"/>
          <a:ext cx="3000000" cy="3000000"/>
        </p:xfrm>
        <a:graphic>
          <a:graphicData uri="http://schemas.openxmlformats.org/drawingml/2006/table">
            <a:tbl>
              <a:tblPr>
                <a:noFill/>
                <a:tableStyleId>{0EF40B2F-581E-4779-BA8A-9C1ABC4769B3}</a:tableStyleId>
              </a:tblPr>
              <a:tblGrid>
                <a:gridCol w="3619500"/>
                <a:gridCol w="3619500"/>
              </a:tblGrid>
              <a:tr h="381000">
                <a:tc>
                  <a:txBody>
                    <a:bodyPr/>
                    <a:lstStyle/>
                    <a:p>
                      <a:pPr indent="0" lvl="0" marL="0" rtl="0" algn="l">
                        <a:spcBef>
                          <a:spcPts val="0"/>
                        </a:spcBef>
                        <a:spcAft>
                          <a:spcPts val="0"/>
                        </a:spcAft>
                        <a:buNone/>
                      </a:pPr>
                      <a:r>
                        <a:rPr b="1" lang="en"/>
                        <a:t>RESTCONF</a:t>
                      </a:r>
                      <a:endParaRPr b="1"/>
                    </a:p>
                  </a:txBody>
                  <a:tcPr marT="91425" marB="91425" marR="91425" marL="91425"/>
                </a:tc>
                <a:tc>
                  <a:txBody>
                    <a:bodyPr/>
                    <a:lstStyle/>
                    <a:p>
                      <a:pPr indent="0" lvl="0" marL="0" rtl="0" algn="l">
                        <a:spcBef>
                          <a:spcPts val="0"/>
                        </a:spcBef>
                        <a:spcAft>
                          <a:spcPts val="0"/>
                        </a:spcAft>
                        <a:buNone/>
                      </a:pPr>
                      <a:r>
                        <a:rPr b="1" lang="en"/>
                        <a:t>NETCONF</a:t>
                      </a:r>
                      <a:endParaRPr b="1"/>
                    </a:p>
                  </a:txBody>
                  <a:tcPr marT="91425" marB="91425" marR="91425" marL="91425"/>
                </a:tc>
              </a:tr>
              <a:tr h="381000">
                <a:tc>
                  <a:txBody>
                    <a:bodyPr/>
                    <a:lstStyle/>
                    <a:p>
                      <a:pPr indent="0" lvl="0" marL="0" rtl="0" algn="l">
                        <a:spcBef>
                          <a:spcPts val="0"/>
                        </a:spcBef>
                        <a:spcAft>
                          <a:spcPts val="0"/>
                        </a:spcAft>
                        <a:buNone/>
                      </a:pPr>
                      <a:r>
                        <a:rPr lang="en"/>
                        <a:t>OPTIONS</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r>
              <a:tr h="381000">
                <a:tc>
                  <a:txBody>
                    <a:bodyPr/>
                    <a:lstStyle/>
                    <a:p>
                      <a:pPr indent="0" lvl="0" marL="0" rtl="0" algn="l">
                        <a:spcBef>
                          <a:spcPts val="0"/>
                        </a:spcBef>
                        <a:spcAft>
                          <a:spcPts val="0"/>
                        </a:spcAft>
                        <a:buNone/>
                      </a:pPr>
                      <a:r>
                        <a:rPr lang="en"/>
                        <a:t>HEAD</a:t>
                      </a:r>
                      <a:endParaRPr/>
                    </a:p>
                  </a:txBody>
                  <a:tcPr marT="91425" marB="91425" marR="91425" marL="91425"/>
                </a:tc>
                <a:tc>
                  <a:txBody>
                    <a:bodyPr/>
                    <a:lstStyle/>
                    <a:p>
                      <a:pPr indent="0" lvl="0" marL="0" rtl="0" algn="l">
                        <a:spcBef>
                          <a:spcPts val="0"/>
                        </a:spcBef>
                        <a:spcAft>
                          <a:spcPts val="0"/>
                        </a:spcAft>
                        <a:buNone/>
                      </a:pPr>
                      <a:r>
                        <a:rPr lang="en"/>
                        <a:t>&lt;get-config&gt;, &lt;get&gt;</a:t>
                      </a:r>
                      <a:endParaRPr/>
                    </a:p>
                  </a:txBody>
                  <a:tcPr marT="91425" marB="91425" marR="91425" marL="91425"/>
                </a:tc>
              </a:tr>
              <a:tr h="381000">
                <a:tc>
                  <a:txBody>
                    <a:bodyPr/>
                    <a:lstStyle/>
                    <a:p>
                      <a:pPr indent="0" lvl="0" marL="0" rtl="0" algn="l">
                        <a:spcBef>
                          <a:spcPts val="0"/>
                        </a:spcBef>
                        <a:spcAft>
                          <a:spcPts val="0"/>
                        </a:spcAft>
                        <a:buNone/>
                      </a:pPr>
                      <a:r>
                        <a:rPr lang="en"/>
                        <a:t>GET</a:t>
                      </a:r>
                      <a:endParaRPr/>
                    </a:p>
                  </a:txBody>
                  <a:tcPr marT="91425" marB="91425" marR="91425" marL="91425"/>
                </a:tc>
                <a:tc>
                  <a:txBody>
                    <a:bodyPr/>
                    <a:lstStyle/>
                    <a:p>
                      <a:pPr indent="0" lvl="0" marL="0" rtl="0" algn="l">
                        <a:spcBef>
                          <a:spcPts val="0"/>
                        </a:spcBef>
                        <a:spcAft>
                          <a:spcPts val="0"/>
                        </a:spcAft>
                        <a:buNone/>
                      </a:pPr>
                      <a:r>
                        <a:rPr lang="en"/>
                        <a:t>&lt;get-config&gt;, &lt;get&gt;</a:t>
                      </a:r>
                      <a:endParaRPr/>
                    </a:p>
                  </a:txBody>
                  <a:tcPr marT="91425" marB="91425" marR="91425" marL="91425"/>
                </a:tc>
              </a:tr>
              <a:tr h="3810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&lt;edit-config&gt; (nc:operation="create")</a:t>
                      </a:r>
                      <a:endParaRPr/>
                    </a:p>
                  </a:txBody>
                  <a:tcPr marT="91425" marB="91425" marR="91425" marL="91425"/>
                </a:tc>
              </a:tr>
              <a:tr h="381000">
                <a:tc>
                  <a:txBody>
                    <a:bodyPr/>
                    <a:lstStyle/>
                    <a:p>
                      <a:pPr indent="0" lvl="0" marL="0" rtl="0" algn="l">
                        <a:spcBef>
                          <a:spcPts val="0"/>
                        </a:spcBef>
                        <a:spcAft>
                          <a:spcPts val="0"/>
                        </a:spcAft>
                        <a:buNone/>
                      </a:pPr>
                      <a:r>
                        <a:rPr lang="en"/>
                        <a:t>POST</a:t>
                      </a:r>
                      <a:endParaRPr/>
                    </a:p>
                  </a:txBody>
                  <a:tcPr marT="91425" marB="91425" marR="91425" marL="91425"/>
                </a:tc>
                <a:tc>
                  <a:txBody>
                    <a:bodyPr/>
                    <a:lstStyle/>
                    <a:p>
                      <a:pPr indent="0" lvl="0" marL="0" rtl="0" algn="l">
                        <a:spcBef>
                          <a:spcPts val="0"/>
                        </a:spcBef>
                        <a:spcAft>
                          <a:spcPts val="0"/>
                        </a:spcAft>
                        <a:buNone/>
                      </a:pPr>
                      <a:r>
                        <a:rPr lang="en"/>
                        <a:t>Invoke an RPC Operation</a:t>
                      </a:r>
                      <a:endParaRPr/>
                    </a:p>
                  </a:txBody>
                  <a:tcPr marT="91425" marB="91425" marR="91425" marL="91425"/>
                </a:tc>
              </a:tr>
              <a:tr h="381000">
                <a:tc>
                  <a:txBody>
                    <a:bodyPr/>
                    <a:lstStyle/>
                    <a:p>
                      <a:pPr indent="0" lvl="0" marL="0" rtl="0" algn="l">
                        <a:spcBef>
                          <a:spcPts val="0"/>
                        </a:spcBef>
                        <a:spcAft>
                          <a:spcPts val="0"/>
                        </a:spcAft>
                        <a:buNone/>
                      </a:pPr>
                      <a:r>
                        <a:rPr lang="en"/>
                        <a:t>PUT</a:t>
                      </a:r>
                      <a:endParaRPr/>
                    </a:p>
                  </a:txBody>
                  <a:tcPr marT="91425" marB="91425" marR="91425" marL="91425"/>
                </a:tc>
                <a:tc>
                  <a:txBody>
                    <a:bodyPr/>
                    <a:lstStyle/>
                    <a:p>
                      <a:pPr indent="0" lvl="0" marL="0" rtl="0" algn="l">
                        <a:spcBef>
                          <a:spcPts val="0"/>
                        </a:spcBef>
                        <a:spcAft>
                          <a:spcPts val="0"/>
                        </a:spcAft>
                        <a:buNone/>
                      </a:pPr>
                      <a:r>
                        <a:rPr lang="en"/>
                        <a:t>&lt;edit-config&gt; (nc:operation="create/replace")</a:t>
                      </a:r>
                      <a:endParaRPr/>
                    </a:p>
                  </a:txBody>
                  <a:tcPr marT="91425" marB="91425" marR="91425" marL="91425"/>
                </a:tc>
              </a:tr>
              <a:tr h="381000">
                <a:tc>
                  <a:txBody>
                    <a:bodyPr/>
                    <a:lstStyle/>
                    <a:p>
                      <a:pPr indent="0" lvl="0" marL="0" rtl="0" algn="l">
                        <a:spcBef>
                          <a:spcPts val="0"/>
                        </a:spcBef>
                        <a:spcAft>
                          <a:spcPts val="0"/>
                        </a:spcAft>
                        <a:buNone/>
                      </a:pPr>
                      <a:r>
                        <a:rPr lang="en"/>
                        <a:t>PATCH</a:t>
                      </a:r>
                      <a:endParaRPr/>
                    </a:p>
                  </a:txBody>
                  <a:tcPr marT="91425" marB="91425" marR="91425" marL="91425"/>
                </a:tc>
                <a:tc>
                  <a:txBody>
                    <a:bodyPr/>
                    <a:lstStyle/>
                    <a:p>
                      <a:pPr indent="0" lvl="0" marL="0" rtl="0" algn="l">
                        <a:spcBef>
                          <a:spcPts val="0"/>
                        </a:spcBef>
                        <a:spcAft>
                          <a:spcPts val="0"/>
                        </a:spcAft>
                        <a:buNone/>
                      </a:pPr>
                      <a:r>
                        <a:rPr lang="en"/>
                        <a:t>&lt;edit-config&gt; (operation="merge")</a:t>
                      </a:r>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None/>
                      </a:pPr>
                      <a:r>
                        <a:rPr lang="en"/>
                        <a:t>&lt;edit-config&gt; (nc:operation="delete")</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the RESTCONF Server URI</a:t>
            </a:r>
            <a:endParaRPr/>
          </a:p>
        </p:txBody>
      </p:sp>
      <p:sp>
        <p:nvSpPr>
          <p:cNvPr id="132" name="Google Shape;132;p20"/>
          <p:cNvSpPr txBox="1"/>
          <p:nvPr>
            <p:ph idx="1" type="body"/>
          </p:nvPr>
        </p:nvSpPr>
        <p:spPr>
          <a:xfrm>
            <a:off x="311700" y="1094000"/>
            <a:ext cx="8520600" cy="3551100"/>
          </a:xfrm>
          <a:prstGeom prst="rect">
            <a:avLst/>
          </a:prstGeom>
        </p:spPr>
        <p:txBody>
          <a:bodyPr anchorCtr="0" anchor="t" bIns="91425" lIns="91425" spcFirstLastPara="1" rIns="91425" wrap="square" tIns="91425">
            <a:normAutofit fontScale="47500" lnSpcReduction="10000"/>
          </a:bodyPr>
          <a:lstStyle/>
          <a:p>
            <a:pPr indent="0" lvl="0" marL="0" rtl="0" algn="l">
              <a:lnSpc>
                <a:spcPct val="100000"/>
              </a:lnSpc>
              <a:spcBef>
                <a:spcPts val="0"/>
              </a:spcBef>
              <a:spcAft>
                <a:spcPts val="0"/>
              </a:spcAft>
              <a:buNone/>
            </a:pPr>
            <a:r>
              <a:rPr lang="en"/>
              <a:t>In order to find out the root URL is for the RESTCONF subsystem, a client should run a GET toward the /.well-known/host-meta URL. This should return a list of links to various services available on this HTTP server. If indeed this is a RESTCONF server, one of the links will have an attribute rel='restconf' and another attribute, href= , that points out the root URL to use to speak to the RESTCONF server.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Example: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 client might send the following:</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solidFill>
                  <a:srgbClr val="0000FF"/>
                </a:solidFill>
                <a:latin typeface="Courier New"/>
                <a:ea typeface="Courier New"/>
                <a:cs typeface="Courier New"/>
                <a:sym typeface="Courier New"/>
              </a:rPr>
              <a:t>GET</a:t>
            </a:r>
            <a:r>
              <a:rPr lang="en">
                <a:latin typeface="Courier New"/>
                <a:ea typeface="Courier New"/>
                <a:cs typeface="Courier New"/>
                <a:sym typeface="Courier New"/>
              </a:rPr>
              <a:t> </a:t>
            </a:r>
            <a:r>
              <a:rPr lang="en">
                <a:solidFill>
                  <a:srgbClr val="0000FF"/>
                </a:solidFill>
                <a:latin typeface="Courier New"/>
                <a:ea typeface="Courier New"/>
                <a:cs typeface="Courier New"/>
                <a:sym typeface="Courier New"/>
              </a:rPr>
              <a:t>/.well-known/host-meta</a:t>
            </a:r>
            <a:r>
              <a:rPr lang="en">
                <a:latin typeface="Courier New"/>
                <a:ea typeface="Courier New"/>
                <a:cs typeface="Courier New"/>
                <a:sym typeface="Courier New"/>
              </a:rPr>
              <a:t> HTTP/1.1</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Host: example.com</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Accept: application/xrd+xml</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 server might respond as follows: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latin typeface="Courier New"/>
                <a:ea typeface="Courier New"/>
                <a:cs typeface="Courier New"/>
                <a:sym typeface="Courier New"/>
              </a:rPr>
              <a:t>HTTP/1.1 200 OK</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Content-Type: application/xrd+xml</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Content-Length: nnn</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&lt;XRD xmlns=’http://docs.oasis-open.org/ns/xri/xrd-1.0’&gt;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&lt;Link rel=</a:t>
            </a:r>
            <a:r>
              <a:rPr lang="en">
                <a:solidFill>
                  <a:srgbClr val="0000FF"/>
                </a:solidFill>
                <a:latin typeface="Courier New"/>
                <a:ea typeface="Courier New"/>
                <a:cs typeface="Courier New"/>
                <a:sym typeface="Courier New"/>
              </a:rPr>
              <a:t>’restconf’</a:t>
            </a:r>
            <a:r>
              <a:rPr lang="en">
                <a:latin typeface="Courier New"/>
                <a:ea typeface="Courier New"/>
                <a:cs typeface="Courier New"/>
                <a:sym typeface="Courier New"/>
              </a:rPr>
              <a:t> href=’</a:t>
            </a:r>
            <a:r>
              <a:rPr lang="en">
                <a:solidFill>
                  <a:srgbClr val="0000FF"/>
                </a:solidFill>
                <a:latin typeface="Courier New"/>
                <a:ea typeface="Courier New"/>
                <a:cs typeface="Courier New"/>
                <a:sym typeface="Courier New"/>
              </a:rPr>
              <a:t>/restconf</a:t>
            </a:r>
            <a:r>
              <a:rPr lang="en">
                <a:latin typeface="Courier New"/>
                <a:ea typeface="Courier New"/>
                <a:cs typeface="Courier New"/>
                <a:sym typeface="Courier New"/>
              </a:rPr>
              <a:t>’/&gt;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&lt;/XRD&gt;</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After discovering the RESTCONF API root, the client MUST use this value as the initial part of the path in the request URI, in any subsequent request for a RESTCONF resource.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and Navigating the RESTCONF Resources</a:t>
            </a:r>
            <a:endParaRPr/>
          </a:p>
        </p:txBody>
      </p:sp>
      <p:sp>
        <p:nvSpPr>
          <p:cNvPr id="138" name="Google Shape;138;p21"/>
          <p:cNvSpPr txBox="1"/>
          <p:nvPr>
            <p:ph idx="1" type="body"/>
          </p:nvPr>
        </p:nvSpPr>
        <p:spPr>
          <a:xfrm>
            <a:off x="311700" y="1229875"/>
            <a:ext cx="4910400" cy="33390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rPr lang="en"/>
              <a:t>GET Request for the restconf Root resource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sz="1600">
                <a:solidFill>
                  <a:srgbClr val="0000FF"/>
                </a:solidFill>
                <a:latin typeface="Courier New"/>
                <a:ea typeface="Courier New"/>
                <a:cs typeface="Courier New"/>
                <a:sym typeface="Courier New"/>
              </a:rPr>
              <a:t>GET /restconf</a:t>
            </a:r>
            <a:r>
              <a:rPr lang="en" sz="1600">
                <a:latin typeface="Courier New"/>
                <a:ea typeface="Courier New"/>
                <a:cs typeface="Courier New"/>
                <a:sym typeface="Courier New"/>
              </a:rPr>
              <a:t> HTTP/1.1</a:t>
            </a:r>
            <a:endParaRPr sz="1600">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latin typeface="Courier New"/>
                <a:ea typeface="Courier New"/>
                <a:cs typeface="Courier New"/>
                <a:sym typeface="Courier New"/>
              </a:rPr>
              <a:t>Host: localhost:8080</a:t>
            </a:r>
            <a:endParaRPr sz="16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GET Reply for the restconf Root resource</a:t>
            </a:r>
            <a:endParaRPr/>
          </a:p>
          <a:p>
            <a:pPr indent="0" lvl="0" marL="0" rtl="0" algn="l">
              <a:lnSpc>
                <a:spcPct val="100000"/>
              </a:lnSpc>
              <a:spcBef>
                <a:spcPts val="0"/>
              </a:spcBef>
              <a:spcAft>
                <a:spcPts val="0"/>
              </a:spcAft>
              <a:buNone/>
            </a:pPr>
            <a:r>
              <a:rPr lang="en"/>
              <a:t>Server: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latin typeface="Courier New"/>
                <a:ea typeface="Courier New"/>
                <a:cs typeface="Courier New"/>
                <a:sym typeface="Courier New"/>
              </a:rPr>
              <a:t>Date: Thu, 04 Jan 2018 13:22:18 GMT</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Cache-Control: private, no-cache, must-revalidate, proxy-revalidate</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Content-Length: 157</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Content-Type: application/yang-data+xml</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Vary: Accept-Encoding</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Pragma: no-cache</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0000FF"/>
                </a:solidFill>
                <a:latin typeface="Courier New"/>
                <a:ea typeface="Courier New"/>
                <a:cs typeface="Courier New"/>
                <a:sym typeface="Courier New"/>
              </a:rPr>
              <a:t>&lt;restconf xmlns="urn:ietf:params:xml:ns:yang:ietf-restconf"&gt;</a:t>
            </a:r>
            <a:endParaRPr sz="16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0000FF"/>
                </a:solidFill>
                <a:latin typeface="Courier New"/>
                <a:ea typeface="Courier New"/>
                <a:cs typeface="Courier New"/>
                <a:sym typeface="Courier New"/>
              </a:rPr>
              <a:t>&lt;data/&gt;</a:t>
            </a:r>
            <a:endParaRPr sz="16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0000FF"/>
                </a:solidFill>
                <a:latin typeface="Courier New"/>
                <a:ea typeface="Courier New"/>
                <a:cs typeface="Courier New"/>
                <a:sym typeface="Courier New"/>
              </a:rPr>
              <a:t>&lt;operations/&gt;</a:t>
            </a:r>
            <a:endParaRPr sz="16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0000FF"/>
                </a:solidFill>
                <a:latin typeface="Courier New"/>
                <a:ea typeface="Courier New"/>
                <a:cs typeface="Courier New"/>
                <a:sym typeface="Courier New"/>
              </a:rPr>
              <a:t>&lt;yang-library-version&gt;2016-06-21&lt;/yang-library-version&gt;</a:t>
            </a:r>
            <a:endParaRPr sz="16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0000FF"/>
                </a:solidFill>
                <a:latin typeface="Courier New"/>
                <a:ea typeface="Courier New"/>
                <a:cs typeface="Courier New"/>
                <a:sym typeface="Courier New"/>
              </a:rPr>
              <a:t>&lt;/restconf&gt;</a:t>
            </a:r>
            <a:endParaRPr sz="16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39" name="Google Shape;139;p21"/>
          <p:cNvSpPr txBox="1"/>
          <p:nvPr/>
        </p:nvSpPr>
        <p:spPr>
          <a:xfrm>
            <a:off x="5222100" y="1255050"/>
            <a:ext cx="34959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data</a:t>
            </a:r>
            <a:r>
              <a:rPr lang="en">
                <a:latin typeface="Roboto"/>
                <a:ea typeface="Roboto"/>
                <a:cs typeface="Roboto"/>
                <a:sym typeface="Roboto"/>
              </a:rPr>
              <a:t> : Represents datastore resources, which is collection of  configuration and state data nodes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operations</a:t>
            </a:r>
            <a:r>
              <a:rPr lang="en">
                <a:latin typeface="Roboto"/>
                <a:ea typeface="Roboto"/>
                <a:cs typeface="Roboto"/>
                <a:sym typeface="Roboto"/>
              </a:rPr>
              <a:t>: Provides access to the data-model-specific RPC operations supported by </a:t>
            </a:r>
            <a:r>
              <a:rPr lang="en">
                <a:latin typeface="Roboto"/>
                <a:ea typeface="Roboto"/>
                <a:cs typeface="Roboto"/>
                <a:sym typeface="Roboto"/>
              </a:rPr>
              <a:t>the</a:t>
            </a:r>
            <a:r>
              <a:rPr lang="en">
                <a:latin typeface="Roboto"/>
                <a:ea typeface="Roboto"/>
                <a:cs typeface="Roboto"/>
                <a:sym typeface="Roboto"/>
              </a:rPr>
              <a:t> server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yang-library:</a:t>
            </a:r>
            <a:r>
              <a:rPr lang="en">
                <a:latin typeface="Roboto"/>
                <a:ea typeface="Roboto"/>
                <a:cs typeface="Roboto"/>
                <a:sym typeface="Roboto"/>
              </a:rPr>
              <a:t> Identifies the revision date of </a:t>
            </a:r>
            <a:r>
              <a:rPr lang="en">
                <a:latin typeface="Roboto"/>
                <a:ea typeface="Roboto"/>
                <a:cs typeface="Roboto"/>
                <a:sym typeface="Roboto"/>
              </a:rPr>
              <a:t>the “ietf-yang-library” YANG module that is implemented by this server</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