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notesSlides/notesSlide1.xml" ContentType="application/vnd.openxmlformats-officedocument.presentationml.notesSlide+xml"/>
  <Override PartName="/ppt/theme/themeOverride6.xml" ContentType="application/vnd.openxmlformats-officedocument.themeOverride+xml"/>
  <Override PartName="/ppt/theme/themeOverride7.xml" ContentType="application/vnd.openxmlformats-officedocument.themeOverride+xml"/>
  <Override PartName="/ppt/notesSlides/notesSlide2.xml" ContentType="application/vnd.openxmlformats-officedocument.presentationml.notesSl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5" r:id="rId3"/>
    <p:sldId id="297" r:id="rId4"/>
    <p:sldId id="296" r:id="rId5"/>
    <p:sldId id="267" r:id="rId6"/>
    <p:sldId id="268" r:id="rId7"/>
    <p:sldId id="269" r:id="rId8"/>
    <p:sldId id="272" r:id="rId9"/>
    <p:sldId id="283" r:id="rId10"/>
    <p:sldId id="273" r:id="rId11"/>
    <p:sldId id="274" r:id="rId12"/>
    <p:sldId id="275" r:id="rId13"/>
    <p:sldId id="276" r:id="rId14"/>
    <p:sldId id="278" r:id="rId15"/>
    <p:sldId id="279" r:id="rId16"/>
    <p:sldId id="298" r:id="rId17"/>
    <p:sldId id="280" r:id="rId18"/>
    <p:sldId id="282" r:id="rId19"/>
    <p:sldId id="295" r:id="rId20"/>
    <p:sldId id="263" r:id="rId21"/>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9"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sorterViewPr>
    <p:cViewPr>
      <p:scale>
        <a:sx n="100" d="100"/>
        <a:sy n="100" d="100"/>
      </p:scale>
      <p:origin x="0" y="-99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3"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183B2-D9EE-430B-8F94-A9991FB813D7}" type="datetimeFigureOut">
              <a:rPr lang="en-US" smtClean="0"/>
              <a:t>10/10/2017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6FB97-632B-484B-9B2D-45F761805E73}" type="slidenum">
              <a:rPr lang="en-US" smtClean="0"/>
              <a:t>‹#›</a:t>
            </a:fld>
            <a:endParaRPr lang="en-US"/>
          </a:p>
        </p:txBody>
      </p:sp>
    </p:spTree>
    <p:extLst>
      <p:ext uri="{BB962C8B-B14F-4D97-AF65-F5344CB8AC3E}">
        <p14:creationId xmlns:p14="http://schemas.microsoft.com/office/powerpoint/2010/main" val="214407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382844-C493-4E5C-84EB-6E0488489CF0}" type="slidenum">
              <a:rPr lang="en-US" smtClean="0"/>
              <a:t>7</a:t>
            </a:fld>
            <a:endParaRPr lang="en-US"/>
          </a:p>
        </p:txBody>
      </p:sp>
    </p:spTree>
    <p:extLst>
      <p:ext uri="{BB962C8B-B14F-4D97-AF65-F5344CB8AC3E}">
        <p14:creationId xmlns:p14="http://schemas.microsoft.com/office/powerpoint/2010/main" val="1879530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solidFill>
                  <a:prstClr val="black">
                    <a:lumMod val="65000"/>
                    <a:lumOff val="35000"/>
                  </a:prstClr>
                </a:solidFill>
              </a:rPr>
              <a:t>New tooling to fast design and onboard new services &amp; resources</a:t>
            </a:r>
          </a:p>
          <a:p>
            <a:pPr algn="l"/>
            <a:endParaRPr lang="en-US" b="1" dirty="0">
              <a:solidFill>
                <a:prstClr val="black">
                  <a:lumMod val="65000"/>
                  <a:lumOff val="35000"/>
                </a:prstClr>
              </a:solidFill>
            </a:endParaRPr>
          </a:p>
          <a:p>
            <a:pPr algn="l" defTabSz="897301">
              <a:defRPr/>
            </a:pPr>
            <a:r>
              <a:rPr lang="en-US" dirty="0">
                <a:solidFill>
                  <a:prstClr val="black">
                    <a:lumMod val="65000"/>
                    <a:lumOff val="35000"/>
                  </a:prstClr>
                </a:solidFill>
              </a:rPr>
              <a:t>Accelerate, simplify &amp; reduce cost to onboard new service designs &amp; resources</a:t>
            </a:r>
          </a:p>
          <a:p>
            <a:pPr algn="l"/>
            <a:endParaRPr lang="en-US" b="1" dirty="0"/>
          </a:p>
          <a:p>
            <a:pPr algn="l"/>
            <a:r>
              <a:rPr lang="en-US" b="1" dirty="0"/>
              <a:t>1 –The onboarding </a:t>
            </a:r>
            <a:r>
              <a:rPr lang="en-US" dirty="0"/>
              <a:t>of VNF </a:t>
            </a:r>
            <a:r>
              <a:rPr lang="en-US" b="1" dirty="0"/>
              <a:t>Descriptors</a:t>
            </a:r>
            <a:r>
              <a:rPr lang="en-US" dirty="0"/>
              <a:t> (models) and </a:t>
            </a:r>
            <a:r>
              <a:rPr lang="en-US" b="1" dirty="0"/>
              <a:t>associated artifacts </a:t>
            </a:r>
            <a:r>
              <a:rPr lang="en-US" dirty="0"/>
              <a:t>(SW images, Documentation, Templates).</a:t>
            </a:r>
            <a:endParaRPr lang="en-GB" sz="1600" dirty="0"/>
          </a:p>
          <a:p>
            <a:pPr algn="l"/>
            <a:r>
              <a:rPr lang="en-US" dirty="0"/>
              <a:t>Our onboarding automates the process and provide a scheme for</a:t>
            </a:r>
            <a:r>
              <a:rPr lang="en-GB" sz="1600" dirty="0"/>
              <a:t> </a:t>
            </a:r>
            <a:r>
              <a:rPr lang="en-US" dirty="0"/>
              <a:t>capturing operational requirements and knowledge from experts via interactive </a:t>
            </a:r>
            <a:r>
              <a:rPr lang="en-US" b="1" dirty="0"/>
              <a:t>wizards</a:t>
            </a:r>
            <a:r>
              <a:rPr lang="en-US" dirty="0"/>
              <a:t> including OS support, VNF component makeup and </a:t>
            </a:r>
            <a:r>
              <a:rPr lang="en-US" b="1" dirty="0"/>
              <a:t>dependencies</a:t>
            </a:r>
            <a:r>
              <a:rPr lang="en-US" dirty="0"/>
              <a:t>, VM CPU size and other general or hypervisor specific platform requirements, network, security, non-functional requirements.</a:t>
            </a:r>
          </a:p>
          <a:p>
            <a:pPr lvl="0" algn="l"/>
            <a:r>
              <a:rPr lang="en-US" dirty="0"/>
              <a:t>Importing of externally provided information (e.g. VNF images or details contained in </a:t>
            </a:r>
            <a:r>
              <a:rPr lang="en-US" b="1" dirty="0"/>
              <a:t>standard based files formats</a:t>
            </a:r>
            <a:r>
              <a:rPr lang="en-US" dirty="0"/>
              <a:t>). Formats like Yang or TOSCA while the standards bodies still mature are generally vendor specific at this time, the import capability can be customized to support these by the addition of an adaptor that provides any bespoke translation.</a:t>
            </a:r>
            <a:endParaRPr lang="en-GB" sz="1600" dirty="0"/>
          </a:p>
          <a:p>
            <a:pPr lvl="0" algn="l"/>
            <a:r>
              <a:rPr lang="en-US" dirty="0"/>
              <a:t>This stage </a:t>
            </a:r>
            <a:r>
              <a:rPr lang="en-US" b="1" dirty="0"/>
              <a:t>automatically generate an initial resource definition </a:t>
            </a:r>
            <a:r>
              <a:rPr lang="en-US" dirty="0"/>
              <a:t>for next stage( design of service)</a:t>
            </a:r>
            <a:endParaRPr lang="en-GB" sz="1600" dirty="0"/>
          </a:p>
          <a:p>
            <a:pPr lvl="0" algn="l"/>
            <a:r>
              <a:rPr lang="en-US" i="1" dirty="0"/>
              <a:t>Will reduce integration effort per VNF</a:t>
            </a:r>
            <a:endParaRPr lang="en-GB" sz="1600" dirty="0"/>
          </a:p>
          <a:p>
            <a:pPr algn="l"/>
            <a:r>
              <a:rPr lang="en-US" b="1" dirty="0"/>
              <a:t> </a:t>
            </a:r>
            <a:endParaRPr lang="en-GB" sz="1600" dirty="0"/>
          </a:p>
          <a:p>
            <a:pPr algn="l"/>
            <a:r>
              <a:rPr lang="en-US" b="1" dirty="0"/>
              <a:t>2- Visual Design of Service - </a:t>
            </a:r>
            <a:r>
              <a:rPr lang="en-US" dirty="0"/>
              <a:t>a </a:t>
            </a:r>
            <a:r>
              <a:rPr lang="en-US" b="1" dirty="0"/>
              <a:t>graphical environment </a:t>
            </a:r>
            <a:r>
              <a:rPr lang="en-US" dirty="0"/>
              <a:t>to define services based on these VNFs including policies, thresholds, deployment process models and factors to be used in their operation. </a:t>
            </a:r>
            <a:endParaRPr lang="en-GB" sz="1600" dirty="0"/>
          </a:p>
          <a:p>
            <a:pPr lvl="0" algn="l"/>
            <a:r>
              <a:rPr lang="en-GB" dirty="0"/>
              <a:t>Within the same graphical environment user can </a:t>
            </a:r>
            <a:r>
              <a:rPr lang="en-US" dirty="0"/>
              <a:t>combine VNFs into more complex virtual services </a:t>
            </a:r>
            <a:r>
              <a:rPr lang="en-US" u="sng" dirty="0"/>
              <a:t>together with classical resources associated with the physical network</a:t>
            </a:r>
            <a:r>
              <a:rPr lang="en-US" dirty="0"/>
              <a:t>.</a:t>
            </a:r>
            <a:endParaRPr lang="en-GB" sz="1600" dirty="0"/>
          </a:p>
          <a:p>
            <a:pPr lvl="0" algn="l"/>
            <a:r>
              <a:rPr lang="en-US" dirty="0"/>
              <a:t>Palettes of </a:t>
            </a:r>
            <a:r>
              <a:rPr lang="en-US" b="1" dirty="0"/>
              <a:t>re-usable elements</a:t>
            </a:r>
            <a:r>
              <a:rPr lang="en-US" dirty="0"/>
              <a:t>, graphical canvas for drag ‘n’ drop assembly of a network service definitions. </a:t>
            </a:r>
          </a:p>
          <a:p>
            <a:pPr algn="l"/>
            <a:r>
              <a:rPr lang="en-US" dirty="0"/>
              <a:t>Customizable support for different scenarios:</a:t>
            </a:r>
            <a:endParaRPr lang="en-GB" sz="1600" dirty="0"/>
          </a:p>
          <a:p>
            <a:pPr lvl="0" algn="l"/>
            <a:r>
              <a:rPr lang="en-US" b="1" dirty="0"/>
              <a:t>Service level design templates</a:t>
            </a:r>
            <a:r>
              <a:rPr lang="en-US" dirty="0"/>
              <a:t>: vCPE, </a:t>
            </a:r>
            <a:r>
              <a:rPr lang="en-US" dirty="0" err="1"/>
              <a:t>vEPC</a:t>
            </a:r>
            <a:r>
              <a:rPr lang="en-US" dirty="0"/>
              <a:t>, </a:t>
            </a:r>
            <a:r>
              <a:rPr lang="en-US" dirty="0" err="1"/>
              <a:t>vIMS</a:t>
            </a:r>
            <a:r>
              <a:rPr lang="en-US" dirty="0"/>
              <a:t> etc.</a:t>
            </a:r>
            <a:endParaRPr lang="en-GB" sz="1600" dirty="0"/>
          </a:p>
          <a:p>
            <a:pPr lvl="0" algn="l"/>
            <a:r>
              <a:rPr lang="en-US" b="1" dirty="0"/>
              <a:t>VNF design templates</a:t>
            </a:r>
            <a:r>
              <a:rPr lang="en-US" dirty="0"/>
              <a:t>: multi-VM, multi-component, load-balanced etc.</a:t>
            </a:r>
            <a:endParaRPr lang="en-GB" sz="1600" dirty="0"/>
          </a:p>
          <a:p>
            <a:pPr algn="l" defTabSz="897301">
              <a:defRPr/>
            </a:pPr>
            <a:r>
              <a:rPr lang="en-US" i="1" dirty="0"/>
              <a:t>Great simplification and validation of design</a:t>
            </a:r>
            <a:r>
              <a:rPr lang="en-US" dirty="0"/>
              <a:t>.</a:t>
            </a:r>
            <a:endParaRPr lang="en-GB" sz="1600" dirty="0"/>
          </a:p>
          <a:p>
            <a:pPr algn="l"/>
            <a:r>
              <a:rPr lang="en-US" b="1" dirty="0"/>
              <a:t> </a:t>
            </a:r>
            <a:endParaRPr lang="en-GB" sz="1600" dirty="0"/>
          </a:p>
          <a:p>
            <a:pPr algn="l"/>
            <a:r>
              <a:rPr lang="en-US" b="1" dirty="0"/>
              <a:t>3- Testing </a:t>
            </a:r>
            <a:r>
              <a:rPr lang="en-US" dirty="0"/>
              <a:t>– ( maybe </a:t>
            </a:r>
            <a:r>
              <a:rPr lang="en-US" b="1" dirty="0"/>
              <a:t>debugging</a:t>
            </a:r>
            <a:r>
              <a:rPr lang="en-US" dirty="0"/>
              <a:t> is better name) lets you take a definition and use the NFVO component to step through the planning function and see the outcomes of any policies that have been configured. </a:t>
            </a:r>
            <a:endParaRPr lang="en-GB" sz="1600" dirty="0"/>
          </a:p>
          <a:p>
            <a:pPr algn="l"/>
            <a:r>
              <a:rPr lang="en-US" dirty="0"/>
              <a:t>It allows you to view and interact with fixed or derived parameters at each step to make adjustments to any issues in the definition logic, these changes can then be reconciled in the original definition after you have finished debugging. </a:t>
            </a:r>
            <a:endParaRPr lang="en-GB" sz="1600" dirty="0"/>
          </a:p>
          <a:p>
            <a:pPr algn="l"/>
            <a:r>
              <a:rPr lang="en-US" dirty="0"/>
              <a:t>Debugging applies equally at a Service or VNF level within the definition so that individual parts of a service can be debugged in isolation of the others if required. </a:t>
            </a:r>
            <a:endParaRPr lang="en-GB" sz="1600" dirty="0"/>
          </a:p>
          <a:p>
            <a:pPr algn="l"/>
            <a:r>
              <a:rPr lang="en-US" dirty="0"/>
              <a:t> </a:t>
            </a:r>
            <a:endParaRPr lang="en-GB" sz="1600" dirty="0"/>
          </a:p>
          <a:p>
            <a:pPr algn="l"/>
            <a:r>
              <a:rPr lang="en-US" dirty="0"/>
              <a:t>4- </a:t>
            </a:r>
            <a:r>
              <a:rPr lang="en-US" b="1" dirty="0"/>
              <a:t>Packaging</a:t>
            </a:r>
            <a:r>
              <a:rPr lang="en-US" dirty="0"/>
              <a:t> - Publishing of the predefined and tested services to a catalogue such that they can be offered to the fulfilment process. </a:t>
            </a:r>
            <a:r>
              <a:rPr lang="en-US" i="1" dirty="0"/>
              <a:t>Significant benefit of using our NCSO is that service design was tested via target system (NCSO) right on design stage.</a:t>
            </a:r>
            <a:endParaRPr lang="en-GB" sz="1600" dirty="0"/>
          </a:p>
          <a:p>
            <a:pPr algn="l"/>
            <a:r>
              <a:rPr lang="en-US" dirty="0"/>
              <a:t> </a:t>
            </a:r>
            <a:endParaRPr lang="en-GB" sz="1600" dirty="0"/>
          </a:p>
          <a:p>
            <a:pPr algn="l"/>
            <a:r>
              <a:rPr lang="en-US" dirty="0"/>
              <a:t>5 - </a:t>
            </a:r>
            <a:r>
              <a:rPr lang="en-US" b="1" dirty="0"/>
              <a:t>Distribution</a:t>
            </a:r>
            <a:r>
              <a:rPr lang="en-US" dirty="0"/>
              <a:t> of essential artifacts and information such as software images, policy definitions, model definitions, performance thresholds, etc. to key consuming systems –NFV Orchestrators, catalogues, VIM, assurance etc.</a:t>
            </a:r>
            <a:endParaRPr lang="en-GB" sz="1600" dirty="0"/>
          </a:p>
          <a:p>
            <a:pPr marL="168244" indent="-168244" algn="l">
              <a:buFont typeface="Arial" panose="020B0604020202020204" pitchFamily="34" charset="0"/>
              <a:buChar char="•"/>
            </a:pPr>
            <a:r>
              <a:rPr lang="en-US" dirty="0"/>
              <a:t>This process today mainly manual – we targeting to automate distribution – i.e. significantly reduce time and cost of handover from design stage to service build/ fulfillment stage.</a:t>
            </a:r>
            <a:endParaRPr lang="en-GB" sz="1600" dirty="0"/>
          </a:p>
          <a:p>
            <a:pPr marL="168244" indent="-168244" algn="l" defTabSz="897301">
              <a:buFont typeface="Arial" panose="020B0604020202020204" pitchFamily="34" charset="0"/>
              <a:buChar char="•"/>
              <a:defRPr/>
            </a:pPr>
            <a:r>
              <a:rPr lang="en-US" dirty="0"/>
              <a:t>VNF Managers, SDN Controllers and the VIM itself have their own metadata requirements. This metadata is partial derived but linked to the service and resource definitions used by the orchestrator. The SDC component can build artefacts or other metadata from the service and resource definition model and any associated extensions, store and version these within its registry.</a:t>
            </a:r>
            <a:endParaRPr lang="en-GB" dirty="0"/>
          </a:p>
          <a:p>
            <a:endParaRPr lang="en-US" dirty="0"/>
          </a:p>
          <a:p>
            <a:endParaRPr lang="en-US" dirty="0"/>
          </a:p>
        </p:txBody>
      </p:sp>
      <p:sp>
        <p:nvSpPr>
          <p:cNvPr id="4" name="Slide Number Placeholder 3"/>
          <p:cNvSpPr>
            <a:spLocks noGrp="1"/>
          </p:cNvSpPr>
          <p:nvPr>
            <p:ph type="sldNum" sz="quarter" idx="10"/>
          </p:nvPr>
        </p:nvSpPr>
        <p:spPr/>
        <p:txBody>
          <a:bodyPr/>
          <a:lstStyle/>
          <a:p>
            <a:fld id="{3DEAA5E9-908F-43D3-9869-7A2ED81FC45C}" type="slidenum">
              <a:rPr lang="en-US" smtClean="0"/>
              <a:t>9</a:t>
            </a:fld>
            <a:endParaRPr lang="en-US"/>
          </a:p>
        </p:txBody>
      </p:sp>
    </p:spTree>
    <p:extLst>
      <p:ext uri="{BB962C8B-B14F-4D97-AF65-F5344CB8AC3E}">
        <p14:creationId xmlns:p14="http://schemas.microsoft.com/office/powerpoint/2010/main" val="2985408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B1CEDB-9F6E-47DD-8718-C47B69661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 xmlns:a16="http://schemas.microsoft.com/office/drawing/2014/main" id="{92ECD85B-EFBE-40D8-B3E0-E2CCEC771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 xmlns:a16="http://schemas.microsoft.com/office/drawing/2014/main" id="{483BD111-5665-4EA7-9D64-4AA578D7D9FE}"/>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6B0CE2A8-296A-4BAF-9E33-D177A6C2FA6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D73E1E59-B3A1-472E-B95E-B4A63C1287C6}"/>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258764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8DB39D-E05A-4AC0-B944-37B69BC118E4}"/>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368CBEBB-0909-47CA-AF4F-814761C7D7C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DCF23816-CAB7-41AA-BC61-99555E68D507}"/>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9702A394-F123-4BF4-802B-F2A3122881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702DD19B-73ED-4F9A-81CB-238C2C7BAD0B}"/>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987867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34DB76E-04A2-4F13-BD6F-B287B7333F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 xmlns:a16="http://schemas.microsoft.com/office/drawing/2014/main" id="{E34170DE-B49A-45F6-B80D-E29CAEEF68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D7DC8470-9F32-4993-B88B-004D6D244267}"/>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15C83F64-4B1F-40A8-8915-C87B9E9ECDE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3220F5F2-732E-4124-AD8C-5CF7045D13BB}"/>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356390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Rectangle 6"/>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19" name="Content Placeholder 2"/>
          <p:cNvSpPr>
            <a:spLocks noGrp="1"/>
          </p:cNvSpPr>
          <p:nvPr>
            <p:ph sz="half" idx="10"/>
          </p:nvPr>
        </p:nvSpPr>
        <p:spPr>
          <a:xfrm>
            <a:off x="547688" y="1524000"/>
            <a:ext cx="5273992"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reeform: Shape 44"/>
          <p:cNvSpPr>
            <a:spLocks/>
          </p:cNvSpPr>
          <p:nvPr userDrawn="1"/>
        </p:nvSpPr>
        <p:spPr bwMode="auto">
          <a:xfrm flipH="1">
            <a:off x="546521" y="1186668"/>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8" name="Picture 7"/>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3672083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with Subhea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1908347"/>
            <a:ext cx="11091672" cy="1558375"/>
          </a:xfrm>
        </p:spPr>
        <p:txBody>
          <a:bodyPr>
            <a:spAutoFit/>
          </a:bodyPr>
          <a:lstStyle>
            <a:lvl1pPr marL="284163" indent="-284163">
              <a:buFont typeface="Wingdings" panose="05000000000000000000" pitchFamily="2" charset="2"/>
              <a:buChar char="§"/>
              <a:defRPr/>
            </a:lvl1pPr>
            <a:lvl2pPr marL="517525" indent="-233363">
              <a:buFont typeface="Wingdings" panose="05000000000000000000" pitchFamily="2" charset="2"/>
              <a:buChar char="§"/>
              <a:defRPr/>
            </a:lvl2pPr>
            <a:lvl3pPr marL="741363" indent="-223838">
              <a:buFont typeface="Wingdings" panose="05000000000000000000" pitchFamily="2" charset="2"/>
              <a:buChar char="§"/>
              <a:defRPr/>
            </a:lvl3pPr>
            <a:lvl4pPr marL="914400" indent="-173038">
              <a:buFont typeface="Wingdings" panose="05000000000000000000" pitchFamily="2" charset="2"/>
              <a:buChar char="§"/>
              <a:defRPr/>
            </a:lvl4pPr>
            <a:lvl5pPr marL="1087438" indent="-173038">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rot="5400000">
            <a:off x="-3392424" y="3392424"/>
            <a:ext cx="6858000" cy="73152"/>
          </a:xfrm>
          <a:prstGeom prst="rect">
            <a:avLst/>
          </a:prstGeom>
          <a:gradFill flip="none" rotWithShape="1">
            <a:gsLst>
              <a:gs pos="0">
                <a:srgbClr val="FDB515"/>
              </a:gs>
              <a:gs pos="100000">
                <a:srgbClr val="EC008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5" name="Text Placeholder 4"/>
          <p:cNvSpPr>
            <a:spLocks noGrp="1"/>
          </p:cNvSpPr>
          <p:nvPr>
            <p:ph type="body" sz="quarter" idx="10" hasCustomPrompt="1"/>
          </p:nvPr>
        </p:nvSpPr>
        <p:spPr>
          <a:xfrm>
            <a:off x="547688" y="1013824"/>
            <a:ext cx="11095037" cy="441192"/>
          </a:xfrm>
        </p:spPr>
        <p:txBody>
          <a:bodyPr>
            <a:noAutofit/>
          </a:bodyPr>
          <a:lstStyle>
            <a:lvl1pPr marL="0" indent="0">
              <a:buNone/>
              <a:defRPr sz="2400"/>
            </a:lvl1pPr>
          </a:lstStyle>
          <a:p>
            <a:pPr lvl="0"/>
            <a:r>
              <a:rPr lang="en-US" dirty="0"/>
              <a:t>Body Header text</a:t>
            </a:r>
          </a:p>
        </p:txBody>
      </p:sp>
      <p:sp>
        <p:nvSpPr>
          <p:cNvPr id="24" name="Title 1"/>
          <p:cNvSpPr>
            <a:spLocks noGrp="1"/>
          </p:cNvSpPr>
          <p:nvPr>
            <p:ph type="title"/>
          </p:nvPr>
        </p:nvSpPr>
        <p:spPr>
          <a:xfrm>
            <a:off x="546521" y="504702"/>
            <a:ext cx="11091672" cy="498598"/>
          </a:xfrm>
        </p:spPr>
        <p:txBody>
          <a:bodyPr/>
          <a:lstStyle/>
          <a:p>
            <a:r>
              <a:rPr lang="en-US"/>
              <a:t>Click to edit Master title style</a:t>
            </a:r>
            <a:endParaRPr lang="en-US" dirty="0"/>
          </a:p>
        </p:txBody>
      </p:sp>
      <p:sp>
        <p:nvSpPr>
          <p:cNvPr id="12" name="Freeform: Shape 44"/>
          <p:cNvSpPr>
            <a:spLocks/>
          </p:cNvSpPr>
          <p:nvPr userDrawn="1"/>
        </p:nvSpPr>
        <p:spPr bwMode="auto">
          <a:xfrm flipH="1">
            <a:off x="546521" y="1524831"/>
            <a:ext cx="640080" cy="73152"/>
          </a:xfrm>
          <a:custGeom>
            <a:avLst/>
            <a:gdLst>
              <a:gd name="connsiteX0" fmla="*/ 833364 w 866779"/>
              <a:gd name="connsiteY0" fmla="*/ 91133 h 91133"/>
              <a:gd name="connsiteX1" fmla="*/ 0 w 866779"/>
              <a:gd name="connsiteY1" fmla="*/ 91133 h 91133"/>
              <a:gd name="connsiteX2" fmla="*/ 742 w 866779"/>
              <a:gd name="connsiteY2" fmla="*/ 89110 h 91133"/>
              <a:gd name="connsiteX3" fmla="*/ 0 w 866779"/>
              <a:gd name="connsiteY3" fmla="*/ 89108 h 91133"/>
              <a:gd name="connsiteX4" fmla="*/ 33416 w 866779"/>
              <a:gd name="connsiteY4" fmla="*/ 0 h 91133"/>
              <a:gd name="connsiteX5" fmla="*/ 866779 w 866779"/>
              <a:gd name="connsiteY5" fmla="*/ 0 h 91133"/>
              <a:gd name="connsiteX6" fmla="*/ 866037 w 866779"/>
              <a:gd name="connsiteY6" fmla="*/ 2024 h 91133"/>
              <a:gd name="connsiteX7" fmla="*/ 866779 w 866779"/>
              <a:gd name="connsiteY7" fmla="*/ 2025 h 91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779" h="91133">
                <a:moveTo>
                  <a:pt x="833364" y="91133"/>
                </a:moveTo>
                <a:lnTo>
                  <a:pt x="0" y="91133"/>
                </a:lnTo>
                <a:lnTo>
                  <a:pt x="742" y="89110"/>
                </a:lnTo>
                <a:lnTo>
                  <a:pt x="0" y="89108"/>
                </a:lnTo>
                <a:lnTo>
                  <a:pt x="33416" y="0"/>
                </a:lnTo>
                <a:lnTo>
                  <a:pt x="866779" y="0"/>
                </a:lnTo>
                <a:lnTo>
                  <a:pt x="866037" y="2024"/>
                </a:lnTo>
                <a:lnTo>
                  <a:pt x="866779" y="2025"/>
                </a:lnTo>
                <a:close/>
              </a:path>
            </a:pathLst>
          </a:custGeom>
          <a:solidFill>
            <a:schemeClr val="tx2"/>
          </a:solidFill>
          <a:ln>
            <a:noFill/>
          </a:ln>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9" name="Picture 8"/>
          <p:cNvPicPr>
            <a:picLocks/>
          </p:cNvPicPr>
          <p:nvPr userDrawn="1"/>
        </p:nvPicPr>
        <p:blipFill>
          <a:blip r:embed="rId2"/>
          <a:stretch>
            <a:fillRect/>
          </a:stretch>
        </p:blipFill>
        <p:spPr>
          <a:xfrm>
            <a:off x="11454485" y="6382383"/>
            <a:ext cx="393012" cy="292608"/>
          </a:xfrm>
          <a:prstGeom prst="rect">
            <a:avLst/>
          </a:prstGeom>
        </p:spPr>
      </p:pic>
    </p:spTree>
    <p:extLst>
      <p:ext uri="{BB962C8B-B14F-4D97-AF65-F5344CB8AC3E}">
        <p14:creationId xmlns:p14="http://schemas.microsoft.com/office/powerpoint/2010/main" val="62476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4555EA-689F-435E-8C09-174277398641}"/>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CC9CA37F-FB74-4842-B3DF-FBE067ACC4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161B54BF-BF6B-4E0B-AB91-1311F43CE255}"/>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9FCCD26C-52A7-45AD-AAB7-8BF3E1E9C580}"/>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1B6B8BE4-7EC0-4CA6-8DFC-83EA1AA2E0D6}"/>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3188231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36F770-D144-4328-B6AF-508D633F20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 xmlns:a16="http://schemas.microsoft.com/office/drawing/2014/main" id="{209868AA-E5CC-4328-B5F4-88178F100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E5D8BAB3-33E7-42B4-A2E7-96468EEEF4F4}"/>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CCDD5730-DFC8-455F-8673-6D93CE40EBB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 xmlns:a16="http://schemas.microsoft.com/office/drawing/2014/main" id="{3EB62773-52A1-43C7-AECF-A1E06C509BE7}"/>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43509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C48C9-581C-4FEC-87B3-B8A614723E40}"/>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14379E46-FE97-489E-AD42-9BC3D4D83D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 xmlns:a16="http://schemas.microsoft.com/office/drawing/2014/main" id="{D7721834-7FD8-4A7B-A348-4E3345E4394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 xmlns:a16="http://schemas.microsoft.com/office/drawing/2014/main" id="{06603149-D8A9-4A7B-8240-2157D072488C}"/>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6" name="Footer Placeholder 5">
            <a:extLst>
              <a:ext uri="{FF2B5EF4-FFF2-40B4-BE49-F238E27FC236}">
                <a16:creationId xmlns="" xmlns:a16="http://schemas.microsoft.com/office/drawing/2014/main" id="{3EA35DBE-8BCB-46FF-A6AF-90DA54EA7DD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BB3CC657-9474-4116-9AAD-9F1B3FE1F993}"/>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287838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73CBB2-10D0-429D-8C35-A903416376CD}"/>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06E1D5BA-F155-45C8-B8D5-4F3E57A7F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BD6E35E8-DD37-499E-A969-F16B50D5F2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 xmlns:a16="http://schemas.microsoft.com/office/drawing/2014/main" id="{2E0BB143-7D75-4CE3-8EA4-2AF7382B9C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DA35D2F0-D163-4D17-B7A7-E6F7BBBA07D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 xmlns:a16="http://schemas.microsoft.com/office/drawing/2014/main" id="{05FF55C3-096C-436C-B1DE-82997B640BC1}"/>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8" name="Footer Placeholder 7">
            <a:extLst>
              <a:ext uri="{FF2B5EF4-FFF2-40B4-BE49-F238E27FC236}">
                <a16:creationId xmlns="" xmlns:a16="http://schemas.microsoft.com/office/drawing/2014/main" id="{76556913-5B7E-40A7-AC65-284B6E83B4DD}"/>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 xmlns:a16="http://schemas.microsoft.com/office/drawing/2014/main" id="{EF13DF4B-DE7C-4462-92DA-D4DC480305C3}"/>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29438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528268-1118-4AA9-98AC-9F0C7CA5486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 xmlns:a16="http://schemas.microsoft.com/office/drawing/2014/main" id="{CDA42013-5F91-4799-B195-BDCA2FCD7F72}"/>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4" name="Footer Placeholder 3">
            <a:extLst>
              <a:ext uri="{FF2B5EF4-FFF2-40B4-BE49-F238E27FC236}">
                <a16:creationId xmlns="" xmlns:a16="http://schemas.microsoft.com/office/drawing/2014/main" id="{49CAD66E-85B1-4367-B919-8B7CA1F641EA}"/>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 xmlns:a16="http://schemas.microsoft.com/office/drawing/2014/main" id="{46C04F4B-648A-444F-9B98-133CC41CEE2D}"/>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326135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9BFEAA2-748F-40D7-B9FA-D7B26E1F1012}"/>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3" name="Footer Placeholder 2">
            <a:extLst>
              <a:ext uri="{FF2B5EF4-FFF2-40B4-BE49-F238E27FC236}">
                <a16:creationId xmlns="" xmlns:a16="http://schemas.microsoft.com/office/drawing/2014/main" id="{4F749121-8CB2-44F3-9676-792377933189}"/>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 xmlns:a16="http://schemas.microsoft.com/office/drawing/2014/main" id="{5B5FD1DA-A750-41B1-8B74-86A90D04D7FD}"/>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364618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0F6DC0-1DC0-4C9C-B1E2-A7A234F6D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 xmlns:a16="http://schemas.microsoft.com/office/drawing/2014/main" id="{CA1EEC67-FFB3-4560-8CCB-E4331F7607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 xmlns:a16="http://schemas.microsoft.com/office/drawing/2014/main" id="{4E4551E8-FA03-45FC-BFAC-2CE95FECF7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86B29295-8AA4-4991-8952-91148A90552E}"/>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6" name="Footer Placeholder 5">
            <a:extLst>
              <a:ext uri="{FF2B5EF4-FFF2-40B4-BE49-F238E27FC236}">
                <a16:creationId xmlns="" xmlns:a16="http://schemas.microsoft.com/office/drawing/2014/main" id="{B68FE7BA-AABF-4A72-BD1D-DE287EE9E16C}"/>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8731E142-5683-4BC1-B1D0-5A03F066B304}"/>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3362376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2D101-9E85-4E54-9F5C-E5DCF206A7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 xmlns:a16="http://schemas.microsoft.com/office/drawing/2014/main" id="{3F997D13-F1E5-4699-A6FB-291868532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 xmlns:a16="http://schemas.microsoft.com/office/drawing/2014/main" id="{1754D1C7-0518-44C0-AAFA-5A5F43B34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596A502A-6A48-4920-8698-1444E8808C74}"/>
              </a:ext>
            </a:extLst>
          </p:cNvPr>
          <p:cNvSpPr>
            <a:spLocks noGrp="1"/>
          </p:cNvSpPr>
          <p:nvPr>
            <p:ph type="dt" sz="half" idx="10"/>
          </p:nvPr>
        </p:nvSpPr>
        <p:spPr/>
        <p:txBody>
          <a:bodyPr/>
          <a:lstStyle/>
          <a:p>
            <a:fld id="{8354D477-3BDB-4BA7-AFD9-94A11C12D5C6}" type="datetimeFigureOut">
              <a:rPr lang="he-IL" smtClean="0"/>
              <a:t>כ'/תשרי/תשע"ח</a:t>
            </a:fld>
            <a:endParaRPr lang="he-IL"/>
          </a:p>
        </p:txBody>
      </p:sp>
      <p:sp>
        <p:nvSpPr>
          <p:cNvPr id="6" name="Footer Placeholder 5">
            <a:extLst>
              <a:ext uri="{FF2B5EF4-FFF2-40B4-BE49-F238E27FC236}">
                <a16:creationId xmlns="" xmlns:a16="http://schemas.microsoft.com/office/drawing/2014/main" id="{8E99C748-3D6F-4AE0-8B2E-15AF21CFFA9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 xmlns:a16="http://schemas.microsoft.com/office/drawing/2014/main" id="{8C70BC95-FD9D-482A-8905-F75EB1F1AF60}"/>
              </a:ext>
            </a:extLst>
          </p:cNvPr>
          <p:cNvSpPr>
            <a:spLocks noGrp="1"/>
          </p:cNvSpPr>
          <p:nvPr>
            <p:ph type="sldNum" sz="quarter" idx="12"/>
          </p:nvPr>
        </p:nvSpPr>
        <p:spPr/>
        <p:txBody>
          <a:bodyPr/>
          <a:lstStyle/>
          <a:p>
            <a:fld id="{223E88A8-A82C-48A2-8884-8E83346CA69B}" type="slidenum">
              <a:rPr lang="he-IL" smtClean="0"/>
              <a:t>‹#›</a:t>
            </a:fld>
            <a:endParaRPr lang="he-IL"/>
          </a:p>
        </p:txBody>
      </p:sp>
    </p:spTree>
    <p:extLst>
      <p:ext uri="{BB962C8B-B14F-4D97-AF65-F5344CB8AC3E}">
        <p14:creationId xmlns:p14="http://schemas.microsoft.com/office/powerpoint/2010/main" val="1794867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29FE0E5-46C5-4732-B9A0-ED691C6762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 xmlns:a16="http://schemas.microsoft.com/office/drawing/2014/main" id="{F49A9852-1779-4FEC-A9D5-C39CABC71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 xmlns:a16="http://schemas.microsoft.com/office/drawing/2014/main" id="{5149412F-7DBA-4968-9712-EA7D77D9D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4D477-3BDB-4BA7-AFD9-94A11C12D5C6}" type="datetimeFigureOut">
              <a:rPr lang="he-IL" smtClean="0"/>
              <a:t>כ'/תשרי/תשע"ח</a:t>
            </a:fld>
            <a:endParaRPr lang="he-IL"/>
          </a:p>
        </p:txBody>
      </p:sp>
      <p:sp>
        <p:nvSpPr>
          <p:cNvPr id="5" name="Footer Placeholder 4">
            <a:extLst>
              <a:ext uri="{FF2B5EF4-FFF2-40B4-BE49-F238E27FC236}">
                <a16:creationId xmlns="" xmlns:a16="http://schemas.microsoft.com/office/drawing/2014/main" id="{BEEE399F-EC17-4ACC-8BF0-C6FF567E8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 xmlns:a16="http://schemas.microsoft.com/office/drawing/2014/main" id="{4EF9C7D3-043E-41DF-A351-3815F1C43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E88A8-A82C-48A2-8884-8E83346CA69B}" type="slidenum">
              <a:rPr lang="he-IL" smtClean="0"/>
              <a:t>‹#›</a:t>
            </a:fld>
            <a:endParaRPr lang="he-IL"/>
          </a:p>
        </p:txBody>
      </p:sp>
    </p:spTree>
    <p:extLst>
      <p:ext uri="{BB962C8B-B14F-4D97-AF65-F5344CB8AC3E}">
        <p14:creationId xmlns:p14="http://schemas.microsoft.com/office/powerpoint/2010/main" val="3320540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jpg"/><Relationship Id="rId7" Type="http://schemas.openxmlformats.org/officeDocument/2006/relationships/image" Target="../media/image13.png"/><Relationship Id="rId2" Type="http://schemas.openxmlformats.org/officeDocument/2006/relationships/slideLayout" Target="../slideLayouts/slideLayout6.xml"/><Relationship Id="rId1" Type="http://schemas.openxmlformats.org/officeDocument/2006/relationships/themeOverride" Target="../theme/themeOverride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1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6.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12.xml"/><Relationship Id="rId1" Type="http://schemas.openxmlformats.org/officeDocument/2006/relationships/themeOverride" Target="../theme/themeOverride15.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13.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hemeOverride" Target="../theme/themeOverride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2.xml"/><Relationship Id="rId1" Type="http://schemas.openxmlformats.org/officeDocument/2006/relationships/themeOverride" Target="../theme/themeOverride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5.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12.xml"/><Relationship Id="rId1" Type="http://schemas.openxmlformats.org/officeDocument/2006/relationships/themeOverride" Target="../theme/themeOverride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9.emf"/><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7677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9" name="Rounded Rectangle 6"/>
          <p:cNvSpPr/>
          <p:nvPr/>
        </p:nvSpPr>
        <p:spPr>
          <a:xfrm>
            <a:off x="1138335" y="605425"/>
            <a:ext cx="9685175" cy="747513"/>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tlCol="0" anchor="t">
            <a:noAutofit/>
          </a:bodyPr>
          <a:lstStyle/>
          <a:p>
            <a:pPr algn="ctr"/>
            <a:r>
              <a:rPr lang="en-GB" sz="2000" b="1" dirty="0">
                <a:solidFill>
                  <a:schemeClr val="accent1"/>
                </a:solidFill>
              </a:rPr>
              <a:t>Portal</a:t>
            </a:r>
            <a:endParaRPr lang="en-US" sz="2000" b="1" dirty="0" err="1">
              <a:solidFill>
                <a:schemeClr val="accent1"/>
              </a:solidFill>
            </a:endParaRPr>
          </a:p>
        </p:txBody>
      </p:sp>
      <p:sp>
        <p:nvSpPr>
          <p:cNvPr id="110" name="Rounded Rectangle 6"/>
          <p:cNvSpPr/>
          <p:nvPr/>
        </p:nvSpPr>
        <p:spPr>
          <a:xfrm>
            <a:off x="1119691" y="1574517"/>
            <a:ext cx="7063273" cy="2582864"/>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tlCol="0" anchor="t">
            <a:noAutofit/>
          </a:bodyPr>
          <a:lstStyle/>
          <a:p>
            <a:pPr algn="ctr"/>
            <a:r>
              <a:rPr lang="en-GB" sz="2000" b="1" dirty="0">
                <a:solidFill>
                  <a:schemeClr val="accent1"/>
                </a:solidFill>
              </a:rPr>
              <a:t>SDC</a:t>
            </a:r>
            <a:endParaRPr lang="en-US" sz="2000" b="1" dirty="0" err="1">
              <a:solidFill>
                <a:schemeClr val="accent1"/>
              </a:solidFill>
            </a:endParaRPr>
          </a:p>
        </p:txBody>
      </p:sp>
      <p:sp>
        <p:nvSpPr>
          <p:cNvPr id="111" name="Rounded Rectangle 24"/>
          <p:cNvSpPr/>
          <p:nvPr/>
        </p:nvSpPr>
        <p:spPr>
          <a:xfrm>
            <a:off x="1239247" y="2173678"/>
            <a:ext cx="798149"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400" dirty="0"/>
              <a:t>Resource Onboard &amp; Design</a:t>
            </a:r>
          </a:p>
        </p:txBody>
      </p:sp>
      <p:sp>
        <p:nvSpPr>
          <p:cNvPr id="112" name="Rounded Rectangle 24"/>
          <p:cNvSpPr/>
          <p:nvPr/>
        </p:nvSpPr>
        <p:spPr>
          <a:xfrm>
            <a:off x="2348034" y="2173678"/>
            <a:ext cx="780012"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Service Design</a:t>
            </a:r>
            <a:endParaRPr lang="en-US" sz="1400" dirty="0" err="1"/>
          </a:p>
        </p:txBody>
      </p:sp>
      <p:sp>
        <p:nvSpPr>
          <p:cNvPr id="113" name="Rounded Rectangle 24"/>
          <p:cNvSpPr/>
          <p:nvPr/>
        </p:nvSpPr>
        <p:spPr>
          <a:xfrm>
            <a:off x="3456821" y="2173678"/>
            <a:ext cx="862153"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VNF</a:t>
            </a:r>
          </a:p>
          <a:p>
            <a:pPr algn="ctr"/>
            <a:r>
              <a:rPr lang="en-GB" sz="1400" dirty="0"/>
              <a:t>(Product) Design</a:t>
            </a:r>
            <a:endParaRPr lang="en-US" sz="1400" dirty="0" err="1"/>
          </a:p>
        </p:txBody>
      </p:sp>
      <p:sp>
        <p:nvSpPr>
          <p:cNvPr id="114" name="Rounded Rectangle 24"/>
          <p:cNvSpPr/>
          <p:nvPr/>
        </p:nvSpPr>
        <p:spPr>
          <a:xfrm>
            <a:off x="5008633" y="2173678"/>
            <a:ext cx="798149"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Policy</a:t>
            </a:r>
          </a:p>
          <a:p>
            <a:pPr algn="ctr"/>
            <a:r>
              <a:rPr lang="en-GB" sz="1400" dirty="0"/>
              <a:t>(Rules) Design</a:t>
            </a:r>
            <a:endParaRPr lang="en-US" sz="1400" dirty="0" err="1"/>
          </a:p>
        </p:txBody>
      </p:sp>
      <p:sp>
        <p:nvSpPr>
          <p:cNvPr id="115" name="Rounded Rectangle 24"/>
          <p:cNvSpPr/>
          <p:nvPr/>
        </p:nvSpPr>
        <p:spPr>
          <a:xfrm>
            <a:off x="6117420" y="2173678"/>
            <a:ext cx="780012"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Process (BPMN) Design</a:t>
            </a:r>
            <a:endParaRPr lang="en-US" sz="1400" dirty="0" err="1"/>
          </a:p>
        </p:txBody>
      </p:sp>
      <p:sp>
        <p:nvSpPr>
          <p:cNvPr id="116" name="Rounded Rectangle 24"/>
          <p:cNvSpPr/>
          <p:nvPr/>
        </p:nvSpPr>
        <p:spPr>
          <a:xfrm>
            <a:off x="7208070" y="2173678"/>
            <a:ext cx="797414" cy="1474236"/>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Analytics (Event-Driven)</a:t>
            </a:r>
          </a:p>
          <a:p>
            <a:pPr algn="ctr"/>
            <a:r>
              <a:rPr lang="en-GB" sz="1400" dirty="0"/>
              <a:t>Design</a:t>
            </a:r>
            <a:endParaRPr lang="en-US" sz="1400" dirty="0" err="1"/>
          </a:p>
        </p:txBody>
      </p:sp>
      <p:sp>
        <p:nvSpPr>
          <p:cNvPr id="117" name="Rounded Rectangle 6"/>
          <p:cNvSpPr/>
          <p:nvPr/>
        </p:nvSpPr>
        <p:spPr>
          <a:xfrm>
            <a:off x="8377545" y="2220980"/>
            <a:ext cx="1172930" cy="1568617"/>
          </a:xfrm>
          <a:prstGeom prst="roundRect">
            <a:avLst>
              <a:gd name="adj" fmla="val 5221"/>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Certification</a:t>
            </a:r>
          </a:p>
          <a:p>
            <a:pPr algn="ctr"/>
            <a:r>
              <a:rPr lang="en-GB" sz="1400" dirty="0">
                <a:solidFill>
                  <a:schemeClr val="bg1"/>
                </a:solidFill>
              </a:rPr>
              <a:t>Studio</a:t>
            </a:r>
            <a:endParaRPr lang="en-US" sz="1400" dirty="0">
              <a:solidFill>
                <a:schemeClr val="bg1"/>
              </a:solidFill>
            </a:endParaRPr>
          </a:p>
          <a:p>
            <a:pPr algn="ctr"/>
            <a:r>
              <a:rPr lang="en-US" sz="1400" dirty="0">
                <a:solidFill>
                  <a:schemeClr val="bg1"/>
                </a:solidFill>
              </a:rPr>
              <a:t>(ICE)</a:t>
            </a:r>
            <a:endParaRPr lang="en-US" dirty="0">
              <a:solidFill>
                <a:schemeClr val="bg1"/>
              </a:solidFill>
            </a:endParaRPr>
          </a:p>
        </p:txBody>
      </p:sp>
      <p:sp>
        <p:nvSpPr>
          <p:cNvPr id="118" name="Rounded Rectangle 6"/>
          <p:cNvSpPr/>
          <p:nvPr/>
        </p:nvSpPr>
        <p:spPr>
          <a:xfrm>
            <a:off x="9666511" y="2219680"/>
            <a:ext cx="1156997" cy="1568617"/>
          </a:xfrm>
          <a:prstGeom prst="roundRect">
            <a:avLst>
              <a:gd name="adj" fmla="val 5221"/>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a:solidFill>
                  <a:schemeClr val="bg1"/>
                </a:solidFill>
              </a:rPr>
              <a:t>Distribution</a:t>
            </a:r>
          </a:p>
          <a:p>
            <a:pPr algn="ctr"/>
            <a:r>
              <a:rPr lang="en-GB" sz="1400" dirty="0">
                <a:solidFill>
                  <a:schemeClr val="bg1"/>
                </a:solidFill>
              </a:rPr>
              <a:t>Studio</a:t>
            </a:r>
            <a:endParaRPr lang="en-US" sz="1400" dirty="0">
              <a:solidFill>
                <a:schemeClr val="bg1"/>
              </a:solidFill>
            </a:endParaRPr>
          </a:p>
        </p:txBody>
      </p:sp>
      <p:sp>
        <p:nvSpPr>
          <p:cNvPr id="119" name="TextBox 118"/>
          <p:cNvSpPr txBox="1"/>
          <p:nvPr/>
        </p:nvSpPr>
        <p:spPr>
          <a:xfrm>
            <a:off x="8470289" y="3067850"/>
            <a:ext cx="1007707" cy="461665"/>
          </a:xfrm>
          <a:prstGeom prst="rect">
            <a:avLst/>
          </a:prstGeom>
          <a:noFill/>
        </p:spPr>
        <p:txBody>
          <a:bodyPr wrap="square" rtlCol="0">
            <a:spAutoFit/>
          </a:bodyPr>
          <a:lstStyle/>
          <a:p>
            <a:r>
              <a:rPr lang="en-US" sz="1200" b="1" dirty="0">
                <a:solidFill>
                  <a:schemeClr val="accent4"/>
                </a:solidFill>
              </a:rPr>
              <a:t>Testing &amp; Certification</a:t>
            </a:r>
          </a:p>
        </p:txBody>
      </p:sp>
      <p:sp>
        <p:nvSpPr>
          <p:cNvPr id="120" name="TextBox 119"/>
          <p:cNvSpPr txBox="1"/>
          <p:nvPr/>
        </p:nvSpPr>
        <p:spPr>
          <a:xfrm>
            <a:off x="9815801" y="2910796"/>
            <a:ext cx="1007707" cy="646331"/>
          </a:xfrm>
          <a:prstGeom prst="rect">
            <a:avLst/>
          </a:prstGeom>
          <a:noFill/>
        </p:spPr>
        <p:txBody>
          <a:bodyPr wrap="square" rtlCol="0">
            <a:spAutoFit/>
          </a:bodyPr>
          <a:lstStyle/>
          <a:p>
            <a:r>
              <a:rPr lang="en-US" sz="1200" b="1" dirty="0">
                <a:solidFill>
                  <a:schemeClr val="accent4"/>
                </a:solidFill>
              </a:rPr>
              <a:t>Content Mgmt &amp; Distribution</a:t>
            </a:r>
          </a:p>
        </p:txBody>
      </p:sp>
      <p:sp>
        <p:nvSpPr>
          <p:cNvPr id="121" name="Rounded Rectangle 6"/>
          <p:cNvSpPr/>
          <p:nvPr/>
        </p:nvSpPr>
        <p:spPr>
          <a:xfrm>
            <a:off x="8357408" y="1554882"/>
            <a:ext cx="2404570" cy="581735"/>
          </a:xfrm>
          <a:prstGeom prst="roundRect">
            <a:avLst>
              <a:gd name="adj" fmla="val 5221"/>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400" dirty="0" smtClean="0">
                <a:solidFill>
                  <a:schemeClr val="bg1"/>
                </a:solidFill>
              </a:rPr>
              <a:t>VNF SDK</a:t>
            </a:r>
            <a:r>
              <a:rPr lang="en-US" sz="1400" dirty="0" smtClean="0">
                <a:solidFill>
                  <a:schemeClr val="bg1"/>
                </a:solidFill>
              </a:rPr>
              <a:t> </a:t>
            </a:r>
            <a:endParaRPr lang="en-US" sz="1400" dirty="0">
              <a:solidFill>
                <a:schemeClr val="bg1"/>
              </a:solidFill>
            </a:endParaRPr>
          </a:p>
        </p:txBody>
      </p:sp>
      <p:sp>
        <p:nvSpPr>
          <p:cNvPr id="122" name="Rounded Rectangle 12"/>
          <p:cNvSpPr/>
          <p:nvPr/>
        </p:nvSpPr>
        <p:spPr>
          <a:xfrm>
            <a:off x="5017297" y="1004583"/>
            <a:ext cx="1927249" cy="276792"/>
          </a:xfrm>
          <a:prstGeom prst="roundRect">
            <a:avLst>
              <a:gd name="adj" fmla="val 123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GUI</a:t>
            </a:r>
            <a:endParaRPr lang="en-US" sz="1400" dirty="0" err="1"/>
          </a:p>
        </p:txBody>
      </p:sp>
      <p:pic>
        <p:nvPicPr>
          <p:cNvPr id="123" name="Picture 122"/>
          <p:cNvPicPr>
            <a:picLocks noChangeAspect="1"/>
          </p:cNvPicPr>
          <p:nvPr/>
        </p:nvPicPr>
        <p:blipFill>
          <a:blip r:embed="rId4"/>
          <a:stretch>
            <a:fillRect/>
          </a:stretch>
        </p:blipFill>
        <p:spPr>
          <a:xfrm>
            <a:off x="1640682" y="855136"/>
            <a:ext cx="492873" cy="432024"/>
          </a:xfrm>
          <a:prstGeom prst="rect">
            <a:avLst/>
          </a:prstGeom>
        </p:spPr>
      </p:pic>
      <p:sp>
        <p:nvSpPr>
          <p:cNvPr id="124" name="TextBox 123"/>
          <p:cNvSpPr txBox="1"/>
          <p:nvPr/>
        </p:nvSpPr>
        <p:spPr>
          <a:xfrm>
            <a:off x="1074471" y="634384"/>
            <a:ext cx="1630466" cy="261610"/>
          </a:xfrm>
          <a:prstGeom prst="rect">
            <a:avLst/>
          </a:prstGeom>
          <a:noFill/>
        </p:spPr>
        <p:txBody>
          <a:bodyPr wrap="square" rtlCol="0">
            <a:spAutoFit/>
          </a:bodyPr>
          <a:lstStyle/>
          <a:p>
            <a:pPr algn="ctr"/>
            <a:r>
              <a:rPr lang="en-US" sz="1100" dirty="0">
                <a:solidFill>
                  <a:schemeClr val="accent1"/>
                </a:solidFill>
              </a:rPr>
              <a:t>Project Management</a:t>
            </a:r>
          </a:p>
        </p:txBody>
      </p:sp>
      <p:pic>
        <p:nvPicPr>
          <p:cNvPr id="125" name="Picture 124"/>
          <p:cNvPicPr>
            <a:picLocks noChangeAspect="1"/>
          </p:cNvPicPr>
          <p:nvPr/>
        </p:nvPicPr>
        <p:blipFill>
          <a:blip r:embed="rId5"/>
          <a:stretch>
            <a:fillRect/>
          </a:stretch>
        </p:blipFill>
        <p:spPr>
          <a:xfrm>
            <a:off x="2910311" y="985959"/>
            <a:ext cx="316272" cy="293681"/>
          </a:xfrm>
          <a:prstGeom prst="rect">
            <a:avLst/>
          </a:prstGeom>
        </p:spPr>
      </p:pic>
      <p:sp>
        <p:nvSpPr>
          <p:cNvPr id="126" name="TextBox 125"/>
          <p:cNvSpPr txBox="1"/>
          <p:nvPr/>
        </p:nvSpPr>
        <p:spPr>
          <a:xfrm>
            <a:off x="2547235" y="596935"/>
            <a:ext cx="1011058" cy="430887"/>
          </a:xfrm>
          <a:prstGeom prst="rect">
            <a:avLst/>
          </a:prstGeom>
          <a:noFill/>
        </p:spPr>
        <p:txBody>
          <a:bodyPr wrap="square" rtlCol="0">
            <a:spAutoFit/>
          </a:bodyPr>
          <a:lstStyle/>
          <a:p>
            <a:pPr algn="ctr"/>
            <a:r>
              <a:rPr lang="en-US" sz="1100" dirty="0">
                <a:solidFill>
                  <a:schemeClr val="accent1"/>
                </a:solidFill>
              </a:rPr>
              <a:t>3rd Party Vendor</a:t>
            </a:r>
          </a:p>
        </p:txBody>
      </p:sp>
      <p:pic>
        <p:nvPicPr>
          <p:cNvPr id="127" name="Picture 126"/>
          <p:cNvPicPr>
            <a:picLocks noChangeAspect="1"/>
          </p:cNvPicPr>
          <p:nvPr/>
        </p:nvPicPr>
        <p:blipFill>
          <a:blip r:embed="rId6"/>
          <a:stretch>
            <a:fillRect/>
          </a:stretch>
        </p:blipFill>
        <p:spPr>
          <a:xfrm>
            <a:off x="3435851" y="655132"/>
            <a:ext cx="1554631" cy="519877"/>
          </a:xfrm>
          <a:prstGeom prst="rect">
            <a:avLst/>
          </a:prstGeom>
        </p:spPr>
      </p:pic>
      <p:grpSp>
        <p:nvGrpSpPr>
          <p:cNvPr id="128" name="Group 127"/>
          <p:cNvGrpSpPr/>
          <p:nvPr/>
        </p:nvGrpSpPr>
        <p:grpSpPr>
          <a:xfrm>
            <a:off x="1198716" y="1659092"/>
            <a:ext cx="3130931" cy="497198"/>
            <a:chOff x="1198716" y="1659092"/>
            <a:chExt cx="3130931" cy="497198"/>
          </a:xfrm>
        </p:grpSpPr>
        <p:sp>
          <p:nvSpPr>
            <p:cNvPr id="129" name="Left Brace 128"/>
            <p:cNvSpPr/>
            <p:nvPr/>
          </p:nvSpPr>
          <p:spPr>
            <a:xfrm rot="5400000">
              <a:off x="2665135" y="491777"/>
              <a:ext cx="198094" cy="3130931"/>
            </a:xfrm>
            <a:prstGeom prst="leftBrace">
              <a:avLst>
                <a:gd name="adj1" fmla="val 83771"/>
                <a:gd name="adj2" fmla="val 513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30" name="TextBox 129"/>
            <p:cNvSpPr txBox="1"/>
            <p:nvPr/>
          </p:nvSpPr>
          <p:spPr>
            <a:xfrm>
              <a:off x="1949016" y="1659092"/>
              <a:ext cx="1579185" cy="261610"/>
            </a:xfrm>
            <a:prstGeom prst="rect">
              <a:avLst/>
            </a:prstGeom>
            <a:noFill/>
            <a:ln>
              <a:solidFill>
                <a:schemeClr val="accent1">
                  <a:lumMod val="20000"/>
                  <a:lumOff val="80000"/>
                </a:schemeClr>
              </a:solidFill>
            </a:ln>
          </p:spPr>
          <p:txBody>
            <a:bodyPr wrap="square" rtlCol="0">
              <a:spAutoFit/>
            </a:bodyPr>
            <a:lstStyle/>
            <a:p>
              <a:r>
                <a:rPr lang="en-US" sz="1050" b="1" dirty="0">
                  <a:solidFill>
                    <a:schemeClr val="accent1"/>
                  </a:solidFill>
                </a:rPr>
                <a:t>Design Managed Objects</a:t>
              </a:r>
            </a:p>
          </p:txBody>
        </p:sp>
      </p:grpSp>
      <p:grpSp>
        <p:nvGrpSpPr>
          <p:cNvPr id="131" name="Group 130"/>
          <p:cNvGrpSpPr/>
          <p:nvPr/>
        </p:nvGrpSpPr>
        <p:grpSpPr>
          <a:xfrm>
            <a:off x="4932795" y="1659092"/>
            <a:ext cx="3130931" cy="497198"/>
            <a:chOff x="1198716" y="1659092"/>
            <a:chExt cx="3130931" cy="497198"/>
          </a:xfrm>
        </p:grpSpPr>
        <p:sp>
          <p:nvSpPr>
            <p:cNvPr id="132" name="Left Brace 131"/>
            <p:cNvSpPr/>
            <p:nvPr/>
          </p:nvSpPr>
          <p:spPr>
            <a:xfrm rot="5400000">
              <a:off x="2665135" y="491777"/>
              <a:ext cx="198094" cy="3130931"/>
            </a:xfrm>
            <a:prstGeom prst="leftBrace">
              <a:avLst>
                <a:gd name="adj1" fmla="val 83771"/>
                <a:gd name="adj2" fmla="val 513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
          <p:nvSpPr>
            <p:cNvPr id="133" name="TextBox 132"/>
            <p:cNvSpPr txBox="1"/>
            <p:nvPr/>
          </p:nvSpPr>
          <p:spPr>
            <a:xfrm>
              <a:off x="1862756" y="1659092"/>
              <a:ext cx="1718369" cy="253916"/>
            </a:xfrm>
            <a:prstGeom prst="rect">
              <a:avLst/>
            </a:prstGeom>
            <a:noFill/>
            <a:ln>
              <a:solidFill>
                <a:schemeClr val="accent1">
                  <a:lumMod val="20000"/>
                  <a:lumOff val="80000"/>
                </a:schemeClr>
              </a:solidFill>
            </a:ln>
          </p:spPr>
          <p:txBody>
            <a:bodyPr wrap="square" rtlCol="0">
              <a:spAutoFit/>
            </a:bodyPr>
            <a:lstStyle/>
            <a:p>
              <a:r>
                <a:rPr lang="en-US" sz="1050" b="1" dirty="0">
                  <a:solidFill>
                    <a:schemeClr val="accent1"/>
                  </a:solidFill>
                </a:rPr>
                <a:t>Design Managed Functions</a:t>
              </a:r>
            </a:p>
          </p:txBody>
        </p:sp>
      </p:grpSp>
      <p:sp>
        <p:nvSpPr>
          <p:cNvPr id="134" name="TextBox 133"/>
          <p:cNvSpPr txBox="1"/>
          <p:nvPr/>
        </p:nvSpPr>
        <p:spPr>
          <a:xfrm>
            <a:off x="141474" y="87983"/>
            <a:ext cx="6356786" cy="523220"/>
          </a:xfrm>
          <a:prstGeom prst="rect">
            <a:avLst/>
          </a:prstGeom>
          <a:noFill/>
        </p:spPr>
        <p:txBody>
          <a:bodyPr wrap="square" rtlCol="0">
            <a:spAutoFit/>
          </a:bodyPr>
          <a:lstStyle/>
          <a:p>
            <a:r>
              <a:rPr lang="en-US" sz="2800" b="1" dirty="0">
                <a:latin typeface="Segoe UI" panose="020B0502040204020203" pitchFamily="34" charset="0"/>
                <a:cs typeface="Segoe UI" panose="020B0502040204020203" pitchFamily="34" charset="0"/>
              </a:rPr>
              <a:t>ONAP</a:t>
            </a:r>
            <a:r>
              <a:rPr lang="en-US" sz="2800" b="1" dirty="0">
                <a:solidFill>
                  <a:schemeClr val="tx2"/>
                </a:solidFill>
                <a:latin typeface="Segoe UI" panose="020B0502040204020203" pitchFamily="34" charset="0"/>
                <a:ea typeface="+mj-ea"/>
                <a:cs typeface="Segoe UI" panose="020B0502040204020203" pitchFamily="34" charset="0"/>
              </a:rPr>
              <a:t> </a:t>
            </a:r>
            <a:r>
              <a:rPr lang="en-US" sz="2800" b="1" dirty="0">
                <a:solidFill>
                  <a:srgbClr val="FF0000"/>
                </a:solidFill>
                <a:latin typeface="Segoe UI" panose="020B0502040204020203" pitchFamily="34" charset="0"/>
                <a:ea typeface="+mj-ea"/>
                <a:cs typeface="Segoe UI" panose="020B0502040204020203" pitchFamily="34" charset="0"/>
              </a:rPr>
              <a:t>SDC</a:t>
            </a:r>
            <a:r>
              <a:rPr lang="en-US" sz="2800" b="1" dirty="0">
                <a:solidFill>
                  <a:schemeClr val="tx2"/>
                </a:solidFill>
                <a:latin typeface="Segoe UI" panose="020B0502040204020203" pitchFamily="34" charset="0"/>
                <a:ea typeface="+mj-ea"/>
                <a:cs typeface="Segoe UI" panose="020B0502040204020203" pitchFamily="34" charset="0"/>
              </a:rPr>
              <a:t> </a:t>
            </a:r>
            <a:r>
              <a:rPr lang="en-US" sz="2800" b="1" dirty="0">
                <a:latin typeface="Segoe UI" panose="020B0502040204020203" pitchFamily="34" charset="0"/>
                <a:cs typeface="Segoe UI" panose="020B0502040204020203" pitchFamily="34" charset="0"/>
              </a:rPr>
              <a:t>Architecture</a:t>
            </a:r>
            <a:r>
              <a:rPr lang="en-US" sz="2800" b="1" dirty="0">
                <a:solidFill>
                  <a:schemeClr val="tx2"/>
                </a:solidFill>
                <a:latin typeface="Segoe UI" panose="020B0502040204020203" pitchFamily="34" charset="0"/>
                <a:ea typeface="+mj-ea"/>
                <a:cs typeface="Segoe UI" panose="020B0502040204020203" pitchFamily="34" charset="0"/>
              </a:rPr>
              <a:t> </a:t>
            </a:r>
            <a:r>
              <a:rPr lang="en-US" sz="2800" b="1" dirty="0">
                <a:latin typeface="Segoe UI" panose="020B0502040204020203" pitchFamily="34" charset="0"/>
                <a:cs typeface="Segoe UI" panose="020B0502040204020203" pitchFamily="34" charset="0"/>
              </a:rPr>
              <a:t>Overview</a:t>
            </a:r>
            <a:endParaRPr lang="en-US" sz="2800" b="1" dirty="0">
              <a:solidFill>
                <a:schemeClr val="tx2"/>
              </a:solidFill>
              <a:latin typeface="Segoe UI" panose="020B0502040204020203" pitchFamily="34" charset="0"/>
              <a:ea typeface="+mj-ea"/>
              <a:cs typeface="Segoe UI" panose="020B0502040204020203" pitchFamily="34" charset="0"/>
            </a:endParaRPr>
          </a:p>
        </p:txBody>
      </p:sp>
      <p:pic>
        <p:nvPicPr>
          <p:cNvPr id="135" name="Picture 134"/>
          <p:cNvPicPr>
            <a:picLocks noChangeAspect="1"/>
          </p:cNvPicPr>
          <p:nvPr/>
        </p:nvPicPr>
        <p:blipFill>
          <a:blip r:embed="rId7"/>
          <a:stretch>
            <a:fillRect/>
          </a:stretch>
        </p:blipFill>
        <p:spPr>
          <a:xfrm>
            <a:off x="7279033" y="848957"/>
            <a:ext cx="405847" cy="405847"/>
          </a:xfrm>
          <a:prstGeom prst="rect">
            <a:avLst/>
          </a:prstGeom>
        </p:spPr>
      </p:pic>
      <p:sp>
        <p:nvSpPr>
          <p:cNvPr id="136" name="TextBox 135"/>
          <p:cNvSpPr txBox="1"/>
          <p:nvPr/>
        </p:nvSpPr>
        <p:spPr>
          <a:xfrm>
            <a:off x="6897432" y="605424"/>
            <a:ext cx="1108420" cy="261610"/>
          </a:xfrm>
          <a:prstGeom prst="rect">
            <a:avLst/>
          </a:prstGeom>
          <a:noFill/>
        </p:spPr>
        <p:txBody>
          <a:bodyPr wrap="square" rtlCol="0">
            <a:spAutoFit/>
          </a:bodyPr>
          <a:lstStyle/>
          <a:p>
            <a:pPr algn="ctr"/>
            <a:r>
              <a:rPr lang="en-US" sz="1100" dirty="0">
                <a:solidFill>
                  <a:schemeClr val="accent1"/>
                </a:solidFill>
              </a:rPr>
              <a:t>Tester</a:t>
            </a:r>
          </a:p>
        </p:txBody>
      </p:sp>
      <p:pic>
        <p:nvPicPr>
          <p:cNvPr id="137" name="Picture 136"/>
          <p:cNvPicPr>
            <a:picLocks noChangeAspect="1"/>
          </p:cNvPicPr>
          <p:nvPr/>
        </p:nvPicPr>
        <p:blipFill>
          <a:blip r:embed="rId8"/>
          <a:stretch>
            <a:fillRect/>
          </a:stretch>
        </p:blipFill>
        <p:spPr>
          <a:xfrm>
            <a:off x="8403270" y="856317"/>
            <a:ext cx="480757" cy="404848"/>
          </a:xfrm>
          <a:prstGeom prst="rect">
            <a:avLst/>
          </a:prstGeom>
        </p:spPr>
      </p:pic>
      <p:sp>
        <p:nvSpPr>
          <p:cNvPr id="138" name="TextBox 137"/>
          <p:cNvSpPr txBox="1"/>
          <p:nvPr/>
        </p:nvSpPr>
        <p:spPr>
          <a:xfrm>
            <a:off x="8059482" y="611009"/>
            <a:ext cx="1108420" cy="261610"/>
          </a:xfrm>
          <a:prstGeom prst="rect">
            <a:avLst/>
          </a:prstGeom>
          <a:noFill/>
        </p:spPr>
        <p:txBody>
          <a:bodyPr wrap="square" rtlCol="0">
            <a:spAutoFit/>
          </a:bodyPr>
          <a:lstStyle/>
          <a:p>
            <a:pPr algn="ctr"/>
            <a:r>
              <a:rPr lang="en-US" sz="1100" dirty="0">
                <a:solidFill>
                  <a:schemeClr val="accent1"/>
                </a:solidFill>
              </a:rPr>
              <a:t>DevOps</a:t>
            </a:r>
          </a:p>
        </p:txBody>
      </p:sp>
      <p:pic>
        <p:nvPicPr>
          <p:cNvPr id="139" name="Picture 138"/>
          <p:cNvPicPr>
            <a:picLocks noChangeAspect="1"/>
          </p:cNvPicPr>
          <p:nvPr/>
        </p:nvPicPr>
        <p:blipFill>
          <a:blip r:embed="rId9"/>
          <a:stretch>
            <a:fillRect/>
          </a:stretch>
        </p:blipFill>
        <p:spPr>
          <a:xfrm>
            <a:off x="9630651" y="842516"/>
            <a:ext cx="504895" cy="457264"/>
          </a:xfrm>
          <a:prstGeom prst="rect">
            <a:avLst/>
          </a:prstGeom>
        </p:spPr>
      </p:pic>
      <p:sp>
        <p:nvSpPr>
          <p:cNvPr id="140" name="TextBox 139"/>
          <p:cNvSpPr txBox="1"/>
          <p:nvPr/>
        </p:nvSpPr>
        <p:spPr>
          <a:xfrm>
            <a:off x="9304219" y="605277"/>
            <a:ext cx="1108420" cy="261610"/>
          </a:xfrm>
          <a:prstGeom prst="rect">
            <a:avLst/>
          </a:prstGeom>
          <a:noFill/>
        </p:spPr>
        <p:txBody>
          <a:bodyPr wrap="square" rtlCol="0">
            <a:spAutoFit/>
          </a:bodyPr>
          <a:lstStyle/>
          <a:p>
            <a:pPr algn="ctr"/>
            <a:r>
              <a:rPr lang="en-US" sz="1100" dirty="0">
                <a:solidFill>
                  <a:schemeClr val="accent1"/>
                </a:solidFill>
              </a:rPr>
              <a:t>Developers</a:t>
            </a:r>
          </a:p>
        </p:txBody>
      </p:sp>
      <p:sp>
        <p:nvSpPr>
          <p:cNvPr id="141" name="Rounded Rectangle 6"/>
          <p:cNvSpPr/>
          <p:nvPr/>
        </p:nvSpPr>
        <p:spPr>
          <a:xfrm>
            <a:off x="1138333" y="4460748"/>
            <a:ext cx="9685175" cy="1672885"/>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tlCol="0" anchor="t">
            <a:noAutofit/>
          </a:bodyPr>
          <a:lstStyle/>
          <a:p>
            <a:pPr algn="ctr"/>
            <a:r>
              <a:rPr lang="en-GB" sz="2000" b="1" dirty="0">
                <a:solidFill>
                  <a:schemeClr val="accent1"/>
                </a:solidFill>
              </a:rPr>
              <a:t>Reference Data</a:t>
            </a:r>
            <a:endParaRPr lang="en-US" sz="2000" b="1" dirty="0" err="1">
              <a:solidFill>
                <a:schemeClr val="accent1"/>
              </a:solidFill>
            </a:endParaRPr>
          </a:p>
        </p:txBody>
      </p:sp>
      <p:sp>
        <p:nvSpPr>
          <p:cNvPr id="142" name="Arrow: Up-Down 141"/>
          <p:cNvSpPr/>
          <p:nvPr/>
        </p:nvSpPr>
        <p:spPr>
          <a:xfrm>
            <a:off x="1616317" y="4140002"/>
            <a:ext cx="246437" cy="320746"/>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Arrow: Up-Down 142"/>
          <p:cNvSpPr/>
          <p:nvPr/>
        </p:nvSpPr>
        <p:spPr>
          <a:xfrm>
            <a:off x="6375042" y="4148492"/>
            <a:ext cx="246437" cy="309239"/>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Up-Down 143"/>
          <p:cNvSpPr/>
          <p:nvPr/>
        </p:nvSpPr>
        <p:spPr>
          <a:xfrm>
            <a:off x="7483558" y="4140002"/>
            <a:ext cx="246437" cy="320745"/>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Up-Down 144"/>
          <p:cNvSpPr/>
          <p:nvPr/>
        </p:nvSpPr>
        <p:spPr>
          <a:xfrm>
            <a:off x="5284488" y="4148492"/>
            <a:ext cx="246437" cy="312392"/>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Up-Down 145"/>
          <p:cNvSpPr/>
          <p:nvPr/>
        </p:nvSpPr>
        <p:spPr>
          <a:xfrm>
            <a:off x="3723241" y="4140002"/>
            <a:ext cx="246437" cy="329440"/>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Up-Down 146"/>
          <p:cNvSpPr/>
          <p:nvPr/>
        </p:nvSpPr>
        <p:spPr>
          <a:xfrm>
            <a:off x="2614821" y="4140002"/>
            <a:ext cx="246437" cy="312256"/>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Up-Down 147"/>
          <p:cNvSpPr/>
          <p:nvPr/>
        </p:nvSpPr>
        <p:spPr>
          <a:xfrm>
            <a:off x="8859441" y="3796923"/>
            <a:ext cx="246437" cy="672519"/>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Arrow: Up-Down 148"/>
          <p:cNvSpPr/>
          <p:nvPr/>
        </p:nvSpPr>
        <p:spPr>
          <a:xfrm>
            <a:off x="10154241" y="3786929"/>
            <a:ext cx="246437" cy="672519"/>
          </a:xfrm>
          <a:prstGeom prst="upDownArrow">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lowchart: Magnetic Disk 149"/>
          <p:cNvSpPr/>
          <p:nvPr/>
        </p:nvSpPr>
        <p:spPr>
          <a:xfrm>
            <a:off x="1475117" y="4763599"/>
            <a:ext cx="3942272" cy="1162743"/>
          </a:xfrm>
          <a:prstGeom prst="flowChartMagneticDisk">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2614821" y="4735899"/>
            <a:ext cx="1621277" cy="276999"/>
          </a:xfrm>
          <a:prstGeom prst="rect">
            <a:avLst/>
          </a:prstGeom>
          <a:noFill/>
        </p:spPr>
        <p:txBody>
          <a:bodyPr wrap="square" rtlCol="0">
            <a:spAutoFit/>
          </a:bodyPr>
          <a:lstStyle/>
          <a:p>
            <a:pPr algn="ctr"/>
            <a:r>
              <a:rPr lang="en-US" sz="1200" b="1" dirty="0">
                <a:solidFill>
                  <a:schemeClr val="accent1"/>
                </a:solidFill>
              </a:rPr>
              <a:t>Catalog</a:t>
            </a:r>
            <a:endParaRPr lang="en-US" sz="1050" b="1" dirty="0">
              <a:solidFill>
                <a:schemeClr val="accent1"/>
              </a:solidFill>
            </a:endParaRPr>
          </a:p>
        </p:txBody>
      </p:sp>
      <p:sp>
        <p:nvSpPr>
          <p:cNvPr id="152" name="Rectangle: Rounded Corners 151"/>
          <p:cNvSpPr/>
          <p:nvPr/>
        </p:nvSpPr>
        <p:spPr>
          <a:xfrm>
            <a:off x="1610920" y="5176917"/>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Resource Model</a:t>
            </a:r>
          </a:p>
        </p:txBody>
      </p:sp>
      <p:sp>
        <p:nvSpPr>
          <p:cNvPr id="153" name="Rectangle: Rounded Corners 152"/>
          <p:cNvSpPr/>
          <p:nvPr/>
        </p:nvSpPr>
        <p:spPr>
          <a:xfrm>
            <a:off x="2946208" y="5303925"/>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Service</a:t>
            </a:r>
            <a:r>
              <a:rPr lang="en-US" dirty="0"/>
              <a:t> </a:t>
            </a:r>
            <a:r>
              <a:rPr lang="en-US" sz="1200" dirty="0"/>
              <a:t>Model</a:t>
            </a:r>
          </a:p>
        </p:txBody>
      </p:sp>
      <p:sp>
        <p:nvSpPr>
          <p:cNvPr id="154" name="Rectangle: Rounded Corners 153"/>
          <p:cNvSpPr/>
          <p:nvPr/>
        </p:nvSpPr>
        <p:spPr>
          <a:xfrm>
            <a:off x="4318975" y="5176917"/>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Model</a:t>
            </a:r>
          </a:p>
        </p:txBody>
      </p:sp>
      <p:sp>
        <p:nvSpPr>
          <p:cNvPr id="155" name="Rectangle: Rounded Corners 154"/>
          <p:cNvSpPr/>
          <p:nvPr/>
        </p:nvSpPr>
        <p:spPr>
          <a:xfrm>
            <a:off x="5859536" y="4829130"/>
            <a:ext cx="4684143" cy="983757"/>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p:cNvSpPr/>
          <p:nvPr/>
        </p:nvSpPr>
        <p:spPr>
          <a:xfrm>
            <a:off x="6008174" y="5140775"/>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Model</a:t>
            </a:r>
          </a:p>
        </p:txBody>
      </p:sp>
      <p:sp>
        <p:nvSpPr>
          <p:cNvPr id="157" name="Rectangle: Rounded Corners 156"/>
          <p:cNvSpPr/>
          <p:nvPr/>
        </p:nvSpPr>
        <p:spPr>
          <a:xfrm>
            <a:off x="7159784" y="5128499"/>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Model</a:t>
            </a:r>
          </a:p>
        </p:txBody>
      </p:sp>
      <p:sp>
        <p:nvSpPr>
          <p:cNvPr id="158" name="Rectangle: Rounded Corners 157"/>
          <p:cNvSpPr/>
          <p:nvPr/>
        </p:nvSpPr>
        <p:spPr>
          <a:xfrm>
            <a:off x="8318890" y="5123136"/>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Model</a:t>
            </a:r>
          </a:p>
        </p:txBody>
      </p:sp>
      <p:sp>
        <p:nvSpPr>
          <p:cNvPr id="159" name="Rectangle: Rounded Corners 158"/>
          <p:cNvSpPr/>
          <p:nvPr/>
        </p:nvSpPr>
        <p:spPr>
          <a:xfrm>
            <a:off x="9477996" y="5083246"/>
            <a:ext cx="998504" cy="5779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Product Model</a:t>
            </a:r>
          </a:p>
        </p:txBody>
      </p:sp>
      <p:sp>
        <p:nvSpPr>
          <p:cNvPr id="160" name="TextBox 159"/>
          <p:cNvSpPr txBox="1"/>
          <p:nvPr/>
        </p:nvSpPr>
        <p:spPr>
          <a:xfrm>
            <a:off x="7315204" y="4801613"/>
            <a:ext cx="1790674" cy="276999"/>
          </a:xfrm>
          <a:prstGeom prst="rect">
            <a:avLst/>
          </a:prstGeom>
          <a:noFill/>
        </p:spPr>
        <p:txBody>
          <a:bodyPr wrap="square" rtlCol="0">
            <a:spAutoFit/>
          </a:bodyPr>
          <a:lstStyle/>
          <a:p>
            <a:pPr algn="ctr"/>
            <a:r>
              <a:rPr lang="en-US" sz="1200" b="1" dirty="0">
                <a:solidFill>
                  <a:schemeClr val="accent1"/>
                </a:solidFill>
              </a:rPr>
              <a:t>Repositories</a:t>
            </a:r>
            <a:endParaRPr lang="en-US" sz="1050" b="1" dirty="0">
              <a:solidFill>
                <a:schemeClr val="accent1"/>
              </a:solidFill>
            </a:endParaRPr>
          </a:p>
        </p:txBody>
      </p:sp>
      <p:sp>
        <p:nvSpPr>
          <p:cNvPr id="161" name="TextBox 160"/>
          <p:cNvSpPr txBox="1"/>
          <p:nvPr/>
        </p:nvSpPr>
        <p:spPr>
          <a:xfrm>
            <a:off x="1239247" y="3568539"/>
            <a:ext cx="6766237" cy="30777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Design Studio</a:t>
            </a:r>
          </a:p>
        </p:txBody>
      </p:sp>
    </p:spTree>
    <p:extLst>
      <p:ext uri="{BB962C8B-B14F-4D97-AF65-F5344CB8AC3E}">
        <p14:creationId xmlns:p14="http://schemas.microsoft.com/office/powerpoint/2010/main" val="10358084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49071" y="311336"/>
            <a:ext cx="10515600" cy="1325563"/>
          </a:xfrm>
        </p:spPr>
        <p:txBody>
          <a:bodyPr/>
          <a:lstStyle/>
          <a:p>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half" idx="10"/>
          </p:nvPr>
        </p:nvSpPr>
        <p:spPr>
          <a:xfrm>
            <a:off x="547687" y="1524001"/>
            <a:ext cx="8479771" cy="3411190"/>
          </a:xfrm>
        </p:spPr>
        <p:txBody>
          <a:bodyPr/>
          <a:lstStyle/>
          <a:p>
            <a:r>
              <a:rPr lang="en-US" sz="3200" dirty="0">
                <a:latin typeface="Calibri Light" panose="020F0302020204030204" pitchFamily="34" charset="0"/>
              </a:rPr>
              <a:t>Overview</a:t>
            </a:r>
          </a:p>
          <a:p>
            <a:r>
              <a:rPr lang="en-US" sz="3200" dirty="0">
                <a:latin typeface="Calibri Light" panose="020F0302020204030204" pitchFamily="34" charset="0"/>
              </a:rPr>
              <a:t>High Level Architecture</a:t>
            </a:r>
          </a:p>
          <a:p>
            <a:r>
              <a:rPr lang="en-US" sz="3200" dirty="0">
                <a:latin typeface="Calibri Light" panose="020F0302020204030204" pitchFamily="34" charset="0"/>
              </a:rPr>
              <a:t>Design Main Component Architecture</a:t>
            </a:r>
          </a:p>
          <a:p>
            <a:r>
              <a:rPr lang="en-US" sz="3200" dirty="0">
                <a:solidFill>
                  <a:srgbClr val="FF0000"/>
                </a:solidFill>
                <a:latin typeface="Calibri Light" panose="020F0302020204030204" pitchFamily="34" charset="0"/>
              </a:rPr>
              <a:t>Run-Time Main Component Architecture</a:t>
            </a:r>
          </a:p>
          <a:p>
            <a:r>
              <a:rPr lang="en-US" sz="3200" dirty="0">
                <a:latin typeface="Calibri Light" panose="020F0302020204030204" pitchFamily="34" charset="0"/>
              </a:rPr>
              <a:t>Main Process and Flows</a:t>
            </a:r>
          </a:p>
          <a:p>
            <a:endParaRPr lang="en-US" dirty="0"/>
          </a:p>
        </p:txBody>
      </p:sp>
    </p:spTree>
    <p:extLst>
      <p:ext uri="{BB962C8B-B14F-4D97-AF65-F5344CB8AC3E}">
        <p14:creationId xmlns:p14="http://schemas.microsoft.com/office/powerpoint/2010/main" val="21993984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23091" y="122733"/>
            <a:ext cx="10999195" cy="553998"/>
          </a:xfrm>
        </p:spPr>
        <p:txBody>
          <a:bodyPr>
            <a:noAutofit/>
          </a:bodyPr>
          <a:lstStyle/>
          <a:p>
            <a:r>
              <a:rPr lang="en-US" sz="2800" b="1" dirty="0">
                <a:latin typeface="Segoe UI" panose="020B0502040204020203" pitchFamily="34" charset="0"/>
                <a:cs typeface="Segoe UI" panose="020B0502040204020203" pitchFamily="34" charset="0"/>
              </a:rPr>
              <a:t>ONAP </a:t>
            </a:r>
            <a:r>
              <a:rPr lang="en-US" sz="2800" b="1" dirty="0">
                <a:solidFill>
                  <a:srgbClr val="FF0000"/>
                </a:solidFill>
                <a:latin typeface="Segoe UI" panose="020B0502040204020203" pitchFamily="34" charset="0"/>
                <a:cs typeface="Segoe UI" panose="020B0502040204020203" pitchFamily="34" charset="0"/>
              </a:rPr>
              <a:t>MSO (SO) </a:t>
            </a:r>
            <a:r>
              <a:rPr lang="en-US" sz="2800" b="1" dirty="0">
                <a:latin typeface="Segoe UI" panose="020B0502040204020203" pitchFamily="34" charset="0"/>
                <a:cs typeface="Segoe UI" panose="020B0502040204020203" pitchFamily="34" charset="0"/>
              </a:rPr>
              <a:t>Architecture and Interfaces Overview</a:t>
            </a:r>
          </a:p>
        </p:txBody>
      </p:sp>
      <p:sp>
        <p:nvSpPr>
          <p:cNvPr id="49" name="Rectangle 48"/>
          <p:cNvSpPr/>
          <p:nvPr/>
        </p:nvSpPr>
        <p:spPr>
          <a:xfrm>
            <a:off x="8634691" y="5668917"/>
            <a:ext cx="2100203" cy="514283"/>
          </a:xfrm>
          <a:prstGeom prst="rect">
            <a:avLst/>
          </a:prstGeom>
          <a:solidFill>
            <a:schemeClr val="accent3">
              <a:lumMod val="75000"/>
            </a:schemeClr>
          </a:solidFill>
          <a:ln w="25400" cap="flat" cmpd="sng" algn="ctr">
            <a:noFill/>
            <a:prstDash val="solid"/>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413" tIns="45707" rIns="91413" bIns="45707" rtlCol="0" anchor="b" anchorCtr="0"/>
          <a:lstStyle/>
          <a:p>
            <a:pPr algn="ctr" defTabSz="914134">
              <a:defRPr/>
            </a:pPr>
            <a:r>
              <a:rPr lang="en-US" sz="1200" kern="0" dirty="0">
                <a:solidFill>
                  <a:prstClr val="black"/>
                </a:solidFill>
              </a:rPr>
              <a:t>APP Controller</a:t>
            </a:r>
          </a:p>
        </p:txBody>
      </p:sp>
      <p:sp>
        <p:nvSpPr>
          <p:cNvPr id="50" name="Rectangle 49"/>
          <p:cNvSpPr/>
          <p:nvPr/>
        </p:nvSpPr>
        <p:spPr>
          <a:xfrm>
            <a:off x="3647051" y="1875999"/>
            <a:ext cx="6705120" cy="3209660"/>
          </a:xfrm>
          <a:prstGeom prst="rect">
            <a:avLst/>
          </a:prstGeom>
          <a:solidFill>
            <a:schemeClr val="accent6"/>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82880" tIns="45707" rIns="182880" bIns="45707" rtlCol="0" anchor="t" anchorCtr="0"/>
          <a:lstStyle/>
          <a:p>
            <a:pPr defTabSz="914134">
              <a:defRPr/>
            </a:pPr>
            <a:r>
              <a:rPr lang="en-US" sz="2400" kern="0" dirty="0">
                <a:solidFill>
                  <a:prstClr val="white"/>
                </a:solidFill>
              </a:rPr>
              <a:t>MSO</a:t>
            </a:r>
          </a:p>
        </p:txBody>
      </p:sp>
      <p:sp>
        <p:nvSpPr>
          <p:cNvPr id="51" name="Rounded Rectangle 44"/>
          <p:cNvSpPr/>
          <p:nvPr/>
        </p:nvSpPr>
        <p:spPr>
          <a:xfrm>
            <a:off x="7191773" y="2737649"/>
            <a:ext cx="2907478" cy="1077853"/>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91413" tIns="0" rIns="91413" bIns="45707" rtlCol="0" anchor="t" anchorCtr="0"/>
          <a:lstStyle/>
          <a:p>
            <a:pPr defTabSz="914134">
              <a:defRPr/>
            </a:pPr>
            <a:r>
              <a:rPr lang="en-US" sz="1200" b="1" kern="0" dirty="0">
                <a:solidFill>
                  <a:prstClr val="black"/>
                </a:solidFill>
                <a:latin typeface="Calibri" panose="020F0502020204030204" pitchFamily="34" charset="0"/>
                <a:cs typeface="Calibri" panose="020F0502020204030204" pitchFamily="34" charset="0"/>
              </a:rPr>
              <a:t>BPEL Execution Engine</a:t>
            </a:r>
          </a:p>
        </p:txBody>
      </p:sp>
      <p:sp>
        <p:nvSpPr>
          <p:cNvPr id="52" name="Rounded Rectangle 45"/>
          <p:cNvSpPr/>
          <p:nvPr/>
        </p:nvSpPr>
        <p:spPr>
          <a:xfrm>
            <a:off x="4586580" y="1972857"/>
            <a:ext cx="5208369" cy="587975"/>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91413" tIns="0" rIns="91413" bIns="45707" rtlCol="0" anchor="t" anchorCtr="1"/>
          <a:lstStyle/>
          <a:p>
            <a:pPr algn="ctr" defTabSz="914134">
              <a:defRPr/>
            </a:pPr>
            <a:r>
              <a:rPr lang="en-US" sz="1200" b="1" kern="0" dirty="0">
                <a:solidFill>
                  <a:prstClr val="black"/>
                </a:solidFill>
                <a:latin typeface="Calibri" panose="020F0502020204030204" pitchFamily="34" charset="0"/>
                <a:cs typeface="Calibri" panose="020F0502020204030204" pitchFamily="34" charset="0"/>
              </a:rPr>
              <a:t>API Handler</a:t>
            </a:r>
          </a:p>
        </p:txBody>
      </p:sp>
      <p:sp>
        <p:nvSpPr>
          <p:cNvPr id="53" name="Rounded Rectangle 46"/>
          <p:cNvSpPr/>
          <p:nvPr/>
        </p:nvSpPr>
        <p:spPr>
          <a:xfrm>
            <a:off x="4356938" y="2801383"/>
            <a:ext cx="2100334" cy="866374"/>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91413" tIns="0" rIns="91413" bIns="45707" rtlCol="0" anchor="t" anchorCtr="0"/>
          <a:lstStyle/>
          <a:p>
            <a:pPr defTabSz="914134">
              <a:defRPr/>
            </a:pPr>
            <a:r>
              <a:rPr lang="en-US" sz="1200" b="1" kern="0" dirty="0">
                <a:solidFill>
                  <a:prstClr val="black"/>
                </a:solidFill>
                <a:latin typeface="Calibri" panose="020F0502020204030204" pitchFamily="34" charset="0"/>
                <a:cs typeface="Calibri" panose="020F0502020204030204" pitchFamily="34" charset="0"/>
              </a:rPr>
              <a:t>                Data Stores</a:t>
            </a:r>
          </a:p>
        </p:txBody>
      </p:sp>
      <p:sp>
        <p:nvSpPr>
          <p:cNvPr id="54" name="Rounded Rectangle 47"/>
          <p:cNvSpPr/>
          <p:nvPr/>
        </p:nvSpPr>
        <p:spPr>
          <a:xfrm>
            <a:off x="3993067" y="1491287"/>
            <a:ext cx="3578032" cy="304801"/>
          </a:xfrm>
          <a:prstGeom prst="roundRect">
            <a:avLst/>
          </a:prstGeom>
          <a:solidFill>
            <a:srgbClr val="EEECE1">
              <a:lumMod val="75000"/>
            </a:srgbClr>
          </a:solidFill>
          <a:ln w="12700" cap="flat" cmpd="sng" algn="ctr">
            <a:noFill/>
            <a:prstDash val="solid"/>
          </a:ln>
          <a:effectLst>
            <a:outerShdw blurRad="44450" dist="27940" dir="5400000" algn="ctr">
              <a:srgbClr val="000000">
                <a:alpha val="32000"/>
              </a:srgbClr>
            </a:outerShdw>
            <a:softEdge rad="63500"/>
          </a:effectLst>
        </p:spPr>
        <p:txBody>
          <a:bodyPr lIns="91413" tIns="45707" rIns="91413" bIns="45707" rtlCol="0" anchor="ctr"/>
          <a:lstStyle/>
          <a:p>
            <a:pPr algn="r" defTabSz="914134">
              <a:defRPr/>
            </a:pPr>
            <a:r>
              <a:rPr lang="en-US" sz="1200" kern="0" dirty="0">
                <a:solidFill>
                  <a:prstClr val="black"/>
                </a:solidFill>
              </a:rPr>
              <a:t>CSI</a:t>
            </a:r>
          </a:p>
        </p:txBody>
      </p:sp>
      <p:sp>
        <p:nvSpPr>
          <p:cNvPr id="55" name="Rectangle 54"/>
          <p:cNvSpPr/>
          <p:nvPr/>
        </p:nvSpPr>
        <p:spPr>
          <a:xfrm>
            <a:off x="4423730" y="1053801"/>
            <a:ext cx="2716706" cy="360612"/>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13" tIns="45707" rIns="91413" bIns="45707" rtlCol="0" anchor="ctr"/>
          <a:lstStyle/>
          <a:p>
            <a:pPr algn="ctr" defTabSz="914134">
              <a:defRPr/>
            </a:pPr>
            <a:r>
              <a:rPr lang="en-US" sz="1400" kern="0" dirty="0">
                <a:solidFill>
                  <a:prstClr val="black"/>
                </a:solidFill>
              </a:rPr>
              <a:t>OCX/OMX</a:t>
            </a:r>
          </a:p>
        </p:txBody>
      </p:sp>
      <p:cxnSp>
        <p:nvCxnSpPr>
          <p:cNvPr id="56" name="Straight Arrow Connector 55"/>
          <p:cNvCxnSpPr/>
          <p:nvPr/>
        </p:nvCxnSpPr>
        <p:spPr>
          <a:xfrm>
            <a:off x="5802972" y="1396180"/>
            <a:ext cx="1" cy="498370"/>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57" name="Rectangle 56"/>
          <p:cNvSpPr/>
          <p:nvPr/>
        </p:nvSpPr>
        <p:spPr>
          <a:xfrm>
            <a:off x="4724281" y="2248116"/>
            <a:ext cx="4917059" cy="238254"/>
          </a:xfrm>
          <a:prstGeom prst="rect">
            <a:avLst/>
          </a:prstGeom>
          <a:solidFill>
            <a:srgbClr val="F79646">
              <a:lumMod val="20000"/>
              <a:lumOff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Request Handlers</a:t>
            </a:r>
          </a:p>
        </p:txBody>
      </p:sp>
      <p:grpSp>
        <p:nvGrpSpPr>
          <p:cNvPr id="58" name="Group 57"/>
          <p:cNvGrpSpPr/>
          <p:nvPr/>
        </p:nvGrpSpPr>
        <p:grpSpPr>
          <a:xfrm>
            <a:off x="8854380" y="2901969"/>
            <a:ext cx="1040592" cy="426789"/>
            <a:chOff x="8036644" y="2484629"/>
            <a:chExt cx="1147459" cy="456105"/>
          </a:xfrm>
        </p:grpSpPr>
        <p:sp>
          <p:nvSpPr>
            <p:cNvPr id="59" name="Rectangle 58"/>
            <p:cNvSpPr/>
            <p:nvPr/>
          </p:nvSpPr>
          <p:spPr>
            <a:xfrm>
              <a:off x="8036644" y="2484629"/>
              <a:ext cx="1147459" cy="456105"/>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34326" rIns="0" rtlCol="0" anchor="t" anchorCtr="0"/>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Calibri"/>
                </a:rPr>
                <a:t>Service Recipe</a:t>
              </a:r>
            </a:p>
          </p:txBody>
        </p:sp>
        <p:grpSp>
          <p:nvGrpSpPr>
            <p:cNvPr id="61" name="Group 60"/>
            <p:cNvGrpSpPr/>
            <p:nvPr/>
          </p:nvGrpSpPr>
          <p:grpSpPr>
            <a:xfrm>
              <a:off x="8266729" y="2623793"/>
              <a:ext cx="714703" cy="250564"/>
              <a:chOff x="9249089" y="4917258"/>
              <a:chExt cx="614837" cy="333737"/>
            </a:xfrm>
          </p:grpSpPr>
          <p:sp>
            <p:nvSpPr>
              <p:cNvPr id="62" name="Rectangle 61"/>
              <p:cNvSpPr/>
              <p:nvPr/>
            </p:nvSpPr>
            <p:spPr>
              <a:xfrm>
                <a:off x="9506074" y="4917258"/>
                <a:ext cx="109728" cy="120498"/>
              </a:xfrm>
              <a:prstGeom prst="rect">
                <a:avLst/>
              </a:prstGeom>
              <a:solidFill>
                <a:srgbClr val="C0504D">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sp>
            <p:nvSpPr>
              <p:cNvPr id="64" name="Oval 63"/>
              <p:cNvSpPr/>
              <p:nvPr/>
            </p:nvSpPr>
            <p:spPr>
              <a:xfrm>
                <a:off x="9249089" y="4923188"/>
                <a:ext cx="109728" cy="120498"/>
              </a:xfrm>
              <a:prstGeom prst="ellipse">
                <a:avLst/>
              </a:prstGeom>
              <a:solidFill>
                <a:srgbClr val="C0504D">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66" name="Straight Arrow Connector 65"/>
              <p:cNvCxnSpPr>
                <a:stCxn id="64" idx="6"/>
                <a:endCxn id="62" idx="1"/>
              </p:cNvCxnSpPr>
              <p:nvPr/>
            </p:nvCxnSpPr>
            <p:spPr>
              <a:xfrm flipV="1">
                <a:off x="9358817" y="4977507"/>
                <a:ext cx="147257" cy="5930"/>
              </a:xfrm>
              <a:prstGeom prst="straightConnector1">
                <a:avLst/>
              </a:prstGeom>
              <a:noFill/>
              <a:ln w="9525" cap="flat" cmpd="sng" algn="ctr">
                <a:solidFill>
                  <a:srgbClr val="1F497D">
                    <a:lumMod val="50000"/>
                  </a:srgbClr>
                </a:solidFill>
                <a:prstDash val="solid"/>
                <a:tailEnd type="triangle" w="sm" len="sm"/>
              </a:ln>
              <a:effectLst/>
            </p:spPr>
          </p:cxnSp>
          <p:sp>
            <p:nvSpPr>
              <p:cNvPr id="67" name="Rectangle 66"/>
              <p:cNvSpPr/>
              <p:nvPr/>
            </p:nvSpPr>
            <p:spPr>
              <a:xfrm>
                <a:off x="9742815" y="4920223"/>
                <a:ext cx="109728" cy="120498"/>
              </a:xfrm>
              <a:prstGeom prst="rect">
                <a:avLst/>
              </a:prstGeom>
              <a:solidFill>
                <a:srgbClr val="C0504D">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sp>
            <p:nvSpPr>
              <p:cNvPr id="69" name="Rectangle 68"/>
              <p:cNvSpPr/>
              <p:nvPr/>
            </p:nvSpPr>
            <p:spPr>
              <a:xfrm>
                <a:off x="9513075" y="5130497"/>
                <a:ext cx="109728" cy="120498"/>
              </a:xfrm>
              <a:prstGeom prst="rect">
                <a:avLst/>
              </a:prstGeom>
              <a:solidFill>
                <a:srgbClr val="C0504D">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70" name="Straight Arrow Connector 69"/>
              <p:cNvCxnSpPr>
                <a:endCxn id="67" idx="1"/>
              </p:cNvCxnSpPr>
              <p:nvPr/>
            </p:nvCxnSpPr>
            <p:spPr>
              <a:xfrm flipV="1">
                <a:off x="9615802" y="4980472"/>
                <a:ext cx="127013" cy="2965"/>
              </a:xfrm>
              <a:prstGeom prst="straightConnector1">
                <a:avLst/>
              </a:prstGeom>
              <a:noFill/>
              <a:ln w="9525" cap="flat" cmpd="sng" algn="ctr">
                <a:solidFill>
                  <a:srgbClr val="1F497D">
                    <a:lumMod val="50000"/>
                  </a:srgbClr>
                </a:solidFill>
                <a:prstDash val="solid"/>
                <a:tailEnd type="triangle" w="sm" len="sm"/>
              </a:ln>
              <a:effectLst/>
            </p:spPr>
          </p:cxnSp>
          <p:cxnSp>
            <p:nvCxnSpPr>
              <p:cNvPr id="72" name="Straight Arrow Connector 71"/>
              <p:cNvCxnSpPr>
                <a:stCxn id="64" idx="5"/>
                <a:endCxn id="69" idx="1"/>
              </p:cNvCxnSpPr>
              <p:nvPr/>
            </p:nvCxnSpPr>
            <p:spPr>
              <a:xfrm>
                <a:off x="9342748" y="5026039"/>
                <a:ext cx="170327" cy="164707"/>
              </a:xfrm>
              <a:prstGeom prst="straightConnector1">
                <a:avLst/>
              </a:prstGeom>
              <a:noFill/>
              <a:ln w="9525" cap="flat" cmpd="sng" algn="ctr">
                <a:solidFill>
                  <a:srgbClr val="1F497D">
                    <a:lumMod val="50000"/>
                  </a:srgbClr>
                </a:solidFill>
                <a:prstDash val="solid"/>
                <a:tailEnd type="triangle" w="sm" len="sm"/>
              </a:ln>
              <a:effectLst/>
            </p:spPr>
          </p:cxnSp>
          <p:sp>
            <p:nvSpPr>
              <p:cNvPr id="73" name="Rectangle 72"/>
              <p:cNvSpPr/>
              <p:nvPr/>
            </p:nvSpPr>
            <p:spPr>
              <a:xfrm>
                <a:off x="9754198" y="5130497"/>
                <a:ext cx="109728" cy="120498"/>
              </a:xfrm>
              <a:prstGeom prst="rect">
                <a:avLst/>
              </a:prstGeom>
              <a:solidFill>
                <a:srgbClr val="C0504D">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74" name="Straight Arrow Connector 73"/>
              <p:cNvCxnSpPr>
                <a:stCxn id="69" idx="3"/>
                <a:endCxn id="73" idx="1"/>
              </p:cNvCxnSpPr>
              <p:nvPr/>
            </p:nvCxnSpPr>
            <p:spPr>
              <a:xfrm>
                <a:off x="9622803" y="5190746"/>
                <a:ext cx="131395" cy="0"/>
              </a:xfrm>
              <a:prstGeom prst="straightConnector1">
                <a:avLst/>
              </a:prstGeom>
              <a:noFill/>
              <a:ln w="9525" cap="flat" cmpd="sng" algn="ctr">
                <a:solidFill>
                  <a:srgbClr val="1F497D">
                    <a:lumMod val="50000"/>
                  </a:srgbClr>
                </a:solidFill>
                <a:prstDash val="solid"/>
                <a:tailEnd type="triangle" w="sm" len="sm"/>
              </a:ln>
              <a:effectLst/>
            </p:spPr>
          </p:cxnSp>
        </p:grpSp>
      </p:grpSp>
      <p:grpSp>
        <p:nvGrpSpPr>
          <p:cNvPr id="75" name="Group 74"/>
          <p:cNvGrpSpPr/>
          <p:nvPr/>
        </p:nvGrpSpPr>
        <p:grpSpPr>
          <a:xfrm>
            <a:off x="7647981" y="3257428"/>
            <a:ext cx="1001642" cy="456756"/>
            <a:chOff x="3844559" y="2368432"/>
            <a:chExt cx="987124" cy="592725"/>
          </a:xfrm>
        </p:grpSpPr>
        <p:sp>
          <p:nvSpPr>
            <p:cNvPr id="76" name="Rectangle 75"/>
            <p:cNvSpPr/>
            <p:nvPr/>
          </p:nvSpPr>
          <p:spPr>
            <a:xfrm>
              <a:off x="3844559" y="2368432"/>
              <a:ext cx="987124" cy="592725"/>
            </a:xfrm>
            <a:prstGeom prst="rect">
              <a:avLst/>
            </a:prstGeom>
            <a:gradFill rotWithShape="1">
              <a:gsLst>
                <a:gs pos="0">
                  <a:srgbClr val="C0504D">
                    <a:shade val="51000"/>
                    <a:satMod val="130000"/>
                  </a:srgbClr>
                </a:gs>
                <a:gs pos="80000">
                  <a:srgbClr val="C0504D">
                    <a:shade val="93000"/>
                    <a:satMod val="130000"/>
                  </a:srgbClr>
                </a:gs>
                <a:gs pos="100000">
                  <a:srgbClr val="C0504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34326" rIns="0" rtlCol="0" anchor="t" anchorCtr="0"/>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200" b="1" i="0" u="none" strike="noStrike" kern="0" cap="none" spc="0" normalizeH="0" baseline="0" noProof="0" dirty="0">
                  <a:ln>
                    <a:noFill/>
                  </a:ln>
                  <a:solidFill>
                    <a:schemeClr val="bg1"/>
                  </a:solidFill>
                  <a:effectLst/>
                  <a:uLnTx/>
                  <a:uFillTx/>
                  <a:latin typeface="Calibri"/>
                </a:rPr>
                <a:t>Service Recipe</a:t>
              </a:r>
            </a:p>
          </p:txBody>
        </p:sp>
        <p:grpSp>
          <p:nvGrpSpPr>
            <p:cNvPr id="77" name="Group 76"/>
            <p:cNvGrpSpPr/>
            <p:nvPr/>
          </p:nvGrpSpPr>
          <p:grpSpPr>
            <a:xfrm>
              <a:off x="3892513" y="2573232"/>
              <a:ext cx="835326" cy="333737"/>
              <a:chOff x="9353174" y="5065671"/>
              <a:chExt cx="835326" cy="303908"/>
            </a:xfrm>
          </p:grpSpPr>
          <p:sp>
            <p:nvSpPr>
              <p:cNvPr id="78" name="Rectangle 77"/>
              <p:cNvSpPr/>
              <p:nvPr/>
            </p:nvSpPr>
            <p:spPr>
              <a:xfrm>
                <a:off x="9610159" y="5065671"/>
                <a:ext cx="109728" cy="109728"/>
              </a:xfrm>
              <a:prstGeom prst="rect">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sp>
            <p:nvSpPr>
              <p:cNvPr id="79" name="Oval 78"/>
              <p:cNvSpPr/>
              <p:nvPr/>
            </p:nvSpPr>
            <p:spPr>
              <a:xfrm>
                <a:off x="9353174" y="5071071"/>
                <a:ext cx="109728" cy="109728"/>
              </a:xfrm>
              <a:prstGeom prst="ellipse">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80" name="Straight Arrow Connector 79"/>
              <p:cNvCxnSpPr>
                <a:stCxn id="79" idx="6"/>
                <a:endCxn id="78" idx="1"/>
              </p:cNvCxnSpPr>
              <p:nvPr/>
            </p:nvCxnSpPr>
            <p:spPr>
              <a:xfrm flipV="1">
                <a:off x="9462902" y="5120535"/>
                <a:ext cx="147257" cy="5400"/>
              </a:xfrm>
              <a:prstGeom prst="straightConnector1">
                <a:avLst/>
              </a:prstGeom>
              <a:noFill/>
              <a:ln w="9525" cap="flat" cmpd="sng" algn="ctr">
                <a:solidFill>
                  <a:srgbClr val="1F497D">
                    <a:lumMod val="50000"/>
                  </a:srgbClr>
                </a:solidFill>
                <a:prstDash val="solid"/>
                <a:tailEnd type="triangle" w="sm" len="sm"/>
              </a:ln>
              <a:effectLst/>
            </p:spPr>
          </p:cxnSp>
          <p:sp>
            <p:nvSpPr>
              <p:cNvPr id="81" name="Rectangle 80"/>
              <p:cNvSpPr/>
              <p:nvPr/>
            </p:nvSpPr>
            <p:spPr>
              <a:xfrm>
                <a:off x="9846900" y="5068371"/>
                <a:ext cx="109728" cy="109728"/>
              </a:xfrm>
              <a:prstGeom prst="rect">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sp>
            <p:nvSpPr>
              <p:cNvPr id="82" name="Rectangle 81"/>
              <p:cNvSpPr/>
              <p:nvPr/>
            </p:nvSpPr>
            <p:spPr>
              <a:xfrm>
                <a:off x="9845859" y="5259851"/>
                <a:ext cx="109728" cy="109728"/>
              </a:xfrm>
              <a:prstGeom prst="rect">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83" name="Straight Arrow Connector 82"/>
              <p:cNvCxnSpPr>
                <a:endCxn id="81" idx="1"/>
              </p:cNvCxnSpPr>
              <p:nvPr/>
            </p:nvCxnSpPr>
            <p:spPr>
              <a:xfrm flipV="1">
                <a:off x="9719887" y="5123235"/>
                <a:ext cx="127013" cy="2700"/>
              </a:xfrm>
              <a:prstGeom prst="straightConnector1">
                <a:avLst/>
              </a:prstGeom>
              <a:noFill/>
              <a:ln w="9525" cap="flat" cmpd="sng" algn="ctr">
                <a:solidFill>
                  <a:srgbClr val="1F497D">
                    <a:lumMod val="50000"/>
                  </a:srgbClr>
                </a:solidFill>
                <a:prstDash val="solid"/>
                <a:tailEnd type="triangle" w="sm" len="sm"/>
              </a:ln>
              <a:effectLst/>
            </p:spPr>
          </p:cxnSp>
          <p:cxnSp>
            <p:nvCxnSpPr>
              <p:cNvPr id="84" name="Straight Arrow Connector 83"/>
              <p:cNvCxnSpPr>
                <a:stCxn id="78" idx="2"/>
                <a:endCxn id="82" idx="1"/>
              </p:cNvCxnSpPr>
              <p:nvPr/>
            </p:nvCxnSpPr>
            <p:spPr>
              <a:xfrm>
                <a:off x="9665023" y="5175399"/>
                <a:ext cx="180836" cy="139316"/>
              </a:xfrm>
              <a:prstGeom prst="straightConnector1">
                <a:avLst/>
              </a:prstGeom>
              <a:noFill/>
              <a:ln w="9525" cap="flat" cmpd="sng" algn="ctr">
                <a:solidFill>
                  <a:srgbClr val="1F497D">
                    <a:lumMod val="50000"/>
                  </a:srgbClr>
                </a:solidFill>
                <a:prstDash val="solid"/>
                <a:tailEnd type="triangle" w="sm" len="sm"/>
              </a:ln>
              <a:effectLst/>
            </p:spPr>
          </p:cxnSp>
          <p:sp>
            <p:nvSpPr>
              <p:cNvPr id="85" name="Rectangle 84"/>
              <p:cNvSpPr/>
              <p:nvPr/>
            </p:nvSpPr>
            <p:spPr>
              <a:xfrm>
                <a:off x="10078772" y="5071071"/>
                <a:ext cx="109728" cy="109728"/>
              </a:xfrm>
              <a:prstGeom prst="rect">
                <a:avLst/>
              </a:prstGeom>
              <a:solidFill>
                <a:srgbClr val="FFFF66"/>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rIns="0" rtlCol="0" anchor="ctr"/>
              <a:lstStyle/>
              <a:p>
                <a:pPr marL="0" marR="0" lvl="0" indent="0" algn="ctr" defTabSz="914400" eaLnBrk="1" fontAlgn="auto" latinLnBrk="0" hangingPunct="1">
                  <a:lnSpc>
                    <a:spcPts val="751"/>
                  </a:lnSpc>
                  <a:spcBef>
                    <a:spcPts val="0"/>
                  </a:spcBef>
                  <a:spcAft>
                    <a:spcPts val="0"/>
                  </a:spcAft>
                  <a:buClrTx/>
                  <a:buSzTx/>
                  <a:buFontTx/>
                  <a:buNone/>
                  <a:tabLst/>
                  <a:defRPr/>
                </a:pPr>
                <a:endParaRPr kumimoji="0" lang="en-US" sz="1200" b="1" i="0" u="none" strike="noStrike" kern="0" cap="none" spc="0" normalizeH="0" baseline="0" noProof="0" dirty="0">
                  <a:ln>
                    <a:noFill/>
                  </a:ln>
                  <a:solidFill>
                    <a:schemeClr val="bg1"/>
                  </a:solidFill>
                  <a:effectLst/>
                  <a:uLnTx/>
                  <a:uFillTx/>
                  <a:latin typeface="Calibri"/>
                </a:endParaRPr>
              </a:p>
            </p:txBody>
          </p:sp>
          <p:cxnSp>
            <p:nvCxnSpPr>
              <p:cNvPr id="86" name="Straight Arrow Connector 85"/>
              <p:cNvCxnSpPr>
                <a:endCxn id="85" idx="1"/>
              </p:cNvCxnSpPr>
              <p:nvPr/>
            </p:nvCxnSpPr>
            <p:spPr>
              <a:xfrm>
                <a:off x="9956628" y="5120535"/>
                <a:ext cx="122144" cy="5400"/>
              </a:xfrm>
              <a:prstGeom prst="straightConnector1">
                <a:avLst/>
              </a:prstGeom>
              <a:noFill/>
              <a:ln w="9525" cap="flat" cmpd="sng" algn="ctr">
                <a:solidFill>
                  <a:srgbClr val="1F497D">
                    <a:lumMod val="50000"/>
                  </a:srgbClr>
                </a:solidFill>
                <a:prstDash val="solid"/>
                <a:tailEnd type="triangle" w="sm" len="sm"/>
              </a:ln>
              <a:effectLst/>
            </p:spPr>
          </p:cxnSp>
        </p:grpSp>
      </p:grpSp>
      <p:sp>
        <p:nvSpPr>
          <p:cNvPr id="87" name="Can 80"/>
          <p:cNvSpPr/>
          <p:nvPr/>
        </p:nvSpPr>
        <p:spPr bwMode="auto">
          <a:xfrm>
            <a:off x="5551689" y="3135927"/>
            <a:ext cx="581502" cy="411909"/>
          </a:xfrm>
          <a:prstGeom prst="can">
            <a:avLst/>
          </a:prstGeom>
          <a:solidFill>
            <a:srgbClr val="EEECE1">
              <a:lumMod val="40000"/>
              <a:lumOff val="60000"/>
            </a:srgbClr>
          </a:solidFill>
          <a:ln w="12700" cap="flat" cmpd="sng" algn="ctr">
            <a:solidFill>
              <a:srgbClr val="002060"/>
            </a:solidFill>
            <a:prstDash val="solid"/>
            <a:round/>
            <a:headEnd type="none" w="med" len="med"/>
            <a:tailEnd type="none" w="med" len="med"/>
          </a:ln>
          <a:effectLst/>
        </p:spPr>
        <p:txBody>
          <a:bodyPr vert="horz" wrap="square" lIns="68652" tIns="34326" rIns="68652" bIns="34326"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Request DB</a:t>
            </a:r>
          </a:p>
        </p:txBody>
      </p:sp>
      <p:sp>
        <p:nvSpPr>
          <p:cNvPr id="88" name="Rounded Rectangle 81"/>
          <p:cNvSpPr/>
          <p:nvPr/>
        </p:nvSpPr>
        <p:spPr>
          <a:xfrm>
            <a:off x="4181549" y="4131845"/>
            <a:ext cx="5923606" cy="790081"/>
          </a:xfrm>
          <a:prstGeom prst="round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91413" tIns="0" rIns="91413" bIns="45707" rtlCol="0" anchor="ctr" anchorCtr="0"/>
          <a:lstStyle/>
          <a:p>
            <a:pPr defTabSz="914134">
              <a:defRPr/>
            </a:pPr>
            <a:r>
              <a:rPr lang="en-US" sz="1200" b="1" kern="0" dirty="0">
                <a:solidFill>
                  <a:prstClr val="black"/>
                </a:solidFill>
                <a:latin typeface="Calibri" panose="020F0502020204030204" pitchFamily="34" charset="0"/>
                <a:cs typeface="Calibri" panose="020F0502020204030204" pitchFamily="34" charset="0"/>
              </a:rPr>
              <a:t>Resource/Controller</a:t>
            </a:r>
          </a:p>
          <a:p>
            <a:pPr defTabSz="914134">
              <a:defRPr/>
            </a:pPr>
            <a:r>
              <a:rPr lang="en-US" sz="1200" b="1" kern="0" dirty="0">
                <a:solidFill>
                  <a:prstClr val="black"/>
                </a:solidFill>
                <a:latin typeface="Calibri" panose="020F0502020204030204" pitchFamily="34" charset="0"/>
                <a:cs typeface="Calibri" panose="020F0502020204030204" pitchFamily="34" charset="0"/>
              </a:rPr>
              <a:t>Adapters</a:t>
            </a:r>
          </a:p>
        </p:txBody>
      </p:sp>
      <p:sp>
        <p:nvSpPr>
          <p:cNvPr id="89" name="Rectangle 88"/>
          <p:cNvSpPr/>
          <p:nvPr/>
        </p:nvSpPr>
        <p:spPr>
          <a:xfrm>
            <a:off x="8658181" y="4283335"/>
            <a:ext cx="856924" cy="407330"/>
          </a:xfrm>
          <a:prstGeom prst="rect">
            <a:avLst/>
          </a:prstGeom>
          <a:solidFill>
            <a:srgbClr val="F79646">
              <a:lumMod val="20000"/>
              <a:lumOff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Controller Adapter</a:t>
            </a:r>
          </a:p>
        </p:txBody>
      </p:sp>
      <p:sp>
        <p:nvSpPr>
          <p:cNvPr id="90" name="Rectangle 89"/>
          <p:cNvSpPr/>
          <p:nvPr/>
        </p:nvSpPr>
        <p:spPr>
          <a:xfrm>
            <a:off x="4210689" y="3503433"/>
            <a:ext cx="625991" cy="451747"/>
          </a:xfrm>
          <a:prstGeom prst="rect">
            <a:avLst/>
          </a:prstGeom>
          <a:solidFill>
            <a:srgbClr val="4BACC6">
              <a:lumMod val="40000"/>
              <a:lumOff val="6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lIns="0" tIns="34326" rIns="0" rtlCol="0" anchor="ctr" anchorCtr="1"/>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HEAT</a:t>
            </a:r>
            <a:r>
              <a:rPr kumimoji="0" lang="en-US" sz="1000" b="0" i="0" u="none" strike="noStrike" kern="0" cap="none" spc="0" normalizeH="0" baseline="0" noProof="0" dirty="0">
                <a:ln>
                  <a:noFill/>
                </a:ln>
                <a:solidFill>
                  <a:prstClr val="black"/>
                </a:solidFill>
                <a:effectLst/>
                <a:uLnTx/>
                <a:uFillTx/>
                <a:latin typeface="Calibri"/>
              </a:rPr>
              <a:t> </a:t>
            </a:r>
            <a:r>
              <a:rPr kumimoji="0" lang="en-US" sz="900" b="0" i="0" u="none" strike="noStrike" kern="0" cap="none" spc="0" normalizeH="0" baseline="0" noProof="0" dirty="0">
                <a:ln>
                  <a:noFill/>
                </a:ln>
                <a:solidFill>
                  <a:prstClr val="black"/>
                </a:solidFill>
                <a:effectLst/>
                <a:uLnTx/>
                <a:uFillTx/>
                <a:latin typeface="Calibri"/>
              </a:rPr>
              <a:t>Templates</a:t>
            </a:r>
          </a:p>
        </p:txBody>
      </p:sp>
      <p:sp>
        <p:nvSpPr>
          <p:cNvPr id="91" name="Rectangle 90"/>
          <p:cNvSpPr/>
          <p:nvPr/>
        </p:nvSpPr>
        <p:spPr>
          <a:xfrm>
            <a:off x="5751403" y="4297477"/>
            <a:ext cx="823158" cy="430304"/>
          </a:xfrm>
          <a:prstGeom prst="rect">
            <a:avLst/>
          </a:prstGeom>
          <a:solidFill>
            <a:srgbClr val="F79646">
              <a:lumMod val="20000"/>
              <a:lumOff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VNF Resource Adapter</a:t>
            </a:r>
          </a:p>
        </p:txBody>
      </p:sp>
      <p:sp>
        <p:nvSpPr>
          <p:cNvPr id="92" name="Rectangle 91"/>
          <p:cNvSpPr/>
          <p:nvPr/>
        </p:nvSpPr>
        <p:spPr>
          <a:xfrm>
            <a:off x="7329361" y="4297477"/>
            <a:ext cx="784021" cy="412394"/>
          </a:xfrm>
          <a:prstGeom prst="rect">
            <a:avLst/>
          </a:prstGeom>
          <a:solidFill>
            <a:srgbClr val="F79646">
              <a:lumMod val="20000"/>
              <a:lumOff val="80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lstStyle/>
          <a:p>
            <a:pPr marL="0" marR="0" lvl="0" indent="0" algn="ctr" defTabSz="914400" eaLnBrk="1" fontAlgn="auto" latinLnBrk="0" hangingPunct="1">
              <a:lnSpc>
                <a:spcPts val="751"/>
              </a:lnSpc>
              <a:spcBef>
                <a:spcPts val="0"/>
              </a:spcBef>
              <a:spcAft>
                <a:spcPts val="0"/>
              </a:spcAft>
              <a:buClrTx/>
              <a:buSzTx/>
              <a:buFontTx/>
              <a:buNone/>
              <a:tabLst/>
              <a:defRPr/>
            </a:pPr>
            <a:r>
              <a:rPr kumimoji="0" lang="en-US" sz="1000" b="1" i="0" u="none" strike="noStrike" kern="0" cap="none" spc="0" normalizeH="0" baseline="0" noProof="0" dirty="0">
                <a:ln>
                  <a:noFill/>
                </a:ln>
                <a:solidFill>
                  <a:prstClr val="black"/>
                </a:solidFill>
                <a:effectLst/>
                <a:uLnTx/>
                <a:uFillTx/>
                <a:latin typeface="Calibri"/>
              </a:rPr>
              <a:t>Network Adapter</a:t>
            </a:r>
          </a:p>
        </p:txBody>
      </p:sp>
      <p:sp>
        <p:nvSpPr>
          <p:cNvPr id="93" name="Rounded Rectangle 87"/>
          <p:cNvSpPr/>
          <p:nvPr/>
        </p:nvSpPr>
        <p:spPr>
          <a:xfrm>
            <a:off x="5691116" y="5444094"/>
            <a:ext cx="1940646" cy="514283"/>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91413" tIns="45707" rIns="91413" bIns="45707" rtlCol="0" anchor="ctr"/>
          <a:lstStyle/>
          <a:p>
            <a:pPr algn="ctr" defTabSz="914134">
              <a:defRPr/>
            </a:pPr>
            <a:r>
              <a:rPr lang="en-US" sz="1200" kern="0" dirty="0">
                <a:solidFill>
                  <a:prstClr val="black"/>
                </a:solidFill>
              </a:rPr>
              <a:t>Cloud Platform</a:t>
            </a:r>
            <a:br>
              <a:rPr lang="en-US" sz="1200" kern="0" dirty="0">
                <a:solidFill>
                  <a:prstClr val="black"/>
                </a:solidFill>
              </a:rPr>
            </a:br>
            <a:r>
              <a:rPr lang="en-US" sz="1200" kern="0" dirty="0">
                <a:solidFill>
                  <a:prstClr val="black"/>
                </a:solidFill>
              </a:rPr>
              <a:t>Orchestrator</a:t>
            </a:r>
          </a:p>
        </p:txBody>
      </p:sp>
      <p:sp>
        <p:nvSpPr>
          <p:cNvPr id="94" name="Rectangle 93"/>
          <p:cNvSpPr/>
          <p:nvPr/>
        </p:nvSpPr>
        <p:spPr>
          <a:xfrm>
            <a:off x="8048218" y="5392793"/>
            <a:ext cx="2100203" cy="514283"/>
          </a:xfrm>
          <a:prstGeom prst="rect">
            <a:avLst/>
          </a:prstGeom>
          <a:solidFill>
            <a:srgbClr val="92D050"/>
          </a:solidFill>
          <a:ln w="25400" cap="flat" cmpd="sng" algn="ctr">
            <a:noFill/>
            <a:prstDash val="solid"/>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91413" tIns="45707" rIns="91413" bIns="45707" rtlCol="0" anchor="ctr" anchorCtr="0"/>
          <a:lstStyle/>
          <a:p>
            <a:pPr algn="ctr" defTabSz="914134">
              <a:defRPr/>
            </a:pPr>
            <a:r>
              <a:rPr lang="en-US" sz="1200" kern="0" dirty="0">
                <a:solidFill>
                  <a:prstClr val="black"/>
                </a:solidFill>
              </a:rPr>
              <a:t>SDN Controller</a:t>
            </a:r>
          </a:p>
        </p:txBody>
      </p:sp>
      <p:sp>
        <p:nvSpPr>
          <p:cNvPr id="95" name="Rectangle 94"/>
          <p:cNvSpPr/>
          <p:nvPr/>
        </p:nvSpPr>
        <p:spPr>
          <a:xfrm>
            <a:off x="10920443" y="3055073"/>
            <a:ext cx="1195289" cy="861466"/>
          </a:xfrm>
          <a:prstGeom prst="rect">
            <a:avLst/>
          </a:prstGeom>
          <a:solidFill>
            <a:srgbClr val="FFCC00"/>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91413" tIns="45707" rIns="91413" bIns="45707" rtlCol="0" anchor="ctr" anchorCtr="0"/>
          <a:lstStyle/>
          <a:p>
            <a:pPr algn="ctr" defTabSz="914134">
              <a:defRPr/>
            </a:pPr>
            <a:r>
              <a:rPr lang="en-US" sz="1200" kern="0" dirty="0">
                <a:solidFill>
                  <a:prstClr val="black"/>
                </a:solidFill>
              </a:rPr>
              <a:t>AAI</a:t>
            </a:r>
          </a:p>
        </p:txBody>
      </p:sp>
      <p:cxnSp>
        <p:nvCxnSpPr>
          <p:cNvPr id="96" name="Elbow Connector 90"/>
          <p:cNvCxnSpPr>
            <a:endCxn id="51" idx="1"/>
          </p:cNvCxnSpPr>
          <p:nvPr/>
        </p:nvCxnSpPr>
        <p:spPr>
          <a:xfrm rot="16200000" flipH="1">
            <a:off x="6748324" y="2833127"/>
            <a:ext cx="715742" cy="171156"/>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6457271" y="2367243"/>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98" name="Straight Arrow Connector 97"/>
          <p:cNvCxnSpPr>
            <a:stCxn id="76" idx="2"/>
          </p:cNvCxnSpPr>
          <p:nvPr/>
        </p:nvCxnSpPr>
        <p:spPr>
          <a:xfrm>
            <a:off x="8148802" y="3714184"/>
            <a:ext cx="0" cy="41766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ight Brace 98"/>
          <p:cNvSpPr/>
          <p:nvPr/>
        </p:nvSpPr>
        <p:spPr>
          <a:xfrm rot="5400000">
            <a:off x="6551362" y="3315927"/>
            <a:ext cx="231261" cy="2980737"/>
          </a:xfrm>
          <a:prstGeom prst="rightBrace">
            <a:avLst>
              <a:gd name="adj1" fmla="val 5277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Arrow Connector 99"/>
          <p:cNvCxnSpPr>
            <a:stCxn id="99" idx="1"/>
            <a:endCxn id="93" idx="0"/>
          </p:cNvCxnSpPr>
          <p:nvPr/>
        </p:nvCxnSpPr>
        <p:spPr>
          <a:xfrm flipH="1">
            <a:off x="6661439" y="4921926"/>
            <a:ext cx="5553" cy="5221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endCxn id="95" idx="1"/>
          </p:cNvCxnSpPr>
          <p:nvPr/>
        </p:nvCxnSpPr>
        <p:spPr>
          <a:xfrm>
            <a:off x="10148421" y="3485806"/>
            <a:ext cx="77202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4515774" y="2367242"/>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3" name="Rectangle 102"/>
          <p:cNvSpPr/>
          <p:nvPr/>
        </p:nvSpPr>
        <p:spPr>
          <a:xfrm>
            <a:off x="5144427" y="2367242"/>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104" name="Straight Arrow Connector 103"/>
          <p:cNvCxnSpPr/>
          <p:nvPr/>
        </p:nvCxnSpPr>
        <p:spPr>
          <a:xfrm flipH="1">
            <a:off x="5576451" y="2486370"/>
            <a:ext cx="1" cy="302314"/>
          </a:xfrm>
          <a:prstGeom prst="straightConnector1">
            <a:avLst/>
          </a:prstGeom>
          <a:ln w="19050">
            <a:solidFill>
              <a:schemeClr val="tx1"/>
            </a:solidFill>
            <a:prstDash val="sys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7535283" y="3667756"/>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6" name="Rectangle 105"/>
          <p:cNvSpPr/>
          <p:nvPr/>
        </p:nvSpPr>
        <p:spPr>
          <a:xfrm>
            <a:off x="5771634" y="3299184"/>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108" name="Rectangle 107"/>
          <p:cNvSpPr/>
          <p:nvPr/>
        </p:nvSpPr>
        <p:spPr>
          <a:xfrm>
            <a:off x="7273337" y="3398789"/>
            <a:ext cx="141613" cy="11912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cxnSp>
        <p:nvCxnSpPr>
          <p:cNvPr id="109" name="Elbow Connector 116"/>
          <p:cNvCxnSpPr/>
          <p:nvPr/>
        </p:nvCxnSpPr>
        <p:spPr>
          <a:xfrm rot="10800000" flipV="1">
            <a:off x="6457272" y="3517913"/>
            <a:ext cx="725543" cy="1"/>
          </a:xfrm>
          <a:prstGeom prst="bentConnector3">
            <a:avLst>
              <a:gd name="adj1" fmla="val 50000"/>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119545" y="1552858"/>
            <a:ext cx="571571" cy="230806"/>
          </a:xfrm>
          <a:prstGeom prst="rect">
            <a:avLst/>
          </a:prstGeom>
          <a:solidFill>
            <a:schemeClr val="bg1">
              <a:lumMod val="95000"/>
              <a:alpha val="74902"/>
            </a:schemeClr>
          </a:solidFill>
        </p:spPr>
        <p:txBody>
          <a:bodyPr wrap="square" lIns="0" tIns="45707" rIns="0" bIns="45707" rtlCol="0" anchor="ctr" anchorCtr="0">
            <a:spAutoFit/>
          </a:bodyPr>
          <a:lstStyle/>
          <a:p>
            <a:pPr algn="ctr" defTabSz="914134">
              <a:defRPr/>
            </a:pPr>
            <a:r>
              <a:rPr lang="en-US" sz="900" b="1" i="1" kern="0" dirty="0">
                <a:solidFill>
                  <a:prstClr val="black"/>
                </a:solidFill>
              </a:rPr>
              <a:t>REST</a:t>
            </a:r>
          </a:p>
        </p:txBody>
      </p:sp>
      <p:sp>
        <p:nvSpPr>
          <p:cNvPr id="111" name="TextBox 110"/>
          <p:cNvSpPr txBox="1"/>
          <p:nvPr/>
        </p:nvSpPr>
        <p:spPr>
          <a:xfrm>
            <a:off x="6554192" y="2570576"/>
            <a:ext cx="481760" cy="230806"/>
          </a:xfrm>
          <a:prstGeom prst="rect">
            <a:avLst/>
          </a:prstGeom>
          <a:solidFill>
            <a:schemeClr val="bg1">
              <a:lumMod val="95000"/>
              <a:alpha val="25000"/>
            </a:schemeClr>
          </a:solidFill>
        </p:spPr>
        <p:txBody>
          <a:bodyPr wrap="square" lIns="0" tIns="45707" rIns="0" bIns="45707" rtlCol="0" anchor="ctr" anchorCtr="0">
            <a:spAutoFit/>
          </a:bodyPr>
          <a:lstStyle/>
          <a:p>
            <a:pPr algn="ctr" defTabSz="914134">
              <a:defRPr/>
            </a:pPr>
            <a:r>
              <a:rPr lang="en-US" sz="900" b="1" i="1" kern="0" dirty="0">
                <a:solidFill>
                  <a:prstClr val="black"/>
                </a:solidFill>
              </a:rPr>
              <a:t>REST</a:t>
            </a:r>
          </a:p>
        </p:txBody>
      </p:sp>
      <p:sp>
        <p:nvSpPr>
          <p:cNvPr id="112" name="TextBox 111"/>
          <p:cNvSpPr txBox="1"/>
          <p:nvPr/>
        </p:nvSpPr>
        <p:spPr>
          <a:xfrm>
            <a:off x="7535282" y="3932766"/>
            <a:ext cx="594459" cy="230806"/>
          </a:xfrm>
          <a:prstGeom prst="rect">
            <a:avLst/>
          </a:prstGeom>
          <a:solidFill>
            <a:schemeClr val="bg1">
              <a:lumMod val="95000"/>
              <a:alpha val="25000"/>
            </a:schemeClr>
          </a:solidFill>
        </p:spPr>
        <p:txBody>
          <a:bodyPr wrap="square" lIns="0" tIns="45707" rIns="0" bIns="45707" rtlCol="0" anchor="ctr" anchorCtr="0">
            <a:spAutoFit/>
          </a:bodyPr>
          <a:lstStyle/>
          <a:p>
            <a:pPr algn="ctr" defTabSz="914134">
              <a:defRPr/>
            </a:pPr>
            <a:r>
              <a:rPr lang="en-US" sz="900" b="1" i="1" kern="0" dirty="0">
                <a:solidFill>
                  <a:prstClr val="black"/>
                </a:solidFill>
              </a:rPr>
              <a:t>SOAP</a:t>
            </a:r>
          </a:p>
        </p:txBody>
      </p:sp>
      <p:sp>
        <p:nvSpPr>
          <p:cNvPr id="113" name="TextBox 112"/>
          <p:cNvSpPr txBox="1"/>
          <p:nvPr/>
        </p:nvSpPr>
        <p:spPr>
          <a:xfrm>
            <a:off x="10438683" y="3272627"/>
            <a:ext cx="481760" cy="230806"/>
          </a:xfrm>
          <a:prstGeom prst="rect">
            <a:avLst/>
          </a:prstGeom>
          <a:noFill/>
        </p:spPr>
        <p:txBody>
          <a:bodyPr wrap="square" lIns="0" tIns="45707" rIns="0" bIns="45707" rtlCol="0" anchor="ctr" anchorCtr="0">
            <a:spAutoFit/>
          </a:bodyPr>
          <a:lstStyle/>
          <a:p>
            <a:pPr algn="ctr" defTabSz="914134">
              <a:defRPr/>
            </a:pPr>
            <a:r>
              <a:rPr lang="en-US" sz="900" b="1" i="1" kern="0" dirty="0">
                <a:solidFill>
                  <a:prstClr val="black"/>
                </a:solidFill>
              </a:rPr>
              <a:t>REST</a:t>
            </a:r>
          </a:p>
        </p:txBody>
      </p:sp>
      <p:sp>
        <p:nvSpPr>
          <p:cNvPr id="114" name="TextBox 113"/>
          <p:cNvSpPr txBox="1"/>
          <p:nvPr/>
        </p:nvSpPr>
        <p:spPr>
          <a:xfrm>
            <a:off x="5842440" y="5076559"/>
            <a:ext cx="756444" cy="369306"/>
          </a:xfrm>
          <a:prstGeom prst="rect">
            <a:avLst/>
          </a:prstGeom>
          <a:solidFill>
            <a:schemeClr val="bg1">
              <a:lumMod val="95000"/>
              <a:alpha val="74902"/>
            </a:schemeClr>
          </a:solidFill>
        </p:spPr>
        <p:txBody>
          <a:bodyPr wrap="square" lIns="0" tIns="45707" rIns="0" bIns="45707" rtlCol="0" anchor="ctr" anchorCtr="0">
            <a:spAutoFit/>
          </a:bodyPr>
          <a:lstStyle/>
          <a:p>
            <a:pPr algn="ctr" defTabSz="914134">
              <a:defRPr/>
            </a:pPr>
            <a:r>
              <a:rPr lang="en-US" sz="900" b="1" i="1" kern="0" dirty="0">
                <a:solidFill>
                  <a:prstClr val="black"/>
                </a:solidFill>
              </a:rPr>
              <a:t>KEYSTONE/ HEAT</a:t>
            </a:r>
          </a:p>
        </p:txBody>
      </p:sp>
      <p:sp>
        <p:nvSpPr>
          <p:cNvPr id="115" name="TextBox 114"/>
          <p:cNvSpPr txBox="1"/>
          <p:nvPr/>
        </p:nvSpPr>
        <p:spPr>
          <a:xfrm>
            <a:off x="8464165" y="5161987"/>
            <a:ext cx="481760" cy="230806"/>
          </a:xfrm>
          <a:prstGeom prst="rect">
            <a:avLst/>
          </a:prstGeom>
          <a:solidFill>
            <a:schemeClr val="bg1">
              <a:lumMod val="95000"/>
              <a:alpha val="74902"/>
            </a:schemeClr>
          </a:solidFill>
        </p:spPr>
        <p:txBody>
          <a:bodyPr wrap="square" lIns="0" tIns="45707" rIns="0" bIns="45707" rtlCol="0" anchor="ctr" anchorCtr="0">
            <a:spAutoFit/>
          </a:bodyPr>
          <a:lstStyle/>
          <a:p>
            <a:pPr algn="ctr" defTabSz="914134">
              <a:defRPr/>
            </a:pPr>
            <a:r>
              <a:rPr lang="en-US" sz="900" b="1" i="1" kern="0" dirty="0">
                <a:solidFill>
                  <a:prstClr val="black"/>
                </a:solidFill>
              </a:rPr>
              <a:t>REST</a:t>
            </a:r>
          </a:p>
        </p:txBody>
      </p:sp>
      <p:sp>
        <p:nvSpPr>
          <p:cNvPr id="116" name="Rectangle 115"/>
          <p:cNvSpPr/>
          <p:nvPr/>
        </p:nvSpPr>
        <p:spPr>
          <a:xfrm>
            <a:off x="4210689" y="2737649"/>
            <a:ext cx="618907" cy="432777"/>
          </a:xfrm>
          <a:prstGeom prst="rect">
            <a:avLst/>
          </a:prstGeom>
          <a:gradFill>
            <a:gsLst>
              <a:gs pos="0">
                <a:schemeClr val="accent5">
                  <a:lumMod val="75000"/>
                </a:schemeClr>
              </a:gs>
              <a:gs pos="80000">
                <a:schemeClr val="accent5">
                  <a:lumMod val="75000"/>
                </a:schemeClr>
              </a:gs>
              <a:gs pos="100000">
                <a:schemeClr val="accent5">
                  <a:lumMod val="75000"/>
                </a:schemeClr>
              </a:gs>
            </a:gsLst>
          </a:gra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900" b="1" dirty="0">
                <a:solidFill>
                  <a:schemeClr val="bg1"/>
                </a:solidFill>
                <a:latin typeface="Calibri" panose="020F0502020204030204" pitchFamily="34" charset="0"/>
                <a:cs typeface="Calibri" panose="020F0502020204030204" pitchFamily="34" charset="0"/>
              </a:rPr>
              <a:t>Service</a:t>
            </a:r>
            <a:br>
              <a:rPr lang="en-US" sz="900" b="1" dirty="0">
                <a:solidFill>
                  <a:schemeClr val="bg1"/>
                </a:solidFill>
                <a:latin typeface="Calibri" panose="020F0502020204030204" pitchFamily="34" charset="0"/>
                <a:cs typeface="Calibri" panose="020F0502020204030204" pitchFamily="34" charset="0"/>
              </a:rPr>
            </a:br>
            <a:r>
              <a:rPr lang="en-US" sz="900" b="1" dirty="0">
                <a:solidFill>
                  <a:schemeClr val="bg1"/>
                </a:solidFill>
                <a:latin typeface="Calibri" panose="020F0502020204030204" pitchFamily="34" charset="0"/>
                <a:cs typeface="Calibri" panose="020F0502020204030204" pitchFamily="34" charset="0"/>
              </a:rPr>
              <a:t>Recipes</a:t>
            </a:r>
          </a:p>
        </p:txBody>
      </p:sp>
      <p:cxnSp>
        <p:nvCxnSpPr>
          <p:cNvPr id="117" name="Straight Arrow Connector 116"/>
          <p:cNvCxnSpPr/>
          <p:nvPr/>
        </p:nvCxnSpPr>
        <p:spPr>
          <a:xfrm flipV="1">
            <a:off x="5407105" y="3677821"/>
            <a:ext cx="0" cy="454024"/>
          </a:xfrm>
          <a:prstGeom prst="straightConnector1">
            <a:avLst/>
          </a:prstGeom>
          <a:ln w="19050">
            <a:solidFill>
              <a:schemeClr val="tx1"/>
            </a:solidFill>
            <a:prstDash val="sys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8" name="Can 111"/>
          <p:cNvSpPr/>
          <p:nvPr/>
        </p:nvSpPr>
        <p:spPr bwMode="auto">
          <a:xfrm>
            <a:off x="4657387" y="3135928"/>
            <a:ext cx="669324" cy="411909"/>
          </a:xfrm>
          <a:prstGeom prst="can">
            <a:avLst/>
          </a:prstGeom>
          <a:solidFill>
            <a:srgbClr val="EEECE1">
              <a:lumMod val="40000"/>
              <a:lumOff val="60000"/>
            </a:srgbClr>
          </a:solidFill>
          <a:ln w="12700" cap="flat" cmpd="sng" algn="ctr">
            <a:solidFill>
              <a:srgbClr val="002060"/>
            </a:solidFill>
            <a:prstDash val="solid"/>
            <a:round/>
            <a:headEnd type="none" w="med" len="med"/>
            <a:tailEnd type="none" w="med" len="med"/>
          </a:ln>
          <a:effectLst/>
        </p:spPr>
        <p:txBody>
          <a:bodyPr vert="horz" wrap="square" lIns="0" tIns="0" rIns="0" bIns="0" numCol="1" rtlCol="0" anchor="t" anchorCtr="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black"/>
                </a:solidFill>
                <a:effectLst/>
                <a:uLnTx/>
                <a:uFillTx/>
                <a:latin typeface="Calibri"/>
              </a:rPr>
              <a:t>Catalog</a:t>
            </a:r>
            <a:br>
              <a:rPr kumimoji="0" lang="en-US" sz="900" b="0" i="0" u="none" strike="noStrike" kern="0" cap="none" spc="0" normalizeH="0" baseline="0" noProof="0" dirty="0">
                <a:ln>
                  <a:noFill/>
                </a:ln>
                <a:solidFill>
                  <a:prstClr val="black"/>
                </a:solidFill>
                <a:effectLst/>
                <a:uLnTx/>
                <a:uFillTx/>
                <a:latin typeface="Calibri"/>
              </a:rPr>
            </a:br>
            <a:r>
              <a:rPr kumimoji="0" lang="en-US" sz="900" b="0" i="0" u="none" strike="noStrike" kern="0" cap="none" spc="0" normalizeH="0" baseline="0" noProof="0" dirty="0">
                <a:ln>
                  <a:noFill/>
                </a:ln>
                <a:solidFill>
                  <a:prstClr val="black"/>
                </a:solidFill>
                <a:effectLst/>
                <a:uLnTx/>
                <a:uFillTx/>
                <a:latin typeface="Calibri"/>
              </a:rPr>
              <a:t>DB</a:t>
            </a:r>
          </a:p>
        </p:txBody>
      </p:sp>
      <p:cxnSp>
        <p:nvCxnSpPr>
          <p:cNvPr id="119" name="Straight Arrow Connector 118"/>
          <p:cNvCxnSpPr>
            <a:stCxn id="89" idx="2"/>
            <a:endCxn id="94" idx="0"/>
          </p:cNvCxnSpPr>
          <p:nvPr/>
        </p:nvCxnSpPr>
        <p:spPr>
          <a:xfrm>
            <a:off x="9086643" y="4690665"/>
            <a:ext cx="11677" cy="70212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8647630" y="1447640"/>
            <a:ext cx="0" cy="439962"/>
          </a:xfrm>
          <a:prstGeom prst="straightConnector1">
            <a:avLst/>
          </a:prstGeom>
          <a:noFill/>
          <a:ln w="28575" cap="flat" cmpd="sng" algn="ctr">
            <a:solidFill>
              <a:sysClr val="windowText" lastClr="000000">
                <a:lumMod val="50000"/>
                <a:lumOff val="50000"/>
              </a:sysClr>
            </a:solidFill>
            <a:prstDash val="solid"/>
            <a:tailEnd type="arrow"/>
          </a:ln>
          <a:effectLst/>
        </p:spPr>
      </p:cxnSp>
      <p:sp>
        <p:nvSpPr>
          <p:cNvPr id="121" name="Rectangle 120"/>
          <p:cNvSpPr/>
          <p:nvPr/>
        </p:nvSpPr>
        <p:spPr>
          <a:xfrm>
            <a:off x="7673344" y="1050796"/>
            <a:ext cx="2621412" cy="360612"/>
          </a:xfrm>
          <a:prstGeom prst="rect">
            <a:avLst/>
          </a:prstGeom>
          <a:solidFill>
            <a:sysClr val="window" lastClr="FFFFFF">
              <a:lumMod val="8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11647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Arial"/>
              </a:rPr>
              <a:t>Infrastructure Portal</a:t>
            </a:r>
          </a:p>
        </p:txBody>
      </p:sp>
      <p:sp>
        <p:nvSpPr>
          <p:cNvPr id="122" name="TextBox 121"/>
          <p:cNvSpPr txBox="1"/>
          <p:nvPr/>
        </p:nvSpPr>
        <p:spPr>
          <a:xfrm>
            <a:off x="7966944" y="1529962"/>
            <a:ext cx="571571" cy="230806"/>
          </a:xfrm>
          <a:prstGeom prst="rect">
            <a:avLst/>
          </a:prstGeom>
          <a:noFill/>
        </p:spPr>
        <p:txBody>
          <a:bodyPr wrap="square" lIns="0" tIns="45707" rIns="0" bIns="45707" rtlCol="0" anchor="ctr" anchorCtr="0">
            <a:spAutoFit/>
          </a:bodyPr>
          <a:lstStyle/>
          <a:p>
            <a:pPr algn="ctr" defTabSz="914134">
              <a:defRPr/>
            </a:pPr>
            <a:r>
              <a:rPr lang="en-US" sz="900" b="1" i="1" kern="0" dirty="0">
                <a:solidFill>
                  <a:prstClr val="black"/>
                </a:solidFill>
              </a:rPr>
              <a:t>REST</a:t>
            </a:r>
          </a:p>
        </p:txBody>
      </p:sp>
      <p:sp>
        <p:nvSpPr>
          <p:cNvPr id="123" name="Rectangle 122"/>
          <p:cNvSpPr/>
          <p:nvPr/>
        </p:nvSpPr>
        <p:spPr>
          <a:xfrm>
            <a:off x="1442222" y="1223368"/>
            <a:ext cx="1004026" cy="707707"/>
          </a:xfrm>
          <a:prstGeom prst="rect">
            <a:avLst/>
          </a:prstGeom>
          <a:solidFill>
            <a:schemeClr val="tx2">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r>
              <a:rPr lang="en-US" sz="1400" dirty="0">
                <a:solidFill>
                  <a:schemeClr val="tx1"/>
                </a:solidFill>
                <a:latin typeface="+mj-lt"/>
              </a:rPr>
              <a:t>SDC</a:t>
            </a:r>
          </a:p>
        </p:txBody>
      </p:sp>
      <p:cxnSp>
        <p:nvCxnSpPr>
          <p:cNvPr id="124" name="Elbow Connector 98"/>
          <p:cNvCxnSpPr>
            <a:stCxn id="123" idx="2"/>
          </p:cNvCxnSpPr>
          <p:nvPr/>
        </p:nvCxnSpPr>
        <p:spPr>
          <a:xfrm rot="16200000" flipH="1">
            <a:off x="2564782" y="1310528"/>
            <a:ext cx="469712" cy="1710806"/>
          </a:xfrm>
          <a:prstGeom prst="bentConnector2">
            <a:avLst/>
          </a:prstGeom>
          <a:ln w="19050">
            <a:solidFill>
              <a:schemeClr val="tx1">
                <a:lumMod val="65000"/>
                <a:lumOff val="35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6" name="Content Placeholder 4"/>
          <p:cNvSpPr txBox="1">
            <a:spLocks/>
          </p:cNvSpPr>
          <p:nvPr/>
        </p:nvSpPr>
        <p:spPr>
          <a:xfrm>
            <a:off x="207276" y="2046306"/>
            <a:ext cx="3636864" cy="3655827"/>
          </a:xfrm>
          <a:prstGeom prst="rect">
            <a:avLst/>
          </a:prstGeom>
        </p:spPr>
        <p:txBody>
          <a:bodyPr>
            <a:no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800" b="1" dirty="0">
                <a:latin typeface="+mj-lt"/>
                <a:ea typeface="+mj-ea"/>
                <a:cs typeface="+mj-cs"/>
              </a:rPr>
              <a:t>Interfaces</a:t>
            </a:r>
          </a:p>
          <a:p>
            <a:pPr marL="0" indent="0">
              <a:buFont typeface="Wingdings" panose="05000000000000000000" pitchFamily="2" charset="2"/>
              <a:buNone/>
            </a:pPr>
            <a:r>
              <a:rPr lang="en-US" sz="1100" b="1" dirty="0">
                <a:latin typeface="Segoe UI" panose="020B0502040204020203" pitchFamily="34" charset="0"/>
                <a:cs typeface="Segoe UI" panose="020B0502040204020203" pitchFamily="34" charset="0"/>
              </a:rPr>
              <a:t>SDC</a:t>
            </a:r>
          </a:p>
          <a:p>
            <a:pPr marL="285750" indent="-285750">
              <a:spcBef>
                <a:spcPts val="0"/>
              </a:spcBef>
            </a:pPr>
            <a:r>
              <a:rPr lang="en-US" sz="1100" dirty="0"/>
              <a:t>Distribution of orchestration artifacts </a:t>
            </a:r>
          </a:p>
          <a:p>
            <a:pPr marL="285750" indent="-285750">
              <a:spcBef>
                <a:spcPts val="0"/>
              </a:spcBef>
            </a:pPr>
            <a:r>
              <a:rPr lang="en-US" sz="1100" dirty="0"/>
              <a:t>UEB event notifications, HTTP artifact retrieval</a:t>
            </a:r>
          </a:p>
          <a:p>
            <a:pPr marL="0" indent="0">
              <a:spcBef>
                <a:spcPts val="1200"/>
              </a:spcBef>
              <a:spcAft>
                <a:spcPts val="200"/>
              </a:spcAft>
              <a:buFont typeface="Wingdings" panose="05000000000000000000" pitchFamily="2" charset="2"/>
              <a:buNone/>
            </a:pPr>
            <a:r>
              <a:rPr lang="en-US" sz="1100" b="1" dirty="0">
                <a:latin typeface="Segoe UI" panose="020B0502040204020203" pitchFamily="34" charset="0"/>
                <a:cs typeface="Segoe UI" panose="020B0502040204020203" pitchFamily="34" charset="0"/>
              </a:rPr>
              <a:t>AAI</a:t>
            </a:r>
          </a:p>
          <a:p>
            <a:pPr marL="285750" indent="-285750">
              <a:spcBef>
                <a:spcPts val="0"/>
              </a:spcBef>
            </a:pPr>
            <a:r>
              <a:rPr lang="en-US" sz="1100" dirty="0"/>
              <a:t>Query and update inventory</a:t>
            </a:r>
          </a:p>
          <a:p>
            <a:pPr marL="285750" indent="-285750">
              <a:spcBef>
                <a:spcPts val="0"/>
              </a:spcBef>
            </a:pPr>
            <a:r>
              <a:rPr lang="en-US" sz="1100" dirty="0"/>
              <a:t>RESTful API</a:t>
            </a:r>
          </a:p>
          <a:p>
            <a:pPr marL="0" indent="0">
              <a:spcBef>
                <a:spcPts val="1200"/>
              </a:spcBef>
              <a:buFont typeface="Wingdings" panose="05000000000000000000" pitchFamily="2" charset="2"/>
              <a:buNone/>
            </a:pPr>
            <a:r>
              <a:rPr lang="en-US" sz="1100" b="1" dirty="0">
                <a:latin typeface="Segoe UI" panose="020B0502040204020203" pitchFamily="34" charset="0"/>
                <a:cs typeface="Segoe UI" panose="020B0502040204020203" pitchFamily="34" charset="0"/>
              </a:rPr>
              <a:t>Multi-VIM</a:t>
            </a:r>
          </a:p>
          <a:p>
            <a:pPr marL="285750" indent="-285750">
              <a:spcBef>
                <a:spcPts val="0"/>
              </a:spcBef>
            </a:pPr>
            <a:r>
              <a:rPr lang="en-US" sz="1100" dirty="0"/>
              <a:t>Instantiation of virtual resources in the cloud</a:t>
            </a:r>
          </a:p>
          <a:p>
            <a:pPr marL="285750" indent="-285750">
              <a:spcBef>
                <a:spcPts val="0"/>
              </a:spcBef>
            </a:pPr>
            <a:r>
              <a:rPr lang="en-US" sz="1100" dirty="0" err="1"/>
              <a:t>Openstack</a:t>
            </a:r>
            <a:r>
              <a:rPr lang="en-US" sz="1100" dirty="0"/>
              <a:t> APIs (primarily Heat and Keystone)</a:t>
            </a:r>
          </a:p>
          <a:p>
            <a:pPr marL="0" indent="0">
              <a:spcBef>
                <a:spcPts val="1200"/>
              </a:spcBef>
              <a:buFont typeface="Wingdings" panose="05000000000000000000" pitchFamily="2" charset="2"/>
              <a:buNone/>
            </a:pPr>
            <a:r>
              <a:rPr lang="en-US" sz="1100" b="1" dirty="0">
                <a:latin typeface="Segoe UI" panose="020B0502040204020203" pitchFamily="34" charset="0"/>
                <a:cs typeface="Segoe UI" panose="020B0502040204020203" pitchFamily="34" charset="0"/>
              </a:rPr>
              <a:t>SDN</a:t>
            </a:r>
            <a:r>
              <a:rPr lang="en-US" sz="1100" dirty="0"/>
              <a:t> </a:t>
            </a:r>
            <a:r>
              <a:rPr lang="en-US" sz="1100" b="1" dirty="0">
                <a:latin typeface="Segoe UI" panose="020B0502040204020203" pitchFamily="34" charset="0"/>
                <a:cs typeface="Segoe UI" panose="020B0502040204020203" pitchFamily="34" charset="0"/>
              </a:rPr>
              <a:t>Controller</a:t>
            </a:r>
          </a:p>
          <a:p>
            <a:pPr marL="285750" indent="-285750">
              <a:spcBef>
                <a:spcPts val="0"/>
              </a:spcBef>
            </a:pPr>
            <a:r>
              <a:rPr lang="en-US" sz="1100" dirty="0"/>
              <a:t>Assign and configure network resources</a:t>
            </a:r>
          </a:p>
          <a:p>
            <a:pPr marL="285750" indent="-285750">
              <a:spcBef>
                <a:spcPts val="0"/>
              </a:spcBef>
            </a:pPr>
            <a:r>
              <a:rPr lang="en-US" sz="1100" dirty="0"/>
              <a:t>Yang-based RPC and REST</a:t>
            </a:r>
          </a:p>
          <a:p>
            <a:pPr marL="0" indent="0">
              <a:spcBef>
                <a:spcPts val="1200"/>
              </a:spcBef>
              <a:buFont typeface="Wingdings" panose="05000000000000000000" pitchFamily="2" charset="2"/>
              <a:buNone/>
            </a:pPr>
            <a:r>
              <a:rPr lang="en-US" sz="1100" b="1" dirty="0">
                <a:latin typeface="Segoe UI" panose="020B0502040204020203" pitchFamily="34" charset="0"/>
                <a:cs typeface="Segoe UI" panose="020B0502040204020203" pitchFamily="34" charset="0"/>
              </a:rPr>
              <a:t>App</a:t>
            </a:r>
            <a:r>
              <a:rPr lang="en-US" sz="1100" dirty="0"/>
              <a:t> </a:t>
            </a:r>
            <a:r>
              <a:rPr lang="en-US" sz="1100" b="1" dirty="0">
                <a:latin typeface="Segoe UI" panose="020B0502040204020203" pitchFamily="34" charset="0"/>
                <a:cs typeface="Segoe UI" panose="020B0502040204020203" pitchFamily="34" charset="0"/>
              </a:rPr>
              <a:t>Controller</a:t>
            </a:r>
            <a:endParaRPr lang="en-US" sz="1100" dirty="0"/>
          </a:p>
          <a:p>
            <a:pPr marL="285750" indent="-285750">
              <a:spcBef>
                <a:spcPts val="0"/>
              </a:spcBef>
            </a:pPr>
            <a:r>
              <a:rPr lang="en-US" sz="1100" dirty="0"/>
              <a:t>Assign and configure application resources</a:t>
            </a:r>
          </a:p>
          <a:p>
            <a:pPr marL="285750" indent="-285750">
              <a:spcBef>
                <a:spcPts val="0"/>
              </a:spcBef>
            </a:pPr>
            <a:r>
              <a:rPr lang="en-US" sz="1100" dirty="0"/>
              <a:t>Yang and/or event based API</a:t>
            </a:r>
          </a:p>
          <a:p>
            <a:pPr marL="285750" indent="-285750">
              <a:spcBef>
                <a:spcPts val="200"/>
              </a:spcBef>
              <a:spcAft>
                <a:spcPts val="200"/>
              </a:spcAft>
            </a:pPr>
            <a:endParaRPr lang="en-US" sz="1400" dirty="0">
              <a:latin typeface="Calibri" panose="020F0502020204030204" pitchFamily="34" charset="0"/>
              <a:cs typeface="Calibri" panose="020F0502020204030204" pitchFamily="34" charset="0"/>
            </a:endParaRPr>
          </a:p>
          <a:p>
            <a:pPr marL="285750" indent="-285750">
              <a:spcBef>
                <a:spcPts val="200"/>
              </a:spcBef>
              <a:spcAft>
                <a:spcPts val="200"/>
              </a:spcAft>
            </a:pPr>
            <a:endParaRPr lang="en-US" sz="1600" dirty="0"/>
          </a:p>
        </p:txBody>
      </p:sp>
    </p:spTree>
    <p:extLst>
      <p:ext uri="{BB962C8B-B14F-4D97-AF65-F5344CB8AC3E}">
        <p14:creationId xmlns:p14="http://schemas.microsoft.com/office/powerpoint/2010/main" val="24891697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 name="Rectangle 47"/>
          <p:cNvSpPr/>
          <p:nvPr/>
        </p:nvSpPr>
        <p:spPr>
          <a:xfrm>
            <a:off x="4541309" y="4125949"/>
            <a:ext cx="167927" cy="7012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49" name="Rectangle 48"/>
          <p:cNvSpPr/>
          <p:nvPr/>
        </p:nvSpPr>
        <p:spPr>
          <a:xfrm>
            <a:off x="2604578" y="2582897"/>
            <a:ext cx="6436129" cy="3424498"/>
          </a:xfrm>
          <a:prstGeom prst="rect">
            <a:avLst/>
          </a:prstGeom>
          <a:solidFill>
            <a:srgbClr val="92D050"/>
          </a:solidFill>
          <a:ln w="25400" cap="flat" cmpd="sng" algn="ctr">
            <a:noFill/>
            <a:prstDash val="solid"/>
          </a:ln>
          <a:effectLst>
            <a:outerShdw blurRad="50800" dist="76200" dir="2700000" algn="tl" rotWithShape="0">
              <a:prstClr val="black">
                <a:alpha val="40000"/>
              </a:prstClr>
            </a:outerShdw>
          </a:effectLst>
          <a:scene3d>
            <a:camera prst="orthographicFront">
              <a:rot lat="0" lon="0" rev="0"/>
            </a:camera>
            <a:lightRig rig="balanced" dir="t">
              <a:rot lat="0" lon="0" rev="8700000"/>
            </a:lightRig>
          </a:scene3d>
          <a:sp3d>
            <a:bevelT w="190500" h="38100"/>
          </a:sp3d>
        </p:spPr>
        <p:txBody>
          <a:bodyPr lIns="68222" tIns="34111" rIns="68222" bIns="34111" rtlCol="0" anchor="ctr" anchorCtr="0"/>
          <a:lstStyle/>
          <a:p>
            <a:pPr defTabSz="682221">
              <a:defRPr/>
            </a:pPr>
            <a:r>
              <a:rPr lang="en-US" sz="2100" kern="0" dirty="0">
                <a:solidFill>
                  <a:prstClr val="black"/>
                </a:solidFill>
                <a:latin typeface="Calibri"/>
              </a:rPr>
              <a:t>SDN-C</a:t>
            </a:r>
          </a:p>
        </p:txBody>
      </p:sp>
      <p:sp>
        <p:nvSpPr>
          <p:cNvPr id="50" name="Rounded Rectangle 225"/>
          <p:cNvSpPr/>
          <p:nvPr/>
        </p:nvSpPr>
        <p:spPr>
          <a:xfrm>
            <a:off x="2830615" y="2578837"/>
            <a:ext cx="3371599" cy="601975"/>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algn="ctr" defTabSz="682221">
              <a:defRPr/>
            </a:pPr>
            <a:r>
              <a:rPr lang="en-US" sz="900" b="1" kern="0" dirty="0">
                <a:solidFill>
                  <a:prstClr val="black"/>
                </a:solidFill>
                <a:latin typeface="Calibri"/>
              </a:rPr>
              <a:t>API Handlers</a:t>
            </a:r>
          </a:p>
        </p:txBody>
      </p:sp>
      <p:sp>
        <p:nvSpPr>
          <p:cNvPr id="51" name="Rounded Rectangle 226"/>
          <p:cNvSpPr/>
          <p:nvPr/>
        </p:nvSpPr>
        <p:spPr>
          <a:xfrm>
            <a:off x="3624329" y="3522974"/>
            <a:ext cx="1329641" cy="713213"/>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ctr"/>
          <a:lstStyle/>
          <a:p>
            <a:pPr algn="ctr" defTabSz="682221">
              <a:defRPr/>
            </a:pPr>
            <a:r>
              <a:rPr lang="en-US" sz="900" b="1" kern="0" dirty="0">
                <a:solidFill>
                  <a:prstClr val="black"/>
                </a:solidFill>
                <a:latin typeface="Calibri"/>
              </a:rPr>
              <a:t>Service Logic Interpreter</a:t>
            </a:r>
          </a:p>
        </p:txBody>
      </p:sp>
      <p:sp>
        <p:nvSpPr>
          <p:cNvPr id="52" name="Rounded Rectangle 227"/>
          <p:cNvSpPr/>
          <p:nvPr/>
        </p:nvSpPr>
        <p:spPr>
          <a:xfrm>
            <a:off x="2787450" y="5243528"/>
            <a:ext cx="5555606" cy="576713"/>
          </a:xfrm>
          <a:prstGeom prst="roundRect">
            <a:avLst/>
          </a:prstGeom>
          <a:solidFill>
            <a:sysClr val="window" lastClr="FFFFFF"/>
          </a:solidFill>
          <a:ln w="19050" cap="flat" cmpd="sng" algn="ctr">
            <a:solidFill>
              <a:srgbClr val="70AD47"/>
            </a:solidFill>
            <a:prstDash val="solid"/>
            <a:miter lim="800000"/>
          </a:ln>
          <a:effectLst/>
        </p:spPr>
        <p:txBody>
          <a:bodyPr lIns="68222" tIns="34111" rIns="68222" bIns="34111" rtlCol="0" anchor="t" anchorCtr="0"/>
          <a:lstStyle/>
          <a:p>
            <a:pPr algn="ctr" defTabSz="682221">
              <a:defRPr/>
            </a:pPr>
            <a:r>
              <a:rPr lang="en-US" sz="900" b="1" kern="0" dirty="0">
                <a:solidFill>
                  <a:prstClr val="black"/>
                </a:solidFill>
                <a:latin typeface="Calibri" panose="020F0502020204030204"/>
              </a:rPr>
              <a:t>Network Adapters</a:t>
            </a:r>
          </a:p>
        </p:txBody>
      </p:sp>
      <p:sp>
        <p:nvSpPr>
          <p:cNvPr id="53" name="Can 228"/>
          <p:cNvSpPr/>
          <p:nvPr/>
        </p:nvSpPr>
        <p:spPr>
          <a:xfrm>
            <a:off x="6547453" y="3832167"/>
            <a:ext cx="1248622" cy="973898"/>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algn="ctr" defTabSz="682221">
              <a:lnSpc>
                <a:spcPts val="674"/>
              </a:lnSpc>
              <a:defRPr/>
            </a:pPr>
            <a:r>
              <a:rPr lang="en-US" sz="900" b="1" kern="0" dirty="0">
                <a:solidFill>
                  <a:prstClr val="black"/>
                </a:solidFill>
                <a:latin typeface="Calibri"/>
              </a:rPr>
              <a:t>SDN-C Database</a:t>
            </a:r>
          </a:p>
        </p:txBody>
      </p:sp>
      <p:sp>
        <p:nvSpPr>
          <p:cNvPr id="54" name="TextBox 53"/>
          <p:cNvSpPr txBox="1"/>
          <p:nvPr/>
        </p:nvSpPr>
        <p:spPr>
          <a:xfrm>
            <a:off x="6574612" y="4257967"/>
            <a:ext cx="1165697" cy="195846"/>
          </a:xfrm>
          <a:prstGeom prst="rect">
            <a:avLst/>
          </a:prstGeom>
          <a:solidFill>
            <a:srgbClr val="70AD47">
              <a:lumMod val="20000"/>
              <a:lumOff val="80000"/>
            </a:srgbClr>
          </a:solidFill>
        </p:spPr>
        <p:txBody>
          <a:bodyPr wrap="square" lIns="0" tIns="34111" rIns="0" bIns="34111" rtlCol="0" anchor="ctr" anchorCtr="0">
            <a:spAutoFit/>
          </a:bodyPr>
          <a:lstStyle/>
          <a:p>
            <a:pPr algn="ctr" defTabSz="682221">
              <a:defRPr/>
            </a:pPr>
            <a:r>
              <a:rPr lang="en-US" sz="825" i="1" kern="0" dirty="0">
                <a:solidFill>
                  <a:prstClr val="black"/>
                </a:solidFill>
                <a:latin typeface="Calibri"/>
              </a:rPr>
              <a:t>Service Logic/Eng Rules </a:t>
            </a:r>
          </a:p>
        </p:txBody>
      </p:sp>
      <p:sp>
        <p:nvSpPr>
          <p:cNvPr id="55" name="TextBox 54"/>
          <p:cNvSpPr txBox="1"/>
          <p:nvPr/>
        </p:nvSpPr>
        <p:spPr>
          <a:xfrm>
            <a:off x="6643205" y="4417051"/>
            <a:ext cx="1067164" cy="322804"/>
          </a:xfrm>
          <a:prstGeom prst="rect">
            <a:avLst/>
          </a:prstGeom>
          <a:solidFill>
            <a:srgbClr val="70AD47">
              <a:lumMod val="20000"/>
              <a:lumOff val="80000"/>
            </a:srgbClr>
          </a:solidFill>
        </p:spPr>
        <p:txBody>
          <a:bodyPr wrap="square" lIns="0" tIns="34111" rIns="0" bIns="34111" rtlCol="0" anchor="ctr" anchorCtr="0">
            <a:spAutoFit/>
          </a:bodyPr>
          <a:lstStyle/>
          <a:p>
            <a:pPr algn="ctr" defTabSz="682221">
              <a:defRPr/>
            </a:pPr>
            <a:r>
              <a:rPr lang="en-US" sz="825" i="1" kern="0" dirty="0">
                <a:solidFill>
                  <a:prstClr val="black"/>
                </a:solidFill>
                <a:latin typeface="Calibri"/>
              </a:rPr>
              <a:t>Assigned Resource Inventory</a:t>
            </a:r>
          </a:p>
        </p:txBody>
      </p:sp>
      <p:sp>
        <p:nvSpPr>
          <p:cNvPr id="56" name="Vertical Scroll 231"/>
          <p:cNvSpPr/>
          <p:nvPr/>
        </p:nvSpPr>
        <p:spPr>
          <a:xfrm>
            <a:off x="6630946" y="1412397"/>
            <a:ext cx="713686" cy="648018"/>
          </a:xfrm>
          <a:prstGeom prst="verticalScroll">
            <a:avLst/>
          </a:prstGeom>
          <a:solidFill>
            <a:srgbClr val="44C8F5">
              <a:lumMod val="40000"/>
              <a:lumOff val="60000"/>
            </a:srgbClr>
          </a:solidFill>
          <a:ln w="25400" cap="flat" cmpd="sng" algn="ctr">
            <a:solidFill>
              <a:schemeClr val="accent1">
                <a:lumMod val="75000"/>
              </a:schemeClr>
            </a:solidFill>
            <a:prstDash val="solid"/>
          </a:ln>
          <a:effectLst/>
        </p:spPr>
        <p:txBody>
          <a:bodyPr lIns="0" tIns="34102" rIns="0" bIns="34102" rtlCol="0" anchor="ctr"/>
          <a:lstStyle/>
          <a:p>
            <a:pPr algn="ctr" defTabSz="908375">
              <a:defRPr/>
            </a:pPr>
            <a:r>
              <a:rPr lang="en-US" sz="825" kern="0" dirty="0">
                <a:solidFill>
                  <a:srgbClr val="000000"/>
                </a:solidFill>
                <a:latin typeface="Calibri"/>
              </a:rPr>
              <a:t>Directed</a:t>
            </a:r>
          </a:p>
          <a:p>
            <a:pPr algn="ctr" defTabSz="908375">
              <a:defRPr/>
            </a:pPr>
            <a:r>
              <a:rPr lang="en-US" sz="825" kern="0" dirty="0">
                <a:solidFill>
                  <a:srgbClr val="000000"/>
                </a:solidFill>
                <a:latin typeface="Calibri"/>
              </a:rPr>
              <a:t>Graph</a:t>
            </a:r>
          </a:p>
          <a:p>
            <a:pPr algn="ctr" defTabSz="908375">
              <a:defRPr/>
            </a:pPr>
            <a:r>
              <a:rPr lang="en-US" sz="825" kern="0" dirty="0">
                <a:solidFill>
                  <a:srgbClr val="000000"/>
                </a:solidFill>
                <a:latin typeface="Calibri"/>
              </a:rPr>
              <a:t>Files – XML </a:t>
            </a:r>
          </a:p>
          <a:p>
            <a:pPr algn="ctr" defTabSz="908375">
              <a:defRPr/>
            </a:pPr>
            <a:r>
              <a:rPr lang="en-US" sz="825" kern="0" dirty="0">
                <a:solidFill>
                  <a:srgbClr val="000000"/>
                </a:solidFill>
                <a:latin typeface="Calibri"/>
              </a:rPr>
              <a:t>(Eng Rules)</a:t>
            </a:r>
          </a:p>
        </p:txBody>
      </p:sp>
      <p:sp>
        <p:nvSpPr>
          <p:cNvPr id="57" name="Vertical Scroll 232"/>
          <p:cNvSpPr/>
          <p:nvPr/>
        </p:nvSpPr>
        <p:spPr>
          <a:xfrm>
            <a:off x="7530531" y="1492982"/>
            <a:ext cx="827585" cy="571501"/>
          </a:xfrm>
          <a:prstGeom prst="verticalScroll">
            <a:avLst/>
          </a:prstGeom>
          <a:solidFill>
            <a:srgbClr val="44C8F5">
              <a:lumMod val="40000"/>
              <a:lumOff val="60000"/>
            </a:srgbClr>
          </a:solidFill>
          <a:ln w="25400" cap="flat" cmpd="sng" algn="ctr">
            <a:solidFill>
              <a:schemeClr val="accent1">
                <a:lumMod val="75000"/>
              </a:schemeClr>
            </a:solidFill>
            <a:prstDash val="solid"/>
          </a:ln>
          <a:effectLst/>
        </p:spPr>
        <p:txBody>
          <a:bodyPr lIns="0" tIns="34102" rIns="0" bIns="34102" rtlCol="0" anchor="ctr"/>
          <a:lstStyle/>
          <a:p>
            <a:pPr algn="ctr" defTabSz="908375">
              <a:defRPr/>
            </a:pPr>
            <a:r>
              <a:rPr lang="en-US" sz="825" kern="0" dirty="0">
                <a:solidFill>
                  <a:srgbClr val="000000"/>
                </a:solidFill>
                <a:latin typeface="Calibri"/>
              </a:rPr>
              <a:t>Network Data </a:t>
            </a:r>
          </a:p>
          <a:p>
            <a:pPr algn="ctr" defTabSz="908375">
              <a:defRPr/>
            </a:pPr>
            <a:r>
              <a:rPr lang="en-US" sz="825" kern="0" dirty="0">
                <a:solidFill>
                  <a:srgbClr val="000000"/>
                </a:solidFill>
                <a:latin typeface="Calibri"/>
              </a:rPr>
              <a:t>Model</a:t>
            </a:r>
          </a:p>
          <a:p>
            <a:pPr algn="ctr" defTabSz="908375">
              <a:defRPr/>
            </a:pPr>
            <a:r>
              <a:rPr lang="en-US" sz="825" kern="0" dirty="0">
                <a:solidFill>
                  <a:srgbClr val="000000"/>
                </a:solidFill>
                <a:latin typeface="Calibri"/>
              </a:rPr>
              <a:t>Files – YANG </a:t>
            </a:r>
          </a:p>
          <a:p>
            <a:pPr algn="ctr" defTabSz="908375">
              <a:defRPr/>
            </a:pPr>
            <a:r>
              <a:rPr lang="en-US" sz="825" kern="0" dirty="0">
                <a:solidFill>
                  <a:srgbClr val="000000"/>
                </a:solidFill>
                <a:latin typeface="Calibri"/>
              </a:rPr>
              <a:t>(i.e. IPAG EMT)</a:t>
            </a:r>
          </a:p>
        </p:txBody>
      </p:sp>
      <p:sp>
        <p:nvSpPr>
          <p:cNvPr id="58" name="Vertical Scroll 233"/>
          <p:cNvSpPr/>
          <p:nvPr/>
        </p:nvSpPr>
        <p:spPr>
          <a:xfrm>
            <a:off x="8458322" y="1540278"/>
            <a:ext cx="827585" cy="520136"/>
          </a:xfrm>
          <a:prstGeom prst="verticalScroll">
            <a:avLst/>
          </a:prstGeom>
          <a:solidFill>
            <a:srgbClr val="44C8F5">
              <a:lumMod val="40000"/>
              <a:lumOff val="60000"/>
            </a:srgbClr>
          </a:solidFill>
          <a:ln w="25400" cap="flat" cmpd="sng" algn="ctr">
            <a:solidFill>
              <a:schemeClr val="accent1">
                <a:lumMod val="75000"/>
              </a:schemeClr>
            </a:solidFill>
            <a:prstDash val="solid"/>
          </a:ln>
          <a:effectLst/>
        </p:spPr>
        <p:txBody>
          <a:bodyPr lIns="0" tIns="34102" rIns="0" bIns="34102" rtlCol="0" anchor="ctr"/>
          <a:lstStyle/>
          <a:p>
            <a:pPr algn="ctr" defTabSz="908375">
              <a:defRPr/>
            </a:pPr>
            <a:r>
              <a:rPr lang="en-US" sz="825" kern="0" dirty="0">
                <a:solidFill>
                  <a:srgbClr val="000000"/>
                </a:solidFill>
                <a:latin typeface="Calibri"/>
              </a:rPr>
              <a:t>Service Data </a:t>
            </a:r>
          </a:p>
          <a:p>
            <a:pPr algn="ctr" defTabSz="908375">
              <a:defRPr/>
            </a:pPr>
            <a:r>
              <a:rPr lang="en-US" sz="825" kern="0" dirty="0">
                <a:solidFill>
                  <a:srgbClr val="000000"/>
                </a:solidFill>
                <a:latin typeface="Calibri"/>
              </a:rPr>
              <a:t>Model</a:t>
            </a:r>
          </a:p>
          <a:p>
            <a:pPr algn="ctr" defTabSz="908375">
              <a:defRPr/>
            </a:pPr>
            <a:r>
              <a:rPr lang="en-US" sz="825" kern="0" dirty="0">
                <a:solidFill>
                  <a:srgbClr val="000000"/>
                </a:solidFill>
                <a:latin typeface="Calibri"/>
              </a:rPr>
              <a:t>Files  -  YANG </a:t>
            </a:r>
          </a:p>
          <a:p>
            <a:pPr algn="ctr" defTabSz="908375">
              <a:defRPr/>
            </a:pPr>
            <a:r>
              <a:rPr lang="en-US" sz="825" kern="0" dirty="0">
                <a:solidFill>
                  <a:srgbClr val="000000"/>
                </a:solidFill>
                <a:latin typeface="Calibri"/>
              </a:rPr>
              <a:t>(i.e.UNI port)</a:t>
            </a:r>
          </a:p>
        </p:txBody>
      </p:sp>
      <p:sp>
        <p:nvSpPr>
          <p:cNvPr id="59" name="Rectangle 58"/>
          <p:cNvSpPr/>
          <p:nvPr/>
        </p:nvSpPr>
        <p:spPr>
          <a:xfrm>
            <a:off x="4597352" y="5512221"/>
            <a:ext cx="1310730" cy="276777"/>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b" anchorCtr="1"/>
          <a:lstStyle/>
          <a:p>
            <a:pPr algn="ctr" defTabSz="682022">
              <a:defRPr/>
            </a:pPr>
            <a:r>
              <a:rPr lang="en-US" sz="825" kern="0" dirty="0">
                <a:solidFill>
                  <a:prstClr val="black"/>
                </a:solidFill>
                <a:latin typeface="Calibri"/>
              </a:rPr>
              <a:t>VRR </a:t>
            </a:r>
            <a:r>
              <a:rPr lang="en-US" sz="675" i="1" kern="0" dirty="0">
                <a:solidFill>
                  <a:prstClr val="black"/>
                </a:solidFill>
                <a:latin typeface="Calibri"/>
              </a:rPr>
              <a:t>Smart Adapter</a:t>
            </a:r>
          </a:p>
          <a:p>
            <a:pPr algn="ctr" defTabSz="682022">
              <a:defRPr/>
            </a:pPr>
            <a:r>
              <a:rPr lang="en-US" sz="675" i="1" kern="0" dirty="0">
                <a:solidFill>
                  <a:prstClr val="black"/>
                </a:solidFill>
                <a:latin typeface="Calibri"/>
              </a:rPr>
              <a:t>Support CLI/NetConf/BGP</a:t>
            </a:r>
          </a:p>
        </p:txBody>
      </p:sp>
      <p:sp>
        <p:nvSpPr>
          <p:cNvPr id="60" name="TextBox 59"/>
          <p:cNvSpPr txBox="1"/>
          <p:nvPr/>
        </p:nvSpPr>
        <p:spPr>
          <a:xfrm>
            <a:off x="1430608" y="3873943"/>
            <a:ext cx="985299" cy="242013"/>
          </a:xfrm>
          <a:prstGeom prst="rect">
            <a:avLst/>
          </a:prstGeom>
          <a:noFill/>
        </p:spPr>
        <p:txBody>
          <a:bodyPr wrap="square" lIns="0" tIns="34111" rIns="0" bIns="34111" rtlCol="0" anchor="ctr" anchorCtr="1">
            <a:spAutoFit/>
          </a:bodyPr>
          <a:lstStyle/>
          <a:p>
            <a:pPr algn="ctr"/>
            <a:r>
              <a:rPr lang="en-US" sz="1125" i="1" dirty="0" err="1">
                <a:solidFill>
                  <a:srgbClr val="009FDB"/>
                </a:solidFill>
                <a:latin typeface="Calibri"/>
              </a:rPr>
              <a:t>OpenDaylight</a:t>
            </a:r>
            <a:endParaRPr lang="en-US" sz="1125" i="1" dirty="0">
              <a:solidFill>
                <a:srgbClr val="009FDB"/>
              </a:solidFill>
              <a:latin typeface="Calibri"/>
            </a:endParaRPr>
          </a:p>
        </p:txBody>
      </p:sp>
      <p:sp>
        <p:nvSpPr>
          <p:cNvPr id="61" name="Rectangle 60"/>
          <p:cNvSpPr/>
          <p:nvPr/>
        </p:nvSpPr>
        <p:spPr>
          <a:xfrm>
            <a:off x="2239364" y="1773539"/>
            <a:ext cx="1182507" cy="315242"/>
          </a:xfrm>
          <a:prstGeom prst="rect">
            <a:avLst/>
          </a:prstGeom>
          <a:solidFill>
            <a:srgbClr val="FF72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222" tIns="34111" rIns="68222" bIns="34111" rtlCol="0" anchor="ctr" anchorCtr="1"/>
          <a:lstStyle/>
          <a:p>
            <a:pPr algn="ctr">
              <a:defRPr/>
            </a:pPr>
            <a:r>
              <a:rPr lang="en-US" sz="1125" kern="0" dirty="0">
                <a:solidFill>
                  <a:prstClr val="white"/>
                </a:solidFill>
                <a:latin typeface="Arial"/>
              </a:rPr>
              <a:t>Security </a:t>
            </a:r>
          </a:p>
          <a:p>
            <a:pPr algn="ctr">
              <a:defRPr/>
            </a:pPr>
            <a:r>
              <a:rPr lang="en-US" sz="1125" dirty="0">
                <a:solidFill>
                  <a:prstClr val="white"/>
                </a:solidFill>
                <a:latin typeface="Calibri"/>
              </a:rPr>
              <a:t>Applications</a:t>
            </a:r>
            <a:endParaRPr lang="en-US" sz="1125" kern="0" dirty="0">
              <a:solidFill>
                <a:prstClr val="white"/>
              </a:solidFill>
              <a:latin typeface="Arial"/>
            </a:endParaRPr>
          </a:p>
        </p:txBody>
      </p:sp>
      <p:sp>
        <p:nvSpPr>
          <p:cNvPr id="62" name="Rectangle 61"/>
          <p:cNvSpPr/>
          <p:nvPr/>
        </p:nvSpPr>
        <p:spPr>
          <a:xfrm>
            <a:off x="8657746" y="3522965"/>
            <a:ext cx="895766" cy="889208"/>
          </a:xfrm>
          <a:prstGeom prst="rect">
            <a:avLst/>
          </a:prstGeom>
          <a:solidFill>
            <a:srgbClr val="FFCC00"/>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203" tIns="34102" rIns="68203" bIns="34102" rtlCol="0" anchor="t" anchorCtr="1"/>
          <a:lstStyle/>
          <a:p>
            <a:pPr algn="ctr" defTabSz="682022">
              <a:defRPr/>
            </a:pPr>
            <a:r>
              <a:rPr lang="en-US" sz="900" kern="0" dirty="0">
                <a:solidFill>
                  <a:prstClr val="black"/>
                </a:solidFill>
                <a:latin typeface="Calibri"/>
              </a:rPr>
              <a:t>A&amp;AI</a:t>
            </a:r>
          </a:p>
        </p:txBody>
      </p:sp>
      <p:sp>
        <p:nvSpPr>
          <p:cNvPr id="63" name="Can 238"/>
          <p:cNvSpPr/>
          <p:nvPr/>
        </p:nvSpPr>
        <p:spPr>
          <a:xfrm>
            <a:off x="8733037" y="3826245"/>
            <a:ext cx="745177" cy="439952"/>
          </a:xfrm>
          <a:prstGeom prst="can">
            <a:avLst>
              <a:gd name="adj" fmla="val 17987"/>
            </a:avLst>
          </a:prstGeom>
          <a:solidFill>
            <a:srgbClr val="FFC000">
              <a:lumMod val="60000"/>
              <a:lumOff val="40000"/>
            </a:srgbClr>
          </a:soli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lIns="68203" tIns="68203" rIns="68203" bIns="34102" rtlCol="0" anchor="ctr"/>
          <a:lstStyle/>
          <a:p>
            <a:pPr algn="ctr" defTabSz="682022">
              <a:lnSpc>
                <a:spcPts val="674"/>
              </a:lnSpc>
              <a:defRPr/>
            </a:pPr>
            <a:r>
              <a:rPr lang="en-US" sz="825" kern="0" dirty="0">
                <a:solidFill>
                  <a:prstClr val="black"/>
                </a:solidFill>
                <a:latin typeface="Calibri"/>
              </a:rPr>
              <a:t>Inventory</a:t>
            </a:r>
          </a:p>
        </p:txBody>
      </p:sp>
      <p:sp>
        <p:nvSpPr>
          <p:cNvPr id="64" name="Right Brace 63"/>
          <p:cNvSpPr/>
          <p:nvPr/>
        </p:nvSpPr>
        <p:spPr>
          <a:xfrm rot="10800000">
            <a:off x="2319053" y="2609094"/>
            <a:ext cx="285528" cy="2784948"/>
          </a:xfrm>
          <a:prstGeom prst="rightBrace">
            <a:avLst>
              <a:gd name="adj1" fmla="val 5277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222" tIns="34111" rIns="68222" bIns="34111" rtlCol="0" anchor="ctr"/>
          <a:lstStyle/>
          <a:p>
            <a:pPr algn="ctr"/>
            <a:endParaRPr lang="en-US" dirty="0">
              <a:solidFill>
                <a:srgbClr val="009FDB"/>
              </a:solidFill>
            </a:endParaRPr>
          </a:p>
        </p:txBody>
      </p:sp>
      <p:sp>
        <p:nvSpPr>
          <p:cNvPr id="65" name="Right Brace 64"/>
          <p:cNvSpPr/>
          <p:nvPr/>
        </p:nvSpPr>
        <p:spPr>
          <a:xfrm rot="5400000">
            <a:off x="7919560" y="870756"/>
            <a:ext cx="172610" cy="2560073"/>
          </a:xfrm>
          <a:prstGeom prst="rightBrace">
            <a:avLst>
              <a:gd name="adj1" fmla="val 5277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lIns="68222" tIns="34111" rIns="68222" bIns="34111" rtlCol="0" anchor="ctr"/>
          <a:lstStyle/>
          <a:p>
            <a:pPr algn="ctr"/>
            <a:endParaRPr lang="en-US" dirty="0">
              <a:solidFill>
                <a:srgbClr val="009FDB"/>
              </a:solidFill>
            </a:endParaRPr>
          </a:p>
        </p:txBody>
      </p:sp>
      <p:cxnSp>
        <p:nvCxnSpPr>
          <p:cNvPr id="66" name="Straight Arrow Connector 65"/>
          <p:cNvCxnSpPr/>
          <p:nvPr/>
        </p:nvCxnSpPr>
        <p:spPr>
          <a:xfrm>
            <a:off x="2963503" y="2088789"/>
            <a:ext cx="7196" cy="494117"/>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endCxn id="51" idx="0"/>
          </p:cNvCxnSpPr>
          <p:nvPr/>
        </p:nvCxnSpPr>
        <p:spPr>
          <a:xfrm>
            <a:off x="4279781" y="3173555"/>
            <a:ext cx="9369" cy="349410"/>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Elbow Connector 243"/>
          <p:cNvCxnSpPr>
            <a:stCxn id="62" idx="1"/>
          </p:cNvCxnSpPr>
          <p:nvPr/>
        </p:nvCxnSpPr>
        <p:spPr>
          <a:xfrm rot="10800000">
            <a:off x="4953968" y="3700817"/>
            <a:ext cx="3703778" cy="266752"/>
          </a:xfrm>
          <a:prstGeom prst="bentConnector3">
            <a:avLst>
              <a:gd name="adj1" fmla="val 18422"/>
            </a:avLst>
          </a:prstGeom>
          <a:ln w="28575">
            <a:solidFill>
              <a:schemeClr val="tx1"/>
            </a:solidFill>
            <a:prstDash val="solid"/>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489058" y="4125949"/>
            <a:ext cx="186011" cy="1402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222" tIns="34111" rIns="68222" bIns="34111" rtlCol="0" anchor="ctr"/>
          <a:lstStyle/>
          <a:p>
            <a:pPr algn="ctr"/>
            <a:endParaRPr lang="en-US" sz="900" dirty="0">
              <a:solidFill>
                <a:srgbClr val="009FDB"/>
              </a:solidFill>
            </a:endParaRPr>
          </a:p>
        </p:txBody>
      </p:sp>
      <p:cxnSp>
        <p:nvCxnSpPr>
          <p:cNvPr id="70" name="Straight Arrow Connector 69"/>
          <p:cNvCxnSpPr>
            <a:stCxn id="51" idx="2"/>
          </p:cNvCxnSpPr>
          <p:nvPr/>
        </p:nvCxnSpPr>
        <p:spPr>
          <a:xfrm flipH="1">
            <a:off x="4279781" y="4236187"/>
            <a:ext cx="9369" cy="100734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4329302" y="2091815"/>
            <a:ext cx="5322" cy="498644"/>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8113356" y="3780118"/>
            <a:ext cx="361038" cy="161203"/>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600" i="1" kern="0" dirty="0">
                <a:solidFill>
                  <a:prstClr val="black"/>
                </a:solidFill>
                <a:latin typeface="Calibri"/>
              </a:rPr>
              <a:t>REST</a:t>
            </a:r>
          </a:p>
        </p:txBody>
      </p:sp>
      <p:sp>
        <p:nvSpPr>
          <p:cNvPr id="73" name="TextBox 72"/>
          <p:cNvSpPr txBox="1"/>
          <p:nvPr/>
        </p:nvSpPr>
        <p:spPr>
          <a:xfrm>
            <a:off x="3063752" y="2239831"/>
            <a:ext cx="440643" cy="161203"/>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600" i="1" kern="0" dirty="0">
                <a:solidFill>
                  <a:prstClr val="black"/>
                </a:solidFill>
                <a:latin typeface="Calibri"/>
              </a:rPr>
              <a:t>API (REST)</a:t>
            </a:r>
          </a:p>
        </p:txBody>
      </p:sp>
      <p:sp>
        <p:nvSpPr>
          <p:cNvPr id="74" name="Can 249"/>
          <p:cNvSpPr/>
          <p:nvPr/>
        </p:nvSpPr>
        <p:spPr>
          <a:xfrm>
            <a:off x="4709236" y="4558513"/>
            <a:ext cx="822651" cy="343182"/>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algn="ctr" defTabSz="682221">
              <a:lnSpc>
                <a:spcPts val="674"/>
              </a:lnSpc>
              <a:defRPr/>
            </a:pPr>
            <a:r>
              <a:rPr lang="en-US" sz="825" i="1" kern="0" dirty="0">
                <a:solidFill>
                  <a:prstClr val="black"/>
                </a:solidFill>
                <a:latin typeface="Calibri"/>
              </a:rPr>
              <a:t>Config </a:t>
            </a:r>
          </a:p>
          <a:p>
            <a:pPr algn="ctr" defTabSz="682221">
              <a:lnSpc>
                <a:spcPts val="674"/>
              </a:lnSpc>
              <a:defRPr/>
            </a:pPr>
            <a:r>
              <a:rPr lang="en-US" sz="825" i="1" kern="0" dirty="0">
                <a:solidFill>
                  <a:prstClr val="black"/>
                </a:solidFill>
                <a:latin typeface="Calibri"/>
              </a:rPr>
              <a:t>Tree</a:t>
            </a:r>
          </a:p>
        </p:txBody>
      </p:sp>
      <p:sp>
        <p:nvSpPr>
          <p:cNvPr id="75" name="Can 250"/>
          <p:cNvSpPr/>
          <p:nvPr/>
        </p:nvSpPr>
        <p:spPr>
          <a:xfrm>
            <a:off x="5583293" y="4558513"/>
            <a:ext cx="805444" cy="343182"/>
          </a:xfrm>
          <a:prstGeom prst="can">
            <a:avLst>
              <a:gd name="adj" fmla="val 17987"/>
            </a:avLst>
          </a:prstGeom>
          <a:solidFill>
            <a:sysClr val="window" lastClr="FFFFFF"/>
          </a:solidFill>
          <a:ln w="19050" cap="flat" cmpd="sng" algn="ctr">
            <a:solidFill>
              <a:srgbClr val="70AD47"/>
            </a:solidFill>
            <a:prstDash val="solid"/>
          </a:ln>
          <a:effectLst>
            <a:outerShdw blurRad="40000" dist="20000" dir="5400000" rotWithShape="0">
              <a:srgbClr val="000000">
                <a:alpha val="38000"/>
              </a:srgbClr>
            </a:outerShdw>
          </a:effectLst>
        </p:spPr>
        <p:txBody>
          <a:bodyPr lIns="68222" tIns="68222" rIns="68222" bIns="34111" rtlCol="0" anchor="t" anchorCtr="1"/>
          <a:lstStyle/>
          <a:p>
            <a:pPr algn="ctr" defTabSz="682221">
              <a:lnSpc>
                <a:spcPts val="674"/>
              </a:lnSpc>
              <a:defRPr/>
            </a:pPr>
            <a:r>
              <a:rPr lang="en-US" sz="825" i="1" kern="0" dirty="0">
                <a:solidFill>
                  <a:prstClr val="black"/>
                </a:solidFill>
                <a:latin typeface="Calibri"/>
              </a:rPr>
              <a:t>Operational</a:t>
            </a:r>
            <a:br>
              <a:rPr lang="en-US" sz="825" i="1" kern="0" dirty="0">
                <a:solidFill>
                  <a:prstClr val="black"/>
                </a:solidFill>
                <a:latin typeface="Calibri"/>
              </a:rPr>
            </a:br>
            <a:r>
              <a:rPr lang="en-US" sz="825" i="1" kern="0" dirty="0">
                <a:solidFill>
                  <a:prstClr val="black"/>
                </a:solidFill>
                <a:latin typeface="Calibri"/>
              </a:rPr>
              <a:t>Tree</a:t>
            </a:r>
          </a:p>
        </p:txBody>
      </p:sp>
      <p:cxnSp>
        <p:nvCxnSpPr>
          <p:cNvPr id="76" name="Straight Arrow Connector 75"/>
          <p:cNvCxnSpPr/>
          <p:nvPr/>
        </p:nvCxnSpPr>
        <p:spPr>
          <a:xfrm flipV="1">
            <a:off x="4953968" y="4001570"/>
            <a:ext cx="1620642" cy="1"/>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3575367" y="3180805"/>
            <a:ext cx="0" cy="206272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a:off x="5629813" y="2118332"/>
            <a:ext cx="0" cy="499752"/>
          </a:xfrm>
          <a:prstGeom prst="straightConnector1">
            <a:avLst/>
          </a:prstGeom>
          <a:ln w="19050">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6773271" y="2271663"/>
            <a:ext cx="2780243" cy="392035"/>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1050" i="1" kern="0" dirty="0">
                <a:solidFill>
                  <a:prstClr val="black"/>
                </a:solidFill>
                <a:latin typeface="Calibri"/>
              </a:rPr>
              <a:t>Service-related Artifacts for SLI, API Handlers, Network Adpaters</a:t>
            </a:r>
          </a:p>
        </p:txBody>
      </p:sp>
      <p:sp>
        <p:nvSpPr>
          <p:cNvPr id="80" name="Rounded Rectangle 255"/>
          <p:cNvSpPr/>
          <p:nvPr/>
        </p:nvSpPr>
        <p:spPr>
          <a:xfrm>
            <a:off x="8733039" y="2989970"/>
            <a:ext cx="615334" cy="381683"/>
          </a:xfrm>
          <a:prstGeom prst="roundRect">
            <a:avLst/>
          </a:prstGeom>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68203" tIns="34102" rIns="68203" bIns="34102" rtlCol="0" anchor="ctr"/>
          <a:lstStyle/>
          <a:p>
            <a:pPr algn="ctr" defTabSz="682022">
              <a:defRPr/>
            </a:pPr>
            <a:r>
              <a:rPr lang="en-US" sz="900" kern="0" dirty="0">
                <a:solidFill>
                  <a:prstClr val="black"/>
                </a:solidFill>
              </a:rPr>
              <a:t>External  API calls</a:t>
            </a:r>
          </a:p>
        </p:txBody>
      </p:sp>
      <p:cxnSp>
        <p:nvCxnSpPr>
          <p:cNvPr id="81" name="Elbow Connector 256"/>
          <p:cNvCxnSpPr>
            <a:endCxn id="80" idx="1"/>
          </p:cNvCxnSpPr>
          <p:nvPr/>
        </p:nvCxnSpPr>
        <p:spPr>
          <a:xfrm flipV="1">
            <a:off x="4920474" y="3180810"/>
            <a:ext cx="3812567" cy="342162"/>
          </a:xfrm>
          <a:prstGeom prst="bentConnector3">
            <a:avLst>
              <a:gd name="adj1" fmla="val 78725"/>
            </a:avLst>
          </a:prstGeom>
          <a:ln w="28575">
            <a:headEnd type="arrow" w="med" len="med"/>
            <a:tailEnd type="arrow" w="med" len="med"/>
          </a:ln>
        </p:spPr>
        <p:style>
          <a:lnRef idx="1">
            <a:schemeClr val="dk1"/>
          </a:lnRef>
          <a:fillRef idx="0">
            <a:schemeClr val="dk1"/>
          </a:fillRef>
          <a:effectRef idx="0">
            <a:schemeClr val="dk1"/>
          </a:effectRef>
          <a:fontRef idx="minor">
            <a:schemeClr val="tx1"/>
          </a:fontRef>
        </p:style>
      </p:cxnSp>
      <p:sp>
        <p:nvSpPr>
          <p:cNvPr id="82" name="Rounded Rectangle 257"/>
          <p:cNvSpPr/>
          <p:nvPr/>
        </p:nvSpPr>
        <p:spPr>
          <a:xfrm>
            <a:off x="4597354" y="4514889"/>
            <a:ext cx="1869075" cy="449932"/>
          </a:xfrm>
          <a:prstGeom prst="roundRect">
            <a:avLst/>
          </a:prstGeom>
          <a:noFill/>
          <a:ln w="19050">
            <a:solidFill>
              <a:srgbClr val="3399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rgbClr val="009FDB"/>
              </a:solidFill>
            </a:endParaRPr>
          </a:p>
        </p:txBody>
      </p:sp>
      <p:sp>
        <p:nvSpPr>
          <p:cNvPr id="83" name="Rectangle 82"/>
          <p:cNvSpPr/>
          <p:nvPr/>
        </p:nvSpPr>
        <p:spPr>
          <a:xfrm>
            <a:off x="3688524" y="1749723"/>
            <a:ext cx="1182507" cy="353138"/>
          </a:xfrm>
          <a:prstGeom prst="rect">
            <a:avLst/>
          </a:prstGeom>
          <a:solidFill>
            <a:srgbClr val="FF72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222" tIns="34111" rIns="68222" bIns="34111" rtlCol="0" anchor="ctr" anchorCtr="1"/>
          <a:lstStyle/>
          <a:p>
            <a:pPr algn="ctr">
              <a:defRPr/>
            </a:pPr>
            <a:r>
              <a:rPr lang="en-US" sz="1125" kern="0" dirty="0">
                <a:solidFill>
                  <a:prstClr val="white"/>
                </a:solidFill>
                <a:latin typeface="Arial"/>
              </a:rPr>
              <a:t>Control Loop</a:t>
            </a:r>
          </a:p>
          <a:p>
            <a:pPr algn="ctr">
              <a:defRPr/>
            </a:pPr>
            <a:r>
              <a:rPr lang="en-US" sz="1125" dirty="0">
                <a:solidFill>
                  <a:prstClr val="white"/>
                </a:solidFill>
                <a:latin typeface="Calibri"/>
              </a:rPr>
              <a:t>Applications</a:t>
            </a:r>
            <a:endParaRPr lang="en-US" sz="1000" kern="0" dirty="0">
              <a:solidFill>
                <a:prstClr val="white"/>
              </a:solidFill>
              <a:latin typeface="Arial"/>
            </a:endParaRPr>
          </a:p>
        </p:txBody>
      </p:sp>
      <p:sp>
        <p:nvSpPr>
          <p:cNvPr id="84" name="TextBox 83"/>
          <p:cNvSpPr txBox="1"/>
          <p:nvPr/>
        </p:nvSpPr>
        <p:spPr>
          <a:xfrm>
            <a:off x="4454744" y="2260544"/>
            <a:ext cx="440643" cy="161203"/>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600" i="1" kern="0" dirty="0">
                <a:solidFill>
                  <a:prstClr val="black"/>
                </a:solidFill>
                <a:latin typeface="Calibri"/>
              </a:rPr>
              <a:t>API (REST)</a:t>
            </a:r>
          </a:p>
        </p:txBody>
      </p:sp>
      <p:sp>
        <p:nvSpPr>
          <p:cNvPr id="85" name="Rectangle 84"/>
          <p:cNvSpPr/>
          <p:nvPr/>
        </p:nvSpPr>
        <p:spPr>
          <a:xfrm>
            <a:off x="5945470" y="5512221"/>
            <a:ext cx="834148" cy="288995"/>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b" anchorCtr="1"/>
          <a:lstStyle/>
          <a:p>
            <a:pPr algn="ctr" defTabSz="682022">
              <a:defRPr/>
            </a:pPr>
            <a:r>
              <a:rPr lang="en-US" sz="825" kern="0" dirty="0">
                <a:solidFill>
                  <a:prstClr val="black"/>
                </a:solidFill>
                <a:latin typeface="Calibri"/>
              </a:rPr>
              <a:t>vCE/vPE </a:t>
            </a:r>
          </a:p>
          <a:p>
            <a:pPr algn="ctr" defTabSz="682022">
              <a:defRPr/>
            </a:pPr>
            <a:r>
              <a:rPr lang="en-US" sz="675" i="1" kern="0" dirty="0">
                <a:solidFill>
                  <a:prstClr val="black"/>
                </a:solidFill>
                <a:latin typeface="Calibri"/>
              </a:rPr>
              <a:t>Smart Adapter</a:t>
            </a:r>
          </a:p>
        </p:txBody>
      </p:sp>
      <p:sp>
        <p:nvSpPr>
          <p:cNvPr id="86" name="Rectangle 85"/>
          <p:cNvSpPr/>
          <p:nvPr/>
        </p:nvSpPr>
        <p:spPr>
          <a:xfrm>
            <a:off x="3714727" y="5512221"/>
            <a:ext cx="826580" cy="276777"/>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b" anchorCtr="1"/>
          <a:lstStyle/>
          <a:p>
            <a:pPr algn="ctr" defTabSz="682022">
              <a:defRPr/>
            </a:pPr>
            <a:r>
              <a:rPr lang="en-US" sz="825" kern="0" dirty="0">
                <a:solidFill>
                  <a:prstClr val="black"/>
                </a:solidFill>
                <a:latin typeface="Calibri"/>
              </a:rPr>
              <a:t>VOIP VNF</a:t>
            </a:r>
            <a:r>
              <a:rPr lang="en-US" sz="675" i="1" kern="0" dirty="0">
                <a:solidFill>
                  <a:prstClr val="black"/>
                </a:solidFill>
                <a:latin typeface="Calibri"/>
              </a:rPr>
              <a:t> </a:t>
            </a:r>
          </a:p>
          <a:p>
            <a:pPr algn="ctr" defTabSz="682022">
              <a:defRPr/>
            </a:pPr>
            <a:r>
              <a:rPr lang="en-US" sz="675" i="1" kern="0" dirty="0">
                <a:solidFill>
                  <a:prstClr val="black"/>
                </a:solidFill>
                <a:latin typeface="Calibri"/>
              </a:rPr>
              <a:t>Adapter</a:t>
            </a:r>
          </a:p>
        </p:txBody>
      </p:sp>
      <p:sp>
        <p:nvSpPr>
          <p:cNvPr id="87" name="Rectangle 86"/>
          <p:cNvSpPr/>
          <p:nvPr/>
        </p:nvSpPr>
        <p:spPr>
          <a:xfrm>
            <a:off x="2818039" y="5531884"/>
            <a:ext cx="826580" cy="244883"/>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b" anchorCtr="1"/>
          <a:lstStyle/>
          <a:p>
            <a:pPr algn="ctr" defTabSz="682022">
              <a:defRPr/>
            </a:pPr>
            <a:r>
              <a:rPr lang="en-US" sz="825" kern="0" dirty="0">
                <a:solidFill>
                  <a:prstClr val="black"/>
                </a:solidFill>
                <a:latin typeface="Calibri"/>
              </a:rPr>
              <a:t>OpenStack</a:t>
            </a:r>
            <a:endParaRPr lang="en-US" sz="675" i="1" kern="0" dirty="0">
              <a:solidFill>
                <a:prstClr val="black"/>
              </a:solidFill>
              <a:latin typeface="Calibri"/>
            </a:endParaRPr>
          </a:p>
          <a:p>
            <a:pPr algn="ctr" defTabSz="682022">
              <a:defRPr/>
            </a:pPr>
            <a:r>
              <a:rPr lang="en-US" sz="675" i="1" kern="0" dirty="0">
                <a:solidFill>
                  <a:prstClr val="black"/>
                </a:solidFill>
                <a:latin typeface="Calibri"/>
              </a:rPr>
              <a:t>Adapter</a:t>
            </a:r>
          </a:p>
        </p:txBody>
      </p:sp>
      <p:sp>
        <p:nvSpPr>
          <p:cNvPr id="88" name="Rectangle 87"/>
          <p:cNvSpPr/>
          <p:nvPr/>
        </p:nvSpPr>
        <p:spPr>
          <a:xfrm>
            <a:off x="5038565" y="1752885"/>
            <a:ext cx="1182507" cy="365451"/>
          </a:xfrm>
          <a:prstGeom prst="rect">
            <a:avLst/>
          </a:prstGeom>
          <a:solidFill>
            <a:srgbClr val="FF72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222" tIns="34111" rIns="68222" bIns="34111" rtlCol="0" anchor="ctr" anchorCtr="1"/>
          <a:lstStyle/>
          <a:p>
            <a:pPr algn="ctr">
              <a:defRPr/>
            </a:pPr>
            <a:r>
              <a:rPr lang="en-US" sz="1125" kern="0" dirty="0">
                <a:solidFill>
                  <a:prstClr val="white"/>
                </a:solidFill>
                <a:latin typeface="Arial"/>
              </a:rPr>
              <a:t>Service</a:t>
            </a:r>
          </a:p>
          <a:p>
            <a:pPr algn="ctr">
              <a:defRPr/>
            </a:pPr>
            <a:r>
              <a:rPr lang="en-US" sz="1125" dirty="0">
                <a:solidFill>
                  <a:prstClr val="white"/>
                </a:solidFill>
                <a:latin typeface="Calibri"/>
              </a:rPr>
              <a:t>Orchestrators</a:t>
            </a:r>
            <a:endParaRPr lang="en-US" sz="900" kern="0" dirty="0">
              <a:solidFill>
                <a:prstClr val="white"/>
              </a:solidFill>
              <a:latin typeface="Arial"/>
            </a:endParaRPr>
          </a:p>
        </p:txBody>
      </p:sp>
      <p:sp>
        <p:nvSpPr>
          <p:cNvPr id="89" name="TextBox 88"/>
          <p:cNvSpPr txBox="1"/>
          <p:nvPr/>
        </p:nvSpPr>
        <p:spPr>
          <a:xfrm>
            <a:off x="5761572" y="2255245"/>
            <a:ext cx="440643" cy="161203"/>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600" i="1" kern="0" dirty="0">
                <a:solidFill>
                  <a:prstClr val="black"/>
                </a:solidFill>
                <a:latin typeface="Calibri"/>
              </a:rPr>
              <a:t>API (REST)</a:t>
            </a:r>
          </a:p>
        </p:txBody>
      </p:sp>
      <p:sp>
        <p:nvSpPr>
          <p:cNvPr id="90" name="Rectangle 89"/>
          <p:cNvSpPr/>
          <p:nvPr/>
        </p:nvSpPr>
        <p:spPr>
          <a:xfrm>
            <a:off x="6857275" y="5512221"/>
            <a:ext cx="703849" cy="288995"/>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ctr" anchorCtr="1"/>
          <a:lstStyle/>
          <a:p>
            <a:pPr algn="ctr" defTabSz="682022">
              <a:defRPr/>
            </a:pPr>
            <a:r>
              <a:rPr lang="en-US" sz="825" dirty="0">
                <a:solidFill>
                  <a:prstClr val="black"/>
                </a:solidFill>
                <a:latin typeface="Calibri"/>
              </a:rPr>
              <a:t>BGPCEP</a:t>
            </a:r>
          </a:p>
          <a:p>
            <a:pPr algn="ctr" defTabSz="682022">
              <a:defRPr/>
            </a:pPr>
            <a:r>
              <a:rPr lang="en-US" sz="675" i="1" dirty="0">
                <a:solidFill>
                  <a:prstClr val="black"/>
                </a:solidFill>
                <a:latin typeface="Calibri"/>
              </a:rPr>
              <a:t>Adapter</a:t>
            </a:r>
          </a:p>
        </p:txBody>
      </p:sp>
      <p:sp>
        <p:nvSpPr>
          <p:cNvPr id="91" name="Rectangle 90"/>
          <p:cNvSpPr/>
          <p:nvPr/>
        </p:nvSpPr>
        <p:spPr>
          <a:xfrm>
            <a:off x="7596815" y="5512221"/>
            <a:ext cx="703849" cy="288995"/>
          </a:xfrm>
          <a:prstGeom prst="rect">
            <a:avLst/>
          </a:prstGeom>
          <a:solidFill>
            <a:srgbClr val="4F81BD">
              <a:lumMod val="60000"/>
              <a:lumOff val="40000"/>
            </a:srgbClr>
          </a:solidFill>
          <a:ln w="25400" cap="flat" cmpd="sng" algn="ctr">
            <a:noFill/>
            <a:prstDash val="solid"/>
          </a:ln>
          <a:effectLst>
            <a:outerShdw blurRad="44450" dist="27940" dir="5400000" algn="ctr">
              <a:srgbClr val="000000">
                <a:alpha val="32000"/>
              </a:srgbClr>
            </a:outerShdw>
          </a:effectLst>
        </p:spPr>
        <p:txBody>
          <a:bodyPr lIns="68203" tIns="0" rIns="68203" bIns="0" rtlCol="0" anchor="ctr" anchorCtr="1"/>
          <a:lstStyle/>
          <a:p>
            <a:pPr algn="ctr" defTabSz="682022">
              <a:defRPr/>
            </a:pPr>
            <a:r>
              <a:rPr lang="en-US" sz="825" dirty="0">
                <a:solidFill>
                  <a:prstClr val="black"/>
                </a:solidFill>
                <a:latin typeface="Calibri"/>
              </a:rPr>
              <a:t>Etc.</a:t>
            </a:r>
            <a:endParaRPr lang="en-US" sz="675" i="1" dirty="0">
              <a:solidFill>
                <a:prstClr val="black"/>
              </a:solidFill>
              <a:latin typeface="Calibri"/>
            </a:endParaRPr>
          </a:p>
        </p:txBody>
      </p:sp>
      <p:cxnSp>
        <p:nvCxnSpPr>
          <p:cNvPr id="92" name="Elbow Connector 9"/>
          <p:cNvCxnSpPr>
            <a:stCxn id="48" idx="2"/>
            <a:endCxn id="74" idx="1"/>
          </p:cNvCxnSpPr>
          <p:nvPr/>
        </p:nvCxnSpPr>
        <p:spPr>
          <a:xfrm rot="16200000" flipH="1">
            <a:off x="4691695" y="4129650"/>
            <a:ext cx="362440" cy="495289"/>
          </a:xfrm>
          <a:prstGeom prst="bentConnector3">
            <a:avLst>
              <a:gd name="adj1" fmla="val 50000"/>
            </a:avLst>
          </a:prstGeom>
          <a:ln w="28575"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a:stCxn id="74" idx="3"/>
          </p:cNvCxnSpPr>
          <p:nvPr/>
        </p:nvCxnSpPr>
        <p:spPr>
          <a:xfrm>
            <a:off x="5120560" y="4901697"/>
            <a:ext cx="0" cy="341831"/>
          </a:xfrm>
          <a:prstGeom prst="straightConnector1">
            <a:avLst/>
          </a:prstGeom>
          <a:ln w="28575"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V="1">
            <a:off x="5974752" y="4901696"/>
            <a:ext cx="0" cy="341830"/>
          </a:xfrm>
          <a:prstGeom prst="straightConnector1">
            <a:avLst/>
          </a:prstGeom>
          <a:ln w="28575" cmpd="sng">
            <a:solidFill>
              <a:schemeClr val="accent3">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5" name="Elbow Connector 67"/>
          <p:cNvCxnSpPr>
            <a:endCxn id="75" idx="0"/>
          </p:cNvCxnSpPr>
          <p:nvPr/>
        </p:nvCxnSpPr>
        <p:spPr>
          <a:xfrm>
            <a:off x="4827470" y="4166063"/>
            <a:ext cx="1158547" cy="454178"/>
          </a:xfrm>
          <a:prstGeom prst="bentConnector2">
            <a:avLst/>
          </a:prstGeom>
          <a:ln w="28575" cmpd="sng">
            <a:solidFill>
              <a:schemeClr val="accent3">
                <a:lumMod val="75000"/>
              </a:schemeClr>
            </a:solidFill>
            <a:headEnd type="arrow"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96" name="Rectangle 95"/>
          <p:cNvSpPr/>
          <p:nvPr/>
        </p:nvSpPr>
        <p:spPr>
          <a:xfrm>
            <a:off x="4734463" y="4095937"/>
            <a:ext cx="186011" cy="14024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68222" tIns="34111" rIns="68222" bIns="34111" rtlCol="0" anchor="ctr"/>
          <a:lstStyle/>
          <a:p>
            <a:pPr algn="ctr"/>
            <a:endParaRPr lang="en-US" sz="900" dirty="0">
              <a:solidFill>
                <a:srgbClr val="009FDB"/>
              </a:solidFill>
            </a:endParaRPr>
          </a:p>
        </p:txBody>
      </p:sp>
      <p:sp>
        <p:nvSpPr>
          <p:cNvPr id="97" name="Rounded Rectangle 268"/>
          <p:cNvSpPr/>
          <p:nvPr/>
        </p:nvSpPr>
        <p:spPr>
          <a:xfrm>
            <a:off x="6552060" y="595423"/>
            <a:ext cx="878205" cy="446568"/>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2"/>
                </a:solidFill>
              </a:rPr>
              <a:t>DG</a:t>
            </a:r>
          </a:p>
          <a:p>
            <a:pPr algn="ctr"/>
            <a:r>
              <a:rPr lang="en-US" sz="1200" dirty="0">
                <a:solidFill>
                  <a:schemeClr val="tx2"/>
                </a:solidFill>
              </a:rPr>
              <a:t>Builder</a:t>
            </a:r>
          </a:p>
        </p:txBody>
      </p:sp>
      <p:cxnSp>
        <p:nvCxnSpPr>
          <p:cNvPr id="98" name="Straight Arrow Connector 97"/>
          <p:cNvCxnSpPr>
            <a:stCxn id="97" idx="2"/>
            <a:endCxn id="56" idx="0"/>
          </p:cNvCxnSpPr>
          <p:nvPr/>
        </p:nvCxnSpPr>
        <p:spPr>
          <a:xfrm flipH="1">
            <a:off x="6987789" y="1041991"/>
            <a:ext cx="3374" cy="370406"/>
          </a:xfrm>
          <a:prstGeom prst="straightConnector1">
            <a:avLst/>
          </a:prstGeom>
          <a:ln w="6350" cmpd="sng">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839354" y="1768318"/>
            <a:ext cx="1182507" cy="552112"/>
          </a:xfrm>
          <a:prstGeom prst="rect">
            <a:avLst/>
          </a:prstGeom>
          <a:solidFill>
            <a:srgbClr val="FF7200"/>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8222" tIns="34111" rIns="68222" bIns="34111" rtlCol="0" anchor="ctr" anchorCtr="1"/>
          <a:lstStyle/>
          <a:p>
            <a:pPr algn="ctr">
              <a:defRPr/>
            </a:pPr>
            <a:r>
              <a:rPr lang="en-US" sz="1125" kern="0" dirty="0">
                <a:solidFill>
                  <a:prstClr val="white"/>
                </a:solidFill>
                <a:latin typeface="Arial"/>
              </a:rPr>
              <a:t>DMaaP</a:t>
            </a:r>
          </a:p>
          <a:p>
            <a:pPr algn="ctr">
              <a:defRPr/>
            </a:pPr>
            <a:r>
              <a:rPr lang="en-US" sz="1125" kern="0" dirty="0">
                <a:solidFill>
                  <a:prstClr val="white"/>
                </a:solidFill>
                <a:latin typeface="Arial"/>
              </a:rPr>
              <a:t>Message Router</a:t>
            </a:r>
          </a:p>
        </p:txBody>
      </p:sp>
      <p:cxnSp>
        <p:nvCxnSpPr>
          <p:cNvPr id="101" name="Elbow Connector 273"/>
          <p:cNvCxnSpPr>
            <a:stCxn id="100" idx="2"/>
            <a:endCxn id="50" idx="1"/>
          </p:cNvCxnSpPr>
          <p:nvPr/>
        </p:nvCxnSpPr>
        <p:spPr>
          <a:xfrm rot="16200000" flipH="1">
            <a:off x="1850915" y="1900124"/>
            <a:ext cx="559393" cy="1400007"/>
          </a:xfrm>
          <a:prstGeom prst="bentConnector2">
            <a:avLst/>
          </a:prstGeom>
          <a:ln w="28575" cmpd="sng">
            <a:solidFill>
              <a:srgbClr val="00B0F0"/>
            </a:solidFill>
            <a:headEnd type="arrow" w="med" len="med"/>
            <a:tailEnd type="arrow" w="med" len="med"/>
          </a:ln>
          <a:effectLst/>
        </p:spPr>
        <p:style>
          <a:lnRef idx="2">
            <a:schemeClr val="accent1"/>
          </a:lnRef>
          <a:fillRef idx="0">
            <a:schemeClr val="accent1"/>
          </a:fillRef>
          <a:effectRef idx="1">
            <a:schemeClr val="accent1"/>
          </a:effectRef>
          <a:fontRef idx="minor">
            <a:schemeClr val="tx1"/>
          </a:fontRef>
        </p:style>
      </p:cxnSp>
      <p:sp>
        <p:nvSpPr>
          <p:cNvPr id="102" name="TextBox 101"/>
          <p:cNvSpPr txBox="1"/>
          <p:nvPr/>
        </p:nvSpPr>
        <p:spPr>
          <a:xfrm>
            <a:off x="1581218" y="2663698"/>
            <a:ext cx="440643" cy="161203"/>
          </a:xfrm>
          <a:prstGeom prst="rect">
            <a:avLst/>
          </a:prstGeom>
          <a:solidFill>
            <a:schemeClr val="bg1">
              <a:lumMod val="95000"/>
              <a:alpha val="74902"/>
            </a:schemeClr>
          </a:solidFill>
        </p:spPr>
        <p:txBody>
          <a:bodyPr wrap="square" lIns="0" tIns="34102" rIns="0" bIns="34102" rtlCol="0" anchor="ctr" anchorCtr="0">
            <a:spAutoFit/>
          </a:bodyPr>
          <a:lstStyle/>
          <a:p>
            <a:pPr algn="ctr" defTabSz="682022">
              <a:defRPr/>
            </a:pPr>
            <a:r>
              <a:rPr lang="en-US" sz="600" i="1" kern="0" dirty="0">
                <a:solidFill>
                  <a:prstClr val="black"/>
                </a:solidFill>
                <a:latin typeface="Calibri"/>
              </a:rPr>
              <a:t>API (REST)</a:t>
            </a:r>
          </a:p>
        </p:txBody>
      </p:sp>
      <p:sp>
        <p:nvSpPr>
          <p:cNvPr id="158" name="Title 3" title="One-photo slide"/>
          <p:cNvSpPr>
            <a:spLocks noGrp="1"/>
          </p:cNvSpPr>
          <p:nvPr>
            <p:ph type="title"/>
          </p:nvPr>
        </p:nvSpPr>
        <p:spPr>
          <a:xfrm>
            <a:off x="193430" y="100051"/>
            <a:ext cx="11174133" cy="553998"/>
          </a:xfrm>
        </p:spPr>
        <p:txBody>
          <a:bodyPr>
            <a:normAutofit/>
          </a:bodyPr>
          <a:lstStyle/>
          <a:p>
            <a:r>
              <a:rPr lang="en-US" sz="2800" b="1" dirty="0">
                <a:latin typeface="Segoe UI" panose="020B0502040204020203" pitchFamily="34" charset="0"/>
                <a:cs typeface="Segoe UI" panose="020B0502040204020203" pitchFamily="34" charset="0"/>
              </a:rPr>
              <a:t>ONAP</a:t>
            </a:r>
            <a:r>
              <a:rPr lang="en-US" sz="1800" b="1" dirty="0">
                <a:latin typeface="Segoe UI" panose="020B0502040204020203" pitchFamily="34" charset="0"/>
                <a:cs typeface="Segoe UI" panose="020B0502040204020203" pitchFamily="34" charset="0"/>
              </a:rPr>
              <a:t> </a:t>
            </a:r>
            <a:r>
              <a:rPr lang="en-US" sz="2800" b="1" dirty="0">
                <a:solidFill>
                  <a:srgbClr val="FF0000"/>
                </a:solidFill>
                <a:latin typeface="Segoe UI" panose="020B0502040204020203" pitchFamily="34" charset="0"/>
                <a:cs typeface="Segoe UI" panose="020B0502040204020203" pitchFamily="34" charset="0"/>
              </a:rPr>
              <a:t>SDN-C</a:t>
            </a:r>
            <a:r>
              <a:rPr lang="en-US" sz="2800" b="1" dirty="0">
                <a:latin typeface="Segoe UI" panose="020B0502040204020203" pitchFamily="34" charset="0"/>
                <a:cs typeface="Segoe UI" panose="020B0502040204020203" pitchFamily="34" charset="0"/>
              </a:rPr>
              <a:t> Architecture and Interfaces Overview </a:t>
            </a:r>
          </a:p>
        </p:txBody>
      </p:sp>
    </p:spTree>
    <p:extLst>
      <p:ext uri="{BB962C8B-B14F-4D97-AF65-F5344CB8AC3E}">
        <p14:creationId xmlns:p14="http://schemas.microsoft.com/office/powerpoint/2010/main" val="2667524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57418" y="419037"/>
            <a:ext cx="11091672" cy="276999"/>
          </a:xfrm>
        </p:spPr>
        <p:txBody>
          <a:bodyPr>
            <a:noAutofit/>
          </a:bodyPr>
          <a:lstStyle/>
          <a:p>
            <a:r>
              <a:rPr lang="en-US" sz="2800" b="1" dirty="0">
                <a:latin typeface="Segoe UI" panose="020B0502040204020203" pitchFamily="34" charset="0"/>
                <a:cs typeface="Segoe UI" panose="020B0502040204020203" pitchFamily="34" charset="0"/>
              </a:rPr>
              <a:t>ONAP </a:t>
            </a:r>
            <a:r>
              <a:rPr lang="en-US" sz="2800" b="1" dirty="0">
                <a:solidFill>
                  <a:srgbClr val="FF0000"/>
                </a:solidFill>
                <a:latin typeface="Segoe UI" panose="020B0502040204020203" pitchFamily="34" charset="0"/>
                <a:cs typeface="Segoe UI" panose="020B0502040204020203" pitchFamily="34" charset="0"/>
              </a:rPr>
              <a:t>APP-C</a:t>
            </a:r>
            <a:r>
              <a:rPr lang="en-US" sz="2800" b="1" dirty="0">
                <a:latin typeface="Segoe UI" panose="020B0502040204020203" pitchFamily="34" charset="0"/>
                <a:cs typeface="Segoe UI" panose="020B0502040204020203" pitchFamily="34" charset="0"/>
              </a:rPr>
              <a:t> Architecture Overview</a:t>
            </a:r>
          </a:p>
        </p:txBody>
      </p:sp>
      <p:sp>
        <p:nvSpPr>
          <p:cNvPr id="5" name="Rectangle 4"/>
          <p:cNvSpPr/>
          <p:nvPr/>
        </p:nvSpPr>
        <p:spPr>
          <a:xfrm>
            <a:off x="3771887" y="2605274"/>
            <a:ext cx="6855981" cy="2289958"/>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b" anchorCtr="0" forceAA="0" compatLnSpc="1">
            <a:prstTxWarp prst="textNoShape">
              <a:avLst/>
            </a:prstTxWarp>
            <a:noAutofit/>
          </a:bodyPr>
          <a:lstStyle/>
          <a:p>
            <a:pPr algn="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APP-C</a:t>
            </a:r>
          </a:p>
        </p:txBody>
      </p:sp>
      <p:sp>
        <p:nvSpPr>
          <p:cNvPr id="6" name="Rectangle 5"/>
          <p:cNvSpPr/>
          <p:nvPr/>
        </p:nvSpPr>
        <p:spPr>
          <a:xfrm>
            <a:off x="3934982" y="3987454"/>
            <a:ext cx="6558858" cy="676156"/>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sz="1400" dirty="0"/>
              <a:t>Adapters</a:t>
            </a:r>
          </a:p>
        </p:txBody>
      </p:sp>
      <p:sp>
        <p:nvSpPr>
          <p:cNvPr id="7" name="Rectangle 6"/>
          <p:cNvSpPr/>
          <p:nvPr/>
        </p:nvSpPr>
        <p:spPr>
          <a:xfrm>
            <a:off x="5717408" y="3212463"/>
            <a:ext cx="4761898" cy="6761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Service Abstraction Layer</a:t>
            </a:r>
          </a:p>
          <a:p>
            <a:pPr algn="ctr"/>
            <a:r>
              <a:rPr lang="en-US" sz="1400" dirty="0"/>
              <a:t>YANG/SLI Model Driven Services</a:t>
            </a:r>
          </a:p>
        </p:txBody>
      </p:sp>
      <p:sp>
        <p:nvSpPr>
          <p:cNvPr id="8" name="Rectangle 7"/>
          <p:cNvSpPr/>
          <p:nvPr/>
        </p:nvSpPr>
        <p:spPr>
          <a:xfrm>
            <a:off x="5717408" y="2703480"/>
            <a:ext cx="4776433" cy="4101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t>API</a:t>
            </a:r>
          </a:p>
        </p:txBody>
      </p:sp>
      <p:sp>
        <p:nvSpPr>
          <p:cNvPr id="9" name="Rectangle 8"/>
          <p:cNvSpPr/>
          <p:nvPr/>
        </p:nvSpPr>
        <p:spPr>
          <a:xfrm>
            <a:off x="3920447" y="2703480"/>
            <a:ext cx="1648400" cy="42353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DG Compiler</a:t>
            </a:r>
          </a:p>
        </p:txBody>
      </p:sp>
      <p:sp>
        <p:nvSpPr>
          <p:cNvPr id="10" name="Flowchart: Magnetic Disk 9"/>
          <p:cNvSpPr/>
          <p:nvPr/>
        </p:nvSpPr>
        <p:spPr>
          <a:xfrm>
            <a:off x="3920448" y="3212464"/>
            <a:ext cx="1617831" cy="676155"/>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Service &amp; Config Repository</a:t>
            </a:r>
          </a:p>
        </p:txBody>
      </p:sp>
      <p:sp>
        <p:nvSpPr>
          <p:cNvPr id="11" name="Rectangle 10"/>
          <p:cNvSpPr/>
          <p:nvPr/>
        </p:nvSpPr>
        <p:spPr>
          <a:xfrm>
            <a:off x="3920447" y="2006277"/>
            <a:ext cx="1648400" cy="423530"/>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Designer</a:t>
            </a:r>
          </a:p>
        </p:txBody>
      </p:sp>
      <p:sp>
        <p:nvSpPr>
          <p:cNvPr id="12" name="Rectangle 11"/>
          <p:cNvSpPr/>
          <p:nvPr/>
        </p:nvSpPr>
        <p:spPr>
          <a:xfrm>
            <a:off x="5717484" y="2176410"/>
            <a:ext cx="2593193" cy="252891"/>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MSO</a:t>
            </a:r>
          </a:p>
        </p:txBody>
      </p:sp>
      <p:sp>
        <p:nvSpPr>
          <p:cNvPr id="13" name="Rectangle 12"/>
          <p:cNvSpPr/>
          <p:nvPr/>
        </p:nvSpPr>
        <p:spPr>
          <a:xfrm>
            <a:off x="7215690" y="1568889"/>
            <a:ext cx="2166924" cy="256663"/>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Infrastructure Portal</a:t>
            </a:r>
          </a:p>
        </p:txBody>
      </p:sp>
      <p:sp>
        <p:nvSpPr>
          <p:cNvPr id="14" name="Rectangle 13"/>
          <p:cNvSpPr/>
          <p:nvPr/>
        </p:nvSpPr>
        <p:spPr>
          <a:xfrm>
            <a:off x="5560931" y="4253445"/>
            <a:ext cx="863825" cy="347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PO Adapter</a:t>
            </a:r>
          </a:p>
        </p:txBody>
      </p:sp>
      <p:sp>
        <p:nvSpPr>
          <p:cNvPr id="15" name="Rectangle 14"/>
          <p:cNvSpPr/>
          <p:nvPr/>
        </p:nvSpPr>
        <p:spPr>
          <a:xfrm>
            <a:off x="6767657" y="4257675"/>
            <a:ext cx="863825" cy="347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NETCONF Adapter</a:t>
            </a:r>
          </a:p>
        </p:txBody>
      </p:sp>
      <p:sp>
        <p:nvSpPr>
          <p:cNvPr id="16" name="Rectangle 15"/>
          <p:cNvSpPr/>
          <p:nvPr/>
        </p:nvSpPr>
        <p:spPr>
          <a:xfrm>
            <a:off x="7910109" y="4257675"/>
            <a:ext cx="886750" cy="347451"/>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VNF / APP</a:t>
            </a:r>
          </a:p>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Adapter …</a:t>
            </a:r>
          </a:p>
        </p:txBody>
      </p:sp>
      <p:sp>
        <p:nvSpPr>
          <p:cNvPr id="17" name="Rectangle 16"/>
          <p:cNvSpPr/>
          <p:nvPr/>
        </p:nvSpPr>
        <p:spPr>
          <a:xfrm>
            <a:off x="9116954" y="4253445"/>
            <a:ext cx="886750" cy="347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UEB Adapter</a:t>
            </a:r>
          </a:p>
        </p:txBody>
      </p:sp>
      <p:sp>
        <p:nvSpPr>
          <p:cNvPr id="18" name="Rectangle 17"/>
          <p:cNvSpPr/>
          <p:nvPr/>
        </p:nvSpPr>
        <p:spPr>
          <a:xfrm>
            <a:off x="4402482" y="4253445"/>
            <a:ext cx="886750" cy="34745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100" dirty="0"/>
              <a:t>A&amp;AI Adapter</a:t>
            </a:r>
          </a:p>
        </p:txBody>
      </p:sp>
      <p:cxnSp>
        <p:nvCxnSpPr>
          <p:cNvPr id="19" name="Straight Arrow Connector 18"/>
          <p:cNvCxnSpPr>
            <a:stCxn id="11" idx="2"/>
            <a:endCxn id="9" idx="0"/>
          </p:cNvCxnSpPr>
          <p:nvPr/>
        </p:nvCxnSpPr>
        <p:spPr>
          <a:xfrm>
            <a:off x="4744648" y="2429808"/>
            <a:ext cx="0" cy="27367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12" idx="2"/>
          </p:cNvCxnSpPr>
          <p:nvPr/>
        </p:nvCxnSpPr>
        <p:spPr>
          <a:xfrm flipH="1">
            <a:off x="7014080" y="2429300"/>
            <a:ext cx="1" cy="29043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1" name="Straight Arrow Connector 20"/>
          <p:cNvCxnSpPr/>
          <p:nvPr/>
        </p:nvCxnSpPr>
        <p:spPr>
          <a:xfrm>
            <a:off x="8537446" y="1825551"/>
            <a:ext cx="10701" cy="89418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7778998" y="1825552"/>
            <a:ext cx="2115" cy="356609"/>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23" name="Cloud 22"/>
          <p:cNvSpPr/>
          <p:nvPr/>
        </p:nvSpPr>
        <p:spPr>
          <a:xfrm>
            <a:off x="4764864" y="4994067"/>
            <a:ext cx="5145399" cy="672523"/>
          </a:xfrm>
          <a:prstGeom prst="cloud">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200">
              <a:solidFill>
                <a:srgbClr val="FFFFF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4" name="Rounded Rectangle 23"/>
          <p:cNvSpPr/>
          <p:nvPr/>
        </p:nvSpPr>
        <p:spPr>
          <a:xfrm>
            <a:off x="5620710" y="5218267"/>
            <a:ext cx="737144" cy="230056"/>
          </a:xfrm>
          <a:prstGeom prst="round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AIC PO</a:t>
            </a:r>
          </a:p>
        </p:txBody>
      </p:sp>
      <p:sp>
        <p:nvSpPr>
          <p:cNvPr id="25" name="Rectangle 24"/>
          <p:cNvSpPr/>
          <p:nvPr/>
        </p:nvSpPr>
        <p:spPr>
          <a:xfrm>
            <a:off x="6825781" y="5168717"/>
            <a:ext cx="604822" cy="18717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VNF</a:t>
            </a:r>
          </a:p>
        </p:txBody>
      </p:sp>
      <p:sp>
        <p:nvSpPr>
          <p:cNvPr id="26" name="Rectangle 25"/>
          <p:cNvSpPr/>
          <p:nvPr/>
        </p:nvSpPr>
        <p:spPr>
          <a:xfrm>
            <a:off x="7547784" y="5099334"/>
            <a:ext cx="604822" cy="18717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VNF</a:t>
            </a:r>
          </a:p>
        </p:txBody>
      </p:sp>
      <p:sp>
        <p:nvSpPr>
          <p:cNvPr id="27" name="Rectangle 26"/>
          <p:cNvSpPr/>
          <p:nvPr/>
        </p:nvSpPr>
        <p:spPr>
          <a:xfrm>
            <a:off x="8054148" y="5320995"/>
            <a:ext cx="604822" cy="18717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App2</a:t>
            </a:r>
          </a:p>
        </p:txBody>
      </p:sp>
      <p:sp>
        <p:nvSpPr>
          <p:cNvPr id="28" name="Rectangle 27"/>
          <p:cNvSpPr/>
          <p:nvPr/>
        </p:nvSpPr>
        <p:spPr>
          <a:xfrm>
            <a:off x="7309435" y="5389964"/>
            <a:ext cx="604822" cy="187179"/>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App1</a:t>
            </a:r>
          </a:p>
        </p:txBody>
      </p:sp>
      <p:cxnSp>
        <p:nvCxnSpPr>
          <p:cNvPr id="29" name="Straight Arrow Connector 28"/>
          <p:cNvCxnSpPr>
            <a:stCxn id="14" idx="2"/>
            <a:endCxn id="24" idx="0"/>
          </p:cNvCxnSpPr>
          <p:nvPr/>
        </p:nvCxnSpPr>
        <p:spPr>
          <a:xfrm flipH="1">
            <a:off x="5989283" y="4600895"/>
            <a:ext cx="3561" cy="617372"/>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p:cNvCxnSpPr>
            <a:stCxn id="15" idx="2"/>
            <a:endCxn id="25" idx="0"/>
          </p:cNvCxnSpPr>
          <p:nvPr/>
        </p:nvCxnSpPr>
        <p:spPr>
          <a:xfrm flipH="1">
            <a:off x="7128193" y="4605126"/>
            <a:ext cx="71377" cy="56359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 name="Straight Arrow Connector 30"/>
          <p:cNvCxnSpPr>
            <a:stCxn id="16" idx="2"/>
            <a:endCxn id="26" idx="0"/>
          </p:cNvCxnSpPr>
          <p:nvPr/>
        </p:nvCxnSpPr>
        <p:spPr>
          <a:xfrm flipH="1">
            <a:off x="7850196" y="4605125"/>
            <a:ext cx="503289" cy="494208"/>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 name="Straight Arrow Connector 31"/>
          <p:cNvCxnSpPr/>
          <p:nvPr/>
        </p:nvCxnSpPr>
        <p:spPr>
          <a:xfrm>
            <a:off x="4744648" y="3017918"/>
            <a:ext cx="0" cy="33537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a:xfrm>
            <a:off x="5398034" y="3609563"/>
            <a:ext cx="424068" cy="5761"/>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4" name="Rectangle 33"/>
          <p:cNvSpPr/>
          <p:nvPr/>
        </p:nvSpPr>
        <p:spPr>
          <a:xfrm>
            <a:off x="9949972" y="1996109"/>
            <a:ext cx="353062" cy="158636"/>
          </a:xfrm>
          <a:prstGeom prst="rect">
            <a:avLst/>
          </a:prstGeom>
          <a:solidFill>
            <a:srgbClr val="ED7D31"/>
          </a:solidFill>
          <a:ln w="12700" cap="flat" cmpd="sng" algn="ctr">
            <a:solidFill>
              <a:srgbClr val="ED7D31">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Times New Roman" panose="02020603050405020304" pitchFamily="18" charset="0"/>
              <a:ea typeface="Calibri" panose="020F0502020204030204" pitchFamily="34" charset="0"/>
            </a:endParaRPr>
          </a:p>
        </p:txBody>
      </p:sp>
      <p:sp>
        <p:nvSpPr>
          <p:cNvPr id="35" name="Rectangle 34"/>
          <p:cNvSpPr/>
          <p:nvPr/>
        </p:nvSpPr>
        <p:spPr>
          <a:xfrm>
            <a:off x="10267174" y="1969128"/>
            <a:ext cx="1666360" cy="261610"/>
          </a:xfrm>
          <a:prstGeom prst="rect">
            <a:avLst/>
          </a:prstGeom>
        </p:spPr>
        <p:txBody>
          <a:bodyPr wrap="square">
            <a:spAutoFit/>
          </a:bodyPr>
          <a:lstStyle/>
          <a:p>
            <a:pPr algn="l"/>
            <a:r>
              <a:rPr lang="en-US" sz="1100" i="1" dirty="0"/>
              <a:t>App-C</a:t>
            </a:r>
          </a:p>
        </p:txBody>
      </p:sp>
      <p:sp>
        <p:nvSpPr>
          <p:cNvPr id="36" name="Rectangle 35"/>
          <p:cNvSpPr/>
          <p:nvPr/>
        </p:nvSpPr>
        <p:spPr>
          <a:xfrm>
            <a:off x="9949972" y="2233427"/>
            <a:ext cx="353062" cy="162513"/>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en-US" sz="1200" dirty="0">
              <a:latin typeface="Times New Roman" panose="02020603050405020304" pitchFamily="18" charset="0"/>
              <a:ea typeface="Calibri" panose="020F0502020204030204" pitchFamily="34" charset="0"/>
            </a:endParaRPr>
          </a:p>
        </p:txBody>
      </p:sp>
      <p:sp>
        <p:nvSpPr>
          <p:cNvPr id="37" name="Rectangle 36"/>
          <p:cNvSpPr/>
          <p:nvPr/>
        </p:nvSpPr>
        <p:spPr>
          <a:xfrm>
            <a:off x="10267174" y="2211042"/>
            <a:ext cx="1666360" cy="261610"/>
          </a:xfrm>
          <a:prstGeom prst="rect">
            <a:avLst/>
          </a:prstGeom>
        </p:spPr>
        <p:txBody>
          <a:bodyPr wrap="square">
            <a:spAutoFit/>
          </a:bodyPr>
          <a:lstStyle/>
          <a:p>
            <a:pPr algn="l"/>
            <a:r>
              <a:rPr lang="en-US" sz="1100" i="1" dirty="0"/>
              <a:t>Other Components</a:t>
            </a:r>
          </a:p>
        </p:txBody>
      </p:sp>
      <p:sp>
        <p:nvSpPr>
          <p:cNvPr id="38" name="Rectangle 37"/>
          <p:cNvSpPr/>
          <p:nvPr/>
        </p:nvSpPr>
        <p:spPr>
          <a:xfrm>
            <a:off x="10704851" y="2606748"/>
            <a:ext cx="282087" cy="2289958"/>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vert"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UEB</a:t>
            </a:r>
          </a:p>
        </p:txBody>
      </p:sp>
      <p:sp>
        <p:nvSpPr>
          <p:cNvPr id="39" name="Rectangle 38"/>
          <p:cNvSpPr/>
          <p:nvPr/>
        </p:nvSpPr>
        <p:spPr>
          <a:xfrm>
            <a:off x="11349090" y="3584251"/>
            <a:ext cx="538932" cy="332004"/>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DCAE</a:t>
            </a:r>
          </a:p>
        </p:txBody>
      </p:sp>
      <p:sp>
        <p:nvSpPr>
          <p:cNvPr id="40" name="Rectangle 39"/>
          <p:cNvSpPr/>
          <p:nvPr/>
        </p:nvSpPr>
        <p:spPr>
          <a:xfrm>
            <a:off x="3017306" y="4253444"/>
            <a:ext cx="639049" cy="332004"/>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US" sz="1200" dirty="0">
                <a:solidFill>
                  <a:srgbClr val="FFFFFF"/>
                </a:solidFill>
                <a:latin typeface="Calibri" panose="020F0502020204030204" pitchFamily="34" charset="0"/>
                <a:ea typeface="Calibri" panose="020F0502020204030204" pitchFamily="34" charset="0"/>
                <a:cs typeface="Times New Roman" panose="02020603050405020304" pitchFamily="18" charset="0"/>
              </a:rPr>
              <a:t>A&amp;AI</a:t>
            </a:r>
          </a:p>
        </p:txBody>
      </p:sp>
      <p:cxnSp>
        <p:nvCxnSpPr>
          <p:cNvPr id="41" name="Straight Arrow Connector 40"/>
          <p:cNvCxnSpPr>
            <a:stCxn id="18" idx="1"/>
            <a:endCxn id="40" idx="3"/>
          </p:cNvCxnSpPr>
          <p:nvPr/>
        </p:nvCxnSpPr>
        <p:spPr>
          <a:xfrm flipH="1" flipV="1">
            <a:off x="3656354" y="4419446"/>
            <a:ext cx="746128" cy="772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2" name="Straight Arrow Connector 41"/>
          <p:cNvCxnSpPr>
            <a:stCxn id="17" idx="3"/>
          </p:cNvCxnSpPr>
          <p:nvPr/>
        </p:nvCxnSpPr>
        <p:spPr>
          <a:xfrm flipV="1">
            <a:off x="10003705" y="4427170"/>
            <a:ext cx="716819" cy="1"/>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38" idx="3"/>
            <a:endCxn id="39" idx="1"/>
          </p:cNvCxnSpPr>
          <p:nvPr/>
        </p:nvCxnSpPr>
        <p:spPr>
          <a:xfrm flipV="1">
            <a:off x="10986938" y="3750253"/>
            <a:ext cx="362153" cy="1474"/>
          </a:xfrm>
          <a:prstGeom prst="straightConnector1">
            <a:avLst/>
          </a:prstGeom>
          <a:ln>
            <a:headEnd type="arrow" w="med" len="med"/>
            <a:tailEnd type="arrow" w="med" len="med"/>
          </a:ln>
        </p:spPr>
        <p:style>
          <a:lnRef idx="2">
            <a:schemeClr val="dk1"/>
          </a:lnRef>
          <a:fillRef idx="0">
            <a:schemeClr val="dk1"/>
          </a:fillRef>
          <a:effectRef idx="1">
            <a:schemeClr val="dk1"/>
          </a:effectRef>
          <a:fontRef idx="minor">
            <a:schemeClr val="tx1"/>
          </a:fontRef>
        </p:style>
      </p:cxnSp>
      <p:sp>
        <p:nvSpPr>
          <p:cNvPr id="44" name="Text Placeholder 2"/>
          <p:cNvSpPr txBox="1">
            <a:spLocks/>
          </p:cNvSpPr>
          <p:nvPr/>
        </p:nvSpPr>
        <p:spPr>
          <a:xfrm>
            <a:off x="297309" y="2230738"/>
            <a:ext cx="2929490" cy="4283505"/>
          </a:xfrm>
          <a:prstGeom prst="rect">
            <a:avLst/>
          </a:prstGeom>
        </p:spPr>
        <p:txBody>
          <a:bodyPr vert="horz" lIns="0" tIns="0" rIns="0" bIns="0" rtlCol="0">
            <a:noAutofit/>
          </a:bodyPr>
          <a:lstStyle>
            <a:lvl1pPr marL="284163" indent="-284163" algn="l" defTabSz="914400" rtl="0" eaLnBrk="1" latinLnBrk="0" hangingPunct="1">
              <a:lnSpc>
                <a:spcPct val="100000"/>
              </a:lnSpc>
              <a:spcBef>
                <a:spcPts val="1000"/>
              </a:spcBef>
              <a:buFont typeface="Wingdings" panose="05000000000000000000" pitchFamily="2" charset="2"/>
              <a:buChar char="§"/>
              <a:defRPr sz="2000" kern="1200">
                <a:solidFill>
                  <a:schemeClr val="tx2"/>
                </a:solidFill>
                <a:latin typeface="+mn-lt"/>
                <a:ea typeface="+mn-ea"/>
                <a:cs typeface="+mn-cs"/>
              </a:defRPr>
            </a:lvl1pPr>
            <a:lvl2pPr marL="517525" indent="-233363" algn="l" defTabSz="914400" rtl="0" eaLnBrk="1" latinLnBrk="0" hangingPunct="1">
              <a:lnSpc>
                <a:spcPct val="100000"/>
              </a:lnSpc>
              <a:spcBef>
                <a:spcPts val="500"/>
              </a:spcBef>
              <a:buFont typeface="Wingdings" panose="05000000000000000000" pitchFamily="2" charset="2"/>
              <a:buChar char="§"/>
              <a:defRPr sz="1800" kern="1200">
                <a:solidFill>
                  <a:schemeClr val="tx2"/>
                </a:solidFill>
                <a:latin typeface="+mn-lt"/>
                <a:ea typeface="+mn-ea"/>
                <a:cs typeface="+mn-cs"/>
              </a:defRPr>
            </a:lvl2pPr>
            <a:lvl3pPr marL="741363" indent="-223838" algn="l" defTabSz="914400" rtl="0" eaLnBrk="1" latinLnBrk="0" hangingPunct="1">
              <a:lnSpc>
                <a:spcPct val="100000"/>
              </a:lnSpc>
              <a:spcBef>
                <a:spcPts val="500"/>
              </a:spcBef>
              <a:buFont typeface="Wingdings" panose="05000000000000000000" pitchFamily="2" charset="2"/>
              <a:buChar char="§"/>
              <a:defRPr sz="1600" kern="1200">
                <a:solidFill>
                  <a:schemeClr val="tx2"/>
                </a:solidFill>
                <a:latin typeface="+mn-lt"/>
                <a:ea typeface="+mn-ea"/>
                <a:cs typeface="+mn-cs"/>
              </a:defRPr>
            </a:lvl3pPr>
            <a:lvl4pPr marL="914400"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4pPr>
            <a:lvl5pPr marL="1087438" indent="-173038" algn="l" defTabSz="914400" rtl="0" eaLnBrk="1" latinLnBrk="0" hangingPunct="1">
              <a:lnSpc>
                <a:spcPct val="100000"/>
              </a:lnSpc>
              <a:spcBef>
                <a:spcPts val="500"/>
              </a:spcBef>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1600" dirty="0"/>
              <a:t>Configuration Management</a:t>
            </a:r>
            <a:endParaRPr lang="en-US" sz="1800" dirty="0"/>
          </a:p>
          <a:p>
            <a:pPr lvl="0"/>
            <a:r>
              <a:rPr lang="en-US" sz="1600" dirty="0"/>
              <a:t>Control Loop Actions </a:t>
            </a:r>
            <a:endParaRPr lang="en-US" sz="1800" dirty="0"/>
          </a:p>
          <a:p>
            <a:pPr lvl="1"/>
            <a:r>
              <a:rPr lang="en-US" sz="1400" dirty="0"/>
              <a:t>Restart</a:t>
            </a:r>
            <a:endParaRPr lang="en-US" sz="1600" dirty="0"/>
          </a:p>
          <a:p>
            <a:pPr lvl="1"/>
            <a:r>
              <a:rPr lang="en-US" sz="1400" dirty="0"/>
              <a:t>Rebuild</a:t>
            </a:r>
            <a:endParaRPr lang="en-US" sz="1600" dirty="0"/>
          </a:p>
          <a:p>
            <a:pPr lvl="1"/>
            <a:r>
              <a:rPr lang="en-US" sz="1400" dirty="0"/>
              <a:t>Migrate</a:t>
            </a:r>
            <a:endParaRPr lang="en-US" sz="1600" dirty="0"/>
          </a:p>
          <a:p>
            <a:pPr lvl="1"/>
            <a:r>
              <a:rPr lang="en-US" sz="1400" dirty="0"/>
              <a:t>Suspend / Destroy</a:t>
            </a:r>
            <a:endParaRPr lang="en-US" sz="1600" dirty="0"/>
          </a:p>
        </p:txBody>
      </p:sp>
    </p:spTree>
    <p:extLst>
      <p:ext uri="{BB962C8B-B14F-4D97-AF65-F5344CB8AC3E}">
        <p14:creationId xmlns:p14="http://schemas.microsoft.com/office/powerpoint/2010/main" val="1840871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1465" y="383659"/>
            <a:ext cx="11091672" cy="276999"/>
          </a:xfrm>
        </p:spPr>
        <p:txBody>
          <a:bodyPr>
            <a:noAutofit/>
          </a:bodyPr>
          <a:lstStyle/>
          <a:p>
            <a:r>
              <a:rPr lang="en-US" sz="2800" b="1" dirty="0">
                <a:latin typeface="Segoe UI" panose="020B0502040204020203" pitchFamily="34" charset="0"/>
                <a:cs typeface="Segoe UI" panose="020B0502040204020203" pitchFamily="34" charset="0"/>
              </a:rPr>
              <a:t>ONAP </a:t>
            </a:r>
            <a:r>
              <a:rPr lang="en-US" sz="2800" b="1" dirty="0">
                <a:solidFill>
                  <a:srgbClr val="FF0000"/>
                </a:solidFill>
                <a:latin typeface="Segoe UI" panose="020B0502040204020203" pitchFamily="34" charset="0"/>
                <a:cs typeface="Segoe UI" panose="020B0502040204020203" pitchFamily="34" charset="0"/>
              </a:rPr>
              <a:t>A&amp;AI </a:t>
            </a:r>
            <a:r>
              <a:rPr lang="en-US" sz="2800" b="1" dirty="0">
                <a:latin typeface="Segoe UI" panose="020B0502040204020203" pitchFamily="34" charset="0"/>
                <a:cs typeface="Segoe UI" panose="020B0502040204020203" pitchFamily="34" charset="0"/>
              </a:rPr>
              <a:t>Architecture Overview</a:t>
            </a:r>
          </a:p>
        </p:txBody>
      </p:sp>
      <p:pic>
        <p:nvPicPr>
          <p:cNvPr id="44" name="Picture 43" descr="aai_fig.png"/>
          <p:cNvPicPr/>
          <p:nvPr/>
        </p:nvPicPr>
        <p:blipFill>
          <a:blip r:embed="rId4">
            <a:extLst>
              <a:ext uri="{28A0092B-C50C-407E-A947-70E740481C1C}">
                <a14:useLocalDpi xmlns:a14="http://schemas.microsoft.com/office/drawing/2010/main" val="0"/>
              </a:ext>
            </a:extLst>
          </a:blip>
          <a:srcRect/>
          <a:stretch>
            <a:fillRect/>
          </a:stretch>
        </p:blipFill>
        <p:spPr bwMode="auto">
          <a:xfrm>
            <a:off x="4473389" y="1676399"/>
            <a:ext cx="6575612" cy="3320807"/>
          </a:xfrm>
          <a:prstGeom prst="rect">
            <a:avLst/>
          </a:prstGeom>
          <a:noFill/>
          <a:ln>
            <a:solidFill>
              <a:schemeClr val="tx1"/>
            </a:solidFill>
          </a:ln>
        </p:spPr>
      </p:pic>
      <p:sp>
        <p:nvSpPr>
          <p:cNvPr id="2" name="Rectangle 1"/>
          <p:cNvSpPr/>
          <p:nvPr/>
        </p:nvSpPr>
        <p:spPr>
          <a:xfrm>
            <a:off x="403411" y="1676399"/>
            <a:ext cx="4141695" cy="2463495"/>
          </a:xfrm>
          <a:prstGeom prst="rect">
            <a:avLst/>
          </a:prstGeom>
        </p:spPr>
        <p:txBody>
          <a:bodyPr wrap="square" anchor="ctr">
            <a:spAutoFit/>
          </a:bodyPr>
          <a:lstStyle/>
          <a:p>
            <a:pPr marL="342900" lvl="0" indent="-342900">
              <a:lnSpc>
                <a:spcPct val="107000"/>
              </a:lnSpc>
              <a:buFont typeface="Symbol" panose="05050102010706020507" pitchFamily="18" charset="2"/>
              <a:buChar char=""/>
            </a:pPr>
            <a:r>
              <a:rPr lang="en-US" sz="1600" dirty="0">
                <a:solidFill>
                  <a:schemeClr val="tx2"/>
                </a:solidFill>
              </a:rPr>
              <a:t>Central registry to create a global view of inventory and network topology</a:t>
            </a:r>
          </a:p>
          <a:p>
            <a:pPr lvl="0">
              <a:lnSpc>
                <a:spcPct val="107000"/>
              </a:lnSpc>
            </a:pPr>
            <a:endParaRPr lang="en-US" sz="1600" dirty="0">
              <a:solidFill>
                <a:schemeClr val="tx2"/>
              </a:solidFill>
            </a:endParaRPr>
          </a:p>
          <a:p>
            <a:pPr marL="342900" lvl="0" indent="-342900">
              <a:lnSpc>
                <a:spcPct val="107000"/>
              </a:lnSpc>
              <a:buFont typeface="Symbol" panose="05050102010706020507" pitchFamily="18" charset="2"/>
              <a:buChar char=""/>
            </a:pPr>
            <a:r>
              <a:rPr lang="en-US" sz="1600" dirty="0">
                <a:solidFill>
                  <a:schemeClr val="tx2"/>
                </a:solidFill>
              </a:rPr>
              <a:t>Receives updates from various inventory</a:t>
            </a:r>
          </a:p>
          <a:p>
            <a:pPr marL="342900" lvl="0" indent="-342900">
              <a:lnSpc>
                <a:spcPct val="107000"/>
              </a:lnSpc>
              <a:buFont typeface="Symbol" panose="05050102010706020507" pitchFamily="18" charset="2"/>
              <a:buChar char=""/>
            </a:pPr>
            <a:endParaRPr lang="en-US" sz="1600" dirty="0">
              <a:solidFill>
                <a:schemeClr val="tx2"/>
              </a:solidFill>
            </a:endParaRPr>
          </a:p>
          <a:p>
            <a:pPr marL="342900" lvl="0" indent="-342900">
              <a:lnSpc>
                <a:spcPct val="107000"/>
              </a:lnSpc>
              <a:buFont typeface="Symbol" panose="05050102010706020507" pitchFamily="18" charset="2"/>
              <a:buChar char=""/>
            </a:pPr>
            <a:r>
              <a:rPr lang="en-US" sz="1600" dirty="0">
                <a:solidFill>
                  <a:schemeClr val="tx2"/>
                </a:solidFill>
              </a:rPr>
              <a:t>Provides standard APIs </a:t>
            </a:r>
          </a:p>
          <a:p>
            <a:pPr marL="342900" lvl="0" indent="-342900">
              <a:lnSpc>
                <a:spcPct val="107000"/>
              </a:lnSpc>
              <a:buFont typeface="Symbol" panose="05050102010706020507" pitchFamily="18" charset="2"/>
              <a:buChar char=""/>
            </a:pPr>
            <a:endParaRPr lang="en-US" sz="1400" dirty="0">
              <a:solidFill>
                <a:schemeClr val="tx2"/>
              </a:solidFill>
            </a:endParaRPr>
          </a:p>
        </p:txBody>
      </p:sp>
    </p:spTree>
    <p:extLst>
      <p:ext uri="{BB962C8B-B14F-4D97-AF65-F5344CB8AC3E}">
        <p14:creationId xmlns:p14="http://schemas.microsoft.com/office/powerpoint/2010/main" val="18437528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01465" y="383659"/>
            <a:ext cx="11091672" cy="276999"/>
          </a:xfrm>
        </p:spPr>
        <p:txBody>
          <a:bodyPr>
            <a:noAutofit/>
          </a:bodyPr>
          <a:lstStyle/>
          <a:p>
            <a:r>
              <a:rPr lang="en-US" sz="2800" b="1" dirty="0">
                <a:latin typeface="Segoe UI" panose="020B0502040204020203" pitchFamily="34" charset="0"/>
                <a:cs typeface="Segoe UI" panose="020B0502040204020203" pitchFamily="34" charset="0"/>
              </a:rPr>
              <a:t>ONAP </a:t>
            </a:r>
            <a:r>
              <a:rPr lang="en-US" sz="2800" b="1" dirty="0" smtClean="0">
                <a:solidFill>
                  <a:srgbClr val="FF0000"/>
                </a:solidFill>
                <a:latin typeface="Segoe UI" panose="020B0502040204020203" pitchFamily="34" charset="0"/>
                <a:cs typeface="Segoe UI" panose="020B0502040204020203" pitchFamily="34" charset="0"/>
              </a:rPr>
              <a:t>DCAE </a:t>
            </a:r>
            <a:r>
              <a:rPr lang="en-US" sz="2800" b="1" dirty="0">
                <a:latin typeface="Segoe UI" panose="020B0502040204020203" pitchFamily="34" charset="0"/>
                <a:cs typeface="Segoe UI" panose="020B0502040204020203" pitchFamily="34" charset="0"/>
              </a:rPr>
              <a:t>Architecture Overview</a:t>
            </a:r>
          </a:p>
        </p:txBody>
      </p:sp>
      <p:sp>
        <p:nvSpPr>
          <p:cNvPr id="2" name="Rectangle 1"/>
          <p:cNvSpPr/>
          <p:nvPr/>
        </p:nvSpPr>
        <p:spPr>
          <a:xfrm>
            <a:off x="441118" y="912515"/>
            <a:ext cx="4141695" cy="4669996"/>
          </a:xfrm>
          <a:prstGeom prst="rect">
            <a:avLst/>
          </a:prstGeom>
        </p:spPr>
        <p:txBody>
          <a:bodyPr wrap="square" anchor="ctr">
            <a:spAutoFit/>
          </a:bodyPr>
          <a:lstStyle/>
          <a:p>
            <a:pPr marL="342900" lvl="0" indent="-342900">
              <a:lnSpc>
                <a:spcPct val="107000"/>
              </a:lnSpc>
              <a:buFont typeface="Symbol" panose="05050102010706020507" pitchFamily="18" charset="2"/>
              <a:buChar char=""/>
            </a:pPr>
            <a:r>
              <a:rPr lang="en-US" sz="1600" dirty="0"/>
              <a:t>Data Collection, Analytics, and Events (DCAE) subsystem</a:t>
            </a:r>
            <a:endParaRPr lang="en-US" sz="1600" dirty="0">
              <a:solidFill>
                <a:schemeClr val="tx2"/>
              </a:solidFill>
            </a:endParaRPr>
          </a:p>
          <a:p>
            <a:pPr lvl="0">
              <a:lnSpc>
                <a:spcPct val="107000"/>
              </a:lnSpc>
            </a:pPr>
            <a:endParaRPr lang="en-US" sz="1600" dirty="0">
              <a:solidFill>
                <a:schemeClr val="tx2"/>
              </a:solidFill>
            </a:endParaRPr>
          </a:p>
          <a:p>
            <a:pPr marL="342900" lvl="0" indent="-342900">
              <a:lnSpc>
                <a:spcPct val="107000"/>
              </a:lnSpc>
              <a:buFont typeface="Symbol" panose="05050102010706020507" pitchFamily="18" charset="2"/>
              <a:buChar char=""/>
            </a:pPr>
            <a:r>
              <a:rPr lang="en-US" sz="1600" dirty="0"/>
              <a:t>gathers performance, usage, and configuration data from the managed </a:t>
            </a:r>
            <a:r>
              <a:rPr lang="en-US" sz="1600" dirty="0" smtClean="0"/>
              <a:t>environment</a:t>
            </a:r>
          </a:p>
          <a:p>
            <a:pPr lvl="0">
              <a:lnSpc>
                <a:spcPct val="107000"/>
              </a:lnSpc>
            </a:pPr>
            <a:endParaRPr lang="en-US" sz="1600" dirty="0">
              <a:solidFill>
                <a:schemeClr val="tx2"/>
              </a:solidFill>
            </a:endParaRPr>
          </a:p>
          <a:p>
            <a:pPr marL="342900" lvl="0" indent="-342900">
              <a:lnSpc>
                <a:spcPct val="107000"/>
              </a:lnSpc>
              <a:buFont typeface="Symbol" panose="05050102010706020507" pitchFamily="18" charset="2"/>
              <a:buChar char=""/>
            </a:pPr>
            <a:r>
              <a:rPr lang="en-US" sz="1600" dirty="0"/>
              <a:t>This data is then fed to various analytic applications, and if anomalies or significant events are </a:t>
            </a:r>
            <a:r>
              <a:rPr lang="en-US" sz="1600" dirty="0" smtClean="0"/>
              <a:t>detected</a:t>
            </a:r>
          </a:p>
          <a:p>
            <a:pPr lvl="0">
              <a:lnSpc>
                <a:spcPct val="107000"/>
              </a:lnSpc>
            </a:pPr>
            <a:r>
              <a:rPr lang="en-US" sz="1600" dirty="0" smtClean="0">
                <a:solidFill>
                  <a:schemeClr val="tx2"/>
                </a:solidFill>
              </a:rPr>
              <a:t> </a:t>
            </a:r>
            <a:endParaRPr lang="en-US" sz="1600" dirty="0">
              <a:solidFill>
                <a:schemeClr val="tx2"/>
              </a:solidFill>
            </a:endParaRPr>
          </a:p>
          <a:p>
            <a:pPr marL="342900" indent="-342900">
              <a:lnSpc>
                <a:spcPct val="107000"/>
              </a:lnSpc>
              <a:buFont typeface="Symbol" panose="05050102010706020507" pitchFamily="18" charset="2"/>
              <a:buChar char=""/>
            </a:pPr>
            <a:r>
              <a:rPr lang="en-US" sz="1600" dirty="0"/>
              <a:t>The primary functions of the DCAE subsystem are to</a:t>
            </a:r>
          </a:p>
          <a:p>
            <a:pPr marL="800100" lvl="1" indent="-342900">
              <a:lnSpc>
                <a:spcPct val="107000"/>
              </a:lnSpc>
              <a:buFont typeface="Symbol" panose="05050102010706020507" pitchFamily="18" charset="2"/>
              <a:buChar char=""/>
            </a:pPr>
            <a:r>
              <a:rPr lang="en-US" sz="1400" dirty="0"/>
              <a:t>Collect, ingest, transform and store data as necessary for analysis</a:t>
            </a:r>
          </a:p>
          <a:p>
            <a:pPr marL="800100" lvl="1" indent="-342900">
              <a:lnSpc>
                <a:spcPct val="107000"/>
              </a:lnSpc>
              <a:buFont typeface="Symbol" panose="05050102010706020507" pitchFamily="18" charset="2"/>
              <a:buChar char=""/>
            </a:pPr>
            <a:r>
              <a:rPr lang="en-US" sz="1400" dirty="0"/>
              <a:t>Provide a framework for development of analytics</a:t>
            </a:r>
          </a:p>
          <a:p>
            <a:pPr marL="342900" lvl="0" indent="-342900">
              <a:lnSpc>
                <a:spcPct val="107000"/>
              </a:lnSpc>
              <a:buFont typeface="Symbol" panose="05050102010706020507" pitchFamily="18" charset="2"/>
              <a:buChar char=""/>
            </a:pPr>
            <a:endParaRPr lang="en-US" sz="1400" dirty="0">
              <a:solidFill>
                <a:schemeClr val="tx2"/>
              </a:solidFill>
            </a:endParaRPr>
          </a:p>
        </p:txBody>
      </p:sp>
      <p:pic>
        <p:nvPicPr>
          <p:cNvPr id="5" name="Picture 4"/>
          <p:cNvPicPr/>
          <p:nvPr/>
        </p:nvPicPr>
        <p:blipFill>
          <a:blip r:embed="rId4"/>
          <a:stretch>
            <a:fillRect/>
          </a:stretch>
        </p:blipFill>
        <p:spPr>
          <a:xfrm>
            <a:off x="5509793" y="1346148"/>
            <a:ext cx="5943600" cy="3571875"/>
          </a:xfrm>
          <a:prstGeom prst="rect">
            <a:avLst/>
          </a:prstGeom>
        </p:spPr>
      </p:pic>
    </p:spTree>
    <p:extLst>
      <p:ext uri="{BB962C8B-B14F-4D97-AF65-F5344CB8AC3E}">
        <p14:creationId xmlns:p14="http://schemas.microsoft.com/office/powerpoint/2010/main" val="555537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half" idx="10"/>
          </p:nvPr>
        </p:nvSpPr>
        <p:spPr>
          <a:xfrm>
            <a:off x="547687" y="1524001"/>
            <a:ext cx="8479771" cy="3411190"/>
          </a:xfrm>
        </p:spPr>
        <p:txBody>
          <a:bodyPr/>
          <a:lstStyle/>
          <a:p>
            <a:r>
              <a:rPr lang="en-US" sz="3200" dirty="0">
                <a:latin typeface="Calibri Light" panose="020F0302020204030204" pitchFamily="34" charset="0"/>
              </a:rPr>
              <a:t>Overview</a:t>
            </a:r>
          </a:p>
          <a:p>
            <a:r>
              <a:rPr lang="en-US" sz="3200" dirty="0">
                <a:latin typeface="Calibri Light" panose="020F0302020204030204" pitchFamily="34" charset="0"/>
              </a:rPr>
              <a:t>High Level Architecture</a:t>
            </a:r>
          </a:p>
          <a:p>
            <a:r>
              <a:rPr lang="en-US" sz="3200" dirty="0">
                <a:latin typeface="Calibri Light" panose="020F0302020204030204" pitchFamily="34" charset="0"/>
              </a:rPr>
              <a:t>Design Main Component Architecture</a:t>
            </a:r>
          </a:p>
          <a:p>
            <a:r>
              <a:rPr lang="en-US" sz="3200" dirty="0">
                <a:latin typeface="Calibri Light" panose="020F0302020204030204" pitchFamily="34" charset="0"/>
              </a:rPr>
              <a:t>Run-Time Main Component Architecture</a:t>
            </a:r>
          </a:p>
          <a:p>
            <a:r>
              <a:rPr lang="en-US" sz="3200" dirty="0" smtClean="0">
                <a:solidFill>
                  <a:srgbClr val="FF0000"/>
                </a:solidFill>
                <a:latin typeface="Calibri Light" panose="020F0302020204030204" pitchFamily="34" charset="0"/>
              </a:rPr>
              <a:t>Summary</a:t>
            </a:r>
            <a:endParaRPr lang="en-US" sz="3200" dirty="0">
              <a:solidFill>
                <a:srgbClr val="FF0000"/>
              </a:solidFill>
              <a:latin typeface="Calibri Light" panose="020F0302020204030204" pitchFamily="34" charset="0"/>
            </a:endParaRPr>
          </a:p>
          <a:p>
            <a:endParaRPr lang="en-US" dirty="0"/>
          </a:p>
        </p:txBody>
      </p:sp>
    </p:spTree>
    <p:extLst>
      <p:ext uri="{BB962C8B-B14F-4D97-AF65-F5344CB8AC3E}">
        <p14:creationId xmlns:p14="http://schemas.microsoft.com/office/powerpoint/2010/main" val="18848226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96354" y="367088"/>
            <a:ext cx="11091672" cy="276999"/>
          </a:xfrm>
        </p:spPr>
        <p:txBody>
          <a:bodyPr>
            <a:noAutofit/>
          </a:bodyPr>
          <a:lstStyle/>
          <a:p>
            <a:r>
              <a:rPr lang="en-US" sz="2800" b="1" dirty="0">
                <a:latin typeface="Segoe UI" panose="020B0502040204020203" pitchFamily="34" charset="0"/>
                <a:cs typeface="Segoe UI" panose="020B0502040204020203" pitchFamily="34" charset="0"/>
              </a:rPr>
              <a:t>ONAP Service Lifecycle Management</a:t>
            </a:r>
          </a:p>
        </p:txBody>
      </p:sp>
      <p:sp>
        <p:nvSpPr>
          <p:cNvPr id="95" name="Title 1"/>
          <p:cNvSpPr txBox="1">
            <a:spLocks/>
          </p:cNvSpPr>
          <p:nvPr/>
        </p:nvSpPr>
        <p:spPr>
          <a:xfrm>
            <a:off x="609600" y="304805"/>
            <a:ext cx="10972801" cy="751109"/>
          </a:xfrm>
          <a:prstGeom prst="rect">
            <a:avLst/>
          </a:prstGeom>
        </p:spPr>
        <p:txBody>
          <a:bodyPr vert="horz" lIns="91440" tIns="45720" rIns="91440" bIns="45720" rtlCol="0" anchor="b" anchorCtr="0">
            <a:noAutofit/>
          </a:bodyPr>
          <a:lstStyle>
            <a:lvl1pPr algn="l" defTabSz="457208" rtl="0" eaLnBrk="1" latinLnBrk="0" hangingPunct="1">
              <a:lnSpc>
                <a:spcPct val="90000"/>
              </a:lnSpc>
              <a:spcBef>
                <a:spcPct val="0"/>
              </a:spcBef>
              <a:buNone/>
              <a:defRPr lang="en-US" sz="2800" b="1" kern="1200" dirty="0">
                <a:solidFill>
                  <a:schemeClr val="tx2"/>
                </a:solidFill>
                <a:latin typeface="Arial" pitchFamily="34" charset="0"/>
                <a:ea typeface="+mn-ea"/>
                <a:cs typeface="Arial" pitchFamily="34" charset="0"/>
              </a:defRPr>
            </a:lvl1pPr>
          </a:lstStyle>
          <a:p>
            <a:pPr marL="0" marR="0" lvl="0" indent="0" algn="l" defTabSz="457208" rtl="0" eaLnBrk="1" fontAlgn="auto" latinLnBrk="0" hangingPunct="1">
              <a:lnSpc>
                <a:spcPct val="9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rgbClr val="4D4E53"/>
              </a:solidFill>
              <a:effectLst/>
              <a:uLnTx/>
              <a:uFillTx/>
              <a:latin typeface="Arial" pitchFamily="34" charset="0"/>
              <a:ea typeface="+mn-ea"/>
              <a:cs typeface="Arial" pitchFamily="34" charset="0"/>
            </a:endParaRPr>
          </a:p>
        </p:txBody>
      </p:sp>
      <p:sp>
        <p:nvSpPr>
          <p:cNvPr id="96" name="Oval 95"/>
          <p:cNvSpPr/>
          <p:nvPr/>
        </p:nvSpPr>
        <p:spPr>
          <a:xfrm>
            <a:off x="6639236" y="3138999"/>
            <a:ext cx="3302493" cy="1464815"/>
          </a:xfrm>
          <a:prstGeom prst="ellipse">
            <a:avLst/>
          </a:prstGeom>
          <a:noFill/>
          <a:ln w="25400" cap="sq" cmpd="sng" algn="ctr">
            <a:solidFill>
              <a:srgbClr val="569099"/>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7" name="Oval 96"/>
          <p:cNvSpPr/>
          <p:nvPr/>
        </p:nvSpPr>
        <p:spPr>
          <a:xfrm>
            <a:off x="2802603" y="3138999"/>
            <a:ext cx="3302493" cy="1464815"/>
          </a:xfrm>
          <a:prstGeom prst="ellipse">
            <a:avLst/>
          </a:prstGeom>
          <a:noFill/>
          <a:ln w="25400" cap="sq" cmpd="sng" algn="ctr">
            <a:solidFill>
              <a:srgbClr val="569099"/>
            </a:solidFill>
            <a:prstDash val="sysDash"/>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98" name="Group 97"/>
          <p:cNvGrpSpPr/>
          <p:nvPr/>
        </p:nvGrpSpPr>
        <p:grpSpPr>
          <a:xfrm>
            <a:off x="9163076" y="3060807"/>
            <a:ext cx="2008066" cy="1371600"/>
            <a:chOff x="3014662" y="3797895"/>
            <a:chExt cx="2008066" cy="1371600"/>
          </a:xfrm>
        </p:grpSpPr>
        <p:sp>
          <p:nvSpPr>
            <p:cNvPr id="99" name="Rectangle 40"/>
            <p:cNvSpPr>
              <a:spLocks/>
            </p:cNvSpPr>
            <p:nvPr/>
          </p:nvSpPr>
          <p:spPr>
            <a:xfrm>
              <a:off x="3332895" y="3797895"/>
              <a:ext cx="1371600" cy="1371600"/>
            </a:xfrm>
            <a:prstGeom prst="ellipse">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1554480" tIns="0" rIns="0" bIns="0" numCol="1" spcCol="0" rtlCol="0" fromWordArt="0" anchor="ctr" anchorCtr="0" forceAA="0" compatLnSpc="1">
              <a:prstTxWarp prst="textNoShape">
                <a:avLst/>
              </a:prstTxWarp>
              <a:noAutofit/>
            </a:bodyPr>
            <a:lstStyle/>
            <a:p>
              <a:pPr marL="0" marR="0" lvl="0" indent="0" defTabSz="457063"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D4E53"/>
                </a:solidFill>
                <a:effectLst/>
                <a:uLnTx/>
                <a:uFillTx/>
                <a:latin typeface="Arial"/>
                <a:ea typeface="+mn-ea"/>
                <a:cs typeface="+mn-cs"/>
              </a:endParaRPr>
            </a:p>
          </p:txBody>
        </p:sp>
        <p:grpSp>
          <p:nvGrpSpPr>
            <p:cNvPr id="100" name="Group 99"/>
            <p:cNvGrpSpPr/>
            <p:nvPr/>
          </p:nvGrpSpPr>
          <p:grpSpPr>
            <a:xfrm>
              <a:off x="3624223" y="3929711"/>
              <a:ext cx="788945" cy="469782"/>
              <a:chOff x="7920049" y="4090078"/>
              <a:chExt cx="940511" cy="560033"/>
            </a:xfrm>
          </p:grpSpPr>
          <p:grpSp>
            <p:nvGrpSpPr>
              <p:cNvPr id="102" name="Group 8"/>
              <p:cNvGrpSpPr>
                <a:grpSpLocks noChangeAspect="1"/>
              </p:cNvGrpSpPr>
              <p:nvPr/>
            </p:nvGrpSpPr>
            <p:grpSpPr bwMode="auto">
              <a:xfrm rot="10800000">
                <a:off x="8300527" y="4090078"/>
                <a:ext cx="560033" cy="560033"/>
                <a:chOff x="2328" y="649"/>
                <a:chExt cx="3024" cy="3024"/>
              </a:xfrm>
            </p:grpSpPr>
            <p:sp>
              <p:nvSpPr>
                <p:cNvPr id="109" name="Freeform 9"/>
                <p:cNvSpPr>
                  <a:spLocks/>
                </p:cNvSpPr>
                <p:nvPr/>
              </p:nvSpPr>
              <p:spPr bwMode="auto">
                <a:xfrm>
                  <a:off x="2328" y="649"/>
                  <a:ext cx="756" cy="756"/>
                </a:xfrm>
                <a:custGeom>
                  <a:avLst/>
                  <a:gdLst>
                    <a:gd name="T0" fmla="*/ 221 w 319"/>
                    <a:gd name="T1" fmla="*/ 157 h 319"/>
                    <a:gd name="T2" fmla="*/ 319 w 319"/>
                    <a:gd name="T3" fmla="*/ 255 h 319"/>
                    <a:gd name="T4" fmla="*/ 255 w 319"/>
                    <a:gd name="T5" fmla="*/ 319 h 319"/>
                    <a:gd name="T6" fmla="*/ 157 w 319"/>
                    <a:gd name="T7" fmla="*/ 221 h 319"/>
                    <a:gd name="T8" fmla="*/ 64 w 319"/>
                    <a:gd name="T9" fmla="*/ 319 h 319"/>
                    <a:gd name="T10" fmla="*/ 0 w 319"/>
                    <a:gd name="T11" fmla="*/ 255 h 319"/>
                    <a:gd name="T12" fmla="*/ 98 w 319"/>
                    <a:gd name="T13" fmla="*/ 157 h 319"/>
                    <a:gd name="T14" fmla="*/ 0 w 319"/>
                    <a:gd name="T15" fmla="*/ 64 h 319"/>
                    <a:gd name="T16" fmla="*/ 64 w 319"/>
                    <a:gd name="T17" fmla="*/ 0 h 319"/>
                    <a:gd name="T18" fmla="*/ 157 w 319"/>
                    <a:gd name="T19" fmla="*/ 93 h 319"/>
                    <a:gd name="T20" fmla="*/ 255 w 319"/>
                    <a:gd name="T21" fmla="*/ 0 h 319"/>
                    <a:gd name="T22" fmla="*/ 319 w 319"/>
                    <a:gd name="T23" fmla="*/ 64 h 319"/>
                    <a:gd name="T24" fmla="*/ 221 w 319"/>
                    <a:gd name="T25" fmla="*/ 157 h 319"/>
                    <a:gd name="T26" fmla="*/ 221 w 319"/>
                    <a:gd name="T27" fmla="*/ 157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9" h="319">
                      <a:moveTo>
                        <a:pt x="221" y="157"/>
                      </a:moveTo>
                      <a:cubicBezTo>
                        <a:pt x="319" y="255"/>
                        <a:pt x="319" y="255"/>
                        <a:pt x="319" y="255"/>
                      </a:cubicBezTo>
                      <a:cubicBezTo>
                        <a:pt x="255" y="319"/>
                        <a:pt x="255" y="319"/>
                        <a:pt x="255" y="319"/>
                      </a:cubicBezTo>
                      <a:cubicBezTo>
                        <a:pt x="157" y="221"/>
                        <a:pt x="157" y="221"/>
                        <a:pt x="157" y="221"/>
                      </a:cubicBezTo>
                      <a:cubicBezTo>
                        <a:pt x="64" y="319"/>
                        <a:pt x="64" y="319"/>
                        <a:pt x="64" y="319"/>
                      </a:cubicBezTo>
                      <a:cubicBezTo>
                        <a:pt x="0" y="255"/>
                        <a:pt x="0" y="255"/>
                        <a:pt x="0" y="255"/>
                      </a:cubicBezTo>
                      <a:cubicBezTo>
                        <a:pt x="98" y="157"/>
                        <a:pt x="98" y="157"/>
                        <a:pt x="98" y="157"/>
                      </a:cubicBezTo>
                      <a:cubicBezTo>
                        <a:pt x="0" y="64"/>
                        <a:pt x="0" y="64"/>
                        <a:pt x="0" y="64"/>
                      </a:cubicBezTo>
                      <a:cubicBezTo>
                        <a:pt x="64" y="0"/>
                        <a:pt x="64" y="0"/>
                        <a:pt x="64" y="0"/>
                      </a:cubicBezTo>
                      <a:cubicBezTo>
                        <a:pt x="157" y="93"/>
                        <a:pt x="157" y="93"/>
                        <a:pt x="157" y="93"/>
                      </a:cubicBezTo>
                      <a:cubicBezTo>
                        <a:pt x="255" y="0"/>
                        <a:pt x="255" y="0"/>
                        <a:pt x="255" y="0"/>
                      </a:cubicBezTo>
                      <a:cubicBezTo>
                        <a:pt x="319" y="64"/>
                        <a:pt x="319" y="64"/>
                        <a:pt x="319" y="64"/>
                      </a:cubicBezTo>
                      <a:cubicBezTo>
                        <a:pt x="221" y="157"/>
                        <a:pt x="221" y="157"/>
                        <a:pt x="221" y="157"/>
                      </a:cubicBezTo>
                      <a:cubicBezTo>
                        <a:pt x="221" y="157"/>
                        <a:pt x="221" y="157"/>
                        <a:pt x="221" y="157"/>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0" name="Freeform 10"/>
                <p:cNvSpPr>
                  <a:spLocks/>
                </p:cNvSpPr>
                <p:nvPr/>
              </p:nvSpPr>
              <p:spPr bwMode="auto">
                <a:xfrm>
                  <a:off x="4597" y="649"/>
                  <a:ext cx="755" cy="756"/>
                </a:xfrm>
                <a:custGeom>
                  <a:avLst/>
                  <a:gdLst>
                    <a:gd name="T0" fmla="*/ 319 w 319"/>
                    <a:gd name="T1" fmla="*/ 64 h 319"/>
                    <a:gd name="T2" fmla="*/ 255 w 319"/>
                    <a:gd name="T3" fmla="*/ 0 h 319"/>
                    <a:gd name="T4" fmla="*/ 157 w 319"/>
                    <a:gd name="T5" fmla="*/ 93 h 319"/>
                    <a:gd name="T6" fmla="*/ 63 w 319"/>
                    <a:gd name="T7" fmla="*/ 0 h 319"/>
                    <a:gd name="T8" fmla="*/ 0 w 319"/>
                    <a:gd name="T9" fmla="*/ 64 h 319"/>
                    <a:gd name="T10" fmla="*/ 97 w 319"/>
                    <a:gd name="T11" fmla="*/ 157 h 319"/>
                    <a:gd name="T12" fmla="*/ 0 w 319"/>
                    <a:gd name="T13" fmla="*/ 255 h 319"/>
                    <a:gd name="T14" fmla="*/ 63 w 319"/>
                    <a:gd name="T15" fmla="*/ 319 h 319"/>
                    <a:gd name="T16" fmla="*/ 157 w 319"/>
                    <a:gd name="T17" fmla="*/ 221 h 319"/>
                    <a:gd name="T18" fmla="*/ 255 w 319"/>
                    <a:gd name="T19" fmla="*/ 319 h 319"/>
                    <a:gd name="T20" fmla="*/ 319 w 319"/>
                    <a:gd name="T21" fmla="*/ 255 h 319"/>
                    <a:gd name="T22" fmla="*/ 221 w 319"/>
                    <a:gd name="T23" fmla="*/ 157 h 319"/>
                    <a:gd name="T24" fmla="*/ 319 w 319"/>
                    <a:gd name="T25" fmla="*/ 64 h 319"/>
                    <a:gd name="T26" fmla="*/ 319 w 319"/>
                    <a:gd name="T27" fmla="*/ 6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9" h="319">
                      <a:moveTo>
                        <a:pt x="319" y="64"/>
                      </a:moveTo>
                      <a:cubicBezTo>
                        <a:pt x="255" y="0"/>
                        <a:pt x="255" y="0"/>
                        <a:pt x="255" y="0"/>
                      </a:cubicBezTo>
                      <a:cubicBezTo>
                        <a:pt x="157" y="93"/>
                        <a:pt x="157" y="93"/>
                        <a:pt x="157" y="93"/>
                      </a:cubicBezTo>
                      <a:cubicBezTo>
                        <a:pt x="63" y="0"/>
                        <a:pt x="63" y="0"/>
                        <a:pt x="63" y="0"/>
                      </a:cubicBezTo>
                      <a:cubicBezTo>
                        <a:pt x="0" y="64"/>
                        <a:pt x="0" y="64"/>
                        <a:pt x="0" y="64"/>
                      </a:cubicBezTo>
                      <a:cubicBezTo>
                        <a:pt x="97" y="157"/>
                        <a:pt x="97" y="157"/>
                        <a:pt x="97" y="157"/>
                      </a:cubicBezTo>
                      <a:cubicBezTo>
                        <a:pt x="0" y="255"/>
                        <a:pt x="0" y="255"/>
                        <a:pt x="0" y="255"/>
                      </a:cubicBezTo>
                      <a:cubicBezTo>
                        <a:pt x="63" y="319"/>
                        <a:pt x="63" y="319"/>
                        <a:pt x="63" y="319"/>
                      </a:cubicBezTo>
                      <a:cubicBezTo>
                        <a:pt x="157" y="221"/>
                        <a:pt x="157" y="221"/>
                        <a:pt x="157" y="221"/>
                      </a:cubicBezTo>
                      <a:cubicBezTo>
                        <a:pt x="255" y="319"/>
                        <a:pt x="255" y="319"/>
                        <a:pt x="255" y="319"/>
                      </a:cubicBezTo>
                      <a:cubicBezTo>
                        <a:pt x="319" y="255"/>
                        <a:pt x="319" y="255"/>
                        <a:pt x="319" y="255"/>
                      </a:cubicBezTo>
                      <a:cubicBezTo>
                        <a:pt x="221" y="157"/>
                        <a:pt x="221" y="157"/>
                        <a:pt x="221" y="157"/>
                      </a:cubicBezTo>
                      <a:cubicBezTo>
                        <a:pt x="319" y="64"/>
                        <a:pt x="319" y="64"/>
                        <a:pt x="319" y="64"/>
                      </a:cubicBezTo>
                      <a:cubicBezTo>
                        <a:pt x="319" y="64"/>
                        <a:pt x="319" y="64"/>
                        <a:pt x="319" y="64"/>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1" name="Freeform 11"/>
                <p:cNvSpPr>
                  <a:spLocks/>
                </p:cNvSpPr>
                <p:nvPr/>
              </p:nvSpPr>
              <p:spPr bwMode="auto">
                <a:xfrm>
                  <a:off x="3467" y="649"/>
                  <a:ext cx="756" cy="756"/>
                </a:xfrm>
                <a:custGeom>
                  <a:avLst/>
                  <a:gdLst>
                    <a:gd name="T0" fmla="*/ 319 w 319"/>
                    <a:gd name="T1" fmla="*/ 64 h 319"/>
                    <a:gd name="T2" fmla="*/ 255 w 319"/>
                    <a:gd name="T3" fmla="*/ 0 h 319"/>
                    <a:gd name="T4" fmla="*/ 157 w 319"/>
                    <a:gd name="T5" fmla="*/ 93 h 319"/>
                    <a:gd name="T6" fmla="*/ 64 w 319"/>
                    <a:gd name="T7" fmla="*/ 0 h 319"/>
                    <a:gd name="T8" fmla="*/ 0 w 319"/>
                    <a:gd name="T9" fmla="*/ 64 h 319"/>
                    <a:gd name="T10" fmla="*/ 93 w 319"/>
                    <a:gd name="T11" fmla="*/ 157 h 319"/>
                    <a:gd name="T12" fmla="*/ 0 w 319"/>
                    <a:gd name="T13" fmla="*/ 255 h 319"/>
                    <a:gd name="T14" fmla="*/ 64 w 319"/>
                    <a:gd name="T15" fmla="*/ 319 h 319"/>
                    <a:gd name="T16" fmla="*/ 157 w 319"/>
                    <a:gd name="T17" fmla="*/ 221 h 319"/>
                    <a:gd name="T18" fmla="*/ 255 w 319"/>
                    <a:gd name="T19" fmla="*/ 319 h 319"/>
                    <a:gd name="T20" fmla="*/ 319 w 319"/>
                    <a:gd name="T21" fmla="*/ 255 h 319"/>
                    <a:gd name="T22" fmla="*/ 221 w 319"/>
                    <a:gd name="T23" fmla="*/ 157 h 319"/>
                    <a:gd name="T24" fmla="*/ 319 w 319"/>
                    <a:gd name="T25" fmla="*/ 64 h 319"/>
                    <a:gd name="T26" fmla="*/ 319 w 319"/>
                    <a:gd name="T27" fmla="*/ 6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9" h="319">
                      <a:moveTo>
                        <a:pt x="319" y="64"/>
                      </a:moveTo>
                      <a:cubicBezTo>
                        <a:pt x="255" y="0"/>
                        <a:pt x="255" y="0"/>
                        <a:pt x="255" y="0"/>
                      </a:cubicBezTo>
                      <a:cubicBezTo>
                        <a:pt x="157" y="93"/>
                        <a:pt x="157" y="93"/>
                        <a:pt x="157" y="93"/>
                      </a:cubicBezTo>
                      <a:cubicBezTo>
                        <a:pt x="64" y="0"/>
                        <a:pt x="64" y="0"/>
                        <a:pt x="64" y="0"/>
                      </a:cubicBezTo>
                      <a:cubicBezTo>
                        <a:pt x="0" y="64"/>
                        <a:pt x="0" y="64"/>
                        <a:pt x="0" y="64"/>
                      </a:cubicBezTo>
                      <a:cubicBezTo>
                        <a:pt x="93" y="157"/>
                        <a:pt x="93" y="157"/>
                        <a:pt x="93" y="157"/>
                      </a:cubicBezTo>
                      <a:cubicBezTo>
                        <a:pt x="0" y="255"/>
                        <a:pt x="0" y="255"/>
                        <a:pt x="0" y="255"/>
                      </a:cubicBezTo>
                      <a:cubicBezTo>
                        <a:pt x="64" y="319"/>
                        <a:pt x="64" y="319"/>
                        <a:pt x="64" y="319"/>
                      </a:cubicBezTo>
                      <a:cubicBezTo>
                        <a:pt x="157" y="221"/>
                        <a:pt x="157" y="221"/>
                        <a:pt x="157" y="221"/>
                      </a:cubicBezTo>
                      <a:cubicBezTo>
                        <a:pt x="255" y="319"/>
                        <a:pt x="255" y="319"/>
                        <a:pt x="255" y="319"/>
                      </a:cubicBezTo>
                      <a:cubicBezTo>
                        <a:pt x="319" y="255"/>
                        <a:pt x="319" y="255"/>
                        <a:pt x="319" y="255"/>
                      </a:cubicBezTo>
                      <a:cubicBezTo>
                        <a:pt x="221" y="157"/>
                        <a:pt x="221" y="157"/>
                        <a:pt x="221" y="157"/>
                      </a:cubicBezTo>
                      <a:cubicBezTo>
                        <a:pt x="319" y="64"/>
                        <a:pt x="319" y="64"/>
                        <a:pt x="319" y="64"/>
                      </a:cubicBezTo>
                      <a:cubicBezTo>
                        <a:pt x="319" y="64"/>
                        <a:pt x="319" y="64"/>
                        <a:pt x="319" y="64"/>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2" name="Freeform 12"/>
                <p:cNvSpPr>
                  <a:spLocks noEditPoints="1"/>
                </p:cNvSpPr>
                <p:nvPr/>
              </p:nvSpPr>
              <p:spPr bwMode="auto">
                <a:xfrm>
                  <a:off x="2328" y="2918"/>
                  <a:ext cx="756" cy="755"/>
                </a:xfrm>
                <a:custGeom>
                  <a:avLst/>
                  <a:gdLst>
                    <a:gd name="T0" fmla="*/ 161 w 319"/>
                    <a:gd name="T1" fmla="*/ 0 h 319"/>
                    <a:gd name="T2" fmla="*/ 0 w 319"/>
                    <a:gd name="T3" fmla="*/ 157 h 319"/>
                    <a:gd name="T4" fmla="*/ 161 w 319"/>
                    <a:gd name="T5" fmla="*/ 319 h 319"/>
                    <a:gd name="T6" fmla="*/ 319 w 319"/>
                    <a:gd name="T7" fmla="*/ 157 h 319"/>
                    <a:gd name="T8" fmla="*/ 161 w 319"/>
                    <a:gd name="T9" fmla="*/ 0 h 319"/>
                    <a:gd name="T10" fmla="*/ 161 w 319"/>
                    <a:gd name="T11" fmla="*/ 221 h 319"/>
                    <a:gd name="T12" fmla="*/ 98 w 319"/>
                    <a:gd name="T13" fmla="*/ 157 h 319"/>
                    <a:gd name="T14" fmla="*/ 161 w 319"/>
                    <a:gd name="T15" fmla="*/ 93 h 319"/>
                    <a:gd name="T16" fmla="*/ 225 w 319"/>
                    <a:gd name="T17" fmla="*/ 157 h 319"/>
                    <a:gd name="T18" fmla="*/ 161 w 319"/>
                    <a:gd name="T19" fmla="*/ 22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161" y="0"/>
                      </a:moveTo>
                      <a:cubicBezTo>
                        <a:pt x="72" y="0"/>
                        <a:pt x="0" y="72"/>
                        <a:pt x="0" y="157"/>
                      </a:cubicBezTo>
                      <a:cubicBezTo>
                        <a:pt x="0" y="246"/>
                        <a:pt x="72" y="319"/>
                        <a:pt x="161" y="319"/>
                      </a:cubicBezTo>
                      <a:cubicBezTo>
                        <a:pt x="247" y="319"/>
                        <a:pt x="319" y="246"/>
                        <a:pt x="319" y="157"/>
                      </a:cubicBezTo>
                      <a:cubicBezTo>
                        <a:pt x="319" y="72"/>
                        <a:pt x="247" y="0"/>
                        <a:pt x="161" y="0"/>
                      </a:cubicBezTo>
                      <a:close/>
                      <a:moveTo>
                        <a:pt x="161" y="221"/>
                      </a:moveTo>
                      <a:cubicBezTo>
                        <a:pt x="123" y="221"/>
                        <a:pt x="98" y="195"/>
                        <a:pt x="98" y="157"/>
                      </a:cubicBezTo>
                      <a:cubicBezTo>
                        <a:pt x="98" y="123"/>
                        <a:pt x="123" y="93"/>
                        <a:pt x="161" y="93"/>
                      </a:cubicBezTo>
                      <a:cubicBezTo>
                        <a:pt x="196" y="93"/>
                        <a:pt x="225" y="123"/>
                        <a:pt x="225" y="157"/>
                      </a:cubicBezTo>
                      <a:cubicBezTo>
                        <a:pt x="225" y="195"/>
                        <a:pt x="196" y="221"/>
                        <a:pt x="161" y="221"/>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3" name="Freeform 13"/>
                <p:cNvSpPr>
                  <a:spLocks noEditPoints="1"/>
                </p:cNvSpPr>
                <p:nvPr/>
              </p:nvSpPr>
              <p:spPr bwMode="auto">
                <a:xfrm>
                  <a:off x="3467" y="2918"/>
                  <a:ext cx="756" cy="755"/>
                </a:xfrm>
                <a:custGeom>
                  <a:avLst/>
                  <a:gdLst>
                    <a:gd name="T0" fmla="*/ 157 w 319"/>
                    <a:gd name="T1" fmla="*/ 0 h 319"/>
                    <a:gd name="T2" fmla="*/ 0 w 319"/>
                    <a:gd name="T3" fmla="*/ 157 h 319"/>
                    <a:gd name="T4" fmla="*/ 157 w 319"/>
                    <a:gd name="T5" fmla="*/ 319 h 319"/>
                    <a:gd name="T6" fmla="*/ 319 w 319"/>
                    <a:gd name="T7" fmla="*/ 157 h 319"/>
                    <a:gd name="T8" fmla="*/ 157 w 319"/>
                    <a:gd name="T9" fmla="*/ 0 h 319"/>
                    <a:gd name="T10" fmla="*/ 157 w 319"/>
                    <a:gd name="T11" fmla="*/ 221 h 319"/>
                    <a:gd name="T12" fmla="*/ 93 w 319"/>
                    <a:gd name="T13" fmla="*/ 157 h 319"/>
                    <a:gd name="T14" fmla="*/ 157 w 319"/>
                    <a:gd name="T15" fmla="*/ 93 h 319"/>
                    <a:gd name="T16" fmla="*/ 221 w 319"/>
                    <a:gd name="T17" fmla="*/ 157 h 319"/>
                    <a:gd name="T18" fmla="*/ 157 w 319"/>
                    <a:gd name="T19" fmla="*/ 22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157" y="0"/>
                      </a:moveTo>
                      <a:cubicBezTo>
                        <a:pt x="68" y="0"/>
                        <a:pt x="0" y="72"/>
                        <a:pt x="0" y="157"/>
                      </a:cubicBezTo>
                      <a:cubicBezTo>
                        <a:pt x="0" y="246"/>
                        <a:pt x="68" y="319"/>
                        <a:pt x="157" y="319"/>
                      </a:cubicBezTo>
                      <a:cubicBezTo>
                        <a:pt x="247" y="319"/>
                        <a:pt x="319" y="246"/>
                        <a:pt x="319" y="157"/>
                      </a:cubicBezTo>
                      <a:cubicBezTo>
                        <a:pt x="319" y="72"/>
                        <a:pt x="247" y="0"/>
                        <a:pt x="157" y="0"/>
                      </a:cubicBezTo>
                      <a:close/>
                      <a:moveTo>
                        <a:pt x="157" y="221"/>
                      </a:moveTo>
                      <a:cubicBezTo>
                        <a:pt x="123" y="221"/>
                        <a:pt x="93" y="195"/>
                        <a:pt x="93" y="157"/>
                      </a:cubicBezTo>
                      <a:cubicBezTo>
                        <a:pt x="93" y="123"/>
                        <a:pt x="123" y="93"/>
                        <a:pt x="157" y="93"/>
                      </a:cubicBezTo>
                      <a:cubicBezTo>
                        <a:pt x="191" y="93"/>
                        <a:pt x="221" y="123"/>
                        <a:pt x="221" y="157"/>
                      </a:cubicBezTo>
                      <a:cubicBezTo>
                        <a:pt x="221" y="195"/>
                        <a:pt x="191" y="221"/>
                        <a:pt x="157" y="221"/>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4" name="Freeform 14"/>
                <p:cNvSpPr>
                  <a:spLocks noEditPoints="1"/>
                </p:cNvSpPr>
                <p:nvPr/>
              </p:nvSpPr>
              <p:spPr bwMode="auto">
                <a:xfrm>
                  <a:off x="4597" y="2918"/>
                  <a:ext cx="755" cy="755"/>
                </a:xfrm>
                <a:custGeom>
                  <a:avLst/>
                  <a:gdLst>
                    <a:gd name="T0" fmla="*/ 161 w 319"/>
                    <a:gd name="T1" fmla="*/ 0 h 319"/>
                    <a:gd name="T2" fmla="*/ 0 w 319"/>
                    <a:gd name="T3" fmla="*/ 157 h 319"/>
                    <a:gd name="T4" fmla="*/ 161 w 319"/>
                    <a:gd name="T5" fmla="*/ 319 h 319"/>
                    <a:gd name="T6" fmla="*/ 319 w 319"/>
                    <a:gd name="T7" fmla="*/ 157 h 319"/>
                    <a:gd name="T8" fmla="*/ 161 w 319"/>
                    <a:gd name="T9" fmla="*/ 0 h 319"/>
                    <a:gd name="T10" fmla="*/ 161 w 319"/>
                    <a:gd name="T11" fmla="*/ 221 h 319"/>
                    <a:gd name="T12" fmla="*/ 97 w 319"/>
                    <a:gd name="T13" fmla="*/ 157 h 319"/>
                    <a:gd name="T14" fmla="*/ 161 w 319"/>
                    <a:gd name="T15" fmla="*/ 93 h 319"/>
                    <a:gd name="T16" fmla="*/ 225 w 319"/>
                    <a:gd name="T17" fmla="*/ 157 h 319"/>
                    <a:gd name="T18" fmla="*/ 161 w 319"/>
                    <a:gd name="T19" fmla="*/ 221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9" h="319">
                      <a:moveTo>
                        <a:pt x="161" y="0"/>
                      </a:moveTo>
                      <a:cubicBezTo>
                        <a:pt x="72" y="0"/>
                        <a:pt x="0" y="72"/>
                        <a:pt x="0" y="157"/>
                      </a:cubicBezTo>
                      <a:cubicBezTo>
                        <a:pt x="0" y="246"/>
                        <a:pt x="72" y="319"/>
                        <a:pt x="161" y="319"/>
                      </a:cubicBezTo>
                      <a:cubicBezTo>
                        <a:pt x="246" y="319"/>
                        <a:pt x="319" y="246"/>
                        <a:pt x="319" y="157"/>
                      </a:cubicBezTo>
                      <a:cubicBezTo>
                        <a:pt x="319" y="72"/>
                        <a:pt x="246" y="0"/>
                        <a:pt x="161" y="0"/>
                      </a:cubicBezTo>
                      <a:close/>
                      <a:moveTo>
                        <a:pt x="161" y="221"/>
                      </a:moveTo>
                      <a:cubicBezTo>
                        <a:pt x="123" y="221"/>
                        <a:pt x="97" y="195"/>
                        <a:pt x="97" y="157"/>
                      </a:cubicBezTo>
                      <a:cubicBezTo>
                        <a:pt x="97" y="123"/>
                        <a:pt x="123" y="93"/>
                        <a:pt x="161" y="93"/>
                      </a:cubicBezTo>
                      <a:cubicBezTo>
                        <a:pt x="195" y="93"/>
                        <a:pt x="225" y="123"/>
                        <a:pt x="225" y="157"/>
                      </a:cubicBezTo>
                      <a:cubicBezTo>
                        <a:pt x="225" y="195"/>
                        <a:pt x="195" y="221"/>
                        <a:pt x="161" y="221"/>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5" name="Freeform 15"/>
                <p:cNvSpPr>
                  <a:spLocks/>
                </p:cNvSpPr>
                <p:nvPr/>
              </p:nvSpPr>
              <p:spPr bwMode="auto">
                <a:xfrm>
                  <a:off x="3960" y="2281"/>
                  <a:ext cx="1080" cy="454"/>
                </a:xfrm>
                <a:custGeom>
                  <a:avLst/>
                  <a:gdLst>
                    <a:gd name="T0" fmla="*/ 0 w 456"/>
                    <a:gd name="T1" fmla="*/ 0 h 192"/>
                    <a:gd name="T2" fmla="*/ 0 w 456"/>
                    <a:gd name="T3" fmla="*/ 51 h 192"/>
                    <a:gd name="T4" fmla="*/ 405 w 456"/>
                    <a:gd name="T5" fmla="*/ 51 h 192"/>
                    <a:gd name="T6" fmla="*/ 405 w 456"/>
                    <a:gd name="T7" fmla="*/ 192 h 192"/>
                    <a:gd name="T8" fmla="*/ 456 w 456"/>
                    <a:gd name="T9" fmla="*/ 192 h 192"/>
                    <a:gd name="T10" fmla="*/ 456 w 456"/>
                    <a:gd name="T11" fmla="*/ 0 h 192"/>
                    <a:gd name="T12" fmla="*/ 0 w 456"/>
                    <a:gd name="T13" fmla="*/ 0 h 192"/>
                    <a:gd name="T14" fmla="*/ 0 w 456"/>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6" h="192">
                      <a:moveTo>
                        <a:pt x="0" y="0"/>
                      </a:moveTo>
                      <a:cubicBezTo>
                        <a:pt x="0" y="51"/>
                        <a:pt x="0" y="51"/>
                        <a:pt x="0" y="51"/>
                      </a:cubicBezTo>
                      <a:cubicBezTo>
                        <a:pt x="405" y="51"/>
                        <a:pt x="405" y="51"/>
                        <a:pt x="405" y="51"/>
                      </a:cubicBezTo>
                      <a:cubicBezTo>
                        <a:pt x="405" y="192"/>
                        <a:pt x="405" y="192"/>
                        <a:pt x="405" y="192"/>
                      </a:cubicBezTo>
                      <a:cubicBezTo>
                        <a:pt x="456" y="192"/>
                        <a:pt x="456" y="192"/>
                        <a:pt x="456" y="192"/>
                      </a:cubicBezTo>
                      <a:cubicBezTo>
                        <a:pt x="456" y="0"/>
                        <a:pt x="456" y="0"/>
                        <a:pt x="456" y="0"/>
                      </a:cubicBezTo>
                      <a:cubicBezTo>
                        <a:pt x="0" y="0"/>
                        <a:pt x="0" y="0"/>
                        <a:pt x="0" y="0"/>
                      </a:cubicBezTo>
                      <a:cubicBezTo>
                        <a:pt x="0" y="0"/>
                        <a:pt x="0" y="0"/>
                        <a:pt x="0" y="0"/>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6" name="Freeform 16"/>
                <p:cNvSpPr>
                  <a:spLocks/>
                </p:cNvSpPr>
                <p:nvPr/>
              </p:nvSpPr>
              <p:spPr bwMode="auto">
                <a:xfrm>
                  <a:off x="2882" y="2281"/>
                  <a:ext cx="836" cy="121"/>
                </a:xfrm>
                <a:custGeom>
                  <a:avLst/>
                  <a:gdLst>
                    <a:gd name="T0" fmla="*/ 42 w 353"/>
                    <a:gd name="T1" fmla="*/ 0 h 51"/>
                    <a:gd name="T2" fmla="*/ 21 w 353"/>
                    <a:gd name="T3" fmla="*/ 17 h 51"/>
                    <a:gd name="T4" fmla="*/ 0 w 353"/>
                    <a:gd name="T5" fmla="*/ 51 h 51"/>
                    <a:gd name="T6" fmla="*/ 353 w 353"/>
                    <a:gd name="T7" fmla="*/ 51 h 51"/>
                    <a:gd name="T8" fmla="*/ 353 w 353"/>
                    <a:gd name="T9" fmla="*/ 0 h 51"/>
                    <a:gd name="T10" fmla="*/ 42 w 353"/>
                    <a:gd name="T11" fmla="*/ 0 h 51"/>
                    <a:gd name="T12" fmla="*/ 42 w 353"/>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53" h="51">
                      <a:moveTo>
                        <a:pt x="42" y="0"/>
                      </a:moveTo>
                      <a:cubicBezTo>
                        <a:pt x="34" y="5"/>
                        <a:pt x="30" y="9"/>
                        <a:pt x="21" y="17"/>
                      </a:cubicBezTo>
                      <a:cubicBezTo>
                        <a:pt x="13" y="26"/>
                        <a:pt x="4" y="39"/>
                        <a:pt x="0" y="51"/>
                      </a:cubicBezTo>
                      <a:cubicBezTo>
                        <a:pt x="353" y="51"/>
                        <a:pt x="353" y="51"/>
                        <a:pt x="353" y="51"/>
                      </a:cubicBezTo>
                      <a:cubicBezTo>
                        <a:pt x="353" y="0"/>
                        <a:pt x="353" y="0"/>
                        <a:pt x="353" y="0"/>
                      </a:cubicBezTo>
                      <a:cubicBezTo>
                        <a:pt x="42" y="0"/>
                        <a:pt x="42" y="0"/>
                        <a:pt x="42" y="0"/>
                      </a:cubicBezTo>
                      <a:cubicBezTo>
                        <a:pt x="42" y="0"/>
                        <a:pt x="42" y="0"/>
                        <a:pt x="42" y="0"/>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7" name="Freeform 17"/>
                <p:cNvSpPr>
                  <a:spLocks/>
                </p:cNvSpPr>
                <p:nvPr/>
              </p:nvSpPr>
              <p:spPr bwMode="auto">
                <a:xfrm>
                  <a:off x="2418" y="1414"/>
                  <a:ext cx="576" cy="919"/>
                </a:xfrm>
                <a:custGeom>
                  <a:avLst/>
                  <a:gdLst>
                    <a:gd name="T0" fmla="*/ 123 w 243"/>
                    <a:gd name="T1" fmla="*/ 0 h 388"/>
                    <a:gd name="T2" fmla="*/ 0 w 243"/>
                    <a:gd name="T3" fmla="*/ 124 h 388"/>
                    <a:gd name="T4" fmla="*/ 98 w 243"/>
                    <a:gd name="T5" fmla="*/ 124 h 388"/>
                    <a:gd name="T6" fmla="*/ 98 w 243"/>
                    <a:gd name="T7" fmla="*/ 388 h 388"/>
                    <a:gd name="T8" fmla="*/ 145 w 243"/>
                    <a:gd name="T9" fmla="*/ 311 h 388"/>
                    <a:gd name="T10" fmla="*/ 149 w 243"/>
                    <a:gd name="T11" fmla="*/ 307 h 388"/>
                    <a:gd name="T12" fmla="*/ 149 w 243"/>
                    <a:gd name="T13" fmla="*/ 124 h 388"/>
                    <a:gd name="T14" fmla="*/ 243 w 243"/>
                    <a:gd name="T15" fmla="*/ 124 h 388"/>
                    <a:gd name="T16" fmla="*/ 123 w 243"/>
                    <a:gd name="T17" fmla="*/ 0 h 388"/>
                    <a:gd name="T18" fmla="*/ 123 w 243"/>
                    <a:gd name="T19" fmla="*/ 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3" h="388">
                      <a:moveTo>
                        <a:pt x="123" y="0"/>
                      </a:moveTo>
                      <a:cubicBezTo>
                        <a:pt x="0" y="124"/>
                        <a:pt x="0" y="124"/>
                        <a:pt x="0" y="124"/>
                      </a:cubicBezTo>
                      <a:cubicBezTo>
                        <a:pt x="98" y="124"/>
                        <a:pt x="98" y="124"/>
                        <a:pt x="98" y="124"/>
                      </a:cubicBezTo>
                      <a:cubicBezTo>
                        <a:pt x="98" y="388"/>
                        <a:pt x="98" y="388"/>
                        <a:pt x="98" y="388"/>
                      </a:cubicBezTo>
                      <a:cubicBezTo>
                        <a:pt x="106" y="358"/>
                        <a:pt x="123" y="332"/>
                        <a:pt x="145" y="311"/>
                      </a:cubicBezTo>
                      <a:cubicBezTo>
                        <a:pt x="145" y="311"/>
                        <a:pt x="145" y="307"/>
                        <a:pt x="149" y="307"/>
                      </a:cubicBezTo>
                      <a:cubicBezTo>
                        <a:pt x="149" y="124"/>
                        <a:pt x="149" y="124"/>
                        <a:pt x="149" y="124"/>
                      </a:cubicBezTo>
                      <a:cubicBezTo>
                        <a:pt x="243" y="124"/>
                        <a:pt x="243" y="124"/>
                        <a:pt x="243" y="124"/>
                      </a:cubicBezTo>
                      <a:cubicBezTo>
                        <a:pt x="123" y="0"/>
                        <a:pt x="123" y="0"/>
                        <a:pt x="123" y="0"/>
                      </a:cubicBezTo>
                      <a:cubicBezTo>
                        <a:pt x="123" y="0"/>
                        <a:pt x="123" y="0"/>
                        <a:pt x="123" y="0"/>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8" name="Freeform 18"/>
                <p:cNvSpPr>
                  <a:spLocks/>
                </p:cNvSpPr>
                <p:nvPr/>
              </p:nvSpPr>
              <p:spPr bwMode="auto">
                <a:xfrm>
                  <a:off x="3960" y="1507"/>
                  <a:ext cx="937" cy="644"/>
                </a:xfrm>
                <a:custGeom>
                  <a:avLst/>
                  <a:gdLst>
                    <a:gd name="T0" fmla="*/ 226 w 396"/>
                    <a:gd name="T1" fmla="*/ 0 h 272"/>
                    <a:gd name="T2" fmla="*/ 311 w 396"/>
                    <a:gd name="T3" fmla="*/ 85 h 272"/>
                    <a:gd name="T4" fmla="*/ 294 w 396"/>
                    <a:gd name="T5" fmla="*/ 68 h 272"/>
                    <a:gd name="T6" fmla="*/ 0 w 396"/>
                    <a:gd name="T7" fmla="*/ 221 h 272"/>
                    <a:gd name="T8" fmla="*/ 0 w 396"/>
                    <a:gd name="T9" fmla="*/ 272 h 272"/>
                    <a:gd name="T10" fmla="*/ 328 w 396"/>
                    <a:gd name="T11" fmla="*/ 102 h 272"/>
                    <a:gd name="T12" fmla="*/ 396 w 396"/>
                    <a:gd name="T13" fmla="*/ 170 h 272"/>
                    <a:gd name="T14" fmla="*/ 396 w 396"/>
                    <a:gd name="T15" fmla="*/ 0 h 272"/>
                    <a:gd name="T16" fmla="*/ 226 w 396"/>
                    <a:gd name="T17" fmla="*/ 0 h 272"/>
                    <a:gd name="T18" fmla="*/ 226 w 396"/>
                    <a:gd name="T19" fmla="*/ 0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272">
                      <a:moveTo>
                        <a:pt x="226" y="0"/>
                      </a:moveTo>
                      <a:cubicBezTo>
                        <a:pt x="311" y="85"/>
                        <a:pt x="311" y="85"/>
                        <a:pt x="311" y="85"/>
                      </a:cubicBezTo>
                      <a:cubicBezTo>
                        <a:pt x="294" y="68"/>
                        <a:pt x="294" y="68"/>
                        <a:pt x="294" y="68"/>
                      </a:cubicBezTo>
                      <a:cubicBezTo>
                        <a:pt x="196" y="161"/>
                        <a:pt x="98" y="204"/>
                        <a:pt x="0" y="221"/>
                      </a:cubicBezTo>
                      <a:cubicBezTo>
                        <a:pt x="0" y="272"/>
                        <a:pt x="0" y="272"/>
                        <a:pt x="0" y="272"/>
                      </a:cubicBezTo>
                      <a:cubicBezTo>
                        <a:pt x="107" y="255"/>
                        <a:pt x="222" y="212"/>
                        <a:pt x="328" y="102"/>
                      </a:cubicBezTo>
                      <a:cubicBezTo>
                        <a:pt x="396" y="170"/>
                        <a:pt x="396" y="170"/>
                        <a:pt x="396" y="170"/>
                      </a:cubicBezTo>
                      <a:cubicBezTo>
                        <a:pt x="396" y="0"/>
                        <a:pt x="396" y="0"/>
                        <a:pt x="396" y="0"/>
                      </a:cubicBezTo>
                      <a:cubicBezTo>
                        <a:pt x="226" y="0"/>
                        <a:pt x="226" y="0"/>
                        <a:pt x="226" y="0"/>
                      </a:cubicBezTo>
                      <a:cubicBezTo>
                        <a:pt x="226" y="0"/>
                        <a:pt x="226" y="0"/>
                        <a:pt x="226" y="0"/>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19" name="Freeform 19"/>
                <p:cNvSpPr>
                  <a:spLocks/>
                </p:cNvSpPr>
                <p:nvPr/>
              </p:nvSpPr>
              <p:spPr bwMode="auto">
                <a:xfrm>
                  <a:off x="2650" y="2039"/>
                  <a:ext cx="1068" cy="696"/>
                </a:xfrm>
                <a:custGeom>
                  <a:avLst/>
                  <a:gdLst>
                    <a:gd name="T0" fmla="*/ 336 w 451"/>
                    <a:gd name="T1" fmla="*/ 4 h 294"/>
                    <a:gd name="T2" fmla="*/ 64 w 451"/>
                    <a:gd name="T3" fmla="*/ 64 h 294"/>
                    <a:gd name="T4" fmla="*/ 51 w 451"/>
                    <a:gd name="T5" fmla="*/ 81 h 294"/>
                    <a:gd name="T6" fmla="*/ 13 w 451"/>
                    <a:gd name="T7" fmla="*/ 153 h 294"/>
                    <a:gd name="T8" fmla="*/ 0 w 451"/>
                    <a:gd name="T9" fmla="*/ 294 h 294"/>
                    <a:gd name="T10" fmla="*/ 51 w 451"/>
                    <a:gd name="T11" fmla="*/ 294 h 294"/>
                    <a:gd name="T12" fmla="*/ 68 w 451"/>
                    <a:gd name="T13" fmla="*/ 153 h 294"/>
                    <a:gd name="T14" fmla="*/ 98 w 451"/>
                    <a:gd name="T15" fmla="*/ 102 h 294"/>
                    <a:gd name="T16" fmla="*/ 102 w 451"/>
                    <a:gd name="T17" fmla="*/ 98 h 294"/>
                    <a:gd name="T18" fmla="*/ 332 w 451"/>
                    <a:gd name="T19" fmla="*/ 56 h 294"/>
                    <a:gd name="T20" fmla="*/ 451 w 451"/>
                    <a:gd name="T21" fmla="*/ 56 h 294"/>
                    <a:gd name="T22" fmla="*/ 451 w 451"/>
                    <a:gd name="T23" fmla="*/ 4 h 294"/>
                    <a:gd name="T24" fmla="*/ 336 w 451"/>
                    <a:gd name="T25" fmla="*/ 4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1" h="294">
                      <a:moveTo>
                        <a:pt x="336" y="4"/>
                      </a:moveTo>
                      <a:cubicBezTo>
                        <a:pt x="226" y="4"/>
                        <a:pt x="128" y="0"/>
                        <a:pt x="64" y="64"/>
                      </a:cubicBezTo>
                      <a:cubicBezTo>
                        <a:pt x="60" y="68"/>
                        <a:pt x="55" y="77"/>
                        <a:pt x="51" y="81"/>
                      </a:cubicBezTo>
                      <a:cubicBezTo>
                        <a:pt x="34" y="102"/>
                        <a:pt x="21" y="124"/>
                        <a:pt x="13" y="153"/>
                      </a:cubicBezTo>
                      <a:cubicBezTo>
                        <a:pt x="4" y="192"/>
                        <a:pt x="0" y="239"/>
                        <a:pt x="0" y="294"/>
                      </a:cubicBezTo>
                      <a:cubicBezTo>
                        <a:pt x="51" y="294"/>
                        <a:pt x="51" y="294"/>
                        <a:pt x="51" y="294"/>
                      </a:cubicBezTo>
                      <a:cubicBezTo>
                        <a:pt x="51" y="234"/>
                        <a:pt x="55" y="187"/>
                        <a:pt x="68" y="153"/>
                      </a:cubicBezTo>
                      <a:cubicBezTo>
                        <a:pt x="77" y="132"/>
                        <a:pt x="85" y="115"/>
                        <a:pt x="98" y="102"/>
                      </a:cubicBezTo>
                      <a:cubicBezTo>
                        <a:pt x="102" y="102"/>
                        <a:pt x="102" y="102"/>
                        <a:pt x="102" y="98"/>
                      </a:cubicBezTo>
                      <a:cubicBezTo>
                        <a:pt x="149" y="51"/>
                        <a:pt x="230" y="56"/>
                        <a:pt x="332" y="56"/>
                      </a:cubicBezTo>
                      <a:cubicBezTo>
                        <a:pt x="370" y="56"/>
                        <a:pt x="409" y="60"/>
                        <a:pt x="451" y="56"/>
                      </a:cubicBezTo>
                      <a:cubicBezTo>
                        <a:pt x="451" y="4"/>
                        <a:pt x="451" y="4"/>
                        <a:pt x="451" y="4"/>
                      </a:cubicBezTo>
                      <a:cubicBezTo>
                        <a:pt x="409" y="9"/>
                        <a:pt x="370" y="4"/>
                        <a:pt x="336" y="4"/>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20" name="Freeform 20"/>
                <p:cNvSpPr>
                  <a:spLocks/>
                </p:cNvSpPr>
                <p:nvPr/>
              </p:nvSpPr>
              <p:spPr bwMode="auto">
                <a:xfrm>
                  <a:off x="3557" y="1414"/>
                  <a:ext cx="576" cy="1321"/>
                </a:xfrm>
                <a:custGeom>
                  <a:avLst/>
                  <a:gdLst>
                    <a:gd name="T0" fmla="*/ 243 w 243"/>
                    <a:gd name="T1" fmla="*/ 124 h 558"/>
                    <a:gd name="T2" fmla="*/ 119 w 243"/>
                    <a:gd name="T3" fmla="*/ 0 h 558"/>
                    <a:gd name="T4" fmla="*/ 0 w 243"/>
                    <a:gd name="T5" fmla="*/ 124 h 558"/>
                    <a:gd name="T6" fmla="*/ 94 w 243"/>
                    <a:gd name="T7" fmla="*/ 124 h 558"/>
                    <a:gd name="T8" fmla="*/ 94 w 243"/>
                    <a:gd name="T9" fmla="*/ 558 h 558"/>
                    <a:gd name="T10" fmla="*/ 145 w 243"/>
                    <a:gd name="T11" fmla="*/ 558 h 558"/>
                    <a:gd name="T12" fmla="*/ 145 w 243"/>
                    <a:gd name="T13" fmla="*/ 124 h 558"/>
                    <a:gd name="T14" fmla="*/ 243 w 243"/>
                    <a:gd name="T15" fmla="*/ 124 h 558"/>
                    <a:gd name="T16" fmla="*/ 243 w 243"/>
                    <a:gd name="T17" fmla="*/ 12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 h="558">
                      <a:moveTo>
                        <a:pt x="243" y="124"/>
                      </a:moveTo>
                      <a:cubicBezTo>
                        <a:pt x="119" y="0"/>
                        <a:pt x="119" y="0"/>
                        <a:pt x="119" y="0"/>
                      </a:cubicBezTo>
                      <a:cubicBezTo>
                        <a:pt x="0" y="124"/>
                        <a:pt x="0" y="124"/>
                        <a:pt x="0" y="124"/>
                      </a:cubicBezTo>
                      <a:cubicBezTo>
                        <a:pt x="94" y="124"/>
                        <a:pt x="94" y="124"/>
                        <a:pt x="94" y="124"/>
                      </a:cubicBezTo>
                      <a:cubicBezTo>
                        <a:pt x="94" y="558"/>
                        <a:pt x="94" y="558"/>
                        <a:pt x="94" y="558"/>
                      </a:cubicBezTo>
                      <a:cubicBezTo>
                        <a:pt x="145" y="558"/>
                        <a:pt x="145" y="558"/>
                        <a:pt x="145" y="558"/>
                      </a:cubicBezTo>
                      <a:cubicBezTo>
                        <a:pt x="145" y="124"/>
                        <a:pt x="145" y="124"/>
                        <a:pt x="145" y="124"/>
                      </a:cubicBezTo>
                      <a:cubicBezTo>
                        <a:pt x="243" y="124"/>
                        <a:pt x="243" y="124"/>
                        <a:pt x="243" y="124"/>
                      </a:cubicBezTo>
                      <a:cubicBezTo>
                        <a:pt x="243" y="124"/>
                        <a:pt x="243" y="124"/>
                        <a:pt x="243" y="124"/>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grpSp>
          <p:grpSp>
            <p:nvGrpSpPr>
              <p:cNvPr id="103" name="Group 102"/>
              <p:cNvGrpSpPr/>
              <p:nvPr/>
            </p:nvGrpSpPr>
            <p:grpSpPr>
              <a:xfrm>
                <a:off x="7920049" y="4173088"/>
                <a:ext cx="385609" cy="386334"/>
                <a:chOff x="2713038" y="42863"/>
                <a:chExt cx="6765925" cy="6778625"/>
              </a:xfrm>
            </p:grpSpPr>
            <p:sp>
              <p:nvSpPr>
                <p:cNvPr id="104" name="Oval 103"/>
                <p:cNvSpPr/>
                <p:nvPr/>
              </p:nvSpPr>
              <p:spPr>
                <a:xfrm>
                  <a:off x="3099336" y="478925"/>
                  <a:ext cx="6011543" cy="6011543"/>
                </a:xfrm>
                <a:prstGeom prst="ellipse">
                  <a:avLst/>
                </a:prstGeom>
                <a:solidFill>
                  <a:srgbClr val="FFFFFF"/>
                </a:solidFill>
                <a:ln w="12700" cap="sq" cmpd="sng" algn="ctr">
                  <a:noFill/>
                  <a:prstDash val="solid"/>
                  <a:miter lim="800000"/>
                </a:ln>
                <a:effectLst/>
              </p:spPr>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r>
                    <a:rPr kumimoji="0" lang="en-US" sz="1798" b="0" i="0" u="none" strike="noStrike" kern="0" cap="none" spc="0" normalizeH="0" baseline="0" noProof="0" dirty="0">
                      <a:ln>
                        <a:noFill/>
                      </a:ln>
                      <a:solidFill>
                        <a:srgbClr val="FFFFFF"/>
                      </a:solidFill>
                      <a:effectLst/>
                      <a:uLnTx/>
                      <a:uFillTx/>
                      <a:latin typeface="Arial"/>
                      <a:ea typeface="+mn-ea"/>
                      <a:cs typeface="+mn-cs"/>
                    </a:rPr>
                    <a:t>         </a:t>
                  </a:r>
                </a:p>
              </p:txBody>
            </p:sp>
            <p:grpSp>
              <p:nvGrpSpPr>
                <p:cNvPr id="105" name="Group 4"/>
                <p:cNvGrpSpPr>
                  <a:grpSpLocks noChangeAspect="1"/>
                </p:cNvGrpSpPr>
                <p:nvPr/>
              </p:nvGrpSpPr>
              <p:grpSpPr bwMode="auto">
                <a:xfrm>
                  <a:off x="2713038" y="42863"/>
                  <a:ext cx="6765925" cy="6778625"/>
                  <a:chOff x="1709" y="27"/>
                  <a:chExt cx="4262" cy="4270"/>
                </a:xfrm>
              </p:grpSpPr>
              <p:sp>
                <p:nvSpPr>
                  <p:cNvPr id="106" name="Freeform 5"/>
                  <p:cNvSpPr>
                    <a:spLocks noEditPoints="1"/>
                  </p:cNvSpPr>
                  <p:nvPr/>
                </p:nvSpPr>
                <p:spPr bwMode="auto">
                  <a:xfrm>
                    <a:off x="1709" y="27"/>
                    <a:ext cx="4262" cy="4270"/>
                  </a:xfrm>
                  <a:custGeom>
                    <a:avLst/>
                    <a:gdLst>
                      <a:gd name="T0" fmla="*/ 0 w 2075"/>
                      <a:gd name="T1" fmla="*/ 1042 h 2079"/>
                      <a:gd name="T2" fmla="*/ 1040 w 2075"/>
                      <a:gd name="T3" fmla="*/ 0 h 2079"/>
                      <a:gd name="T4" fmla="*/ 1040 w 2075"/>
                      <a:gd name="T5" fmla="*/ 0 h 2079"/>
                      <a:gd name="T6" fmla="*/ 2075 w 2075"/>
                      <a:gd name="T7" fmla="*/ 1042 h 2079"/>
                      <a:gd name="T8" fmla="*/ 2075 w 2075"/>
                      <a:gd name="T9" fmla="*/ 1042 h 2079"/>
                      <a:gd name="T10" fmla="*/ 1040 w 2075"/>
                      <a:gd name="T11" fmla="*/ 2079 h 2079"/>
                      <a:gd name="T12" fmla="*/ 1040 w 2075"/>
                      <a:gd name="T13" fmla="*/ 2079 h 2079"/>
                      <a:gd name="T14" fmla="*/ 0 w 2075"/>
                      <a:gd name="T15" fmla="*/ 1042 h 2079"/>
                      <a:gd name="T16" fmla="*/ 417 w 2075"/>
                      <a:gd name="T17" fmla="*/ 418 h 2079"/>
                      <a:gd name="T18" fmla="*/ 159 w 2075"/>
                      <a:gd name="T19" fmla="*/ 1042 h 2079"/>
                      <a:gd name="T20" fmla="*/ 159 w 2075"/>
                      <a:gd name="T21" fmla="*/ 1042 h 2079"/>
                      <a:gd name="T22" fmla="*/ 417 w 2075"/>
                      <a:gd name="T23" fmla="*/ 1667 h 2079"/>
                      <a:gd name="T24" fmla="*/ 417 w 2075"/>
                      <a:gd name="T25" fmla="*/ 1667 h 2079"/>
                      <a:gd name="T26" fmla="*/ 1040 w 2075"/>
                      <a:gd name="T27" fmla="*/ 1920 h 2079"/>
                      <a:gd name="T28" fmla="*/ 1040 w 2075"/>
                      <a:gd name="T29" fmla="*/ 1920 h 2079"/>
                      <a:gd name="T30" fmla="*/ 1663 w 2075"/>
                      <a:gd name="T31" fmla="*/ 1667 h 2079"/>
                      <a:gd name="T32" fmla="*/ 1663 w 2075"/>
                      <a:gd name="T33" fmla="*/ 1667 h 2079"/>
                      <a:gd name="T34" fmla="*/ 1922 w 2075"/>
                      <a:gd name="T35" fmla="*/ 1042 h 2079"/>
                      <a:gd name="T36" fmla="*/ 1922 w 2075"/>
                      <a:gd name="T37" fmla="*/ 1042 h 2079"/>
                      <a:gd name="T38" fmla="*/ 1663 w 2075"/>
                      <a:gd name="T39" fmla="*/ 418 h 2079"/>
                      <a:gd name="T40" fmla="*/ 1663 w 2075"/>
                      <a:gd name="T41" fmla="*/ 418 h 2079"/>
                      <a:gd name="T42" fmla="*/ 1040 w 2075"/>
                      <a:gd name="T43" fmla="*/ 159 h 2079"/>
                      <a:gd name="T44" fmla="*/ 1040 w 2075"/>
                      <a:gd name="T45" fmla="*/ 159 h 2079"/>
                      <a:gd name="T46" fmla="*/ 417 w 2075"/>
                      <a:gd name="T47" fmla="*/ 418 h 2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5" h="2079">
                        <a:moveTo>
                          <a:pt x="0" y="1042"/>
                        </a:moveTo>
                        <a:cubicBezTo>
                          <a:pt x="0" y="465"/>
                          <a:pt x="464" y="0"/>
                          <a:pt x="1040" y="0"/>
                        </a:cubicBezTo>
                        <a:cubicBezTo>
                          <a:pt x="1040" y="0"/>
                          <a:pt x="1040" y="0"/>
                          <a:pt x="1040" y="0"/>
                        </a:cubicBezTo>
                        <a:cubicBezTo>
                          <a:pt x="1610" y="0"/>
                          <a:pt x="2075" y="465"/>
                          <a:pt x="2075" y="1042"/>
                        </a:cubicBezTo>
                        <a:cubicBezTo>
                          <a:pt x="2075" y="1042"/>
                          <a:pt x="2075" y="1042"/>
                          <a:pt x="2075" y="1042"/>
                        </a:cubicBezTo>
                        <a:cubicBezTo>
                          <a:pt x="2075" y="1614"/>
                          <a:pt x="1610" y="2079"/>
                          <a:pt x="1040" y="2079"/>
                        </a:cubicBezTo>
                        <a:cubicBezTo>
                          <a:pt x="1040" y="2079"/>
                          <a:pt x="1040" y="2079"/>
                          <a:pt x="1040" y="2079"/>
                        </a:cubicBezTo>
                        <a:cubicBezTo>
                          <a:pt x="464" y="2079"/>
                          <a:pt x="0" y="1614"/>
                          <a:pt x="0" y="1042"/>
                        </a:cubicBezTo>
                        <a:close/>
                        <a:moveTo>
                          <a:pt x="417" y="418"/>
                        </a:moveTo>
                        <a:cubicBezTo>
                          <a:pt x="258" y="577"/>
                          <a:pt x="159" y="795"/>
                          <a:pt x="159" y="1042"/>
                        </a:cubicBezTo>
                        <a:cubicBezTo>
                          <a:pt x="159" y="1042"/>
                          <a:pt x="159" y="1042"/>
                          <a:pt x="159" y="1042"/>
                        </a:cubicBezTo>
                        <a:cubicBezTo>
                          <a:pt x="159" y="1284"/>
                          <a:pt x="258" y="1502"/>
                          <a:pt x="417" y="1667"/>
                        </a:cubicBezTo>
                        <a:cubicBezTo>
                          <a:pt x="417" y="1667"/>
                          <a:pt x="417" y="1667"/>
                          <a:pt x="417" y="1667"/>
                        </a:cubicBezTo>
                        <a:cubicBezTo>
                          <a:pt x="576" y="1826"/>
                          <a:pt x="793" y="1920"/>
                          <a:pt x="1040" y="1920"/>
                        </a:cubicBezTo>
                        <a:cubicBezTo>
                          <a:pt x="1040" y="1920"/>
                          <a:pt x="1040" y="1920"/>
                          <a:pt x="1040" y="1920"/>
                        </a:cubicBezTo>
                        <a:cubicBezTo>
                          <a:pt x="1281" y="1920"/>
                          <a:pt x="1505" y="1826"/>
                          <a:pt x="1663" y="1667"/>
                        </a:cubicBezTo>
                        <a:cubicBezTo>
                          <a:pt x="1663" y="1667"/>
                          <a:pt x="1663" y="1667"/>
                          <a:pt x="1663" y="1667"/>
                        </a:cubicBezTo>
                        <a:cubicBezTo>
                          <a:pt x="1822" y="1502"/>
                          <a:pt x="1922" y="1284"/>
                          <a:pt x="1922" y="1042"/>
                        </a:cubicBezTo>
                        <a:cubicBezTo>
                          <a:pt x="1922" y="1042"/>
                          <a:pt x="1922" y="1042"/>
                          <a:pt x="1922" y="1042"/>
                        </a:cubicBezTo>
                        <a:cubicBezTo>
                          <a:pt x="1922" y="795"/>
                          <a:pt x="1822" y="577"/>
                          <a:pt x="1663" y="418"/>
                        </a:cubicBezTo>
                        <a:cubicBezTo>
                          <a:pt x="1663" y="418"/>
                          <a:pt x="1663" y="418"/>
                          <a:pt x="1663" y="418"/>
                        </a:cubicBezTo>
                        <a:cubicBezTo>
                          <a:pt x="1505" y="259"/>
                          <a:pt x="1281" y="159"/>
                          <a:pt x="1040" y="159"/>
                        </a:cubicBezTo>
                        <a:cubicBezTo>
                          <a:pt x="1040" y="159"/>
                          <a:pt x="1040" y="159"/>
                          <a:pt x="1040" y="159"/>
                        </a:cubicBezTo>
                        <a:cubicBezTo>
                          <a:pt x="793" y="159"/>
                          <a:pt x="576" y="259"/>
                          <a:pt x="417" y="418"/>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07" name="Freeform 6"/>
                  <p:cNvSpPr>
                    <a:spLocks noEditPoints="1"/>
                  </p:cNvSpPr>
                  <p:nvPr/>
                </p:nvSpPr>
                <p:spPr bwMode="auto">
                  <a:xfrm>
                    <a:off x="2313" y="631"/>
                    <a:ext cx="3060" cy="3060"/>
                  </a:xfrm>
                  <a:custGeom>
                    <a:avLst/>
                    <a:gdLst>
                      <a:gd name="T0" fmla="*/ 0 w 1490"/>
                      <a:gd name="T1" fmla="*/ 748 h 1490"/>
                      <a:gd name="T2" fmla="*/ 271 w 1490"/>
                      <a:gd name="T3" fmla="*/ 171 h 1490"/>
                      <a:gd name="T4" fmla="*/ 271 w 1490"/>
                      <a:gd name="T5" fmla="*/ 171 h 1490"/>
                      <a:gd name="T6" fmla="*/ 318 w 1490"/>
                      <a:gd name="T7" fmla="*/ 230 h 1490"/>
                      <a:gd name="T8" fmla="*/ 77 w 1490"/>
                      <a:gd name="T9" fmla="*/ 748 h 1490"/>
                      <a:gd name="T10" fmla="*/ 77 w 1490"/>
                      <a:gd name="T11" fmla="*/ 748 h 1490"/>
                      <a:gd name="T12" fmla="*/ 748 w 1490"/>
                      <a:gd name="T13" fmla="*/ 1420 h 1490"/>
                      <a:gd name="T14" fmla="*/ 748 w 1490"/>
                      <a:gd name="T15" fmla="*/ 1420 h 1490"/>
                      <a:gd name="T16" fmla="*/ 1420 w 1490"/>
                      <a:gd name="T17" fmla="*/ 748 h 1490"/>
                      <a:gd name="T18" fmla="*/ 1420 w 1490"/>
                      <a:gd name="T19" fmla="*/ 748 h 1490"/>
                      <a:gd name="T20" fmla="*/ 748 w 1490"/>
                      <a:gd name="T21" fmla="*/ 77 h 1490"/>
                      <a:gd name="T22" fmla="*/ 748 w 1490"/>
                      <a:gd name="T23" fmla="*/ 77 h 1490"/>
                      <a:gd name="T24" fmla="*/ 648 w 1490"/>
                      <a:gd name="T25" fmla="*/ 83 h 1490"/>
                      <a:gd name="T26" fmla="*/ 648 w 1490"/>
                      <a:gd name="T27" fmla="*/ 83 h 1490"/>
                      <a:gd name="T28" fmla="*/ 636 w 1490"/>
                      <a:gd name="T29" fmla="*/ 12 h 1490"/>
                      <a:gd name="T30" fmla="*/ 748 w 1490"/>
                      <a:gd name="T31" fmla="*/ 0 h 1490"/>
                      <a:gd name="T32" fmla="*/ 748 w 1490"/>
                      <a:gd name="T33" fmla="*/ 0 h 1490"/>
                      <a:gd name="T34" fmla="*/ 1490 w 1490"/>
                      <a:gd name="T35" fmla="*/ 748 h 1490"/>
                      <a:gd name="T36" fmla="*/ 1490 w 1490"/>
                      <a:gd name="T37" fmla="*/ 748 h 1490"/>
                      <a:gd name="T38" fmla="*/ 748 w 1490"/>
                      <a:gd name="T39" fmla="*/ 1490 h 1490"/>
                      <a:gd name="T40" fmla="*/ 748 w 1490"/>
                      <a:gd name="T41" fmla="*/ 1490 h 1490"/>
                      <a:gd name="T42" fmla="*/ 0 w 1490"/>
                      <a:gd name="T43" fmla="*/ 748 h 1490"/>
                      <a:gd name="T44" fmla="*/ 648 w 1490"/>
                      <a:gd name="T45" fmla="*/ 83 h 1490"/>
                      <a:gd name="T46" fmla="*/ 648 w 1490"/>
                      <a:gd name="T47" fmla="*/ 83 h 1490"/>
                      <a:gd name="T48" fmla="*/ 648 w 1490"/>
                      <a:gd name="T49" fmla="*/ 83 h 1490"/>
                      <a:gd name="T50" fmla="*/ 648 w 1490"/>
                      <a:gd name="T51" fmla="*/ 83 h 1490"/>
                      <a:gd name="T52" fmla="*/ 648 w 1490"/>
                      <a:gd name="T53" fmla="*/ 83 h 1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90" h="1490">
                        <a:moveTo>
                          <a:pt x="0" y="748"/>
                        </a:moveTo>
                        <a:cubicBezTo>
                          <a:pt x="0" y="513"/>
                          <a:pt x="106" y="307"/>
                          <a:pt x="271" y="171"/>
                        </a:cubicBezTo>
                        <a:cubicBezTo>
                          <a:pt x="271" y="171"/>
                          <a:pt x="271" y="171"/>
                          <a:pt x="271" y="171"/>
                        </a:cubicBezTo>
                        <a:cubicBezTo>
                          <a:pt x="318" y="230"/>
                          <a:pt x="318" y="230"/>
                          <a:pt x="318" y="230"/>
                        </a:cubicBezTo>
                        <a:cubicBezTo>
                          <a:pt x="171" y="354"/>
                          <a:pt x="77" y="536"/>
                          <a:pt x="77" y="748"/>
                        </a:cubicBezTo>
                        <a:cubicBezTo>
                          <a:pt x="77" y="748"/>
                          <a:pt x="77" y="748"/>
                          <a:pt x="77" y="748"/>
                        </a:cubicBezTo>
                        <a:cubicBezTo>
                          <a:pt x="77" y="1119"/>
                          <a:pt x="377" y="1414"/>
                          <a:pt x="748" y="1420"/>
                        </a:cubicBezTo>
                        <a:cubicBezTo>
                          <a:pt x="748" y="1420"/>
                          <a:pt x="748" y="1420"/>
                          <a:pt x="748" y="1420"/>
                        </a:cubicBezTo>
                        <a:cubicBezTo>
                          <a:pt x="1119" y="1414"/>
                          <a:pt x="1420" y="1119"/>
                          <a:pt x="1420" y="748"/>
                        </a:cubicBezTo>
                        <a:cubicBezTo>
                          <a:pt x="1420" y="748"/>
                          <a:pt x="1420" y="748"/>
                          <a:pt x="1420" y="748"/>
                        </a:cubicBezTo>
                        <a:cubicBezTo>
                          <a:pt x="1420" y="377"/>
                          <a:pt x="1119" y="77"/>
                          <a:pt x="748" y="77"/>
                        </a:cubicBezTo>
                        <a:cubicBezTo>
                          <a:pt x="748" y="77"/>
                          <a:pt x="748" y="77"/>
                          <a:pt x="748" y="77"/>
                        </a:cubicBezTo>
                        <a:cubicBezTo>
                          <a:pt x="713" y="77"/>
                          <a:pt x="684" y="77"/>
                          <a:pt x="648" y="83"/>
                        </a:cubicBezTo>
                        <a:cubicBezTo>
                          <a:pt x="648" y="83"/>
                          <a:pt x="648" y="83"/>
                          <a:pt x="648" y="83"/>
                        </a:cubicBezTo>
                        <a:cubicBezTo>
                          <a:pt x="636" y="12"/>
                          <a:pt x="636" y="12"/>
                          <a:pt x="636" y="12"/>
                        </a:cubicBezTo>
                        <a:cubicBezTo>
                          <a:pt x="672" y="6"/>
                          <a:pt x="713" y="0"/>
                          <a:pt x="748" y="0"/>
                        </a:cubicBezTo>
                        <a:cubicBezTo>
                          <a:pt x="748" y="0"/>
                          <a:pt x="748" y="0"/>
                          <a:pt x="748" y="0"/>
                        </a:cubicBezTo>
                        <a:cubicBezTo>
                          <a:pt x="1161" y="0"/>
                          <a:pt x="1490" y="336"/>
                          <a:pt x="1490" y="748"/>
                        </a:cubicBezTo>
                        <a:cubicBezTo>
                          <a:pt x="1490" y="748"/>
                          <a:pt x="1490" y="748"/>
                          <a:pt x="1490" y="748"/>
                        </a:cubicBezTo>
                        <a:cubicBezTo>
                          <a:pt x="1490" y="1155"/>
                          <a:pt x="1161" y="1490"/>
                          <a:pt x="748" y="1490"/>
                        </a:cubicBezTo>
                        <a:cubicBezTo>
                          <a:pt x="748" y="1490"/>
                          <a:pt x="748" y="1490"/>
                          <a:pt x="748" y="1490"/>
                        </a:cubicBezTo>
                        <a:cubicBezTo>
                          <a:pt x="336" y="1490"/>
                          <a:pt x="0" y="1155"/>
                          <a:pt x="0" y="748"/>
                        </a:cubicBezTo>
                        <a:close/>
                        <a:moveTo>
                          <a:pt x="648" y="83"/>
                        </a:moveTo>
                        <a:cubicBezTo>
                          <a:pt x="648" y="83"/>
                          <a:pt x="648" y="83"/>
                          <a:pt x="648" y="83"/>
                        </a:cubicBezTo>
                        <a:cubicBezTo>
                          <a:pt x="648" y="83"/>
                          <a:pt x="648" y="83"/>
                          <a:pt x="648" y="83"/>
                        </a:cubicBezTo>
                        <a:cubicBezTo>
                          <a:pt x="648" y="83"/>
                          <a:pt x="648" y="83"/>
                          <a:pt x="648" y="83"/>
                        </a:cubicBezTo>
                        <a:cubicBezTo>
                          <a:pt x="648" y="83"/>
                          <a:pt x="648" y="83"/>
                          <a:pt x="648" y="83"/>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sp>
                <p:nvSpPr>
                  <p:cNvPr id="108" name="Freeform 7"/>
                  <p:cNvSpPr>
                    <a:spLocks/>
                  </p:cNvSpPr>
                  <p:nvPr/>
                </p:nvSpPr>
                <p:spPr bwMode="auto">
                  <a:xfrm>
                    <a:off x="2818" y="672"/>
                    <a:ext cx="1158" cy="2169"/>
                  </a:xfrm>
                  <a:custGeom>
                    <a:avLst/>
                    <a:gdLst>
                      <a:gd name="T0" fmla="*/ 1068 w 1158"/>
                      <a:gd name="T1" fmla="*/ 1273 h 2169"/>
                      <a:gd name="T2" fmla="*/ 1068 w 1158"/>
                      <a:gd name="T3" fmla="*/ 1273 h 2169"/>
                      <a:gd name="T4" fmla="*/ 536 w 1158"/>
                      <a:gd name="T5" fmla="*/ 0 h 2169"/>
                      <a:gd name="T6" fmla="*/ 247 w 1158"/>
                      <a:gd name="T7" fmla="*/ 129 h 2169"/>
                      <a:gd name="T8" fmla="*/ 867 w 1158"/>
                      <a:gd name="T9" fmla="*/ 1393 h 2169"/>
                      <a:gd name="T10" fmla="*/ 0 w 1158"/>
                      <a:gd name="T11" fmla="*/ 1900 h 2169"/>
                      <a:gd name="T12" fmla="*/ 152 w 1158"/>
                      <a:gd name="T13" fmla="*/ 2169 h 2169"/>
                      <a:gd name="T14" fmla="*/ 1158 w 1158"/>
                      <a:gd name="T15" fmla="*/ 1491 h 2169"/>
                      <a:gd name="T16" fmla="*/ 1068 w 1158"/>
                      <a:gd name="T17" fmla="*/ 1273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8" h="2169">
                        <a:moveTo>
                          <a:pt x="1068" y="1273"/>
                        </a:moveTo>
                        <a:lnTo>
                          <a:pt x="1068" y="1273"/>
                        </a:lnTo>
                        <a:lnTo>
                          <a:pt x="536" y="0"/>
                        </a:lnTo>
                        <a:lnTo>
                          <a:pt x="247" y="129"/>
                        </a:lnTo>
                        <a:lnTo>
                          <a:pt x="867" y="1393"/>
                        </a:lnTo>
                        <a:lnTo>
                          <a:pt x="0" y="1900"/>
                        </a:lnTo>
                        <a:lnTo>
                          <a:pt x="152" y="2169"/>
                        </a:lnTo>
                        <a:lnTo>
                          <a:pt x="1158" y="1491"/>
                        </a:lnTo>
                        <a:lnTo>
                          <a:pt x="1068" y="1273"/>
                        </a:ln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798" b="0" i="0" u="none" strike="noStrike" kern="0" cap="none" spc="0" normalizeH="0" baseline="0" noProof="0">
                      <a:ln>
                        <a:noFill/>
                      </a:ln>
                      <a:solidFill>
                        <a:srgbClr val="017C8E"/>
                      </a:solidFill>
                      <a:effectLst/>
                      <a:uLnTx/>
                      <a:uFillTx/>
                      <a:latin typeface="Arial"/>
                    </a:endParaRPr>
                  </a:p>
                </p:txBody>
              </p:sp>
            </p:grpSp>
          </p:grpSp>
        </p:grpSp>
        <p:sp>
          <p:nvSpPr>
            <p:cNvPr id="101" name="Rectangle 40"/>
            <p:cNvSpPr>
              <a:spLocks/>
            </p:cNvSpPr>
            <p:nvPr/>
          </p:nvSpPr>
          <p:spPr>
            <a:xfrm>
              <a:off x="3014662" y="4515767"/>
              <a:ext cx="2008066" cy="532120"/>
            </a:xfrm>
            <a:prstGeom prst="rect">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063"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D4E53"/>
                  </a:solidFill>
                  <a:effectLst/>
                  <a:uLnTx/>
                  <a:uFillTx/>
                  <a:latin typeface="Arial"/>
                  <a:ea typeface="+mn-ea"/>
                  <a:cs typeface="+mn-cs"/>
                </a:rPr>
                <a:t>REAL TIME </a:t>
              </a:r>
            </a:p>
            <a:p>
              <a:pPr marL="0" marR="0" lvl="0" indent="0" algn="ctr" defTabSz="457063"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D4E53"/>
                  </a:solidFill>
                  <a:effectLst/>
                  <a:uLnTx/>
                  <a:uFillTx/>
                  <a:latin typeface="Arial"/>
                  <a:ea typeface="+mn-ea"/>
                  <a:cs typeface="+mn-cs"/>
                </a:rPr>
                <a:t>OPERATION</a:t>
              </a:r>
            </a:p>
          </p:txBody>
        </p:sp>
      </p:grpSp>
      <p:grpSp>
        <p:nvGrpSpPr>
          <p:cNvPr id="121" name="Group 120"/>
          <p:cNvGrpSpPr/>
          <p:nvPr/>
        </p:nvGrpSpPr>
        <p:grpSpPr>
          <a:xfrm>
            <a:off x="1333735" y="3060807"/>
            <a:ext cx="2133195" cy="1371600"/>
            <a:chOff x="1347483" y="3063734"/>
            <a:chExt cx="2133195" cy="1371600"/>
          </a:xfrm>
        </p:grpSpPr>
        <p:sp>
          <p:nvSpPr>
            <p:cNvPr id="122" name="Rectangle 40"/>
            <p:cNvSpPr>
              <a:spLocks/>
            </p:cNvSpPr>
            <p:nvPr/>
          </p:nvSpPr>
          <p:spPr>
            <a:xfrm>
              <a:off x="1728280" y="3063734"/>
              <a:ext cx="1371600" cy="1371600"/>
            </a:xfrm>
            <a:prstGeom prst="ellipse">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1188720" tIns="0" rIns="0" bIns="0" numCol="1" spcCol="0" rtlCol="0" fromWordArt="0" anchor="ctr" anchorCtr="0" forceAA="0" compatLnSpc="1">
              <a:prstTxWarp prst="textNoShape">
                <a:avLst/>
              </a:prstTxWarp>
              <a:noAutofit/>
            </a:bodyPr>
            <a:lstStyle/>
            <a:p>
              <a:pPr marL="0" marR="0" lvl="0" indent="0" defTabSz="457063"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D4E53"/>
                </a:solidFill>
                <a:effectLst/>
                <a:uLnTx/>
                <a:uFillTx/>
                <a:latin typeface="Arial"/>
                <a:ea typeface="+mn-ea"/>
                <a:cs typeface="+mn-cs"/>
              </a:endParaRPr>
            </a:p>
          </p:txBody>
        </p:sp>
        <p:grpSp>
          <p:nvGrpSpPr>
            <p:cNvPr id="123" name="Group 122"/>
            <p:cNvGrpSpPr>
              <a:grpSpLocks noChangeAspect="1"/>
            </p:cNvGrpSpPr>
            <p:nvPr/>
          </p:nvGrpSpPr>
          <p:grpSpPr>
            <a:xfrm>
              <a:off x="2109650" y="3166994"/>
              <a:ext cx="608861" cy="475591"/>
              <a:chOff x="1977562" y="3864184"/>
              <a:chExt cx="1237788" cy="966856"/>
            </a:xfrm>
          </p:grpSpPr>
          <p:grpSp>
            <p:nvGrpSpPr>
              <p:cNvPr id="125" name="Group 124"/>
              <p:cNvGrpSpPr/>
              <p:nvPr/>
            </p:nvGrpSpPr>
            <p:grpSpPr>
              <a:xfrm>
                <a:off x="2223110" y="4015591"/>
                <a:ext cx="746691" cy="664042"/>
                <a:chOff x="1843949" y="1699483"/>
                <a:chExt cx="1014998" cy="902652"/>
              </a:xfrm>
            </p:grpSpPr>
            <p:sp>
              <p:nvSpPr>
                <p:cNvPr id="132" name="Freeform 5"/>
                <p:cNvSpPr>
                  <a:spLocks noEditPoints="1"/>
                </p:cNvSpPr>
                <p:nvPr/>
              </p:nvSpPr>
              <p:spPr bwMode="auto">
                <a:xfrm>
                  <a:off x="1843949" y="1699483"/>
                  <a:ext cx="1014998" cy="902652"/>
                </a:xfrm>
                <a:custGeom>
                  <a:avLst/>
                  <a:gdLst>
                    <a:gd name="T0" fmla="*/ 1058 w 1324"/>
                    <a:gd name="T1" fmla="*/ 365 h 1177"/>
                    <a:gd name="T2" fmla="*/ 1009 w 1324"/>
                    <a:gd name="T3" fmla="*/ 236 h 1177"/>
                    <a:gd name="T4" fmla="*/ 1036 w 1324"/>
                    <a:gd name="T5" fmla="*/ 85 h 1177"/>
                    <a:gd name="T6" fmla="*/ 727 w 1324"/>
                    <a:gd name="T7" fmla="*/ 1 h 1177"/>
                    <a:gd name="T8" fmla="*/ 144 w 1324"/>
                    <a:gd name="T9" fmla="*/ 286 h 1177"/>
                    <a:gd name="T10" fmla="*/ 58 w 1324"/>
                    <a:gd name="T11" fmla="*/ 802 h 1177"/>
                    <a:gd name="T12" fmla="*/ 671 w 1324"/>
                    <a:gd name="T13" fmla="*/ 1128 h 1177"/>
                    <a:gd name="T14" fmla="*/ 1285 w 1324"/>
                    <a:gd name="T15" fmla="*/ 624 h 1177"/>
                    <a:gd name="T16" fmla="*/ 1058 w 1324"/>
                    <a:gd name="T17" fmla="*/ 365 h 1177"/>
                    <a:gd name="T18" fmla="*/ 165 w 1324"/>
                    <a:gd name="T19" fmla="*/ 588 h 1177"/>
                    <a:gd name="T20" fmla="*/ 267 w 1324"/>
                    <a:gd name="T21" fmla="*/ 486 h 1177"/>
                    <a:gd name="T22" fmla="*/ 369 w 1324"/>
                    <a:gd name="T23" fmla="*/ 588 h 1177"/>
                    <a:gd name="T24" fmla="*/ 267 w 1324"/>
                    <a:gd name="T25" fmla="*/ 690 h 1177"/>
                    <a:gd name="T26" fmla="*/ 165 w 1324"/>
                    <a:gd name="T27" fmla="*/ 588 h 1177"/>
                    <a:gd name="T28" fmla="*/ 419 w 1324"/>
                    <a:gd name="T29" fmla="*/ 982 h 1177"/>
                    <a:gd name="T30" fmla="*/ 317 w 1324"/>
                    <a:gd name="T31" fmla="*/ 880 h 1177"/>
                    <a:gd name="T32" fmla="*/ 419 w 1324"/>
                    <a:gd name="T33" fmla="*/ 778 h 1177"/>
                    <a:gd name="T34" fmla="*/ 521 w 1324"/>
                    <a:gd name="T35" fmla="*/ 880 h 1177"/>
                    <a:gd name="T36" fmla="*/ 419 w 1324"/>
                    <a:gd name="T37" fmla="*/ 982 h 1177"/>
                    <a:gd name="T38" fmla="*/ 435 w 1324"/>
                    <a:gd name="T39" fmla="*/ 414 h 1177"/>
                    <a:gd name="T40" fmla="*/ 333 w 1324"/>
                    <a:gd name="T41" fmla="*/ 312 h 1177"/>
                    <a:gd name="T42" fmla="*/ 435 w 1324"/>
                    <a:gd name="T43" fmla="*/ 210 h 1177"/>
                    <a:gd name="T44" fmla="*/ 537 w 1324"/>
                    <a:gd name="T45" fmla="*/ 312 h 1177"/>
                    <a:gd name="T46" fmla="*/ 435 w 1324"/>
                    <a:gd name="T47" fmla="*/ 414 h 1177"/>
                    <a:gd name="T48" fmla="*/ 727 w 1324"/>
                    <a:gd name="T49" fmla="*/ 982 h 1177"/>
                    <a:gd name="T50" fmla="*/ 625 w 1324"/>
                    <a:gd name="T51" fmla="*/ 880 h 1177"/>
                    <a:gd name="T52" fmla="*/ 727 w 1324"/>
                    <a:gd name="T53" fmla="*/ 778 h 1177"/>
                    <a:gd name="T54" fmla="*/ 829 w 1324"/>
                    <a:gd name="T55" fmla="*/ 880 h 1177"/>
                    <a:gd name="T56" fmla="*/ 727 w 1324"/>
                    <a:gd name="T57" fmla="*/ 982 h 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24" h="1177">
                      <a:moveTo>
                        <a:pt x="1058" y="365"/>
                      </a:moveTo>
                      <a:cubicBezTo>
                        <a:pt x="870" y="341"/>
                        <a:pt x="854" y="231"/>
                        <a:pt x="1009" y="236"/>
                      </a:cubicBezTo>
                      <a:cubicBezTo>
                        <a:pt x="1126" y="240"/>
                        <a:pt x="1132" y="162"/>
                        <a:pt x="1036" y="85"/>
                      </a:cubicBezTo>
                      <a:cubicBezTo>
                        <a:pt x="940" y="8"/>
                        <a:pt x="839" y="2"/>
                        <a:pt x="727" y="1"/>
                      </a:cubicBezTo>
                      <a:cubicBezTo>
                        <a:pt x="614" y="0"/>
                        <a:pt x="305" y="49"/>
                        <a:pt x="144" y="286"/>
                      </a:cubicBezTo>
                      <a:cubicBezTo>
                        <a:pt x="16" y="475"/>
                        <a:pt x="0" y="662"/>
                        <a:pt x="58" y="802"/>
                      </a:cubicBezTo>
                      <a:cubicBezTo>
                        <a:pt x="129" y="972"/>
                        <a:pt x="375" y="1177"/>
                        <a:pt x="671" y="1128"/>
                      </a:cubicBezTo>
                      <a:cubicBezTo>
                        <a:pt x="996" y="1074"/>
                        <a:pt x="1254" y="832"/>
                        <a:pt x="1285" y="624"/>
                      </a:cubicBezTo>
                      <a:cubicBezTo>
                        <a:pt x="1324" y="359"/>
                        <a:pt x="1146" y="376"/>
                        <a:pt x="1058" y="365"/>
                      </a:cubicBezTo>
                      <a:close/>
                      <a:moveTo>
                        <a:pt x="165" y="588"/>
                      </a:moveTo>
                      <a:cubicBezTo>
                        <a:pt x="165" y="532"/>
                        <a:pt x="210" y="486"/>
                        <a:pt x="267" y="486"/>
                      </a:cubicBezTo>
                      <a:cubicBezTo>
                        <a:pt x="323" y="486"/>
                        <a:pt x="369" y="532"/>
                        <a:pt x="369" y="588"/>
                      </a:cubicBezTo>
                      <a:cubicBezTo>
                        <a:pt x="369" y="644"/>
                        <a:pt x="323" y="690"/>
                        <a:pt x="267" y="690"/>
                      </a:cubicBezTo>
                      <a:cubicBezTo>
                        <a:pt x="210" y="690"/>
                        <a:pt x="165" y="644"/>
                        <a:pt x="165" y="588"/>
                      </a:cubicBezTo>
                      <a:close/>
                      <a:moveTo>
                        <a:pt x="419" y="982"/>
                      </a:moveTo>
                      <a:cubicBezTo>
                        <a:pt x="362" y="982"/>
                        <a:pt x="317" y="936"/>
                        <a:pt x="317" y="880"/>
                      </a:cubicBezTo>
                      <a:cubicBezTo>
                        <a:pt x="317" y="824"/>
                        <a:pt x="362" y="778"/>
                        <a:pt x="419" y="778"/>
                      </a:cubicBezTo>
                      <a:cubicBezTo>
                        <a:pt x="475" y="778"/>
                        <a:pt x="521" y="824"/>
                        <a:pt x="521" y="880"/>
                      </a:cubicBezTo>
                      <a:cubicBezTo>
                        <a:pt x="521" y="936"/>
                        <a:pt x="475" y="982"/>
                        <a:pt x="419" y="982"/>
                      </a:cubicBezTo>
                      <a:close/>
                      <a:moveTo>
                        <a:pt x="435" y="414"/>
                      </a:moveTo>
                      <a:cubicBezTo>
                        <a:pt x="378" y="414"/>
                        <a:pt x="333" y="368"/>
                        <a:pt x="333" y="312"/>
                      </a:cubicBezTo>
                      <a:cubicBezTo>
                        <a:pt x="333" y="256"/>
                        <a:pt x="378" y="210"/>
                        <a:pt x="435" y="210"/>
                      </a:cubicBezTo>
                      <a:cubicBezTo>
                        <a:pt x="491" y="210"/>
                        <a:pt x="537" y="256"/>
                        <a:pt x="537" y="312"/>
                      </a:cubicBezTo>
                      <a:cubicBezTo>
                        <a:pt x="537" y="368"/>
                        <a:pt x="491" y="414"/>
                        <a:pt x="435" y="414"/>
                      </a:cubicBezTo>
                      <a:close/>
                      <a:moveTo>
                        <a:pt x="727" y="982"/>
                      </a:moveTo>
                      <a:cubicBezTo>
                        <a:pt x="670" y="982"/>
                        <a:pt x="625" y="936"/>
                        <a:pt x="625" y="880"/>
                      </a:cubicBezTo>
                      <a:cubicBezTo>
                        <a:pt x="625" y="824"/>
                        <a:pt x="670" y="778"/>
                        <a:pt x="727" y="778"/>
                      </a:cubicBezTo>
                      <a:cubicBezTo>
                        <a:pt x="783" y="778"/>
                        <a:pt x="829" y="824"/>
                        <a:pt x="829" y="880"/>
                      </a:cubicBezTo>
                      <a:cubicBezTo>
                        <a:pt x="829" y="936"/>
                        <a:pt x="783" y="982"/>
                        <a:pt x="727" y="982"/>
                      </a:cubicBezTo>
                      <a:close/>
                    </a:path>
                  </a:pathLst>
                </a:custGeom>
                <a:solidFill>
                  <a:srgbClr val="569099"/>
                </a:solid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17C8E"/>
                    </a:solidFill>
                    <a:effectLst/>
                    <a:uLnTx/>
                    <a:uFillTx/>
                    <a:latin typeface="Arial"/>
                  </a:endParaRPr>
                </a:p>
              </p:txBody>
            </p:sp>
            <p:sp>
              <p:nvSpPr>
                <p:cNvPr id="133" name="Oval 132"/>
                <p:cNvSpPr/>
                <p:nvPr/>
              </p:nvSpPr>
              <p:spPr>
                <a:xfrm>
                  <a:off x="2092960" y="1837644"/>
                  <a:ext cx="184791" cy="184791"/>
                </a:xfrm>
                <a:prstGeom prst="ellipse">
                  <a:avLst/>
                </a:prstGeom>
                <a:solidFill>
                  <a:srgbClr val="569099">
                    <a:lumMod val="50000"/>
                  </a:srgbClr>
                </a:solidFill>
                <a:ln w="19050" cap="sq" cmpd="sng" algn="ctr">
                  <a:solidFill>
                    <a:srgbClr val="FFFFFF"/>
                  </a:solidFill>
                  <a:prstDash val="solid"/>
                  <a:miter lim="800000"/>
                </a:ln>
                <a:effectLst/>
              </p:spPr>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34" name="Oval 133"/>
                <p:cNvSpPr/>
                <p:nvPr/>
              </p:nvSpPr>
              <p:spPr>
                <a:xfrm>
                  <a:off x="1959198" y="2050925"/>
                  <a:ext cx="184791" cy="184791"/>
                </a:xfrm>
                <a:prstGeom prst="ellipse">
                  <a:avLst/>
                </a:prstGeom>
                <a:solidFill>
                  <a:srgbClr val="569099">
                    <a:lumMod val="75000"/>
                  </a:srgbClr>
                </a:solidFill>
                <a:ln w="19050" cap="sq" cmpd="sng" algn="ctr">
                  <a:solidFill>
                    <a:srgbClr val="FFFFFF"/>
                  </a:solidFill>
                  <a:prstDash val="solid"/>
                  <a:miter lim="800000"/>
                </a:ln>
                <a:effectLst/>
              </p:spPr>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35" name="Oval 134"/>
                <p:cNvSpPr/>
                <p:nvPr/>
              </p:nvSpPr>
              <p:spPr>
                <a:xfrm>
                  <a:off x="2069688" y="2279943"/>
                  <a:ext cx="184791" cy="184791"/>
                </a:xfrm>
                <a:prstGeom prst="ellipse">
                  <a:avLst/>
                </a:prstGeom>
                <a:solidFill>
                  <a:srgbClr val="569099">
                    <a:lumMod val="60000"/>
                    <a:lumOff val="40000"/>
                  </a:srgbClr>
                </a:solidFill>
                <a:ln w="19050" cap="sq" cmpd="sng" algn="ctr">
                  <a:solidFill>
                    <a:srgbClr val="FFFFFF"/>
                  </a:solidFill>
                  <a:prstDash val="solid"/>
                  <a:miter lim="800000"/>
                </a:ln>
                <a:effectLst/>
              </p:spPr>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sp>
              <p:nvSpPr>
                <p:cNvPr id="136" name="Oval 135"/>
                <p:cNvSpPr/>
                <p:nvPr/>
              </p:nvSpPr>
              <p:spPr>
                <a:xfrm>
                  <a:off x="2314564" y="2282222"/>
                  <a:ext cx="184791" cy="184791"/>
                </a:xfrm>
                <a:prstGeom prst="ellipse">
                  <a:avLst/>
                </a:prstGeom>
                <a:solidFill>
                  <a:srgbClr val="569099">
                    <a:lumMod val="40000"/>
                    <a:lumOff val="60000"/>
                  </a:srgbClr>
                </a:solidFill>
                <a:ln w="19050" cap="sq" cmpd="sng" algn="ctr">
                  <a:solidFill>
                    <a:srgbClr val="FFFFFF"/>
                  </a:solidFill>
                  <a:prstDash val="solid"/>
                  <a:miter lim="800000"/>
                </a:ln>
                <a:effectLst/>
              </p:spPr>
              <p:txBody>
                <a:bodyPr rot="0" spcFirstLastPara="0" vertOverflow="overflow" horzOverflow="overflow" vert="horz" wrap="square" lIns="68562" tIns="34281" rIns="68562" bIns="34281" numCol="1" spcCol="0" rtlCol="0" fromWordArt="0" anchor="ctr"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126" name="Group 125"/>
              <p:cNvGrpSpPr/>
              <p:nvPr/>
            </p:nvGrpSpPr>
            <p:grpSpPr>
              <a:xfrm>
                <a:off x="1977562" y="3864184"/>
                <a:ext cx="1237788" cy="966856"/>
                <a:chOff x="6701268" y="2573176"/>
                <a:chExt cx="1237788" cy="966856"/>
              </a:xfrm>
            </p:grpSpPr>
            <p:sp>
              <p:nvSpPr>
                <p:cNvPr id="127" name="Oval 126"/>
                <p:cNvSpPr/>
                <p:nvPr/>
              </p:nvSpPr>
              <p:spPr>
                <a:xfrm>
                  <a:off x="6701268" y="2632010"/>
                  <a:ext cx="1237788" cy="853092"/>
                </a:xfrm>
                <a:prstGeom prst="ellipse">
                  <a:avLst/>
                </a:prstGeom>
                <a:noFill/>
                <a:ln w="38100" cap="flat" cmpd="sng" algn="ctr">
                  <a:solidFill>
                    <a:srgbClr val="4C4E53"/>
                  </a:solidFill>
                  <a:prstDash val="solid"/>
                  <a:tailEnd type="triangl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128" name="Isosceles Triangle 127"/>
                <p:cNvSpPr/>
                <p:nvPr/>
              </p:nvSpPr>
              <p:spPr>
                <a:xfrm rot="5400000">
                  <a:off x="7297188" y="2572511"/>
                  <a:ext cx="114467" cy="115798"/>
                </a:xfrm>
                <a:prstGeom prst="triangle">
                  <a:avLst/>
                </a:prstGeom>
                <a:solidFill>
                  <a:srgbClr val="FFFFFF"/>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29" name="Isosceles Triangle 128"/>
                <p:cNvSpPr/>
                <p:nvPr/>
              </p:nvSpPr>
              <p:spPr>
                <a:xfrm rot="16200000" flipH="1">
                  <a:off x="7211548" y="3424899"/>
                  <a:ext cx="114467" cy="115798"/>
                </a:xfrm>
                <a:prstGeom prst="triangle">
                  <a:avLst/>
                </a:prstGeom>
                <a:solidFill>
                  <a:srgbClr val="FFFFFF"/>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30" name="Isosceles Triangle 129"/>
                <p:cNvSpPr/>
                <p:nvPr/>
              </p:nvSpPr>
              <p:spPr>
                <a:xfrm rot="5400000">
                  <a:off x="7260368" y="2572512"/>
                  <a:ext cx="114467" cy="115798"/>
                </a:xfrm>
                <a:prstGeom prst="triangle">
                  <a:avLst/>
                </a:prstGeom>
                <a:solidFill>
                  <a:srgbClr val="4D4E53"/>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31" name="Isosceles Triangle 130"/>
                <p:cNvSpPr/>
                <p:nvPr/>
              </p:nvSpPr>
              <p:spPr>
                <a:xfrm rot="16200000" flipH="1">
                  <a:off x="7253968" y="3424900"/>
                  <a:ext cx="114467" cy="115798"/>
                </a:xfrm>
                <a:prstGeom prst="triangle">
                  <a:avLst/>
                </a:prstGeom>
                <a:solidFill>
                  <a:srgbClr val="4D4E53"/>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grpSp>
        <p:sp>
          <p:nvSpPr>
            <p:cNvPr id="124" name="Rectangle 40"/>
            <p:cNvSpPr>
              <a:spLocks/>
            </p:cNvSpPr>
            <p:nvPr/>
          </p:nvSpPr>
          <p:spPr>
            <a:xfrm>
              <a:off x="1347483" y="3779125"/>
              <a:ext cx="2133195" cy="532120"/>
            </a:xfrm>
            <a:prstGeom prst="rect">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063"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D4E53"/>
                  </a:solidFill>
                  <a:effectLst/>
                  <a:uLnTx/>
                  <a:uFillTx/>
                  <a:latin typeface="Arial"/>
                  <a:ea typeface="+mn-ea"/>
                  <a:cs typeface="+mn-cs"/>
                </a:rPr>
                <a:t>DESIGN—ONBOARDING</a:t>
              </a:r>
            </a:p>
          </p:txBody>
        </p:sp>
      </p:grpSp>
      <p:grpSp>
        <p:nvGrpSpPr>
          <p:cNvPr id="137" name="Group 136"/>
          <p:cNvGrpSpPr/>
          <p:nvPr/>
        </p:nvGrpSpPr>
        <p:grpSpPr>
          <a:xfrm>
            <a:off x="5233628" y="3060807"/>
            <a:ext cx="2273961" cy="1371600"/>
            <a:chOff x="4322717" y="3137699"/>
            <a:chExt cx="2273961" cy="1371600"/>
          </a:xfrm>
        </p:grpSpPr>
        <p:sp>
          <p:nvSpPr>
            <p:cNvPr id="138" name="Rectangle 40"/>
            <p:cNvSpPr>
              <a:spLocks/>
            </p:cNvSpPr>
            <p:nvPr/>
          </p:nvSpPr>
          <p:spPr>
            <a:xfrm>
              <a:off x="4773897" y="3137699"/>
              <a:ext cx="1371600" cy="1371600"/>
            </a:xfrm>
            <a:prstGeom prst="ellipse">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1188720" tIns="0" rIns="0" bIns="0" numCol="1" spcCol="0" rtlCol="0" fromWordArt="0" anchor="ctr" anchorCtr="0" forceAA="0" compatLnSpc="1">
              <a:prstTxWarp prst="textNoShape">
                <a:avLst/>
              </a:prstTxWarp>
              <a:noAutofit/>
            </a:bodyPr>
            <a:lstStyle/>
            <a:p>
              <a:pPr marL="0" marR="0" lvl="0" indent="0" defTabSz="457063" eaLnBrk="1" fontAlgn="auto" latinLnBrk="0" hangingPunct="1">
                <a:lnSpc>
                  <a:spcPct val="90000"/>
                </a:lnSpc>
                <a:spcBef>
                  <a:spcPts val="0"/>
                </a:spcBef>
                <a:spcAft>
                  <a:spcPts val="0"/>
                </a:spcAft>
                <a:buClrTx/>
                <a:buSzTx/>
                <a:buFontTx/>
                <a:buNone/>
                <a:tabLst/>
                <a:defRPr/>
              </a:pPr>
              <a:endParaRPr kumimoji="0" lang="en-US" sz="1400" b="1" i="0" u="none" strike="noStrike" kern="0" cap="none" spc="0" normalizeH="0" baseline="0" noProof="0" dirty="0">
                <a:ln>
                  <a:noFill/>
                </a:ln>
                <a:solidFill>
                  <a:srgbClr val="4D4E53"/>
                </a:solidFill>
                <a:effectLst/>
                <a:uLnTx/>
                <a:uFillTx/>
                <a:latin typeface="Arial"/>
                <a:ea typeface="+mn-ea"/>
                <a:cs typeface="+mn-cs"/>
              </a:endParaRPr>
            </a:p>
          </p:txBody>
        </p:sp>
        <p:grpSp>
          <p:nvGrpSpPr>
            <p:cNvPr id="139" name="Group 138"/>
            <p:cNvGrpSpPr>
              <a:grpSpLocks noChangeAspect="1"/>
            </p:cNvGrpSpPr>
            <p:nvPr/>
          </p:nvGrpSpPr>
          <p:grpSpPr>
            <a:xfrm>
              <a:off x="5142131" y="3236879"/>
              <a:ext cx="635132" cy="484075"/>
              <a:chOff x="5228052" y="3876459"/>
              <a:chExt cx="1268565" cy="966855"/>
            </a:xfrm>
          </p:grpSpPr>
          <p:grpSp>
            <p:nvGrpSpPr>
              <p:cNvPr id="141" name="Group 140"/>
              <p:cNvGrpSpPr/>
              <p:nvPr/>
            </p:nvGrpSpPr>
            <p:grpSpPr>
              <a:xfrm>
                <a:off x="5437928" y="4144078"/>
                <a:ext cx="898262" cy="521704"/>
                <a:chOff x="5253214" y="3443122"/>
                <a:chExt cx="1545710" cy="897736"/>
              </a:xfrm>
            </p:grpSpPr>
            <p:sp>
              <p:nvSpPr>
                <p:cNvPr id="146" name="Freeform 118"/>
                <p:cNvSpPr>
                  <a:spLocks noEditPoints="1"/>
                </p:cNvSpPr>
                <p:nvPr/>
              </p:nvSpPr>
              <p:spPr bwMode="auto">
                <a:xfrm rot="20419912">
                  <a:off x="5253214" y="3813980"/>
                  <a:ext cx="416047" cy="404793"/>
                </a:xfrm>
                <a:custGeom>
                  <a:avLst/>
                  <a:gdLst>
                    <a:gd name="T0" fmla="*/ 625 w 626"/>
                    <a:gd name="T1" fmla="*/ 329 h 609"/>
                    <a:gd name="T2" fmla="*/ 626 w 626"/>
                    <a:gd name="T3" fmla="*/ 305 h 609"/>
                    <a:gd name="T4" fmla="*/ 625 w 626"/>
                    <a:gd name="T5" fmla="*/ 280 h 609"/>
                    <a:gd name="T6" fmla="*/ 562 w 626"/>
                    <a:gd name="T7" fmla="*/ 267 h 609"/>
                    <a:gd name="T8" fmla="*/ 537 w 626"/>
                    <a:gd name="T9" fmla="*/ 189 h 609"/>
                    <a:gd name="T10" fmla="*/ 580 w 626"/>
                    <a:gd name="T11" fmla="*/ 141 h 609"/>
                    <a:gd name="T12" fmla="*/ 551 w 626"/>
                    <a:gd name="T13" fmla="*/ 101 h 609"/>
                    <a:gd name="T14" fmla="*/ 492 w 626"/>
                    <a:gd name="T15" fmla="*/ 128 h 609"/>
                    <a:gd name="T16" fmla="*/ 426 w 626"/>
                    <a:gd name="T17" fmla="*/ 80 h 609"/>
                    <a:gd name="T18" fmla="*/ 433 w 626"/>
                    <a:gd name="T19" fmla="*/ 15 h 609"/>
                    <a:gd name="T20" fmla="*/ 386 w 626"/>
                    <a:gd name="T21" fmla="*/ 0 h 609"/>
                    <a:gd name="T22" fmla="*/ 355 w 626"/>
                    <a:gd name="T23" fmla="*/ 56 h 609"/>
                    <a:gd name="T24" fmla="*/ 313 w 626"/>
                    <a:gd name="T25" fmla="*/ 53 h 609"/>
                    <a:gd name="T26" fmla="*/ 272 w 626"/>
                    <a:gd name="T27" fmla="*/ 56 h 609"/>
                    <a:gd name="T28" fmla="*/ 240 w 626"/>
                    <a:gd name="T29" fmla="*/ 0 h 609"/>
                    <a:gd name="T30" fmla="*/ 193 w 626"/>
                    <a:gd name="T31" fmla="*/ 15 h 609"/>
                    <a:gd name="T32" fmla="*/ 201 w 626"/>
                    <a:gd name="T33" fmla="*/ 80 h 609"/>
                    <a:gd name="T34" fmla="*/ 134 w 626"/>
                    <a:gd name="T35" fmla="*/ 128 h 609"/>
                    <a:gd name="T36" fmla="*/ 75 w 626"/>
                    <a:gd name="T37" fmla="*/ 101 h 609"/>
                    <a:gd name="T38" fmla="*/ 46 w 626"/>
                    <a:gd name="T39" fmla="*/ 141 h 609"/>
                    <a:gd name="T40" fmla="*/ 90 w 626"/>
                    <a:gd name="T41" fmla="*/ 189 h 609"/>
                    <a:gd name="T42" fmla="*/ 64 w 626"/>
                    <a:gd name="T43" fmla="*/ 267 h 609"/>
                    <a:gd name="T44" fmla="*/ 1 w 626"/>
                    <a:gd name="T45" fmla="*/ 280 h 609"/>
                    <a:gd name="T46" fmla="*/ 0 w 626"/>
                    <a:gd name="T47" fmla="*/ 305 h 609"/>
                    <a:gd name="T48" fmla="*/ 1 w 626"/>
                    <a:gd name="T49" fmla="*/ 329 h 609"/>
                    <a:gd name="T50" fmla="*/ 64 w 626"/>
                    <a:gd name="T51" fmla="*/ 342 h 609"/>
                    <a:gd name="T52" fmla="*/ 90 w 626"/>
                    <a:gd name="T53" fmla="*/ 421 h 609"/>
                    <a:gd name="T54" fmla="*/ 46 w 626"/>
                    <a:gd name="T55" fmla="*/ 468 h 609"/>
                    <a:gd name="T56" fmla="*/ 75 w 626"/>
                    <a:gd name="T57" fmla="*/ 508 h 609"/>
                    <a:gd name="T58" fmla="*/ 134 w 626"/>
                    <a:gd name="T59" fmla="*/ 481 h 609"/>
                    <a:gd name="T60" fmla="*/ 201 w 626"/>
                    <a:gd name="T61" fmla="*/ 530 h 609"/>
                    <a:gd name="T62" fmla="*/ 193 w 626"/>
                    <a:gd name="T63" fmla="*/ 594 h 609"/>
                    <a:gd name="T64" fmla="*/ 240 w 626"/>
                    <a:gd name="T65" fmla="*/ 609 h 609"/>
                    <a:gd name="T66" fmla="*/ 272 w 626"/>
                    <a:gd name="T67" fmla="*/ 553 h 609"/>
                    <a:gd name="T68" fmla="*/ 313 w 626"/>
                    <a:gd name="T69" fmla="*/ 556 h 609"/>
                    <a:gd name="T70" fmla="*/ 355 w 626"/>
                    <a:gd name="T71" fmla="*/ 553 h 609"/>
                    <a:gd name="T72" fmla="*/ 386 w 626"/>
                    <a:gd name="T73" fmla="*/ 609 h 609"/>
                    <a:gd name="T74" fmla="*/ 433 w 626"/>
                    <a:gd name="T75" fmla="*/ 594 h 609"/>
                    <a:gd name="T76" fmla="*/ 426 w 626"/>
                    <a:gd name="T77" fmla="*/ 530 h 609"/>
                    <a:gd name="T78" fmla="*/ 492 w 626"/>
                    <a:gd name="T79" fmla="*/ 481 h 609"/>
                    <a:gd name="T80" fmla="*/ 551 w 626"/>
                    <a:gd name="T81" fmla="*/ 508 h 609"/>
                    <a:gd name="T82" fmla="*/ 580 w 626"/>
                    <a:gd name="T83" fmla="*/ 468 h 609"/>
                    <a:gd name="T84" fmla="*/ 537 w 626"/>
                    <a:gd name="T85" fmla="*/ 421 h 609"/>
                    <a:gd name="T86" fmla="*/ 562 w 626"/>
                    <a:gd name="T87" fmla="*/ 342 h 609"/>
                    <a:gd name="T88" fmla="*/ 625 w 626"/>
                    <a:gd name="T89" fmla="*/ 329 h 609"/>
                    <a:gd name="T90" fmla="*/ 313 w 626"/>
                    <a:gd name="T91" fmla="*/ 470 h 609"/>
                    <a:gd name="T92" fmla="*/ 147 w 626"/>
                    <a:gd name="T93" fmla="*/ 305 h 609"/>
                    <a:gd name="T94" fmla="*/ 313 w 626"/>
                    <a:gd name="T95" fmla="*/ 139 h 609"/>
                    <a:gd name="T96" fmla="*/ 479 w 626"/>
                    <a:gd name="T97" fmla="*/ 305 h 609"/>
                    <a:gd name="T98" fmla="*/ 313 w 626"/>
                    <a:gd name="T99" fmla="*/ 470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26" h="609">
                      <a:moveTo>
                        <a:pt x="625" y="329"/>
                      </a:moveTo>
                      <a:cubicBezTo>
                        <a:pt x="626" y="321"/>
                        <a:pt x="626" y="313"/>
                        <a:pt x="626" y="305"/>
                      </a:cubicBezTo>
                      <a:cubicBezTo>
                        <a:pt x="626" y="296"/>
                        <a:pt x="626" y="288"/>
                        <a:pt x="625" y="280"/>
                      </a:cubicBezTo>
                      <a:cubicBezTo>
                        <a:pt x="562" y="267"/>
                        <a:pt x="562" y="267"/>
                        <a:pt x="562" y="267"/>
                      </a:cubicBezTo>
                      <a:cubicBezTo>
                        <a:pt x="558" y="239"/>
                        <a:pt x="549" y="213"/>
                        <a:pt x="537" y="189"/>
                      </a:cubicBezTo>
                      <a:cubicBezTo>
                        <a:pt x="580" y="141"/>
                        <a:pt x="580" y="141"/>
                        <a:pt x="580" y="141"/>
                      </a:cubicBezTo>
                      <a:cubicBezTo>
                        <a:pt x="572" y="127"/>
                        <a:pt x="562" y="114"/>
                        <a:pt x="551" y="101"/>
                      </a:cubicBezTo>
                      <a:cubicBezTo>
                        <a:pt x="492" y="128"/>
                        <a:pt x="492" y="128"/>
                        <a:pt x="492" y="128"/>
                      </a:cubicBezTo>
                      <a:cubicBezTo>
                        <a:pt x="473" y="108"/>
                        <a:pt x="451" y="92"/>
                        <a:pt x="426" y="80"/>
                      </a:cubicBezTo>
                      <a:cubicBezTo>
                        <a:pt x="433" y="15"/>
                        <a:pt x="433" y="15"/>
                        <a:pt x="433" y="15"/>
                      </a:cubicBezTo>
                      <a:cubicBezTo>
                        <a:pt x="418" y="9"/>
                        <a:pt x="402" y="4"/>
                        <a:pt x="386" y="0"/>
                      </a:cubicBezTo>
                      <a:cubicBezTo>
                        <a:pt x="355" y="56"/>
                        <a:pt x="355" y="56"/>
                        <a:pt x="355" y="56"/>
                      </a:cubicBezTo>
                      <a:cubicBezTo>
                        <a:pt x="341" y="54"/>
                        <a:pt x="327" y="53"/>
                        <a:pt x="313" y="53"/>
                      </a:cubicBezTo>
                      <a:cubicBezTo>
                        <a:pt x="299" y="53"/>
                        <a:pt x="285" y="54"/>
                        <a:pt x="272" y="56"/>
                      </a:cubicBezTo>
                      <a:cubicBezTo>
                        <a:pt x="240" y="0"/>
                        <a:pt x="240" y="0"/>
                        <a:pt x="240" y="0"/>
                      </a:cubicBezTo>
                      <a:cubicBezTo>
                        <a:pt x="224" y="4"/>
                        <a:pt x="208" y="9"/>
                        <a:pt x="193" y="15"/>
                      </a:cubicBezTo>
                      <a:cubicBezTo>
                        <a:pt x="201" y="80"/>
                        <a:pt x="201" y="80"/>
                        <a:pt x="201" y="80"/>
                      </a:cubicBezTo>
                      <a:cubicBezTo>
                        <a:pt x="176" y="92"/>
                        <a:pt x="153" y="108"/>
                        <a:pt x="134" y="128"/>
                      </a:cubicBezTo>
                      <a:cubicBezTo>
                        <a:pt x="75" y="101"/>
                        <a:pt x="75" y="101"/>
                        <a:pt x="75" y="101"/>
                      </a:cubicBezTo>
                      <a:cubicBezTo>
                        <a:pt x="65" y="114"/>
                        <a:pt x="55" y="127"/>
                        <a:pt x="46" y="141"/>
                      </a:cubicBezTo>
                      <a:cubicBezTo>
                        <a:pt x="90" y="189"/>
                        <a:pt x="90" y="189"/>
                        <a:pt x="90" y="189"/>
                      </a:cubicBezTo>
                      <a:cubicBezTo>
                        <a:pt x="77" y="213"/>
                        <a:pt x="69" y="239"/>
                        <a:pt x="64" y="267"/>
                      </a:cubicBezTo>
                      <a:cubicBezTo>
                        <a:pt x="1" y="280"/>
                        <a:pt x="1" y="280"/>
                        <a:pt x="1" y="280"/>
                      </a:cubicBezTo>
                      <a:cubicBezTo>
                        <a:pt x="1" y="288"/>
                        <a:pt x="0" y="296"/>
                        <a:pt x="0" y="305"/>
                      </a:cubicBezTo>
                      <a:cubicBezTo>
                        <a:pt x="0" y="313"/>
                        <a:pt x="1" y="321"/>
                        <a:pt x="1" y="329"/>
                      </a:cubicBezTo>
                      <a:cubicBezTo>
                        <a:pt x="64" y="342"/>
                        <a:pt x="64" y="342"/>
                        <a:pt x="64" y="342"/>
                      </a:cubicBezTo>
                      <a:cubicBezTo>
                        <a:pt x="69" y="370"/>
                        <a:pt x="77" y="396"/>
                        <a:pt x="90" y="421"/>
                      </a:cubicBezTo>
                      <a:cubicBezTo>
                        <a:pt x="46" y="468"/>
                        <a:pt x="46" y="468"/>
                        <a:pt x="46" y="468"/>
                      </a:cubicBezTo>
                      <a:cubicBezTo>
                        <a:pt x="55" y="482"/>
                        <a:pt x="65" y="496"/>
                        <a:pt x="75" y="508"/>
                      </a:cubicBezTo>
                      <a:cubicBezTo>
                        <a:pt x="134" y="481"/>
                        <a:pt x="134" y="481"/>
                        <a:pt x="134" y="481"/>
                      </a:cubicBezTo>
                      <a:cubicBezTo>
                        <a:pt x="153" y="501"/>
                        <a:pt x="176" y="517"/>
                        <a:pt x="201" y="530"/>
                      </a:cubicBezTo>
                      <a:cubicBezTo>
                        <a:pt x="193" y="594"/>
                        <a:pt x="193" y="594"/>
                        <a:pt x="193" y="594"/>
                      </a:cubicBezTo>
                      <a:cubicBezTo>
                        <a:pt x="208" y="600"/>
                        <a:pt x="224" y="605"/>
                        <a:pt x="240" y="609"/>
                      </a:cubicBezTo>
                      <a:cubicBezTo>
                        <a:pt x="272" y="553"/>
                        <a:pt x="272" y="553"/>
                        <a:pt x="272" y="553"/>
                      </a:cubicBezTo>
                      <a:cubicBezTo>
                        <a:pt x="285" y="555"/>
                        <a:pt x="299" y="556"/>
                        <a:pt x="313" y="556"/>
                      </a:cubicBezTo>
                      <a:cubicBezTo>
                        <a:pt x="327" y="556"/>
                        <a:pt x="341" y="555"/>
                        <a:pt x="355" y="553"/>
                      </a:cubicBezTo>
                      <a:cubicBezTo>
                        <a:pt x="386" y="609"/>
                        <a:pt x="386" y="609"/>
                        <a:pt x="386" y="609"/>
                      </a:cubicBezTo>
                      <a:cubicBezTo>
                        <a:pt x="402" y="605"/>
                        <a:pt x="418" y="600"/>
                        <a:pt x="433" y="594"/>
                      </a:cubicBezTo>
                      <a:cubicBezTo>
                        <a:pt x="426" y="530"/>
                        <a:pt x="426" y="530"/>
                        <a:pt x="426" y="530"/>
                      </a:cubicBezTo>
                      <a:cubicBezTo>
                        <a:pt x="451" y="517"/>
                        <a:pt x="473" y="501"/>
                        <a:pt x="492" y="481"/>
                      </a:cubicBezTo>
                      <a:cubicBezTo>
                        <a:pt x="551" y="508"/>
                        <a:pt x="551" y="508"/>
                        <a:pt x="551" y="508"/>
                      </a:cubicBezTo>
                      <a:cubicBezTo>
                        <a:pt x="562" y="496"/>
                        <a:pt x="572" y="482"/>
                        <a:pt x="580" y="468"/>
                      </a:cubicBezTo>
                      <a:cubicBezTo>
                        <a:pt x="537" y="421"/>
                        <a:pt x="537" y="421"/>
                        <a:pt x="537" y="421"/>
                      </a:cubicBezTo>
                      <a:cubicBezTo>
                        <a:pt x="549" y="396"/>
                        <a:pt x="558" y="370"/>
                        <a:pt x="562" y="342"/>
                      </a:cubicBezTo>
                      <a:lnTo>
                        <a:pt x="625" y="329"/>
                      </a:lnTo>
                      <a:close/>
                      <a:moveTo>
                        <a:pt x="313" y="470"/>
                      </a:moveTo>
                      <a:cubicBezTo>
                        <a:pt x="222" y="470"/>
                        <a:pt x="147" y="396"/>
                        <a:pt x="147" y="305"/>
                      </a:cubicBezTo>
                      <a:cubicBezTo>
                        <a:pt x="147" y="213"/>
                        <a:pt x="222" y="139"/>
                        <a:pt x="313" y="139"/>
                      </a:cubicBezTo>
                      <a:cubicBezTo>
                        <a:pt x="405" y="139"/>
                        <a:pt x="479" y="213"/>
                        <a:pt x="479" y="305"/>
                      </a:cubicBezTo>
                      <a:cubicBezTo>
                        <a:pt x="479" y="396"/>
                        <a:pt x="405" y="470"/>
                        <a:pt x="313" y="470"/>
                      </a:cubicBezTo>
                      <a:close/>
                    </a:path>
                  </a:pathLst>
                </a:custGeom>
                <a:solidFill>
                  <a:srgbClr val="569099"/>
                </a:solid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17C8E"/>
                    </a:solidFill>
                    <a:effectLst/>
                    <a:uLnTx/>
                    <a:uFillTx/>
                    <a:latin typeface="Arial"/>
                  </a:endParaRPr>
                </a:p>
              </p:txBody>
            </p:sp>
            <p:grpSp>
              <p:nvGrpSpPr>
                <p:cNvPr id="147" name="Group 85"/>
                <p:cNvGrpSpPr>
                  <a:grpSpLocks noChangeAspect="1"/>
                </p:cNvGrpSpPr>
                <p:nvPr/>
              </p:nvGrpSpPr>
              <p:grpSpPr bwMode="auto">
                <a:xfrm>
                  <a:off x="5924636" y="3514130"/>
                  <a:ext cx="874288" cy="582051"/>
                  <a:chOff x="3059" y="1859"/>
                  <a:chExt cx="351" cy="230"/>
                </a:xfrm>
                <a:solidFill>
                  <a:srgbClr val="003A69"/>
                </a:solidFill>
              </p:grpSpPr>
              <p:sp>
                <p:nvSpPr>
                  <p:cNvPr id="152" name="Freeform 86"/>
                  <p:cNvSpPr>
                    <a:spLocks noEditPoints="1"/>
                  </p:cNvSpPr>
                  <p:nvPr/>
                </p:nvSpPr>
                <p:spPr bwMode="auto">
                  <a:xfrm>
                    <a:off x="3097" y="1957"/>
                    <a:ext cx="112" cy="86"/>
                  </a:xfrm>
                  <a:custGeom>
                    <a:avLst/>
                    <a:gdLst>
                      <a:gd name="T0" fmla="*/ 88 w 111"/>
                      <a:gd name="T1" fmla="*/ 62 h 85"/>
                      <a:gd name="T2" fmla="*/ 60 w 111"/>
                      <a:gd name="T3" fmla="*/ 52 h 85"/>
                      <a:gd name="T4" fmla="*/ 46 w 111"/>
                      <a:gd name="T5" fmla="*/ 36 h 85"/>
                      <a:gd name="T6" fmla="*/ 46 w 111"/>
                      <a:gd name="T7" fmla="*/ 24 h 85"/>
                      <a:gd name="T8" fmla="*/ 53 w 111"/>
                      <a:gd name="T9" fmla="*/ 25 h 85"/>
                      <a:gd name="T10" fmla="*/ 53 w 111"/>
                      <a:gd name="T11" fmla="*/ 0 h 85"/>
                      <a:gd name="T12" fmla="*/ 35 w 111"/>
                      <a:gd name="T13" fmla="*/ 18 h 85"/>
                      <a:gd name="T14" fmla="*/ 22 w 111"/>
                      <a:gd name="T15" fmla="*/ 24 h 85"/>
                      <a:gd name="T16" fmla="*/ 0 w 111"/>
                      <a:gd name="T17" fmla="*/ 33 h 85"/>
                      <a:gd name="T18" fmla="*/ 24 w 111"/>
                      <a:gd name="T19" fmla="*/ 37 h 85"/>
                      <a:gd name="T20" fmla="*/ 35 w 111"/>
                      <a:gd name="T21" fmla="*/ 43 h 85"/>
                      <a:gd name="T22" fmla="*/ 25 w 111"/>
                      <a:gd name="T23" fmla="*/ 59 h 85"/>
                      <a:gd name="T24" fmla="*/ 12 w 111"/>
                      <a:gd name="T25" fmla="*/ 72 h 85"/>
                      <a:gd name="T26" fmla="*/ 38 w 111"/>
                      <a:gd name="T27" fmla="*/ 72 h 85"/>
                      <a:gd name="T28" fmla="*/ 53 w 111"/>
                      <a:gd name="T29" fmla="*/ 62 h 85"/>
                      <a:gd name="T30" fmla="*/ 89 w 111"/>
                      <a:gd name="T31" fmla="*/ 75 h 85"/>
                      <a:gd name="T32" fmla="*/ 111 w 111"/>
                      <a:gd name="T33" fmla="*/ 68 h 85"/>
                      <a:gd name="T34" fmla="*/ 53 w 111"/>
                      <a:gd name="T35" fmla="*/ 7 h 85"/>
                      <a:gd name="T36" fmla="*/ 54 w 111"/>
                      <a:gd name="T37" fmla="*/ 7 h 85"/>
                      <a:gd name="T38" fmla="*/ 55 w 111"/>
                      <a:gd name="T39" fmla="*/ 18 h 85"/>
                      <a:gd name="T40" fmla="*/ 55 w 111"/>
                      <a:gd name="T41" fmla="*/ 19 h 85"/>
                      <a:gd name="T42" fmla="*/ 47 w 111"/>
                      <a:gd name="T43" fmla="*/ 13 h 85"/>
                      <a:gd name="T44" fmla="*/ 12 w 111"/>
                      <a:gd name="T45" fmla="*/ 39 h 85"/>
                      <a:gd name="T46" fmla="*/ 12 w 111"/>
                      <a:gd name="T47" fmla="*/ 26 h 85"/>
                      <a:gd name="T48" fmla="*/ 12 w 111"/>
                      <a:gd name="T49" fmla="*/ 39 h 85"/>
                      <a:gd name="T50" fmla="*/ 31 w 111"/>
                      <a:gd name="T51" fmla="*/ 73 h 85"/>
                      <a:gd name="T52" fmla="*/ 31 w 111"/>
                      <a:gd name="T53" fmla="*/ 74 h 85"/>
                      <a:gd name="T54" fmla="*/ 30 w 111"/>
                      <a:gd name="T55" fmla="*/ 74 h 85"/>
                      <a:gd name="T56" fmla="*/ 30 w 111"/>
                      <a:gd name="T57" fmla="*/ 75 h 85"/>
                      <a:gd name="T58" fmla="*/ 29 w 111"/>
                      <a:gd name="T59" fmla="*/ 76 h 85"/>
                      <a:gd name="T60" fmla="*/ 28 w 111"/>
                      <a:gd name="T61" fmla="*/ 77 h 85"/>
                      <a:gd name="T62" fmla="*/ 25 w 111"/>
                      <a:gd name="T63" fmla="*/ 78 h 85"/>
                      <a:gd name="T64" fmla="*/ 24 w 111"/>
                      <a:gd name="T65" fmla="*/ 78 h 85"/>
                      <a:gd name="T66" fmla="*/ 25 w 111"/>
                      <a:gd name="T67" fmla="*/ 66 h 85"/>
                      <a:gd name="T68" fmla="*/ 31 w 111"/>
                      <a:gd name="T69" fmla="*/ 73 h 85"/>
                      <a:gd name="T70" fmla="*/ 93 w 111"/>
                      <a:gd name="T71" fmla="*/ 68 h 85"/>
                      <a:gd name="T72" fmla="*/ 96 w 111"/>
                      <a:gd name="T73" fmla="*/ 62 h 85"/>
                      <a:gd name="T74" fmla="*/ 104 w 111"/>
                      <a:gd name="T75" fmla="*/ 65 h 85"/>
                      <a:gd name="T76" fmla="*/ 105 w 111"/>
                      <a:gd name="T77" fmla="*/ 66 h 85"/>
                      <a:gd name="T78" fmla="*/ 105 w 111"/>
                      <a:gd name="T79" fmla="*/ 6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 h="85">
                        <a:moveTo>
                          <a:pt x="99" y="55"/>
                        </a:moveTo>
                        <a:cubicBezTo>
                          <a:pt x="94" y="55"/>
                          <a:pt x="90" y="58"/>
                          <a:pt x="88" y="62"/>
                        </a:cubicBezTo>
                        <a:cubicBezTo>
                          <a:pt x="86" y="62"/>
                          <a:pt x="84" y="61"/>
                          <a:pt x="82" y="61"/>
                        </a:cubicBezTo>
                        <a:cubicBezTo>
                          <a:pt x="72" y="59"/>
                          <a:pt x="65" y="56"/>
                          <a:pt x="60" y="52"/>
                        </a:cubicBezTo>
                        <a:cubicBezTo>
                          <a:pt x="60" y="51"/>
                          <a:pt x="60" y="51"/>
                          <a:pt x="59" y="51"/>
                        </a:cubicBezTo>
                        <a:cubicBezTo>
                          <a:pt x="54" y="47"/>
                          <a:pt x="51" y="42"/>
                          <a:pt x="46" y="36"/>
                        </a:cubicBezTo>
                        <a:cubicBezTo>
                          <a:pt x="46" y="36"/>
                          <a:pt x="46" y="36"/>
                          <a:pt x="46" y="36"/>
                        </a:cubicBezTo>
                        <a:cubicBezTo>
                          <a:pt x="45" y="34"/>
                          <a:pt x="44" y="28"/>
                          <a:pt x="46" y="24"/>
                        </a:cubicBezTo>
                        <a:cubicBezTo>
                          <a:pt x="46" y="24"/>
                          <a:pt x="46" y="24"/>
                          <a:pt x="47" y="23"/>
                        </a:cubicBezTo>
                        <a:cubicBezTo>
                          <a:pt x="49" y="25"/>
                          <a:pt x="51" y="25"/>
                          <a:pt x="53" y="25"/>
                        </a:cubicBezTo>
                        <a:cubicBezTo>
                          <a:pt x="60" y="25"/>
                          <a:pt x="66" y="20"/>
                          <a:pt x="66" y="13"/>
                        </a:cubicBezTo>
                        <a:cubicBezTo>
                          <a:pt x="66" y="6"/>
                          <a:pt x="60" y="0"/>
                          <a:pt x="53" y="0"/>
                        </a:cubicBezTo>
                        <a:cubicBezTo>
                          <a:pt x="47" y="0"/>
                          <a:pt x="42" y="5"/>
                          <a:pt x="41" y="11"/>
                        </a:cubicBezTo>
                        <a:cubicBezTo>
                          <a:pt x="38" y="13"/>
                          <a:pt x="36" y="16"/>
                          <a:pt x="35" y="18"/>
                        </a:cubicBezTo>
                        <a:cubicBezTo>
                          <a:pt x="33" y="21"/>
                          <a:pt x="33" y="23"/>
                          <a:pt x="32" y="25"/>
                        </a:cubicBezTo>
                        <a:cubicBezTo>
                          <a:pt x="29" y="24"/>
                          <a:pt x="25" y="24"/>
                          <a:pt x="22" y="24"/>
                        </a:cubicBezTo>
                        <a:cubicBezTo>
                          <a:pt x="19" y="22"/>
                          <a:pt x="16" y="20"/>
                          <a:pt x="12" y="20"/>
                        </a:cubicBezTo>
                        <a:cubicBezTo>
                          <a:pt x="6" y="20"/>
                          <a:pt x="0" y="26"/>
                          <a:pt x="0" y="33"/>
                        </a:cubicBezTo>
                        <a:cubicBezTo>
                          <a:pt x="0" y="40"/>
                          <a:pt x="6" y="45"/>
                          <a:pt x="12" y="45"/>
                        </a:cubicBezTo>
                        <a:cubicBezTo>
                          <a:pt x="18" y="45"/>
                          <a:pt x="22" y="42"/>
                          <a:pt x="24" y="37"/>
                        </a:cubicBezTo>
                        <a:cubicBezTo>
                          <a:pt x="28" y="37"/>
                          <a:pt x="32" y="38"/>
                          <a:pt x="35" y="42"/>
                        </a:cubicBezTo>
                        <a:cubicBezTo>
                          <a:pt x="35" y="43"/>
                          <a:pt x="35" y="43"/>
                          <a:pt x="35" y="43"/>
                        </a:cubicBezTo>
                        <a:cubicBezTo>
                          <a:pt x="37" y="46"/>
                          <a:pt x="39" y="48"/>
                          <a:pt x="41" y="51"/>
                        </a:cubicBezTo>
                        <a:cubicBezTo>
                          <a:pt x="34" y="52"/>
                          <a:pt x="29" y="56"/>
                          <a:pt x="25" y="59"/>
                        </a:cubicBezTo>
                        <a:cubicBezTo>
                          <a:pt x="25" y="59"/>
                          <a:pt x="25" y="59"/>
                          <a:pt x="25" y="59"/>
                        </a:cubicBezTo>
                        <a:cubicBezTo>
                          <a:pt x="18" y="59"/>
                          <a:pt x="12" y="65"/>
                          <a:pt x="12" y="72"/>
                        </a:cubicBezTo>
                        <a:cubicBezTo>
                          <a:pt x="12" y="79"/>
                          <a:pt x="18" y="85"/>
                          <a:pt x="25" y="85"/>
                        </a:cubicBezTo>
                        <a:cubicBezTo>
                          <a:pt x="32" y="85"/>
                          <a:pt x="38" y="79"/>
                          <a:pt x="38" y="72"/>
                        </a:cubicBezTo>
                        <a:cubicBezTo>
                          <a:pt x="38" y="70"/>
                          <a:pt x="37" y="68"/>
                          <a:pt x="36" y="67"/>
                        </a:cubicBezTo>
                        <a:cubicBezTo>
                          <a:pt x="40" y="64"/>
                          <a:pt x="45" y="62"/>
                          <a:pt x="53" y="62"/>
                        </a:cubicBezTo>
                        <a:cubicBezTo>
                          <a:pt x="59" y="67"/>
                          <a:pt x="68" y="71"/>
                          <a:pt x="80" y="74"/>
                        </a:cubicBezTo>
                        <a:cubicBezTo>
                          <a:pt x="83" y="74"/>
                          <a:pt x="86" y="75"/>
                          <a:pt x="89" y="75"/>
                        </a:cubicBezTo>
                        <a:cubicBezTo>
                          <a:pt x="91" y="78"/>
                          <a:pt x="95" y="80"/>
                          <a:pt x="99" y="80"/>
                        </a:cubicBezTo>
                        <a:cubicBezTo>
                          <a:pt x="106" y="80"/>
                          <a:pt x="111" y="75"/>
                          <a:pt x="111" y="68"/>
                        </a:cubicBezTo>
                        <a:cubicBezTo>
                          <a:pt x="111" y="61"/>
                          <a:pt x="106" y="55"/>
                          <a:pt x="99" y="55"/>
                        </a:cubicBezTo>
                        <a:close/>
                        <a:moveTo>
                          <a:pt x="53" y="7"/>
                        </a:moveTo>
                        <a:cubicBezTo>
                          <a:pt x="54" y="7"/>
                          <a:pt x="54" y="7"/>
                          <a:pt x="54" y="7"/>
                        </a:cubicBezTo>
                        <a:cubicBezTo>
                          <a:pt x="54" y="7"/>
                          <a:pt x="54" y="7"/>
                          <a:pt x="54" y="7"/>
                        </a:cubicBezTo>
                        <a:cubicBezTo>
                          <a:pt x="57" y="7"/>
                          <a:pt x="59" y="10"/>
                          <a:pt x="59" y="13"/>
                        </a:cubicBezTo>
                        <a:cubicBezTo>
                          <a:pt x="59" y="15"/>
                          <a:pt x="58" y="18"/>
                          <a:pt x="55" y="18"/>
                        </a:cubicBezTo>
                        <a:cubicBezTo>
                          <a:pt x="55" y="19"/>
                          <a:pt x="55" y="19"/>
                          <a:pt x="55" y="19"/>
                        </a:cubicBezTo>
                        <a:cubicBezTo>
                          <a:pt x="55" y="19"/>
                          <a:pt x="55" y="19"/>
                          <a:pt x="55" y="19"/>
                        </a:cubicBezTo>
                        <a:cubicBezTo>
                          <a:pt x="54" y="19"/>
                          <a:pt x="54" y="19"/>
                          <a:pt x="53" y="19"/>
                        </a:cubicBezTo>
                        <a:cubicBezTo>
                          <a:pt x="50" y="19"/>
                          <a:pt x="47" y="16"/>
                          <a:pt x="47" y="13"/>
                        </a:cubicBezTo>
                        <a:cubicBezTo>
                          <a:pt x="47" y="9"/>
                          <a:pt x="50" y="7"/>
                          <a:pt x="53" y="7"/>
                        </a:cubicBezTo>
                        <a:close/>
                        <a:moveTo>
                          <a:pt x="12" y="39"/>
                        </a:moveTo>
                        <a:cubicBezTo>
                          <a:pt x="9" y="39"/>
                          <a:pt x="6" y="36"/>
                          <a:pt x="6" y="33"/>
                        </a:cubicBezTo>
                        <a:cubicBezTo>
                          <a:pt x="6" y="29"/>
                          <a:pt x="9" y="26"/>
                          <a:pt x="12" y="26"/>
                        </a:cubicBezTo>
                        <a:cubicBezTo>
                          <a:pt x="16" y="26"/>
                          <a:pt x="19" y="29"/>
                          <a:pt x="19" y="33"/>
                        </a:cubicBezTo>
                        <a:cubicBezTo>
                          <a:pt x="19" y="36"/>
                          <a:pt x="16" y="39"/>
                          <a:pt x="12" y="39"/>
                        </a:cubicBezTo>
                        <a:close/>
                        <a:moveTo>
                          <a:pt x="31" y="73"/>
                        </a:moveTo>
                        <a:cubicBezTo>
                          <a:pt x="31" y="73"/>
                          <a:pt x="31" y="73"/>
                          <a:pt x="31" y="73"/>
                        </a:cubicBezTo>
                        <a:cubicBezTo>
                          <a:pt x="31" y="73"/>
                          <a:pt x="31" y="73"/>
                          <a:pt x="31" y="73"/>
                        </a:cubicBezTo>
                        <a:cubicBezTo>
                          <a:pt x="31" y="74"/>
                          <a:pt x="31" y="74"/>
                          <a:pt x="31" y="74"/>
                        </a:cubicBezTo>
                        <a:cubicBezTo>
                          <a:pt x="31" y="74"/>
                          <a:pt x="31" y="74"/>
                          <a:pt x="30" y="74"/>
                        </a:cubicBezTo>
                        <a:cubicBezTo>
                          <a:pt x="30" y="74"/>
                          <a:pt x="30" y="74"/>
                          <a:pt x="30" y="74"/>
                        </a:cubicBezTo>
                        <a:cubicBezTo>
                          <a:pt x="30" y="75"/>
                          <a:pt x="30" y="75"/>
                          <a:pt x="30" y="75"/>
                        </a:cubicBezTo>
                        <a:cubicBezTo>
                          <a:pt x="30" y="75"/>
                          <a:pt x="30" y="75"/>
                          <a:pt x="30" y="75"/>
                        </a:cubicBezTo>
                        <a:cubicBezTo>
                          <a:pt x="30" y="75"/>
                          <a:pt x="30" y="76"/>
                          <a:pt x="30" y="76"/>
                        </a:cubicBezTo>
                        <a:cubicBezTo>
                          <a:pt x="30" y="76"/>
                          <a:pt x="29" y="76"/>
                          <a:pt x="29" y="76"/>
                        </a:cubicBezTo>
                        <a:cubicBezTo>
                          <a:pt x="29" y="77"/>
                          <a:pt x="29" y="77"/>
                          <a:pt x="28" y="77"/>
                        </a:cubicBezTo>
                        <a:cubicBezTo>
                          <a:pt x="28" y="77"/>
                          <a:pt x="28" y="77"/>
                          <a:pt x="28" y="77"/>
                        </a:cubicBezTo>
                        <a:cubicBezTo>
                          <a:pt x="28" y="77"/>
                          <a:pt x="28" y="77"/>
                          <a:pt x="28" y="77"/>
                        </a:cubicBezTo>
                        <a:cubicBezTo>
                          <a:pt x="27" y="78"/>
                          <a:pt x="26" y="78"/>
                          <a:pt x="25" y="78"/>
                        </a:cubicBezTo>
                        <a:cubicBezTo>
                          <a:pt x="25" y="78"/>
                          <a:pt x="25" y="78"/>
                          <a:pt x="25" y="78"/>
                        </a:cubicBezTo>
                        <a:cubicBezTo>
                          <a:pt x="24" y="78"/>
                          <a:pt x="24" y="78"/>
                          <a:pt x="24" y="78"/>
                        </a:cubicBezTo>
                        <a:cubicBezTo>
                          <a:pt x="21" y="77"/>
                          <a:pt x="19" y="75"/>
                          <a:pt x="19" y="72"/>
                        </a:cubicBezTo>
                        <a:cubicBezTo>
                          <a:pt x="19" y="69"/>
                          <a:pt x="22" y="66"/>
                          <a:pt x="25" y="66"/>
                        </a:cubicBezTo>
                        <a:cubicBezTo>
                          <a:pt x="28" y="66"/>
                          <a:pt x="31" y="69"/>
                          <a:pt x="31" y="72"/>
                        </a:cubicBezTo>
                        <a:cubicBezTo>
                          <a:pt x="31" y="72"/>
                          <a:pt x="31" y="73"/>
                          <a:pt x="31" y="73"/>
                        </a:cubicBezTo>
                        <a:close/>
                        <a:moveTo>
                          <a:pt x="99" y="74"/>
                        </a:moveTo>
                        <a:cubicBezTo>
                          <a:pt x="95" y="74"/>
                          <a:pt x="93" y="71"/>
                          <a:pt x="93" y="68"/>
                        </a:cubicBezTo>
                        <a:cubicBezTo>
                          <a:pt x="93" y="65"/>
                          <a:pt x="94" y="63"/>
                          <a:pt x="96" y="62"/>
                        </a:cubicBezTo>
                        <a:cubicBezTo>
                          <a:pt x="96" y="62"/>
                          <a:pt x="96" y="62"/>
                          <a:pt x="96" y="62"/>
                        </a:cubicBezTo>
                        <a:cubicBezTo>
                          <a:pt x="97" y="62"/>
                          <a:pt x="98" y="62"/>
                          <a:pt x="99" y="62"/>
                        </a:cubicBezTo>
                        <a:cubicBezTo>
                          <a:pt x="101" y="62"/>
                          <a:pt x="103" y="63"/>
                          <a:pt x="104" y="65"/>
                        </a:cubicBezTo>
                        <a:cubicBezTo>
                          <a:pt x="104" y="65"/>
                          <a:pt x="104" y="66"/>
                          <a:pt x="105" y="66"/>
                        </a:cubicBezTo>
                        <a:cubicBezTo>
                          <a:pt x="105" y="66"/>
                          <a:pt x="105" y="66"/>
                          <a:pt x="105" y="66"/>
                        </a:cubicBezTo>
                        <a:cubicBezTo>
                          <a:pt x="105" y="66"/>
                          <a:pt x="105" y="66"/>
                          <a:pt x="105" y="66"/>
                        </a:cubicBezTo>
                        <a:cubicBezTo>
                          <a:pt x="105" y="67"/>
                          <a:pt x="105" y="67"/>
                          <a:pt x="105" y="68"/>
                        </a:cubicBezTo>
                        <a:cubicBezTo>
                          <a:pt x="105" y="71"/>
                          <a:pt x="102" y="74"/>
                          <a:pt x="99" y="74"/>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marL="0" marR="0" lvl="0" indent="0" defTabSz="257124"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prstClr val="black"/>
                      </a:solidFill>
                      <a:effectLst/>
                      <a:uLnTx/>
                      <a:uFillTx/>
                      <a:latin typeface="Arial"/>
                      <a:cs typeface="Arial" panose="020B0604020202020204" pitchFamily="34" charset="0"/>
                    </a:endParaRPr>
                  </a:p>
                </p:txBody>
              </p:sp>
              <p:sp>
                <p:nvSpPr>
                  <p:cNvPr id="153" name="Freeform 87"/>
                  <p:cNvSpPr>
                    <a:spLocks noEditPoints="1"/>
                  </p:cNvSpPr>
                  <p:nvPr/>
                </p:nvSpPr>
                <p:spPr bwMode="auto">
                  <a:xfrm>
                    <a:off x="3059" y="1859"/>
                    <a:ext cx="351" cy="230"/>
                  </a:xfrm>
                  <a:custGeom>
                    <a:avLst/>
                    <a:gdLst>
                      <a:gd name="T0" fmla="*/ 126 w 346"/>
                      <a:gd name="T1" fmla="*/ 10 h 226"/>
                      <a:gd name="T2" fmla="*/ 16 w 346"/>
                      <a:gd name="T3" fmla="*/ 226 h 226"/>
                      <a:gd name="T4" fmla="*/ 346 w 346"/>
                      <a:gd name="T5" fmla="*/ 177 h 226"/>
                      <a:gd name="T6" fmla="*/ 310 w 346"/>
                      <a:gd name="T7" fmla="*/ 188 h 226"/>
                      <a:gd name="T8" fmla="*/ 182 w 346"/>
                      <a:gd name="T9" fmla="*/ 145 h 226"/>
                      <a:gd name="T10" fmla="*/ 164 w 346"/>
                      <a:gd name="T11" fmla="*/ 177 h 226"/>
                      <a:gd name="T12" fmla="*/ 25 w 346"/>
                      <a:gd name="T13" fmla="*/ 177 h 226"/>
                      <a:gd name="T14" fmla="*/ 85 w 346"/>
                      <a:gd name="T15" fmla="*/ 83 h 226"/>
                      <a:gd name="T16" fmla="*/ 96 w 346"/>
                      <a:gd name="T17" fmla="*/ 87 h 226"/>
                      <a:gd name="T18" fmla="*/ 130 w 346"/>
                      <a:gd name="T19" fmla="*/ 122 h 226"/>
                      <a:gd name="T20" fmla="*/ 155 w 346"/>
                      <a:gd name="T21" fmla="*/ 119 h 226"/>
                      <a:gd name="T22" fmla="*/ 121 w 346"/>
                      <a:gd name="T23" fmla="*/ 96 h 226"/>
                      <a:gd name="T24" fmla="*/ 152 w 346"/>
                      <a:gd name="T25" fmla="*/ 76 h 226"/>
                      <a:gd name="T26" fmla="*/ 152 w 346"/>
                      <a:gd name="T27" fmla="*/ 49 h 226"/>
                      <a:gd name="T28" fmla="*/ 132 w 346"/>
                      <a:gd name="T29" fmla="*/ 60 h 226"/>
                      <a:gd name="T30" fmla="*/ 88 w 346"/>
                      <a:gd name="T31" fmla="*/ 57 h 226"/>
                      <a:gd name="T32" fmla="*/ 164 w 346"/>
                      <a:gd name="T33" fmla="*/ 40 h 226"/>
                      <a:gd name="T34" fmla="*/ 182 w 346"/>
                      <a:gd name="T35" fmla="*/ 115 h 226"/>
                      <a:gd name="T36" fmla="*/ 196 w 346"/>
                      <a:gd name="T37" fmla="*/ 77 h 226"/>
                      <a:gd name="T38" fmla="*/ 221 w 346"/>
                      <a:gd name="T39" fmla="*/ 113 h 226"/>
                      <a:gd name="T40" fmla="*/ 218 w 346"/>
                      <a:gd name="T41" fmla="*/ 145 h 226"/>
                      <a:gd name="T42" fmla="*/ 230 w 346"/>
                      <a:gd name="T43" fmla="*/ 158 h 226"/>
                      <a:gd name="T44" fmla="*/ 242 w 346"/>
                      <a:gd name="T45" fmla="*/ 130 h 226"/>
                      <a:gd name="T46" fmla="*/ 205 w 346"/>
                      <a:gd name="T47" fmla="*/ 93 h 226"/>
                      <a:gd name="T48" fmla="*/ 221 w 346"/>
                      <a:gd name="T49" fmla="*/ 80 h 226"/>
                      <a:gd name="T50" fmla="*/ 230 w 346"/>
                      <a:gd name="T51" fmla="*/ 59 h 226"/>
                      <a:gd name="T52" fmla="*/ 198 w 346"/>
                      <a:gd name="T53" fmla="*/ 64 h 226"/>
                      <a:gd name="T54" fmla="*/ 191 w 346"/>
                      <a:gd name="T55" fmla="*/ 31 h 226"/>
                      <a:gd name="T56" fmla="*/ 251 w 346"/>
                      <a:gd name="T57" fmla="*/ 71 h 226"/>
                      <a:gd name="T58" fmla="*/ 247 w 346"/>
                      <a:gd name="T59" fmla="*/ 111 h 226"/>
                      <a:gd name="T60" fmla="*/ 259 w 346"/>
                      <a:gd name="T61" fmla="*/ 81 h 226"/>
                      <a:gd name="T62" fmla="*/ 301 w 346"/>
                      <a:gd name="T63" fmla="*/ 103 h 226"/>
                      <a:gd name="T64" fmla="*/ 267 w 346"/>
                      <a:gd name="T65" fmla="*/ 152 h 226"/>
                      <a:gd name="T66" fmla="*/ 247 w 346"/>
                      <a:gd name="T67" fmla="*/ 168 h 226"/>
                      <a:gd name="T68" fmla="*/ 272 w 346"/>
                      <a:gd name="T69" fmla="*/ 167 h 226"/>
                      <a:gd name="T70" fmla="*/ 305 w 346"/>
                      <a:gd name="T71" fmla="*/ 117 h 226"/>
                      <a:gd name="T72" fmla="*/ 321 w 346"/>
                      <a:gd name="T73" fmla="*/ 177 h 226"/>
                      <a:gd name="T74" fmla="*/ 148 w 346"/>
                      <a:gd name="T75" fmla="*/ 118 h 226"/>
                      <a:gd name="T76" fmla="*/ 148 w 346"/>
                      <a:gd name="T77" fmla="*/ 120 h 226"/>
                      <a:gd name="T78" fmla="*/ 148 w 346"/>
                      <a:gd name="T79" fmla="*/ 121 h 226"/>
                      <a:gd name="T80" fmla="*/ 147 w 346"/>
                      <a:gd name="T81" fmla="*/ 123 h 226"/>
                      <a:gd name="T82" fmla="*/ 145 w 346"/>
                      <a:gd name="T83" fmla="*/ 125 h 226"/>
                      <a:gd name="T84" fmla="*/ 142 w 346"/>
                      <a:gd name="T85" fmla="*/ 125 h 226"/>
                      <a:gd name="T86" fmla="*/ 147 w 346"/>
                      <a:gd name="T87" fmla="*/ 116 h 226"/>
                      <a:gd name="T88" fmla="*/ 148 w 346"/>
                      <a:gd name="T89" fmla="*/ 117 h 226"/>
                      <a:gd name="T90" fmla="*/ 139 w 346"/>
                      <a:gd name="T91" fmla="*/ 43 h 226"/>
                      <a:gd name="T92" fmla="*/ 139 w 346"/>
                      <a:gd name="T93" fmla="*/ 55 h 226"/>
                      <a:gd name="T94" fmla="*/ 218 w 346"/>
                      <a:gd name="T95" fmla="*/ 164 h 226"/>
                      <a:gd name="T96" fmla="*/ 224 w 346"/>
                      <a:gd name="T97" fmla="*/ 158 h 226"/>
                      <a:gd name="T98" fmla="*/ 228 w 346"/>
                      <a:gd name="T99" fmla="*/ 65 h 226"/>
                      <a:gd name="T100" fmla="*/ 236 w 346"/>
                      <a:gd name="T101" fmla="*/ 71 h 226"/>
                      <a:gd name="T102" fmla="*/ 230 w 346"/>
                      <a:gd name="T103" fmla="*/ 77 h 226"/>
                      <a:gd name="T104" fmla="*/ 250 w 346"/>
                      <a:gd name="T105" fmla="*/ 103 h 226"/>
                      <a:gd name="T106" fmla="*/ 241 w 346"/>
                      <a:gd name="T107" fmla="*/ 97 h 226"/>
                      <a:gd name="T108" fmla="*/ 253 w 346"/>
                      <a:gd name="T109" fmla="*/ 98 h 226"/>
                      <a:gd name="T110" fmla="*/ 259 w 346"/>
                      <a:gd name="T111" fmla="*/ 174 h 226"/>
                      <a:gd name="T112" fmla="*/ 259 w 346"/>
                      <a:gd name="T113" fmla="*/ 16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6" h="226">
                        <a:moveTo>
                          <a:pt x="220" y="10"/>
                        </a:moveTo>
                        <a:cubicBezTo>
                          <a:pt x="185" y="0"/>
                          <a:pt x="182" y="13"/>
                          <a:pt x="173" y="13"/>
                        </a:cubicBezTo>
                        <a:cubicBezTo>
                          <a:pt x="164" y="13"/>
                          <a:pt x="160" y="0"/>
                          <a:pt x="126" y="10"/>
                        </a:cubicBezTo>
                        <a:cubicBezTo>
                          <a:pt x="53" y="31"/>
                          <a:pt x="0" y="98"/>
                          <a:pt x="0" y="177"/>
                        </a:cubicBezTo>
                        <a:cubicBezTo>
                          <a:pt x="0" y="209"/>
                          <a:pt x="0" y="209"/>
                          <a:pt x="0" y="209"/>
                        </a:cubicBezTo>
                        <a:cubicBezTo>
                          <a:pt x="0" y="218"/>
                          <a:pt x="7" y="226"/>
                          <a:pt x="16" y="226"/>
                        </a:cubicBezTo>
                        <a:cubicBezTo>
                          <a:pt x="330" y="226"/>
                          <a:pt x="330" y="226"/>
                          <a:pt x="330" y="226"/>
                        </a:cubicBezTo>
                        <a:cubicBezTo>
                          <a:pt x="339" y="226"/>
                          <a:pt x="346" y="218"/>
                          <a:pt x="346" y="209"/>
                        </a:cubicBezTo>
                        <a:cubicBezTo>
                          <a:pt x="346" y="177"/>
                          <a:pt x="346" y="177"/>
                          <a:pt x="346" y="177"/>
                        </a:cubicBezTo>
                        <a:cubicBezTo>
                          <a:pt x="346" y="98"/>
                          <a:pt x="293" y="31"/>
                          <a:pt x="220" y="10"/>
                        </a:cubicBezTo>
                        <a:close/>
                        <a:moveTo>
                          <a:pt x="321" y="177"/>
                        </a:moveTo>
                        <a:cubicBezTo>
                          <a:pt x="321" y="183"/>
                          <a:pt x="316" y="188"/>
                          <a:pt x="310" y="188"/>
                        </a:cubicBezTo>
                        <a:cubicBezTo>
                          <a:pt x="192" y="188"/>
                          <a:pt x="192" y="188"/>
                          <a:pt x="192" y="188"/>
                        </a:cubicBezTo>
                        <a:cubicBezTo>
                          <a:pt x="186" y="188"/>
                          <a:pt x="182" y="183"/>
                          <a:pt x="182" y="177"/>
                        </a:cubicBezTo>
                        <a:cubicBezTo>
                          <a:pt x="182" y="177"/>
                          <a:pt x="182" y="145"/>
                          <a:pt x="182" y="145"/>
                        </a:cubicBezTo>
                        <a:cubicBezTo>
                          <a:pt x="182" y="140"/>
                          <a:pt x="178" y="137"/>
                          <a:pt x="173" y="137"/>
                        </a:cubicBezTo>
                        <a:cubicBezTo>
                          <a:pt x="168" y="137"/>
                          <a:pt x="164" y="140"/>
                          <a:pt x="164" y="145"/>
                        </a:cubicBezTo>
                        <a:cubicBezTo>
                          <a:pt x="164" y="177"/>
                          <a:pt x="164" y="177"/>
                          <a:pt x="164" y="177"/>
                        </a:cubicBezTo>
                        <a:cubicBezTo>
                          <a:pt x="164" y="183"/>
                          <a:pt x="160" y="188"/>
                          <a:pt x="154" y="188"/>
                        </a:cubicBezTo>
                        <a:cubicBezTo>
                          <a:pt x="36" y="188"/>
                          <a:pt x="36" y="188"/>
                          <a:pt x="36" y="188"/>
                        </a:cubicBezTo>
                        <a:cubicBezTo>
                          <a:pt x="30" y="188"/>
                          <a:pt x="25" y="183"/>
                          <a:pt x="25" y="177"/>
                        </a:cubicBezTo>
                        <a:cubicBezTo>
                          <a:pt x="25" y="140"/>
                          <a:pt x="39" y="105"/>
                          <a:pt x="62" y="79"/>
                        </a:cubicBezTo>
                        <a:cubicBezTo>
                          <a:pt x="67" y="74"/>
                          <a:pt x="72" y="69"/>
                          <a:pt x="77" y="65"/>
                        </a:cubicBezTo>
                        <a:cubicBezTo>
                          <a:pt x="80" y="69"/>
                          <a:pt x="83" y="76"/>
                          <a:pt x="85" y="83"/>
                        </a:cubicBezTo>
                        <a:cubicBezTo>
                          <a:pt x="86" y="86"/>
                          <a:pt x="88" y="87"/>
                          <a:pt x="90" y="88"/>
                        </a:cubicBezTo>
                        <a:cubicBezTo>
                          <a:pt x="90" y="88"/>
                          <a:pt x="91" y="88"/>
                          <a:pt x="92" y="88"/>
                        </a:cubicBezTo>
                        <a:cubicBezTo>
                          <a:pt x="93" y="88"/>
                          <a:pt x="95" y="88"/>
                          <a:pt x="96" y="87"/>
                        </a:cubicBezTo>
                        <a:cubicBezTo>
                          <a:pt x="99" y="84"/>
                          <a:pt x="103" y="82"/>
                          <a:pt x="107" y="81"/>
                        </a:cubicBezTo>
                        <a:cubicBezTo>
                          <a:pt x="106" y="86"/>
                          <a:pt x="106" y="92"/>
                          <a:pt x="108" y="100"/>
                        </a:cubicBezTo>
                        <a:cubicBezTo>
                          <a:pt x="111" y="112"/>
                          <a:pt x="122" y="118"/>
                          <a:pt x="130" y="122"/>
                        </a:cubicBezTo>
                        <a:cubicBezTo>
                          <a:pt x="130" y="122"/>
                          <a:pt x="130" y="122"/>
                          <a:pt x="130" y="122"/>
                        </a:cubicBezTo>
                        <a:cubicBezTo>
                          <a:pt x="131" y="128"/>
                          <a:pt x="136" y="132"/>
                          <a:pt x="142" y="132"/>
                        </a:cubicBezTo>
                        <a:cubicBezTo>
                          <a:pt x="149" y="132"/>
                          <a:pt x="155" y="126"/>
                          <a:pt x="155" y="119"/>
                        </a:cubicBezTo>
                        <a:cubicBezTo>
                          <a:pt x="155" y="112"/>
                          <a:pt x="149" y="107"/>
                          <a:pt x="142" y="107"/>
                        </a:cubicBezTo>
                        <a:cubicBezTo>
                          <a:pt x="139" y="107"/>
                          <a:pt x="136" y="108"/>
                          <a:pt x="134" y="110"/>
                        </a:cubicBezTo>
                        <a:cubicBezTo>
                          <a:pt x="128" y="107"/>
                          <a:pt x="122" y="103"/>
                          <a:pt x="121" y="96"/>
                        </a:cubicBezTo>
                        <a:cubicBezTo>
                          <a:pt x="118" y="85"/>
                          <a:pt x="121" y="80"/>
                          <a:pt x="122" y="79"/>
                        </a:cubicBezTo>
                        <a:cubicBezTo>
                          <a:pt x="131" y="78"/>
                          <a:pt x="140" y="79"/>
                          <a:pt x="145" y="79"/>
                        </a:cubicBezTo>
                        <a:cubicBezTo>
                          <a:pt x="148" y="80"/>
                          <a:pt x="150" y="78"/>
                          <a:pt x="152" y="76"/>
                        </a:cubicBezTo>
                        <a:cubicBezTo>
                          <a:pt x="153" y="73"/>
                          <a:pt x="153" y="71"/>
                          <a:pt x="151" y="69"/>
                        </a:cubicBezTo>
                        <a:cubicBezTo>
                          <a:pt x="148" y="66"/>
                          <a:pt x="147" y="62"/>
                          <a:pt x="146" y="60"/>
                        </a:cubicBezTo>
                        <a:cubicBezTo>
                          <a:pt x="149" y="57"/>
                          <a:pt x="152" y="54"/>
                          <a:pt x="152" y="49"/>
                        </a:cubicBezTo>
                        <a:cubicBezTo>
                          <a:pt x="152" y="42"/>
                          <a:pt x="146" y="36"/>
                          <a:pt x="139" y="36"/>
                        </a:cubicBezTo>
                        <a:cubicBezTo>
                          <a:pt x="132" y="36"/>
                          <a:pt x="126" y="42"/>
                          <a:pt x="126" y="49"/>
                        </a:cubicBezTo>
                        <a:cubicBezTo>
                          <a:pt x="126" y="54"/>
                          <a:pt x="129" y="57"/>
                          <a:pt x="132" y="60"/>
                        </a:cubicBezTo>
                        <a:cubicBezTo>
                          <a:pt x="133" y="61"/>
                          <a:pt x="133" y="63"/>
                          <a:pt x="134" y="65"/>
                        </a:cubicBezTo>
                        <a:cubicBezTo>
                          <a:pt x="123" y="65"/>
                          <a:pt x="107" y="66"/>
                          <a:pt x="95" y="72"/>
                        </a:cubicBezTo>
                        <a:cubicBezTo>
                          <a:pt x="93" y="67"/>
                          <a:pt x="91" y="61"/>
                          <a:pt x="88" y="57"/>
                        </a:cubicBezTo>
                        <a:cubicBezTo>
                          <a:pt x="107" y="43"/>
                          <a:pt x="129" y="34"/>
                          <a:pt x="154" y="31"/>
                        </a:cubicBezTo>
                        <a:cubicBezTo>
                          <a:pt x="154" y="31"/>
                          <a:pt x="155" y="31"/>
                          <a:pt x="155" y="31"/>
                        </a:cubicBezTo>
                        <a:cubicBezTo>
                          <a:pt x="160" y="31"/>
                          <a:pt x="164" y="35"/>
                          <a:pt x="164" y="40"/>
                        </a:cubicBezTo>
                        <a:cubicBezTo>
                          <a:pt x="164" y="115"/>
                          <a:pt x="164" y="115"/>
                          <a:pt x="164" y="115"/>
                        </a:cubicBezTo>
                        <a:cubicBezTo>
                          <a:pt x="164" y="119"/>
                          <a:pt x="168" y="123"/>
                          <a:pt x="173" y="123"/>
                        </a:cubicBezTo>
                        <a:cubicBezTo>
                          <a:pt x="178" y="123"/>
                          <a:pt x="182" y="119"/>
                          <a:pt x="182" y="115"/>
                        </a:cubicBezTo>
                        <a:cubicBezTo>
                          <a:pt x="182" y="70"/>
                          <a:pt x="182" y="70"/>
                          <a:pt x="182" y="70"/>
                        </a:cubicBezTo>
                        <a:cubicBezTo>
                          <a:pt x="185" y="72"/>
                          <a:pt x="189" y="75"/>
                          <a:pt x="194" y="76"/>
                        </a:cubicBezTo>
                        <a:cubicBezTo>
                          <a:pt x="195" y="76"/>
                          <a:pt x="195" y="77"/>
                          <a:pt x="196" y="77"/>
                        </a:cubicBezTo>
                        <a:cubicBezTo>
                          <a:pt x="192" y="83"/>
                          <a:pt x="190" y="91"/>
                          <a:pt x="193" y="98"/>
                        </a:cubicBezTo>
                        <a:cubicBezTo>
                          <a:pt x="197" y="109"/>
                          <a:pt x="206" y="110"/>
                          <a:pt x="213" y="111"/>
                        </a:cubicBezTo>
                        <a:cubicBezTo>
                          <a:pt x="216" y="112"/>
                          <a:pt x="219" y="112"/>
                          <a:pt x="221" y="113"/>
                        </a:cubicBezTo>
                        <a:cubicBezTo>
                          <a:pt x="228" y="117"/>
                          <a:pt x="229" y="124"/>
                          <a:pt x="229" y="129"/>
                        </a:cubicBezTo>
                        <a:cubicBezTo>
                          <a:pt x="228" y="135"/>
                          <a:pt x="226" y="142"/>
                          <a:pt x="222" y="146"/>
                        </a:cubicBezTo>
                        <a:cubicBezTo>
                          <a:pt x="221" y="145"/>
                          <a:pt x="220" y="145"/>
                          <a:pt x="218" y="145"/>
                        </a:cubicBezTo>
                        <a:cubicBezTo>
                          <a:pt x="211" y="145"/>
                          <a:pt x="205" y="151"/>
                          <a:pt x="205" y="158"/>
                        </a:cubicBezTo>
                        <a:cubicBezTo>
                          <a:pt x="205" y="165"/>
                          <a:pt x="211" y="170"/>
                          <a:pt x="218" y="170"/>
                        </a:cubicBezTo>
                        <a:cubicBezTo>
                          <a:pt x="225" y="170"/>
                          <a:pt x="230" y="165"/>
                          <a:pt x="230" y="158"/>
                        </a:cubicBezTo>
                        <a:cubicBezTo>
                          <a:pt x="230" y="157"/>
                          <a:pt x="230" y="157"/>
                          <a:pt x="230" y="156"/>
                        </a:cubicBezTo>
                        <a:cubicBezTo>
                          <a:pt x="230" y="156"/>
                          <a:pt x="230" y="156"/>
                          <a:pt x="230" y="156"/>
                        </a:cubicBezTo>
                        <a:cubicBezTo>
                          <a:pt x="237" y="150"/>
                          <a:pt x="241" y="140"/>
                          <a:pt x="242" y="130"/>
                        </a:cubicBezTo>
                        <a:cubicBezTo>
                          <a:pt x="242" y="117"/>
                          <a:pt x="237" y="107"/>
                          <a:pt x="227" y="102"/>
                        </a:cubicBezTo>
                        <a:cubicBezTo>
                          <a:pt x="223" y="100"/>
                          <a:pt x="219" y="99"/>
                          <a:pt x="215" y="98"/>
                        </a:cubicBezTo>
                        <a:cubicBezTo>
                          <a:pt x="208" y="97"/>
                          <a:pt x="206" y="97"/>
                          <a:pt x="205" y="93"/>
                        </a:cubicBezTo>
                        <a:cubicBezTo>
                          <a:pt x="203" y="89"/>
                          <a:pt x="207" y="83"/>
                          <a:pt x="210" y="80"/>
                        </a:cubicBezTo>
                        <a:cubicBezTo>
                          <a:pt x="212" y="80"/>
                          <a:pt x="214" y="80"/>
                          <a:pt x="216" y="80"/>
                        </a:cubicBezTo>
                        <a:cubicBezTo>
                          <a:pt x="218" y="80"/>
                          <a:pt x="220" y="80"/>
                          <a:pt x="221" y="80"/>
                        </a:cubicBezTo>
                        <a:cubicBezTo>
                          <a:pt x="223" y="82"/>
                          <a:pt x="227" y="84"/>
                          <a:pt x="230" y="84"/>
                        </a:cubicBezTo>
                        <a:cubicBezTo>
                          <a:pt x="237" y="84"/>
                          <a:pt x="243" y="78"/>
                          <a:pt x="243" y="71"/>
                        </a:cubicBezTo>
                        <a:cubicBezTo>
                          <a:pt x="243" y="64"/>
                          <a:pt x="237" y="59"/>
                          <a:pt x="230" y="59"/>
                        </a:cubicBezTo>
                        <a:cubicBezTo>
                          <a:pt x="225" y="59"/>
                          <a:pt x="220" y="62"/>
                          <a:pt x="219" y="67"/>
                        </a:cubicBezTo>
                        <a:cubicBezTo>
                          <a:pt x="219" y="67"/>
                          <a:pt x="219" y="67"/>
                          <a:pt x="219" y="67"/>
                        </a:cubicBezTo>
                        <a:cubicBezTo>
                          <a:pt x="214" y="67"/>
                          <a:pt x="206" y="67"/>
                          <a:pt x="198" y="64"/>
                        </a:cubicBezTo>
                        <a:cubicBezTo>
                          <a:pt x="189" y="61"/>
                          <a:pt x="184" y="56"/>
                          <a:pt x="182" y="52"/>
                        </a:cubicBezTo>
                        <a:cubicBezTo>
                          <a:pt x="182" y="40"/>
                          <a:pt x="182" y="40"/>
                          <a:pt x="182" y="40"/>
                        </a:cubicBezTo>
                        <a:cubicBezTo>
                          <a:pt x="182" y="35"/>
                          <a:pt x="186" y="31"/>
                          <a:pt x="191" y="31"/>
                        </a:cubicBezTo>
                        <a:cubicBezTo>
                          <a:pt x="192" y="31"/>
                          <a:pt x="192" y="31"/>
                          <a:pt x="192" y="31"/>
                        </a:cubicBezTo>
                        <a:cubicBezTo>
                          <a:pt x="221" y="34"/>
                          <a:pt x="246" y="46"/>
                          <a:pt x="267" y="64"/>
                        </a:cubicBezTo>
                        <a:cubicBezTo>
                          <a:pt x="262" y="65"/>
                          <a:pt x="256" y="66"/>
                          <a:pt x="251" y="71"/>
                        </a:cubicBezTo>
                        <a:cubicBezTo>
                          <a:pt x="246" y="75"/>
                          <a:pt x="243" y="80"/>
                          <a:pt x="242" y="87"/>
                        </a:cubicBezTo>
                        <a:cubicBezTo>
                          <a:pt x="237" y="89"/>
                          <a:pt x="234" y="93"/>
                          <a:pt x="234" y="98"/>
                        </a:cubicBezTo>
                        <a:cubicBezTo>
                          <a:pt x="234" y="105"/>
                          <a:pt x="240" y="111"/>
                          <a:pt x="247" y="111"/>
                        </a:cubicBezTo>
                        <a:cubicBezTo>
                          <a:pt x="254" y="111"/>
                          <a:pt x="259" y="105"/>
                          <a:pt x="259" y="98"/>
                        </a:cubicBezTo>
                        <a:cubicBezTo>
                          <a:pt x="259" y="94"/>
                          <a:pt x="258" y="91"/>
                          <a:pt x="255" y="89"/>
                        </a:cubicBezTo>
                        <a:cubicBezTo>
                          <a:pt x="255" y="85"/>
                          <a:pt x="257" y="83"/>
                          <a:pt x="259" y="81"/>
                        </a:cubicBezTo>
                        <a:cubicBezTo>
                          <a:pt x="265" y="75"/>
                          <a:pt x="277" y="76"/>
                          <a:pt x="282" y="77"/>
                        </a:cubicBezTo>
                        <a:cubicBezTo>
                          <a:pt x="282" y="77"/>
                          <a:pt x="282" y="77"/>
                          <a:pt x="282" y="77"/>
                        </a:cubicBezTo>
                        <a:cubicBezTo>
                          <a:pt x="289" y="85"/>
                          <a:pt x="295" y="94"/>
                          <a:pt x="301" y="103"/>
                        </a:cubicBezTo>
                        <a:cubicBezTo>
                          <a:pt x="284" y="102"/>
                          <a:pt x="273" y="112"/>
                          <a:pt x="268" y="119"/>
                        </a:cubicBezTo>
                        <a:cubicBezTo>
                          <a:pt x="267" y="121"/>
                          <a:pt x="267" y="123"/>
                          <a:pt x="268" y="125"/>
                        </a:cubicBezTo>
                        <a:cubicBezTo>
                          <a:pt x="269" y="129"/>
                          <a:pt x="271" y="141"/>
                          <a:pt x="267" y="152"/>
                        </a:cubicBezTo>
                        <a:cubicBezTo>
                          <a:pt x="266" y="153"/>
                          <a:pt x="265" y="155"/>
                          <a:pt x="264" y="156"/>
                        </a:cubicBezTo>
                        <a:cubicBezTo>
                          <a:pt x="263" y="156"/>
                          <a:pt x="261" y="155"/>
                          <a:pt x="259" y="155"/>
                        </a:cubicBezTo>
                        <a:cubicBezTo>
                          <a:pt x="253" y="155"/>
                          <a:pt x="247" y="161"/>
                          <a:pt x="247" y="168"/>
                        </a:cubicBezTo>
                        <a:cubicBezTo>
                          <a:pt x="247" y="175"/>
                          <a:pt x="253" y="181"/>
                          <a:pt x="259" y="181"/>
                        </a:cubicBezTo>
                        <a:cubicBezTo>
                          <a:pt x="266" y="181"/>
                          <a:pt x="272" y="175"/>
                          <a:pt x="272" y="168"/>
                        </a:cubicBezTo>
                        <a:cubicBezTo>
                          <a:pt x="272" y="168"/>
                          <a:pt x="272" y="167"/>
                          <a:pt x="272" y="167"/>
                        </a:cubicBezTo>
                        <a:cubicBezTo>
                          <a:pt x="275" y="164"/>
                          <a:pt x="277" y="160"/>
                          <a:pt x="278" y="157"/>
                        </a:cubicBezTo>
                        <a:cubicBezTo>
                          <a:pt x="284" y="143"/>
                          <a:pt x="282" y="130"/>
                          <a:pt x="281" y="124"/>
                        </a:cubicBezTo>
                        <a:cubicBezTo>
                          <a:pt x="284" y="120"/>
                          <a:pt x="293" y="113"/>
                          <a:pt x="305" y="117"/>
                        </a:cubicBezTo>
                        <a:cubicBezTo>
                          <a:pt x="306" y="117"/>
                          <a:pt x="307" y="117"/>
                          <a:pt x="308" y="117"/>
                        </a:cubicBezTo>
                        <a:cubicBezTo>
                          <a:pt x="316" y="135"/>
                          <a:pt x="321" y="156"/>
                          <a:pt x="321" y="177"/>
                        </a:cubicBezTo>
                        <a:cubicBezTo>
                          <a:pt x="321" y="177"/>
                          <a:pt x="321" y="177"/>
                          <a:pt x="321" y="177"/>
                        </a:cubicBezTo>
                        <a:cubicBezTo>
                          <a:pt x="321" y="177"/>
                          <a:pt x="321" y="177"/>
                          <a:pt x="321" y="177"/>
                        </a:cubicBezTo>
                        <a:close/>
                        <a:moveTo>
                          <a:pt x="148" y="117"/>
                        </a:moveTo>
                        <a:cubicBezTo>
                          <a:pt x="148" y="117"/>
                          <a:pt x="148" y="117"/>
                          <a:pt x="148" y="118"/>
                        </a:cubicBezTo>
                        <a:cubicBezTo>
                          <a:pt x="148" y="118"/>
                          <a:pt x="148" y="118"/>
                          <a:pt x="148" y="118"/>
                        </a:cubicBezTo>
                        <a:cubicBezTo>
                          <a:pt x="148" y="119"/>
                          <a:pt x="148" y="119"/>
                          <a:pt x="148" y="119"/>
                        </a:cubicBezTo>
                        <a:cubicBezTo>
                          <a:pt x="148" y="120"/>
                          <a:pt x="148" y="120"/>
                          <a:pt x="148" y="120"/>
                        </a:cubicBezTo>
                        <a:cubicBezTo>
                          <a:pt x="148" y="120"/>
                          <a:pt x="148" y="120"/>
                          <a:pt x="148" y="120"/>
                        </a:cubicBezTo>
                        <a:cubicBezTo>
                          <a:pt x="148" y="120"/>
                          <a:pt x="148" y="120"/>
                          <a:pt x="148" y="120"/>
                        </a:cubicBezTo>
                        <a:cubicBezTo>
                          <a:pt x="148" y="120"/>
                          <a:pt x="148" y="121"/>
                          <a:pt x="148" y="121"/>
                        </a:cubicBezTo>
                        <a:cubicBezTo>
                          <a:pt x="148" y="121"/>
                          <a:pt x="148" y="121"/>
                          <a:pt x="148" y="121"/>
                        </a:cubicBezTo>
                        <a:cubicBezTo>
                          <a:pt x="148" y="121"/>
                          <a:pt x="148" y="121"/>
                          <a:pt x="148" y="121"/>
                        </a:cubicBezTo>
                        <a:cubicBezTo>
                          <a:pt x="148" y="122"/>
                          <a:pt x="148" y="122"/>
                          <a:pt x="147" y="123"/>
                        </a:cubicBezTo>
                        <a:cubicBezTo>
                          <a:pt x="147" y="123"/>
                          <a:pt x="147" y="123"/>
                          <a:pt x="147" y="123"/>
                        </a:cubicBezTo>
                        <a:cubicBezTo>
                          <a:pt x="147" y="124"/>
                          <a:pt x="146" y="124"/>
                          <a:pt x="146" y="124"/>
                        </a:cubicBezTo>
                        <a:cubicBezTo>
                          <a:pt x="145" y="124"/>
                          <a:pt x="145" y="125"/>
                          <a:pt x="145" y="125"/>
                        </a:cubicBezTo>
                        <a:cubicBezTo>
                          <a:pt x="145" y="125"/>
                          <a:pt x="145" y="125"/>
                          <a:pt x="145" y="125"/>
                        </a:cubicBezTo>
                        <a:cubicBezTo>
                          <a:pt x="144" y="125"/>
                          <a:pt x="144" y="125"/>
                          <a:pt x="143" y="125"/>
                        </a:cubicBezTo>
                        <a:cubicBezTo>
                          <a:pt x="143" y="125"/>
                          <a:pt x="143" y="125"/>
                          <a:pt x="142" y="125"/>
                        </a:cubicBezTo>
                        <a:cubicBezTo>
                          <a:pt x="139" y="125"/>
                          <a:pt x="136" y="123"/>
                          <a:pt x="136" y="119"/>
                        </a:cubicBezTo>
                        <a:cubicBezTo>
                          <a:pt x="136" y="116"/>
                          <a:pt x="139" y="113"/>
                          <a:pt x="142" y="113"/>
                        </a:cubicBezTo>
                        <a:cubicBezTo>
                          <a:pt x="144" y="113"/>
                          <a:pt x="146" y="114"/>
                          <a:pt x="147" y="116"/>
                        </a:cubicBezTo>
                        <a:cubicBezTo>
                          <a:pt x="147" y="116"/>
                          <a:pt x="148" y="116"/>
                          <a:pt x="148" y="117"/>
                        </a:cubicBezTo>
                        <a:cubicBezTo>
                          <a:pt x="148" y="117"/>
                          <a:pt x="148" y="117"/>
                          <a:pt x="148" y="117"/>
                        </a:cubicBezTo>
                        <a:cubicBezTo>
                          <a:pt x="148" y="117"/>
                          <a:pt x="148" y="117"/>
                          <a:pt x="148" y="117"/>
                        </a:cubicBezTo>
                        <a:cubicBezTo>
                          <a:pt x="148" y="117"/>
                          <a:pt x="148" y="117"/>
                          <a:pt x="148" y="117"/>
                        </a:cubicBezTo>
                        <a:close/>
                        <a:moveTo>
                          <a:pt x="133" y="49"/>
                        </a:moveTo>
                        <a:cubicBezTo>
                          <a:pt x="133" y="46"/>
                          <a:pt x="136" y="43"/>
                          <a:pt x="139" y="43"/>
                        </a:cubicBezTo>
                        <a:cubicBezTo>
                          <a:pt x="142" y="43"/>
                          <a:pt x="145" y="46"/>
                          <a:pt x="145" y="49"/>
                        </a:cubicBezTo>
                        <a:cubicBezTo>
                          <a:pt x="145" y="49"/>
                          <a:pt x="145" y="50"/>
                          <a:pt x="145" y="50"/>
                        </a:cubicBezTo>
                        <a:cubicBezTo>
                          <a:pt x="144" y="53"/>
                          <a:pt x="142" y="55"/>
                          <a:pt x="139" y="55"/>
                        </a:cubicBezTo>
                        <a:cubicBezTo>
                          <a:pt x="136" y="55"/>
                          <a:pt x="133" y="52"/>
                          <a:pt x="133" y="49"/>
                        </a:cubicBezTo>
                        <a:close/>
                        <a:moveTo>
                          <a:pt x="224" y="158"/>
                        </a:moveTo>
                        <a:cubicBezTo>
                          <a:pt x="224" y="161"/>
                          <a:pt x="221" y="164"/>
                          <a:pt x="218" y="164"/>
                        </a:cubicBezTo>
                        <a:cubicBezTo>
                          <a:pt x="215" y="164"/>
                          <a:pt x="212" y="161"/>
                          <a:pt x="212" y="158"/>
                        </a:cubicBezTo>
                        <a:cubicBezTo>
                          <a:pt x="212" y="154"/>
                          <a:pt x="215" y="151"/>
                          <a:pt x="218" y="151"/>
                        </a:cubicBezTo>
                        <a:cubicBezTo>
                          <a:pt x="221" y="151"/>
                          <a:pt x="224" y="154"/>
                          <a:pt x="224" y="158"/>
                        </a:cubicBezTo>
                        <a:close/>
                        <a:moveTo>
                          <a:pt x="230" y="77"/>
                        </a:moveTo>
                        <a:cubicBezTo>
                          <a:pt x="227" y="77"/>
                          <a:pt x="224" y="75"/>
                          <a:pt x="224" y="71"/>
                        </a:cubicBezTo>
                        <a:cubicBezTo>
                          <a:pt x="224" y="69"/>
                          <a:pt x="226" y="66"/>
                          <a:pt x="228" y="65"/>
                        </a:cubicBezTo>
                        <a:cubicBezTo>
                          <a:pt x="228" y="65"/>
                          <a:pt x="228" y="65"/>
                          <a:pt x="228" y="65"/>
                        </a:cubicBezTo>
                        <a:cubicBezTo>
                          <a:pt x="229" y="65"/>
                          <a:pt x="230" y="65"/>
                          <a:pt x="230" y="65"/>
                        </a:cubicBezTo>
                        <a:cubicBezTo>
                          <a:pt x="234" y="65"/>
                          <a:pt x="236" y="68"/>
                          <a:pt x="236" y="71"/>
                        </a:cubicBezTo>
                        <a:cubicBezTo>
                          <a:pt x="236" y="74"/>
                          <a:pt x="235" y="76"/>
                          <a:pt x="232" y="77"/>
                        </a:cubicBezTo>
                        <a:cubicBezTo>
                          <a:pt x="232" y="77"/>
                          <a:pt x="232" y="77"/>
                          <a:pt x="232" y="77"/>
                        </a:cubicBezTo>
                        <a:cubicBezTo>
                          <a:pt x="231" y="77"/>
                          <a:pt x="231" y="77"/>
                          <a:pt x="230" y="77"/>
                        </a:cubicBezTo>
                        <a:close/>
                        <a:moveTo>
                          <a:pt x="253" y="98"/>
                        </a:moveTo>
                        <a:cubicBezTo>
                          <a:pt x="253" y="100"/>
                          <a:pt x="252" y="102"/>
                          <a:pt x="251" y="103"/>
                        </a:cubicBezTo>
                        <a:cubicBezTo>
                          <a:pt x="251" y="103"/>
                          <a:pt x="251" y="103"/>
                          <a:pt x="250" y="103"/>
                        </a:cubicBezTo>
                        <a:cubicBezTo>
                          <a:pt x="249" y="104"/>
                          <a:pt x="248" y="105"/>
                          <a:pt x="247" y="105"/>
                        </a:cubicBezTo>
                        <a:cubicBezTo>
                          <a:pt x="244" y="105"/>
                          <a:pt x="241" y="102"/>
                          <a:pt x="241" y="98"/>
                        </a:cubicBezTo>
                        <a:cubicBezTo>
                          <a:pt x="241" y="98"/>
                          <a:pt x="241" y="97"/>
                          <a:pt x="241" y="97"/>
                        </a:cubicBezTo>
                        <a:cubicBezTo>
                          <a:pt x="241" y="97"/>
                          <a:pt x="241" y="97"/>
                          <a:pt x="241" y="97"/>
                        </a:cubicBezTo>
                        <a:cubicBezTo>
                          <a:pt x="242" y="94"/>
                          <a:pt x="244" y="92"/>
                          <a:pt x="247" y="92"/>
                        </a:cubicBezTo>
                        <a:cubicBezTo>
                          <a:pt x="250" y="92"/>
                          <a:pt x="253" y="95"/>
                          <a:pt x="253" y="98"/>
                        </a:cubicBezTo>
                        <a:close/>
                        <a:moveTo>
                          <a:pt x="266" y="168"/>
                        </a:moveTo>
                        <a:cubicBezTo>
                          <a:pt x="266" y="171"/>
                          <a:pt x="264" y="173"/>
                          <a:pt x="261" y="174"/>
                        </a:cubicBezTo>
                        <a:cubicBezTo>
                          <a:pt x="261" y="174"/>
                          <a:pt x="260" y="174"/>
                          <a:pt x="259" y="174"/>
                        </a:cubicBezTo>
                        <a:cubicBezTo>
                          <a:pt x="256" y="174"/>
                          <a:pt x="253" y="171"/>
                          <a:pt x="253" y="168"/>
                        </a:cubicBezTo>
                        <a:cubicBezTo>
                          <a:pt x="253" y="165"/>
                          <a:pt x="255" y="163"/>
                          <a:pt x="258" y="162"/>
                        </a:cubicBezTo>
                        <a:cubicBezTo>
                          <a:pt x="258" y="162"/>
                          <a:pt x="259" y="162"/>
                          <a:pt x="259" y="162"/>
                        </a:cubicBezTo>
                        <a:cubicBezTo>
                          <a:pt x="263" y="162"/>
                          <a:pt x="266" y="165"/>
                          <a:pt x="266" y="168"/>
                        </a:cubicBezTo>
                        <a:close/>
                      </a:path>
                    </a:pathLst>
                  </a:custGeom>
                  <a:solidFill>
                    <a:srgbClr val="0062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2" tIns="34281" rIns="68562" bIns="34281" numCol="1" anchor="t" anchorCtr="0" compatLnSpc="1">
                    <a:prstTxWarp prst="textNoShape">
                      <a:avLst/>
                    </a:prstTxWarp>
                  </a:bodyPr>
                  <a:lstStyle/>
                  <a:p>
                    <a:pPr marL="0" marR="0" lvl="0" indent="0" defTabSz="257124" eaLnBrk="1" fontAlgn="auto" latinLnBrk="0" hangingPunct="1">
                      <a:lnSpc>
                        <a:spcPct val="100000"/>
                      </a:lnSpc>
                      <a:spcBef>
                        <a:spcPts val="0"/>
                      </a:spcBef>
                      <a:spcAft>
                        <a:spcPts val="0"/>
                      </a:spcAft>
                      <a:buClrTx/>
                      <a:buSzTx/>
                      <a:buFontTx/>
                      <a:buNone/>
                      <a:tabLst/>
                      <a:defRPr/>
                    </a:pPr>
                    <a:endParaRPr kumimoji="0" lang="en-GB" sz="900" b="0" i="0" u="none" strike="noStrike" kern="0" cap="none" spc="0" normalizeH="0" baseline="0" noProof="0" dirty="0">
                      <a:ln>
                        <a:noFill/>
                      </a:ln>
                      <a:solidFill>
                        <a:prstClr val="black"/>
                      </a:solidFill>
                      <a:effectLst/>
                      <a:uLnTx/>
                      <a:uFillTx/>
                      <a:latin typeface="Arial"/>
                      <a:cs typeface="Arial" panose="020B0604020202020204" pitchFamily="34" charset="0"/>
                    </a:endParaRPr>
                  </a:p>
                </p:txBody>
              </p:sp>
            </p:grpSp>
            <p:grpSp>
              <p:nvGrpSpPr>
                <p:cNvPr id="148" name="Group 147"/>
                <p:cNvGrpSpPr/>
                <p:nvPr/>
              </p:nvGrpSpPr>
              <p:grpSpPr>
                <a:xfrm>
                  <a:off x="5480567" y="3443122"/>
                  <a:ext cx="461831" cy="464387"/>
                  <a:chOff x="5474627" y="5505232"/>
                  <a:chExt cx="433977" cy="436379"/>
                </a:xfrm>
                <a:solidFill>
                  <a:srgbClr val="0063BE"/>
                </a:solidFill>
              </p:grpSpPr>
              <p:sp>
                <p:nvSpPr>
                  <p:cNvPr id="150" name="Freeform 86"/>
                  <p:cNvSpPr>
                    <a:spLocks noEditPoints="1"/>
                  </p:cNvSpPr>
                  <p:nvPr/>
                </p:nvSpPr>
                <p:spPr bwMode="black">
                  <a:xfrm>
                    <a:off x="5474627" y="5505232"/>
                    <a:ext cx="433977" cy="436379"/>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1" rIns="68562" bIns="34281" numCol="1" anchor="t" anchorCtr="0" compatLnSpc="1">
                    <a:prstTxWarp prst="textNoShape">
                      <a:avLst/>
                    </a:prstTxWarp>
                  </a:bodyPr>
                  <a:lstStyle/>
                  <a:p>
                    <a:pPr marL="0" marR="0" lvl="0" indent="0" algn="ctr" defTabSz="685543"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Arial"/>
                    </a:endParaRPr>
                  </a:p>
                </p:txBody>
              </p:sp>
              <p:sp>
                <p:nvSpPr>
                  <p:cNvPr id="151" name="Oval 87"/>
                  <p:cNvSpPr>
                    <a:spLocks noChangeArrowheads="1"/>
                  </p:cNvSpPr>
                  <p:nvPr/>
                </p:nvSpPr>
                <p:spPr bwMode="black">
                  <a:xfrm>
                    <a:off x="5651363" y="5690724"/>
                    <a:ext cx="80506" cy="80485"/>
                  </a:xfrm>
                  <a:prstGeom prst="ellipse">
                    <a:avLst/>
                  </a:prstGeom>
                  <a:solidFill>
                    <a:srgbClr val="5690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0" tIns="34281" rIns="68562" bIns="34281" numCol="1" anchor="t" anchorCtr="0" compatLnSpc="1">
                    <a:prstTxWarp prst="textNoShape">
                      <a:avLst/>
                    </a:prstTxWarp>
                  </a:bodyPr>
                  <a:lstStyle/>
                  <a:p>
                    <a:pPr marL="0" marR="0" lvl="0" indent="0" algn="ctr" defTabSz="685543"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gradFill>
                        <a:gsLst>
                          <a:gs pos="0">
                            <a:srgbClr val="FFFFFF"/>
                          </a:gs>
                          <a:gs pos="100000">
                            <a:srgbClr val="FFFFFF"/>
                          </a:gs>
                        </a:gsLst>
                        <a:lin ang="5400000" scaled="0"/>
                      </a:gradFill>
                      <a:effectLst/>
                      <a:uLnTx/>
                      <a:uFillTx/>
                      <a:latin typeface="Arial"/>
                    </a:endParaRPr>
                  </a:p>
                </p:txBody>
              </p:sp>
            </p:grpSp>
            <p:sp>
              <p:nvSpPr>
                <p:cNvPr id="149" name="Freeform 646"/>
                <p:cNvSpPr>
                  <a:spLocks noEditPoints="1"/>
                </p:cNvSpPr>
                <p:nvPr/>
              </p:nvSpPr>
              <p:spPr bwMode="auto">
                <a:xfrm rot="20281014">
                  <a:off x="5611938" y="4024285"/>
                  <a:ext cx="316574" cy="316573"/>
                </a:xfrm>
                <a:custGeom>
                  <a:avLst/>
                  <a:gdLst>
                    <a:gd name="T0" fmla="*/ 86 w 219"/>
                    <a:gd name="T1" fmla="*/ 109 h 219"/>
                    <a:gd name="T2" fmla="*/ 109 w 219"/>
                    <a:gd name="T3" fmla="*/ 86 h 219"/>
                    <a:gd name="T4" fmla="*/ 133 w 219"/>
                    <a:gd name="T5" fmla="*/ 109 h 219"/>
                    <a:gd name="T6" fmla="*/ 109 w 219"/>
                    <a:gd name="T7" fmla="*/ 133 h 219"/>
                    <a:gd name="T8" fmla="*/ 86 w 219"/>
                    <a:gd name="T9" fmla="*/ 109 h 219"/>
                    <a:gd name="T10" fmla="*/ 119 w 219"/>
                    <a:gd name="T11" fmla="*/ 0 h 219"/>
                    <a:gd name="T12" fmla="*/ 100 w 219"/>
                    <a:gd name="T13" fmla="*/ 0 h 219"/>
                    <a:gd name="T14" fmla="*/ 89 w 219"/>
                    <a:gd name="T15" fmla="*/ 30 h 219"/>
                    <a:gd name="T16" fmla="*/ 67 w 219"/>
                    <a:gd name="T17" fmla="*/ 39 h 219"/>
                    <a:gd name="T18" fmla="*/ 39 w 219"/>
                    <a:gd name="T19" fmla="*/ 26 h 219"/>
                    <a:gd name="T20" fmla="*/ 26 w 219"/>
                    <a:gd name="T21" fmla="*/ 39 h 219"/>
                    <a:gd name="T22" fmla="*/ 39 w 219"/>
                    <a:gd name="T23" fmla="*/ 67 h 219"/>
                    <a:gd name="T24" fmla="*/ 30 w 219"/>
                    <a:gd name="T25" fmla="*/ 89 h 219"/>
                    <a:gd name="T26" fmla="*/ 0 w 219"/>
                    <a:gd name="T27" fmla="*/ 100 h 219"/>
                    <a:gd name="T28" fmla="*/ 0 w 219"/>
                    <a:gd name="T29" fmla="*/ 119 h 219"/>
                    <a:gd name="T30" fmla="*/ 30 w 219"/>
                    <a:gd name="T31" fmla="*/ 129 h 219"/>
                    <a:gd name="T32" fmla="*/ 39 w 219"/>
                    <a:gd name="T33" fmla="*/ 152 h 219"/>
                    <a:gd name="T34" fmla="*/ 26 w 219"/>
                    <a:gd name="T35" fmla="*/ 180 h 219"/>
                    <a:gd name="T36" fmla="*/ 39 w 219"/>
                    <a:gd name="T37" fmla="*/ 193 h 219"/>
                    <a:gd name="T38" fmla="*/ 67 w 219"/>
                    <a:gd name="T39" fmla="*/ 180 h 219"/>
                    <a:gd name="T40" fmla="*/ 89 w 219"/>
                    <a:gd name="T41" fmla="*/ 189 h 219"/>
                    <a:gd name="T42" fmla="*/ 100 w 219"/>
                    <a:gd name="T43" fmla="*/ 219 h 219"/>
                    <a:gd name="T44" fmla="*/ 119 w 219"/>
                    <a:gd name="T45" fmla="*/ 219 h 219"/>
                    <a:gd name="T46" fmla="*/ 129 w 219"/>
                    <a:gd name="T47" fmla="*/ 189 h 219"/>
                    <a:gd name="T48" fmla="*/ 152 w 219"/>
                    <a:gd name="T49" fmla="*/ 180 h 219"/>
                    <a:gd name="T50" fmla="*/ 180 w 219"/>
                    <a:gd name="T51" fmla="*/ 193 h 219"/>
                    <a:gd name="T52" fmla="*/ 193 w 219"/>
                    <a:gd name="T53" fmla="*/ 180 h 219"/>
                    <a:gd name="T54" fmla="*/ 180 w 219"/>
                    <a:gd name="T55" fmla="*/ 152 h 219"/>
                    <a:gd name="T56" fmla="*/ 189 w 219"/>
                    <a:gd name="T57" fmla="*/ 130 h 219"/>
                    <a:gd name="T58" fmla="*/ 219 w 219"/>
                    <a:gd name="T59" fmla="*/ 119 h 219"/>
                    <a:gd name="T60" fmla="*/ 219 w 219"/>
                    <a:gd name="T61" fmla="*/ 100 h 219"/>
                    <a:gd name="T62" fmla="*/ 189 w 219"/>
                    <a:gd name="T63" fmla="*/ 89 h 219"/>
                    <a:gd name="T64" fmla="*/ 180 w 219"/>
                    <a:gd name="T65" fmla="*/ 67 h 219"/>
                    <a:gd name="T66" fmla="*/ 193 w 219"/>
                    <a:gd name="T67" fmla="*/ 39 h 219"/>
                    <a:gd name="T68" fmla="*/ 180 w 219"/>
                    <a:gd name="T69" fmla="*/ 26 h 219"/>
                    <a:gd name="T70" fmla="*/ 152 w 219"/>
                    <a:gd name="T71" fmla="*/ 39 h 219"/>
                    <a:gd name="T72" fmla="*/ 129 w 219"/>
                    <a:gd name="T73" fmla="*/ 30 h 219"/>
                    <a:gd name="T74" fmla="*/ 119 w 219"/>
                    <a:gd name="T75"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9" h="219">
                      <a:moveTo>
                        <a:pt x="86" y="109"/>
                      </a:moveTo>
                      <a:cubicBezTo>
                        <a:pt x="86" y="96"/>
                        <a:pt x="96" y="86"/>
                        <a:pt x="109" y="86"/>
                      </a:cubicBezTo>
                      <a:cubicBezTo>
                        <a:pt x="123" y="86"/>
                        <a:pt x="133" y="96"/>
                        <a:pt x="133" y="109"/>
                      </a:cubicBezTo>
                      <a:cubicBezTo>
                        <a:pt x="133" y="123"/>
                        <a:pt x="123" y="133"/>
                        <a:pt x="109" y="133"/>
                      </a:cubicBezTo>
                      <a:cubicBezTo>
                        <a:pt x="96" y="133"/>
                        <a:pt x="86" y="123"/>
                        <a:pt x="86" y="109"/>
                      </a:cubicBezTo>
                      <a:close/>
                      <a:moveTo>
                        <a:pt x="119" y="0"/>
                      </a:moveTo>
                      <a:cubicBezTo>
                        <a:pt x="113" y="0"/>
                        <a:pt x="106" y="0"/>
                        <a:pt x="100" y="0"/>
                      </a:cubicBezTo>
                      <a:cubicBezTo>
                        <a:pt x="89" y="30"/>
                        <a:pt x="89" y="30"/>
                        <a:pt x="89" y="30"/>
                      </a:cubicBezTo>
                      <a:cubicBezTo>
                        <a:pt x="82" y="32"/>
                        <a:pt x="74" y="35"/>
                        <a:pt x="67" y="39"/>
                      </a:cubicBezTo>
                      <a:cubicBezTo>
                        <a:pt x="39" y="26"/>
                        <a:pt x="39" y="26"/>
                        <a:pt x="39" y="26"/>
                      </a:cubicBezTo>
                      <a:cubicBezTo>
                        <a:pt x="34" y="30"/>
                        <a:pt x="30" y="34"/>
                        <a:pt x="26" y="39"/>
                      </a:cubicBezTo>
                      <a:cubicBezTo>
                        <a:pt x="39" y="67"/>
                        <a:pt x="39" y="67"/>
                        <a:pt x="39" y="67"/>
                      </a:cubicBezTo>
                      <a:cubicBezTo>
                        <a:pt x="35" y="74"/>
                        <a:pt x="32" y="82"/>
                        <a:pt x="30" y="89"/>
                      </a:cubicBezTo>
                      <a:cubicBezTo>
                        <a:pt x="0" y="100"/>
                        <a:pt x="0" y="100"/>
                        <a:pt x="0" y="100"/>
                      </a:cubicBezTo>
                      <a:cubicBezTo>
                        <a:pt x="0" y="106"/>
                        <a:pt x="0" y="113"/>
                        <a:pt x="0" y="119"/>
                      </a:cubicBezTo>
                      <a:cubicBezTo>
                        <a:pt x="30" y="129"/>
                        <a:pt x="30" y="129"/>
                        <a:pt x="30" y="129"/>
                      </a:cubicBezTo>
                      <a:cubicBezTo>
                        <a:pt x="32" y="137"/>
                        <a:pt x="35" y="145"/>
                        <a:pt x="39" y="152"/>
                      </a:cubicBezTo>
                      <a:cubicBezTo>
                        <a:pt x="26" y="180"/>
                        <a:pt x="26" y="180"/>
                        <a:pt x="26" y="180"/>
                      </a:cubicBezTo>
                      <a:cubicBezTo>
                        <a:pt x="30" y="185"/>
                        <a:pt x="34" y="189"/>
                        <a:pt x="39" y="193"/>
                      </a:cubicBezTo>
                      <a:cubicBezTo>
                        <a:pt x="67" y="180"/>
                        <a:pt x="67" y="180"/>
                        <a:pt x="67" y="180"/>
                      </a:cubicBezTo>
                      <a:cubicBezTo>
                        <a:pt x="74" y="184"/>
                        <a:pt x="82" y="187"/>
                        <a:pt x="89" y="189"/>
                      </a:cubicBezTo>
                      <a:cubicBezTo>
                        <a:pt x="100" y="219"/>
                        <a:pt x="100" y="219"/>
                        <a:pt x="100" y="219"/>
                      </a:cubicBezTo>
                      <a:cubicBezTo>
                        <a:pt x="106" y="219"/>
                        <a:pt x="113" y="219"/>
                        <a:pt x="119" y="219"/>
                      </a:cubicBezTo>
                      <a:cubicBezTo>
                        <a:pt x="129" y="189"/>
                        <a:pt x="129" y="189"/>
                        <a:pt x="129" y="189"/>
                      </a:cubicBezTo>
                      <a:cubicBezTo>
                        <a:pt x="137" y="187"/>
                        <a:pt x="145" y="184"/>
                        <a:pt x="152" y="180"/>
                      </a:cubicBezTo>
                      <a:cubicBezTo>
                        <a:pt x="180" y="193"/>
                        <a:pt x="180" y="193"/>
                        <a:pt x="180" y="193"/>
                      </a:cubicBezTo>
                      <a:cubicBezTo>
                        <a:pt x="185" y="189"/>
                        <a:pt x="189" y="185"/>
                        <a:pt x="193" y="180"/>
                      </a:cubicBezTo>
                      <a:cubicBezTo>
                        <a:pt x="180" y="152"/>
                        <a:pt x="180" y="152"/>
                        <a:pt x="180" y="152"/>
                      </a:cubicBezTo>
                      <a:cubicBezTo>
                        <a:pt x="184" y="145"/>
                        <a:pt x="187" y="137"/>
                        <a:pt x="189" y="130"/>
                      </a:cubicBezTo>
                      <a:cubicBezTo>
                        <a:pt x="219" y="119"/>
                        <a:pt x="219" y="119"/>
                        <a:pt x="219" y="119"/>
                      </a:cubicBezTo>
                      <a:cubicBezTo>
                        <a:pt x="219" y="113"/>
                        <a:pt x="219" y="106"/>
                        <a:pt x="219" y="100"/>
                      </a:cubicBezTo>
                      <a:cubicBezTo>
                        <a:pt x="189" y="89"/>
                        <a:pt x="189" y="89"/>
                        <a:pt x="189" y="89"/>
                      </a:cubicBezTo>
                      <a:cubicBezTo>
                        <a:pt x="187" y="82"/>
                        <a:pt x="184" y="74"/>
                        <a:pt x="180" y="67"/>
                      </a:cubicBezTo>
                      <a:cubicBezTo>
                        <a:pt x="193" y="39"/>
                        <a:pt x="193" y="39"/>
                        <a:pt x="193" y="39"/>
                      </a:cubicBezTo>
                      <a:cubicBezTo>
                        <a:pt x="189" y="34"/>
                        <a:pt x="185" y="30"/>
                        <a:pt x="180" y="26"/>
                      </a:cubicBezTo>
                      <a:cubicBezTo>
                        <a:pt x="152" y="39"/>
                        <a:pt x="152" y="39"/>
                        <a:pt x="152" y="39"/>
                      </a:cubicBezTo>
                      <a:cubicBezTo>
                        <a:pt x="145" y="35"/>
                        <a:pt x="137" y="32"/>
                        <a:pt x="129" y="30"/>
                      </a:cubicBezTo>
                      <a:lnTo>
                        <a:pt x="119" y="0"/>
                      </a:lnTo>
                      <a:close/>
                    </a:path>
                  </a:pathLst>
                </a:custGeom>
                <a:solidFill>
                  <a:srgbClr val="569099"/>
                </a:solidFill>
                <a:ln>
                  <a:noFill/>
                </a:ln>
                <a:extLst/>
              </p:spPr>
              <p:txBody>
                <a:bodyPr vert="horz" wrap="square" lIns="68562" tIns="34281" rIns="68562" bIns="34281" numCol="1" anchor="t" anchorCtr="0" compatLnSpc="1">
                  <a:prstTxWarp prst="textNoShape">
                    <a:avLst/>
                  </a:prstTxWarp>
                </a:bodyPr>
                <a:lstStyle/>
                <a:p>
                  <a:pPr marL="0" marR="0" lvl="0" indent="0" defTabSz="68554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FFFFFF"/>
                    </a:solidFill>
                    <a:effectLst/>
                    <a:uLnTx/>
                    <a:uFillTx/>
                    <a:latin typeface="Arial"/>
                  </a:endParaRPr>
                </a:p>
              </p:txBody>
            </p:sp>
          </p:grpSp>
          <p:grpSp>
            <p:nvGrpSpPr>
              <p:cNvPr id="142" name="Group 141"/>
              <p:cNvGrpSpPr/>
              <p:nvPr/>
            </p:nvGrpSpPr>
            <p:grpSpPr>
              <a:xfrm>
                <a:off x="5228052" y="3876459"/>
                <a:ext cx="1268565" cy="966855"/>
                <a:chOff x="6620318" y="2573176"/>
                <a:chExt cx="1268565" cy="966855"/>
              </a:xfrm>
            </p:grpSpPr>
            <p:sp>
              <p:nvSpPr>
                <p:cNvPr id="143" name="Oval 142"/>
                <p:cNvSpPr/>
                <p:nvPr/>
              </p:nvSpPr>
              <p:spPr>
                <a:xfrm>
                  <a:off x="6620318" y="2632010"/>
                  <a:ext cx="1268565" cy="853093"/>
                </a:xfrm>
                <a:prstGeom prst="ellipse">
                  <a:avLst/>
                </a:prstGeom>
                <a:noFill/>
                <a:ln w="38100" cap="flat" cmpd="sng" algn="ctr">
                  <a:solidFill>
                    <a:srgbClr val="4C4E53"/>
                  </a:solidFill>
                  <a:prstDash val="sysDot"/>
                  <a:tailEnd type="triangl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Arial"/>
                    <a:ea typeface="+mn-ea"/>
                    <a:cs typeface="+mn-cs"/>
                  </a:endParaRPr>
                </a:p>
              </p:txBody>
            </p:sp>
            <p:sp>
              <p:nvSpPr>
                <p:cNvPr id="144" name="Isosceles Triangle 143"/>
                <p:cNvSpPr/>
                <p:nvPr/>
              </p:nvSpPr>
              <p:spPr>
                <a:xfrm rot="5400000">
                  <a:off x="7297188" y="2572511"/>
                  <a:ext cx="114467" cy="115798"/>
                </a:xfrm>
                <a:prstGeom prst="triangle">
                  <a:avLst/>
                </a:prstGeom>
                <a:solidFill>
                  <a:srgbClr val="4D4E53"/>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45" name="Isosceles Triangle 144"/>
                <p:cNvSpPr/>
                <p:nvPr/>
              </p:nvSpPr>
              <p:spPr>
                <a:xfrm rot="16200000" flipH="1">
                  <a:off x="7211548" y="3424899"/>
                  <a:ext cx="114467" cy="115798"/>
                </a:xfrm>
                <a:prstGeom prst="triangle">
                  <a:avLst/>
                </a:prstGeom>
                <a:solidFill>
                  <a:srgbClr val="4D4E53"/>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grpSp>
        <p:sp>
          <p:nvSpPr>
            <p:cNvPr id="140" name="Rectangle 40"/>
            <p:cNvSpPr>
              <a:spLocks/>
            </p:cNvSpPr>
            <p:nvPr/>
          </p:nvSpPr>
          <p:spPr>
            <a:xfrm>
              <a:off x="4322717" y="3848530"/>
              <a:ext cx="2273961" cy="532120"/>
            </a:xfrm>
            <a:prstGeom prst="rect">
              <a:avLst/>
            </a:prstGeom>
            <a:solidFill>
              <a:srgbClr val="FFFFFF"/>
            </a:solidFill>
            <a:ln w="25400" cap="sq" cmpd="sng" algn="ctr">
              <a:solidFill>
                <a:srgbClr val="569099"/>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063" eaLnBrk="1" fontAlgn="auto" latinLnBrk="0" hangingPunct="1">
                <a:lnSpc>
                  <a:spcPct val="9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4D4E53"/>
                  </a:solidFill>
                  <a:effectLst/>
                  <a:uLnTx/>
                  <a:uFillTx/>
                  <a:latin typeface="Arial"/>
                  <a:ea typeface="+mn-ea"/>
                  <a:cs typeface="+mn-cs"/>
                </a:rPr>
                <a:t>CONTINUOUS </a:t>
              </a:r>
              <a:br>
                <a:rPr kumimoji="0" lang="en-US" sz="1400" b="1" i="0" u="none" strike="noStrike" kern="0" cap="none" spc="0" normalizeH="0" baseline="0" noProof="0" dirty="0">
                  <a:ln>
                    <a:noFill/>
                  </a:ln>
                  <a:solidFill>
                    <a:srgbClr val="4D4E53"/>
                  </a:solidFill>
                  <a:effectLst/>
                  <a:uLnTx/>
                  <a:uFillTx/>
                  <a:latin typeface="Arial"/>
                  <a:ea typeface="+mn-ea"/>
                  <a:cs typeface="+mn-cs"/>
                </a:rPr>
              </a:br>
              <a:r>
                <a:rPr kumimoji="0" lang="en-US" sz="1400" b="1" i="0" u="none" strike="noStrike" kern="0" cap="none" spc="0" normalizeH="0" baseline="0" noProof="0" dirty="0">
                  <a:ln>
                    <a:noFill/>
                  </a:ln>
                  <a:solidFill>
                    <a:srgbClr val="4D4E53"/>
                  </a:solidFill>
                  <a:effectLst/>
                  <a:uLnTx/>
                  <a:uFillTx/>
                  <a:latin typeface="Arial"/>
                  <a:ea typeface="+mn-ea"/>
                  <a:cs typeface="+mn-cs"/>
                </a:rPr>
                <a:t>REAL-TIME FULFILMENT</a:t>
              </a:r>
            </a:p>
          </p:txBody>
        </p:sp>
      </p:grpSp>
      <p:sp>
        <p:nvSpPr>
          <p:cNvPr id="154" name="Rectangle 153"/>
          <p:cNvSpPr/>
          <p:nvPr/>
        </p:nvSpPr>
        <p:spPr>
          <a:xfrm>
            <a:off x="4211114" y="2871532"/>
            <a:ext cx="527853" cy="554483"/>
          </a:xfrm>
          <a:prstGeom prst="rect">
            <a:avLst/>
          </a:prstGeom>
          <a:no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155" name="Group 154"/>
          <p:cNvGrpSpPr/>
          <p:nvPr/>
        </p:nvGrpSpPr>
        <p:grpSpPr>
          <a:xfrm>
            <a:off x="7657217" y="4397862"/>
            <a:ext cx="1354383" cy="633199"/>
            <a:chOff x="9852695" y="4625623"/>
            <a:chExt cx="1354383" cy="633199"/>
          </a:xfrm>
        </p:grpSpPr>
        <p:sp>
          <p:nvSpPr>
            <p:cNvPr id="156" name="Freeform 128"/>
            <p:cNvSpPr>
              <a:spLocks noChangeAspect="1"/>
            </p:cNvSpPr>
            <p:nvPr/>
          </p:nvSpPr>
          <p:spPr bwMode="white">
            <a:xfrm flipH="1">
              <a:off x="10239154" y="4625623"/>
              <a:ext cx="588921" cy="34326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AFAFAF">
                <a:lumMod val="75000"/>
              </a:srgbClr>
            </a:solidFill>
            <a:ln w="25400">
              <a:solidFill>
                <a:srgbClr val="EFEFEF"/>
              </a:solidFill>
              <a:miter lim="800000"/>
            </a:ln>
            <a:extLst/>
          </p:spPr>
          <p:txBody>
            <a:bodyPr vert="horz" wrap="square" lIns="68562" tIns="34281" rIns="68562" bIns="34281" numCol="1" anchor="t" anchorCtr="0" compatLnSpc="1">
              <a:prstTxWarp prst="textNoShape">
                <a:avLst/>
              </a:prstTxWarp>
            </a:bodyPr>
            <a:lstStyle/>
            <a:p>
              <a:pPr marL="0" marR="0" lvl="0" indent="0" algn="ctr" defTabSz="68554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FFFF"/>
                </a:solidFill>
                <a:effectLst/>
                <a:uLnTx/>
                <a:uFillTx/>
                <a:latin typeface="Arial"/>
              </a:endParaRPr>
            </a:p>
          </p:txBody>
        </p:sp>
        <p:sp>
          <p:nvSpPr>
            <p:cNvPr id="157" name="TextBox 156"/>
            <p:cNvSpPr txBox="1"/>
            <p:nvPr/>
          </p:nvSpPr>
          <p:spPr>
            <a:xfrm>
              <a:off x="9852695" y="5018913"/>
              <a:ext cx="1354383" cy="239909"/>
            </a:xfrm>
            <a:prstGeom prst="rect">
              <a:avLst/>
            </a:prstGeom>
            <a:noFill/>
          </p:spPr>
          <p:txBody>
            <a:bodyPr wrap="square" rtlCol="0">
              <a:spAutoFit/>
            </a:bodyPr>
            <a:lstStyle/>
            <a:p>
              <a:pPr marL="0" marR="0" lvl="0" indent="0" algn="ctr" defTabSz="457063" eaLnBrk="1" fontAlgn="auto" latinLnBrk="0" hangingPunct="1">
                <a:lnSpc>
                  <a:spcPct val="90000"/>
                </a:lnSpc>
                <a:spcBef>
                  <a:spcPts val="0"/>
                </a:spcBef>
                <a:spcAft>
                  <a:spcPts val="0"/>
                </a:spcAft>
                <a:buClrTx/>
                <a:buSzTx/>
                <a:buFontTx/>
                <a:buNone/>
                <a:tabLst/>
                <a:defRPr/>
              </a:pPr>
              <a:r>
                <a:rPr kumimoji="0" lang="en-US" sz="1000" b="1" i="0" u="none" strike="noStrike" kern="0" cap="none" spc="0" normalizeH="0" baseline="0" noProof="0" dirty="0">
                  <a:ln>
                    <a:noFill/>
                  </a:ln>
                  <a:gradFill>
                    <a:gsLst>
                      <a:gs pos="0">
                        <a:srgbClr val="838383"/>
                      </a:gs>
                      <a:gs pos="100000">
                        <a:srgbClr val="838383"/>
                      </a:gs>
                    </a:gsLst>
                  </a:gradFill>
                  <a:effectLst/>
                  <a:uLnTx/>
                  <a:uFillTx/>
                  <a:latin typeface="Arial"/>
                </a:rPr>
                <a:t>HYBRID CLOUD </a:t>
              </a:r>
            </a:p>
          </p:txBody>
        </p:sp>
      </p:grpSp>
      <p:sp>
        <p:nvSpPr>
          <p:cNvPr id="158" name="Isosceles Triangle 157"/>
          <p:cNvSpPr/>
          <p:nvPr/>
        </p:nvSpPr>
        <p:spPr>
          <a:xfrm rot="5400000">
            <a:off x="8089173" y="3019463"/>
            <a:ext cx="284146" cy="244953"/>
          </a:xfrm>
          <a:prstGeom prst="triangle">
            <a:avLst/>
          </a:prstGeom>
          <a:solidFill>
            <a:srgbClr val="569099"/>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59" name="Isosceles Triangle 158"/>
          <p:cNvSpPr/>
          <p:nvPr/>
        </p:nvSpPr>
        <p:spPr>
          <a:xfrm rot="8104064">
            <a:off x="8926389" y="4428885"/>
            <a:ext cx="284146" cy="244953"/>
          </a:xfrm>
          <a:prstGeom prst="triangle">
            <a:avLst/>
          </a:prstGeom>
          <a:solidFill>
            <a:srgbClr val="569099"/>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grpSp>
        <p:nvGrpSpPr>
          <p:cNvPr id="160" name="Group 159"/>
          <p:cNvGrpSpPr/>
          <p:nvPr/>
        </p:nvGrpSpPr>
        <p:grpSpPr>
          <a:xfrm>
            <a:off x="3577909" y="2639272"/>
            <a:ext cx="1723578" cy="689131"/>
            <a:chOff x="2758578" y="2575594"/>
            <a:chExt cx="1723578" cy="689131"/>
          </a:xfrm>
        </p:grpSpPr>
        <p:grpSp>
          <p:nvGrpSpPr>
            <p:cNvPr id="161" name="Group 160"/>
            <p:cNvGrpSpPr/>
            <p:nvPr/>
          </p:nvGrpSpPr>
          <p:grpSpPr>
            <a:xfrm>
              <a:off x="3468303" y="2840797"/>
              <a:ext cx="360333" cy="423928"/>
              <a:chOff x="-2359025" y="1384300"/>
              <a:chExt cx="2322512" cy="2474913"/>
            </a:xfrm>
            <a:solidFill>
              <a:srgbClr val="AFAFAF">
                <a:lumMod val="75000"/>
              </a:srgbClr>
            </a:solidFill>
          </p:grpSpPr>
          <p:sp>
            <p:nvSpPr>
              <p:cNvPr id="163" name="Freeform 11"/>
              <p:cNvSpPr>
                <a:spLocks/>
              </p:cNvSpPr>
              <p:nvPr/>
            </p:nvSpPr>
            <p:spPr bwMode="auto">
              <a:xfrm>
                <a:off x="-2359025" y="3090863"/>
                <a:ext cx="2322512" cy="768350"/>
              </a:xfrm>
              <a:custGeom>
                <a:avLst/>
                <a:gdLst>
                  <a:gd name="T0" fmla="*/ 0 w 616"/>
                  <a:gd name="T1" fmla="*/ 0 h 204"/>
                  <a:gd name="T2" fmla="*/ 0 w 616"/>
                  <a:gd name="T3" fmla="*/ 131 h 204"/>
                  <a:gd name="T4" fmla="*/ 308 w 616"/>
                  <a:gd name="T5" fmla="*/ 204 h 204"/>
                  <a:gd name="T6" fmla="*/ 616 w 616"/>
                  <a:gd name="T7" fmla="*/ 131 h 204"/>
                  <a:gd name="T8" fmla="*/ 616 w 616"/>
                  <a:gd name="T9" fmla="*/ 0 h 204"/>
                  <a:gd name="T10" fmla="*/ 308 w 616"/>
                  <a:gd name="T11" fmla="*/ 58 h 204"/>
                  <a:gd name="T12" fmla="*/ 0 w 616"/>
                  <a:gd name="T13" fmla="*/ 0 h 204"/>
                </a:gdLst>
                <a:ahLst/>
                <a:cxnLst>
                  <a:cxn ang="0">
                    <a:pos x="T0" y="T1"/>
                  </a:cxn>
                  <a:cxn ang="0">
                    <a:pos x="T2" y="T3"/>
                  </a:cxn>
                  <a:cxn ang="0">
                    <a:pos x="T4" y="T5"/>
                  </a:cxn>
                  <a:cxn ang="0">
                    <a:pos x="T6" y="T7"/>
                  </a:cxn>
                  <a:cxn ang="0">
                    <a:pos x="T8" y="T9"/>
                  </a:cxn>
                  <a:cxn ang="0">
                    <a:pos x="T10" y="T11"/>
                  </a:cxn>
                  <a:cxn ang="0">
                    <a:pos x="T12" y="T13"/>
                  </a:cxn>
                </a:cxnLst>
                <a:rect l="0" t="0" r="r" b="b"/>
                <a:pathLst>
                  <a:path w="616" h="204">
                    <a:moveTo>
                      <a:pt x="0" y="0"/>
                    </a:moveTo>
                    <a:cubicBezTo>
                      <a:pt x="0" y="131"/>
                      <a:pt x="0" y="131"/>
                      <a:pt x="0" y="131"/>
                    </a:cubicBezTo>
                    <a:cubicBezTo>
                      <a:pt x="0" y="161"/>
                      <a:pt x="117" y="204"/>
                      <a:pt x="308" y="204"/>
                    </a:cubicBezTo>
                    <a:cubicBezTo>
                      <a:pt x="499" y="204"/>
                      <a:pt x="616" y="161"/>
                      <a:pt x="616" y="131"/>
                    </a:cubicBezTo>
                    <a:cubicBezTo>
                      <a:pt x="616" y="0"/>
                      <a:pt x="616" y="0"/>
                      <a:pt x="616" y="0"/>
                    </a:cubicBezTo>
                    <a:cubicBezTo>
                      <a:pt x="564" y="38"/>
                      <a:pt x="436" y="58"/>
                      <a:pt x="308" y="58"/>
                    </a:cubicBezTo>
                    <a:cubicBezTo>
                      <a:pt x="181" y="58"/>
                      <a:pt x="52" y="38"/>
                      <a:pt x="0" y="0"/>
                    </a:cubicBezTo>
                    <a:close/>
                  </a:path>
                </a:pathLst>
              </a:custGeom>
              <a:grp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17C8E"/>
                  </a:solidFill>
                  <a:effectLst/>
                  <a:uLnTx/>
                  <a:uFillTx/>
                  <a:latin typeface="Arial"/>
                </a:endParaRPr>
              </a:p>
            </p:txBody>
          </p:sp>
          <p:sp>
            <p:nvSpPr>
              <p:cNvPr id="164" name="Freeform 12"/>
              <p:cNvSpPr>
                <a:spLocks/>
              </p:cNvSpPr>
              <p:nvPr/>
            </p:nvSpPr>
            <p:spPr bwMode="auto">
              <a:xfrm>
                <a:off x="-2359025" y="2470150"/>
                <a:ext cx="2322512" cy="768350"/>
              </a:xfrm>
              <a:custGeom>
                <a:avLst/>
                <a:gdLst>
                  <a:gd name="T0" fmla="*/ 0 w 616"/>
                  <a:gd name="T1" fmla="*/ 0 h 204"/>
                  <a:gd name="T2" fmla="*/ 0 w 616"/>
                  <a:gd name="T3" fmla="*/ 131 h 204"/>
                  <a:gd name="T4" fmla="*/ 308 w 616"/>
                  <a:gd name="T5" fmla="*/ 204 h 204"/>
                  <a:gd name="T6" fmla="*/ 616 w 616"/>
                  <a:gd name="T7" fmla="*/ 131 h 204"/>
                  <a:gd name="T8" fmla="*/ 616 w 616"/>
                  <a:gd name="T9" fmla="*/ 0 h 204"/>
                  <a:gd name="T10" fmla="*/ 308 w 616"/>
                  <a:gd name="T11" fmla="*/ 58 h 204"/>
                  <a:gd name="T12" fmla="*/ 0 w 616"/>
                  <a:gd name="T13" fmla="*/ 0 h 204"/>
                </a:gdLst>
                <a:ahLst/>
                <a:cxnLst>
                  <a:cxn ang="0">
                    <a:pos x="T0" y="T1"/>
                  </a:cxn>
                  <a:cxn ang="0">
                    <a:pos x="T2" y="T3"/>
                  </a:cxn>
                  <a:cxn ang="0">
                    <a:pos x="T4" y="T5"/>
                  </a:cxn>
                  <a:cxn ang="0">
                    <a:pos x="T6" y="T7"/>
                  </a:cxn>
                  <a:cxn ang="0">
                    <a:pos x="T8" y="T9"/>
                  </a:cxn>
                  <a:cxn ang="0">
                    <a:pos x="T10" y="T11"/>
                  </a:cxn>
                  <a:cxn ang="0">
                    <a:pos x="T12" y="T13"/>
                  </a:cxn>
                </a:cxnLst>
                <a:rect l="0" t="0" r="r" b="b"/>
                <a:pathLst>
                  <a:path w="616" h="204">
                    <a:moveTo>
                      <a:pt x="0" y="0"/>
                    </a:moveTo>
                    <a:cubicBezTo>
                      <a:pt x="0" y="131"/>
                      <a:pt x="0" y="131"/>
                      <a:pt x="0" y="131"/>
                    </a:cubicBezTo>
                    <a:cubicBezTo>
                      <a:pt x="0" y="162"/>
                      <a:pt x="117" y="204"/>
                      <a:pt x="308" y="204"/>
                    </a:cubicBezTo>
                    <a:cubicBezTo>
                      <a:pt x="499" y="204"/>
                      <a:pt x="616" y="162"/>
                      <a:pt x="616" y="131"/>
                    </a:cubicBezTo>
                    <a:cubicBezTo>
                      <a:pt x="616" y="0"/>
                      <a:pt x="616" y="0"/>
                      <a:pt x="616" y="0"/>
                    </a:cubicBezTo>
                    <a:cubicBezTo>
                      <a:pt x="564" y="38"/>
                      <a:pt x="436" y="58"/>
                      <a:pt x="308" y="58"/>
                    </a:cubicBezTo>
                    <a:cubicBezTo>
                      <a:pt x="181" y="58"/>
                      <a:pt x="52" y="38"/>
                      <a:pt x="0" y="0"/>
                    </a:cubicBezTo>
                    <a:close/>
                  </a:path>
                </a:pathLst>
              </a:custGeom>
              <a:grp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17C8E"/>
                  </a:solidFill>
                  <a:effectLst/>
                  <a:uLnTx/>
                  <a:uFillTx/>
                  <a:latin typeface="Arial"/>
                </a:endParaRPr>
              </a:p>
            </p:txBody>
          </p:sp>
          <p:sp>
            <p:nvSpPr>
              <p:cNvPr id="165" name="Freeform 13"/>
              <p:cNvSpPr>
                <a:spLocks/>
              </p:cNvSpPr>
              <p:nvPr/>
            </p:nvSpPr>
            <p:spPr bwMode="auto">
              <a:xfrm>
                <a:off x="-2359025" y="1847850"/>
                <a:ext cx="2322512" cy="773113"/>
              </a:xfrm>
              <a:custGeom>
                <a:avLst/>
                <a:gdLst>
                  <a:gd name="T0" fmla="*/ 0 w 616"/>
                  <a:gd name="T1" fmla="*/ 0 h 205"/>
                  <a:gd name="T2" fmla="*/ 0 w 616"/>
                  <a:gd name="T3" fmla="*/ 132 h 205"/>
                  <a:gd name="T4" fmla="*/ 308 w 616"/>
                  <a:gd name="T5" fmla="*/ 205 h 205"/>
                  <a:gd name="T6" fmla="*/ 616 w 616"/>
                  <a:gd name="T7" fmla="*/ 132 h 205"/>
                  <a:gd name="T8" fmla="*/ 616 w 616"/>
                  <a:gd name="T9" fmla="*/ 0 h 205"/>
                  <a:gd name="T10" fmla="*/ 308 w 616"/>
                  <a:gd name="T11" fmla="*/ 59 h 205"/>
                  <a:gd name="T12" fmla="*/ 0 w 616"/>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616" h="205">
                    <a:moveTo>
                      <a:pt x="0" y="0"/>
                    </a:moveTo>
                    <a:cubicBezTo>
                      <a:pt x="0" y="132"/>
                      <a:pt x="0" y="132"/>
                      <a:pt x="0" y="132"/>
                    </a:cubicBezTo>
                    <a:cubicBezTo>
                      <a:pt x="0" y="162"/>
                      <a:pt x="117" y="205"/>
                      <a:pt x="308" y="205"/>
                    </a:cubicBezTo>
                    <a:cubicBezTo>
                      <a:pt x="499" y="205"/>
                      <a:pt x="616" y="162"/>
                      <a:pt x="616" y="132"/>
                    </a:cubicBezTo>
                    <a:cubicBezTo>
                      <a:pt x="616" y="0"/>
                      <a:pt x="616" y="0"/>
                      <a:pt x="616" y="0"/>
                    </a:cubicBezTo>
                    <a:cubicBezTo>
                      <a:pt x="564" y="39"/>
                      <a:pt x="436" y="59"/>
                      <a:pt x="308" y="59"/>
                    </a:cubicBezTo>
                    <a:cubicBezTo>
                      <a:pt x="181" y="59"/>
                      <a:pt x="52" y="39"/>
                      <a:pt x="0" y="0"/>
                    </a:cubicBezTo>
                    <a:close/>
                  </a:path>
                </a:pathLst>
              </a:custGeom>
              <a:grp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17C8E"/>
                  </a:solidFill>
                  <a:effectLst/>
                  <a:uLnTx/>
                  <a:uFillTx/>
                  <a:latin typeface="Arial"/>
                </a:endParaRPr>
              </a:p>
            </p:txBody>
          </p:sp>
          <p:sp>
            <p:nvSpPr>
              <p:cNvPr id="166" name="Freeform 14"/>
              <p:cNvSpPr>
                <a:spLocks noEditPoints="1"/>
              </p:cNvSpPr>
              <p:nvPr/>
            </p:nvSpPr>
            <p:spPr bwMode="auto">
              <a:xfrm>
                <a:off x="-2359025" y="1384300"/>
                <a:ext cx="2317750" cy="617538"/>
              </a:xfrm>
              <a:custGeom>
                <a:avLst/>
                <a:gdLst>
                  <a:gd name="T0" fmla="*/ 308 w 615"/>
                  <a:gd name="T1" fmla="*/ 0 h 164"/>
                  <a:gd name="T2" fmla="*/ 0 w 615"/>
                  <a:gd name="T3" fmla="*/ 82 h 164"/>
                  <a:gd name="T4" fmla="*/ 308 w 615"/>
                  <a:gd name="T5" fmla="*/ 164 h 164"/>
                  <a:gd name="T6" fmla="*/ 615 w 615"/>
                  <a:gd name="T7" fmla="*/ 82 h 164"/>
                  <a:gd name="T8" fmla="*/ 308 w 615"/>
                  <a:gd name="T9" fmla="*/ 0 h 164"/>
                  <a:gd name="T10" fmla="*/ 308 w 615"/>
                  <a:gd name="T11" fmla="*/ 114 h 164"/>
                  <a:gd name="T12" fmla="*/ 120 w 615"/>
                  <a:gd name="T13" fmla="*/ 83 h 164"/>
                  <a:gd name="T14" fmla="*/ 308 w 615"/>
                  <a:gd name="T15" fmla="*/ 52 h 164"/>
                  <a:gd name="T16" fmla="*/ 495 w 615"/>
                  <a:gd name="T17" fmla="*/ 83 h 164"/>
                  <a:gd name="T18" fmla="*/ 308 w 615"/>
                  <a:gd name="T19" fmla="*/ 11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5" h="164">
                    <a:moveTo>
                      <a:pt x="308" y="0"/>
                    </a:moveTo>
                    <a:cubicBezTo>
                      <a:pt x="138" y="0"/>
                      <a:pt x="0" y="37"/>
                      <a:pt x="0" y="82"/>
                    </a:cubicBezTo>
                    <a:cubicBezTo>
                      <a:pt x="0" y="127"/>
                      <a:pt x="138" y="164"/>
                      <a:pt x="308" y="164"/>
                    </a:cubicBezTo>
                    <a:cubicBezTo>
                      <a:pt x="478" y="164"/>
                      <a:pt x="615" y="127"/>
                      <a:pt x="615" y="82"/>
                    </a:cubicBezTo>
                    <a:cubicBezTo>
                      <a:pt x="615" y="37"/>
                      <a:pt x="478" y="0"/>
                      <a:pt x="308" y="0"/>
                    </a:cubicBezTo>
                    <a:close/>
                    <a:moveTo>
                      <a:pt x="308" y="114"/>
                    </a:moveTo>
                    <a:cubicBezTo>
                      <a:pt x="204" y="114"/>
                      <a:pt x="120" y="100"/>
                      <a:pt x="120" y="83"/>
                    </a:cubicBezTo>
                    <a:cubicBezTo>
                      <a:pt x="120" y="66"/>
                      <a:pt x="204" y="52"/>
                      <a:pt x="308" y="52"/>
                    </a:cubicBezTo>
                    <a:cubicBezTo>
                      <a:pt x="411" y="52"/>
                      <a:pt x="495" y="66"/>
                      <a:pt x="495" y="83"/>
                    </a:cubicBezTo>
                    <a:cubicBezTo>
                      <a:pt x="495" y="100"/>
                      <a:pt x="411" y="114"/>
                      <a:pt x="308" y="114"/>
                    </a:cubicBezTo>
                    <a:close/>
                  </a:path>
                </a:pathLst>
              </a:custGeom>
              <a:grpFill/>
              <a:ln>
                <a:noFill/>
              </a:ln>
            </p:spPr>
            <p:txBody>
              <a:bodyPr vert="horz" wrap="square" lIns="68562" tIns="34281" rIns="68562" bIns="34281" numCol="1" anchor="t" anchorCtr="0" compatLnSpc="1">
                <a:prstTxWarp prst="textNoShape">
                  <a:avLst/>
                </a:prstTxWarp>
              </a:bodyPr>
              <a:lstStyle/>
              <a:p>
                <a:pPr marL="0" marR="0" lvl="0" indent="0" defTabSz="457063"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17C8E"/>
                  </a:solidFill>
                  <a:effectLst/>
                  <a:uLnTx/>
                  <a:uFillTx/>
                  <a:latin typeface="Arial"/>
                </a:endParaRPr>
              </a:p>
            </p:txBody>
          </p:sp>
        </p:grpSp>
        <p:sp>
          <p:nvSpPr>
            <p:cNvPr id="162" name="Rectangle 161"/>
            <p:cNvSpPr/>
            <p:nvPr/>
          </p:nvSpPr>
          <p:spPr>
            <a:xfrm>
              <a:off x="2758578" y="2575594"/>
              <a:ext cx="1723578" cy="266027"/>
            </a:xfrm>
            <a:prstGeom prst="rect">
              <a:avLst/>
            </a:prstGeom>
            <a:noFill/>
            <a:ln w="12700" cap="sq" cmpd="sng" algn="ctr">
              <a:noFill/>
              <a:prstDash val="solid"/>
              <a:miter lim="800000"/>
            </a:ln>
            <a:effectLst/>
          </p:spPr>
          <p:txBody>
            <a:bodyPr rot="0" spcFirstLastPara="0" vertOverflow="overflow" horzOverflow="overflow" vert="horz" wrap="square" lIns="91392" tIns="45696" rIns="91392" bIns="45696" numCol="1" spcCol="0" rtlCol="0" fromWordArt="0" anchor="t" anchorCtr="0" forceAA="0" compatLnSpc="1">
              <a:prstTxWarp prst="textNoShape">
                <a:avLst/>
              </a:prstTxWarp>
              <a:noAutofit/>
            </a:bodyPr>
            <a:lstStyle/>
            <a:p>
              <a:pPr marL="0" marR="0" lvl="0" indent="0" algn="ctr" defTabSz="457063"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gradFill>
                    <a:gsLst>
                      <a:gs pos="0">
                        <a:srgbClr val="838383"/>
                      </a:gs>
                      <a:gs pos="100000">
                        <a:srgbClr val="838383"/>
                      </a:gs>
                    </a:gsLst>
                  </a:gradFill>
                  <a:effectLst/>
                  <a:uLnTx/>
                  <a:uFillTx/>
                  <a:latin typeface="Arial"/>
                  <a:ea typeface="+mn-ea"/>
                  <a:cs typeface="+mn-cs"/>
                </a:rPr>
                <a:t>PRODUCT CATALOG</a:t>
              </a:r>
            </a:p>
          </p:txBody>
        </p:sp>
      </p:grpSp>
      <p:grpSp>
        <p:nvGrpSpPr>
          <p:cNvPr id="167" name="Group 166"/>
          <p:cNvGrpSpPr/>
          <p:nvPr/>
        </p:nvGrpSpPr>
        <p:grpSpPr>
          <a:xfrm>
            <a:off x="5081696" y="3067588"/>
            <a:ext cx="248920" cy="246381"/>
            <a:chOff x="4724400" y="3096260"/>
            <a:chExt cx="248920" cy="246381"/>
          </a:xfrm>
        </p:grpSpPr>
        <p:cxnSp>
          <p:nvCxnSpPr>
            <p:cNvPr id="168" name="Straight Connector 167"/>
            <p:cNvCxnSpPr/>
            <p:nvPr/>
          </p:nvCxnSpPr>
          <p:spPr>
            <a:xfrm flipH="1">
              <a:off x="4724400" y="3096260"/>
              <a:ext cx="81280" cy="241300"/>
            </a:xfrm>
            <a:prstGeom prst="line">
              <a:avLst/>
            </a:prstGeom>
            <a:noFill/>
            <a:ln w="25400" cap="sq" cmpd="sng" algn="ctr">
              <a:solidFill>
                <a:srgbClr val="569099"/>
              </a:solidFill>
              <a:prstDash val="sysDash"/>
              <a:miter lim="800000"/>
            </a:ln>
            <a:effectLst/>
          </p:spPr>
        </p:cxnSp>
        <p:cxnSp>
          <p:nvCxnSpPr>
            <p:cNvPr id="169" name="Straight Connector 168"/>
            <p:cNvCxnSpPr/>
            <p:nvPr/>
          </p:nvCxnSpPr>
          <p:spPr>
            <a:xfrm>
              <a:off x="4810760" y="3096260"/>
              <a:ext cx="152400" cy="175260"/>
            </a:xfrm>
            <a:prstGeom prst="line">
              <a:avLst/>
            </a:prstGeom>
            <a:noFill/>
            <a:ln w="25400" cap="sq" cmpd="sng" algn="ctr">
              <a:solidFill>
                <a:srgbClr val="569099"/>
              </a:solidFill>
              <a:prstDash val="sysDash"/>
              <a:miter lim="800000"/>
            </a:ln>
            <a:effectLst/>
          </p:spPr>
        </p:cxnSp>
        <p:cxnSp>
          <p:nvCxnSpPr>
            <p:cNvPr id="170" name="Straight Connector 169"/>
            <p:cNvCxnSpPr/>
            <p:nvPr/>
          </p:nvCxnSpPr>
          <p:spPr>
            <a:xfrm flipV="1">
              <a:off x="4726940" y="3284855"/>
              <a:ext cx="246380" cy="57786"/>
            </a:xfrm>
            <a:prstGeom prst="line">
              <a:avLst/>
            </a:prstGeom>
            <a:noFill/>
            <a:ln w="25400" cap="sq" cmpd="sng" algn="ctr">
              <a:solidFill>
                <a:srgbClr val="569099"/>
              </a:solidFill>
              <a:prstDash val="sysDash"/>
              <a:miter lim="800000"/>
            </a:ln>
            <a:effectLst/>
          </p:spPr>
        </p:cxnSp>
      </p:grpSp>
      <p:grpSp>
        <p:nvGrpSpPr>
          <p:cNvPr id="171" name="Group 170"/>
          <p:cNvGrpSpPr/>
          <p:nvPr/>
        </p:nvGrpSpPr>
        <p:grpSpPr>
          <a:xfrm rot="9390335">
            <a:off x="4361606" y="4494431"/>
            <a:ext cx="238760" cy="246380"/>
            <a:chOff x="4724400" y="3096260"/>
            <a:chExt cx="238760" cy="246380"/>
          </a:xfrm>
        </p:grpSpPr>
        <p:cxnSp>
          <p:nvCxnSpPr>
            <p:cNvPr id="172" name="Straight Connector 171"/>
            <p:cNvCxnSpPr/>
            <p:nvPr/>
          </p:nvCxnSpPr>
          <p:spPr>
            <a:xfrm flipH="1">
              <a:off x="4724400" y="3096260"/>
              <a:ext cx="81280" cy="241300"/>
            </a:xfrm>
            <a:prstGeom prst="line">
              <a:avLst/>
            </a:prstGeom>
            <a:noFill/>
            <a:ln w="25400" cap="sq" cmpd="sng" algn="ctr">
              <a:solidFill>
                <a:srgbClr val="569099"/>
              </a:solidFill>
              <a:prstDash val="sysDash"/>
              <a:miter lim="800000"/>
            </a:ln>
            <a:effectLst/>
          </p:spPr>
        </p:cxnSp>
        <p:cxnSp>
          <p:nvCxnSpPr>
            <p:cNvPr id="173" name="Straight Connector 172"/>
            <p:cNvCxnSpPr/>
            <p:nvPr/>
          </p:nvCxnSpPr>
          <p:spPr>
            <a:xfrm>
              <a:off x="4810760" y="3096260"/>
              <a:ext cx="152400" cy="175260"/>
            </a:xfrm>
            <a:prstGeom prst="line">
              <a:avLst/>
            </a:prstGeom>
            <a:noFill/>
            <a:ln w="25400" cap="sq" cmpd="sng" algn="ctr">
              <a:solidFill>
                <a:srgbClr val="569099"/>
              </a:solidFill>
              <a:prstDash val="sysDash"/>
              <a:miter lim="800000"/>
            </a:ln>
            <a:effectLst/>
          </p:spPr>
        </p:cxnSp>
        <p:cxnSp>
          <p:nvCxnSpPr>
            <p:cNvPr id="174" name="Straight Connector 173"/>
            <p:cNvCxnSpPr/>
            <p:nvPr/>
          </p:nvCxnSpPr>
          <p:spPr>
            <a:xfrm flipV="1">
              <a:off x="4726940" y="3268980"/>
              <a:ext cx="233680" cy="73660"/>
            </a:xfrm>
            <a:prstGeom prst="line">
              <a:avLst/>
            </a:prstGeom>
            <a:noFill/>
            <a:ln w="25400" cap="sq" cmpd="sng" algn="ctr">
              <a:solidFill>
                <a:srgbClr val="569099"/>
              </a:solidFill>
              <a:prstDash val="sysDash"/>
              <a:miter lim="800000"/>
            </a:ln>
            <a:effectLst/>
          </p:spPr>
        </p:cxnSp>
      </p:grpSp>
      <p:grpSp>
        <p:nvGrpSpPr>
          <p:cNvPr id="175" name="Group 174"/>
          <p:cNvGrpSpPr/>
          <p:nvPr/>
        </p:nvGrpSpPr>
        <p:grpSpPr>
          <a:xfrm rot="19657310">
            <a:off x="3488571" y="3097791"/>
            <a:ext cx="265395" cy="246380"/>
            <a:chOff x="4724400" y="3096260"/>
            <a:chExt cx="265395" cy="246380"/>
          </a:xfrm>
        </p:grpSpPr>
        <p:cxnSp>
          <p:nvCxnSpPr>
            <p:cNvPr id="176" name="Straight Connector 175"/>
            <p:cNvCxnSpPr/>
            <p:nvPr/>
          </p:nvCxnSpPr>
          <p:spPr>
            <a:xfrm flipH="1">
              <a:off x="4724400" y="3096260"/>
              <a:ext cx="81280" cy="241300"/>
            </a:xfrm>
            <a:prstGeom prst="line">
              <a:avLst/>
            </a:prstGeom>
            <a:noFill/>
            <a:ln w="25400" cap="sq" cmpd="sng" algn="ctr">
              <a:solidFill>
                <a:srgbClr val="569099"/>
              </a:solidFill>
              <a:prstDash val="sysDash"/>
              <a:miter lim="800000"/>
            </a:ln>
            <a:effectLst/>
          </p:spPr>
        </p:cxnSp>
        <p:cxnSp>
          <p:nvCxnSpPr>
            <p:cNvPr id="177" name="Straight Connector 176"/>
            <p:cNvCxnSpPr/>
            <p:nvPr/>
          </p:nvCxnSpPr>
          <p:spPr>
            <a:xfrm rot="1942690">
              <a:off x="4780369" y="3148237"/>
              <a:ext cx="209426" cy="52702"/>
            </a:xfrm>
            <a:prstGeom prst="line">
              <a:avLst/>
            </a:prstGeom>
            <a:noFill/>
            <a:ln w="25400" cap="sq" cmpd="sng" algn="ctr">
              <a:solidFill>
                <a:srgbClr val="569099"/>
              </a:solidFill>
              <a:prstDash val="sysDash"/>
              <a:miter lim="800000"/>
            </a:ln>
            <a:effectLst/>
          </p:spPr>
        </p:cxnSp>
        <p:cxnSp>
          <p:nvCxnSpPr>
            <p:cNvPr id="178" name="Straight Connector 177"/>
            <p:cNvCxnSpPr/>
            <p:nvPr/>
          </p:nvCxnSpPr>
          <p:spPr>
            <a:xfrm flipV="1">
              <a:off x="4726940" y="3268980"/>
              <a:ext cx="233680" cy="73660"/>
            </a:xfrm>
            <a:prstGeom prst="line">
              <a:avLst/>
            </a:prstGeom>
            <a:noFill/>
            <a:ln w="25400" cap="sq" cmpd="sng" algn="ctr">
              <a:solidFill>
                <a:srgbClr val="569099"/>
              </a:solidFill>
              <a:prstDash val="sysDash"/>
              <a:miter lim="800000"/>
            </a:ln>
            <a:effectLst/>
          </p:spPr>
        </p:cxnSp>
      </p:grpSp>
      <p:sp>
        <p:nvSpPr>
          <p:cNvPr id="179" name="Isosceles Triangle 178"/>
          <p:cNvSpPr/>
          <p:nvPr/>
        </p:nvSpPr>
        <p:spPr>
          <a:xfrm rot="10489273">
            <a:off x="7364288" y="4455555"/>
            <a:ext cx="284146" cy="244953"/>
          </a:xfrm>
          <a:prstGeom prst="triangle">
            <a:avLst/>
          </a:prstGeom>
          <a:solidFill>
            <a:srgbClr val="569099"/>
          </a:solid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rial"/>
              <a:ea typeface="+mn-ea"/>
              <a:cs typeface="+mn-cs"/>
            </a:endParaRPr>
          </a:p>
        </p:txBody>
      </p:sp>
      <p:sp>
        <p:nvSpPr>
          <p:cNvPr id="180" name="Rectangle 179"/>
          <p:cNvSpPr/>
          <p:nvPr/>
        </p:nvSpPr>
        <p:spPr>
          <a:xfrm>
            <a:off x="3996582" y="3657149"/>
            <a:ext cx="878767" cy="461665"/>
          </a:xfrm>
          <a:prstGeom prst="rect">
            <a:avLst/>
          </a:prstGeom>
        </p:spPr>
        <p:txBody>
          <a:bodyPr wrap="none">
            <a:spAutoFit/>
          </a:bodyPr>
          <a:lstStyle/>
          <a:p>
            <a:pPr algn="ctr" defTabSz="457200"/>
            <a:r>
              <a:rPr lang="en-US" sz="1200" dirty="0">
                <a:solidFill>
                  <a:srgbClr val="569099"/>
                </a:solidFill>
                <a:latin typeface="Arial"/>
              </a:rPr>
              <a:t>OFFLINE </a:t>
            </a:r>
          </a:p>
          <a:p>
            <a:pPr algn="ctr" defTabSz="457200"/>
            <a:r>
              <a:rPr lang="en-US" sz="1200" dirty="0">
                <a:solidFill>
                  <a:srgbClr val="569099"/>
                </a:solidFill>
                <a:latin typeface="Arial"/>
              </a:rPr>
              <a:t>IN LAB</a:t>
            </a:r>
          </a:p>
        </p:txBody>
      </p:sp>
      <p:sp>
        <p:nvSpPr>
          <p:cNvPr id="181" name="Rectangle 180"/>
          <p:cNvSpPr/>
          <p:nvPr/>
        </p:nvSpPr>
        <p:spPr>
          <a:xfrm>
            <a:off x="7652006" y="3657149"/>
            <a:ext cx="1415772" cy="461665"/>
          </a:xfrm>
          <a:prstGeom prst="rect">
            <a:avLst/>
          </a:prstGeom>
        </p:spPr>
        <p:txBody>
          <a:bodyPr wrap="none">
            <a:spAutoFit/>
          </a:bodyPr>
          <a:lstStyle/>
          <a:p>
            <a:pPr algn="ctr" defTabSz="457200"/>
            <a:r>
              <a:rPr lang="en-US" sz="1200" dirty="0">
                <a:solidFill>
                  <a:srgbClr val="569099"/>
                </a:solidFill>
                <a:latin typeface="Arial"/>
              </a:rPr>
              <a:t>REAL-TIME </a:t>
            </a:r>
          </a:p>
          <a:p>
            <a:pPr algn="ctr" defTabSz="457200"/>
            <a:r>
              <a:rPr lang="en-US" sz="1200" dirty="0">
                <a:solidFill>
                  <a:srgbClr val="569099"/>
                </a:solidFill>
                <a:latin typeface="Arial"/>
              </a:rPr>
              <a:t>IN PRODUCTION</a:t>
            </a:r>
          </a:p>
        </p:txBody>
      </p:sp>
      <p:sp>
        <p:nvSpPr>
          <p:cNvPr id="182" name="TextBox 181"/>
          <p:cNvSpPr txBox="1"/>
          <p:nvPr/>
        </p:nvSpPr>
        <p:spPr>
          <a:xfrm>
            <a:off x="1839266" y="1873188"/>
            <a:ext cx="1069524" cy="369332"/>
          </a:xfrm>
          <a:prstGeom prst="rect">
            <a:avLst/>
          </a:prstGeom>
          <a:noFill/>
        </p:spPr>
        <p:txBody>
          <a:bodyPr wrap="none" rtlCol="0">
            <a:spAutoFit/>
          </a:bodyPr>
          <a:lstStyle/>
          <a:p>
            <a:pPr defTabSz="457200"/>
            <a:r>
              <a:rPr lang="en-US" dirty="0">
                <a:solidFill>
                  <a:srgbClr val="4D4E53"/>
                </a:solidFill>
                <a:latin typeface="Arial"/>
              </a:rPr>
              <a:t>DESIGN</a:t>
            </a:r>
          </a:p>
        </p:txBody>
      </p:sp>
      <p:sp>
        <p:nvSpPr>
          <p:cNvPr id="183" name="TextBox 182"/>
          <p:cNvSpPr txBox="1"/>
          <p:nvPr/>
        </p:nvSpPr>
        <p:spPr>
          <a:xfrm>
            <a:off x="5470233" y="1873188"/>
            <a:ext cx="1911614" cy="369332"/>
          </a:xfrm>
          <a:prstGeom prst="rect">
            <a:avLst/>
          </a:prstGeom>
          <a:noFill/>
        </p:spPr>
        <p:txBody>
          <a:bodyPr wrap="none" rtlCol="0">
            <a:spAutoFit/>
          </a:bodyPr>
          <a:lstStyle/>
          <a:p>
            <a:pPr defTabSz="457200"/>
            <a:r>
              <a:rPr lang="en-US" dirty="0">
                <a:solidFill>
                  <a:srgbClr val="4D4E53"/>
                </a:solidFill>
                <a:latin typeface="Arial"/>
              </a:rPr>
              <a:t>ORCHESTRATE</a:t>
            </a:r>
          </a:p>
        </p:txBody>
      </p:sp>
      <p:sp>
        <p:nvSpPr>
          <p:cNvPr id="184" name="TextBox 183"/>
          <p:cNvSpPr txBox="1"/>
          <p:nvPr/>
        </p:nvSpPr>
        <p:spPr>
          <a:xfrm>
            <a:off x="9589473" y="1873188"/>
            <a:ext cx="1270412" cy="369332"/>
          </a:xfrm>
          <a:prstGeom prst="rect">
            <a:avLst/>
          </a:prstGeom>
          <a:noFill/>
        </p:spPr>
        <p:txBody>
          <a:bodyPr wrap="none" rtlCol="0">
            <a:spAutoFit/>
          </a:bodyPr>
          <a:lstStyle/>
          <a:p>
            <a:pPr defTabSz="457200"/>
            <a:r>
              <a:rPr lang="en-US" dirty="0">
                <a:solidFill>
                  <a:srgbClr val="4D4E53"/>
                </a:solidFill>
                <a:latin typeface="Arial"/>
              </a:rPr>
              <a:t>OPERATE</a:t>
            </a:r>
          </a:p>
        </p:txBody>
      </p:sp>
      <p:sp>
        <p:nvSpPr>
          <p:cNvPr id="2" name="Rectangle 1"/>
          <p:cNvSpPr/>
          <p:nvPr/>
        </p:nvSpPr>
        <p:spPr>
          <a:xfrm>
            <a:off x="937846" y="1688124"/>
            <a:ext cx="4056185" cy="3892062"/>
          </a:xfrm>
          <a:prstGeom prst="rect">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Tree>
    <p:extLst>
      <p:ext uri="{BB962C8B-B14F-4D97-AF65-F5344CB8AC3E}">
        <p14:creationId xmlns:p14="http://schemas.microsoft.com/office/powerpoint/2010/main" val="9711688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p:cNvSpPr txBox="1"/>
          <p:nvPr/>
        </p:nvSpPr>
        <p:spPr>
          <a:xfrm>
            <a:off x="4778098" y="3127823"/>
            <a:ext cx="1386568" cy="738664"/>
          </a:xfrm>
          <a:prstGeom prst="rect">
            <a:avLst/>
          </a:prstGeom>
          <a:solidFill>
            <a:schemeClr val="bg1"/>
          </a:solidFill>
        </p:spPr>
        <p:txBody>
          <a:bodyPr wrap="square" rtlCol="0">
            <a:spAutoFit/>
          </a:bodyPr>
          <a:lstStyle/>
          <a:p>
            <a:r>
              <a:rPr lang="en-GB" sz="1400" dirty="0">
                <a:solidFill>
                  <a:schemeClr val="tx2"/>
                </a:solidFill>
              </a:rPr>
              <a:t>Service Designers and Operations</a:t>
            </a:r>
            <a:endParaRPr lang="en-US" sz="1400" dirty="0" err="1">
              <a:solidFill>
                <a:schemeClr val="tx2"/>
              </a:solidFill>
            </a:endParaRPr>
          </a:p>
        </p:txBody>
      </p:sp>
      <p:sp>
        <p:nvSpPr>
          <p:cNvPr id="2" name="Title 1"/>
          <p:cNvSpPr>
            <a:spLocks noGrp="1"/>
          </p:cNvSpPr>
          <p:nvPr>
            <p:ph type="title"/>
          </p:nvPr>
        </p:nvSpPr>
        <p:spPr>
          <a:xfrm>
            <a:off x="546521" y="727024"/>
            <a:ext cx="11091672" cy="276999"/>
          </a:xfrm>
        </p:spPr>
        <p:txBody>
          <a:bodyPr>
            <a:noAutofit/>
          </a:bodyPr>
          <a:lstStyle/>
          <a:p>
            <a:r>
              <a:rPr lang="en-GB" sz="1800" b="1" dirty="0">
                <a:solidFill>
                  <a:srgbClr val="FF0000"/>
                </a:solidFill>
                <a:latin typeface="Segoe UI" panose="020B0502040204020203" pitchFamily="34" charset="0"/>
                <a:cs typeface="Segoe UI" panose="020B0502040204020203" pitchFamily="34" charset="0"/>
              </a:rPr>
              <a:t>Design Flow </a:t>
            </a:r>
            <a:r>
              <a:rPr lang="en-GB" sz="1800" b="1" dirty="0">
                <a:latin typeface="Segoe UI" panose="020B0502040204020203" pitchFamily="34" charset="0"/>
                <a:cs typeface="Segoe UI" panose="020B0502040204020203" pitchFamily="34" charset="0"/>
              </a:rPr>
              <a:t>– VNF and Service Design </a:t>
            </a:r>
            <a:endParaRPr lang="en-US" sz="1800" b="1" dirty="0">
              <a:latin typeface="Segoe UI" panose="020B0502040204020203" pitchFamily="34" charset="0"/>
              <a:cs typeface="Segoe UI" panose="020B0502040204020203" pitchFamily="34" charset="0"/>
            </a:endParaRPr>
          </a:p>
        </p:txBody>
      </p:sp>
      <p:sp>
        <p:nvSpPr>
          <p:cNvPr id="10" name="Rounded Rectangle 9"/>
          <p:cNvSpPr/>
          <p:nvPr/>
        </p:nvSpPr>
        <p:spPr>
          <a:xfrm>
            <a:off x="1689521" y="4014249"/>
            <a:ext cx="1463040" cy="1427341"/>
          </a:xfrm>
          <a:prstGeom prst="roundRect">
            <a:avLst>
              <a:gd name="adj" fmla="val 5221"/>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2000" dirty="0">
                <a:solidFill>
                  <a:schemeClr val="accent5"/>
                </a:solidFill>
              </a:rPr>
              <a:t>Develop</a:t>
            </a:r>
            <a:endParaRPr lang="en-US" sz="2000" dirty="0" err="1">
              <a:solidFill>
                <a:schemeClr val="accent5"/>
              </a:solidFill>
            </a:endParaRPr>
          </a:p>
        </p:txBody>
      </p:sp>
      <p:sp>
        <p:nvSpPr>
          <p:cNvPr id="11" name="Rounded Rectangle 10"/>
          <p:cNvSpPr/>
          <p:nvPr/>
        </p:nvSpPr>
        <p:spPr>
          <a:xfrm>
            <a:off x="3232036" y="4014251"/>
            <a:ext cx="1463040" cy="1427341"/>
          </a:xfrm>
          <a:prstGeom prst="roundRect">
            <a:avLst>
              <a:gd name="adj" fmla="val 5221"/>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sz="2000" dirty="0">
                <a:solidFill>
                  <a:schemeClr val="accent5"/>
                </a:solidFill>
              </a:rPr>
              <a:t>Deliver</a:t>
            </a:r>
            <a:endParaRPr lang="en-US" sz="2000" dirty="0" err="1">
              <a:solidFill>
                <a:schemeClr val="accent5"/>
              </a:solidFill>
            </a:endParaRPr>
          </a:p>
        </p:txBody>
      </p:sp>
      <p:sp>
        <p:nvSpPr>
          <p:cNvPr id="12" name="Rounded Rectangle 11"/>
          <p:cNvSpPr/>
          <p:nvPr/>
        </p:nvSpPr>
        <p:spPr>
          <a:xfrm>
            <a:off x="4768769" y="2439146"/>
            <a:ext cx="1463040" cy="1427341"/>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a:solidFill>
                  <a:schemeClr val="accent1"/>
                </a:solidFill>
              </a:rPr>
              <a:t>Design</a:t>
            </a:r>
            <a:endParaRPr lang="en-US" sz="2000" dirty="0" err="1">
              <a:solidFill>
                <a:schemeClr val="accent1"/>
              </a:solidFill>
            </a:endParaRPr>
          </a:p>
        </p:txBody>
      </p:sp>
      <p:sp>
        <p:nvSpPr>
          <p:cNvPr id="13" name="Rounded Rectangle 12"/>
          <p:cNvSpPr/>
          <p:nvPr/>
        </p:nvSpPr>
        <p:spPr>
          <a:xfrm>
            <a:off x="3232036" y="2439146"/>
            <a:ext cx="1463040" cy="1427341"/>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a:solidFill>
                  <a:schemeClr val="accent1"/>
                </a:solidFill>
              </a:rPr>
              <a:t>On board</a:t>
            </a:r>
            <a:endParaRPr lang="en-US" sz="2000" dirty="0" err="1">
              <a:solidFill>
                <a:schemeClr val="accent1"/>
              </a:solidFill>
            </a:endParaRPr>
          </a:p>
        </p:txBody>
      </p:sp>
      <p:sp>
        <p:nvSpPr>
          <p:cNvPr id="14" name="Rounded Rectangle 13"/>
          <p:cNvSpPr/>
          <p:nvPr/>
        </p:nvSpPr>
        <p:spPr>
          <a:xfrm>
            <a:off x="6300898" y="2439146"/>
            <a:ext cx="1463040" cy="1427341"/>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a:solidFill>
                  <a:schemeClr val="accent1"/>
                </a:solidFill>
              </a:rPr>
              <a:t>Test</a:t>
            </a:r>
            <a:endParaRPr lang="en-US" sz="2000" dirty="0" err="1">
              <a:solidFill>
                <a:schemeClr val="accent1"/>
              </a:solidFill>
            </a:endParaRPr>
          </a:p>
        </p:txBody>
      </p:sp>
      <p:sp>
        <p:nvSpPr>
          <p:cNvPr id="15" name="Rounded Rectangle 14"/>
          <p:cNvSpPr/>
          <p:nvPr/>
        </p:nvSpPr>
        <p:spPr>
          <a:xfrm>
            <a:off x="7824665" y="2439146"/>
            <a:ext cx="1463040" cy="1427341"/>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000" dirty="0">
                <a:solidFill>
                  <a:schemeClr val="accent1"/>
                </a:solidFill>
              </a:rPr>
              <a:t>Deploy</a:t>
            </a:r>
            <a:endParaRPr lang="en-US" sz="2000" dirty="0" err="1">
              <a:solidFill>
                <a:schemeClr val="accent1"/>
              </a:solidFill>
            </a:endParaRPr>
          </a:p>
        </p:txBody>
      </p:sp>
      <p:grpSp>
        <p:nvGrpSpPr>
          <p:cNvPr id="49" name="Group 48"/>
          <p:cNvGrpSpPr/>
          <p:nvPr/>
        </p:nvGrpSpPr>
        <p:grpSpPr>
          <a:xfrm>
            <a:off x="6503271" y="3130389"/>
            <a:ext cx="464912" cy="528320"/>
            <a:chOff x="4542971" y="1468330"/>
            <a:chExt cx="316968" cy="347434"/>
          </a:xfrm>
          <a:solidFill>
            <a:srgbClr val="0063BE"/>
          </a:solidFill>
        </p:grpSpPr>
        <p:sp>
          <p:nvSpPr>
            <p:cNvPr id="50" name="Oval 49"/>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51" name="Freeform 50"/>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55" name="TextBox 54"/>
          <p:cNvSpPr txBox="1"/>
          <p:nvPr/>
        </p:nvSpPr>
        <p:spPr>
          <a:xfrm>
            <a:off x="2798814" y="4760277"/>
            <a:ext cx="785793" cy="307777"/>
          </a:xfrm>
          <a:prstGeom prst="rect">
            <a:avLst/>
          </a:prstGeom>
          <a:solidFill>
            <a:schemeClr val="bg1"/>
          </a:solidFill>
        </p:spPr>
        <p:txBody>
          <a:bodyPr wrap="none" rtlCol="0">
            <a:spAutoFit/>
          </a:bodyPr>
          <a:lstStyle/>
          <a:p>
            <a:r>
              <a:rPr lang="en-GB" sz="1400" dirty="0">
                <a:solidFill>
                  <a:schemeClr val="tx2"/>
                </a:solidFill>
              </a:rPr>
              <a:t>Supplier</a:t>
            </a:r>
            <a:endParaRPr lang="en-US" sz="1400" dirty="0" err="1">
              <a:solidFill>
                <a:schemeClr val="tx2"/>
              </a:solidFill>
            </a:endParaRPr>
          </a:p>
        </p:txBody>
      </p:sp>
      <p:sp>
        <p:nvSpPr>
          <p:cNvPr id="56" name="TextBox 55"/>
          <p:cNvSpPr txBox="1"/>
          <p:nvPr/>
        </p:nvSpPr>
        <p:spPr>
          <a:xfrm>
            <a:off x="3789714" y="3326034"/>
            <a:ext cx="884067" cy="523220"/>
          </a:xfrm>
          <a:prstGeom prst="rect">
            <a:avLst/>
          </a:prstGeom>
          <a:solidFill>
            <a:schemeClr val="bg1"/>
          </a:solidFill>
        </p:spPr>
        <p:txBody>
          <a:bodyPr wrap="square" rtlCol="0">
            <a:spAutoFit/>
          </a:bodyPr>
          <a:lstStyle/>
          <a:p>
            <a:pPr algn="r"/>
            <a:r>
              <a:rPr lang="en-GB" sz="1400" dirty="0">
                <a:solidFill>
                  <a:schemeClr val="tx2"/>
                </a:solidFill>
              </a:rPr>
              <a:t>Asset Manager</a:t>
            </a:r>
            <a:endParaRPr lang="en-US" sz="1400" dirty="0" err="1">
              <a:solidFill>
                <a:schemeClr val="tx2"/>
              </a:solidFill>
            </a:endParaRPr>
          </a:p>
        </p:txBody>
      </p:sp>
      <p:sp>
        <p:nvSpPr>
          <p:cNvPr id="57" name="TextBox 56"/>
          <p:cNvSpPr txBox="1"/>
          <p:nvPr/>
        </p:nvSpPr>
        <p:spPr>
          <a:xfrm>
            <a:off x="3261789" y="2779069"/>
            <a:ext cx="1237678" cy="523220"/>
          </a:xfrm>
          <a:prstGeom prst="rect">
            <a:avLst/>
          </a:prstGeom>
          <a:solidFill>
            <a:schemeClr val="bg1"/>
          </a:solidFill>
        </p:spPr>
        <p:txBody>
          <a:bodyPr wrap="square" rtlCol="0">
            <a:spAutoFit/>
          </a:bodyPr>
          <a:lstStyle/>
          <a:p>
            <a:r>
              <a:rPr lang="en-GB" sz="1400" dirty="0">
                <a:solidFill>
                  <a:schemeClr val="tx2"/>
                </a:solidFill>
              </a:rPr>
              <a:t>Technology Specialist</a:t>
            </a:r>
            <a:endParaRPr lang="en-US" sz="1400" dirty="0" err="1">
              <a:solidFill>
                <a:schemeClr val="tx2"/>
              </a:solidFill>
            </a:endParaRPr>
          </a:p>
        </p:txBody>
      </p:sp>
      <p:grpSp>
        <p:nvGrpSpPr>
          <p:cNvPr id="58" name="Group 57"/>
          <p:cNvGrpSpPr/>
          <p:nvPr/>
        </p:nvGrpSpPr>
        <p:grpSpPr>
          <a:xfrm>
            <a:off x="4147467" y="2766042"/>
            <a:ext cx="464912" cy="528320"/>
            <a:chOff x="4542971" y="1468330"/>
            <a:chExt cx="316968" cy="347434"/>
          </a:xfrm>
          <a:solidFill>
            <a:srgbClr val="AAB300"/>
          </a:solidFill>
        </p:grpSpPr>
        <p:sp>
          <p:nvSpPr>
            <p:cNvPr id="59" name="Oval 58"/>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60" name="Freeform 59"/>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61" name="TextBox 60"/>
          <p:cNvSpPr txBox="1"/>
          <p:nvPr/>
        </p:nvSpPr>
        <p:spPr>
          <a:xfrm>
            <a:off x="7042623" y="3503231"/>
            <a:ext cx="693908" cy="307777"/>
          </a:xfrm>
          <a:prstGeom prst="rect">
            <a:avLst/>
          </a:prstGeom>
          <a:solidFill>
            <a:schemeClr val="bg1"/>
          </a:solidFill>
        </p:spPr>
        <p:txBody>
          <a:bodyPr wrap="none" rtlCol="0">
            <a:spAutoFit/>
          </a:bodyPr>
          <a:lstStyle/>
          <a:p>
            <a:r>
              <a:rPr lang="en-GB" sz="1400" dirty="0">
                <a:solidFill>
                  <a:schemeClr val="tx2"/>
                </a:solidFill>
              </a:rPr>
              <a:t>Testers</a:t>
            </a:r>
            <a:endParaRPr lang="en-US" sz="1400" dirty="0" err="1">
              <a:solidFill>
                <a:schemeClr val="tx2"/>
              </a:solidFill>
            </a:endParaRPr>
          </a:p>
        </p:txBody>
      </p:sp>
      <p:grpSp>
        <p:nvGrpSpPr>
          <p:cNvPr id="72" name="Group 71"/>
          <p:cNvGrpSpPr/>
          <p:nvPr/>
        </p:nvGrpSpPr>
        <p:grpSpPr>
          <a:xfrm>
            <a:off x="8323729" y="2888656"/>
            <a:ext cx="464912" cy="528320"/>
            <a:chOff x="4542971" y="1468330"/>
            <a:chExt cx="316968" cy="347434"/>
          </a:xfrm>
          <a:solidFill>
            <a:srgbClr val="0063BE">
              <a:lumMod val="40000"/>
              <a:lumOff val="60000"/>
            </a:srgbClr>
          </a:solidFill>
        </p:grpSpPr>
        <p:sp>
          <p:nvSpPr>
            <p:cNvPr id="73" name="Oval 72"/>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74" name="Freeform 73"/>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75" name="TextBox 74"/>
          <p:cNvSpPr txBox="1"/>
          <p:nvPr/>
        </p:nvSpPr>
        <p:spPr>
          <a:xfrm>
            <a:off x="8040015" y="3503230"/>
            <a:ext cx="1054487" cy="307777"/>
          </a:xfrm>
          <a:prstGeom prst="rect">
            <a:avLst/>
          </a:prstGeom>
          <a:solidFill>
            <a:schemeClr val="bg1"/>
          </a:solidFill>
        </p:spPr>
        <p:txBody>
          <a:bodyPr wrap="square" rtlCol="0">
            <a:spAutoFit/>
          </a:bodyPr>
          <a:lstStyle/>
          <a:p>
            <a:r>
              <a:rPr lang="en-GB" sz="1400" dirty="0">
                <a:solidFill>
                  <a:schemeClr val="tx2"/>
                </a:solidFill>
              </a:rPr>
              <a:t>Operations</a:t>
            </a:r>
            <a:endParaRPr lang="en-US" sz="1400" dirty="0" err="1">
              <a:solidFill>
                <a:schemeClr val="tx2"/>
              </a:solidFill>
            </a:endParaRPr>
          </a:p>
        </p:txBody>
      </p:sp>
      <p:grpSp>
        <p:nvGrpSpPr>
          <p:cNvPr id="46" name="Group 45"/>
          <p:cNvGrpSpPr/>
          <p:nvPr/>
        </p:nvGrpSpPr>
        <p:grpSpPr>
          <a:xfrm>
            <a:off x="5747963" y="2810440"/>
            <a:ext cx="464912" cy="528320"/>
            <a:chOff x="4542971" y="1468330"/>
            <a:chExt cx="316968" cy="347434"/>
          </a:xfrm>
          <a:solidFill>
            <a:srgbClr val="0063BE">
              <a:lumMod val="40000"/>
              <a:lumOff val="60000"/>
            </a:srgbClr>
          </a:solidFill>
        </p:grpSpPr>
        <p:sp>
          <p:nvSpPr>
            <p:cNvPr id="47" name="Oval 46"/>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48" name="Freeform 47"/>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grpSp>
        <p:nvGrpSpPr>
          <p:cNvPr id="67" name="Group 66"/>
          <p:cNvGrpSpPr/>
          <p:nvPr/>
        </p:nvGrpSpPr>
        <p:grpSpPr>
          <a:xfrm>
            <a:off x="5478661" y="2880059"/>
            <a:ext cx="464912" cy="528320"/>
            <a:chOff x="4542971" y="1468330"/>
            <a:chExt cx="316968" cy="347434"/>
          </a:xfrm>
          <a:solidFill>
            <a:srgbClr val="569099"/>
          </a:solidFill>
        </p:grpSpPr>
        <p:sp>
          <p:nvSpPr>
            <p:cNvPr id="68" name="Oval 67"/>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69" name="Freeform 68"/>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76" name="Rounded Rectangle 75"/>
          <p:cNvSpPr/>
          <p:nvPr/>
        </p:nvSpPr>
        <p:spPr>
          <a:xfrm>
            <a:off x="1642189" y="3967529"/>
            <a:ext cx="3126579" cy="1793726"/>
          </a:xfrm>
          <a:prstGeom prst="roundRect">
            <a:avLst>
              <a:gd name="adj" fmla="val 2568"/>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solidFill>
                <a:schemeClr val="tx2"/>
              </a:solidFill>
            </a:endParaRPr>
          </a:p>
        </p:txBody>
      </p:sp>
      <p:sp>
        <p:nvSpPr>
          <p:cNvPr id="77" name="TextBox 76"/>
          <p:cNvSpPr txBox="1"/>
          <p:nvPr/>
        </p:nvSpPr>
        <p:spPr>
          <a:xfrm>
            <a:off x="2015230" y="5950379"/>
            <a:ext cx="1464836" cy="461665"/>
          </a:xfrm>
          <a:prstGeom prst="rect">
            <a:avLst/>
          </a:prstGeom>
          <a:solidFill>
            <a:schemeClr val="bg1"/>
          </a:solidFill>
        </p:spPr>
        <p:txBody>
          <a:bodyPr wrap="square" rtlCol="0">
            <a:spAutoFit/>
          </a:bodyPr>
          <a:lstStyle/>
          <a:p>
            <a:r>
              <a:rPr lang="en-GB" sz="2400" dirty="0">
                <a:solidFill>
                  <a:schemeClr val="tx2"/>
                </a:solidFill>
              </a:rPr>
              <a:t>Partners</a:t>
            </a:r>
            <a:endParaRPr lang="en-US" sz="2400" dirty="0" err="1">
              <a:solidFill>
                <a:schemeClr val="tx2"/>
              </a:solidFill>
            </a:endParaRPr>
          </a:p>
        </p:txBody>
      </p:sp>
      <p:grpSp>
        <p:nvGrpSpPr>
          <p:cNvPr id="40" name="Group 39"/>
          <p:cNvGrpSpPr/>
          <p:nvPr/>
        </p:nvGrpSpPr>
        <p:grpSpPr>
          <a:xfrm>
            <a:off x="3329718" y="3274156"/>
            <a:ext cx="464912" cy="528320"/>
            <a:chOff x="4542971" y="1468330"/>
            <a:chExt cx="316968" cy="347434"/>
          </a:xfrm>
          <a:solidFill>
            <a:srgbClr val="EF8200"/>
          </a:solidFill>
        </p:grpSpPr>
        <p:sp>
          <p:nvSpPr>
            <p:cNvPr id="41" name="Oval 40"/>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42" name="Freeform 41"/>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cxnSp>
        <p:nvCxnSpPr>
          <p:cNvPr id="37" name="Straight Arrow Connector 36"/>
          <p:cNvCxnSpPr/>
          <p:nvPr/>
        </p:nvCxnSpPr>
        <p:spPr>
          <a:xfrm flipH="1" flipV="1">
            <a:off x="3832661" y="3515683"/>
            <a:ext cx="9427" cy="678729"/>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92" name="Group 91"/>
          <p:cNvGrpSpPr/>
          <p:nvPr/>
        </p:nvGrpSpPr>
        <p:grpSpPr>
          <a:xfrm>
            <a:off x="2965332" y="4260728"/>
            <a:ext cx="464912" cy="528320"/>
            <a:chOff x="4542971" y="1468330"/>
            <a:chExt cx="316968" cy="347434"/>
          </a:xfrm>
          <a:solidFill>
            <a:srgbClr val="996600"/>
          </a:solidFill>
        </p:grpSpPr>
        <p:sp>
          <p:nvSpPr>
            <p:cNvPr id="93" name="Oval 92"/>
            <p:cNvSpPr/>
            <p:nvPr/>
          </p:nvSpPr>
          <p:spPr>
            <a:xfrm>
              <a:off x="4619708" y="1468330"/>
              <a:ext cx="178594" cy="186167"/>
            </a:xfrm>
            <a:prstGeom prst="ellipse">
              <a:avLst/>
            </a:prstGeom>
            <a:grpFill/>
            <a:ln w="12700" cap="sq"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sp>
          <p:nvSpPr>
            <p:cNvPr id="94" name="Freeform 93"/>
            <p:cNvSpPr/>
            <p:nvPr/>
          </p:nvSpPr>
          <p:spPr>
            <a:xfrm>
              <a:off x="4542971" y="1608500"/>
              <a:ext cx="316968" cy="207264"/>
            </a:xfrm>
            <a:custGeom>
              <a:avLst/>
              <a:gdLst>
                <a:gd name="connsiteX0" fmla="*/ 250825 w 316968"/>
                <a:gd name="connsiteY0" fmla="*/ 0 h 207264"/>
                <a:gd name="connsiteX1" fmla="*/ 250825 w 316968"/>
                <a:gd name="connsiteY1" fmla="*/ 19831 h 207264"/>
                <a:gd name="connsiteX2" fmla="*/ 254200 w 316968"/>
                <a:gd name="connsiteY2" fmla="*/ 22398 h 207264"/>
                <a:gd name="connsiteX3" fmla="*/ 313914 w 316968"/>
                <a:gd name="connsiteY3" fmla="*/ 147358 h 207264"/>
                <a:gd name="connsiteX4" fmla="*/ 316968 w 316968"/>
                <a:gd name="connsiteY4" fmla="*/ 181528 h 207264"/>
                <a:gd name="connsiteX5" fmla="*/ 264220 w 316968"/>
                <a:gd name="connsiteY5" fmla="*/ 195412 h 207264"/>
                <a:gd name="connsiteX6" fmla="*/ 143175 w 316968"/>
                <a:gd name="connsiteY6" fmla="*/ 207264 h 207264"/>
                <a:gd name="connsiteX7" fmla="*/ 22130 w 316968"/>
                <a:gd name="connsiteY7" fmla="*/ 195412 h 207264"/>
                <a:gd name="connsiteX8" fmla="*/ 0 w 316968"/>
                <a:gd name="connsiteY8" fmla="*/ 189587 h 207264"/>
                <a:gd name="connsiteX9" fmla="*/ 8334 w 316968"/>
                <a:gd name="connsiteY9" fmla="*/ 127395 h 207264"/>
                <a:gd name="connsiteX10" fmla="*/ 40443 w 316968"/>
                <a:gd name="connsiteY10" fmla="*/ 55401 h 207264"/>
                <a:gd name="connsiteX11" fmla="*/ 77807 w 316968"/>
                <a:gd name="connsiteY11" fmla="*/ 13748 h 207264"/>
                <a:gd name="connsiteX12" fmla="*/ 110681 w 316968"/>
                <a:gd name="connsiteY12" fmla="*/ 38501 h 207264"/>
                <a:gd name="connsiteX13" fmla="*/ 158485 w 316968"/>
                <a:gd name="connsiteY13" fmla="*/ 49280 h 207264"/>
                <a:gd name="connsiteX14" fmla="*/ 245327 w 316968"/>
                <a:gd name="connsiteY14" fmla="*/ 9107 h 207264"/>
                <a:gd name="connsiteX15" fmla="*/ 250825 w 316968"/>
                <a:gd name="connsiteY15" fmla="*/ 0 h 20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6968" h="207264">
                  <a:moveTo>
                    <a:pt x="250825" y="0"/>
                  </a:moveTo>
                  <a:lnTo>
                    <a:pt x="250825" y="19831"/>
                  </a:lnTo>
                  <a:lnTo>
                    <a:pt x="254200" y="22398"/>
                  </a:lnTo>
                  <a:cubicBezTo>
                    <a:pt x="283933" y="55945"/>
                    <a:pt x="305160" y="99089"/>
                    <a:pt x="313914" y="147358"/>
                  </a:cubicBezTo>
                  <a:lnTo>
                    <a:pt x="316968" y="181528"/>
                  </a:lnTo>
                  <a:lnTo>
                    <a:pt x="264220" y="195412"/>
                  </a:lnTo>
                  <a:cubicBezTo>
                    <a:pt x="227016" y="203044"/>
                    <a:pt x="186112" y="207264"/>
                    <a:pt x="143175" y="207264"/>
                  </a:cubicBezTo>
                  <a:cubicBezTo>
                    <a:pt x="100239" y="207264"/>
                    <a:pt x="59335" y="203044"/>
                    <a:pt x="22130" y="195412"/>
                  </a:cubicBezTo>
                  <a:lnTo>
                    <a:pt x="0" y="189587"/>
                  </a:lnTo>
                  <a:lnTo>
                    <a:pt x="8334" y="127395"/>
                  </a:lnTo>
                  <a:cubicBezTo>
                    <a:pt x="15535" y="101274"/>
                    <a:pt x="26473" y="77011"/>
                    <a:pt x="40443" y="55401"/>
                  </a:cubicBezTo>
                  <a:lnTo>
                    <a:pt x="77807" y="13748"/>
                  </a:lnTo>
                  <a:lnTo>
                    <a:pt x="110681" y="38501"/>
                  </a:lnTo>
                  <a:cubicBezTo>
                    <a:pt x="125374" y="45442"/>
                    <a:pt x="141528" y="49280"/>
                    <a:pt x="158485" y="49280"/>
                  </a:cubicBezTo>
                  <a:cubicBezTo>
                    <a:pt x="192399" y="49280"/>
                    <a:pt x="223102" y="33928"/>
                    <a:pt x="245327" y="9107"/>
                  </a:cubicBezTo>
                  <a:lnTo>
                    <a:pt x="250825" y="0"/>
                  </a:lnTo>
                  <a:close/>
                </a:path>
              </a:pathLst>
            </a:custGeom>
            <a:grpFill/>
            <a:ln w="19050" cap="sq" cmpd="sng" algn="ctr">
              <a:solidFill>
                <a:srgbClr val="FFFF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Arial"/>
                <a:ea typeface="+mn-ea"/>
                <a:cs typeface="+mn-cs"/>
              </a:endParaRPr>
            </a:p>
          </p:txBody>
        </p:sp>
      </p:grpSp>
      <p:sp>
        <p:nvSpPr>
          <p:cNvPr id="102" name="TextBox 101"/>
          <p:cNvSpPr txBox="1"/>
          <p:nvPr/>
        </p:nvSpPr>
        <p:spPr>
          <a:xfrm>
            <a:off x="3149013" y="1162557"/>
            <a:ext cx="1629085" cy="769441"/>
          </a:xfrm>
          <a:prstGeom prst="rect">
            <a:avLst/>
          </a:prstGeom>
          <a:noFill/>
        </p:spPr>
        <p:txBody>
          <a:bodyPr wrap="square" rtlCol="0">
            <a:spAutoFit/>
          </a:bodyPr>
          <a:lstStyle/>
          <a:p>
            <a:r>
              <a:rPr lang="en-GB" sz="1100" dirty="0">
                <a:solidFill>
                  <a:schemeClr val="tx2"/>
                </a:solidFill>
              </a:rPr>
              <a:t>Enrich model with monitoring, management dependencies etc. </a:t>
            </a:r>
            <a:endParaRPr lang="en-US" sz="1100" dirty="0" err="1">
              <a:solidFill>
                <a:schemeClr val="tx2"/>
              </a:solidFill>
            </a:endParaRPr>
          </a:p>
        </p:txBody>
      </p:sp>
      <p:sp>
        <p:nvSpPr>
          <p:cNvPr id="103" name="Oval 102"/>
          <p:cNvSpPr/>
          <p:nvPr/>
        </p:nvSpPr>
        <p:spPr>
          <a:xfrm>
            <a:off x="2788793" y="3423013"/>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prstClr val="black"/>
                </a:solidFill>
              </a:rPr>
              <a:t>1</a:t>
            </a:r>
          </a:p>
        </p:txBody>
      </p:sp>
      <p:sp>
        <p:nvSpPr>
          <p:cNvPr id="104" name="TextBox 103"/>
          <p:cNvSpPr txBox="1"/>
          <p:nvPr/>
        </p:nvSpPr>
        <p:spPr>
          <a:xfrm>
            <a:off x="4888963" y="1470393"/>
            <a:ext cx="1222652" cy="430887"/>
          </a:xfrm>
          <a:prstGeom prst="rect">
            <a:avLst/>
          </a:prstGeom>
          <a:noFill/>
        </p:spPr>
        <p:txBody>
          <a:bodyPr wrap="square" rtlCol="0">
            <a:spAutoFit/>
          </a:bodyPr>
          <a:lstStyle/>
          <a:p>
            <a:r>
              <a:rPr lang="en-GB" sz="1100" dirty="0">
                <a:solidFill>
                  <a:schemeClr val="tx2"/>
                </a:solidFill>
              </a:rPr>
              <a:t>Create VF and Service designs</a:t>
            </a:r>
            <a:endParaRPr lang="en-US" sz="1100" dirty="0" err="1">
              <a:solidFill>
                <a:schemeClr val="tx2"/>
              </a:solidFill>
            </a:endParaRPr>
          </a:p>
        </p:txBody>
      </p:sp>
      <p:sp>
        <p:nvSpPr>
          <p:cNvPr id="106" name="TextBox 105"/>
          <p:cNvSpPr txBox="1"/>
          <p:nvPr/>
        </p:nvSpPr>
        <p:spPr>
          <a:xfrm>
            <a:off x="1568703" y="2432820"/>
            <a:ext cx="1629085" cy="600164"/>
          </a:xfrm>
          <a:prstGeom prst="rect">
            <a:avLst/>
          </a:prstGeom>
          <a:noFill/>
        </p:spPr>
        <p:txBody>
          <a:bodyPr wrap="square" rtlCol="0">
            <a:spAutoFit/>
          </a:bodyPr>
          <a:lstStyle/>
          <a:p>
            <a:r>
              <a:rPr lang="en-GB" sz="1100" dirty="0">
                <a:solidFill>
                  <a:schemeClr val="tx2"/>
                </a:solidFill>
              </a:rPr>
              <a:t>Build topology from vendor info (HEAT or manual)</a:t>
            </a:r>
          </a:p>
        </p:txBody>
      </p:sp>
      <p:sp>
        <p:nvSpPr>
          <p:cNvPr id="107" name="TextBox 106"/>
          <p:cNvSpPr txBox="1"/>
          <p:nvPr/>
        </p:nvSpPr>
        <p:spPr>
          <a:xfrm>
            <a:off x="1561085" y="3199076"/>
            <a:ext cx="1629085" cy="261610"/>
          </a:xfrm>
          <a:prstGeom prst="rect">
            <a:avLst/>
          </a:prstGeom>
          <a:noFill/>
        </p:spPr>
        <p:txBody>
          <a:bodyPr wrap="square" rtlCol="0">
            <a:spAutoFit/>
          </a:bodyPr>
          <a:lstStyle/>
          <a:p>
            <a:r>
              <a:rPr lang="en-GB" sz="1100" dirty="0">
                <a:solidFill>
                  <a:schemeClr val="tx2"/>
                </a:solidFill>
              </a:rPr>
              <a:t>Model vendor license</a:t>
            </a:r>
          </a:p>
        </p:txBody>
      </p:sp>
      <p:cxnSp>
        <p:nvCxnSpPr>
          <p:cNvPr id="108" name="Straight Arrow Connector 107"/>
          <p:cNvCxnSpPr>
            <a:endCxn id="13" idx="1"/>
          </p:cNvCxnSpPr>
          <p:nvPr/>
        </p:nvCxnSpPr>
        <p:spPr>
          <a:xfrm>
            <a:off x="2332215" y="3152290"/>
            <a:ext cx="899821" cy="52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2786012" y="2832103"/>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2</a:t>
            </a:r>
            <a:endParaRPr lang="en-US" sz="1000" b="1" dirty="0">
              <a:solidFill>
                <a:prstClr val="black"/>
              </a:solidFill>
            </a:endParaRPr>
          </a:p>
        </p:txBody>
      </p:sp>
      <p:cxnSp>
        <p:nvCxnSpPr>
          <p:cNvPr id="137" name="Straight Arrow Connector 136"/>
          <p:cNvCxnSpPr>
            <a:stCxn id="102" idx="2"/>
            <a:endCxn id="13" idx="0"/>
          </p:cNvCxnSpPr>
          <p:nvPr/>
        </p:nvCxnSpPr>
        <p:spPr>
          <a:xfrm>
            <a:off x="3963556" y="1931998"/>
            <a:ext cx="0" cy="5071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3652554" y="2044718"/>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3</a:t>
            </a:r>
            <a:endParaRPr lang="en-US" sz="1000" b="1" dirty="0">
              <a:solidFill>
                <a:prstClr val="black"/>
              </a:solidFill>
            </a:endParaRPr>
          </a:p>
        </p:txBody>
      </p:sp>
      <p:cxnSp>
        <p:nvCxnSpPr>
          <p:cNvPr id="139" name="Straight Arrow Connector 138"/>
          <p:cNvCxnSpPr>
            <a:stCxn id="104" idx="2"/>
            <a:endCxn id="12" idx="0"/>
          </p:cNvCxnSpPr>
          <p:nvPr/>
        </p:nvCxnSpPr>
        <p:spPr>
          <a:xfrm>
            <a:off x="5500289" y="1901280"/>
            <a:ext cx="0" cy="53786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0" name="Oval 139"/>
          <p:cNvSpPr/>
          <p:nvPr/>
        </p:nvSpPr>
        <p:spPr>
          <a:xfrm>
            <a:off x="5189286" y="2025358"/>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4</a:t>
            </a:r>
            <a:endParaRPr lang="en-US" sz="1000" b="1" dirty="0">
              <a:solidFill>
                <a:prstClr val="black"/>
              </a:solidFill>
            </a:endParaRPr>
          </a:p>
        </p:txBody>
      </p:sp>
      <p:sp>
        <p:nvSpPr>
          <p:cNvPr id="141" name="TextBox 140"/>
          <p:cNvSpPr txBox="1"/>
          <p:nvPr/>
        </p:nvSpPr>
        <p:spPr>
          <a:xfrm>
            <a:off x="6421092" y="1477097"/>
            <a:ext cx="1222652" cy="430887"/>
          </a:xfrm>
          <a:prstGeom prst="rect">
            <a:avLst/>
          </a:prstGeom>
          <a:noFill/>
        </p:spPr>
        <p:txBody>
          <a:bodyPr wrap="square" rtlCol="0">
            <a:spAutoFit/>
          </a:bodyPr>
          <a:lstStyle/>
          <a:p>
            <a:r>
              <a:rPr lang="en-GB" sz="1100" dirty="0">
                <a:solidFill>
                  <a:schemeClr val="tx2"/>
                </a:solidFill>
              </a:rPr>
              <a:t>Manually test models in lab</a:t>
            </a:r>
            <a:endParaRPr lang="en-US" sz="1100" dirty="0" err="1">
              <a:solidFill>
                <a:schemeClr val="tx2"/>
              </a:solidFill>
            </a:endParaRPr>
          </a:p>
        </p:txBody>
      </p:sp>
      <p:cxnSp>
        <p:nvCxnSpPr>
          <p:cNvPr id="142" name="Straight Arrow Connector 141"/>
          <p:cNvCxnSpPr>
            <a:stCxn id="141" idx="2"/>
            <a:endCxn id="14" idx="0"/>
          </p:cNvCxnSpPr>
          <p:nvPr/>
        </p:nvCxnSpPr>
        <p:spPr>
          <a:xfrm>
            <a:off x="7032418" y="1907984"/>
            <a:ext cx="0" cy="53116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6695199" y="2025358"/>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5</a:t>
            </a:r>
            <a:endParaRPr lang="en-US" sz="1000" b="1" dirty="0">
              <a:solidFill>
                <a:prstClr val="black"/>
              </a:solidFill>
            </a:endParaRPr>
          </a:p>
        </p:txBody>
      </p:sp>
      <p:sp>
        <p:nvSpPr>
          <p:cNvPr id="144" name="TextBox 143"/>
          <p:cNvSpPr txBox="1"/>
          <p:nvPr/>
        </p:nvSpPr>
        <p:spPr>
          <a:xfrm>
            <a:off x="7944859" y="1460199"/>
            <a:ext cx="1222652" cy="430887"/>
          </a:xfrm>
          <a:prstGeom prst="rect">
            <a:avLst/>
          </a:prstGeom>
          <a:noFill/>
        </p:spPr>
        <p:txBody>
          <a:bodyPr wrap="square" rtlCol="0">
            <a:spAutoFit/>
          </a:bodyPr>
          <a:lstStyle/>
          <a:p>
            <a:r>
              <a:rPr lang="en-GB" sz="1100" dirty="0">
                <a:solidFill>
                  <a:schemeClr val="tx2"/>
                </a:solidFill>
              </a:rPr>
              <a:t>Deploy to product servers</a:t>
            </a:r>
            <a:endParaRPr lang="en-US" sz="1100" dirty="0" err="1">
              <a:solidFill>
                <a:schemeClr val="tx2"/>
              </a:solidFill>
            </a:endParaRPr>
          </a:p>
        </p:txBody>
      </p:sp>
      <p:cxnSp>
        <p:nvCxnSpPr>
          <p:cNvPr id="145" name="Straight Arrow Connector 144"/>
          <p:cNvCxnSpPr>
            <a:stCxn id="144" idx="2"/>
            <a:endCxn id="15" idx="0"/>
          </p:cNvCxnSpPr>
          <p:nvPr/>
        </p:nvCxnSpPr>
        <p:spPr>
          <a:xfrm>
            <a:off x="8556185" y="1891086"/>
            <a:ext cx="0" cy="5480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Oval 145"/>
          <p:cNvSpPr/>
          <p:nvPr/>
        </p:nvSpPr>
        <p:spPr>
          <a:xfrm>
            <a:off x="8218965" y="2020261"/>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6</a:t>
            </a:r>
            <a:endParaRPr lang="en-US" sz="1000" b="1" dirty="0">
              <a:solidFill>
                <a:prstClr val="black"/>
              </a:solidFill>
            </a:endParaRPr>
          </a:p>
        </p:txBody>
      </p:sp>
      <p:grpSp>
        <p:nvGrpSpPr>
          <p:cNvPr id="153" name="Group 152"/>
          <p:cNvGrpSpPr>
            <a:grpSpLocks noChangeAspect="1"/>
          </p:cNvGrpSpPr>
          <p:nvPr/>
        </p:nvGrpSpPr>
        <p:grpSpPr>
          <a:xfrm>
            <a:off x="5096742" y="4401686"/>
            <a:ext cx="733727" cy="720777"/>
            <a:chOff x="-1425862" y="4000869"/>
            <a:chExt cx="386679" cy="348652"/>
          </a:xfrm>
        </p:grpSpPr>
        <p:sp>
          <p:nvSpPr>
            <p:cNvPr id="154" name="Freeform 14"/>
            <p:cNvSpPr>
              <a:spLocks noChangeAspect="1" noEditPoints="1"/>
            </p:cNvSpPr>
            <p:nvPr/>
          </p:nvSpPr>
          <p:spPr bwMode="auto">
            <a:xfrm>
              <a:off x="-1425862" y="4000869"/>
              <a:ext cx="386679" cy="348652"/>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solidFill>
              <a:srgbClr val="AFAFAF"/>
            </a:solidFill>
            <a:ln>
              <a:noFill/>
            </a:ln>
            <a:extLst/>
          </p:spPr>
          <p:txBody>
            <a:bodyPr vert="horz" wrap="square" lIns="91440" tIns="45720" rIns="91440" bIns="45720" numCol="1" anchor="t" anchorCtr="0" compatLnSpc="1">
              <a:prstTxWarp prst="textNoShape">
                <a:avLst/>
              </a:prstTxWarp>
            </a:bodyPr>
            <a:lstStyle/>
            <a:p>
              <a:endParaRPr lang="en-US" sz="2000"/>
            </a:p>
          </p:txBody>
        </p:sp>
        <p:sp>
          <p:nvSpPr>
            <p:cNvPr id="155" name="Rounded Rectangle 154"/>
            <p:cNvSpPr/>
            <p:nvPr/>
          </p:nvSpPr>
          <p:spPr>
            <a:xfrm>
              <a:off x="-1334726" y="4133850"/>
              <a:ext cx="150631" cy="159587"/>
            </a:xfrm>
            <a:prstGeom prst="roundRect">
              <a:avLst/>
            </a:pr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57" name="Can 156"/>
          <p:cNvSpPr/>
          <p:nvPr/>
        </p:nvSpPr>
        <p:spPr>
          <a:xfrm>
            <a:off x="5878061" y="4676601"/>
            <a:ext cx="903391" cy="7899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Quarantine</a:t>
            </a:r>
          </a:p>
        </p:txBody>
      </p:sp>
      <p:sp>
        <p:nvSpPr>
          <p:cNvPr id="158" name="Freeform 157"/>
          <p:cNvSpPr/>
          <p:nvPr/>
        </p:nvSpPr>
        <p:spPr>
          <a:xfrm rot="549899">
            <a:off x="6059413" y="4566389"/>
            <a:ext cx="540686" cy="245522"/>
          </a:xfrm>
          <a:custGeom>
            <a:avLst/>
            <a:gdLst>
              <a:gd name="connsiteX0" fmla="*/ 103892 w 226150"/>
              <a:gd name="connsiteY0" fmla="*/ 185 h 129350"/>
              <a:gd name="connsiteX1" fmla="*/ 214051 w 226150"/>
              <a:gd name="connsiteY1" fmla="*/ 77289 h 129350"/>
              <a:gd name="connsiteX2" fmla="*/ 226150 w 226150"/>
              <a:gd name="connsiteY2" fmla="*/ 129350 h 129350"/>
              <a:gd name="connsiteX3" fmla="*/ 145720 w 226150"/>
              <a:gd name="connsiteY3" fmla="*/ 129350 h 129350"/>
              <a:gd name="connsiteX4" fmla="*/ 136974 w 226150"/>
              <a:gd name="connsiteY4" fmla="*/ 108304 h 129350"/>
              <a:gd name="connsiteX5" fmla="*/ 113682 w 226150"/>
              <a:gd name="connsiteY5" fmla="*/ 98459 h 129350"/>
              <a:gd name="connsiteX6" fmla="*/ 91784 w 226150"/>
              <a:gd name="connsiteY6" fmla="*/ 111105 h 129350"/>
              <a:gd name="connsiteX7" fmla="*/ 86734 w 226150"/>
              <a:gd name="connsiteY7" fmla="*/ 129350 h 129350"/>
              <a:gd name="connsiteX8" fmla="*/ 0 w 226150"/>
              <a:gd name="connsiteY8" fmla="*/ 129350 h 129350"/>
              <a:gd name="connsiteX9" fmla="*/ 4098 w 226150"/>
              <a:gd name="connsiteY9" fmla="*/ 90302 h 129350"/>
              <a:gd name="connsiteX10" fmla="*/ 103892 w 226150"/>
              <a:gd name="connsiteY10" fmla="*/ 185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150" h="129350">
                <a:moveTo>
                  <a:pt x="103892" y="185"/>
                </a:moveTo>
                <a:cubicBezTo>
                  <a:pt x="151083" y="-2740"/>
                  <a:pt x="193710" y="29227"/>
                  <a:pt x="214051" y="77289"/>
                </a:cubicBezTo>
                <a:lnTo>
                  <a:pt x="226150" y="129350"/>
                </a:lnTo>
                <a:lnTo>
                  <a:pt x="145720" y="129350"/>
                </a:lnTo>
                <a:lnTo>
                  <a:pt x="136974" y="108304"/>
                </a:lnTo>
                <a:cubicBezTo>
                  <a:pt x="130760" y="101714"/>
                  <a:pt x="122506" y="97912"/>
                  <a:pt x="113682" y="98459"/>
                </a:cubicBezTo>
                <a:cubicBezTo>
                  <a:pt x="104858" y="99006"/>
                  <a:pt x="97136" y="103798"/>
                  <a:pt x="91784" y="111105"/>
                </a:cubicBezTo>
                <a:lnTo>
                  <a:pt x="86734" y="129350"/>
                </a:lnTo>
                <a:lnTo>
                  <a:pt x="0" y="129350"/>
                </a:lnTo>
                <a:lnTo>
                  <a:pt x="4098" y="90302"/>
                </a:lnTo>
                <a:cubicBezTo>
                  <a:pt x="18348" y="40096"/>
                  <a:pt x="56701" y="3110"/>
                  <a:pt x="103892" y="185"/>
                </a:cubicBezTo>
                <a:close/>
              </a:path>
            </a:pathLst>
          </a:custGeom>
          <a:solidFill>
            <a:schemeClr val="accent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167" name="TextBox 166"/>
          <p:cNvSpPr txBox="1"/>
          <p:nvPr/>
        </p:nvSpPr>
        <p:spPr>
          <a:xfrm>
            <a:off x="7333533" y="4781575"/>
            <a:ext cx="1222652" cy="430887"/>
          </a:xfrm>
          <a:prstGeom prst="rect">
            <a:avLst/>
          </a:prstGeom>
          <a:noFill/>
        </p:spPr>
        <p:txBody>
          <a:bodyPr wrap="square" rtlCol="0">
            <a:spAutoFit/>
          </a:bodyPr>
          <a:lstStyle/>
          <a:p>
            <a:r>
              <a:rPr lang="en-GB" sz="1100" dirty="0">
                <a:solidFill>
                  <a:schemeClr val="tx2"/>
                </a:solidFill>
              </a:rPr>
              <a:t>Security and malware scanning</a:t>
            </a:r>
            <a:endParaRPr lang="en-US" sz="1100" dirty="0" err="1">
              <a:solidFill>
                <a:schemeClr val="tx2"/>
              </a:solidFill>
            </a:endParaRPr>
          </a:p>
        </p:txBody>
      </p:sp>
      <p:cxnSp>
        <p:nvCxnSpPr>
          <p:cNvPr id="168" name="Straight Arrow Connector 167"/>
          <p:cNvCxnSpPr/>
          <p:nvPr/>
        </p:nvCxnSpPr>
        <p:spPr>
          <a:xfrm>
            <a:off x="4147467" y="4543820"/>
            <a:ext cx="963618" cy="14533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a:stCxn id="167" idx="1"/>
            <a:endCxn id="157" idx="4"/>
          </p:cNvCxnSpPr>
          <p:nvPr/>
        </p:nvCxnSpPr>
        <p:spPr>
          <a:xfrm flipH="1">
            <a:off x="6781452" y="4997019"/>
            <a:ext cx="552081" cy="7454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70" name="Oval 169"/>
          <p:cNvSpPr/>
          <p:nvPr/>
        </p:nvSpPr>
        <p:spPr>
          <a:xfrm>
            <a:off x="6920332" y="4760277"/>
            <a:ext cx="274320" cy="274320"/>
          </a:xfrm>
          <a:prstGeom prst="ellipse">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solidFill>
                  <a:prstClr val="black"/>
                </a:solidFill>
              </a:rPr>
              <a:t>0</a:t>
            </a:r>
            <a:endParaRPr lang="en-US" sz="1000" b="1" dirty="0">
              <a:solidFill>
                <a:prstClr val="black"/>
              </a:solidFill>
            </a:endParaRPr>
          </a:p>
        </p:txBody>
      </p:sp>
    </p:spTree>
    <p:extLst>
      <p:ext uri="{BB962C8B-B14F-4D97-AF65-F5344CB8AC3E}">
        <p14:creationId xmlns:p14="http://schemas.microsoft.com/office/powerpoint/2010/main" val="1894832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601" y="76518"/>
            <a:ext cx="10515600" cy="1325563"/>
          </a:xfrm>
        </p:spPr>
        <p:txBody>
          <a:bodyPr>
            <a:normAutofit/>
          </a:bodyPr>
          <a:lstStyle/>
          <a:p>
            <a:r>
              <a:rPr lang="en-US" dirty="0" smtClean="0">
                <a:latin typeface="Segoe UI" panose="020B0502040204020203" pitchFamily="34" charset="0"/>
                <a:cs typeface="Segoe UI" panose="020B0502040204020203" pitchFamily="34" charset="0"/>
              </a:rPr>
              <a:t>Agenda</a:t>
            </a:r>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half" idx="10"/>
          </p:nvPr>
        </p:nvSpPr>
        <p:spPr>
          <a:xfrm>
            <a:off x="547687" y="1524001"/>
            <a:ext cx="8479771" cy="3411190"/>
          </a:xfrm>
        </p:spPr>
        <p:txBody>
          <a:bodyPr/>
          <a:lstStyle/>
          <a:p>
            <a:r>
              <a:rPr lang="en-US" sz="3200" b="1" dirty="0">
                <a:latin typeface="Calibri Light" panose="020F0302020204030204" pitchFamily="34" charset="0"/>
              </a:rPr>
              <a:t>Overview</a:t>
            </a:r>
          </a:p>
          <a:p>
            <a:r>
              <a:rPr lang="en-US" sz="3200" b="1" dirty="0">
                <a:latin typeface="Calibri Light" panose="020F0302020204030204" pitchFamily="34" charset="0"/>
              </a:rPr>
              <a:t>High Level Architecture</a:t>
            </a:r>
          </a:p>
          <a:p>
            <a:r>
              <a:rPr lang="en-US" sz="3200" b="1" dirty="0">
                <a:latin typeface="Calibri Light" panose="020F0302020204030204" pitchFamily="34" charset="0"/>
              </a:rPr>
              <a:t>Design </a:t>
            </a:r>
            <a:r>
              <a:rPr lang="en-US" sz="3200" b="1" dirty="0" smtClean="0">
                <a:latin typeface="Calibri Light" panose="020F0302020204030204" pitchFamily="34" charset="0"/>
              </a:rPr>
              <a:t>time Architecture</a:t>
            </a:r>
            <a:endParaRPr lang="en-US" sz="3200" b="1" dirty="0">
              <a:latin typeface="Calibri Light" panose="020F0302020204030204" pitchFamily="34" charset="0"/>
            </a:endParaRPr>
          </a:p>
          <a:p>
            <a:r>
              <a:rPr lang="en-US" sz="3200" b="1" dirty="0" smtClean="0">
                <a:latin typeface="Calibri Light" panose="020F0302020204030204" pitchFamily="34" charset="0"/>
              </a:rPr>
              <a:t>Run time Architecture</a:t>
            </a:r>
            <a:endParaRPr lang="en-US" sz="3200" b="1" dirty="0">
              <a:latin typeface="Calibri Light" panose="020F0302020204030204" pitchFamily="34" charset="0"/>
            </a:endParaRPr>
          </a:p>
          <a:p>
            <a:r>
              <a:rPr lang="en-US" sz="3200" b="1" dirty="0" smtClean="0">
                <a:latin typeface="Calibri Light" panose="020F0302020204030204" pitchFamily="34" charset="0"/>
              </a:rPr>
              <a:t>Summary</a:t>
            </a:r>
            <a:endParaRPr lang="en-US" sz="3200" b="1" dirty="0">
              <a:latin typeface="Calibri Light" panose="020F0302020204030204" pitchFamily="34" charset="0"/>
            </a:endParaRPr>
          </a:p>
          <a:p>
            <a:endParaRPr lang="en-US" dirty="0"/>
          </a:p>
        </p:txBody>
      </p:sp>
    </p:spTree>
    <p:extLst>
      <p:ext uri="{BB962C8B-B14F-4D97-AF65-F5344CB8AC3E}">
        <p14:creationId xmlns:p14="http://schemas.microsoft.com/office/powerpoint/2010/main" val="2582791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8205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25588" y="198438"/>
            <a:ext cx="10515600" cy="1325563"/>
          </a:xfrm>
        </p:spPr>
        <p:txBody>
          <a:bodyPr/>
          <a:lstStyle/>
          <a:p>
            <a:r>
              <a:rPr lang="en-US" dirty="0">
                <a:latin typeface="Segoe UI" panose="020B0502040204020203" pitchFamily="34" charset="0"/>
                <a:cs typeface="Segoe UI" panose="020B0502040204020203" pitchFamily="34" charset="0"/>
              </a:rPr>
              <a:t>Outline</a:t>
            </a:r>
          </a:p>
        </p:txBody>
      </p:sp>
      <p:sp>
        <p:nvSpPr>
          <p:cNvPr id="3" name="Content Placeholder 2"/>
          <p:cNvSpPr>
            <a:spLocks noGrp="1"/>
          </p:cNvSpPr>
          <p:nvPr>
            <p:ph sz="half" idx="10"/>
          </p:nvPr>
        </p:nvSpPr>
        <p:spPr>
          <a:xfrm>
            <a:off x="547687" y="1524001"/>
            <a:ext cx="8479771" cy="3411190"/>
          </a:xfrm>
        </p:spPr>
        <p:txBody>
          <a:bodyPr/>
          <a:lstStyle/>
          <a:p>
            <a:r>
              <a:rPr lang="en-US" sz="3200" dirty="0">
                <a:solidFill>
                  <a:srgbClr val="FF0000"/>
                </a:solidFill>
                <a:latin typeface="Calibri Light" panose="020F0302020204030204" pitchFamily="34" charset="0"/>
              </a:rPr>
              <a:t>Overview</a:t>
            </a:r>
          </a:p>
          <a:p>
            <a:r>
              <a:rPr lang="en-US" sz="3200" dirty="0">
                <a:latin typeface="Calibri Light" panose="020F0302020204030204" pitchFamily="34" charset="0"/>
              </a:rPr>
              <a:t>High Level Architecture</a:t>
            </a:r>
          </a:p>
          <a:p>
            <a:r>
              <a:rPr lang="en-US" sz="3200" dirty="0">
                <a:latin typeface="Calibri Light" panose="020F0302020204030204" pitchFamily="34" charset="0"/>
              </a:rPr>
              <a:t>Design Component Architecture</a:t>
            </a:r>
          </a:p>
          <a:p>
            <a:r>
              <a:rPr lang="en-US" sz="3200" dirty="0">
                <a:latin typeface="Calibri Light" panose="020F0302020204030204" pitchFamily="34" charset="0"/>
              </a:rPr>
              <a:t>Run-Time Component Architecture</a:t>
            </a:r>
          </a:p>
          <a:p>
            <a:r>
              <a:rPr lang="en-US" sz="3200" dirty="0" smtClean="0">
                <a:latin typeface="Calibri Light" panose="020F0302020204030204" pitchFamily="34" charset="0"/>
              </a:rPr>
              <a:t>Summary</a:t>
            </a:r>
            <a:endParaRPr lang="en-US" sz="3200" dirty="0">
              <a:latin typeface="Calibri Light" panose="020F0302020204030204" pitchFamily="34" charset="0"/>
            </a:endParaRPr>
          </a:p>
          <a:p>
            <a:endParaRPr lang="en-US" dirty="0"/>
          </a:p>
        </p:txBody>
      </p:sp>
    </p:spTree>
    <p:extLst>
      <p:ext uri="{BB962C8B-B14F-4D97-AF65-F5344CB8AC3E}">
        <p14:creationId xmlns:p14="http://schemas.microsoft.com/office/powerpoint/2010/main" val="769881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21080" y="503236"/>
            <a:ext cx="10275276" cy="4848460"/>
          </a:xfrm>
          <a:prstGeom prst="rect">
            <a:avLst/>
          </a:prstGeom>
        </p:spPr>
      </p:pic>
      <p:pic>
        <p:nvPicPr>
          <p:cNvPr id="5" name="Picture 4"/>
          <p:cNvPicPr>
            <a:picLocks noChangeAspect="1"/>
          </p:cNvPicPr>
          <p:nvPr/>
        </p:nvPicPr>
        <p:blipFill>
          <a:blip r:embed="rId3"/>
          <a:stretch>
            <a:fillRect/>
          </a:stretch>
        </p:blipFill>
        <p:spPr>
          <a:xfrm>
            <a:off x="4192960" y="5351696"/>
            <a:ext cx="4131515" cy="883111"/>
          </a:xfrm>
          <a:prstGeom prst="rect">
            <a:avLst/>
          </a:prstGeom>
        </p:spPr>
      </p:pic>
    </p:spTree>
    <p:extLst>
      <p:ext uri="{BB962C8B-B14F-4D97-AF65-F5344CB8AC3E}">
        <p14:creationId xmlns:p14="http://schemas.microsoft.com/office/powerpoint/2010/main" val="47300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4"/>
          <a:stretch>
            <a:fillRect/>
          </a:stretch>
        </p:blipFill>
        <p:spPr>
          <a:xfrm>
            <a:off x="2121032" y="1289841"/>
            <a:ext cx="8538004" cy="4512687"/>
          </a:xfrm>
          <a:prstGeom prst="rect">
            <a:avLst/>
          </a:prstGeom>
        </p:spPr>
      </p:pic>
      <p:sp>
        <p:nvSpPr>
          <p:cNvPr id="5" name="Title 1"/>
          <p:cNvSpPr>
            <a:spLocks noGrp="1"/>
          </p:cNvSpPr>
          <p:nvPr>
            <p:ph type="title"/>
          </p:nvPr>
        </p:nvSpPr>
        <p:spPr>
          <a:xfrm>
            <a:off x="123354" y="459569"/>
            <a:ext cx="10840820" cy="375440"/>
          </a:xfrm>
        </p:spPr>
        <p:txBody>
          <a:bodyPr>
            <a:noAutofit/>
          </a:bodyPr>
          <a:lstStyle/>
          <a:p>
            <a:r>
              <a:rPr lang="en-US" sz="2400" b="1" dirty="0">
                <a:latin typeface="Segoe UI" panose="020B0502040204020203" pitchFamily="34" charset="0"/>
                <a:cs typeface="Segoe UI" panose="020B0502040204020203" pitchFamily="34" charset="0"/>
              </a:rPr>
              <a:t>Open ECOMP and Open-O Merger into ONAP </a:t>
            </a:r>
            <a:r>
              <a:rPr lang="en-US" sz="2400" b="1" dirty="0" smtClean="0">
                <a:latin typeface="Segoe UI" panose="020B0502040204020203" pitchFamily="34" charset="0"/>
                <a:cs typeface="Segoe UI" panose="020B0502040204020203" pitchFamily="34" charset="0"/>
              </a:rPr>
              <a:t>harmonized architecture</a:t>
            </a:r>
            <a:endParaRPr lang="en-US" sz="2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323625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25588" y="198438"/>
            <a:ext cx="10515600" cy="1325563"/>
          </a:xfrm>
        </p:spPr>
        <p:txBody>
          <a:bodyPr/>
          <a:lstStyle/>
          <a:p>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half" idx="10"/>
          </p:nvPr>
        </p:nvSpPr>
        <p:spPr>
          <a:xfrm>
            <a:off x="547687" y="1524001"/>
            <a:ext cx="8479771" cy="3411190"/>
          </a:xfrm>
        </p:spPr>
        <p:txBody>
          <a:bodyPr/>
          <a:lstStyle/>
          <a:p>
            <a:r>
              <a:rPr lang="en-US" sz="3200" dirty="0">
                <a:latin typeface="Calibri Light" panose="020F0302020204030204" pitchFamily="34" charset="0"/>
              </a:rPr>
              <a:t>Overview</a:t>
            </a:r>
          </a:p>
          <a:p>
            <a:r>
              <a:rPr lang="en-US" sz="3200" dirty="0">
                <a:solidFill>
                  <a:srgbClr val="FF0000"/>
                </a:solidFill>
                <a:latin typeface="Calibri Light" panose="020F0302020204030204" pitchFamily="34" charset="0"/>
              </a:rPr>
              <a:t>High Level Architecture</a:t>
            </a:r>
          </a:p>
          <a:p>
            <a:r>
              <a:rPr lang="en-US" sz="3200" dirty="0">
                <a:latin typeface="Calibri Light" panose="020F0302020204030204" pitchFamily="34" charset="0"/>
              </a:rPr>
              <a:t>Design Component Architecture</a:t>
            </a:r>
          </a:p>
          <a:p>
            <a:r>
              <a:rPr lang="en-US" sz="3200" dirty="0">
                <a:latin typeface="Calibri Light" panose="020F0302020204030204" pitchFamily="34" charset="0"/>
              </a:rPr>
              <a:t>Run-Time Component Architecture</a:t>
            </a:r>
          </a:p>
          <a:p>
            <a:r>
              <a:rPr lang="en-US" sz="3200" dirty="0" smtClean="0">
                <a:latin typeface="Calibri Light" panose="020F0302020204030204" pitchFamily="34" charset="0"/>
              </a:rPr>
              <a:t>Summary</a:t>
            </a:r>
            <a:endParaRPr lang="en-US" sz="3200" dirty="0">
              <a:latin typeface="Calibri Light" panose="020F0302020204030204" pitchFamily="34" charset="0"/>
            </a:endParaRPr>
          </a:p>
          <a:p>
            <a:endParaRPr lang="en-US" dirty="0"/>
          </a:p>
        </p:txBody>
      </p:sp>
    </p:spTree>
    <p:extLst>
      <p:ext uri="{BB962C8B-B14F-4D97-AF65-F5344CB8AC3E}">
        <p14:creationId xmlns:p14="http://schemas.microsoft.com/office/powerpoint/2010/main" val="17951637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7" name="Rounded Rectangle 6"/>
          <p:cNvSpPr/>
          <p:nvPr/>
        </p:nvSpPr>
        <p:spPr>
          <a:xfrm>
            <a:off x="3959258" y="1721567"/>
            <a:ext cx="2337847" cy="3308807"/>
          </a:xfrm>
          <a:prstGeom prst="roundRect">
            <a:avLst>
              <a:gd name="adj" fmla="val 5221"/>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dirty="0">
                <a:solidFill>
                  <a:schemeClr val="accent1"/>
                </a:solidFill>
              </a:rPr>
              <a:t>DESIGN</a:t>
            </a:r>
            <a:endParaRPr lang="en-US" dirty="0" err="1">
              <a:solidFill>
                <a:schemeClr val="accent1"/>
              </a:solidFill>
            </a:endParaRPr>
          </a:p>
        </p:txBody>
      </p:sp>
      <p:sp>
        <p:nvSpPr>
          <p:cNvPr id="10" name="Rounded Rectangle 9"/>
          <p:cNvSpPr/>
          <p:nvPr/>
        </p:nvSpPr>
        <p:spPr>
          <a:xfrm>
            <a:off x="3433482" y="181485"/>
            <a:ext cx="8229080" cy="6027277"/>
          </a:xfrm>
          <a:prstGeom prst="roundRect">
            <a:avLst>
              <a:gd name="adj" fmla="val 2568"/>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1" name="TextBox 20"/>
          <p:cNvSpPr txBox="1"/>
          <p:nvPr/>
        </p:nvSpPr>
        <p:spPr>
          <a:xfrm>
            <a:off x="394693" y="235338"/>
            <a:ext cx="5090048" cy="523220"/>
          </a:xfrm>
          <a:prstGeom prst="rect">
            <a:avLst/>
          </a:prstGeom>
          <a:noFill/>
        </p:spPr>
        <p:txBody>
          <a:bodyPr wrap="none" rtlCol="0">
            <a:spAutoFit/>
          </a:bodyPr>
          <a:lstStyle/>
          <a:p>
            <a:r>
              <a:rPr lang="en-GB" sz="2800" b="1" dirty="0">
                <a:latin typeface="Segoe UI" panose="020B0502040204020203" pitchFamily="34" charset="0"/>
                <a:ea typeface="+mj-ea"/>
                <a:cs typeface="Segoe UI" panose="020B0502040204020203" pitchFamily="34" charset="0"/>
              </a:rPr>
              <a:t>ONAP Architecture Overview</a:t>
            </a:r>
            <a:endParaRPr lang="en-US" sz="2800" b="1" dirty="0" err="1">
              <a:latin typeface="Segoe UI" panose="020B0502040204020203" pitchFamily="34" charset="0"/>
              <a:ea typeface="+mj-ea"/>
              <a:cs typeface="Segoe UI" panose="020B0502040204020203" pitchFamily="34" charset="0"/>
            </a:endParaRPr>
          </a:p>
        </p:txBody>
      </p:sp>
      <p:sp>
        <p:nvSpPr>
          <p:cNvPr id="23" name="Rounded Rectangle 22"/>
          <p:cNvSpPr/>
          <p:nvPr/>
        </p:nvSpPr>
        <p:spPr>
          <a:xfrm>
            <a:off x="6477785" y="733255"/>
            <a:ext cx="4788313" cy="573958"/>
          </a:xfrm>
          <a:prstGeom prst="roundRect">
            <a:avLst>
              <a:gd name="adj" fmla="val 2493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Northbound</a:t>
            </a:r>
          </a:p>
          <a:p>
            <a:pPr algn="ctr"/>
            <a:r>
              <a:rPr lang="en-GB" dirty="0">
                <a:solidFill>
                  <a:schemeClr val="tx2"/>
                </a:solidFill>
              </a:rPr>
              <a:t>E-Services   BSS/OSS   Big Data</a:t>
            </a:r>
            <a:endParaRPr lang="en-US" dirty="0" err="1">
              <a:solidFill>
                <a:schemeClr val="tx2"/>
              </a:solidFill>
            </a:endParaRPr>
          </a:p>
        </p:txBody>
      </p:sp>
      <p:sp>
        <p:nvSpPr>
          <p:cNvPr id="2" name="TextBox 1"/>
          <p:cNvSpPr txBox="1"/>
          <p:nvPr/>
        </p:nvSpPr>
        <p:spPr>
          <a:xfrm>
            <a:off x="418201" y="1625917"/>
            <a:ext cx="2636556" cy="1938992"/>
          </a:xfrm>
          <a:prstGeom prst="rect">
            <a:avLst/>
          </a:prstGeom>
          <a:noFill/>
        </p:spPr>
        <p:txBody>
          <a:bodyPr wrap="none" rtlCol="0">
            <a:spAutoFit/>
          </a:bodyPr>
          <a:lstStyle/>
          <a:p>
            <a:r>
              <a:rPr lang="en-GB" sz="2400" b="1" dirty="0">
                <a:solidFill>
                  <a:schemeClr val="tx2"/>
                </a:solidFill>
              </a:rPr>
              <a:t>Three Main Groups</a:t>
            </a:r>
          </a:p>
          <a:p>
            <a:endParaRPr lang="en-GB" sz="2400" b="1" dirty="0">
              <a:solidFill>
                <a:schemeClr val="tx2"/>
              </a:solidFill>
            </a:endParaRPr>
          </a:p>
          <a:p>
            <a:pPr marL="457200" indent="-457200">
              <a:buFont typeface="Arial" panose="020B0604020202020204" pitchFamily="34" charset="0"/>
              <a:buChar char="•"/>
            </a:pPr>
            <a:r>
              <a:rPr lang="en-GB" sz="2400" dirty="0">
                <a:solidFill>
                  <a:schemeClr val="tx2"/>
                </a:solidFill>
              </a:rPr>
              <a:t>Design</a:t>
            </a:r>
          </a:p>
          <a:p>
            <a:pPr marL="457200" indent="-457200">
              <a:buFont typeface="Arial" panose="020B0604020202020204" pitchFamily="34" charset="0"/>
              <a:buChar char="•"/>
            </a:pPr>
            <a:r>
              <a:rPr lang="en-GB" sz="2400" dirty="0">
                <a:solidFill>
                  <a:schemeClr val="tx2"/>
                </a:solidFill>
              </a:rPr>
              <a:t>Deploy</a:t>
            </a:r>
          </a:p>
          <a:p>
            <a:pPr marL="457200" indent="-457200">
              <a:buFont typeface="Arial" panose="020B0604020202020204" pitchFamily="34" charset="0"/>
              <a:buChar char="•"/>
            </a:pPr>
            <a:r>
              <a:rPr lang="en-GB" sz="2400" dirty="0">
                <a:solidFill>
                  <a:schemeClr val="tx2"/>
                </a:solidFill>
              </a:rPr>
              <a:t>Operate</a:t>
            </a:r>
          </a:p>
        </p:txBody>
      </p:sp>
      <p:grpSp>
        <p:nvGrpSpPr>
          <p:cNvPr id="5" name="Group 4"/>
          <p:cNvGrpSpPr/>
          <p:nvPr/>
        </p:nvGrpSpPr>
        <p:grpSpPr>
          <a:xfrm>
            <a:off x="4114800" y="2183479"/>
            <a:ext cx="7063740" cy="2740206"/>
            <a:chOff x="4114800" y="2183479"/>
            <a:chExt cx="7063740" cy="2740206"/>
          </a:xfrm>
        </p:grpSpPr>
        <p:sp>
          <p:nvSpPr>
            <p:cNvPr id="20" name="Rounded Rectangle 19"/>
            <p:cNvSpPr/>
            <p:nvPr/>
          </p:nvSpPr>
          <p:spPr>
            <a:xfrm>
              <a:off x="7703820" y="3757754"/>
              <a:ext cx="960119" cy="1165929"/>
            </a:xfrm>
            <a:prstGeom prst="roundRect">
              <a:avLst>
                <a:gd name="adj" fmla="val 34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100" dirty="0"/>
                <a:t>Application Controller</a:t>
              </a:r>
              <a:endParaRPr lang="en-US" sz="1100" dirty="0" err="1"/>
            </a:p>
          </p:txBody>
        </p:sp>
        <p:grpSp>
          <p:nvGrpSpPr>
            <p:cNvPr id="3" name="Group 2"/>
            <p:cNvGrpSpPr/>
            <p:nvPr/>
          </p:nvGrpSpPr>
          <p:grpSpPr>
            <a:xfrm>
              <a:off x="4114800" y="2183479"/>
              <a:ext cx="7063740" cy="2740206"/>
              <a:chOff x="4114800" y="2183479"/>
              <a:chExt cx="7063740" cy="2740206"/>
            </a:xfrm>
          </p:grpSpPr>
          <p:sp>
            <p:nvSpPr>
              <p:cNvPr id="12" name="Rounded Rectangle 11"/>
              <p:cNvSpPr/>
              <p:nvPr/>
            </p:nvSpPr>
            <p:spPr>
              <a:xfrm>
                <a:off x="4114800" y="2183479"/>
                <a:ext cx="2042160" cy="1498862"/>
              </a:xfrm>
              <a:prstGeom prst="roundRect">
                <a:avLst>
                  <a:gd name="adj" fmla="val 345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Service Design and Create</a:t>
                </a:r>
                <a:endParaRPr lang="en-US" sz="1400" dirty="0" err="1"/>
              </a:p>
            </p:txBody>
          </p:sp>
          <p:sp>
            <p:nvSpPr>
              <p:cNvPr id="13" name="Rounded Rectangle 12"/>
              <p:cNvSpPr/>
              <p:nvPr/>
            </p:nvSpPr>
            <p:spPr>
              <a:xfrm>
                <a:off x="4114800" y="3757756"/>
                <a:ext cx="2042160" cy="426988"/>
              </a:xfrm>
              <a:prstGeom prst="roundRect">
                <a:avLst>
                  <a:gd name="adj" fmla="val 123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Policy Design</a:t>
                </a:r>
                <a:endParaRPr lang="en-US" sz="1400" dirty="0" err="1"/>
              </a:p>
            </p:txBody>
          </p:sp>
          <p:sp>
            <p:nvSpPr>
              <p:cNvPr id="14" name="Rounded Rectangle 13"/>
              <p:cNvSpPr/>
              <p:nvPr/>
            </p:nvSpPr>
            <p:spPr>
              <a:xfrm>
                <a:off x="4114800" y="4260159"/>
                <a:ext cx="2042160" cy="663526"/>
              </a:xfrm>
              <a:prstGeom prst="roundRect">
                <a:avLst>
                  <a:gd name="adj" fmla="val 123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Closed Loop Design</a:t>
                </a:r>
                <a:endParaRPr lang="en-US" sz="1400" dirty="0" err="1"/>
              </a:p>
            </p:txBody>
          </p:sp>
          <p:sp>
            <p:nvSpPr>
              <p:cNvPr id="16" name="Rounded Rectangle 15"/>
              <p:cNvSpPr/>
              <p:nvPr/>
            </p:nvSpPr>
            <p:spPr>
              <a:xfrm>
                <a:off x="9151620" y="2183479"/>
                <a:ext cx="2026920" cy="1498862"/>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Active and Available Inventory</a:t>
                </a:r>
                <a:endParaRPr lang="en-US" sz="1400" dirty="0" err="1"/>
              </a:p>
            </p:txBody>
          </p:sp>
          <p:sp>
            <p:nvSpPr>
              <p:cNvPr id="17" name="Rounded Rectangle 16"/>
              <p:cNvSpPr/>
              <p:nvPr/>
            </p:nvSpPr>
            <p:spPr>
              <a:xfrm>
                <a:off x="9151620" y="4260159"/>
                <a:ext cx="2026920" cy="663525"/>
              </a:xfrm>
              <a:prstGeom prst="roundRect">
                <a:avLst>
                  <a:gd name="adj" fmla="val 1207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Data Collection, Analytics and Events</a:t>
                </a:r>
                <a:endParaRPr lang="en-US" sz="1400" dirty="0" err="1"/>
              </a:p>
            </p:txBody>
          </p:sp>
          <p:sp>
            <p:nvSpPr>
              <p:cNvPr id="18" name="Rounded Rectangle 17"/>
              <p:cNvSpPr/>
              <p:nvPr/>
            </p:nvSpPr>
            <p:spPr>
              <a:xfrm>
                <a:off x="9151620" y="3777655"/>
                <a:ext cx="2026920" cy="426988"/>
              </a:xfrm>
              <a:prstGeom prst="roundRect">
                <a:avLst>
                  <a:gd name="adj" fmla="val 1684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Policy Engine</a:t>
                </a:r>
                <a:endParaRPr lang="en-US" sz="1400" dirty="0" err="1"/>
              </a:p>
            </p:txBody>
          </p:sp>
          <p:sp>
            <p:nvSpPr>
              <p:cNvPr id="19" name="Rounded Rectangle 18"/>
              <p:cNvSpPr/>
              <p:nvPr/>
            </p:nvSpPr>
            <p:spPr>
              <a:xfrm>
                <a:off x="6629401" y="3757755"/>
                <a:ext cx="960120" cy="1165929"/>
              </a:xfrm>
              <a:prstGeom prst="roundRect">
                <a:avLst>
                  <a:gd name="adj" fmla="val 345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100" dirty="0"/>
                  <a:t>Network Controller</a:t>
                </a:r>
                <a:endParaRPr lang="en-US" sz="1100" dirty="0" err="1"/>
              </a:p>
            </p:txBody>
          </p:sp>
          <p:sp>
            <p:nvSpPr>
              <p:cNvPr id="25" name="Rounded Rectangle 24"/>
              <p:cNvSpPr/>
              <p:nvPr/>
            </p:nvSpPr>
            <p:spPr>
              <a:xfrm>
                <a:off x="6628539" y="2183479"/>
                <a:ext cx="2026920" cy="1498862"/>
              </a:xfrm>
              <a:prstGeom prst="roundRect">
                <a:avLst>
                  <a:gd name="adj" fmla="val 430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GB" sz="1400" dirty="0"/>
                  <a:t>Service Orchestrator</a:t>
                </a:r>
                <a:endParaRPr lang="en-US" sz="1400" dirty="0" err="1"/>
              </a:p>
            </p:txBody>
          </p:sp>
        </p:grpSp>
      </p:grpSp>
      <p:sp>
        <p:nvSpPr>
          <p:cNvPr id="26" name="Rounded Rectangle 25"/>
          <p:cNvSpPr/>
          <p:nvPr/>
        </p:nvSpPr>
        <p:spPr>
          <a:xfrm>
            <a:off x="6477785" y="1710864"/>
            <a:ext cx="4856375" cy="3308807"/>
          </a:xfrm>
          <a:prstGeom prst="roundRect">
            <a:avLst>
              <a:gd name="adj" fmla="val 5221"/>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dirty="0">
                <a:solidFill>
                  <a:schemeClr val="accent2"/>
                </a:solidFill>
              </a:rPr>
              <a:t>RUN-TIME</a:t>
            </a:r>
            <a:endParaRPr lang="en-US" dirty="0" err="1">
              <a:solidFill>
                <a:schemeClr val="accent2"/>
              </a:solidFill>
            </a:endParaRPr>
          </a:p>
        </p:txBody>
      </p:sp>
      <p:sp>
        <p:nvSpPr>
          <p:cNvPr id="4" name="Arrow: Down 3"/>
          <p:cNvSpPr/>
          <p:nvPr/>
        </p:nvSpPr>
        <p:spPr>
          <a:xfrm>
            <a:off x="8700269" y="1322243"/>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
        <p:nvSpPr>
          <p:cNvPr id="22" name="Arrow: Down 21"/>
          <p:cNvSpPr/>
          <p:nvPr/>
        </p:nvSpPr>
        <p:spPr>
          <a:xfrm>
            <a:off x="9962359" y="1307761"/>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
        <p:nvSpPr>
          <p:cNvPr id="24" name="Arrow: Down 23"/>
          <p:cNvSpPr/>
          <p:nvPr/>
        </p:nvSpPr>
        <p:spPr>
          <a:xfrm>
            <a:off x="7386800" y="1326048"/>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
        <p:nvSpPr>
          <p:cNvPr id="27" name="Rounded Rectangle 22"/>
          <p:cNvSpPr/>
          <p:nvPr/>
        </p:nvSpPr>
        <p:spPr>
          <a:xfrm>
            <a:off x="6477785" y="5417389"/>
            <a:ext cx="4856375" cy="595222"/>
          </a:xfrm>
          <a:prstGeom prst="roundRect">
            <a:avLst>
              <a:gd name="adj" fmla="val 24936"/>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2"/>
                </a:solidFill>
              </a:rPr>
              <a:t>Southbound</a:t>
            </a:r>
          </a:p>
        </p:txBody>
      </p:sp>
      <p:sp>
        <p:nvSpPr>
          <p:cNvPr id="36" name="圆角矩形 89"/>
          <p:cNvSpPr/>
          <p:nvPr/>
        </p:nvSpPr>
        <p:spPr bwMode="auto">
          <a:xfrm>
            <a:off x="6628539" y="5778272"/>
            <a:ext cx="1497544" cy="187134"/>
          </a:xfrm>
          <a:prstGeom prst="roundRect">
            <a:avLst>
              <a:gd name="adj" fmla="val 1282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
                <a:srgbClr val="CC9900"/>
              </a:buClr>
              <a:buSzTx/>
              <a:buFontTx/>
              <a:buNone/>
              <a:tabLst/>
              <a:defRPr/>
            </a:pPr>
            <a:r>
              <a:rPr kumimoji="0" lang="en-US" altLang="zh-CN" sz="105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Cloud Infrastructure</a:t>
            </a:r>
          </a:p>
        </p:txBody>
      </p:sp>
      <p:sp>
        <p:nvSpPr>
          <p:cNvPr id="37" name="圆角矩形 89"/>
          <p:cNvSpPr/>
          <p:nvPr/>
        </p:nvSpPr>
        <p:spPr bwMode="auto">
          <a:xfrm>
            <a:off x="8126083" y="5783508"/>
            <a:ext cx="1505436" cy="181897"/>
          </a:xfrm>
          <a:prstGeom prst="roundRect">
            <a:avLst>
              <a:gd name="adj" fmla="val 1282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sz="1050" dirty="0">
                <a:solidFill>
                  <a:srgbClr val="000000"/>
                </a:solidFill>
                <a:latin typeface="微软雅黑" panose="020B0503020204020204" pitchFamily="34" charset="-122"/>
                <a:ea typeface="微软雅黑" panose="020B0503020204020204" pitchFamily="34" charset="-122"/>
              </a:rPr>
              <a:t>3rd  Party Controller</a:t>
            </a:r>
          </a:p>
        </p:txBody>
      </p:sp>
      <p:sp>
        <p:nvSpPr>
          <p:cNvPr id="44" name="圆角矩形 89"/>
          <p:cNvSpPr/>
          <p:nvPr/>
        </p:nvSpPr>
        <p:spPr bwMode="auto">
          <a:xfrm>
            <a:off x="9649685" y="5783508"/>
            <a:ext cx="1262730" cy="181897"/>
          </a:xfrm>
          <a:prstGeom prst="roundRect">
            <a:avLst>
              <a:gd name="adj" fmla="val 12823"/>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fontAlgn="base">
              <a:spcBef>
                <a:spcPct val="0"/>
              </a:spcBef>
              <a:spcAft>
                <a:spcPct val="0"/>
              </a:spcAft>
              <a:buClr>
                <a:srgbClr val="CC9900"/>
              </a:buClr>
            </a:pPr>
            <a:r>
              <a:rPr lang="en-US" altLang="zh-CN" sz="1050" dirty="0">
                <a:solidFill>
                  <a:srgbClr val="000000"/>
                </a:solidFill>
                <a:latin typeface="微软雅黑" panose="020B0503020204020204" pitchFamily="34" charset="-122"/>
                <a:ea typeface="微软雅黑" panose="020B0503020204020204" pitchFamily="34" charset="-122"/>
              </a:rPr>
              <a:t>VNFM/EMS</a:t>
            </a:r>
          </a:p>
        </p:txBody>
      </p:sp>
      <p:sp>
        <p:nvSpPr>
          <p:cNvPr id="45" name="Arrow: Down 44"/>
          <p:cNvSpPr/>
          <p:nvPr/>
        </p:nvSpPr>
        <p:spPr>
          <a:xfrm rot="10800000">
            <a:off x="7386799" y="5026754"/>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
        <p:nvSpPr>
          <p:cNvPr id="46" name="Arrow: Down 45"/>
          <p:cNvSpPr/>
          <p:nvPr/>
        </p:nvSpPr>
        <p:spPr>
          <a:xfrm rot="10800000">
            <a:off x="8700269" y="5024721"/>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
        <p:nvSpPr>
          <p:cNvPr id="47" name="Arrow: Down 46"/>
          <p:cNvSpPr/>
          <p:nvPr/>
        </p:nvSpPr>
        <p:spPr>
          <a:xfrm rot="10800000">
            <a:off x="10074029" y="5030577"/>
            <a:ext cx="405441" cy="383571"/>
          </a:xfrm>
          <a:prstGeom prst="downArrow">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rgbClr val="FF0000"/>
              </a:solidFill>
            </a:endParaRPr>
          </a:p>
        </p:txBody>
      </p:sp>
    </p:spTree>
    <p:extLst>
      <p:ext uri="{BB962C8B-B14F-4D97-AF65-F5344CB8AC3E}">
        <p14:creationId xmlns:p14="http://schemas.microsoft.com/office/powerpoint/2010/main" val="26917963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87706" y="302372"/>
            <a:ext cx="10515600" cy="1325563"/>
          </a:xfrm>
        </p:spPr>
        <p:txBody>
          <a:bodyPr/>
          <a:lstStyle/>
          <a:p>
            <a:endParaRPr lang="en-US" dirty="0">
              <a:latin typeface="Segoe UI" panose="020B0502040204020203" pitchFamily="34" charset="0"/>
              <a:cs typeface="Segoe UI" panose="020B0502040204020203" pitchFamily="34" charset="0"/>
            </a:endParaRPr>
          </a:p>
        </p:txBody>
      </p:sp>
      <p:sp>
        <p:nvSpPr>
          <p:cNvPr id="3" name="Content Placeholder 2"/>
          <p:cNvSpPr>
            <a:spLocks noGrp="1"/>
          </p:cNvSpPr>
          <p:nvPr>
            <p:ph sz="half" idx="10"/>
          </p:nvPr>
        </p:nvSpPr>
        <p:spPr>
          <a:xfrm>
            <a:off x="547687" y="1524001"/>
            <a:ext cx="8479771" cy="3411190"/>
          </a:xfrm>
        </p:spPr>
        <p:txBody>
          <a:bodyPr/>
          <a:lstStyle/>
          <a:p>
            <a:r>
              <a:rPr lang="en-US" sz="3200" dirty="0">
                <a:latin typeface="Calibri Light" panose="020F0302020204030204" pitchFamily="34" charset="0"/>
              </a:rPr>
              <a:t>Overview</a:t>
            </a:r>
          </a:p>
          <a:p>
            <a:r>
              <a:rPr lang="en-US" sz="3200" dirty="0">
                <a:latin typeface="Calibri Light" panose="020F0302020204030204" pitchFamily="34" charset="0"/>
              </a:rPr>
              <a:t>High Level Architecture</a:t>
            </a:r>
          </a:p>
          <a:p>
            <a:r>
              <a:rPr lang="en-US" sz="3200" dirty="0">
                <a:solidFill>
                  <a:srgbClr val="FF0000"/>
                </a:solidFill>
                <a:latin typeface="Calibri Light" panose="020F0302020204030204" pitchFamily="34" charset="0"/>
              </a:rPr>
              <a:t>Design Main Component Architecture</a:t>
            </a:r>
          </a:p>
          <a:p>
            <a:r>
              <a:rPr lang="en-US" sz="3200" dirty="0">
                <a:latin typeface="Calibri Light" panose="020F0302020204030204" pitchFamily="34" charset="0"/>
              </a:rPr>
              <a:t>Run-Time Main Component Architecture</a:t>
            </a:r>
          </a:p>
          <a:p>
            <a:r>
              <a:rPr lang="en-US" sz="3200" dirty="0" smtClean="0">
                <a:latin typeface="Calibri Light" panose="020F0302020204030204" pitchFamily="34" charset="0"/>
              </a:rPr>
              <a:t>Summary</a:t>
            </a:r>
            <a:endParaRPr lang="en-US" sz="3200" dirty="0">
              <a:latin typeface="Calibri Light" panose="020F0302020204030204" pitchFamily="34" charset="0"/>
            </a:endParaRPr>
          </a:p>
          <a:p>
            <a:endParaRPr lang="en-US" dirty="0"/>
          </a:p>
        </p:txBody>
      </p:sp>
    </p:spTree>
    <p:extLst>
      <p:ext uri="{BB962C8B-B14F-4D97-AF65-F5344CB8AC3E}">
        <p14:creationId xmlns:p14="http://schemas.microsoft.com/office/powerpoint/2010/main" val="45243036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7527" y="194246"/>
            <a:ext cx="6423165" cy="295466"/>
          </a:xfrm>
        </p:spPr>
        <p:txBody>
          <a:bodyPr>
            <a:noAutofit/>
          </a:bodyPr>
          <a:lstStyle/>
          <a:p>
            <a:r>
              <a:rPr lang="en-US" sz="2000" b="1" dirty="0">
                <a:latin typeface="Segoe UI" panose="020B0502040204020203" pitchFamily="34" charset="0"/>
                <a:cs typeface="Segoe UI" panose="020B0502040204020203" pitchFamily="34" charset="0"/>
              </a:rPr>
              <a:t>ONAP Service </a:t>
            </a:r>
            <a:r>
              <a:rPr lang="en-US" sz="2000" b="1" dirty="0">
                <a:solidFill>
                  <a:srgbClr val="FF0000"/>
                </a:solidFill>
                <a:latin typeface="Segoe UI" panose="020B0502040204020203" pitchFamily="34" charset="0"/>
                <a:cs typeface="Segoe UI" panose="020B0502040204020203" pitchFamily="34" charset="0"/>
              </a:rPr>
              <a:t>Development</a:t>
            </a:r>
            <a:r>
              <a:rPr lang="en-US" sz="2000" b="1" dirty="0">
                <a:latin typeface="Segoe UI" panose="020B0502040204020203" pitchFamily="34" charset="0"/>
                <a:cs typeface="Segoe UI" panose="020B0502040204020203" pitchFamily="34" charset="0"/>
              </a:rPr>
              <a:t> life cycle</a:t>
            </a:r>
          </a:p>
        </p:txBody>
      </p:sp>
      <p:grpSp>
        <p:nvGrpSpPr>
          <p:cNvPr id="4" name="Group 3"/>
          <p:cNvGrpSpPr/>
          <p:nvPr/>
        </p:nvGrpSpPr>
        <p:grpSpPr>
          <a:xfrm>
            <a:off x="2733093" y="4552663"/>
            <a:ext cx="2279767" cy="449118"/>
            <a:chOff x="534539" y="4565844"/>
            <a:chExt cx="2280361" cy="449235"/>
          </a:xfrm>
        </p:grpSpPr>
        <p:sp>
          <p:nvSpPr>
            <p:cNvPr id="5" name="TextBox 4"/>
            <p:cNvSpPr txBox="1"/>
            <p:nvPr/>
          </p:nvSpPr>
          <p:spPr>
            <a:xfrm>
              <a:off x="534539" y="4565844"/>
              <a:ext cx="2280361" cy="449235"/>
            </a:xfrm>
            <a:prstGeom prst="rect">
              <a:avLst/>
            </a:prstGeom>
            <a:solidFill>
              <a:schemeClr val="bg1">
                <a:lumMod val="95000"/>
              </a:schemeClr>
            </a:solidFill>
            <a:ln>
              <a:solidFill>
                <a:schemeClr val="bg2"/>
              </a:solidFill>
            </a:ln>
          </p:spPr>
          <p:txBody>
            <a:bodyPr wrap="square" lIns="457081" tIns="45708" rIns="0" bIns="0" rtlCol="0" anchor="ctr" anchorCtr="0">
              <a:noAutofit/>
            </a:bodyPr>
            <a:lstStyle/>
            <a:p>
              <a:pPr defTabSz="457200"/>
              <a:r>
                <a:rPr lang="en-US" sz="1400" dirty="0">
                  <a:solidFill>
                    <a:srgbClr val="4D4E53"/>
                  </a:solidFill>
                </a:rPr>
                <a:t>Self Service Portal</a:t>
              </a:r>
            </a:p>
          </p:txBody>
        </p:sp>
        <p:sp>
          <p:nvSpPr>
            <p:cNvPr id="6" name="Freeform 38"/>
            <p:cNvSpPr>
              <a:spLocks noEditPoints="1"/>
            </p:cNvSpPr>
            <p:nvPr/>
          </p:nvSpPr>
          <p:spPr bwMode="auto">
            <a:xfrm>
              <a:off x="567987" y="4647429"/>
              <a:ext cx="396099" cy="337108"/>
            </a:xfrm>
            <a:custGeom>
              <a:avLst/>
              <a:gdLst>
                <a:gd name="T0" fmla="*/ 32 w 33"/>
                <a:gd name="T1" fmla="*/ 0 h 25"/>
                <a:gd name="T2" fmla="*/ 1 w 33"/>
                <a:gd name="T3" fmla="*/ 0 h 25"/>
                <a:gd name="T4" fmla="*/ 0 w 33"/>
                <a:gd name="T5" fmla="*/ 1 h 25"/>
                <a:gd name="T6" fmla="*/ 0 w 33"/>
                <a:gd name="T7" fmla="*/ 20 h 25"/>
                <a:gd name="T8" fmla="*/ 1 w 33"/>
                <a:gd name="T9" fmla="*/ 22 h 25"/>
                <a:gd name="T10" fmla="*/ 4 w 33"/>
                <a:gd name="T11" fmla="*/ 22 h 25"/>
                <a:gd name="T12" fmla="*/ 3 w 33"/>
                <a:gd name="T13" fmla="*/ 23 h 25"/>
                <a:gd name="T14" fmla="*/ 4 w 33"/>
                <a:gd name="T15" fmla="*/ 24 h 25"/>
                <a:gd name="T16" fmla="*/ 5 w 33"/>
                <a:gd name="T17" fmla="*/ 25 h 25"/>
                <a:gd name="T18" fmla="*/ 6 w 33"/>
                <a:gd name="T19" fmla="*/ 24 h 25"/>
                <a:gd name="T20" fmla="*/ 7 w 33"/>
                <a:gd name="T21" fmla="*/ 22 h 25"/>
                <a:gd name="T22" fmla="*/ 32 w 33"/>
                <a:gd name="T23" fmla="*/ 22 h 25"/>
                <a:gd name="T24" fmla="*/ 33 w 33"/>
                <a:gd name="T25" fmla="*/ 20 h 25"/>
                <a:gd name="T26" fmla="*/ 33 w 33"/>
                <a:gd name="T27" fmla="*/ 1 h 25"/>
                <a:gd name="T28" fmla="*/ 32 w 33"/>
                <a:gd name="T29" fmla="*/ 0 h 25"/>
                <a:gd name="T30" fmla="*/ 6 w 33"/>
                <a:gd name="T31" fmla="*/ 0 h 25"/>
                <a:gd name="T32" fmla="*/ 7 w 33"/>
                <a:gd name="T33" fmla="*/ 1 h 25"/>
                <a:gd name="T34" fmla="*/ 6 w 33"/>
                <a:gd name="T35" fmla="*/ 2 h 25"/>
                <a:gd name="T36" fmla="*/ 6 w 33"/>
                <a:gd name="T37" fmla="*/ 1 h 25"/>
                <a:gd name="T38" fmla="*/ 6 w 33"/>
                <a:gd name="T39" fmla="*/ 0 h 25"/>
                <a:gd name="T40" fmla="*/ 4 w 33"/>
                <a:gd name="T41" fmla="*/ 0 h 25"/>
                <a:gd name="T42" fmla="*/ 5 w 33"/>
                <a:gd name="T43" fmla="*/ 1 h 25"/>
                <a:gd name="T44" fmla="*/ 4 w 33"/>
                <a:gd name="T45" fmla="*/ 2 h 25"/>
                <a:gd name="T46" fmla="*/ 4 w 33"/>
                <a:gd name="T47" fmla="*/ 1 h 25"/>
                <a:gd name="T48" fmla="*/ 4 w 33"/>
                <a:gd name="T49" fmla="*/ 0 h 25"/>
                <a:gd name="T50" fmla="*/ 2 w 33"/>
                <a:gd name="T51" fmla="*/ 0 h 25"/>
                <a:gd name="T52" fmla="*/ 3 w 33"/>
                <a:gd name="T53" fmla="*/ 1 h 25"/>
                <a:gd name="T54" fmla="*/ 2 w 33"/>
                <a:gd name="T55" fmla="*/ 2 h 25"/>
                <a:gd name="T56" fmla="*/ 1 w 33"/>
                <a:gd name="T57" fmla="*/ 1 h 25"/>
                <a:gd name="T58" fmla="*/ 2 w 33"/>
                <a:gd name="T59" fmla="*/ 0 h 25"/>
                <a:gd name="T60" fmla="*/ 31 w 33"/>
                <a:gd name="T61" fmla="*/ 20 h 25"/>
                <a:gd name="T62" fmla="*/ 8 w 33"/>
                <a:gd name="T63" fmla="*/ 20 h 25"/>
                <a:gd name="T64" fmla="*/ 9 w 33"/>
                <a:gd name="T65" fmla="*/ 18 h 25"/>
                <a:gd name="T66" fmla="*/ 12 w 33"/>
                <a:gd name="T67" fmla="*/ 19 h 25"/>
                <a:gd name="T68" fmla="*/ 13 w 33"/>
                <a:gd name="T69" fmla="*/ 19 h 25"/>
                <a:gd name="T70" fmla="*/ 13 w 33"/>
                <a:gd name="T71" fmla="*/ 19 h 25"/>
                <a:gd name="T72" fmla="*/ 13 w 33"/>
                <a:gd name="T73" fmla="*/ 9 h 25"/>
                <a:gd name="T74" fmla="*/ 13 w 33"/>
                <a:gd name="T75" fmla="*/ 8 h 25"/>
                <a:gd name="T76" fmla="*/ 13 w 33"/>
                <a:gd name="T77" fmla="*/ 8 h 25"/>
                <a:gd name="T78" fmla="*/ 4 w 33"/>
                <a:gd name="T79" fmla="*/ 14 h 25"/>
                <a:gd name="T80" fmla="*/ 4 w 33"/>
                <a:gd name="T81" fmla="*/ 14 h 25"/>
                <a:gd name="T82" fmla="*/ 4 w 33"/>
                <a:gd name="T83" fmla="*/ 15 h 25"/>
                <a:gd name="T84" fmla="*/ 7 w 33"/>
                <a:gd name="T85" fmla="*/ 16 h 25"/>
                <a:gd name="T86" fmla="*/ 5 w 33"/>
                <a:gd name="T87" fmla="*/ 20 h 25"/>
                <a:gd name="T88" fmla="*/ 2 w 33"/>
                <a:gd name="T89" fmla="*/ 20 h 25"/>
                <a:gd name="T90" fmla="*/ 2 w 33"/>
                <a:gd name="T91" fmla="*/ 6 h 25"/>
                <a:gd name="T92" fmla="*/ 31 w 33"/>
                <a:gd name="T93" fmla="*/ 6 h 25"/>
                <a:gd name="T94" fmla="*/ 31 w 33"/>
                <a:gd name="T95" fmla="*/ 20 h 25"/>
                <a:gd name="T96" fmla="*/ 31 w 33"/>
                <a:gd name="T97" fmla="*/ 5 h 25"/>
                <a:gd name="T98" fmla="*/ 2 w 33"/>
                <a:gd name="T99" fmla="*/ 5 h 25"/>
                <a:gd name="T100" fmla="*/ 2 w 33"/>
                <a:gd name="T101" fmla="*/ 3 h 25"/>
                <a:gd name="T102" fmla="*/ 31 w 33"/>
                <a:gd name="T103" fmla="*/ 3 h 25"/>
                <a:gd name="T104" fmla="*/ 31 w 33"/>
                <a:gd name="T10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 h="25">
                  <a:moveTo>
                    <a:pt x="32" y="0"/>
                  </a:moveTo>
                  <a:cubicBezTo>
                    <a:pt x="1" y="0"/>
                    <a:pt x="1" y="0"/>
                    <a:pt x="1" y="0"/>
                  </a:cubicBezTo>
                  <a:cubicBezTo>
                    <a:pt x="0" y="0"/>
                    <a:pt x="0" y="0"/>
                    <a:pt x="0" y="1"/>
                  </a:cubicBezTo>
                  <a:cubicBezTo>
                    <a:pt x="0" y="20"/>
                    <a:pt x="0" y="20"/>
                    <a:pt x="0" y="20"/>
                  </a:cubicBezTo>
                  <a:cubicBezTo>
                    <a:pt x="0" y="21"/>
                    <a:pt x="0" y="22"/>
                    <a:pt x="1" y="22"/>
                  </a:cubicBezTo>
                  <a:cubicBezTo>
                    <a:pt x="4" y="22"/>
                    <a:pt x="4" y="22"/>
                    <a:pt x="4" y="22"/>
                  </a:cubicBezTo>
                  <a:cubicBezTo>
                    <a:pt x="3" y="23"/>
                    <a:pt x="3" y="23"/>
                    <a:pt x="3" y="23"/>
                  </a:cubicBezTo>
                  <a:cubicBezTo>
                    <a:pt x="3" y="23"/>
                    <a:pt x="3" y="24"/>
                    <a:pt x="4" y="24"/>
                  </a:cubicBezTo>
                  <a:cubicBezTo>
                    <a:pt x="5" y="25"/>
                    <a:pt x="5" y="25"/>
                    <a:pt x="5" y="25"/>
                  </a:cubicBezTo>
                  <a:cubicBezTo>
                    <a:pt x="5" y="25"/>
                    <a:pt x="6" y="25"/>
                    <a:pt x="6" y="24"/>
                  </a:cubicBezTo>
                  <a:cubicBezTo>
                    <a:pt x="7" y="22"/>
                    <a:pt x="7" y="22"/>
                    <a:pt x="7" y="22"/>
                  </a:cubicBezTo>
                  <a:cubicBezTo>
                    <a:pt x="32" y="22"/>
                    <a:pt x="32" y="22"/>
                    <a:pt x="32" y="22"/>
                  </a:cubicBezTo>
                  <a:cubicBezTo>
                    <a:pt x="32" y="22"/>
                    <a:pt x="33" y="21"/>
                    <a:pt x="33" y="20"/>
                  </a:cubicBezTo>
                  <a:cubicBezTo>
                    <a:pt x="33" y="1"/>
                    <a:pt x="33" y="1"/>
                    <a:pt x="33" y="1"/>
                  </a:cubicBezTo>
                  <a:cubicBezTo>
                    <a:pt x="33" y="0"/>
                    <a:pt x="32" y="0"/>
                    <a:pt x="32" y="0"/>
                  </a:cubicBezTo>
                  <a:close/>
                  <a:moveTo>
                    <a:pt x="6" y="0"/>
                  </a:moveTo>
                  <a:cubicBezTo>
                    <a:pt x="7" y="0"/>
                    <a:pt x="7" y="1"/>
                    <a:pt x="7" y="1"/>
                  </a:cubicBezTo>
                  <a:cubicBezTo>
                    <a:pt x="7" y="2"/>
                    <a:pt x="7" y="2"/>
                    <a:pt x="6" y="2"/>
                  </a:cubicBezTo>
                  <a:cubicBezTo>
                    <a:pt x="6" y="2"/>
                    <a:pt x="6" y="2"/>
                    <a:pt x="6" y="1"/>
                  </a:cubicBezTo>
                  <a:cubicBezTo>
                    <a:pt x="6" y="1"/>
                    <a:pt x="6" y="0"/>
                    <a:pt x="6" y="0"/>
                  </a:cubicBezTo>
                  <a:close/>
                  <a:moveTo>
                    <a:pt x="4" y="0"/>
                  </a:moveTo>
                  <a:cubicBezTo>
                    <a:pt x="5" y="0"/>
                    <a:pt x="5" y="1"/>
                    <a:pt x="5" y="1"/>
                  </a:cubicBezTo>
                  <a:cubicBezTo>
                    <a:pt x="5" y="2"/>
                    <a:pt x="5" y="2"/>
                    <a:pt x="4" y="2"/>
                  </a:cubicBezTo>
                  <a:cubicBezTo>
                    <a:pt x="4" y="2"/>
                    <a:pt x="4" y="2"/>
                    <a:pt x="4" y="1"/>
                  </a:cubicBezTo>
                  <a:cubicBezTo>
                    <a:pt x="4" y="1"/>
                    <a:pt x="4" y="0"/>
                    <a:pt x="4" y="0"/>
                  </a:cubicBezTo>
                  <a:close/>
                  <a:moveTo>
                    <a:pt x="2" y="0"/>
                  </a:moveTo>
                  <a:cubicBezTo>
                    <a:pt x="3" y="0"/>
                    <a:pt x="3" y="1"/>
                    <a:pt x="3" y="1"/>
                  </a:cubicBezTo>
                  <a:cubicBezTo>
                    <a:pt x="3" y="2"/>
                    <a:pt x="3" y="2"/>
                    <a:pt x="2" y="2"/>
                  </a:cubicBezTo>
                  <a:cubicBezTo>
                    <a:pt x="2" y="2"/>
                    <a:pt x="1" y="2"/>
                    <a:pt x="1" y="1"/>
                  </a:cubicBezTo>
                  <a:cubicBezTo>
                    <a:pt x="1" y="1"/>
                    <a:pt x="2" y="0"/>
                    <a:pt x="2" y="0"/>
                  </a:cubicBezTo>
                  <a:close/>
                  <a:moveTo>
                    <a:pt x="31" y="20"/>
                  </a:moveTo>
                  <a:cubicBezTo>
                    <a:pt x="8" y="20"/>
                    <a:pt x="8" y="20"/>
                    <a:pt x="8" y="20"/>
                  </a:cubicBezTo>
                  <a:cubicBezTo>
                    <a:pt x="9" y="18"/>
                    <a:pt x="9" y="18"/>
                    <a:pt x="9" y="18"/>
                  </a:cubicBezTo>
                  <a:cubicBezTo>
                    <a:pt x="12" y="19"/>
                    <a:pt x="12" y="19"/>
                    <a:pt x="12" y="19"/>
                  </a:cubicBezTo>
                  <a:cubicBezTo>
                    <a:pt x="12" y="19"/>
                    <a:pt x="13" y="19"/>
                    <a:pt x="13" y="19"/>
                  </a:cubicBezTo>
                  <a:cubicBezTo>
                    <a:pt x="13" y="19"/>
                    <a:pt x="13" y="19"/>
                    <a:pt x="13" y="19"/>
                  </a:cubicBezTo>
                  <a:cubicBezTo>
                    <a:pt x="13" y="9"/>
                    <a:pt x="13" y="9"/>
                    <a:pt x="13" y="9"/>
                  </a:cubicBezTo>
                  <a:cubicBezTo>
                    <a:pt x="13" y="8"/>
                    <a:pt x="13" y="8"/>
                    <a:pt x="13" y="8"/>
                  </a:cubicBezTo>
                  <a:cubicBezTo>
                    <a:pt x="13" y="8"/>
                    <a:pt x="13" y="8"/>
                    <a:pt x="13" y="8"/>
                  </a:cubicBezTo>
                  <a:cubicBezTo>
                    <a:pt x="4" y="14"/>
                    <a:pt x="4" y="14"/>
                    <a:pt x="4" y="14"/>
                  </a:cubicBezTo>
                  <a:cubicBezTo>
                    <a:pt x="4" y="14"/>
                    <a:pt x="4" y="14"/>
                    <a:pt x="4" y="14"/>
                  </a:cubicBezTo>
                  <a:cubicBezTo>
                    <a:pt x="4" y="15"/>
                    <a:pt x="4" y="15"/>
                    <a:pt x="4" y="15"/>
                  </a:cubicBezTo>
                  <a:cubicBezTo>
                    <a:pt x="7" y="16"/>
                    <a:pt x="7" y="16"/>
                    <a:pt x="7" y="16"/>
                  </a:cubicBezTo>
                  <a:cubicBezTo>
                    <a:pt x="5" y="20"/>
                    <a:pt x="5" y="20"/>
                    <a:pt x="5" y="20"/>
                  </a:cubicBezTo>
                  <a:cubicBezTo>
                    <a:pt x="2" y="20"/>
                    <a:pt x="2" y="20"/>
                    <a:pt x="2" y="20"/>
                  </a:cubicBezTo>
                  <a:cubicBezTo>
                    <a:pt x="2" y="6"/>
                    <a:pt x="2" y="6"/>
                    <a:pt x="2" y="6"/>
                  </a:cubicBezTo>
                  <a:cubicBezTo>
                    <a:pt x="31" y="6"/>
                    <a:pt x="31" y="6"/>
                    <a:pt x="31" y="6"/>
                  </a:cubicBezTo>
                  <a:lnTo>
                    <a:pt x="31" y="20"/>
                  </a:lnTo>
                  <a:close/>
                  <a:moveTo>
                    <a:pt x="31" y="5"/>
                  </a:moveTo>
                  <a:cubicBezTo>
                    <a:pt x="2" y="5"/>
                    <a:pt x="2" y="5"/>
                    <a:pt x="2" y="5"/>
                  </a:cubicBezTo>
                  <a:cubicBezTo>
                    <a:pt x="2" y="3"/>
                    <a:pt x="2" y="3"/>
                    <a:pt x="2" y="3"/>
                  </a:cubicBezTo>
                  <a:cubicBezTo>
                    <a:pt x="31" y="3"/>
                    <a:pt x="31" y="3"/>
                    <a:pt x="31" y="3"/>
                  </a:cubicBezTo>
                  <a:lnTo>
                    <a:pt x="31" y="5"/>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7" name="Group 6"/>
          <p:cNvGrpSpPr/>
          <p:nvPr/>
        </p:nvGrpSpPr>
        <p:grpSpPr>
          <a:xfrm>
            <a:off x="2733093" y="5102212"/>
            <a:ext cx="2279767" cy="449118"/>
            <a:chOff x="534539" y="5115536"/>
            <a:chExt cx="2280361" cy="449235"/>
          </a:xfrm>
        </p:grpSpPr>
        <p:sp>
          <p:nvSpPr>
            <p:cNvPr id="8" name="TextBox 7"/>
            <p:cNvSpPr txBox="1"/>
            <p:nvPr/>
          </p:nvSpPr>
          <p:spPr>
            <a:xfrm>
              <a:off x="534539" y="5115536"/>
              <a:ext cx="2280361" cy="449235"/>
            </a:xfrm>
            <a:prstGeom prst="rect">
              <a:avLst/>
            </a:prstGeom>
            <a:solidFill>
              <a:schemeClr val="bg1">
                <a:lumMod val="95000"/>
              </a:schemeClr>
            </a:solidFill>
            <a:ln>
              <a:solidFill>
                <a:schemeClr val="bg2"/>
              </a:solidFill>
            </a:ln>
          </p:spPr>
          <p:txBody>
            <a:bodyPr wrap="square" lIns="457081" tIns="45708" rIns="0" bIns="0" rtlCol="0" anchor="ctr" anchorCtr="0">
              <a:noAutofit/>
            </a:bodyPr>
            <a:lstStyle/>
            <a:p>
              <a:pPr defTabSz="457200"/>
              <a:r>
                <a:rPr lang="en-GB" sz="1400" dirty="0">
                  <a:solidFill>
                    <a:srgbClr val="4D4E53"/>
                  </a:solidFill>
                </a:rPr>
                <a:t>Service Orchestrator</a:t>
              </a:r>
            </a:p>
          </p:txBody>
        </p:sp>
        <p:sp>
          <p:nvSpPr>
            <p:cNvPr id="9" name="Freeform 87"/>
            <p:cNvSpPr>
              <a:spLocks noEditPoints="1"/>
            </p:cNvSpPr>
            <p:nvPr/>
          </p:nvSpPr>
          <p:spPr bwMode="auto">
            <a:xfrm>
              <a:off x="569552" y="5204172"/>
              <a:ext cx="409480" cy="286840"/>
            </a:xfrm>
            <a:custGeom>
              <a:avLst/>
              <a:gdLst>
                <a:gd name="T0" fmla="*/ 126 w 346"/>
                <a:gd name="T1" fmla="*/ 10 h 226"/>
                <a:gd name="T2" fmla="*/ 16 w 346"/>
                <a:gd name="T3" fmla="*/ 226 h 226"/>
                <a:gd name="T4" fmla="*/ 346 w 346"/>
                <a:gd name="T5" fmla="*/ 177 h 226"/>
                <a:gd name="T6" fmla="*/ 310 w 346"/>
                <a:gd name="T7" fmla="*/ 188 h 226"/>
                <a:gd name="T8" fmla="*/ 182 w 346"/>
                <a:gd name="T9" fmla="*/ 145 h 226"/>
                <a:gd name="T10" fmla="*/ 164 w 346"/>
                <a:gd name="T11" fmla="*/ 177 h 226"/>
                <a:gd name="T12" fmla="*/ 25 w 346"/>
                <a:gd name="T13" fmla="*/ 177 h 226"/>
                <a:gd name="T14" fmla="*/ 85 w 346"/>
                <a:gd name="T15" fmla="*/ 83 h 226"/>
                <a:gd name="T16" fmla="*/ 96 w 346"/>
                <a:gd name="T17" fmla="*/ 87 h 226"/>
                <a:gd name="T18" fmla="*/ 130 w 346"/>
                <a:gd name="T19" fmla="*/ 122 h 226"/>
                <a:gd name="T20" fmla="*/ 155 w 346"/>
                <a:gd name="T21" fmla="*/ 119 h 226"/>
                <a:gd name="T22" fmla="*/ 121 w 346"/>
                <a:gd name="T23" fmla="*/ 96 h 226"/>
                <a:gd name="T24" fmla="*/ 152 w 346"/>
                <a:gd name="T25" fmla="*/ 76 h 226"/>
                <a:gd name="T26" fmla="*/ 152 w 346"/>
                <a:gd name="T27" fmla="*/ 49 h 226"/>
                <a:gd name="T28" fmla="*/ 132 w 346"/>
                <a:gd name="T29" fmla="*/ 60 h 226"/>
                <a:gd name="T30" fmla="*/ 88 w 346"/>
                <a:gd name="T31" fmla="*/ 57 h 226"/>
                <a:gd name="T32" fmla="*/ 164 w 346"/>
                <a:gd name="T33" fmla="*/ 40 h 226"/>
                <a:gd name="T34" fmla="*/ 182 w 346"/>
                <a:gd name="T35" fmla="*/ 115 h 226"/>
                <a:gd name="T36" fmla="*/ 196 w 346"/>
                <a:gd name="T37" fmla="*/ 77 h 226"/>
                <a:gd name="T38" fmla="*/ 221 w 346"/>
                <a:gd name="T39" fmla="*/ 113 h 226"/>
                <a:gd name="T40" fmla="*/ 218 w 346"/>
                <a:gd name="T41" fmla="*/ 145 h 226"/>
                <a:gd name="T42" fmla="*/ 230 w 346"/>
                <a:gd name="T43" fmla="*/ 158 h 226"/>
                <a:gd name="T44" fmla="*/ 242 w 346"/>
                <a:gd name="T45" fmla="*/ 130 h 226"/>
                <a:gd name="T46" fmla="*/ 205 w 346"/>
                <a:gd name="T47" fmla="*/ 93 h 226"/>
                <a:gd name="T48" fmla="*/ 221 w 346"/>
                <a:gd name="T49" fmla="*/ 80 h 226"/>
                <a:gd name="T50" fmla="*/ 230 w 346"/>
                <a:gd name="T51" fmla="*/ 59 h 226"/>
                <a:gd name="T52" fmla="*/ 198 w 346"/>
                <a:gd name="T53" fmla="*/ 64 h 226"/>
                <a:gd name="T54" fmla="*/ 191 w 346"/>
                <a:gd name="T55" fmla="*/ 31 h 226"/>
                <a:gd name="T56" fmla="*/ 251 w 346"/>
                <a:gd name="T57" fmla="*/ 71 h 226"/>
                <a:gd name="T58" fmla="*/ 247 w 346"/>
                <a:gd name="T59" fmla="*/ 111 h 226"/>
                <a:gd name="T60" fmla="*/ 259 w 346"/>
                <a:gd name="T61" fmla="*/ 81 h 226"/>
                <a:gd name="T62" fmla="*/ 301 w 346"/>
                <a:gd name="T63" fmla="*/ 103 h 226"/>
                <a:gd name="T64" fmla="*/ 267 w 346"/>
                <a:gd name="T65" fmla="*/ 152 h 226"/>
                <a:gd name="T66" fmla="*/ 247 w 346"/>
                <a:gd name="T67" fmla="*/ 168 h 226"/>
                <a:gd name="T68" fmla="*/ 272 w 346"/>
                <a:gd name="T69" fmla="*/ 167 h 226"/>
                <a:gd name="T70" fmla="*/ 305 w 346"/>
                <a:gd name="T71" fmla="*/ 117 h 226"/>
                <a:gd name="T72" fmla="*/ 321 w 346"/>
                <a:gd name="T73" fmla="*/ 177 h 226"/>
                <a:gd name="T74" fmla="*/ 148 w 346"/>
                <a:gd name="T75" fmla="*/ 118 h 226"/>
                <a:gd name="T76" fmla="*/ 148 w 346"/>
                <a:gd name="T77" fmla="*/ 120 h 226"/>
                <a:gd name="T78" fmla="*/ 148 w 346"/>
                <a:gd name="T79" fmla="*/ 121 h 226"/>
                <a:gd name="T80" fmla="*/ 147 w 346"/>
                <a:gd name="T81" fmla="*/ 123 h 226"/>
                <a:gd name="T82" fmla="*/ 145 w 346"/>
                <a:gd name="T83" fmla="*/ 125 h 226"/>
                <a:gd name="T84" fmla="*/ 142 w 346"/>
                <a:gd name="T85" fmla="*/ 125 h 226"/>
                <a:gd name="T86" fmla="*/ 147 w 346"/>
                <a:gd name="T87" fmla="*/ 116 h 226"/>
                <a:gd name="T88" fmla="*/ 148 w 346"/>
                <a:gd name="T89" fmla="*/ 117 h 226"/>
                <a:gd name="T90" fmla="*/ 139 w 346"/>
                <a:gd name="T91" fmla="*/ 43 h 226"/>
                <a:gd name="T92" fmla="*/ 139 w 346"/>
                <a:gd name="T93" fmla="*/ 55 h 226"/>
                <a:gd name="T94" fmla="*/ 218 w 346"/>
                <a:gd name="T95" fmla="*/ 164 h 226"/>
                <a:gd name="T96" fmla="*/ 224 w 346"/>
                <a:gd name="T97" fmla="*/ 158 h 226"/>
                <a:gd name="T98" fmla="*/ 228 w 346"/>
                <a:gd name="T99" fmla="*/ 65 h 226"/>
                <a:gd name="T100" fmla="*/ 236 w 346"/>
                <a:gd name="T101" fmla="*/ 71 h 226"/>
                <a:gd name="T102" fmla="*/ 230 w 346"/>
                <a:gd name="T103" fmla="*/ 77 h 226"/>
                <a:gd name="T104" fmla="*/ 250 w 346"/>
                <a:gd name="T105" fmla="*/ 103 h 226"/>
                <a:gd name="T106" fmla="*/ 241 w 346"/>
                <a:gd name="T107" fmla="*/ 97 h 226"/>
                <a:gd name="T108" fmla="*/ 253 w 346"/>
                <a:gd name="T109" fmla="*/ 98 h 226"/>
                <a:gd name="T110" fmla="*/ 259 w 346"/>
                <a:gd name="T111" fmla="*/ 174 h 226"/>
                <a:gd name="T112" fmla="*/ 259 w 346"/>
                <a:gd name="T113" fmla="*/ 16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6" h="226">
                  <a:moveTo>
                    <a:pt x="220" y="10"/>
                  </a:moveTo>
                  <a:cubicBezTo>
                    <a:pt x="185" y="0"/>
                    <a:pt x="182" y="13"/>
                    <a:pt x="173" y="13"/>
                  </a:cubicBezTo>
                  <a:cubicBezTo>
                    <a:pt x="164" y="13"/>
                    <a:pt x="160" y="0"/>
                    <a:pt x="126" y="10"/>
                  </a:cubicBezTo>
                  <a:cubicBezTo>
                    <a:pt x="53" y="31"/>
                    <a:pt x="0" y="98"/>
                    <a:pt x="0" y="177"/>
                  </a:cubicBezTo>
                  <a:cubicBezTo>
                    <a:pt x="0" y="209"/>
                    <a:pt x="0" y="209"/>
                    <a:pt x="0" y="209"/>
                  </a:cubicBezTo>
                  <a:cubicBezTo>
                    <a:pt x="0" y="218"/>
                    <a:pt x="7" y="226"/>
                    <a:pt x="16" y="226"/>
                  </a:cubicBezTo>
                  <a:cubicBezTo>
                    <a:pt x="330" y="226"/>
                    <a:pt x="330" y="226"/>
                    <a:pt x="330" y="226"/>
                  </a:cubicBezTo>
                  <a:cubicBezTo>
                    <a:pt x="339" y="226"/>
                    <a:pt x="346" y="218"/>
                    <a:pt x="346" y="209"/>
                  </a:cubicBezTo>
                  <a:cubicBezTo>
                    <a:pt x="346" y="177"/>
                    <a:pt x="346" y="177"/>
                    <a:pt x="346" y="177"/>
                  </a:cubicBezTo>
                  <a:cubicBezTo>
                    <a:pt x="346" y="98"/>
                    <a:pt x="293" y="31"/>
                    <a:pt x="220" y="10"/>
                  </a:cubicBezTo>
                  <a:close/>
                  <a:moveTo>
                    <a:pt x="321" y="177"/>
                  </a:moveTo>
                  <a:cubicBezTo>
                    <a:pt x="321" y="183"/>
                    <a:pt x="316" y="188"/>
                    <a:pt x="310" y="188"/>
                  </a:cubicBezTo>
                  <a:cubicBezTo>
                    <a:pt x="192" y="188"/>
                    <a:pt x="192" y="188"/>
                    <a:pt x="192" y="188"/>
                  </a:cubicBezTo>
                  <a:cubicBezTo>
                    <a:pt x="186" y="188"/>
                    <a:pt x="182" y="183"/>
                    <a:pt x="182" y="177"/>
                  </a:cubicBezTo>
                  <a:cubicBezTo>
                    <a:pt x="182" y="177"/>
                    <a:pt x="182" y="145"/>
                    <a:pt x="182" y="145"/>
                  </a:cubicBezTo>
                  <a:cubicBezTo>
                    <a:pt x="182" y="140"/>
                    <a:pt x="178" y="137"/>
                    <a:pt x="173" y="137"/>
                  </a:cubicBezTo>
                  <a:cubicBezTo>
                    <a:pt x="168" y="137"/>
                    <a:pt x="164" y="140"/>
                    <a:pt x="164" y="145"/>
                  </a:cubicBezTo>
                  <a:cubicBezTo>
                    <a:pt x="164" y="177"/>
                    <a:pt x="164" y="177"/>
                    <a:pt x="164" y="177"/>
                  </a:cubicBezTo>
                  <a:cubicBezTo>
                    <a:pt x="164" y="183"/>
                    <a:pt x="160" y="188"/>
                    <a:pt x="154" y="188"/>
                  </a:cubicBezTo>
                  <a:cubicBezTo>
                    <a:pt x="36" y="188"/>
                    <a:pt x="36" y="188"/>
                    <a:pt x="36" y="188"/>
                  </a:cubicBezTo>
                  <a:cubicBezTo>
                    <a:pt x="30" y="188"/>
                    <a:pt x="25" y="183"/>
                    <a:pt x="25" y="177"/>
                  </a:cubicBezTo>
                  <a:cubicBezTo>
                    <a:pt x="25" y="140"/>
                    <a:pt x="39" y="105"/>
                    <a:pt x="62" y="79"/>
                  </a:cubicBezTo>
                  <a:cubicBezTo>
                    <a:pt x="67" y="74"/>
                    <a:pt x="72" y="69"/>
                    <a:pt x="77" y="65"/>
                  </a:cubicBezTo>
                  <a:cubicBezTo>
                    <a:pt x="80" y="69"/>
                    <a:pt x="83" y="76"/>
                    <a:pt x="85" y="83"/>
                  </a:cubicBezTo>
                  <a:cubicBezTo>
                    <a:pt x="86" y="86"/>
                    <a:pt x="88" y="87"/>
                    <a:pt x="90" y="88"/>
                  </a:cubicBezTo>
                  <a:cubicBezTo>
                    <a:pt x="90" y="88"/>
                    <a:pt x="91" y="88"/>
                    <a:pt x="92" y="88"/>
                  </a:cubicBezTo>
                  <a:cubicBezTo>
                    <a:pt x="93" y="88"/>
                    <a:pt x="95" y="88"/>
                    <a:pt x="96" y="87"/>
                  </a:cubicBezTo>
                  <a:cubicBezTo>
                    <a:pt x="99" y="84"/>
                    <a:pt x="103" y="82"/>
                    <a:pt x="107" y="81"/>
                  </a:cubicBezTo>
                  <a:cubicBezTo>
                    <a:pt x="106" y="86"/>
                    <a:pt x="106" y="92"/>
                    <a:pt x="108" y="100"/>
                  </a:cubicBezTo>
                  <a:cubicBezTo>
                    <a:pt x="111" y="112"/>
                    <a:pt x="122" y="118"/>
                    <a:pt x="130" y="122"/>
                  </a:cubicBezTo>
                  <a:cubicBezTo>
                    <a:pt x="130" y="122"/>
                    <a:pt x="130" y="122"/>
                    <a:pt x="130" y="122"/>
                  </a:cubicBezTo>
                  <a:cubicBezTo>
                    <a:pt x="131" y="128"/>
                    <a:pt x="136" y="132"/>
                    <a:pt x="142" y="132"/>
                  </a:cubicBezTo>
                  <a:cubicBezTo>
                    <a:pt x="149" y="132"/>
                    <a:pt x="155" y="126"/>
                    <a:pt x="155" y="119"/>
                  </a:cubicBezTo>
                  <a:cubicBezTo>
                    <a:pt x="155" y="112"/>
                    <a:pt x="149" y="107"/>
                    <a:pt x="142" y="107"/>
                  </a:cubicBezTo>
                  <a:cubicBezTo>
                    <a:pt x="139" y="107"/>
                    <a:pt x="136" y="108"/>
                    <a:pt x="134" y="110"/>
                  </a:cubicBezTo>
                  <a:cubicBezTo>
                    <a:pt x="128" y="107"/>
                    <a:pt x="122" y="103"/>
                    <a:pt x="121" y="96"/>
                  </a:cubicBezTo>
                  <a:cubicBezTo>
                    <a:pt x="118" y="85"/>
                    <a:pt x="121" y="80"/>
                    <a:pt x="122" y="79"/>
                  </a:cubicBezTo>
                  <a:cubicBezTo>
                    <a:pt x="131" y="78"/>
                    <a:pt x="140" y="79"/>
                    <a:pt x="145" y="79"/>
                  </a:cubicBezTo>
                  <a:cubicBezTo>
                    <a:pt x="148" y="80"/>
                    <a:pt x="150" y="78"/>
                    <a:pt x="152" y="76"/>
                  </a:cubicBezTo>
                  <a:cubicBezTo>
                    <a:pt x="153" y="73"/>
                    <a:pt x="153" y="71"/>
                    <a:pt x="151" y="69"/>
                  </a:cubicBezTo>
                  <a:cubicBezTo>
                    <a:pt x="148" y="66"/>
                    <a:pt x="147" y="62"/>
                    <a:pt x="146" y="60"/>
                  </a:cubicBezTo>
                  <a:cubicBezTo>
                    <a:pt x="149" y="57"/>
                    <a:pt x="152" y="54"/>
                    <a:pt x="152" y="49"/>
                  </a:cubicBezTo>
                  <a:cubicBezTo>
                    <a:pt x="152" y="42"/>
                    <a:pt x="146" y="36"/>
                    <a:pt x="139" y="36"/>
                  </a:cubicBezTo>
                  <a:cubicBezTo>
                    <a:pt x="132" y="36"/>
                    <a:pt x="126" y="42"/>
                    <a:pt x="126" y="49"/>
                  </a:cubicBezTo>
                  <a:cubicBezTo>
                    <a:pt x="126" y="54"/>
                    <a:pt x="129" y="57"/>
                    <a:pt x="132" y="60"/>
                  </a:cubicBezTo>
                  <a:cubicBezTo>
                    <a:pt x="133" y="61"/>
                    <a:pt x="133" y="63"/>
                    <a:pt x="134" y="65"/>
                  </a:cubicBezTo>
                  <a:cubicBezTo>
                    <a:pt x="123" y="65"/>
                    <a:pt x="107" y="66"/>
                    <a:pt x="95" y="72"/>
                  </a:cubicBezTo>
                  <a:cubicBezTo>
                    <a:pt x="93" y="67"/>
                    <a:pt x="91" y="61"/>
                    <a:pt x="88" y="57"/>
                  </a:cubicBezTo>
                  <a:cubicBezTo>
                    <a:pt x="107" y="43"/>
                    <a:pt x="129" y="34"/>
                    <a:pt x="154" y="31"/>
                  </a:cubicBezTo>
                  <a:cubicBezTo>
                    <a:pt x="154" y="31"/>
                    <a:pt x="155" y="31"/>
                    <a:pt x="155" y="31"/>
                  </a:cubicBezTo>
                  <a:cubicBezTo>
                    <a:pt x="160" y="31"/>
                    <a:pt x="164" y="35"/>
                    <a:pt x="164" y="40"/>
                  </a:cubicBezTo>
                  <a:cubicBezTo>
                    <a:pt x="164" y="115"/>
                    <a:pt x="164" y="115"/>
                    <a:pt x="164" y="115"/>
                  </a:cubicBezTo>
                  <a:cubicBezTo>
                    <a:pt x="164" y="119"/>
                    <a:pt x="168" y="123"/>
                    <a:pt x="173" y="123"/>
                  </a:cubicBezTo>
                  <a:cubicBezTo>
                    <a:pt x="178" y="123"/>
                    <a:pt x="182" y="119"/>
                    <a:pt x="182" y="115"/>
                  </a:cubicBezTo>
                  <a:cubicBezTo>
                    <a:pt x="182" y="70"/>
                    <a:pt x="182" y="70"/>
                    <a:pt x="182" y="70"/>
                  </a:cubicBezTo>
                  <a:cubicBezTo>
                    <a:pt x="185" y="72"/>
                    <a:pt x="189" y="75"/>
                    <a:pt x="194" y="76"/>
                  </a:cubicBezTo>
                  <a:cubicBezTo>
                    <a:pt x="195" y="76"/>
                    <a:pt x="195" y="77"/>
                    <a:pt x="196" y="77"/>
                  </a:cubicBezTo>
                  <a:cubicBezTo>
                    <a:pt x="192" y="83"/>
                    <a:pt x="190" y="91"/>
                    <a:pt x="193" y="98"/>
                  </a:cubicBezTo>
                  <a:cubicBezTo>
                    <a:pt x="197" y="109"/>
                    <a:pt x="206" y="110"/>
                    <a:pt x="213" y="111"/>
                  </a:cubicBezTo>
                  <a:cubicBezTo>
                    <a:pt x="216" y="112"/>
                    <a:pt x="219" y="112"/>
                    <a:pt x="221" y="113"/>
                  </a:cubicBezTo>
                  <a:cubicBezTo>
                    <a:pt x="228" y="117"/>
                    <a:pt x="229" y="124"/>
                    <a:pt x="229" y="129"/>
                  </a:cubicBezTo>
                  <a:cubicBezTo>
                    <a:pt x="228" y="135"/>
                    <a:pt x="226" y="142"/>
                    <a:pt x="222" y="146"/>
                  </a:cubicBezTo>
                  <a:cubicBezTo>
                    <a:pt x="221" y="145"/>
                    <a:pt x="220" y="145"/>
                    <a:pt x="218" y="145"/>
                  </a:cubicBezTo>
                  <a:cubicBezTo>
                    <a:pt x="211" y="145"/>
                    <a:pt x="205" y="151"/>
                    <a:pt x="205" y="158"/>
                  </a:cubicBezTo>
                  <a:cubicBezTo>
                    <a:pt x="205" y="165"/>
                    <a:pt x="211" y="170"/>
                    <a:pt x="218" y="170"/>
                  </a:cubicBezTo>
                  <a:cubicBezTo>
                    <a:pt x="225" y="170"/>
                    <a:pt x="230" y="165"/>
                    <a:pt x="230" y="158"/>
                  </a:cubicBezTo>
                  <a:cubicBezTo>
                    <a:pt x="230" y="157"/>
                    <a:pt x="230" y="157"/>
                    <a:pt x="230" y="156"/>
                  </a:cubicBezTo>
                  <a:cubicBezTo>
                    <a:pt x="230" y="156"/>
                    <a:pt x="230" y="156"/>
                    <a:pt x="230" y="156"/>
                  </a:cubicBezTo>
                  <a:cubicBezTo>
                    <a:pt x="237" y="150"/>
                    <a:pt x="241" y="140"/>
                    <a:pt x="242" y="130"/>
                  </a:cubicBezTo>
                  <a:cubicBezTo>
                    <a:pt x="242" y="117"/>
                    <a:pt x="237" y="107"/>
                    <a:pt x="227" y="102"/>
                  </a:cubicBezTo>
                  <a:cubicBezTo>
                    <a:pt x="223" y="100"/>
                    <a:pt x="219" y="99"/>
                    <a:pt x="215" y="98"/>
                  </a:cubicBezTo>
                  <a:cubicBezTo>
                    <a:pt x="208" y="97"/>
                    <a:pt x="206" y="97"/>
                    <a:pt x="205" y="93"/>
                  </a:cubicBezTo>
                  <a:cubicBezTo>
                    <a:pt x="203" y="89"/>
                    <a:pt x="207" y="83"/>
                    <a:pt x="210" y="80"/>
                  </a:cubicBezTo>
                  <a:cubicBezTo>
                    <a:pt x="212" y="80"/>
                    <a:pt x="214" y="80"/>
                    <a:pt x="216" y="80"/>
                  </a:cubicBezTo>
                  <a:cubicBezTo>
                    <a:pt x="218" y="80"/>
                    <a:pt x="220" y="80"/>
                    <a:pt x="221" y="80"/>
                  </a:cubicBezTo>
                  <a:cubicBezTo>
                    <a:pt x="223" y="82"/>
                    <a:pt x="227" y="84"/>
                    <a:pt x="230" y="84"/>
                  </a:cubicBezTo>
                  <a:cubicBezTo>
                    <a:pt x="237" y="84"/>
                    <a:pt x="243" y="78"/>
                    <a:pt x="243" y="71"/>
                  </a:cubicBezTo>
                  <a:cubicBezTo>
                    <a:pt x="243" y="64"/>
                    <a:pt x="237" y="59"/>
                    <a:pt x="230" y="59"/>
                  </a:cubicBezTo>
                  <a:cubicBezTo>
                    <a:pt x="225" y="59"/>
                    <a:pt x="220" y="62"/>
                    <a:pt x="219" y="67"/>
                  </a:cubicBezTo>
                  <a:cubicBezTo>
                    <a:pt x="219" y="67"/>
                    <a:pt x="219" y="67"/>
                    <a:pt x="219" y="67"/>
                  </a:cubicBezTo>
                  <a:cubicBezTo>
                    <a:pt x="214" y="67"/>
                    <a:pt x="206" y="67"/>
                    <a:pt x="198" y="64"/>
                  </a:cubicBezTo>
                  <a:cubicBezTo>
                    <a:pt x="189" y="61"/>
                    <a:pt x="184" y="56"/>
                    <a:pt x="182" y="52"/>
                  </a:cubicBezTo>
                  <a:cubicBezTo>
                    <a:pt x="182" y="40"/>
                    <a:pt x="182" y="40"/>
                    <a:pt x="182" y="40"/>
                  </a:cubicBezTo>
                  <a:cubicBezTo>
                    <a:pt x="182" y="35"/>
                    <a:pt x="186" y="31"/>
                    <a:pt x="191" y="31"/>
                  </a:cubicBezTo>
                  <a:cubicBezTo>
                    <a:pt x="192" y="31"/>
                    <a:pt x="192" y="31"/>
                    <a:pt x="192" y="31"/>
                  </a:cubicBezTo>
                  <a:cubicBezTo>
                    <a:pt x="221" y="34"/>
                    <a:pt x="246" y="46"/>
                    <a:pt x="267" y="64"/>
                  </a:cubicBezTo>
                  <a:cubicBezTo>
                    <a:pt x="262" y="65"/>
                    <a:pt x="256" y="66"/>
                    <a:pt x="251" y="71"/>
                  </a:cubicBezTo>
                  <a:cubicBezTo>
                    <a:pt x="246" y="75"/>
                    <a:pt x="243" y="80"/>
                    <a:pt x="242" y="87"/>
                  </a:cubicBezTo>
                  <a:cubicBezTo>
                    <a:pt x="237" y="89"/>
                    <a:pt x="234" y="93"/>
                    <a:pt x="234" y="98"/>
                  </a:cubicBezTo>
                  <a:cubicBezTo>
                    <a:pt x="234" y="105"/>
                    <a:pt x="240" y="111"/>
                    <a:pt x="247" y="111"/>
                  </a:cubicBezTo>
                  <a:cubicBezTo>
                    <a:pt x="254" y="111"/>
                    <a:pt x="259" y="105"/>
                    <a:pt x="259" y="98"/>
                  </a:cubicBezTo>
                  <a:cubicBezTo>
                    <a:pt x="259" y="94"/>
                    <a:pt x="258" y="91"/>
                    <a:pt x="255" y="89"/>
                  </a:cubicBezTo>
                  <a:cubicBezTo>
                    <a:pt x="255" y="85"/>
                    <a:pt x="257" y="83"/>
                    <a:pt x="259" y="81"/>
                  </a:cubicBezTo>
                  <a:cubicBezTo>
                    <a:pt x="265" y="75"/>
                    <a:pt x="277" y="76"/>
                    <a:pt x="282" y="77"/>
                  </a:cubicBezTo>
                  <a:cubicBezTo>
                    <a:pt x="282" y="77"/>
                    <a:pt x="282" y="77"/>
                    <a:pt x="282" y="77"/>
                  </a:cubicBezTo>
                  <a:cubicBezTo>
                    <a:pt x="289" y="85"/>
                    <a:pt x="295" y="94"/>
                    <a:pt x="301" y="103"/>
                  </a:cubicBezTo>
                  <a:cubicBezTo>
                    <a:pt x="284" y="102"/>
                    <a:pt x="273" y="112"/>
                    <a:pt x="268" y="119"/>
                  </a:cubicBezTo>
                  <a:cubicBezTo>
                    <a:pt x="267" y="121"/>
                    <a:pt x="267" y="123"/>
                    <a:pt x="268" y="125"/>
                  </a:cubicBezTo>
                  <a:cubicBezTo>
                    <a:pt x="269" y="129"/>
                    <a:pt x="271" y="141"/>
                    <a:pt x="267" y="152"/>
                  </a:cubicBezTo>
                  <a:cubicBezTo>
                    <a:pt x="266" y="153"/>
                    <a:pt x="265" y="155"/>
                    <a:pt x="264" y="156"/>
                  </a:cubicBezTo>
                  <a:cubicBezTo>
                    <a:pt x="263" y="156"/>
                    <a:pt x="261" y="155"/>
                    <a:pt x="259" y="155"/>
                  </a:cubicBezTo>
                  <a:cubicBezTo>
                    <a:pt x="253" y="155"/>
                    <a:pt x="247" y="161"/>
                    <a:pt x="247" y="168"/>
                  </a:cubicBezTo>
                  <a:cubicBezTo>
                    <a:pt x="247" y="175"/>
                    <a:pt x="253" y="181"/>
                    <a:pt x="259" y="181"/>
                  </a:cubicBezTo>
                  <a:cubicBezTo>
                    <a:pt x="266" y="181"/>
                    <a:pt x="272" y="175"/>
                    <a:pt x="272" y="168"/>
                  </a:cubicBezTo>
                  <a:cubicBezTo>
                    <a:pt x="272" y="168"/>
                    <a:pt x="272" y="167"/>
                    <a:pt x="272" y="167"/>
                  </a:cubicBezTo>
                  <a:cubicBezTo>
                    <a:pt x="275" y="164"/>
                    <a:pt x="277" y="160"/>
                    <a:pt x="278" y="157"/>
                  </a:cubicBezTo>
                  <a:cubicBezTo>
                    <a:pt x="284" y="143"/>
                    <a:pt x="282" y="130"/>
                    <a:pt x="281" y="124"/>
                  </a:cubicBezTo>
                  <a:cubicBezTo>
                    <a:pt x="284" y="120"/>
                    <a:pt x="293" y="113"/>
                    <a:pt x="305" y="117"/>
                  </a:cubicBezTo>
                  <a:cubicBezTo>
                    <a:pt x="306" y="117"/>
                    <a:pt x="307" y="117"/>
                    <a:pt x="308" y="117"/>
                  </a:cubicBezTo>
                  <a:cubicBezTo>
                    <a:pt x="316" y="135"/>
                    <a:pt x="321" y="156"/>
                    <a:pt x="321" y="177"/>
                  </a:cubicBezTo>
                  <a:cubicBezTo>
                    <a:pt x="321" y="177"/>
                    <a:pt x="321" y="177"/>
                    <a:pt x="321" y="177"/>
                  </a:cubicBezTo>
                  <a:cubicBezTo>
                    <a:pt x="321" y="177"/>
                    <a:pt x="321" y="177"/>
                    <a:pt x="321" y="177"/>
                  </a:cubicBezTo>
                  <a:close/>
                  <a:moveTo>
                    <a:pt x="148" y="117"/>
                  </a:moveTo>
                  <a:cubicBezTo>
                    <a:pt x="148" y="117"/>
                    <a:pt x="148" y="117"/>
                    <a:pt x="148" y="118"/>
                  </a:cubicBezTo>
                  <a:cubicBezTo>
                    <a:pt x="148" y="118"/>
                    <a:pt x="148" y="118"/>
                    <a:pt x="148" y="118"/>
                  </a:cubicBezTo>
                  <a:cubicBezTo>
                    <a:pt x="148" y="119"/>
                    <a:pt x="148" y="119"/>
                    <a:pt x="148" y="119"/>
                  </a:cubicBezTo>
                  <a:cubicBezTo>
                    <a:pt x="148" y="120"/>
                    <a:pt x="148" y="120"/>
                    <a:pt x="148" y="120"/>
                  </a:cubicBezTo>
                  <a:cubicBezTo>
                    <a:pt x="148" y="120"/>
                    <a:pt x="148" y="120"/>
                    <a:pt x="148" y="120"/>
                  </a:cubicBezTo>
                  <a:cubicBezTo>
                    <a:pt x="148" y="120"/>
                    <a:pt x="148" y="120"/>
                    <a:pt x="148" y="120"/>
                  </a:cubicBezTo>
                  <a:cubicBezTo>
                    <a:pt x="148" y="120"/>
                    <a:pt x="148" y="121"/>
                    <a:pt x="148" y="121"/>
                  </a:cubicBezTo>
                  <a:cubicBezTo>
                    <a:pt x="148" y="121"/>
                    <a:pt x="148" y="121"/>
                    <a:pt x="148" y="121"/>
                  </a:cubicBezTo>
                  <a:cubicBezTo>
                    <a:pt x="148" y="121"/>
                    <a:pt x="148" y="121"/>
                    <a:pt x="148" y="121"/>
                  </a:cubicBezTo>
                  <a:cubicBezTo>
                    <a:pt x="148" y="122"/>
                    <a:pt x="148" y="122"/>
                    <a:pt x="147" y="123"/>
                  </a:cubicBezTo>
                  <a:cubicBezTo>
                    <a:pt x="147" y="123"/>
                    <a:pt x="147" y="123"/>
                    <a:pt x="147" y="123"/>
                  </a:cubicBezTo>
                  <a:cubicBezTo>
                    <a:pt x="147" y="124"/>
                    <a:pt x="146" y="124"/>
                    <a:pt x="146" y="124"/>
                  </a:cubicBezTo>
                  <a:cubicBezTo>
                    <a:pt x="145" y="124"/>
                    <a:pt x="145" y="125"/>
                    <a:pt x="145" y="125"/>
                  </a:cubicBezTo>
                  <a:cubicBezTo>
                    <a:pt x="145" y="125"/>
                    <a:pt x="145" y="125"/>
                    <a:pt x="145" y="125"/>
                  </a:cubicBezTo>
                  <a:cubicBezTo>
                    <a:pt x="144" y="125"/>
                    <a:pt x="144" y="125"/>
                    <a:pt x="143" y="125"/>
                  </a:cubicBezTo>
                  <a:cubicBezTo>
                    <a:pt x="143" y="125"/>
                    <a:pt x="143" y="125"/>
                    <a:pt x="142" y="125"/>
                  </a:cubicBezTo>
                  <a:cubicBezTo>
                    <a:pt x="139" y="125"/>
                    <a:pt x="136" y="123"/>
                    <a:pt x="136" y="119"/>
                  </a:cubicBezTo>
                  <a:cubicBezTo>
                    <a:pt x="136" y="116"/>
                    <a:pt x="139" y="113"/>
                    <a:pt x="142" y="113"/>
                  </a:cubicBezTo>
                  <a:cubicBezTo>
                    <a:pt x="144" y="113"/>
                    <a:pt x="146" y="114"/>
                    <a:pt x="147" y="116"/>
                  </a:cubicBezTo>
                  <a:cubicBezTo>
                    <a:pt x="147" y="116"/>
                    <a:pt x="148" y="116"/>
                    <a:pt x="148" y="117"/>
                  </a:cubicBezTo>
                  <a:cubicBezTo>
                    <a:pt x="148" y="117"/>
                    <a:pt x="148" y="117"/>
                    <a:pt x="148" y="117"/>
                  </a:cubicBezTo>
                  <a:cubicBezTo>
                    <a:pt x="148" y="117"/>
                    <a:pt x="148" y="117"/>
                    <a:pt x="148" y="117"/>
                  </a:cubicBezTo>
                  <a:cubicBezTo>
                    <a:pt x="148" y="117"/>
                    <a:pt x="148" y="117"/>
                    <a:pt x="148" y="117"/>
                  </a:cubicBezTo>
                  <a:close/>
                  <a:moveTo>
                    <a:pt x="133" y="49"/>
                  </a:moveTo>
                  <a:cubicBezTo>
                    <a:pt x="133" y="46"/>
                    <a:pt x="136" y="43"/>
                    <a:pt x="139" y="43"/>
                  </a:cubicBezTo>
                  <a:cubicBezTo>
                    <a:pt x="142" y="43"/>
                    <a:pt x="145" y="46"/>
                    <a:pt x="145" y="49"/>
                  </a:cubicBezTo>
                  <a:cubicBezTo>
                    <a:pt x="145" y="49"/>
                    <a:pt x="145" y="50"/>
                    <a:pt x="145" y="50"/>
                  </a:cubicBezTo>
                  <a:cubicBezTo>
                    <a:pt x="144" y="53"/>
                    <a:pt x="142" y="55"/>
                    <a:pt x="139" y="55"/>
                  </a:cubicBezTo>
                  <a:cubicBezTo>
                    <a:pt x="136" y="55"/>
                    <a:pt x="133" y="52"/>
                    <a:pt x="133" y="49"/>
                  </a:cubicBezTo>
                  <a:close/>
                  <a:moveTo>
                    <a:pt x="224" y="158"/>
                  </a:moveTo>
                  <a:cubicBezTo>
                    <a:pt x="224" y="161"/>
                    <a:pt x="221" y="164"/>
                    <a:pt x="218" y="164"/>
                  </a:cubicBezTo>
                  <a:cubicBezTo>
                    <a:pt x="215" y="164"/>
                    <a:pt x="212" y="161"/>
                    <a:pt x="212" y="158"/>
                  </a:cubicBezTo>
                  <a:cubicBezTo>
                    <a:pt x="212" y="154"/>
                    <a:pt x="215" y="151"/>
                    <a:pt x="218" y="151"/>
                  </a:cubicBezTo>
                  <a:cubicBezTo>
                    <a:pt x="221" y="151"/>
                    <a:pt x="224" y="154"/>
                    <a:pt x="224" y="158"/>
                  </a:cubicBezTo>
                  <a:close/>
                  <a:moveTo>
                    <a:pt x="230" y="77"/>
                  </a:moveTo>
                  <a:cubicBezTo>
                    <a:pt x="227" y="77"/>
                    <a:pt x="224" y="75"/>
                    <a:pt x="224" y="71"/>
                  </a:cubicBezTo>
                  <a:cubicBezTo>
                    <a:pt x="224" y="69"/>
                    <a:pt x="226" y="66"/>
                    <a:pt x="228" y="65"/>
                  </a:cubicBezTo>
                  <a:cubicBezTo>
                    <a:pt x="228" y="65"/>
                    <a:pt x="228" y="65"/>
                    <a:pt x="228" y="65"/>
                  </a:cubicBezTo>
                  <a:cubicBezTo>
                    <a:pt x="229" y="65"/>
                    <a:pt x="230" y="65"/>
                    <a:pt x="230" y="65"/>
                  </a:cubicBezTo>
                  <a:cubicBezTo>
                    <a:pt x="234" y="65"/>
                    <a:pt x="236" y="68"/>
                    <a:pt x="236" y="71"/>
                  </a:cubicBezTo>
                  <a:cubicBezTo>
                    <a:pt x="236" y="74"/>
                    <a:pt x="235" y="76"/>
                    <a:pt x="232" y="77"/>
                  </a:cubicBezTo>
                  <a:cubicBezTo>
                    <a:pt x="232" y="77"/>
                    <a:pt x="232" y="77"/>
                    <a:pt x="232" y="77"/>
                  </a:cubicBezTo>
                  <a:cubicBezTo>
                    <a:pt x="231" y="77"/>
                    <a:pt x="231" y="77"/>
                    <a:pt x="230" y="77"/>
                  </a:cubicBezTo>
                  <a:close/>
                  <a:moveTo>
                    <a:pt x="253" y="98"/>
                  </a:moveTo>
                  <a:cubicBezTo>
                    <a:pt x="253" y="100"/>
                    <a:pt x="252" y="102"/>
                    <a:pt x="251" y="103"/>
                  </a:cubicBezTo>
                  <a:cubicBezTo>
                    <a:pt x="251" y="103"/>
                    <a:pt x="251" y="103"/>
                    <a:pt x="250" y="103"/>
                  </a:cubicBezTo>
                  <a:cubicBezTo>
                    <a:pt x="249" y="104"/>
                    <a:pt x="248" y="105"/>
                    <a:pt x="247" y="105"/>
                  </a:cubicBezTo>
                  <a:cubicBezTo>
                    <a:pt x="244" y="105"/>
                    <a:pt x="241" y="102"/>
                    <a:pt x="241" y="98"/>
                  </a:cubicBezTo>
                  <a:cubicBezTo>
                    <a:pt x="241" y="98"/>
                    <a:pt x="241" y="97"/>
                    <a:pt x="241" y="97"/>
                  </a:cubicBezTo>
                  <a:cubicBezTo>
                    <a:pt x="241" y="97"/>
                    <a:pt x="241" y="97"/>
                    <a:pt x="241" y="97"/>
                  </a:cubicBezTo>
                  <a:cubicBezTo>
                    <a:pt x="242" y="94"/>
                    <a:pt x="244" y="92"/>
                    <a:pt x="247" y="92"/>
                  </a:cubicBezTo>
                  <a:cubicBezTo>
                    <a:pt x="250" y="92"/>
                    <a:pt x="253" y="95"/>
                    <a:pt x="253" y="98"/>
                  </a:cubicBezTo>
                  <a:close/>
                  <a:moveTo>
                    <a:pt x="266" y="168"/>
                  </a:moveTo>
                  <a:cubicBezTo>
                    <a:pt x="266" y="171"/>
                    <a:pt x="264" y="173"/>
                    <a:pt x="261" y="174"/>
                  </a:cubicBezTo>
                  <a:cubicBezTo>
                    <a:pt x="261" y="174"/>
                    <a:pt x="260" y="174"/>
                    <a:pt x="259" y="174"/>
                  </a:cubicBezTo>
                  <a:cubicBezTo>
                    <a:pt x="256" y="174"/>
                    <a:pt x="253" y="171"/>
                    <a:pt x="253" y="168"/>
                  </a:cubicBezTo>
                  <a:cubicBezTo>
                    <a:pt x="253" y="165"/>
                    <a:pt x="255" y="163"/>
                    <a:pt x="258" y="162"/>
                  </a:cubicBezTo>
                  <a:cubicBezTo>
                    <a:pt x="258" y="162"/>
                    <a:pt x="259" y="162"/>
                    <a:pt x="259" y="162"/>
                  </a:cubicBezTo>
                  <a:cubicBezTo>
                    <a:pt x="263" y="162"/>
                    <a:pt x="266" y="165"/>
                    <a:pt x="266" y="16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GB" sz="1600" dirty="0">
                <a:solidFill>
                  <a:prstClr val="black"/>
                </a:solidFill>
                <a:cs typeface="Arial" panose="020B0604020202020204" pitchFamily="34" charset="0"/>
              </a:endParaRPr>
            </a:p>
          </p:txBody>
        </p:sp>
      </p:grpSp>
      <p:grpSp>
        <p:nvGrpSpPr>
          <p:cNvPr id="10" name="Group 9"/>
          <p:cNvGrpSpPr/>
          <p:nvPr/>
        </p:nvGrpSpPr>
        <p:grpSpPr>
          <a:xfrm>
            <a:off x="2733090" y="5654661"/>
            <a:ext cx="2270465" cy="449118"/>
            <a:chOff x="534539" y="5668130"/>
            <a:chExt cx="2271056" cy="449235"/>
          </a:xfrm>
        </p:grpSpPr>
        <p:sp>
          <p:nvSpPr>
            <p:cNvPr id="11" name="TextBox 10"/>
            <p:cNvSpPr txBox="1"/>
            <p:nvPr/>
          </p:nvSpPr>
          <p:spPr>
            <a:xfrm>
              <a:off x="534539" y="5668130"/>
              <a:ext cx="2271056" cy="449235"/>
            </a:xfrm>
            <a:prstGeom prst="rect">
              <a:avLst/>
            </a:prstGeom>
            <a:solidFill>
              <a:schemeClr val="bg1">
                <a:lumMod val="95000"/>
              </a:schemeClr>
            </a:solidFill>
            <a:ln>
              <a:solidFill>
                <a:schemeClr val="bg2"/>
              </a:solidFill>
            </a:ln>
          </p:spPr>
          <p:txBody>
            <a:bodyPr wrap="square" lIns="457081" tIns="45708" rIns="0" bIns="0" rtlCol="0" anchor="ctr" anchorCtr="0">
              <a:noAutofit/>
            </a:bodyPr>
            <a:lstStyle/>
            <a:p>
              <a:pPr defTabSz="457200"/>
              <a:r>
                <a:rPr lang="en-US" sz="1400" dirty="0">
                  <a:solidFill>
                    <a:srgbClr val="4D4E53"/>
                  </a:solidFill>
                </a:rPr>
                <a:t>Active &amp; Available Inventory</a:t>
              </a:r>
            </a:p>
          </p:txBody>
        </p:sp>
        <p:grpSp>
          <p:nvGrpSpPr>
            <p:cNvPr id="12" name="Group 11"/>
            <p:cNvGrpSpPr/>
            <p:nvPr/>
          </p:nvGrpSpPr>
          <p:grpSpPr>
            <a:xfrm>
              <a:off x="620944" y="5725317"/>
              <a:ext cx="305381" cy="381998"/>
              <a:chOff x="620944" y="5725317"/>
              <a:chExt cx="305381" cy="381998"/>
            </a:xfrm>
          </p:grpSpPr>
          <p:sp>
            <p:nvSpPr>
              <p:cNvPr id="13" name="Oval 12"/>
              <p:cNvSpPr/>
              <p:nvPr/>
            </p:nvSpPr>
            <p:spPr>
              <a:xfrm>
                <a:off x="674579" y="5886139"/>
                <a:ext cx="206638" cy="221176"/>
              </a:xfrm>
              <a:prstGeom prst="ellipse">
                <a:avLst/>
              </a:prstGeom>
              <a:solidFill>
                <a:schemeClr val="bg1">
                  <a:lumMod val="95000"/>
                </a:schemeClr>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nvGrpSpPr>
              <p:cNvPr id="14" name="Group 223"/>
              <p:cNvGrpSpPr>
                <a:grpSpLocks noChangeAspect="1"/>
              </p:cNvGrpSpPr>
              <p:nvPr/>
            </p:nvGrpSpPr>
            <p:grpSpPr bwMode="auto">
              <a:xfrm>
                <a:off x="701411" y="5916099"/>
                <a:ext cx="152836" cy="161399"/>
                <a:chOff x="-1432" y="-2628"/>
                <a:chExt cx="1046" cy="1032"/>
              </a:xfrm>
              <a:solidFill>
                <a:schemeClr val="accent2"/>
              </a:solidFill>
            </p:grpSpPr>
            <p:sp>
              <p:nvSpPr>
                <p:cNvPr id="16" name="Freeform 224"/>
                <p:cNvSpPr>
                  <a:spLocks noEditPoints="1"/>
                </p:cNvSpPr>
                <p:nvPr/>
              </p:nvSpPr>
              <p:spPr bwMode="auto">
                <a:xfrm>
                  <a:off x="-1432" y="-2628"/>
                  <a:ext cx="1046" cy="1032"/>
                </a:xfrm>
                <a:custGeom>
                  <a:avLst/>
                  <a:gdLst>
                    <a:gd name="T0" fmla="*/ 38 w 76"/>
                    <a:gd name="T1" fmla="*/ 75 h 75"/>
                    <a:gd name="T2" fmla="*/ 0 w 76"/>
                    <a:gd name="T3" fmla="*/ 38 h 75"/>
                    <a:gd name="T4" fmla="*/ 38 w 76"/>
                    <a:gd name="T5" fmla="*/ 0 h 75"/>
                    <a:gd name="T6" fmla="*/ 76 w 76"/>
                    <a:gd name="T7" fmla="*/ 38 h 75"/>
                    <a:gd name="T8" fmla="*/ 38 w 76"/>
                    <a:gd name="T9" fmla="*/ 75 h 75"/>
                    <a:gd name="T10" fmla="*/ 38 w 76"/>
                    <a:gd name="T11" fmla="*/ 66 h 75"/>
                    <a:gd name="T12" fmla="*/ 66 w 76"/>
                    <a:gd name="T13" fmla="*/ 38 h 75"/>
                    <a:gd name="T14" fmla="*/ 38 w 76"/>
                    <a:gd name="T15" fmla="*/ 9 h 75"/>
                    <a:gd name="T16" fmla="*/ 10 w 76"/>
                    <a:gd name="T17" fmla="*/ 38 h 75"/>
                    <a:gd name="T18" fmla="*/ 38 w 76"/>
                    <a:gd name="T19" fmla="*/ 6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75">
                      <a:moveTo>
                        <a:pt x="38" y="75"/>
                      </a:moveTo>
                      <a:cubicBezTo>
                        <a:pt x="17" y="75"/>
                        <a:pt x="0" y="58"/>
                        <a:pt x="0" y="38"/>
                      </a:cubicBezTo>
                      <a:cubicBezTo>
                        <a:pt x="0" y="17"/>
                        <a:pt x="17" y="0"/>
                        <a:pt x="38" y="0"/>
                      </a:cubicBezTo>
                      <a:cubicBezTo>
                        <a:pt x="59" y="0"/>
                        <a:pt x="76" y="17"/>
                        <a:pt x="76" y="38"/>
                      </a:cubicBezTo>
                      <a:cubicBezTo>
                        <a:pt x="76" y="58"/>
                        <a:pt x="59" y="75"/>
                        <a:pt x="38" y="75"/>
                      </a:cubicBezTo>
                      <a:close/>
                      <a:moveTo>
                        <a:pt x="38" y="66"/>
                      </a:moveTo>
                      <a:cubicBezTo>
                        <a:pt x="54" y="66"/>
                        <a:pt x="66" y="53"/>
                        <a:pt x="66" y="38"/>
                      </a:cubicBezTo>
                      <a:cubicBezTo>
                        <a:pt x="66" y="22"/>
                        <a:pt x="54" y="9"/>
                        <a:pt x="38" y="9"/>
                      </a:cubicBezTo>
                      <a:cubicBezTo>
                        <a:pt x="22" y="9"/>
                        <a:pt x="10" y="22"/>
                        <a:pt x="10" y="38"/>
                      </a:cubicBezTo>
                      <a:cubicBezTo>
                        <a:pt x="10" y="53"/>
                        <a:pt x="22" y="66"/>
                        <a:pt x="38" y="6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34"/>
                  <a:endParaRPr lang="en-US">
                    <a:solidFill>
                      <a:srgbClr val="FFFFFF"/>
                    </a:solidFill>
                  </a:endParaRPr>
                </a:p>
              </p:txBody>
            </p:sp>
            <p:sp>
              <p:nvSpPr>
                <p:cNvPr id="17" name="Freeform 225"/>
                <p:cNvSpPr>
                  <a:spLocks/>
                </p:cNvSpPr>
                <p:nvPr/>
              </p:nvSpPr>
              <p:spPr bwMode="auto">
                <a:xfrm>
                  <a:off x="-939" y="-2379"/>
                  <a:ext cx="344" cy="371"/>
                </a:xfrm>
                <a:custGeom>
                  <a:avLst/>
                  <a:gdLst>
                    <a:gd name="T0" fmla="*/ 4 w 25"/>
                    <a:gd name="T1" fmla="*/ 27 h 27"/>
                    <a:gd name="T2" fmla="*/ 2 w 25"/>
                    <a:gd name="T3" fmla="*/ 26 h 27"/>
                    <a:gd name="T4" fmla="*/ 0 w 25"/>
                    <a:gd name="T5" fmla="*/ 24 h 27"/>
                    <a:gd name="T6" fmla="*/ 0 w 25"/>
                    <a:gd name="T7" fmla="*/ 3 h 27"/>
                    <a:gd name="T8" fmla="*/ 3 w 25"/>
                    <a:gd name="T9" fmla="*/ 0 h 27"/>
                    <a:gd name="T10" fmla="*/ 6 w 25"/>
                    <a:gd name="T11" fmla="*/ 3 h 27"/>
                    <a:gd name="T12" fmla="*/ 6 w 25"/>
                    <a:gd name="T13" fmla="*/ 3 h 27"/>
                    <a:gd name="T14" fmla="*/ 6 w 25"/>
                    <a:gd name="T15" fmla="*/ 20 h 27"/>
                    <a:gd name="T16" fmla="*/ 20 w 25"/>
                    <a:gd name="T17" fmla="*/ 13 h 27"/>
                    <a:gd name="T18" fmla="*/ 24 w 25"/>
                    <a:gd name="T19" fmla="*/ 14 h 27"/>
                    <a:gd name="T20" fmla="*/ 24 w 25"/>
                    <a:gd name="T21" fmla="*/ 14 h 27"/>
                    <a:gd name="T22" fmla="*/ 23 w 25"/>
                    <a:gd name="T23" fmla="*/ 18 h 27"/>
                    <a:gd name="T24" fmla="*/ 23 w 25"/>
                    <a:gd name="T25" fmla="*/ 18 h 27"/>
                    <a:gd name="T26" fmla="*/ 4 w 25"/>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27">
                      <a:moveTo>
                        <a:pt x="4" y="27"/>
                      </a:moveTo>
                      <a:cubicBezTo>
                        <a:pt x="3" y="27"/>
                        <a:pt x="2" y="27"/>
                        <a:pt x="2" y="26"/>
                      </a:cubicBezTo>
                      <a:cubicBezTo>
                        <a:pt x="1" y="26"/>
                        <a:pt x="0" y="25"/>
                        <a:pt x="0" y="24"/>
                      </a:cubicBezTo>
                      <a:cubicBezTo>
                        <a:pt x="0" y="3"/>
                        <a:pt x="0" y="3"/>
                        <a:pt x="0" y="3"/>
                      </a:cubicBezTo>
                      <a:cubicBezTo>
                        <a:pt x="0" y="1"/>
                        <a:pt x="1" y="0"/>
                        <a:pt x="3" y="0"/>
                      </a:cubicBezTo>
                      <a:cubicBezTo>
                        <a:pt x="5" y="0"/>
                        <a:pt x="6" y="1"/>
                        <a:pt x="6" y="3"/>
                      </a:cubicBezTo>
                      <a:cubicBezTo>
                        <a:pt x="6" y="3"/>
                        <a:pt x="6" y="3"/>
                        <a:pt x="6" y="3"/>
                      </a:cubicBezTo>
                      <a:cubicBezTo>
                        <a:pt x="6" y="20"/>
                        <a:pt x="6" y="20"/>
                        <a:pt x="6" y="20"/>
                      </a:cubicBezTo>
                      <a:cubicBezTo>
                        <a:pt x="20" y="13"/>
                        <a:pt x="20" y="13"/>
                        <a:pt x="20" y="13"/>
                      </a:cubicBezTo>
                      <a:cubicBezTo>
                        <a:pt x="22" y="12"/>
                        <a:pt x="23" y="13"/>
                        <a:pt x="24" y="14"/>
                      </a:cubicBezTo>
                      <a:cubicBezTo>
                        <a:pt x="24" y="14"/>
                        <a:pt x="24" y="14"/>
                        <a:pt x="24" y="14"/>
                      </a:cubicBezTo>
                      <a:cubicBezTo>
                        <a:pt x="25" y="15"/>
                        <a:pt x="24" y="17"/>
                        <a:pt x="23" y="18"/>
                      </a:cubicBezTo>
                      <a:cubicBezTo>
                        <a:pt x="23" y="18"/>
                        <a:pt x="23" y="18"/>
                        <a:pt x="23" y="18"/>
                      </a:cubicBezTo>
                      <a:lnTo>
                        <a:pt x="4" y="2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34"/>
                  <a:endParaRPr lang="en-US">
                    <a:solidFill>
                      <a:srgbClr val="FFFFFF"/>
                    </a:solidFill>
                  </a:endParaRPr>
                </a:p>
              </p:txBody>
            </p:sp>
          </p:grpSp>
          <p:sp>
            <p:nvSpPr>
              <p:cNvPr id="15" name="Freeform 36"/>
              <p:cNvSpPr>
                <a:spLocks/>
              </p:cNvSpPr>
              <p:nvPr/>
            </p:nvSpPr>
            <p:spPr bwMode="auto">
              <a:xfrm>
                <a:off x="620944" y="5725317"/>
                <a:ext cx="305381" cy="287781"/>
              </a:xfrm>
              <a:custGeom>
                <a:avLst/>
                <a:gdLst>
                  <a:gd name="T0" fmla="*/ 706 w 760"/>
                  <a:gd name="T1" fmla="*/ 172 h 594"/>
                  <a:gd name="T2" fmla="*/ 678 w 760"/>
                  <a:gd name="T3" fmla="*/ 184 h 594"/>
                  <a:gd name="T4" fmla="*/ 514 w 760"/>
                  <a:gd name="T5" fmla="*/ 176 h 594"/>
                  <a:gd name="T6" fmla="*/ 450 w 760"/>
                  <a:gd name="T7" fmla="*/ 160 h 594"/>
                  <a:gd name="T8" fmla="*/ 432 w 760"/>
                  <a:gd name="T9" fmla="*/ 134 h 594"/>
                  <a:gd name="T10" fmla="*/ 532 w 760"/>
                  <a:gd name="T11" fmla="*/ 68 h 594"/>
                  <a:gd name="T12" fmla="*/ 576 w 760"/>
                  <a:gd name="T13" fmla="*/ 56 h 594"/>
                  <a:gd name="T14" fmla="*/ 568 w 760"/>
                  <a:gd name="T15" fmla="*/ 24 h 594"/>
                  <a:gd name="T16" fmla="*/ 534 w 760"/>
                  <a:gd name="T17" fmla="*/ 20 h 594"/>
                  <a:gd name="T18" fmla="*/ 506 w 760"/>
                  <a:gd name="T19" fmla="*/ 44 h 594"/>
                  <a:gd name="T20" fmla="*/ 508 w 760"/>
                  <a:gd name="T21" fmla="*/ 60 h 594"/>
                  <a:gd name="T22" fmla="*/ 412 w 760"/>
                  <a:gd name="T23" fmla="*/ 122 h 594"/>
                  <a:gd name="T24" fmla="*/ 362 w 760"/>
                  <a:gd name="T25" fmla="*/ 114 h 594"/>
                  <a:gd name="T26" fmla="*/ 338 w 760"/>
                  <a:gd name="T27" fmla="*/ 112 h 594"/>
                  <a:gd name="T28" fmla="*/ 316 w 760"/>
                  <a:gd name="T29" fmla="*/ 64 h 594"/>
                  <a:gd name="T30" fmla="*/ 332 w 760"/>
                  <a:gd name="T31" fmla="*/ 34 h 594"/>
                  <a:gd name="T32" fmla="*/ 326 w 760"/>
                  <a:gd name="T33" fmla="*/ 8 h 594"/>
                  <a:gd name="T34" fmla="*/ 264 w 760"/>
                  <a:gd name="T35" fmla="*/ 8 h 594"/>
                  <a:gd name="T36" fmla="*/ 242 w 760"/>
                  <a:gd name="T37" fmla="*/ 38 h 594"/>
                  <a:gd name="T38" fmla="*/ 272 w 760"/>
                  <a:gd name="T39" fmla="*/ 58 h 594"/>
                  <a:gd name="T40" fmla="*/ 308 w 760"/>
                  <a:gd name="T41" fmla="*/ 92 h 594"/>
                  <a:gd name="T42" fmla="*/ 320 w 760"/>
                  <a:gd name="T43" fmla="*/ 124 h 594"/>
                  <a:gd name="T44" fmla="*/ 274 w 760"/>
                  <a:gd name="T45" fmla="*/ 162 h 594"/>
                  <a:gd name="T46" fmla="*/ 260 w 760"/>
                  <a:gd name="T47" fmla="*/ 178 h 594"/>
                  <a:gd name="T48" fmla="*/ 78 w 760"/>
                  <a:gd name="T49" fmla="*/ 184 h 594"/>
                  <a:gd name="T50" fmla="*/ 58 w 760"/>
                  <a:gd name="T51" fmla="*/ 170 h 594"/>
                  <a:gd name="T52" fmla="*/ 4 w 760"/>
                  <a:gd name="T53" fmla="*/ 196 h 594"/>
                  <a:gd name="T54" fmla="*/ 12 w 760"/>
                  <a:gd name="T55" fmla="*/ 224 h 594"/>
                  <a:gd name="T56" fmla="*/ 56 w 760"/>
                  <a:gd name="T57" fmla="*/ 220 h 594"/>
                  <a:gd name="T58" fmla="*/ 82 w 760"/>
                  <a:gd name="T59" fmla="*/ 202 h 594"/>
                  <a:gd name="T60" fmla="*/ 266 w 760"/>
                  <a:gd name="T61" fmla="*/ 196 h 594"/>
                  <a:gd name="T62" fmla="*/ 290 w 760"/>
                  <a:gd name="T63" fmla="*/ 232 h 594"/>
                  <a:gd name="T64" fmla="*/ 268 w 760"/>
                  <a:gd name="T65" fmla="*/ 304 h 594"/>
                  <a:gd name="T66" fmla="*/ 194 w 760"/>
                  <a:gd name="T67" fmla="*/ 426 h 594"/>
                  <a:gd name="T68" fmla="*/ 106 w 760"/>
                  <a:gd name="T69" fmla="*/ 456 h 594"/>
                  <a:gd name="T70" fmla="*/ 70 w 760"/>
                  <a:gd name="T71" fmla="*/ 516 h 594"/>
                  <a:gd name="T72" fmla="*/ 104 w 760"/>
                  <a:gd name="T73" fmla="*/ 584 h 594"/>
                  <a:gd name="T74" fmla="*/ 188 w 760"/>
                  <a:gd name="T75" fmla="*/ 586 h 594"/>
                  <a:gd name="T76" fmla="*/ 256 w 760"/>
                  <a:gd name="T77" fmla="*/ 526 h 594"/>
                  <a:gd name="T78" fmla="*/ 256 w 760"/>
                  <a:gd name="T79" fmla="*/ 464 h 594"/>
                  <a:gd name="T80" fmla="*/ 218 w 760"/>
                  <a:gd name="T81" fmla="*/ 432 h 594"/>
                  <a:gd name="T82" fmla="*/ 322 w 760"/>
                  <a:gd name="T83" fmla="*/ 248 h 594"/>
                  <a:gd name="T84" fmla="*/ 374 w 760"/>
                  <a:gd name="T85" fmla="*/ 242 h 594"/>
                  <a:gd name="T86" fmla="*/ 426 w 760"/>
                  <a:gd name="T87" fmla="*/ 274 h 594"/>
                  <a:gd name="T88" fmla="*/ 540 w 760"/>
                  <a:gd name="T89" fmla="*/ 404 h 594"/>
                  <a:gd name="T90" fmla="*/ 516 w 760"/>
                  <a:gd name="T91" fmla="*/ 462 h 594"/>
                  <a:gd name="T92" fmla="*/ 548 w 760"/>
                  <a:gd name="T93" fmla="*/ 514 h 594"/>
                  <a:gd name="T94" fmla="*/ 624 w 760"/>
                  <a:gd name="T95" fmla="*/ 518 h 594"/>
                  <a:gd name="T96" fmla="*/ 680 w 760"/>
                  <a:gd name="T97" fmla="*/ 448 h 594"/>
                  <a:gd name="T98" fmla="*/ 648 w 760"/>
                  <a:gd name="T99" fmla="*/ 388 h 594"/>
                  <a:gd name="T100" fmla="*/ 572 w 760"/>
                  <a:gd name="T101" fmla="*/ 384 h 594"/>
                  <a:gd name="T102" fmla="*/ 484 w 760"/>
                  <a:gd name="T103" fmla="*/ 308 h 594"/>
                  <a:gd name="T104" fmla="*/ 414 w 760"/>
                  <a:gd name="T105" fmla="*/ 226 h 594"/>
                  <a:gd name="T106" fmla="*/ 446 w 760"/>
                  <a:gd name="T107" fmla="*/ 192 h 594"/>
                  <a:gd name="T108" fmla="*/ 640 w 760"/>
                  <a:gd name="T109" fmla="*/ 200 h 594"/>
                  <a:gd name="T110" fmla="*/ 674 w 760"/>
                  <a:gd name="T111" fmla="*/ 208 h 594"/>
                  <a:gd name="T112" fmla="*/ 714 w 760"/>
                  <a:gd name="T113" fmla="*/ 232 h 594"/>
                  <a:gd name="T114" fmla="*/ 758 w 760"/>
                  <a:gd name="T115" fmla="*/ 212 h 594"/>
                  <a:gd name="T116" fmla="*/ 746 w 760"/>
                  <a:gd name="T117" fmla="*/ 180 h 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60" h="594">
                    <a:moveTo>
                      <a:pt x="746" y="180"/>
                    </a:moveTo>
                    <a:lnTo>
                      <a:pt x="746" y="180"/>
                    </a:lnTo>
                    <a:lnTo>
                      <a:pt x="736" y="176"/>
                    </a:lnTo>
                    <a:lnTo>
                      <a:pt x="726" y="172"/>
                    </a:lnTo>
                    <a:lnTo>
                      <a:pt x="716" y="170"/>
                    </a:lnTo>
                    <a:lnTo>
                      <a:pt x="706" y="172"/>
                    </a:lnTo>
                    <a:lnTo>
                      <a:pt x="706" y="172"/>
                    </a:lnTo>
                    <a:lnTo>
                      <a:pt x="698" y="174"/>
                    </a:lnTo>
                    <a:lnTo>
                      <a:pt x="690" y="176"/>
                    </a:lnTo>
                    <a:lnTo>
                      <a:pt x="684" y="180"/>
                    </a:lnTo>
                    <a:lnTo>
                      <a:pt x="678" y="184"/>
                    </a:lnTo>
                    <a:lnTo>
                      <a:pt x="678" y="184"/>
                    </a:lnTo>
                    <a:lnTo>
                      <a:pt x="674" y="188"/>
                    </a:lnTo>
                    <a:lnTo>
                      <a:pt x="670" y="188"/>
                    </a:lnTo>
                    <a:lnTo>
                      <a:pt x="670" y="188"/>
                    </a:lnTo>
                    <a:lnTo>
                      <a:pt x="592" y="182"/>
                    </a:lnTo>
                    <a:lnTo>
                      <a:pt x="514" y="176"/>
                    </a:lnTo>
                    <a:lnTo>
                      <a:pt x="514" y="176"/>
                    </a:lnTo>
                    <a:lnTo>
                      <a:pt x="456" y="172"/>
                    </a:lnTo>
                    <a:lnTo>
                      <a:pt x="456" y="172"/>
                    </a:lnTo>
                    <a:lnTo>
                      <a:pt x="452" y="172"/>
                    </a:lnTo>
                    <a:lnTo>
                      <a:pt x="450" y="170"/>
                    </a:lnTo>
                    <a:lnTo>
                      <a:pt x="450" y="170"/>
                    </a:lnTo>
                    <a:lnTo>
                      <a:pt x="450" y="160"/>
                    </a:lnTo>
                    <a:lnTo>
                      <a:pt x="446" y="150"/>
                    </a:lnTo>
                    <a:lnTo>
                      <a:pt x="442" y="142"/>
                    </a:lnTo>
                    <a:lnTo>
                      <a:pt x="434" y="136"/>
                    </a:lnTo>
                    <a:lnTo>
                      <a:pt x="434" y="136"/>
                    </a:lnTo>
                    <a:lnTo>
                      <a:pt x="432" y="134"/>
                    </a:lnTo>
                    <a:lnTo>
                      <a:pt x="432" y="134"/>
                    </a:lnTo>
                    <a:lnTo>
                      <a:pt x="434" y="132"/>
                    </a:lnTo>
                    <a:lnTo>
                      <a:pt x="434" y="132"/>
                    </a:lnTo>
                    <a:lnTo>
                      <a:pt x="518" y="70"/>
                    </a:lnTo>
                    <a:lnTo>
                      <a:pt x="518" y="70"/>
                    </a:lnTo>
                    <a:lnTo>
                      <a:pt x="524" y="68"/>
                    </a:lnTo>
                    <a:lnTo>
                      <a:pt x="532" y="68"/>
                    </a:lnTo>
                    <a:lnTo>
                      <a:pt x="532" y="68"/>
                    </a:lnTo>
                    <a:lnTo>
                      <a:pt x="544" y="68"/>
                    </a:lnTo>
                    <a:lnTo>
                      <a:pt x="556" y="66"/>
                    </a:lnTo>
                    <a:lnTo>
                      <a:pt x="566" y="62"/>
                    </a:lnTo>
                    <a:lnTo>
                      <a:pt x="576" y="56"/>
                    </a:lnTo>
                    <a:lnTo>
                      <a:pt x="576" y="56"/>
                    </a:lnTo>
                    <a:lnTo>
                      <a:pt x="580" y="48"/>
                    </a:lnTo>
                    <a:lnTo>
                      <a:pt x="582" y="42"/>
                    </a:lnTo>
                    <a:lnTo>
                      <a:pt x="580" y="34"/>
                    </a:lnTo>
                    <a:lnTo>
                      <a:pt x="574" y="28"/>
                    </a:lnTo>
                    <a:lnTo>
                      <a:pt x="574" y="28"/>
                    </a:lnTo>
                    <a:lnTo>
                      <a:pt x="568" y="24"/>
                    </a:lnTo>
                    <a:lnTo>
                      <a:pt x="568" y="24"/>
                    </a:lnTo>
                    <a:lnTo>
                      <a:pt x="554" y="20"/>
                    </a:lnTo>
                    <a:lnTo>
                      <a:pt x="554" y="20"/>
                    </a:lnTo>
                    <a:lnTo>
                      <a:pt x="542" y="20"/>
                    </a:lnTo>
                    <a:lnTo>
                      <a:pt x="542" y="20"/>
                    </a:lnTo>
                    <a:lnTo>
                      <a:pt x="534" y="20"/>
                    </a:lnTo>
                    <a:lnTo>
                      <a:pt x="526" y="24"/>
                    </a:lnTo>
                    <a:lnTo>
                      <a:pt x="518" y="28"/>
                    </a:lnTo>
                    <a:lnTo>
                      <a:pt x="510" y="32"/>
                    </a:lnTo>
                    <a:lnTo>
                      <a:pt x="510" y="32"/>
                    </a:lnTo>
                    <a:lnTo>
                      <a:pt x="508" y="38"/>
                    </a:lnTo>
                    <a:lnTo>
                      <a:pt x="506" y="44"/>
                    </a:lnTo>
                    <a:lnTo>
                      <a:pt x="506" y="50"/>
                    </a:lnTo>
                    <a:lnTo>
                      <a:pt x="510" y="56"/>
                    </a:lnTo>
                    <a:lnTo>
                      <a:pt x="510" y="56"/>
                    </a:lnTo>
                    <a:lnTo>
                      <a:pt x="510" y="58"/>
                    </a:lnTo>
                    <a:lnTo>
                      <a:pt x="510" y="58"/>
                    </a:lnTo>
                    <a:lnTo>
                      <a:pt x="508" y="60"/>
                    </a:lnTo>
                    <a:lnTo>
                      <a:pt x="508" y="60"/>
                    </a:lnTo>
                    <a:lnTo>
                      <a:pt x="426" y="120"/>
                    </a:lnTo>
                    <a:lnTo>
                      <a:pt x="426" y="120"/>
                    </a:lnTo>
                    <a:lnTo>
                      <a:pt x="418" y="122"/>
                    </a:lnTo>
                    <a:lnTo>
                      <a:pt x="414" y="122"/>
                    </a:lnTo>
                    <a:lnTo>
                      <a:pt x="412" y="122"/>
                    </a:lnTo>
                    <a:lnTo>
                      <a:pt x="412" y="122"/>
                    </a:lnTo>
                    <a:lnTo>
                      <a:pt x="410" y="120"/>
                    </a:lnTo>
                    <a:lnTo>
                      <a:pt x="410" y="120"/>
                    </a:lnTo>
                    <a:lnTo>
                      <a:pt x="394" y="116"/>
                    </a:lnTo>
                    <a:lnTo>
                      <a:pt x="378" y="114"/>
                    </a:lnTo>
                    <a:lnTo>
                      <a:pt x="362" y="114"/>
                    </a:lnTo>
                    <a:lnTo>
                      <a:pt x="344" y="116"/>
                    </a:lnTo>
                    <a:lnTo>
                      <a:pt x="344" y="116"/>
                    </a:lnTo>
                    <a:lnTo>
                      <a:pt x="342" y="116"/>
                    </a:lnTo>
                    <a:lnTo>
                      <a:pt x="340" y="114"/>
                    </a:lnTo>
                    <a:lnTo>
                      <a:pt x="340" y="114"/>
                    </a:lnTo>
                    <a:lnTo>
                      <a:pt x="338" y="112"/>
                    </a:lnTo>
                    <a:lnTo>
                      <a:pt x="342" y="120"/>
                    </a:lnTo>
                    <a:lnTo>
                      <a:pt x="344" y="128"/>
                    </a:lnTo>
                    <a:lnTo>
                      <a:pt x="344" y="128"/>
                    </a:lnTo>
                    <a:lnTo>
                      <a:pt x="344" y="128"/>
                    </a:lnTo>
                    <a:lnTo>
                      <a:pt x="316" y="64"/>
                    </a:lnTo>
                    <a:lnTo>
                      <a:pt x="316" y="64"/>
                    </a:lnTo>
                    <a:lnTo>
                      <a:pt x="310" y="50"/>
                    </a:lnTo>
                    <a:lnTo>
                      <a:pt x="310" y="50"/>
                    </a:lnTo>
                    <a:lnTo>
                      <a:pt x="314" y="50"/>
                    </a:lnTo>
                    <a:lnTo>
                      <a:pt x="314" y="50"/>
                    </a:lnTo>
                    <a:lnTo>
                      <a:pt x="324" y="44"/>
                    </a:lnTo>
                    <a:lnTo>
                      <a:pt x="332" y="34"/>
                    </a:lnTo>
                    <a:lnTo>
                      <a:pt x="332" y="34"/>
                    </a:lnTo>
                    <a:lnTo>
                      <a:pt x="336" y="28"/>
                    </a:lnTo>
                    <a:lnTo>
                      <a:pt x="336" y="20"/>
                    </a:lnTo>
                    <a:lnTo>
                      <a:pt x="332" y="12"/>
                    </a:lnTo>
                    <a:lnTo>
                      <a:pt x="326" y="8"/>
                    </a:lnTo>
                    <a:lnTo>
                      <a:pt x="326" y="8"/>
                    </a:lnTo>
                    <a:lnTo>
                      <a:pt x="316" y="2"/>
                    </a:lnTo>
                    <a:lnTo>
                      <a:pt x="306" y="0"/>
                    </a:lnTo>
                    <a:lnTo>
                      <a:pt x="306" y="0"/>
                    </a:lnTo>
                    <a:lnTo>
                      <a:pt x="292" y="0"/>
                    </a:lnTo>
                    <a:lnTo>
                      <a:pt x="278" y="4"/>
                    </a:lnTo>
                    <a:lnTo>
                      <a:pt x="264" y="8"/>
                    </a:lnTo>
                    <a:lnTo>
                      <a:pt x="252" y="18"/>
                    </a:lnTo>
                    <a:lnTo>
                      <a:pt x="252" y="18"/>
                    </a:lnTo>
                    <a:lnTo>
                      <a:pt x="246" y="24"/>
                    </a:lnTo>
                    <a:lnTo>
                      <a:pt x="244" y="32"/>
                    </a:lnTo>
                    <a:lnTo>
                      <a:pt x="244" y="32"/>
                    </a:lnTo>
                    <a:lnTo>
                      <a:pt x="242" y="38"/>
                    </a:lnTo>
                    <a:lnTo>
                      <a:pt x="244" y="44"/>
                    </a:lnTo>
                    <a:lnTo>
                      <a:pt x="250" y="50"/>
                    </a:lnTo>
                    <a:lnTo>
                      <a:pt x="256" y="54"/>
                    </a:lnTo>
                    <a:lnTo>
                      <a:pt x="256" y="54"/>
                    </a:lnTo>
                    <a:lnTo>
                      <a:pt x="264" y="56"/>
                    </a:lnTo>
                    <a:lnTo>
                      <a:pt x="272" y="58"/>
                    </a:lnTo>
                    <a:lnTo>
                      <a:pt x="290" y="58"/>
                    </a:lnTo>
                    <a:lnTo>
                      <a:pt x="290" y="58"/>
                    </a:lnTo>
                    <a:lnTo>
                      <a:pt x="294" y="58"/>
                    </a:lnTo>
                    <a:lnTo>
                      <a:pt x="296" y="60"/>
                    </a:lnTo>
                    <a:lnTo>
                      <a:pt x="296" y="60"/>
                    </a:lnTo>
                    <a:lnTo>
                      <a:pt x="308" y="92"/>
                    </a:lnTo>
                    <a:lnTo>
                      <a:pt x="308" y="92"/>
                    </a:lnTo>
                    <a:lnTo>
                      <a:pt x="314" y="106"/>
                    </a:lnTo>
                    <a:lnTo>
                      <a:pt x="322" y="120"/>
                    </a:lnTo>
                    <a:lnTo>
                      <a:pt x="322" y="120"/>
                    </a:lnTo>
                    <a:lnTo>
                      <a:pt x="322" y="124"/>
                    </a:lnTo>
                    <a:lnTo>
                      <a:pt x="320" y="124"/>
                    </a:lnTo>
                    <a:lnTo>
                      <a:pt x="320" y="124"/>
                    </a:lnTo>
                    <a:lnTo>
                      <a:pt x="300" y="134"/>
                    </a:lnTo>
                    <a:lnTo>
                      <a:pt x="300" y="134"/>
                    </a:lnTo>
                    <a:lnTo>
                      <a:pt x="290" y="142"/>
                    </a:lnTo>
                    <a:lnTo>
                      <a:pt x="280" y="152"/>
                    </a:lnTo>
                    <a:lnTo>
                      <a:pt x="274" y="162"/>
                    </a:lnTo>
                    <a:lnTo>
                      <a:pt x="268" y="174"/>
                    </a:lnTo>
                    <a:lnTo>
                      <a:pt x="268" y="174"/>
                    </a:lnTo>
                    <a:lnTo>
                      <a:pt x="264" y="176"/>
                    </a:lnTo>
                    <a:lnTo>
                      <a:pt x="264" y="176"/>
                    </a:lnTo>
                    <a:lnTo>
                      <a:pt x="260" y="178"/>
                    </a:lnTo>
                    <a:lnTo>
                      <a:pt x="260" y="178"/>
                    </a:lnTo>
                    <a:lnTo>
                      <a:pt x="148" y="184"/>
                    </a:lnTo>
                    <a:lnTo>
                      <a:pt x="148" y="184"/>
                    </a:lnTo>
                    <a:lnTo>
                      <a:pt x="84" y="186"/>
                    </a:lnTo>
                    <a:lnTo>
                      <a:pt x="84" y="186"/>
                    </a:lnTo>
                    <a:lnTo>
                      <a:pt x="80" y="186"/>
                    </a:lnTo>
                    <a:lnTo>
                      <a:pt x="78" y="184"/>
                    </a:lnTo>
                    <a:lnTo>
                      <a:pt x="78" y="184"/>
                    </a:lnTo>
                    <a:lnTo>
                      <a:pt x="74" y="178"/>
                    </a:lnTo>
                    <a:lnTo>
                      <a:pt x="70" y="174"/>
                    </a:lnTo>
                    <a:lnTo>
                      <a:pt x="70" y="174"/>
                    </a:lnTo>
                    <a:lnTo>
                      <a:pt x="64" y="172"/>
                    </a:lnTo>
                    <a:lnTo>
                      <a:pt x="58" y="170"/>
                    </a:lnTo>
                    <a:lnTo>
                      <a:pt x="46" y="170"/>
                    </a:lnTo>
                    <a:lnTo>
                      <a:pt x="46" y="170"/>
                    </a:lnTo>
                    <a:lnTo>
                      <a:pt x="34" y="174"/>
                    </a:lnTo>
                    <a:lnTo>
                      <a:pt x="22" y="178"/>
                    </a:lnTo>
                    <a:lnTo>
                      <a:pt x="12" y="186"/>
                    </a:lnTo>
                    <a:lnTo>
                      <a:pt x="4" y="196"/>
                    </a:lnTo>
                    <a:lnTo>
                      <a:pt x="4" y="196"/>
                    </a:lnTo>
                    <a:lnTo>
                      <a:pt x="0" y="206"/>
                    </a:lnTo>
                    <a:lnTo>
                      <a:pt x="0" y="206"/>
                    </a:lnTo>
                    <a:lnTo>
                      <a:pt x="2" y="214"/>
                    </a:lnTo>
                    <a:lnTo>
                      <a:pt x="6" y="220"/>
                    </a:lnTo>
                    <a:lnTo>
                      <a:pt x="12" y="224"/>
                    </a:lnTo>
                    <a:lnTo>
                      <a:pt x="20" y="226"/>
                    </a:lnTo>
                    <a:lnTo>
                      <a:pt x="20" y="226"/>
                    </a:lnTo>
                    <a:lnTo>
                      <a:pt x="34" y="226"/>
                    </a:lnTo>
                    <a:lnTo>
                      <a:pt x="34" y="226"/>
                    </a:lnTo>
                    <a:lnTo>
                      <a:pt x="46" y="224"/>
                    </a:lnTo>
                    <a:lnTo>
                      <a:pt x="56" y="220"/>
                    </a:lnTo>
                    <a:lnTo>
                      <a:pt x="66" y="214"/>
                    </a:lnTo>
                    <a:lnTo>
                      <a:pt x="74" y="204"/>
                    </a:lnTo>
                    <a:lnTo>
                      <a:pt x="74" y="204"/>
                    </a:lnTo>
                    <a:lnTo>
                      <a:pt x="78" y="202"/>
                    </a:lnTo>
                    <a:lnTo>
                      <a:pt x="82" y="202"/>
                    </a:lnTo>
                    <a:lnTo>
                      <a:pt x="82" y="202"/>
                    </a:lnTo>
                    <a:lnTo>
                      <a:pt x="206" y="194"/>
                    </a:lnTo>
                    <a:lnTo>
                      <a:pt x="206" y="194"/>
                    </a:lnTo>
                    <a:lnTo>
                      <a:pt x="262" y="192"/>
                    </a:lnTo>
                    <a:lnTo>
                      <a:pt x="262" y="192"/>
                    </a:lnTo>
                    <a:lnTo>
                      <a:pt x="264" y="192"/>
                    </a:lnTo>
                    <a:lnTo>
                      <a:pt x="266" y="196"/>
                    </a:lnTo>
                    <a:lnTo>
                      <a:pt x="266" y="196"/>
                    </a:lnTo>
                    <a:lnTo>
                      <a:pt x="268" y="202"/>
                    </a:lnTo>
                    <a:lnTo>
                      <a:pt x="268" y="202"/>
                    </a:lnTo>
                    <a:lnTo>
                      <a:pt x="272" y="214"/>
                    </a:lnTo>
                    <a:lnTo>
                      <a:pt x="280" y="224"/>
                    </a:lnTo>
                    <a:lnTo>
                      <a:pt x="290" y="232"/>
                    </a:lnTo>
                    <a:lnTo>
                      <a:pt x="302" y="238"/>
                    </a:lnTo>
                    <a:lnTo>
                      <a:pt x="302" y="238"/>
                    </a:lnTo>
                    <a:lnTo>
                      <a:pt x="304" y="240"/>
                    </a:lnTo>
                    <a:lnTo>
                      <a:pt x="304" y="244"/>
                    </a:lnTo>
                    <a:lnTo>
                      <a:pt x="304" y="244"/>
                    </a:lnTo>
                    <a:lnTo>
                      <a:pt x="268" y="304"/>
                    </a:lnTo>
                    <a:lnTo>
                      <a:pt x="268" y="304"/>
                    </a:lnTo>
                    <a:lnTo>
                      <a:pt x="198" y="424"/>
                    </a:lnTo>
                    <a:lnTo>
                      <a:pt x="198" y="424"/>
                    </a:lnTo>
                    <a:lnTo>
                      <a:pt x="196" y="426"/>
                    </a:lnTo>
                    <a:lnTo>
                      <a:pt x="194" y="426"/>
                    </a:lnTo>
                    <a:lnTo>
                      <a:pt x="194" y="426"/>
                    </a:lnTo>
                    <a:lnTo>
                      <a:pt x="184" y="426"/>
                    </a:lnTo>
                    <a:lnTo>
                      <a:pt x="184" y="426"/>
                    </a:lnTo>
                    <a:lnTo>
                      <a:pt x="162" y="428"/>
                    </a:lnTo>
                    <a:lnTo>
                      <a:pt x="142" y="434"/>
                    </a:lnTo>
                    <a:lnTo>
                      <a:pt x="124" y="444"/>
                    </a:lnTo>
                    <a:lnTo>
                      <a:pt x="106" y="456"/>
                    </a:lnTo>
                    <a:lnTo>
                      <a:pt x="106" y="456"/>
                    </a:lnTo>
                    <a:lnTo>
                      <a:pt x="92" y="470"/>
                    </a:lnTo>
                    <a:lnTo>
                      <a:pt x="82" y="484"/>
                    </a:lnTo>
                    <a:lnTo>
                      <a:pt x="76" y="498"/>
                    </a:lnTo>
                    <a:lnTo>
                      <a:pt x="70" y="516"/>
                    </a:lnTo>
                    <a:lnTo>
                      <a:pt x="70" y="516"/>
                    </a:lnTo>
                    <a:lnTo>
                      <a:pt x="70" y="534"/>
                    </a:lnTo>
                    <a:lnTo>
                      <a:pt x="74" y="548"/>
                    </a:lnTo>
                    <a:lnTo>
                      <a:pt x="82" y="562"/>
                    </a:lnTo>
                    <a:lnTo>
                      <a:pt x="92" y="574"/>
                    </a:lnTo>
                    <a:lnTo>
                      <a:pt x="92" y="574"/>
                    </a:lnTo>
                    <a:lnTo>
                      <a:pt x="104" y="584"/>
                    </a:lnTo>
                    <a:lnTo>
                      <a:pt x="118" y="588"/>
                    </a:lnTo>
                    <a:lnTo>
                      <a:pt x="132" y="592"/>
                    </a:lnTo>
                    <a:lnTo>
                      <a:pt x="148" y="594"/>
                    </a:lnTo>
                    <a:lnTo>
                      <a:pt x="148" y="594"/>
                    </a:lnTo>
                    <a:lnTo>
                      <a:pt x="168" y="592"/>
                    </a:lnTo>
                    <a:lnTo>
                      <a:pt x="188" y="586"/>
                    </a:lnTo>
                    <a:lnTo>
                      <a:pt x="206" y="578"/>
                    </a:lnTo>
                    <a:lnTo>
                      <a:pt x="222" y="566"/>
                    </a:lnTo>
                    <a:lnTo>
                      <a:pt x="222" y="566"/>
                    </a:lnTo>
                    <a:lnTo>
                      <a:pt x="236" y="554"/>
                    </a:lnTo>
                    <a:lnTo>
                      <a:pt x="248" y="542"/>
                    </a:lnTo>
                    <a:lnTo>
                      <a:pt x="256" y="526"/>
                    </a:lnTo>
                    <a:lnTo>
                      <a:pt x="262" y="508"/>
                    </a:lnTo>
                    <a:lnTo>
                      <a:pt x="262" y="508"/>
                    </a:lnTo>
                    <a:lnTo>
                      <a:pt x="264" y="496"/>
                    </a:lnTo>
                    <a:lnTo>
                      <a:pt x="262" y="486"/>
                    </a:lnTo>
                    <a:lnTo>
                      <a:pt x="260" y="474"/>
                    </a:lnTo>
                    <a:lnTo>
                      <a:pt x="256" y="464"/>
                    </a:lnTo>
                    <a:lnTo>
                      <a:pt x="250" y="454"/>
                    </a:lnTo>
                    <a:lnTo>
                      <a:pt x="242" y="446"/>
                    </a:lnTo>
                    <a:lnTo>
                      <a:pt x="232" y="438"/>
                    </a:lnTo>
                    <a:lnTo>
                      <a:pt x="222" y="434"/>
                    </a:lnTo>
                    <a:lnTo>
                      <a:pt x="222" y="434"/>
                    </a:lnTo>
                    <a:lnTo>
                      <a:pt x="218" y="432"/>
                    </a:lnTo>
                    <a:lnTo>
                      <a:pt x="220" y="428"/>
                    </a:lnTo>
                    <a:lnTo>
                      <a:pt x="220" y="428"/>
                    </a:lnTo>
                    <a:lnTo>
                      <a:pt x="284" y="316"/>
                    </a:lnTo>
                    <a:lnTo>
                      <a:pt x="284" y="316"/>
                    </a:lnTo>
                    <a:lnTo>
                      <a:pt x="322" y="248"/>
                    </a:lnTo>
                    <a:lnTo>
                      <a:pt x="322" y="248"/>
                    </a:lnTo>
                    <a:lnTo>
                      <a:pt x="324" y="246"/>
                    </a:lnTo>
                    <a:lnTo>
                      <a:pt x="328" y="246"/>
                    </a:lnTo>
                    <a:lnTo>
                      <a:pt x="328" y="246"/>
                    </a:lnTo>
                    <a:lnTo>
                      <a:pt x="344" y="246"/>
                    </a:lnTo>
                    <a:lnTo>
                      <a:pt x="360" y="246"/>
                    </a:lnTo>
                    <a:lnTo>
                      <a:pt x="374" y="242"/>
                    </a:lnTo>
                    <a:lnTo>
                      <a:pt x="390" y="238"/>
                    </a:lnTo>
                    <a:lnTo>
                      <a:pt x="390" y="238"/>
                    </a:lnTo>
                    <a:lnTo>
                      <a:pt x="392" y="238"/>
                    </a:lnTo>
                    <a:lnTo>
                      <a:pt x="394" y="240"/>
                    </a:lnTo>
                    <a:lnTo>
                      <a:pt x="394" y="240"/>
                    </a:lnTo>
                    <a:lnTo>
                      <a:pt x="426" y="274"/>
                    </a:lnTo>
                    <a:lnTo>
                      <a:pt x="462" y="316"/>
                    </a:lnTo>
                    <a:lnTo>
                      <a:pt x="498" y="360"/>
                    </a:lnTo>
                    <a:lnTo>
                      <a:pt x="530" y="394"/>
                    </a:lnTo>
                    <a:lnTo>
                      <a:pt x="530" y="394"/>
                    </a:lnTo>
                    <a:lnTo>
                      <a:pt x="540" y="404"/>
                    </a:lnTo>
                    <a:lnTo>
                      <a:pt x="540" y="404"/>
                    </a:lnTo>
                    <a:lnTo>
                      <a:pt x="532" y="414"/>
                    </a:lnTo>
                    <a:lnTo>
                      <a:pt x="526" y="422"/>
                    </a:lnTo>
                    <a:lnTo>
                      <a:pt x="522" y="432"/>
                    </a:lnTo>
                    <a:lnTo>
                      <a:pt x="518" y="442"/>
                    </a:lnTo>
                    <a:lnTo>
                      <a:pt x="516" y="452"/>
                    </a:lnTo>
                    <a:lnTo>
                      <a:pt x="516" y="462"/>
                    </a:lnTo>
                    <a:lnTo>
                      <a:pt x="518" y="472"/>
                    </a:lnTo>
                    <a:lnTo>
                      <a:pt x="520" y="482"/>
                    </a:lnTo>
                    <a:lnTo>
                      <a:pt x="520" y="482"/>
                    </a:lnTo>
                    <a:lnTo>
                      <a:pt x="528" y="496"/>
                    </a:lnTo>
                    <a:lnTo>
                      <a:pt x="536" y="506"/>
                    </a:lnTo>
                    <a:lnTo>
                      <a:pt x="548" y="514"/>
                    </a:lnTo>
                    <a:lnTo>
                      <a:pt x="562" y="520"/>
                    </a:lnTo>
                    <a:lnTo>
                      <a:pt x="576" y="524"/>
                    </a:lnTo>
                    <a:lnTo>
                      <a:pt x="592" y="524"/>
                    </a:lnTo>
                    <a:lnTo>
                      <a:pt x="608" y="522"/>
                    </a:lnTo>
                    <a:lnTo>
                      <a:pt x="624" y="518"/>
                    </a:lnTo>
                    <a:lnTo>
                      <a:pt x="624" y="518"/>
                    </a:lnTo>
                    <a:lnTo>
                      <a:pt x="640" y="510"/>
                    </a:lnTo>
                    <a:lnTo>
                      <a:pt x="652" y="500"/>
                    </a:lnTo>
                    <a:lnTo>
                      <a:pt x="664" y="488"/>
                    </a:lnTo>
                    <a:lnTo>
                      <a:pt x="672" y="476"/>
                    </a:lnTo>
                    <a:lnTo>
                      <a:pt x="678" y="462"/>
                    </a:lnTo>
                    <a:lnTo>
                      <a:pt x="680" y="448"/>
                    </a:lnTo>
                    <a:lnTo>
                      <a:pt x="680" y="434"/>
                    </a:lnTo>
                    <a:lnTo>
                      <a:pt x="676" y="420"/>
                    </a:lnTo>
                    <a:lnTo>
                      <a:pt x="676" y="420"/>
                    </a:lnTo>
                    <a:lnTo>
                      <a:pt x="668" y="408"/>
                    </a:lnTo>
                    <a:lnTo>
                      <a:pt x="660" y="396"/>
                    </a:lnTo>
                    <a:lnTo>
                      <a:pt x="648" y="388"/>
                    </a:lnTo>
                    <a:lnTo>
                      <a:pt x="634" y="382"/>
                    </a:lnTo>
                    <a:lnTo>
                      <a:pt x="620" y="378"/>
                    </a:lnTo>
                    <a:lnTo>
                      <a:pt x="604" y="378"/>
                    </a:lnTo>
                    <a:lnTo>
                      <a:pt x="588" y="380"/>
                    </a:lnTo>
                    <a:lnTo>
                      <a:pt x="572" y="384"/>
                    </a:lnTo>
                    <a:lnTo>
                      <a:pt x="572" y="384"/>
                    </a:lnTo>
                    <a:lnTo>
                      <a:pt x="558" y="392"/>
                    </a:lnTo>
                    <a:lnTo>
                      <a:pt x="558" y="392"/>
                    </a:lnTo>
                    <a:lnTo>
                      <a:pt x="552" y="386"/>
                    </a:lnTo>
                    <a:lnTo>
                      <a:pt x="552" y="386"/>
                    </a:lnTo>
                    <a:lnTo>
                      <a:pt x="520" y="352"/>
                    </a:lnTo>
                    <a:lnTo>
                      <a:pt x="484" y="308"/>
                    </a:lnTo>
                    <a:lnTo>
                      <a:pt x="446" y="266"/>
                    </a:lnTo>
                    <a:lnTo>
                      <a:pt x="416" y="232"/>
                    </a:lnTo>
                    <a:lnTo>
                      <a:pt x="416" y="232"/>
                    </a:lnTo>
                    <a:lnTo>
                      <a:pt x="412" y="228"/>
                    </a:lnTo>
                    <a:lnTo>
                      <a:pt x="412" y="228"/>
                    </a:lnTo>
                    <a:lnTo>
                      <a:pt x="414" y="226"/>
                    </a:lnTo>
                    <a:lnTo>
                      <a:pt x="414" y="226"/>
                    </a:lnTo>
                    <a:lnTo>
                      <a:pt x="424" y="220"/>
                    </a:lnTo>
                    <a:lnTo>
                      <a:pt x="432" y="212"/>
                    </a:lnTo>
                    <a:lnTo>
                      <a:pt x="440" y="202"/>
                    </a:lnTo>
                    <a:lnTo>
                      <a:pt x="446" y="192"/>
                    </a:lnTo>
                    <a:lnTo>
                      <a:pt x="446" y="192"/>
                    </a:lnTo>
                    <a:lnTo>
                      <a:pt x="448" y="188"/>
                    </a:lnTo>
                    <a:lnTo>
                      <a:pt x="452" y="188"/>
                    </a:lnTo>
                    <a:lnTo>
                      <a:pt x="452" y="188"/>
                    </a:lnTo>
                    <a:lnTo>
                      <a:pt x="626" y="198"/>
                    </a:lnTo>
                    <a:lnTo>
                      <a:pt x="626" y="198"/>
                    </a:lnTo>
                    <a:lnTo>
                      <a:pt x="640" y="200"/>
                    </a:lnTo>
                    <a:lnTo>
                      <a:pt x="646" y="200"/>
                    </a:lnTo>
                    <a:lnTo>
                      <a:pt x="652" y="202"/>
                    </a:lnTo>
                    <a:lnTo>
                      <a:pt x="668" y="204"/>
                    </a:lnTo>
                    <a:lnTo>
                      <a:pt x="668" y="204"/>
                    </a:lnTo>
                    <a:lnTo>
                      <a:pt x="672" y="204"/>
                    </a:lnTo>
                    <a:lnTo>
                      <a:pt x="674" y="208"/>
                    </a:lnTo>
                    <a:lnTo>
                      <a:pt x="674" y="208"/>
                    </a:lnTo>
                    <a:lnTo>
                      <a:pt x="678" y="216"/>
                    </a:lnTo>
                    <a:lnTo>
                      <a:pt x="684" y="222"/>
                    </a:lnTo>
                    <a:lnTo>
                      <a:pt x="684" y="222"/>
                    </a:lnTo>
                    <a:lnTo>
                      <a:pt x="698" y="230"/>
                    </a:lnTo>
                    <a:lnTo>
                      <a:pt x="714" y="232"/>
                    </a:lnTo>
                    <a:lnTo>
                      <a:pt x="728" y="232"/>
                    </a:lnTo>
                    <a:lnTo>
                      <a:pt x="742" y="226"/>
                    </a:lnTo>
                    <a:lnTo>
                      <a:pt x="742" y="226"/>
                    </a:lnTo>
                    <a:lnTo>
                      <a:pt x="750" y="222"/>
                    </a:lnTo>
                    <a:lnTo>
                      <a:pt x="756" y="218"/>
                    </a:lnTo>
                    <a:lnTo>
                      <a:pt x="758" y="212"/>
                    </a:lnTo>
                    <a:lnTo>
                      <a:pt x="760" y="204"/>
                    </a:lnTo>
                    <a:lnTo>
                      <a:pt x="760" y="198"/>
                    </a:lnTo>
                    <a:lnTo>
                      <a:pt x="758" y="192"/>
                    </a:lnTo>
                    <a:lnTo>
                      <a:pt x="752" y="186"/>
                    </a:lnTo>
                    <a:lnTo>
                      <a:pt x="746" y="180"/>
                    </a:lnTo>
                    <a:lnTo>
                      <a:pt x="746" y="180"/>
                    </a:lnTo>
                    <a:close/>
                  </a:path>
                </a:pathLst>
              </a:custGeom>
              <a:solidFill>
                <a:schemeClr val="accent1"/>
              </a:solidFill>
              <a:ln>
                <a:noFill/>
              </a:ln>
            </p:spPr>
            <p:txBody>
              <a:bodyPr vert="horz" wrap="square" lIns="91416" tIns="45708" rIns="91416" bIns="45708" numCol="1" anchor="t" anchorCtr="0" compatLnSpc="1">
                <a:prstTxWarp prst="textNoShape">
                  <a:avLst/>
                </a:prstTxWarp>
              </a:bodyPr>
              <a:lstStyle/>
              <a:p>
                <a:pPr defTabSz="914171">
                  <a:defRPr/>
                </a:pPr>
                <a:endParaRPr lang="en-GB" kern="0" dirty="0">
                  <a:solidFill>
                    <a:prstClr val="black"/>
                  </a:solidFill>
                </a:endParaRPr>
              </a:p>
            </p:txBody>
          </p:sp>
        </p:grpSp>
      </p:grpSp>
      <p:grpSp>
        <p:nvGrpSpPr>
          <p:cNvPr id="18" name="Group 17"/>
          <p:cNvGrpSpPr/>
          <p:nvPr/>
        </p:nvGrpSpPr>
        <p:grpSpPr>
          <a:xfrm>
            <a:off x="2655772" y="3927371"/>
            <a:ext cx="2426272" cy="2218825"/>
            <a:chOff x="457201" y="3940387"/>
            <a:chExt cx="2426904" cy="2373457"/>
          </a:xfrm>
        </p:grpSpPr>
        <p:sp>
          <p:nvSpPr>
            <p:cNvPr id="19" name="Rectangle 18"/>
            <p:cNvSpPr/>
            <p:nvPr/>
          </p:nvSpPr>
          <p:spPr>
            <a:xfrm>
              <a:off x="457201" y="3940387"/>
              <a:ext cx="2426904" cy="2373457"/>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0" name="Rectangle 19"/>
            <p:cNvSpPr/>
            <p:nvPr/>
          </p:nvSpPr>
          <p:spPr>
            <a:xfrm>
              <a:off x="956349" y="3983340"/>
              <a:ext cx="1597283" cy="400214"/>
            </a:xfrm>
            <a:prstGeom prst="rect">
              <a:avLst/>
            </a:prstGeom>
          </p:spPr>
          <p:txBody>
            <a:bodyPr wrap="square">
              <a:spAutoFit/>
            </a:bodyPr>
            <a:lstStyle/>
            <a:p>
              <a:pPr defTabSz="457200"/>
              <a:r>
                <a:rPr lang="en-US" sz="2000" dirty="0">
                  <a:solidFill>
                    <a:schemeClr val="tx2"/>
                  </a:solidFill>
                </a:rPr>
                <a:t>Distribution</a:t>
              </a:r>
            </a:p>
          </p:txBody>
        </p:sp>
        <p:sp>
          <p:nvSpPr>
            <p:cNvPr id="21" name="Oval 20"/>
            <p:cNvSpPr/>
            <p:nvPr/>
          </p:nvSpPr>
          <p:spPr>
            <a:xfrm>
              <a:off x="587455" y="4030691"/>
              <a:ext cx="305407" cy="30540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GB" dirty="0">
                  <a:solidFill>
                    <a:srgbClr val="FFFFFF"/>
                  </a:solidFill>
                </a:rPr>
                <a:t>5</a:t>
              </a:r>
            </a:p>
          </p:txBody>
        </p:sp>
      </p:grpSp>
      <p:grpSp>
        <p:nvGrpSpPr>
          <p:cNvPr id="22" name="Group 21"/>
          <p:cNvGrpSpPr/>
          <p:nvPr/>
        </p:nvGrpSpPr>
        <p:grpSpPr>
          <a:xfrm>
            <a:off x="5257771" y="3919671"/>
            <a:ext cx="1828126" cy="2226525"/>
            <a:chOff x="3059878" y="3932685"/>
            <a:chExt cx="1828602" cy="2381159"/>
          </a:xfrm>
        </p:grpSpPr>
        <p:sp>
          <p:nvSpPr>
            <p:cNvPr id="23" name="Rectangle 22"/>
            <p:cNvSpPr/>
            <p:nvPr/>
          </p:nvSpPr>
          <p:spPr>
            <a:xfrm>
              <a:off x="3059878" y="3932685"/>
              <a:ext cx="1828602" cy="2381159"/>
            </a:xfrm>
            <a:prstGeom prst="rect">
              <a:avLst/>
            </a:prstGeom>
            <a:solidFill>
              <a:schemeClr val="bg1"/>
            </a:solid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GB" dirty="0">
                  <a:solidFill>
                    <a:srgbClr val="FFFFFF"/>
                  </a:solidFill>
                </a:rPr>
                <a:t>\</a:t>
              </a:r>
              <a:endParaRPr lang="en-US" dirty="0">
                <a:solidFill>
                  <a:srgbClr val="FFFFFF"/>
                </a:solidFill>
              </a:endParaRPr>
            </a:p>
          </p:txBody>
        </p:sp>
        <p:sp>
          <p:nvSpPr>
            <p:cNvPr id="24" name="Rectangle 23"/>
            <p:cNvSpPr/>
            <p:nvPr/>
          </p:nvSpPr>
          <p:spPr>
            <a:xfrm>
              <a:off x="3111963" y="3954332"/>
              <a:ext cx="1721337" cy="400214"/>
            </a:xfrm>
            <a:prstGeom prst="rect">
              <a:avLst/>
            </a:prstGeom>
          </p:spPr>
          <p:txBody>
            <a:bodyPr wrap="square">
              <a:spAutoFit/>
            </a:bodyPr>
            <a:lstStyle/>
            <a:p>
              <a:pPr defTabSz="457200"/>
              <a:r>
                <a:rPr lang="en-US" sz="2000" dirty="0">
                  <a:solidFill>
                    <a:schemeClr val="tx2"/>
                  </a:solidFill>
                </a:rPr>
                <a:t>Packaging</a:t>
              </a:r>
            </a:p>
          </p:txBody>
        </p:sp>
        <p:sp>
          <p:nvSpPr>
            <p:cNvPr id="25" name="Oval 24"/>
            <p:cNvSpPr/>
            <p:nvPr/>
          </p:nvSpPr>
          <p:spPr>
            <a:xfrm>
              <a:off x="4557956" y="4022990"/>
              <a:ext cx="305408" cy="30540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US" dirty="0">
                  <a:solidFill>
                    <a:srgbClr val="FFFFFF"/>
                  </a:solidFill>
                </a:rPr>
                <a:t>4</a:t>
              </a:r>
              <a:endParaRPr lang="en-GB" dirty="0">
                <a:solidFill>
                  <a:srgbClr val="FFFFFF"/>
                </a:solidFill>
              </a:endParaRPr>
            </a:p>
          </p:txBody>
        </p:sp>
      </p:grpSp>
      <p:sp>
        <p:nvSpPr>
          <p:cNvPr id="26" name="Pentagon 25"/>
          <p:cNvSpPr/>
          <p:nvPr/>
        </p:nvSpPr>
        <p:spPr>
          <a:xfrm rot="10800000">
            <a:off x="5034986" y="4936899"/>
            <a:ext cx="1010959" cy="794614"/>
          </a:xfrm>
          <a:prstGeom prst="homePlate">
            <a:avLst>
              <a:gd name="adj" fmla="val 23164"/>
            </a:avLst>
          </a:prstGeom>
          <a:gradFill>
            <a:gsLst>
              <a:gs pos="0">
                <a:schemeClr val="bg1"/>
              </a:gs>
              <a:gs pos="57000">
                <a:schemeClr val="bg2">
                  <a:lumMod val="20000"/>
                  <a:lumOff val="80000"/>
                </a:schemeClr>
              </a:gs>
              <a:gs pos="100000">
                <a:schemeClr val="tx2">
                  <a:lumMod val="20000"/>
                  <a:lumOff val="80000"/>
                </a:schemeClr>
              </a:gs>
            </a:gsLst>
            <a:lin ang="0" scaled="1"/>
          </a:gradFill>
          <a:ln w="19050" cap="sq">
            <a:gradFill flip="none" rotWithShape="1">
              <a:gsLst>
                <a:gs pos="0">
                  <a:schemeClr val="bg2">
                    <a:alpha val="0"/>
                  </a:schemeClr>
                </a:gs>
                <a:gs pos="57000">
                  <a:schemeClr val="bg2">
                    <a:alpha val="47000"/>
                  </a:schemeClr>
                </a:gs>
                <a:gs pos="100000">
                  <a:schemeClr val="bg2"/>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pic>
        <p:nvPicPr>
          <p:cNvPr id="27" name="Catalog"/>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5307012" y="4777667"/>
            <a:ext cx="716732" cy="1096934"/>
          </a:xfrm>
          <a:prstGeom prst="rect">
            <a:avLst/>
          </a:prstGeom>
          <a:ln>
            <a:noFill/>
          </a:ln>
        </p:spPr>
      </p:pic>
      <p:grpSp>
        <p:nvGrpSpPr>
          <p:cNvPr id="28" name="Group 27"/>
          <p:cNvGrpSpPr/>
          <p:nvPr/>
        </p:nvGrpSpPr>
        <p:grpSpPr>
          <a:xfrm>
            <a:off x="7260919" y="3911645"/>
            <a:ext cx="3852938" cy="2388564"/>
            <a:chOff x="5063548" y="3924659"/>
            <a:chExt cx="3853941" cy="2389187"/>
          </a:xfrm>
        </p:grpSpPr>
        <p:sp>
          <p:nvSpPr>
            <p:cNvPr id="29" name="Rectangle 28"/>
            <p:cNvSpPr/>
            <p:nvPr/>
          </p:nvSpPr>
          <p:spPr>
            <a:xfrm>
              <a:off x="5063548" y="3924659"/>
              <a:ext cx="3853941" cy="2389187"/>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30" name="Rectangle 29"/>
            <p:cNvSpPr/>
            <p:nvPr/>
          </p:nvSpPr>
          <p:spPr>
            <a:xfrm>
              <a:off x="7481730" y="3965032"/>
              <a:ext cx="1181261" cy="400214"/>
            </a:xfrm>
            <a:prstGeom prst="rect">
              <a:avLst/>
            </a:prstGeom>
          </p:spPr>
          <p:txBody>
            <a:bodyPr wrap="square">
              <a:spAutoFit/>
            </a:bodyPr>
            <a:lstStyle/>
            <a:p>
              <a:pPr defTabSz="457200"/>
              <a:r>
                <a:rPr lang="en-US" sz="2000" dirty="0">
                  <a:solidFill>
                    <a:schemeClr val="tx2"/>
                  </a:solidFill>
                </a:rPr>
                <a:t>Testing</a:t>
              </a:r>
            </a:p>
          </p:txBody>
        </p:sp>
        <p:sp>
          <p:nvSpPr>
            <p:cNvPr id="31" name="Oval 30"/>
            <p:cNvSpPr/>
            <p:nvPr/>
          </p:nvSpPr>
          <p:spPr>
            <a:xfrm>
              <a:off x="8467575" y="4016844"/>
              <a:ext cx="305407" cy="30540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US" dirty="0">
                  <a:solidFill>
                    <a:srgbClr val="FFFFFF"/>
                  </a:solidFill>
                </a:rPr>
                <a:t>3</a:t>
              </a:r>
              <a:endParaRPr lang="en-GB" dirty="0">
                <a:solidFill>
                  <a:srgbClr val="FFFFFF"/>
                </a:solidFill>
              </a:endParaRPr>
            </a:p>
          </p:txBody>
        </p:sp>
      </p:grpSp>
      <p:grpSp>
        <p:nvGrpSpPr>
          <p:cNvPr id="32" name="Group 31"/>
          <p:cNvGrpSpPr/>
          <p:nvPr/>
        </p:nvGrpSpPr>
        <p:grpSpPr>
          <a:xfrm>
            <a:off x="5953898" y="118968"/>
            <a:ext cx="5163360" cy="3652537"/>
            <a:chOff x="3756187" y="113737"/>
            <a:chExt cx="5164705" cy="3653488"/>
          </a:xfrm>
        </p:grpSpPr>
        <p:sp>
          <p:nvSpPr>
            <p:cNvPr id="33" name="Rectangle 32"/>
            <p:cNvSpPr/>
            <p:nvPr/>
          </p:nvSpPr>
          <p:spPr>
            <a:xfrm>
              <a:off x="3756187" y="1431830"/>
              <a:ext cx="2139118" cy="2333484"/>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34" name="Rectangle 33"/>
            <p:cNvSpPr/>
            <p:nvPr/>
          </p:nvSpPr>
          <p:spPr>
            <a:xfrm>
              <a:off x="5185377" y="113737"/>
              <a:ext cx="3735515" cy="3653488"/>
            </a:xfrm>
            <a:prstGeom prst="rect">
              <a:avLst/>
            </a:prstGeom>
            <a:solidFill>
              <a:schemeClr val="bg1"/>
            </a:solid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35" name="Oval 34"/>
            <p:cNvSpPr/>
            <p:nvPr/>
          </p:nvSpPr>
          <p:spPr>
            <a:xfrm>
              <a:off x="3817595" y="1562585"/>
              <a:ext cx="305407" cy="30540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US" dirty="0">
                  <a:solidFill>
                    <a:srgbClr val="FFFFFF"/>
                  </a:solidFill>
                </a:rPr>
                <a:t>2</a:t>
              </a:r>
              <a:endParaRPr lang="en-GB" dirty="0">
                <a:solidFill>
                  <a:srgbClr val="FFFFFF"/>
                </a:solidFill>
              </a:endParaRPr>
            </a:p>
          </p:txBody>
        </p:sp>
        <p:sp>
          <p:nvSpPr>
            <p:cNvPr id="36" name="Rectangle 35"/>
            <p:cNvSpPr/>
            <p:nvPr/>
          </p:nvSpPr>
          <p:spPr>
            <a:xfrm>
              <a:off x="5128719" y="1449791"/>
              <a:ext cx="99149" cy="2304888"/>
            </a:xfrm>
            <a:prstGeom prst="rect">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37" name="Rectangle 36"/>
            <p:cNvSpPr/>
            <p:nvPr/>
          </p:nvSpPr>
          <p:spPr>
            <a:xfrm>
              <a:off x="4161570" y="1524545"/>
              <a:ext cx="2403842" cy="400214"/>
            </a:xfrm>
            <a:prstGeom prst="rect">
              <a:avLst/>
            </a:prstGeom>
          </p:spPr>
          <p:txBody>
            <a:bodyPr wrap="square">
              <a:spAutoFit/>
            </a:bodyPr>
            <a:lstStyle/>
            <a:p>
              <a:pPr defTabSz="457200"/>
              <a:r>
                <a:rPr lang="en-US" sz="2000" dirty="0">
                  <a:solidFill>
                    <a:schemeClr val="tx2"/>
                  </a:solidFill>
                </a:rPr>
                <a:t>Design</a:t>
              </a:r>
            </a:p>
          </p:txBody>
        </p:sp>
      </p:grpSp>
      <p:grpSp>
        <p:nvGrpSpPr>
          <p:cNvPr id="38" name="Group 37"/>
          <p:cNvGrpSpPr/>
          <p:nvPr/>
        </p:nvGrpSpPr>
        <p:grpSpPr>
          <a:xfrm>
            <a:off x="6225570" y="2367613"/>
            <a:ext cx="954062" cy="1249073"/>
            <a:chOff x="4027927" y="2362968"/>
            <a:chExt cx="954311" cy="1249398"/>
          </a:xfrm>
        </p:grpSpPr>
        <p:sp>
          <p:nvSpPr>
            <p:cNvPr id="39" name="Freeform 38"/>
            <p:cNvSpPr/>
            <p:nvPr/>
          </p:nvSpPr>
          <p:spPr>
            <a:xfrm rot="7798706">
              <a:off x="3880384" y="2510511"/>
              <a:ext cx="1249398" cy="954311"/>
            </a:xfrm>
            <a:custGeom>
              <a:avLst/>
              <a:gdLst>
                <a:gd name="connsiteX0" fmla="*/ 153473 w 1460333"/>
                <a:gd name="connsiteY0" fmla="*/ 705131 h 1183345"/>
                <a:gd name="connsiteX1" fmla="*/ 40872 w 1460333"/>
                <a:gd name="connsiteY1" fmla="*/ 173623 h 1183345"/>
                <a:gd name="connsiteX2" fmla="*/ 1001010 w 1460333"/>
                <a:gd name="connsiteY2" fmla="*/ 172971 h 1183345"/>
                <a:gd name="connsiteX3" fmla="*/ 1260292 w 1460333"/>
                <a:gd name="connsiteY3" fmla="*/ 368599 h 1183345"/>
                <a:gd name="connsiteX4" fmla="*/ 1435295 w 1460333"/>
                <a:gd name="connsiteY4" fmla="*/ 591213 h 1183345"/>
                <a:gd name="connsiteX5" fmla="*/ 1460333 w 1460333"/>
                <a:gd name="connsiteY5" fmla="*/ 646520 h 1183345"/>
                <a:gd name="connsiteX6" fmla="*/ 1354145 w 1460333"/>
                <a:gd name="connsiteY6" fmla="*/ 666870 h 1183345"/>
                <a:gd name="connsiteX7" fmla="*/ 1071380 w 1460333"/>
                <a:gd name="connsiteY7" fmla="*/ 854642 h 1183345"/>
                <a:gd name="connsiteX8" fmla="*/ 1354145 w 1460333"/>
                <a:gd name="connsiteY8" fmla="*/ 1042414 h 1183345"/>
                <a:gd name="connsiteX9" fmla="*/ 1435552 w 1460333"/>
                <a:gd name="connsiteY9" fmla="*/ 1058015 h 1183345"/>
                <a:gd name="connsiteX10" fmla="*/ 1408036 w 1460333"/>
                <a:gd name="connsiteY10" fmla="*/ 1085612 h 1183345"/>
                <a:gd name="connsiteX11" fmla="*/ 511738 w 1460333"/>
                <a:gd name="connsiteY11" fmla="*/ 1010375 h 1183345"/>
                <a:gd name="connsiteX12" fmla="*/ 153473 w 1460333"/>
                <a:gd name="connsiteY12" fmla="*/ 705131 h 1183345"/>
                <a:gd name="connsiteX13" fmla="*/ 1049606 w 1460333"/>
                <a:gd name="connsiteY13" fmla="*/ 491607 h 1183345"/>
                <a:gd name="connsiteX14" fmla="*/ 1087297 w 1460333"/>
                <a:gd name="connsiteY14" fmla="*/ 517517 h 1183345"/>
                <a:gd name="connsiteX15" fmla="*/ 1226611 w 1460333"/>
                <a:gd name="connsiteY15" fmla="*/ 499811 h 1183345"/>
                <a:gd name="connsiteX16" fmla="*/ 1195679 w 1460333"/>
                <a:gd name="connsiteY16" fmla="*/ 403195 h 1183345"/>
                <a:gd name="connsiteX17" fmla="*/ 1157987 w 1460333"/>
                <a:gd name="connsiteY17" fmla="*/ 377284 h 1183345"/>
                <a:gd name="connsiteX18" fmla="*/ 1018674 w 1460333"/>
                <a:gd name="connsiteY18" fmla="*/ 394991 h 1183345"/>
                <a:gd name="connsiteX19" fmla="*/ 1049606 w 1460333"/>
                <a:gd name="connsiteY19" fmla="*/ 491607 h 1183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0333" h="1183345">
                  <a:moveTo>
                    <a:pt x="153473" y="705131"/>
                  </a:moveTo>
                  <a:cubicBezTo>
                    <a:pt x="7111" y="518685"/>
                    <a:pt x="-43572" y="318149"/>
                    <a:pt x="40872" y="173623"/>
                  </a:cubicBezTo>
                  <a:cubicBezTo>
                    <a:pt x="175981" y="-57619"/>
                    <a:pt x="605849" y="-57912"/>
                    <a:pt x="1001010" y="172971"/>
                  </a:cubicBezTo>
                  <a:cubicBezTo>
                    <a:pt x="1099800" y="230692"/>
                    <a:pt x="1187068" y="297396"/>
                    <a:pt x="1260292" y="368599"/>
                  </a:cubicBezTo>
                  <a:cubicBezTo>
                    <a:pt x="1333514" y="439801"/>
                    <a:pt x="1392690" y="515501"/>
                    <a:pt x="1435295" y="591213"/>
                  </a:cubicBezTo>
                  <a:lnTo>
                    <a:pt x="1460333" y="646520"/>
                  </a:lnTo>
                  <a:lnTo>
                    <a:pt x="1354145" y="666870"/>
                  </a:lnTo>
                  <a:cubicBezTo>
                    <a:pt x="1183544" y="707564"/>
                    <a:pt x="1071380" y="776478"/>
                    <a:pt x="1071380" y="854642"/>
                  </a:cubicBezTo>
                  <a:cubicBezTo>
                    <a:pt x="1071380" y="932806"/>
                    <a:pt x="1183545" y="1001720"/>
                    <a:pt x="1354145" y="1042414"/>
                  </a:cubicBezTo>
                  <a:lnTo>
                    <a:pt x="1435552" y="1058015"/>
                  </a:lnTo>
                  <a:lnTo>
                    <a:pt x="1408036" y="1085612"/>
                  </a:lnTo>
                  <a:cubicBezTo>
                    <a:pt x="1229842" y="1237426"/>
                    <a:pt x="857503" y="1212397"/>
                    <a:pt x="511738" y="1010375"/>
                  </a:cubicBezTo>
                  <a:cubicBezTo>
                    <a:pt x="363552" y="923794"/>
                    <a:pt x="241290" y="816999"/>
                    <a:pt x="153473" y="705131"/>
                  </a:cubicBezTo>
                  <a:close/>
                  <a:moveTo>
                    <a:pt x="1049606" y="491607"/>
                  </a:moveTo>
                  <a:cubicBezTo>
                    <a:pt x="1060256" y="501425"/>
                    <a:pt x="1072942" y="510281"/>
                    <a:pt x="1087297" y="517517"/>
                  </a:cubicBezTo>
                  <a:cubicBezTo>
                    <a:pt x="1144718" y="546462"/>
                    <a:pt x="1207090" y="538535"/>
                    <a:pt x="1226611" y="499811"/>
                  </a:cubicBezTo>
                  <a:cubicBezTo>
                    <a:pt x="1241251" y="470768"/>
                    <a:pt x="1227629" y="432650"/>
                    <a:pt x="1195679" y="403195"/>
                  </a:cubicBezTo>
                  <a:cubicBezTo>
                    <a:pt x="1185028" y="393376"/>
                    <a:pt x="1172342" y="384521"/>
                    <a:pt x="1157987" y="377284"/>
                  </a:cubicBezTo>
                  <a:cubicBezTo>
                    <a:pt x="1100568" y="348340"/>
                    <a:pt x="1038196" y="356267"/>
                    <a:pt x="1018674" y="394991"/>
                  </a:cubicBezTo>
                  <a:cubicBezTo>
                    <a:pt x="1004034" y="424034"/>
                    <a:pt x="1017656" y="462152"/>
                    <a:pt x="1049606" y="491607"/>
                  </a:cubicBezTo>
                  <a:close/>
                </a:path>
              </a:pathLst>
            </a:custGeom>
            <a:solidFill>
              <a:schemeClr val="tx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40" name="Oval 39"/>
            <p:cNvSpPr>
              <a:spLocks noChangeAspect="1"/>
            </p:cNvSpPr>
            <p:nvPr/>
          </p:nvSpPr>
          <p:spPr>
            <a:xfrm>
              <a:off x="4673545" y="2608946"/>
              <a:ext cx="274320" cy="271260"/>
            </a:xfrm>
            <a:prstGeom prst="ellipse">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endParaRPr lang="en-US" sz="1200" dirty="0">
                <a:solidFill>
                  <a:srgbClr val="FFFFFF"/>
                </a:solidFill>
                <a:latin typeface="Calibri" panose="020F0502020204030204" pitchFamily="34" charset="0"/>
                <a:cs typeface="Calibri" panose="020F0502020204030204" pitchFamily="34" charset="0"/>
              </a:endParaRPr>
            </a:p>
          </p:txBody>
        </p:sp>
        <p:sp>
          <p:nvSpPr>
            <p:cNvPr id="41" name="Oval 40"/>
            <p:cNvSpPr>
              <a:spLocks noChangeAspect="1"/>
            </p:cNvSpPr>
            <p:nvPr/>
          </p:nvSpPr>
          <p:spPr>
            <a:xfrm>
              <a:off x="4598527" y="2968644"/>
              <a:ext cx="274320" cy="271260"/>
            </a:xfrm>
            <a:prstGeom prst="ellipse">
              <a:avLst/>
            </a:prstGeom>
            <a:solidFill>
              <a:srgbClr val="5A8B25"/>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42" name="Freeform 5"/>
          <p:cNvSpPr>
            <a:spLocks noChangeAspect="1" noEditPoints="1"/>
          </p:cNvSpPr>
          <p:nvPr/>
        </p:nvSpPr>
        <p:spPr bwMode="auto">
          <a:xfrm>
            <a:off x="8772501" y="4334514"/>
            <a:ext cx="339438" cy="338748"/>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43" name="Pentagon 42"/>
          <p:cNvSpPr/>
          <p:nvPr/>
        </p:nvSpPr>
        <p:spPr>
          <a:xfrm rot="5400000">
            <a:off x="8548089" y="3177550"/>
            <a:ext cx="1354411" cy="794614"/>
          </a:xfrm>
          <a:prstGeom prst="homePlate">
            <a:avLst>
              <a:gd name="adj" fmla="val 23164"/>
            </a:avLst>
          </a:prstGeom>
          <a:gradFill>
            <a:gsLst>
              <a:gs pos="0">
                <a:schemeClr val="bg1"/>
              </a:gs>
              <a:gs pos="57000">
                <a:schemeClr val="bg2">
                  <a:lumMod val="20000"/>
                  <a:lumOff val="80000"/>
                </a:schemeClr>
              </a:gs>
              <a:gs pos="100000">
                <a:schemeClr val="tx2">
                  <a:lumMod val="20000"/>
                  <a:lumOff val="80000"/>
                </a:schemeClr>
              </a:gs>
            </a:gsLst>
            <a:lin ang="0" scaled="1"/>
          </a:gradFill>
          <a:ln w="19050" cap="sq">
            <a:gradFill flip="none" rotWithShape="1">
              <a:gsLst>
                <a:gs pos="0">
                  <a:schemeClr val="bg2">
                    <a:alpha val="0"/>
                  </a:schemeClr>
                </a:gs>
                <a:gs pos="57000">
                  <a:schemeClr val="bg2">
                    <a:alpha val="47000"/>
                  </a:schemeClr>
                </a:gs>
                <a:gs pos="100000">
                  <a:schemeClr val="bg2"/>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nvGrpSpPr>
          <p:cNvPr id="44" name="Group 43"/>
          <p:cNvGrpSpPr/>
          <p:nvPr/>
        </p:nvGrpSpPr>
        <p:grpSpPr>
          <a:xfrm>
            <a:off x="7492260" y="220121"/>
            <a:ext cx="3542784" cy="3501233"/>
            <a:chOff x="5294948" y="214915"/>
            <a:chExt cx="3543707" cy="3502145"/>
          </a:xfrm>
        </p:grpSpPr>
        <p:sp>
          <p:nvSpPr>
            <p:cNvPr id="45" name="Rectangle 44"/>
            <p:cNvSpPr/>
            <p:nvPr/>
          </p:nvSpPr>
          <p:spPr>
            <a:xfrm>
              <a:off x="7057157" y="2655173"/>
              <a:ext cx="182331" cy="743412"/>
            </a:xfrm>
            <a:prstGeom prst="rect">
              <a:avLst/>
            </a:prstGeom>
            <a:solidFill>
              <a:schemeClr val="tx2"/>
            </a:solidFill>
            <a:ln w="12700" cap="sq">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46" name="Freeform 45"/>
            <p:cNvSpPr/>
            <p:nvPr/>
          </p:nvSpPr>
          <p:spPr>
            <a:xfrm rot="19718772">
              <a:off x="7725623" y="2708507"/>
              <a:ext cx="182331" cy="988637"/>
            </a:xfrm>
            <a:custGeom>
              <a:avLst/>
              <a:gdLst>
                <a:gd name="connsiteX0" fmla="*/ 182331 w 182331"/>
                <a:gd name="connsiteY0" fmla="*/ 0 h 1614156"/>
                <a:gd name="connsiteX1" fmla="*/ 182331 w 182331"/>
                <a:gd name="connsiteY1" fmla="*/ 1614156 h 1614156"/>
                <a:gd name="connsiteX2" fmla="*/ 178395 w 182331"/>
                <a:gd name="connsiteY2" fmla="*/ 1614156 h 1614156"/>
                <a:gd name="connsiteX3" fmla="*/ 0 w 182331"/>
                <a:gd name="connsiteY3" fmla="*/ 1505460 h 1614156"/>
                <a:gd name="connsiteX4" fmla="*/ 0 w 182331"/>
                <a:gd name="connsiteY4" fmla="*/ 0 h 1614156"/>
                <a:gd name="connsiteX5" fmla="*/ 182331 w 182331"/>
                <a:gd name="connsiteY5" fmla="*/ 0 h 161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31" h="1614156">
                  <a:moveTo>
                    <a:pt x="182331" y="0"/>
                  </a:moveTo>
                  <a:lnTo>
                    <a:pt x="182331" y="1614156"/>
                  </a:lnTo>
                  <a:lnTo>
                    <a:pt x="178395" y="1614156"/>
                  </a:lnTo>
                  <a:lnTo>
                    <a:pt x="0" y="1505460"/>
                  </a:lnTo>
                  <a:lnTo>
                    <a:pt x="0" y="0"/>
                  </a:lnTo>
                  <a:lnTo>
                    <a:pt x="182331" y="0"/>
                  </a:lnTo>
                  <a:close/>
                </a:path>
              </a:pathLst>
            </a:custGeom>
            <a:solidFill>
              <a:schemeClr val="tx2"/>
            </a:solidFill>
            <a:ln w="12700" cap="sq">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47" name="Freeform 46"/>
            <p:cNvSpPr/>
            <p:nvPr/>
          </p:nvSpPr>
          <p:spPr>
            <a:xfrm rot="1881228" flipH="1">
              <a:off x="6350762" y="2703818"/>
              <a:ext cx="182331" cy="1013242"/>
            </a:xfrm>
            <a:custGeom>
              <a:avLst/>
              <a:gdLst>
                <a:gd name="connsiteX0" fmla="*/ 182331 w 182331"/>
                <a:gd name="connsiteY0" fmla="*/ 0 h 1614156"/>
                <a:gd name="connsiteX1" fmla="*/ 182331 w 182331"/>
                <a:gd name="connsiteY1" fmla="*/ 1614156 h 1614156"/>
                <a:gd name="connsiteX2" fmla="*/ 178395 w 182331"/>
                <a:gd name="connsiteY2" fmla="*/ 1614156 h 1614156"/>
                <a:gd name="connsiteX3" fmla="*/ 0 w 182331"/>
                <a:gd name="connsiteY3" fmla="*/ 1505460 h 1614156"/>
                <a:gd name="connsiteX4" fmla="*/ 0 w 182331"/>
                <a:gd name="connsiteY4" fmla="*/ 0 h 1614156"/>
                <a:gd name="connsiteX5" fmla="*/ 182331 w 182331"/>
                <a:gd name="connsiteY5" fmla="*/ 0 h 161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31" h="1614156">
                  <a:moveTo>
                    <a:pt x="182331" y="0"/>
                  </a:moveTo>
                  <a:lnTo>
                    <a:pt x="182331" y="1614156"/>
                  </a:lnTo>
                  <a:lnTo>
                    <a:pt x="178395" y="1614156"/>
                  </a:lnTo>
                  <a:lnTo>
                    <a:pt x="0" y="1505460"/>
                  </a:lnTo>
                  <a:lnTo>
                    <a:pt x="0" y="0"/>
                  </a:lnTo>
                  <a:lnTo>
                    <a:pt x="182331" y="0"/>
                  </a:lnTo>
                  <a:close/>
                </a:path>
              </a:pathLst>
            </a:custGeom>
            <a:solidFill>
              <a:schemeClr val="tx2"/>
            </a:solidFill>
            <a:ln w="12700" cap="sq">
              <a:noFill/>
              <a:miter lim="800000"/>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48" name="Freeform 47"/>
            <p:cNvSpPr/>
            <p:nvPr/>
          </p:nvSpPr>
          <p:spPr>
            <a:xfrm rot="10156242" flipH="1" flipV="1">
              <a:off x="7182495" y="214915"/>
              <a:ext cx="182331" cy="377916"/>
            </a:xfrm>
            <a:custGeom>
              <a:avLst/>
              <a:gdLst>
                <a:gd name="connsiteX0" fmla="*/ 182331 w 182331"/>
                <a:gd name="connsiteY0" fmla="*/ 0 h 1614156"/>
                <a:gd name="connsiteX1" fmla="*/ 182331 w 182331"/>
                <a:gd name="connsiteY1" fmla="*/ 1614156 h 1614156"/>
                <a:gd name="connsiteX2" fmla="*/ 178395 w 182331"/>
                <a:gd name="connsiteY2" fmla="*/ 1614156 h 1614156"/>
                <a:gd name="connsiteX3" fmla="*/ 0 w 182331"/>
                <a:gd name="connsiteY3" fmla="*/ 1505460 h 1614156"/>
                <a:gd name="connsiteX4" fmla="*/ 0 w 182331"/>
                <a:gd name="connsiteY4" fmla="*/ 0 h 1614156"/>
                <a:gd name="connsiteX5" fmla="*/ 182331 w 182331"/>
                <a:gd name="connsiteY5" fmla="*/ 0 h 161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31" h="1614156">
                  <a:moveTo>
                    <a:pt x="182331" y="0"/>
                  </a:moveTo>
                  <a:lnTo>
                    <a:pt x="182331" y="1614156"/>
                  </a:lnTo>
                  <a:lnTo>
                    <a:pt x="178395" y="1614156"/>
                  </a:lnTo>
                  <a:lnTo>
                    <a:pt x="0" y="1505460"/>
                  </a:lnTo>
                  <a:lnTo>
                    <a:pt x="0" y="0"/>
                  </a:lnTo>
                  <a:lnTo>
                    <a:pt x="182331" y="0"/>
                  </a:lnTo>
                  <a:close/>
                </a:path>
              </a:pathLst>
            </a:custGeom>
            <a:solidFill>
              <a:schemeClr val="tx2"/>
            </a:solidFill>
            <a:ln w="12700" cap="sq">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49" name="Freeform 48"/>
            <p:cNvSpPr/>
            <p:nvPr/>
          </p:nvSpPr>
          <p:spPr>
            <a:xfrm rot="11443758" flipV="1">
              <a:off x="6732440" y="214915"/>
              <a:ext cx="182331" cy="377916"/>
            </a:xfrm>
            <a:custGeom>
              <a:avLst/>
              <a:gdLst>
                <a:gd name="connsiteX0" fmla="*/ 182331 w 182331"/>
                <a:gd name="connsiteY0" fmla="*/ 0 h 1614156"/>
                <a:gd name="connsiteX1" fmla="*/ 182331 w 182331"/>
                <a:gd name="connsiteY1" fmla="*/ 1614156 h 1614156"/>
                <a:gd name="connsiteX2" fmla="*/ 178395 w 182331"/>
                <a:gd name="connsiteY2" fmla="*/ 1614156 h 1614156"/>
                <a:gd name="connsiteX3" fmla="*/ 0 w 182331"/>
                <a:gd name="connsiteY3" fmla="*/ 1505460 h 1614156"/>
                <a:gd name="connsiteX4" fmla="*/ 0 w 182331"/>
                <a:gd name="connsiteY4" fmla="*/ 0 h 1614156"/>
                <a:gd name="connsiteX5" fmla="*/ 182331 w 182331"/>
                <a:gd name="connsiteY5" fmla="*/ 0 h 1614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331" h="1614156">
                  <a:moveTo>
                    <a:pt x="182331" y="0"/>
                  </a:moveTo>
                  <a:lnTo>
                    <a:pt x="182331" y="1614156"/>
                  </a:lnTo>
                  <a:lnTo>
                    <a:pt x="178395" y="1614156"/>
                  </a:lnTo>
                  <a:lnTo>
                    <a:pt x="0" y="1505460"/>
                  </a:lnTo>
                  <a:lnTo>
                    <a:pt x="0" y="0"/>
                  </a:lnTo>
                  <a:lnTo>
                    <a:pt x="182331" y="0"/>
                  </a:lnTo>
                  <a:close/>
                </a:path>
              </a:pathLst>
            </a:custGeom>
            <a:solidFill>
              <a:schemeClr val="tx2"/>
            </a:solidFill>
            <a:ln w="12700" cap="sq">
              <a:noFill/>
              <a:miter lim="800000"/>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50" name="Freeform 49"/>
            <p:cNvSpPr/>
            <p:nvPr/>
          </p:nvSpPr>
          <p:spPr>
            <a:xfrm>
              <a:off x="5294948" y="493410"/>
              <a:ext cx="3543707" cy="2435440"/>
            </a:xfrm>
            <a:custGeom>
              <a:avLst/>
              <a:gdLst>
                <a:gd name="connsiteX0" fmla="*/ 125450 w 3173642"/>
                <a:gd name="connsiteY0" fmla="*/ 132975 h 2435440"/>
                <a:gd name="connsiteX1" fmla="*/ 125450 w 3173642"/>
                <a:gd name="connsiteY1" fmla="*/ 2128153 h 2435440"/>
                <a:gd name="connsiteX2" fmla="*/ 3048192 w 3173642"/>
                <a:gd name="connsiteY2" fmla="*/ 2128153 h 2435440"/>
                <a:gd name="connsiteX3" fmla="*/ 3048192 w 3173642"/>
                <a:gd name="connsiteY3" fmla="*/ 132975 h 2435440"/>
                <a:gd name="connsiteX4" fmla="*/ 158352 w 3173642"/>
                <a:gd name="connsiteY4" fmla="*/ 0 h 2435440"/>
                <a:gd name="connsiteX5" fmla="*/ 3015290 w 3173642"/>
                <a:gd name="connsiteY5" fmla="*/ 0 h 2435440"/>
                <a:gd name="connsiteX6" fmla="*/ 3173642 w 3173642"/>
                <a:gd name="connsiteY6" fmla="*/ 158352 h 2435440"/>
                <a:gd name="connsiteX7" fmla="*/ 3173642 w 3173642"/>
                <a:gd name="connsiteY7" fmla="*/ 2277088 h 2435440"/>
                <a:gd name="connsiteX8" fmla="*/ 3015290 w 3173642"/>
                <a:gd name="connsiteY8" fmla="*/ 2435440 h 2435440"/>
                <a:gd name="connsiteX9" fmla="*/ 158352 w 3173642"/>
                <a:gd name="connsiteY9" fmla="*/ 2435440 h 2435440"/>
                <a:gd name="connsiteX10" fmla="*/ 0 w 3173642"/>
                <a:gd name="connsiteY10" fmla="*/ 2277088 h 2435440"/>
                <a:gd name="connsiteX11" fmla="*/ 0 w 3173642"/>
                <a:gd name="connsiteY11" fmla="*/ 158352 h 2435440"/>
                <a:gd name="connsiteX12" fmla="*/ 158352 w 3173642"/>
                <a:gd name="connsiteY12" fmla="*/ 0 h 243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73642" h="2435440">
                  <a:moveTo>
                    <a:pt x="125450" y="132975"/>
                  </a:moveTo>
                  <a:lnTo>
                    <a:pt x="125450" y="2128153"/>
                  </a:lnTo>
                  <a:lnTo>
                    <a:pt x="3048192" y="2128153"/>
                  </a:lnTo>
                  <a:lnTo>
                    <a:pt x="3048192" y="132975"/>
                  </a:lnTo>
                  <a:close/>
                  <a:moveTo>
                    <a:pt x="158352" y="0"/>
                  </a:moveTo>
                  <a:lnTo>
                    <a:pt x="3015290" y="0"/>
                  </a:lnTo>
                  <a:cubicBezTo>
                    <a:pt x="3102745" y="0"/>
                    <a:pt x="3173642" y="70897"/>
                    <a:pt x="3173642" y="158352"/>
                  </a:cubicBezTo>
                  <a:lnTo>
                    <a:pt x="3173642" y="2277088"/>
                  </a:lnTo>
                  <a:cubicBezTo>
                    <a:pt x="3173642" y="2364543"/>
                    <a:pt x="3102745" y="2435440"/>
                    <a:pt x="3015290" y="2435440"/>
                  </a:cubicBezTo>
                  <a:lnTo>
                    <a:pt x="158352" y="2435440"/>
                  </a:lnTo>
                  <a:cubicBezTo>
                    <a:pt x="70897" y="2435440"/>
                    <a:pt x="0" y="2364543"/>
                    <a:pt x="0" y="2277088"/>
                  </a:cubicBezTo>
                  <a:lnTo>
                    <a:pt x="0" y="158352"/>
                  </a:lnTo>
                  <a:cubicBezTo>
                    <a:pt x="0" y="70897"/>
                    <a:pt x="70897" y="0"/>
                    <a:pt x="158352" y="0"/>
                  </a:cubicBezTo>
                  <a:close/>
                </a:path>
              </a:pathLst>
            </a:custGeom>
            <a:solidFill>
              <a:schemeClr val="tx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51" name="Rectangle 50"/>
          <p:cNvSpPr/>
          <p:nvPr/>
        </p:nvSpPr>
        <p:spPr>
          <a:xfrm>
            <a:off x="2655772" y="1451798"/>
            <a:ext cx="3100171" cy="2326737"/>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52" name="Rectangle 51"/>
          <p:cNvSpPr/>
          <p:nvPr/>
        </p:nvSpPr>
        <p:spPr>
          <a:xfrm>
            <a:off x="3154791" y="1522493"/>
            <a:ext cx="2403217" cy="400110"/>
          </a:xfrm>
          <a:prstGeom prst="rect">
            <a:avLst/>
          </a:prstGeom>
        </p:spPr>
        <p:txBody>
          <a:bodyPr wrap="square">
            <a:spAutoFit/>
          </a:bodyPr>
          <a:lstStyle/>
          <a:p>
            <a:pPr defTabSz="457200"/>
            <a:r>
              <a:rPr lang="en-US" sz="2000" dirty="0">
                <a:solidFill>
                  <a:schemeClr val="tx2"/>
                </a:solidFill>
              </a:rPr>
              <a:t>Onboarding</a:t>
            </a:r>
          </a:p>
        </p:txBody>
      </p:sp>
      <p:sp>
        <p:nvSpPr>
          <p:cNvPr id="53" name="Oval 52"/>
          <p:cNvSpPr/>
          <p:nvPr/>
        </p:nvSpPr>
        <p:spPr>
          <a:xfrm>
            <a:off x="2810907" y="1552906"/>
            <a:ext cx="305327" cy="30532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US" dirty="0">
                <a:solidFill>
                  <a:srgbClr val="FFFFFF"/>
                </a:solidFill>
              </a:rPr>
              <a:t>1</a:t>
            </a:r>
            <a:endParaRPr lang="en-GB" dirty="0">
              <a:solidFill>
                <a:srgbClr val="FFFFFF"/>
              </a:solidFill>
            </a:endParaRPr>
          </a:p>
        </p:txBody>
      </p:sp>
      <p:sp>
        <p:nvSpPr>
          <p:cNvPr id="54" name="Pentagon 53"/>
          <p:cNvSpPr/>
          <p:nvPr/>
        </p:nvSpPr>
        <p:spPr>
          <a:xfrm>
            <a:off x="4061953" y="2465775"/>
            <a:ext cx="1991192" cy="794614"/>
          </a:xfrm>
          <a:prstGeom prst="homePlate">
            <a:avLst>
              <a:gd name="adj" fmla="val 23164"/>
            </a:avLst>
          </a:prstGeom>
          <a:gradFill>
            <a:gsLst>
              <a:gs pos="0">
                <a:schemeClr val="bg1"/>
              </a:gs>
              <a:gs pos="57000">
                <a:schemeClr val="bg2">
                  <a:lumMod val="20000"/>
                  <a:lumOff val="80000"/>
                </a:schemeClr>
              </a:gs>
              <a:gs pos="100000">
                <a:schemeClr val="tx2">
                  <a:lumMod val="20000"/>
                  <a:lumOff val="80000"/>
                </a:schemeClr>
              </a:gs>
            </a:gsLst>
            <a:lin ang="0" scaled="1"/>
          </a:gradFill>
          <a:ln w="19050" cap="sq">
            <a:gradFill flip="none" rotWithShape="1">
              <a:gsLst>
                <a:gs pos="0">
                  <a:schemeClr val="bg2">
                    <a:alpha val="0"/>
                  </a:schemeClr>
                </a:gs>
                <a:gs pos="57000">
                  <a:schemeClr val="bg2">
                    <a:alpha val="47000"/>
                  </a:schemeClr>
                </a:gs>
                <a:gs pos="100000">
                  <a:schemeClr val="bg2"/>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55" name="Box 2"/>
          <p:cNvSpPr>
            <a:spLocks noEditPoints="1"/>
          </p:cNvSpPr>
          <p:nvPr/>
        </p:nvSpPr>
        <p:spPr bwMode="auto">
          <a:xfrm>
            <a:off x="6198767" y="4908676"/>
            <a:ext cx="826735" cy="853132"/>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2"/>
          </a:solidFill>
          <a:ln>
            <a:noFill/>
          </a:ln>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56" name="Freeform 57"/>
          <p:cNvSpPr>
            <a:spLocks noEditPoints="1"/>
          </p:cNvSpPr>
          <p:nvPr/>
        </p:nvSpPr>
        <p:spPr bwMode="auto">
          <a:xfrm>
            <a:off x="5471900" y="5159786"/>
            <a:ext cx="411717" cy="424863"/>
          </a:xfrm>
          <a:custGeom>
            <a:avLst/>
            <a:gdLst>
              <a:gd name="T0" fmla="*/ 364 w 371"/>
              <a:gd name="T1" fmla="*/ 103 h 383"/>
              <a:gd name="T2" fmla="*/ 216 w 371"/>
              <a:gd name="T3" fmla="*/ 3 h 383"/>
              <a:gd name="T4" fmla="*/ 203 w 371"/>
              <a:gd name="T5" fmla="*/ 1 h 383"/>
              <a:gd name="T6" fmla="*/ 13 w 371"/>
              <a:gd name="T7" fmla="*/ 50 h 383"/>
              <a:gd name="T8" fmla="*/ 0 w 371"/>
              <a:gd name="T9" fmla="*/ 66 h 383"/>
              <a:gd name="T10" fmla="*/ 0 w 371"/>
              <a:gd name="T11" fmla="*/ 243 h 383"/>
              <a:gd name="T12" fmla="*/ 5 w 371"/>
              <a:gd name="T13" fmla="*/ 255 h 383"/>
              <a:gd name="T14" fmla="*/ 125 w 371"/>
              <a:gd name="T15" fmla="*/ 379 h 383"/>
              <a:gd name="T16" fmla="*/ 137 w 371"/>
              <a:gd name="T17" fmla="*/ 383 h 383"/>
              <a:gd name="T18" fmla="*/ 142 w 371"/>
              <a:gd name="T19" fmla="*/ 383 h 383"/>
              <a:gd name="T20" fmla="*/ 351 w 371"/>
              <a:gd name="T21" fmla="*/ 310 h 383"/>
              <a:gd name="T22" fmla="*/ 362 w 371"/>
              <a:gd name="T23" fmla="*/ 296 h 383"/>
              <a:gd name="T24" fmla="*/ 371 w 371"/>
              <a:gd name="T25" fmla="*/ 117 h 383"/>
              <a:gd name="T26" fmla="*/ 364 w 371"/>
              <a:gd name="T27" fmla="*/ 103 h 383"/>
              <a:gd name="T28" fmla="*/ 204 w 371"/>
              <a:gd name="T29" fmla="*/ 34 h 383"/>
              <a:gd name="T30" fmla="*/ 321 w 371"/>
              <a:gd name="T31" fmla="*/ 113 h 383"/>
              <a:gd name="T32" fmla="*/ 251 w 371"/>
              <a:gd name="T33" fmla="*/ 134 h 383"/>
              <a:gd name="T34" fmla="*/ 139 w 371"/>
              <a:gd name="T35" fmla="*/ 51 h 383"/>
              <a:gd name="T36" fmla="*/ 204 w 371"/>
              <a:gd name="T37" fmla="*/ 34 h 383"/>
              <a:gd name="T38" fmla="*/ 143 w 371"/>
              <a:gd name="T39" fmla="*/ 167 h 383"/>
              <a:gd name="T40" fmla="*/ 42 w 371"/>
              <a:gd name="T41" fmla="*/ 76 h 383"/>
              <a:gd name="T42" fmla="*/ 113 w 371"/>
              <a:gd name="T43" fmla="*/ 58 h 383"/>
              <a:gd name="T44" fmla="*/ 225 w 371"/>
              <a:gd name="T45" fmla="*/ 142 h 383"/>
              <a:gd name="T46" fmla="*/ 143 w 371"/>
              <a:gd name="T47" fmla="*/ 167 h 383"/>
              <a:gd name="T48" fmla="*/ 33 w 371"/>
              <a:gd name="T49" fmla="*/ 237 h 383"/>
              <a:gd name="T50" fmla="*/ 33 w 371"/>
              <a:gd name="T51" fmla="*/ 96 h 383"/>
              <a:gd name="T52" fmla="*/ 130 w 371"/>
              <a:gd name="T53" fmla="*/ 184 h 383"/>
              <a:gd name="T54" fmla="*/ 130 w 371"/>
              <a:gd name="T55" fmla="*/ 338 h 383"/>
              <a:gd name="T56" fmla="*/ 33 w 371"/>
              <a:gd name="T57" fmla="*/ 237 h 383"/>
              <a:gd name="T58" fmla="*/ 152 w 371"/>
              <a:gd name="T59" fmla="*/ 345 h 383"/>
              <a:gd name="T60" fmla="*/ 152 w 371"/>
              <a:gd name="T61" fmla="*/ 187 h 383"/>
              <a:gd name="T62" fmla="*/ 338 w 371"/>
              <a:gd name="T63" fmla="*/ 130 h 383"/>
              <a:gd name="T64" fmla="*/ 330 w 371"/>
              <a:gd name="T65" fmla="*/ 283 h 383"/>
              <a:gd name="T66" fmla="*/ 152 w 371"/>
              <a:gd name="T67" fmla="*/ 345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1" h="383">
                <a:moveTo>
                  <a:pt x="364" y="103"/>
                </a:moveTo>
                <a:cubicBezTo>
                  <a:pt x="216" y="3"/>
                  <a:pt x="216" y="3"/>
                  <a:pt x="216" y="3"/>
                </a:cubicBezTo>
                <a:cubicBezTo>
                  <a:pt x="213" y="1"/>
                  <a:pt x="208" y="0"/>
                  <a:pt x="203" y="1"/>
                </a:cubicBezTo>
                <a:cubicBezTo>
                  <a:pt x="13" y="50"/>
                  <a:pt x="13" y="50"/>
                  <a:pt x="13" y="50"/>
                </a:cubicBezTo>
                <a:cubicBezTo>
                  <a:pt x="5" y="52"/>
                  <a:pt x="0" y="58"/>
                  <a:pt x="0" y="66"/>
                </a:cubicBezTo>
                <a:cubicBezTo>
                  <a:pt x="0" y="243"/>
                  <a:pt x="0" y="243"/>
                  <a:pt x="0" y="243"/>
                </a:cubicBezTo>
                <a:cubicBezTo>
                  <a:pt x="0" y="248"/>
                  <a:pt x="2" y="252"/>
                  <a:pt x="5" y="255"/>
                </a:cubicBezTo>
                <a:cubicBezTo>
                  <a:pt x="125" y="379"/>
                  <a:pt x="125" y="379"/>
                  <a:pt x="125" y="379"/>
                </a:cubicBezTo>
                <a:cubicBezTo>
                  <a:pt x="128" y="382"/>
                  <a:pt x="132" y="383"/>
                  <a:pt x="137" y="383"/>
                </a:cubicBezTo>
                <a:cubicBezTo>
                  <a:pt x="138" y="383"/>
                  <a:pt x="140" y="383"/>
                  <a:pt x="142" y="383"/>
                </a:cubicBezTo>
                <a:cubicBezTo>
                  <a:pt x="351" y="310"/>
                  <a:pt x="351" y="310"/>
                  <a:pt x="351" y="310"/>
                </a:cubicBezTo>
                <a:cubicBezTo>
                  <a:pt x="357" y="308"/>
                  <a:pt x="362" y="302"/>
                  <a:pt x="362" y="296"/>
                </a:cubicBezTo>
                <a:cubicBezTo>
                  <a:pt x="371" y="117"/>
                  <a:pt x="371" y="117"/>
                  <a:pt x="371" y="117"/>
                </a:cubicBezTo>
                <a:cubicBezTo>
                  <a:pt x="371" y="112"/>
                  <a:pt x="369" y="106"/>
                  <a:pt x="364" y="103"/>
                </a:cubicBezTo>
                <a:close/>
                <a:moveTo>
                  <a:pt x="204" y="34"/>
                </a:moveTo>
                <a:cubicBezTo>
                  <a:pt x="321" y="113"/>
                  <a:pt x="321" y="113"/>
                  <a:pt x="321" y="113"/>
                </a:cubicBezTo>
                <a:cubicBezTo>
                  <a:pt x="251" y="134"/>
                  <a:pt x="251" y="134"/>
                  <a:pt x="251" y="134"/>
                </a:cubicBezTo>
                <a:cubicBezTo>
                  <a:pt x="139" y="51"/>
                  <a:pt x="139" y="51"/>
                  <a:pt x="139" y="51"/>
                </a:cubicBezTo>
                <a:lnTo>
                  <a:pt x="204" y="34"/>
                </a:lnTo>
                <a:close/>
                <a:moveTo>
                  <a:pt x="143" y="167"/>
                </a:moveTo>
                <a:cubicBezTo>
                  <a:pt x="42" y="76"/>
                  <a:pt x="42" y="76"/>
                  <a:pt x="42" y="76"/>
                </a:cubicBezTo>
                <a:cubicBezTo>
                  <a:pt x="113" y="58"/>
                  <a:pt x="113" y="58"/>
                  <a:pt x="113" y="58"/>
                </a:cubicBezTo>
                <a:cubicBezTo>
                  <a:pt x="225" y="142"/>
                  <a:pt x="225" y="142"/>
                  <a:pt x="225" y="142"/>
                </a:cubicBezTo>
                <a:lnTo>
                  <a:pt x="143" y="167"/>
                </a:lnTo>
                <a:close/>
                <a:moveTo>
                  <a:pt x="33" y="237"/>
                </a:moveTo>
                <a:cubicBezTo>
                  <a:pt x="33" y="96"/>
                  <a:pt x="33" y="96"/>
                  <a:pt x="33" y="96"/>
                </a:cubicBezTo>
                <a:cubicBezTo>
                  <a:pt x="130" y="184"/>
                  <a:pt x="130" y="184"/>
                  <a:pt x="130" y="184"/>
                </a:cubicBezTo>
                <a:cubicBezTo>
                  <a:pt x="130" y="338"/>
                  <a:pt x="130" y="338"/>
                  <a:pt x="130" y="338"/>
                </a:cubicBezTo>
                <a:lnTo>
                  <a:pt x="33" y="237"/>
                </a:lnTo>
                <a:close/>
                <a:moveTo>
                  <a:pt x="152" y="345"/>
                </a:moveTo>
                <a:cubicBezTo>
                  <a:pt x="152" y="187"/>
                  <a:pt x="152" y="187"/>
                  <a:pt x="152" y="187"/>
                </a:cubicBezTo>
                <a:cubicBezTo>
                  <a:pt x="338" y="130"/>
                  <a:pt x="338" y="130"/>
                  <a:pt x="338" y="130"/>
                </a:cubicBezTo>
                <a:cubicBezTo>
                  <a:pt x="330" y="283"/>
                  <a:pt x="330" y="283"/>
                  <a:pt x="330" y="283"/>
                </a:cubicBezTo>
                <a:lnTo>
                  <a:pt x="152" y="345"/>
                </a:lnTo>
                <a:close/>
              </a:path>
            </a:pathLst>
          </a:custGeom>
          <a:solidFill>
            <a:schemeClr val="bg2"/>
          </a:solidFill>
          <a:ln>
            <a:noFill/>
          </a:ln>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57" name="Pentagon 56"/>
          <p:cNvSpPr/>
          <p:nvPr/>
        </p:nvSpPr>
        <p:spPr>
          <a:xfrm rot="10800000">
            <a:off x="6995765" y="5150263"/>
            <a:ext cx="843208" cy="318976"/>
          </a:xfrm>
          <a:prstGeom prst="homePlate">
            <a:avLst>
              <a:gd name="adj" fmla="val 23164"/>
            </a:avLst>
          </a:prstGeom>
          <a:gradFill>
            <a:gsLst>
              <a:gs pos="0">
                <a:schemeClr val="bg1"/>
              </a:gs>
              <a:gs pos="57000">
                <a:schemeClr val="bg2">
                  <a:lumMod val="20000"/>
                  <a:lumOff val="80000"/>
                </a:schemeClr>
              </a:gs>
              <a:gs pos="100000">
                <a:srgbClr val="92D050"/>
              </a:gs>
            </a:gsLst>
            <a:lin ang="0" scaled="1"/>
          </a:gradFill>
          <a:ln w="19050" cap="sq">
            <a:gradFill flip="none" rotWithShape="1">
              <a:gsLst>
                <a:gs pos="0">
                  <a:schemeClr val="bg2">
                    <a:alpha val="0"/>
                  </a:schemeClr>
                </a:gs>
                <a:gs pos="57000">
                  <a:schemeClr val="bg2">
                    <a:alpha val="47000"/>
                  </a:schemeClr>
                </a:gs>
                <a:gs pos="100000">
                  <a:schemeClr val="bg2"/>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58" name="Oval 57"/>
          <p:cNvSpPr>
            <a:spLocks noChangeAspect="1"/>
          </p:cNvSpPr>
          <p:nvPr/>
        </p:nvSpPr>
        <p:spPr>
          <a:xfrm>
            <a:off x="7403504" y="5078081"/>
            <a:ext cx="486160" cy="496105"/>
          </a:xfrm>
          <a:prstGeom prst="ellipse">
            <a:avLst/>
          </a:prstGeom>
          <a:solidFill>
            <a:srgbClr val="00B050"/>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US" sz="800" b="1" dirty="0">
                <a:solidFill>
                  <a:srgbClr val="FFFFFF"/>
                </a:solidFill>
              </a:rPr>
              <a:t>READY</a:t>
            </a:r>
            <a:endParaRPr lang="en-US" sz="500" b="1" dirty="0">
              <a:solidFill>
                <a:srgbClr val="FFFFFF"/>
              </a:solidFill>
            </a:endParaRPr>
          </a:p>
        </p:txBody>
      </p:sp>
      <p:cxnSp>
        <p:nvCxnSpPr>
          <p:cNvPr id="59" name="Elbow Connector 58"/>
          <p:cNvCxnSpPr/>
          <p:nvPr/>
        </p:nvCxnSpPr>
        <p:spPr>
          <a:xfrm rot="5400000" flipH="1" flipV="1">
            <a:off x="6772587" y="3382490"/>
            <a:ext cx="2054361" cy="3994"/>
          </a:xfrm>
          <a:prstGeom prst="bentConnector3">
            <a:avLst>
              <a:gd name="adj1" fmla="val 50000"/>
            </a:avLst>
          </a:prstGeom>
          <a:ln w="38100">
            <a:solidFill>
              <a:srgbClr val="FF0000"/>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274334" y="3133797"/>
            <a:ext cx="1023973" cy="415498"/>
          </a:xfrm>
          <a:prstGeom prst="rect">
            <a:avLst/>
          </a:prstGeom>
          <a:solidFill>
            <a:schemeClr val="bg1"/>
          </a:solidFill>
          <a:ln>
            <a:solidFill>
              <a:schemeClr val="bg2"/>
            </a:solidFill>
          </a:ln>
        </p:spPr>
        <p:txBody>
          <a:bodyPr wrap="square" rtlCol="0">
            <a:spAutoFit/>
          </a:bodyPr>
          <a:lstStyle/>
          <a:p>
            <a:pPr algn="ctr" defTabSz="457200"/>
            <a:r>
              <a:rPr lang="en-US" sz="1050" dirty="0">
                <a:solidFill>
                  <a:srgbClr val="4D4E53"/>
                </a:solidFill>
              </a:rPr>
              <a:t>Debug and re-design</a:t>
            </a:r>
          </a:p>
        </p:txBody>
      </p:sp>
      <p:sp>
        <p:nvSpPr>
          <p:cNvPr id="61" name="Freeform 5"/>
          <p:cNvSpPr>
            <a:spLocks noChangeAspect="1" noEditPoints="1"/>
          </p:cNvSpPr>
          <p:nvPr/>
        </p:nvSpPr>
        <p:spPr bwMode="auto">
          <a:xfrm>
            <a:off x="9104021" y="4951039"/>
            <a:ext cx="339438" cy="338748"/>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62" name="Freeform 87"/>
          <p:cNvSpPr>
            <a:spLocks noEditPoints="1"/>
          </p:cNvSpPr>
          <p:nvPr/>
        </p:nvSpPr>
        <p:spPr bwMode="auto">
          <a:xfrm>
            <a:off x="8062493" y="5627294"/>
            <a:ext cx="512725" cy="345942"/>
          </a:xfrm>
          <a:custGeom>
            <a:avLst/>
            <a:gdLst>
              <a:gd name="T0" fmla="*/ 126 w 346"/>
              <a:gd name="T1" fmla="*/ 10 h 226"/>
              <a:gd name="T2" fmla="*/ 16 w 346"/>
              <a:gd name="T3" fmla="*/ 226 h 226"/>
              <a:gd name="T4" fmla="*/ 346 w 346"/>
              <a:gd name="T5" fmla="*/ 177 h 226"/>
              <a:gd name="T6" fmla="*/ 310 w 346"/>
              <a:gd name="T7" fmla="*/ 188 h 226"/>
              <a:gd name="T8" fmla="*/ 182 w 346"/>
              <a:gd name="T9" fmla="*/ 145 h 226"/>
              <a:gd name="T10" fmla="*/ 164 w 346"/>
              <a:gd name="T11" fmla="*/ 177 h 226"/>
              <a:gd name="T12" fmla="*/ 25 w 346"/>
              <a:gd name="T13" fmla="*/ 177 h 226"/>
              <a:gd name="T14" fmla="*/ 85 w 346"/>
              <a:gd name="T15" fmla="*/ 83 h 226"/>
              <a:gd name="T16" fmla="*/ 96 w 346"/>
              <a:gd name="T17" fmla="*/ 87 h 226"/>
              <a:gd name="T18" fmla="*/ 130 w 346"/>
              <a:gd name="T19" fmla="*/ 122 h 226"/>
              <a:gd name="T20" fmla="*/ 155 w 346"/>
              <a:gd name="T21" fmla="*/ 119 h 226"/>
              <a:gd name="T22" fmla="*/ 121 w 346"/>
              <a:gd name="T23" fmla="*/ 96 h 226"/>
              <a:gd name="T24" fmla="*/ 152 w 346"/>
              <a:gd name="T25" fmla="*/ 76 h 226"/>
              <a:gd name="T26" fmla="*/ 152 w 346"/>
              <a:gd name="T27" fmla="*/ 49 h 226"/>
              <a:gd name="T28" fmla="*/ 132 w 346"/>
              <a:gd name="T29" fmla="*/ 60 h 226"/>
              <a:gd name="T30" fmla="*/ 88 w 346"/>
              <a:gd name="T31" fmla="*/ 57 h 226"/>
              <a:gd name="T32" fmla="*/ 164 w 346"/>
              <a:gd name="T33" fmla="*/ 40 h 226"/>
              <a:gd name="T34" fmla="*/ 182 w 346"/>
              <a:gd name="T35" fmla="*/ 115 h 226"/>
              <a:gd name="T36" fmla="*/ 196 w 346"/>
              <a:gd name="T37" fmla="*/ 77 h 226"/>
              <a:gd name="T38" fmla="*/ 221 w 346"/>
              <a:gd name="T39" fmla="*/ 113 h 226"/>
              <a:gd name="T40" fmla="*/ 218 w 346"/>
              <a:gd name="T41" fmla="*/ 145 h 226"/>
              <a:gd name="T42" fmla="*/ 230 w 346"/>
              <a:gd name="T43" fmla="*/ 158 h 226"/>
              <a:gd name="T44" fmla="*/ 242 w 346"/>
              <a:gd name="T45" fmla="*/ 130 h 226"/>
              <a:gd name="T46" fmla="*/ 205 w 346"/>
              <a:gd name="T47" fmla="*/ 93 h 226"/>
              <a:gd name="T48" fmla="*/ 221 w 346"/>
              <a:gd name="T49" fmla="*/ 80 h 226"/>
              <a:gd name="T50" fmla="*/ 230 w 346"/>
              <a:gd name="T51" fmla="*/ 59 h 226"/>
              <a:gd name="T52" fmla="*/ 198 w 346"/>
              <a:gd name="T53" fmla="*/ 64 h 226"/>
              <a:gd name="T54" fmla="*/ 191 w 346"/>
              <a:gd name="T55" fmla="*/ 31 h 226"/>
              <a:gd name="T56" fmla="*/ 251 w 346"/>
              <a:gd name="T57" fmla="*/ 71 h 226"/>
              <a:gd name="T58" fmla="*/ 247 w 346"/>
              <a:gd name="T59" fmla="*/ 111 h 226"/>
              <a:gd name="T60" fmla="*/ 259 w 346"/>
              <a:gd name="T61" fmla="*/ 81 h 226"/>
              <a:gd name="T62" fmla="*/ 301 w 346"/>
              <a:gd name="T63" fmla="*/ 103 h 226"/>
              <a:gd name="T64" fmla="*/ 267 w 346"/>
              <a:gd name="T65" fmla="*/ 152 h 226"/>
              <a:gd name="T66" fmla="*/ 247 w 346"/>
              <a:gd name="T67" fmla="*/ 168 h 226"/>
              <a:gd name="T68" fmla="*/ 272 w 346"/>
              <a:gd name="T69" fmla="*/ 167 h 226"/>
              <a:gd name="T70" fmla="*/ 305 w 346"/>
              <a:gd name="T71" fmla="*/ 117 h 226"/>
              <a:gd name="T72" fmla="*/ 321 w 346"/>
              <a:gd name="T73" fmla="*/ 177 h 226"/>
              <a:gd name="T74" fmla="*/ 148 w 346"/>
              <a:gd name="T75" fmla="*/ 118 h 226"/>
              <a:gd name="T76" fmla="*/ 148 w 346"/>
              <a:gd name="T77" fmla="*/ 120 h 226"/>
              <a:gd name="T78" fmla="*/ 148 w 346"/>
              <a:gd name="T79" fmla="*/ 121 h 226"/>
              <a:gd name="T80" fmla="*/ 147 w 346"/>
              <a:gd name="T81" fmla="*/ 123 h 226"/>
              <a:gd name="T82" fmla="*/ 145 w 346"/>
              <a:gd name="T83" fmla="*/ 125 h 226"/>
              <a:gd name="T84" fmla="*/ 142 w 346"/>
              <a:gd name="T85" fmla="*/ 125 h 226"/>
              <a:gd name="T86" fmla="*/ 147 w 346"/>
              <a:gd name="T87" fmla="*/ 116 h 226"/>
              <a:gd name="T88" fmla="*/ 148 w 346"/>
              <a:gd name="T89" fmla="*/ 117 h 226"/>
              <a:gd name="T90" fmla="*/ 139 w 346"/>
              <a:gd name="T91" fmla="*/ 43 h 226"/>
              <a:gd name="T92" fmla="*/ 139 w 346"/>
              <a:gd name="T93" fmla="*/ 55 h 226"/>
              <a:gd name="T94" fmla="*/ 218 w 346"/>
              <a:gd name="T95" fmla="*/ 164 h 226"/>
              <a:gd name="T96" fmla="*/ 224 w 346"/>
              <a:gd name="T97" fmla="*/ 158 h 226"/>
              <a:gd name="T98" fmla="*/ 228 w 346"/>
              <a:gd name="T99" fmla="*/ 65 h 226"/>
              <a:gd name="T100" fmla="*/ 236 w 346"/>
              <a:gd name="T101" fmla="*/ 71 h 226"/>
              <a:gd name="T102" fmla="*/ 230 w 346"/>
              <a:gd name="T103" fmla="*/ 77 h 226"/>
              <a:gd name="T104" fmla="*/ 250 w 346"/>
              <a:gd name="T105" fmla="*/ 103 h 226"/>
              <a:gd name="T106" fmla="*/ 241 w 346"/>
              <a:gd name="T107" fmla="*/ 97 h 226"/>
              <a:gd name="T108" fmla="*/ 253 w 346"/>
              <a:gd name="T109" fmla="*/ 98 h 226"/>
              <a:gd name="T110" fmla="*/ 259 w 346"/>
              <a:gd name="T111" fmla="*/ 174 h 226"/>
              <a:gd name="T112" fmla="*/ 259 w 346"/>
              <a:gd name="T113" fmla="*/ 16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6" h="226">
                <a:moveTo>
                  <a:pt x="220" y="10"/>
                </a:moveTo>
                <a:cubicBezTo>
                  <a:pt x="185" y="0"/>
                  <a:pt x="182" y="13"/>
                  <a:pt x="173" y="13"/>
                </a:cubicBezTo>
                <a:cubicBezTo>
                  <a:pt x="164" y="13"/>
                  <a:pt x="160" y="0"/>
                  <a:pt x="126" y="10"/>
                </a:cubicBezTo>
                <a:cubicBezTo>
                  <a:pt x="53" y="31"/>
                  <a:pt x="0" y="98"/>
                  <a:pt x="0" y="177"/>
                </a:cubicBezTo>
                <a:cubicBezTo>
                  <a:pt x="0" y="209"/>
                  <a:pt x="0" y="209"/>
                  <a:pt x="0" y="209"/>
                </a:cubicBezTo>
                <a:cubicBezTo>
                  <a:pt x="0" y="218"/>
                  <a:pt x="7" y="226"/>
                  <a:pt x="16" y="226"/>
                </a:cubicBezTo>
                <a:cubicBezTo>
                  <a:pt x="330" y="226"/>
                  <a:pt x="330" y="226"/>
                  <a:pt x="330" y="226"/>
                </a:cubicBezTo>
                <a:cubicBezTo>
                  <a:pt x="339" y="226"/>
                  <a:pt x="346" y="218"/>
                  <a:pt x="346" y="209"/>
                </a:cubicBezTo>
                <a:cubicBezTo>
                  <a:pt x="346" y="177"/>
                  <a:pt x="346" y="177"/>
                  <a:pt x="346" y="177"/>
                </a:cubicBezTo>
                <a:cubicBezTo>
                  <a:pt x="346" y="98"/>
                  <a:pt x="293" y="31"/>
                  <a:pt x="220" y="10"/>
                </a:cubicBezTo>
                <a:close/>
                <a:moveTo>
                  <a:pt x="321" y="177"/>
                </a:moveTo>
                <a:cubicBezTo>
                  <a:pt x="321" y="183"/>
                  <a:pt x="316" y="188"/>
                  <a:pt x="310" y="188"/>
                </a:cubicBezTo>
                <a:cubicBezTo>
                  <a:pt x="192" y="188"/>
                  <a:pt x="192" y="188"/>
                  <a:pt x="192" y="188"/>
                </a:cubicBezTo>
                <a:cubicBezTo>
                  <a:pt x="186" y="188"/>
                  <a:pt x="182" y="183"/>
                  <a:pt x="182" y="177"/>
                </a:cubicBezTo>
                <a:cubicBezTo>
                  <a:pt x="182" y="177"/>
                  <a:pt x="182" y="145"/>
                  <a:pt x="182" y="145"/>
                </a:cubicBezTo>
                <a:cubicBezTo>
                  <a:pt x="182" y="140"/>
                  <a:pt x="178" y="137"/>
                  <a:pt x="173" y="137"/>
                </a:cubicBezTo>
                <a:cubicBezTo>
                  <a:pt x="168" y="137"/>
                  <a:pt x="164" y="140"/>
                  <a:pt x="164" y="145"/>
                </a:cubicBezTo>
                <a:cubicBezTo>
                  <a:pt x="164" y="177"/>
                  <a:pt x="164" y="177"/>
                  <a:pt x="164" y="177"/>
                </a:cubicBezTo>
                <a:cubicBezTo>
                  <a:pt x="164" y="183"/>
                  <a:pt x="160" y="188"/>
                  <a:pt x="154" y="188"/>
                </a:cubicBezTo>
                <a:cubicBezTo>
                  <a:pt x="36" y="188"/>
                  <a:pt x="36" y="188"/>
                  <a:pt x="36" y="188"/>
                </a:cubicBezTo>
                <a:cubicBezTo>
                  <a:pt x="30" y="188"/>
                  <a:pt x="25" y="183"/>
                  <a:pt x="25" y="177"/>
                </a:cubicBezTo>
                <a:cubicBezTo>
                  <a:pt x="25" y="140"/>
                  <a:pt x="39" y="105"/>
                  <a:pt x="62" y="79"/>
                </a:cubicBezTo>
                <a:cubicBezTo>
                  <a:pt x="67" y="74"/>
                  <a:pt x="72" y="69"/>
                  <a:pt x="77" y="65"/>
                </a:cubicBezTo>
                <a:cubicBezTo>
                  <a:pt x="80" y="69"/>
                  <a:pt x="83" y="76"/>
                  <a:pt x="85" y="83"/>
                </a:cubicBezTo>
                <a:cubicBezTo>
                  <a:pt x="86" y="86"/>
                  <a:pt x="88" y="87"/>
                  <a:pt x="90" y="88"/>
                </a:cubicBezTo>
                <a:cubicBezTo>
                  <a:pt x="90" y="88"/>
                  <a:pt x="91" y="88"/>
                  <a:pt x="92" y="88"/>
                </a:cubicBezTo>
                <a:cubicBezTo>
                  <a:pt x="93" y="88"/>
                  <a:pt x="95" y="88"/>
                  <a:pt x="96" y="87"/>
                </a:cubicBezTo>
                <a:cubicBezTo>
                  <a:pt x="99" y="84"/>
                  <a:pt x="103" y="82"/>
                  <a:pt x="107" y="81"/>
                </a:cubicBezTo>
                <a:cubicBezTo>
                  <a:pt x="106" y="86"/>
                  <a:pt x="106" y="92"/>
                  <a:pt x="108" y="100"/>
                </a:cubicBezTo>
                <a:cubicBezTo>
                  <a:pt x="111" y="112"/>
                  <a:pt x="122" y="118"/>
                  <a:pt x="130" y="122"/>
                </a:cubicBezTo>
                <a:cubicBezTo>
                  <a:pt x="130" y="122"/>
                  <a:pt x="130" y="122"/>
                  <a:pt x="130" y="122"/>
                </a:cubicBezTo>
                <a:cubicBezTo>
                  <a:pt x="131" y="128"/>
                  <a:pt x="136" y="132"/>
                  <a:pt x="142" y="132"/>
                </a:cubicBezTo>
                <a:cubicBezTo>
                  <a:pt x="149" y="132"/>
                  <a:pt x="155" y="126"/>
                  <a:pt x="155" y="119"/>
                </a:cubicBezTo>
                <a:cubicBezTo>
                  <a:pt x="155" y="112"/>
                  <a:pt x="149" y="107"/>
                  <a:pt x="142" y="107"/>
                </a:cubicBezTo>
                <a:cubicBezTo>
                  <a:pt x="139" y="107"/>
                  <a:pt x="136" y="108"/>
                  <a:pt x="134" y="110"/>
                </a:cubicBezTo>
                <a:cubicBezTo>
                  <a:pt x="128" y="107"/>
                  <a:pt x="122" y="103"/>
                  <a:pt x="121" y="96"/>
                </a:cubicBezTo>
                <a:cubicBezTo>
                  <a:pt x="118" y="85"/>
                  <a:pt x="121" y="80"/>
                  <a:pt x="122" y="79"/>
                </a:cubicBezTo>
                <a:cubicBezTo>
                  <a:pt x="131" y="78"/>
                  <a:pt x="140" y="79"/>
                  <a:pt x="145" y="79"/>
                </a:cubicBezTo>
                <a:cubicBezTo>
                  <a:pt x="148" y="80"/>
                  <a:pt x="150" y="78"/>
                  <a:pt x="152" y="76"/>
                </a:cubicBezTo>
                <a:cubicBezTo>
                  <a:pt x="153" y="73"/>
                  <a:pt x="153" y="71"/>
                  <a:pt x="151" y="69"/>
                </a:cubicBezTo>
                <a:cubicBezTo>
                  <a:pt x="148" y="66"/>
                  <a:pt x="147" y="62"/>
                  <a:pt x="146" y="60"/>
                </a:cubicBezTo>
                <a:cubicBezTo>
                  <a:pt x="149" y="57"/>
                  <a:pt x="152" y="54"/>
                  <a:pt x="152" y="49"/>
                </a:cubicBezTo>
                <a:cubicBezTo>
                  <a:pt x="152" y="42"/>
                  <a:pt x="146" y="36"/>
                  <a:pt x="139" y="36"/>
                </a:cubicBezTo>
                <a:cubicBezTo>
                  <a:pt x="132" y="36"/>
                  <a:pt x="126" y="42"/>
                  <a:pt x="126" y="49"/>
                </a:cubicBezTo>
                <a:cubicBezTo>
                  <a:pt x="126" y="54"/>
                  <a:pt x="129" y="57"/>
                  <a:pt x="132" y="60"/>
                </a:cubicBezTo>
                <a:cubicBezTo>
                  <a:pt x="133" y="61"/>
                  <a:pt x="133" y="63"/>
                  <a:pt x="134" y="65"/>
                </a:cubicBezTo>
                <a:cubicBezTo>
                  <a:pt x="123" y="65"/>
                  <a:pt x="107" y="66"/>
                  <a:pt x="95" y="72"/>
                </a:cubicBezTo>
                <a:cubicBezTo>
                  <a:pt x="93" y="67"/>
                  <a:pt x="91" y="61"/>
                  <a:pt x="88" y="57"/>
                </a:cubicBezTo>
                <a:cubicBezTo>
                  <a:pt x="107" y="43"/>
                  <a:pt x="129" y="34"/>
                  <a:pt x="154" y="31"/>
                </a:cubicBezTo>
                <a:cubicBezTo>
                  <a:pt x="154" y="31"/>
                  <a:pt x="155" y="31"/>
                  <a:pt x="155" y="31"/>
                </a:cubicBezTo>
                <a:cubicBezTo>
                  <a:pt x="160" y="31"/>
                  <a:pt x="164" y="35"/>
                  <a:pt x="164" y="40"/>
                </a:cubicBezTo>
                <a:cubicBezTo>
                  <a:pt x="164" y="115"/>
                  <a:pt x="164" y="115"/>
                  <a:pt x="164" y="115"/>
                </a:cubicBezTo>
                <a:cubicBezTo>
                  <a:pt x="164" y="119"/>
                  <a:pt x="168" y="123"/>
                  <a:pt x="173" y="123"/>
                </a:cubicBezTo>
                <a:cubicBezTo>
                  <a:pt x="178" y="123"/>
                  <a:pt x="182" y="119"/>
                  <a:pt x="182" y="115"/>
                </a:cubicBezTo>
                <a:cubicBezTo>
                  <a:pt x="182" y="70"/>
                  <a:pt x="182" y="70"/>
                  <a:pt x="182" y="70"/>
                </a:cubicBezTo>
                <a:cubicBezTo>
                  <a:pt x="185" y="72"/>
                  <a:pt x="189" y="75"/>
                  <a:pt x="194" y="76"/>
                </a:cubicBezTo>
                <a:cubicBezTo>
                  <a:pt x="195" y="76"/>
                  <a:pt x="195" y="77"/>
                  <a:pt x="196" y="77"/>
                </a:cubicBezTo>
                <a:cubicBezTo>
                  <a:pt x="192" y="83"/>
                  <a:pt x="190" y="91"/>
                  <a:pt x="193" y="98"/>
                </a:cubicBezTo>
                <a:cubicBezTo>
                  <a:pt x="197" y="109"/>
                  <a:pt x="206" y="110"/>
                  <a:pt x="213" y="111"/>
                </a:cubicBezTo>
                <a:cubicBezTo>
                  <a:pt x="216" y="112"/>
                  <a:pt x="219" y="112"/>
                  <a:pt x="221" y="113"/>
                </a:cubicBezTo>
                <a:cubicBezTo>
                  <a:pt x="228" y="117"/>
                  <a:pt x="229" y="124"/>
                  <a:pt x="229" y="129"/>
                </a:cubicBezTo>
                <a:cubicBezTo>
                  <a:pt x="228" y="135"/>
                  <a:pt x="226" y="142"/>
                  <a:pt x="222" y="146"/>
                </a:cubicBezTo>
                <a:cubicBezTo>
                  <a:pt x="221" y="145"/>
                  <a:pt x="220" y="145"/>
                  <a:pt x="218" y="145"/>
                </a:cubicBezTo>
                <a:cubicBezTo>
                  <a:pt x="211" y="145"/>
                  <a:pt x="205" y="151"/>
                  <a:pt x="205" y="158"/>
                </a:cubicBezTo>
                <a:cubicBezTo>
                  <a:pt x="205" y="165"/>
                  <a:pt x="211" y="170"/>
                  <a:pt x="218" y="170"/>
                </a:cubicBezTo>
                <a:cubicBezTo>
                  <a:pt x="225" y="170"/>
                  <a:pt x="230" y="165"/>
                  <a:pt x="230" y="158"/>
                </a:cubicBezTo>
                <a:cubicBezTo>
                  <a:pt x="230" y="157"/>
                  <a:pt x="230" y="157"/>
                  <a:pt x="230" y="156"/>
                </a:cubicBezTo>
                <a:cubicBezTo>
                  <a:pt x="230" y="156"/>
                  <a:pt x="230" y="156"/>
                  <a:pt x="230" y="156"/>
                </a:cubicBezTo>
                <a:cubicBezTo>
                  <a:pt x="237" y="150"/>
                  <a:pt x="241" y="140"/>
                  <a:pt x="242" y="130"/>
                </a:cubicBezTo>
                <a:cubicBezTo>
                  <a:pt x="242" y="117"/>
                  <a:pt x="237" y="107"/>
                  <a:pt x="227" y="102"/>
                </a:cubicBezTo>
                <a:cubicBezTo>
                  <a:pt x="223" y="100"/>
                  <a:pt x="219" y="99"/>
                  <a:pt x="215" y="98"/>
                </a:cubicBezTo>
                <a:cubicBezTo>
                  <a:pt x="208" y="97"/>
                  <a:pt x="206" y="97"/>
                  <a:pt x="205" y="93"/>
                </a:cubicBezTo>
                <a:cubicBezTo>
                  <a:pt x="203" y="89"/>
                  <a:pt x="207" y="83"/>
                  <a:pt x="210" y="80"/>
                </a:cubicBezTo>
                <a:cubicBezTo>
                  <a:pt x="212" y="80"/>
                  <a:pt x="214" y="80"/>
                  <a:pt x="216" y="80"/>
                </a:cubicBezTo>
                <a:cubicBezTo>
                  <a:pt x="218" y="80"/>
                  <a:pt x="220" y="80"/>
                  <a:pt x="221" y="80"/>
                </a:cubicBezTo>
                <a:cubicBezTo>
                  <a:pt x="223" y="82"/>
                  <a:pt x="227" y="84"/>
                  <a:pt x="230" y="84"/>
                </a:cubicBezTo>
                <a:cubicBezTo>
                  <a:pt x="237" y="84"/>
                  <a:pt x="243" y="78"/>
                  <a:pt x="243" y="71"/>
                </a:cubicBezTo>
                <a:cubicBezTo>
                  <a:pt x="243" y="64"/>
                  <a:pt x="237" y="59"/>
                  <a:pt x="230" y="59"/>
                </a:cubicBezTo>
                <a:cubicBezTo>
                  <a:pt x="225" y="59"/>
                  <a:pt x="220" y="62"/>
                  <a:pt x="219" y="67"/>
                </a:cubicBezTo>
                <a:cubicBezTo>
                  <a:pt x="219" y="67"/>
                  <a:pt x="219" y="67"/>
                  <a:pt x="219" y="67"/>
                </a:cubicBezTo>
                <a:cubicBezTo>
                  <a:pt x="214" y="67"/>
                  <a:pt x="206" y="67"/>
                  <a:pt x="198" y="64"/>
                </a:cubicBezTo>
                <a:cubicBezTo>
                  <a:pt x="189" y="61"/>
                  <a:pt x="184" y="56"/>
                  <a:pt x="182" y="52"/>
                </a:cubicBezTo>
                <a:cubicBezTo>
                  <a:pt x="182" y="40"/>
                  <a:pt x="182" y="40"/>
                  <a:pt x="182" y="40"/>
                </a:cubicBezTo>
                <a:cubicBezTo>
                  <a:pt x="182" y="35"/>
                  <a:pt x="186" y="31"/>
                  <a:pt x="191" y="31"/>
                </a:cubicBezTo>
                <a:cubicBezTo>
                  <a:pt x="192" y="31"/>
                  <a:pt x="192" y="31"/>
                  <a:pt x="192" y="31"/>
                </a:cubicBezTo>
                <a:cubicBezTo>
                  <a:pt x="221" y="34"/>
                  <a:pt x="246" y="46"/>
                  <a:pt x="267" y="64"/>
                </a:cubicBezTo>
                <a:cubicBezTo>
                  <a:pt x="262" y="65"/>
                  <a:pt x="256" y="66"/>
                  <a:pt x="251" y="71"/>
                </a:cubicBezTo>
                <a:cubicBezTo>
                  <a:pt x="246" y="75"/>
                  <a:pt x="243" y="80"/>
                  <a:pt x="242" y="87"/>
                </a:cubicBezTo>
                <a:cubicBezTo>
                  <a:pt x="237" y="89"/>
                  <a:pt x="234" y="93"/>
                  <a:pt x="234" y="98"/>
                </a:cubicBezTo>
                <a:cubicBezTo>
                  <a:pt x="234" y="105"/>
                  <a:pt x="240" y="111"/>
                  <a:pt x="247" y="111"/>
                </a:cubicBezTo>
                <a:cubicBezTo>
                  <a:pt x="254" y="111"/>
                  <a:pt x="259" y="105"/>
                  <a:pt x="259" y="98"/>
                </a:cubicBezTo>
                <a:cubicBezTo>
                  <a:pt x="259" y="94"/>
                  <a:pt x="258" y="91"/>
                  <a:pt x="255" y="89"/>
                </a:cubicBezTo>
                <a:cubicBezTo>
                  <a:pt x="255" y="85"/>
                  <a:pt x="257" y="83"/>
                  <a:pt x="259" y="81"/>
                </a:cubicBezTo>
                <a:cubicBezTo>
                  <a:pt x="265" y="75"/>
                  <a:pt x="277" y="76"/>
                  <a:pt x="282" y="77"/>
                </a:cubicBezTo>
                <a:cubicBezTo>
                  <a:pt x="282" y="77"/>
                  <a:pt x="282" y="77"/>
                  <a:pt x="282" y="77"/>
                </a:cubicBezTo>
                <a:cubicBezTo>
                  <a:pt x="289" y="85"/>
                  <a:pt x="295" y="94"/>
                  <a:pt x="301" y="103"/>
                </a:cubicBezTo>
                <a:cubicBezTo>
                  <a:pt x="284" y="102"/>
                  <a:pt x="273" y="112"/>
                  <a:pt x="268" y="119"/>
                </a:cubicBezTo>
                <a:cubicBezTo>
                  <a:pt x="267" y="121"/>
                  <a:pt x="267" y="123"/>
                  <a:pt x="268" y="125"/>
                </a:cubicBezTo>
                <a:cubicBezTo>
                  <a:pt x="269" y="129"/>
                  <a:pt x="271" y="141"/>
                  <a:pt x="267" y="152"/>
                </a:cubicBezTo>
                <a:cubicBezTo>
                  <a:pt x="266" y="153"/>
                  <a:pt x="265" y="155"/>
                  <a:pt x="264" y="156"/>
                </a:cubicBezTo>
                <a:cubicBezTo>
                  <a:pt x="263" y="156"/>
                  <a:pt x="261" y="155"/>
                  <a:pt x="259" y="155"/>
                </a:cubicBezTo>
                <a:cubicBezTo>
                  <a:pt x="253" y="155"/>
                  <a:pt x="247" y="161"/>
                  <a:pt x="247" y="168"/>
                </a:cubicBezTo>
                <a:cubicBezTo>
                  <a:pt x="247" y="175"/>
                  <a:pt x="253" y="181"/>
                  <a:pt x="259" y="181"/>
                </a:cubicBezTo>
                <a:cubicBezTo>
                  <a:pt x="266" y="181"/>
                  <a:pt x="272" y="175"/>
                  <a:pt x="272" y="168"/>
                </a:cubicBezTo>
                <a:cubicBezTo>
                  <a:pt x="272" y="168"/>
                  <a:pt x="272" y="167"/>
                  <a:pt x="272" y="167"/>
                </a:cubicBezTo>
                <a:cubicBezTo>
                  <a:pt x="275" y="164"/>
                  <a:pt x="277" y="160"/>
                  <a:pt x="278" y="157"/>
                </a:cubicBezTo>
                <a:cubicBezTo>
                  <a:pt x="284" y="143"/>
                  <a:pt x="282" y="130"/>
                  <a:pt x="281" y="124"/>
                </a:cubicBezTo>
                <a:cubicBezTo>
                  <a:pt x="284" y="120"/>
                  <a:pt x="293" y="113"/>
                  <a:pt x="305" y="117"/>
                </a:cubicBezTo>
                <a:cubicBezTo>
                  <a:pt x="306" y="117"/>
                  <a:pt x="307" y="117"/>
                  <a:pt x="308" y="117"/>
                </a:cubicBezTo>
                <a:cubicBezTo>
                  <a:pt x="316" y="135"/>
                  <a:pt x="321" y="156"/>
                  <a:pt x="321" y="177"/>
                </a:cubicBezTo>
                <a:cubicBezTo>
                  <a:pt x="321" y="177"/>
                  <a:pt x="321" y="177"/>
                  <a:pt x="321" y="177"/>
                </a:cubicBezTo>
                <a:cubicBezTo>
                  <a:pt x="321" y="177"/>
                  <a:pt x="321" y="177"/>
                  <a:pt x="321" y="177"/>
                </a:cubicBezTo>
                <a:close/>
                <a:moveTo>
                  <a:pt x="148" y="117"/>
                </a:moveTo>
                <a:cubicBezTo>
                  <a:pt x="148" y="117"/>
                  <a:pt x="148" y="117"/>
                  <a:pt x="148" y="118"/>
                </a:cubicBezTo>
                <a:cubicBezTo>
                  <a:pt x="148" y="118"/>
                  <a:pt x="148" y="118"/>
                  <a:pt x="148" y="118"/>
                </a:cubicBezTo>
                <a:cubicBezTo>
                  <a:pt x="148" y="119"/>
                  <a:pt x="148" y="119"/>
                  <a:pt x="148" y="119"/>
                </a:cubicBezTo>
                <a:cubicBezTo>
                  <a:pt x="148" y="120"/>
                  <a:pt x="148" y="120"/>
                  <a:pt x="148" y="120"/>
                </a:cubicBezTo>
                <a:cubicBezTo>
                  <a:pt x="148" y="120"/>
                  <a:pt x="148" y="120"/>
                  <a:pt x="148" y="120"/>
                </a:cubicBezTo>
                <a:cubicBezTo>
                  <a:pt x="148" y="120"/>
                  <a:pt x="148" y="120"/>
                  <a:pt x="148" y="120"/>
                </a:cubicBezTo>
                <a:cubicBezTo>
                  <a:pt x="148" y="120"/>
                  <a:pt x="148" y="121"/>
                  <a:pt x="148" y="121"/>
                </a:cubicBezTo>
                <a:cubicBezTo>
                  <a:pt x="148" y="121"/>
                  <a:pt x="148" y="121"/>
                  <a:pt x="148" y="121"/>
                </a:cubicBezTo>
                <a:cubicBezTo>
                  <a:pt x="148" y="121"/>
                  <a:pt x="148" y="121"/>
                  <a:pt x="148" y="121"/>
                </a:cubicBezTo>
                <a:cubicBezTo>
                  <a:pt x="148" y="122"/>
                  <a:pt x="148" y="122"/>
                  <a:pt x="147" y="123"/>
                </a:cubicBezTo>
                <a:cubicBezTo>
                  <a:pt x="147" y="123"/>
                  <a:pt x="147" y="123"/>
                  <a:pt x="147" y="123"/>
                </a:cubicBezTo>
                <a:cubicBezTo>
                  <a:pt x="147" y="124"/>
                  <a:pt x="146" y="124"/>
                  <a:pt x="146" y="124"/>
                </a:cubicBezTo>
                <a:cubicBezTo>
                  <a:pt x="145" y="124"/>
                  <a:pt x="145" y="125"/>
                  <a:pt x="145" y="125"/>
                </a:cubicBezTo>
                <a:cubicBezTo>
                  <a:pt x="145" y="125"/>
                  <a:pt x="145" y="125"/>
                  <a:pt x="145" y="125"/>
                </a:cubicBezTo>
                <a:cubicBezTo>
                  <a:pt x="144" y="125"/>
                  <a:pt x="144" y="125"/>
                  <a:pt x="143" y="125"/>
                </a:cubicBezTo>
                <a:cubicBezTo>
                  <a:pt x="143" y="125"/>
                  <a:pt x="143" y="125"/>
                  <a:pt x="142" y="125"/>
                </a:cubicBezTo>
                <a:cubicBezTo>
                  <a:pt x="139" y="125"/>
                  <a:pt x="136" y="123"/>
                  <a:pt x="136" y="119"/>
                </a:cubicBezTo>
                <a:cubicBezTo>
                  <a:pt x="136" y="116"/>
                  <a:pt x="139" y="113"/>
                  <a:pt x="142" y="113"/>
                </a:cubicBezTo>
                <a:cubicBezTo>
                  <a:pt x="144" y="113"/>
                  <a:pt x="146" y="114"/>
                  <a:pt x="147" y="116"/>
                </a:cubicBezTo>
                <a:cubicBezTo>
                  <a:pt x="147" y="116"/>
                  <a:pt x="148" y="116"/>
                  <a:pt x="148" y="117"/>
                </a:cubicBezTo>
                <a:cubicBezTo>
                  <a:pt x="148" y="117"/>
                  <a:pt x="148" y="117"/>
                  <a:pt x="148" y="117"/>
                </a:cubicBezTo>
                <a:cubicBezTo>
                  <a:pt x="148" y="117"/>
                  <a:pt x="148" y="117"/>
                  <a:pt x="148" y="117"/>
                </a:cubicBezTo>
                <a:cubicBezTo>
                  <a:pt x="148" y="117"/>
                  <a:pt x="148" y="117"/>
                  <a:pt x="148" y="117"/>
                </a:cubicBezTo>
                <a:close/>
                <a:moveTo>
                  <a:pt x="133" y="49"/>
                </a:moveTo>
                <a:cubicBezTo>
                  <a:pt x="133" y="46"/>
                  <a:pt x="136" y="43"/>
                  <a:pt x="139" y="43"/>
                </a:cubicBezTo>
                <a:cubicBezTo>
                  <a:pt x="142" y="43"/>
                  <a:pt x="145" y="46"/>
                  <a:pt x="145" y="49"/>
                </a:cubicBezTo>
                <a:cubicBezTo>
                  <a:pt x="145" y="49"/>
                  <a:pt x="145" y="50"/>
                  <a:pt x="145" y="50"/>
                </a:cubicBezTo>
                <a:cubicBezTo>
                  <a:pt x="144" y="53"/>
                  <a:pt x="142" y="55"/>
                  <a:pt x="139" y="55"/>
                </a:cubicBezTo>
                <a:cubicBezTo>
                  <a:pt x="136" y="55"/>
                  <a:pt x="133" y="52"/>
                  <a:pt x="133" y="49"/>
                </a:cubicBezTo>
                <a:close/>
                <a:moveTo>
                  <a:pt x="224" y="158"/>
                </a:moveTo>
                <a:cubicBezTo>
                  <a:pt x="224" y="161"/>
                  <a:pt x="221" y="164"/>
                  <a:pt x="218" y="164"/>
                </a:cubicBezTo>
                <a:cubicBezTo>
                  <a:pt x="215" y="164"/>
                  <a:pt x="212" y="161"/>
                  <a:pt x="212" y="158"/>
                </a:cubicBezTo>
                <a:cubicBezTo>
                  <a:pt x="212" y="154"/>
                  <a:pt x="215" y="151"/>
                  <a:pt x="218" y="151"/>
                </a:cubicBezTo>
                <a:cubicBezTo>
                  <a:pt x="221" y="151"/>
                  <a:pt x="224" y="154"/>
                  <a:pt x="224" y="158"/>
                </a:cubicBezTo>
                <a:close/>
                <a:moveTo>
                  <a:pt x="230" y="77"/>
                </a:moveTo>
                <a:cubicBezTo>
                  <a:pt x="227" y="77"/>
                  <a:pt x="224" y="75"/>
                  <a:pt x="224" y="71"/>
                </a:cubicBezTo>
                <a:cubicBezTo>
                  <a:pt x="224" y="69"/>
                  <a:pt x="226" y="66"/>
                  <a:pt x="228" y="65"/>
                </a:cubicBezTo>
                <a:cubicBezTo>
                  <a:pt x="228" y="65"/>
                  <a:pt x="228" y="65"/>
                  <a:pt x="228" y="65"/>
                </a:cubicBezTo>
                <a:cubicBezTo>
                  <a:pt x="229" y="65"/>
                  <a:pt x="230" y="65"/>
                  <a:pt x="230" y="65"/>
                </a:cubicBezTo>
                <a:cubicBezTo>
                  <a:pt x="234" y="65"/>
                  <a:pt x="236" y="68"/>
                  <a:pt x="236" y="71"/>
                </a:cubicBezTo>
                <a:cubicBezTo>
                  <a:pt x="236" y="74"/>
                  <a:pt x="235" y="76"/>
                  <a:pt x="232" y="77"/>
                </a:cubicBezTo>
                <a:cubicBezTo>
                  <a:pt x="232" y="77"/>
                  <a:pt x="232" y="77"/>
                  <a:pt x="232" y="77"/>
                </a:cubicBezTo>
                <a:cubicBezTo>
                  <a:pt x="231" y="77"/>
                  <a:pt x="231" y="77"/>
                  <a:pt x="230" y="77"/>
                </a:cubicBezTo>
                <a:close/>
                <a:moveTo>
                  <a:pt x="253" y="98"/>
                </a:moveTo>
                <a:cubicBezTo>
                  <a:pt x="253" y="100"/>
                  <a:pt x="252" y="102"/>
                  <a:pt x="251" y="103"/>
                </a:cubicBezTo>
                <a:cubicBezTo>
                  <a:pt x="251" y="103"/>
                  <a:pt x="251" y="103"/>
                  <a:pt x="250" y="103"/>
                </a:cubicBezTo>
                <a:cubicBezTo>
                  <a:pt x="249" y="104"/>
                  <a:pt x="248" y="105"/>
                  <a:pt x="247" y="105"/>
                </a:cubicBezTo>
                <a:cubicBezTo>
                  <a:pt x="244" y="105"/>
                  <a:pt x="241" y="102"/>
                  <a:pt x="241" y="98"/>
                </a:cubicBezTo>
                <a:cubicBezTo>
                  <a:pt x="241" y="98"/>
                  <a:pt x="241" y="97"/>
                  <a:pt x="241" y="97"/>
                </a:cubicBezTo>
                <a:cubicBezTo>
                  <a:pt x="241" y="97"/>
                  <a:pt x="241" y="97"/>
                  <a:pt x="241" y="97"/>
                </a:cubicBezTo>
                <a:cubicBezTo>
                  <a:pt x="242" y="94"/>
                  <a:pt x="244" y="92"/>
                  <a:pt x="247" y="92"/>
                </a:cubicBezTo>
                <a:cubicBezTo>
                  <a:pt x="250" y="92"/>
                  <a:pt x="253" y="95"/>
                  <a:pt x="253" y="98"/>
                </a:cubicBezTo>
                <a:close/>
                <a:moveTo>
                  <a:pt x="266" y="168"/>
                </a:moveTo>
                <a:cubicBezTo>
                  <a:pt x="266" y="171"/>
                  <a:pt x="264" y="173"/>
                  <a:pt x="261" y="174"/>
                </a:cubicBezTo>
                <a:cubicBezTo>
                  <a:pt x="261" y="174"/>
                  <a:pt x="260" y="174"/>
                  <a:pt x="259" y="174"/>
                </a:cubicBezTo>
                <a:cubicBezTo>
                  <a:pt x="256" y="174"/>
                  <a:pt x="253" y="171"/>
                  <a:pt x="253" y="168"/>
                </a:cubicBezTo>
                <a:cubicBezTo>
                  <a:pt x="253" y="165"/>
                  <a:pt x="255" y="163"/>
                  <a:pt x="258" y="162"/>
                </a:cubicBezTo>
                <a:cubicBezTo>
                  <a:pt x="258" y="162"/>
                  <a:pt x="259" y="162"/>
                  <a:pt x="259" y="162"/>
                </a:cubicBezTo>
                <a:cubicBezTo>
                  <a:pt x="263" y="162"/>
                  <a:pt x="266" y="165"/>
                  <a:pt x="266" y="168"/>
                </a:cubicBezTo>
                <a:close/>
              </a:path>
            </a:pathLst>
          </a:custGeom>
          <a:solidFill>
            <a:schemeClr val="accent1"/>
          </a:solidFill>
          <a:ln>
            <a:noFill/>
          </a:ln>
          <a:extLst/>
        </p:spPr>
        <p:txBody>
          <a:bodyPr vert="horz" wrap="square" lIns="91416" tIns="45708" rIns="91416" bIns="45708" numCol="1" anchor="t" anchorCtr="0" compatLnSpc="1">
            <a:prstTxWarp prst="textNoShape">
              <a:avLst/>
            </a:prstTxWarp>
          </a:bodyPr>
          <a:lstStyle/>
          <a:p>
            <a:pPr defTabSz="457200"/>
            <a:endParaRPr lang="en-GB" sz="1600" dirty="0">
              <a:solidFill>
                <a:prstClr val="black"/>
              </a:solidFill>
              <a:cs typeface="Arial" panose="020B0604020202020204" pitchFamily="34" charset="0"/>
            </a:endParaRPr>
          </a:p>
        </p:txBody>
      </p:sp>
      <p:sp>
        <p:nvSpPr>
          <p:cNvPr id="63" name="Title 1"/>
          <p:cNvSpPr txBox="1">
            <a:spLocks/>
          </p:cNvSpPr>
          <p:nvPr/>
        </p:nvSpPr>
        <p:spPr>
          <a:xfrm>
            <a:off x="2410927" y="174397"/>
            <a:ext cx="8666804" cy="822111"/>
          </a:xfrm>
          <a:prstGeom prst="rect">
            <a:avLst/>
          </a:prstGeom>
        </p:spPr>
        <p:txBody>
          <a:bodyPr vert="horz" lIns="91416" tIns="45708" rIns="91416" bIns="45708" rtlCol="0" anchor="b" anchorCtr="0">
            <a:noAutofit/>
          </a:bodyPr>
          <a:lstStyle>
            <a:lvl1pPr algn="l" defTabSz="457200" rtl="0" eaLnBrk="1" latinLnBrk="0" hangingPunct="1">
              <a:lnSpc>
                <a:spcPct val="90000"/>
              </a:lnSpc>
              <a:spcBef>
                <a:spcPct val="0"/>
              </a:spcBef>
              <a:buNone/>
              <a:defRPr lang="en-US" sz="2800" b="1" kern="1200" dirty="0">
                <a:solidFill>
                  <a:schemeClr val="tx2"/>
                </a:solidFill>
                <a:latin typeface="Arial" pitchFamily="34" charset="0"/>
                <a:ea typeface="+mn-ea"/>
                <a:cs typeface="Arial" pitchFamily="34" charset="0"/>
              </a:defRPr>
            </a:lvl1pPr>
          </a:lstStyle>
          <a:p>
            <a:endParaRPr sz="2799">
              <a:solidFill>
                <a:srgbClr val="4D4E53"/>
              </a:solidFill>
            </a:endParaRPr>
          </a:p>
        </p:txBody>
      </p:sp>
      <p:grpSp>
        <p:nvGrpSpPr>
          <p:cNvPr id="64" name="Group 63"/>
          <p:cNvGrpSpPr/>
          <p:nvPr/>
        </p:nvGrpSpPr>
        <p:grpSpPr>
          <a:xfrm>
            <a:off x="9884097" y="5499526"/>
            <a:ext cx="895399" cy="726986"/>
            <a:chOff x="8009150" y="5502001"/>
            <a:chExt cx="895632" cy="727176"/>
          </a:xfrm>
        </p:grpSpPr>
        <p:sp>
          <p:nvSpPr>
            <p:cNvPr id="65" name="Freeform 5"/>
            <p:cNvSpPr>
              <a:spLocks noChangeAspect="1" noEditPoints="1"/>
            </p:cNvSpPr>
            <p:nvPr/>
          </p:nvSpPr>
          <p:spPr bwMode="auto">
            <a:xfrm>
              <a:off x="8566348" y="5705821"/>
              <a:ext cx="240577" cy="240088"/>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p>
          </p:txBody>
        </p:sp>
        <p:sp>
          <p:nvSpPr>
            <p:cNvPr id="66" name="Freeform 5"/>
            <p:cNvSpPr>
              <a:spLocks noChangeAspect="1" noEditPoints="1"/>
            </p:cNvSpPr>
            <p:nvPr/>
          </p:nvSpPr>
          <p:spPr bwMode="auto">
            <a:xfrm>
              <a:off x="8436496" y="5652705"/>
              <a:ext cx="377157" cy="376390"/>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p>
          </p:txBody>
        </p:sp>
        <p:sp>
          <p:nvSpPr>
            <p:cNvPr id="67" name="Freeform 46"/>
            <p:cNvSpPr>
              <a:spLocks/>
            </p:cNvSpPr>
            <p:nvPr/>
          </p:nvSpPr>
          <p:spPr bwMode="auto">
            <a:xfrm>
              <a:off x="8092401" y="5502001"/>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68" name="Donut 67"/>
            <p:cNvSpPr/>
            <p:nvPr/>
          </p:nvSpPr>
          <p:spPr>
            <a:xfrm>
              <a:off x="8262632" y="5653340"/>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69" name="Donut 68"/>
            <p:cNvSpPr/>
            <p:nvPr/>
          </p:nvSpPr>
          <p:spPr>
            <a:xfrm>
              <a:off x="8040212" y="5706134"/>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70" name="Freeform 69"/>
            <p:cNvSpPr/>
            <p:nvPr/>
          </p:nvSpPr>
          <p:spPr>
            <a:xfrm>
              <a:off x="8107529" y="5691746"/>
              <a:ext cx="142285" cy="175959"/>
            </a:xfrm>
            <a:custGeom>
              <a:avLst/>
              <a:gdLst>
                <a:gd name="connsiteX0" fmla="*/ 50845 w 142285"/>
                <a:gd name="connsiteY0" fmla="*/ 0 h 175959"/>
                <a:gd name="connsiteX1" fmla="*/ 142285 w 142285"/>
                <a:gd name="connsiteY1" fmla="*/ 91440 h 175959"/>
                <a:gd name="connsiteX2" fmla="*/ 86438 w 142285"/>
                <a:gd name="connsiteY2" fmla="*/ 175694 h 175959"/>
                <a:gd name="connsiteX3" fmla="*/ 85127 w 142285"/>
                <a:gd name="connsiteY3" fmla="*/ 175959 h 175959"/>
                <a:gd name="connsiteX4" fmla="*/ 98940 w 142285"/>
                <a:gd name="connsiteY4" fmla="*/ 166646 h 175959"/>
                <a:gd name="connsiteX5" fmla="*/ 125722 w 142285"/>
                <a:gd name="connsiteY5" fmla="*/ 101988 h 175959"/>
                <a:gd name="connsiteX6" fmla="*/ 34282 w 142285"/>
                <a:gd name="connsiteY6" fmla="*/ 10548 h 175959"/>
                <a:gd name="connsiteX7" fmla="*/ 0 w 142285"/>
                <a:gd name="connsiteY7" fmla="*/ 17469 h 175959"/>
                <a:gd name="connsiteX8" fmla="*/ 15252 w 142285"/>
                <a:gd name="connsiteY8" fmla="*/ 7186 h 175959"/>
                <a:gd name="connsiteX9" fmla="*/ 50845 w 142285"/>
                <a:gd name="connsiteY9" fmla="*/ 0 h 17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285" h="175959">
                  <a:moveTo>
                    <a:pt x="50845" y="0"/>
                  </a:moveTo>
                  <a:cubicBezTo>
                    <a:pt x="101346" y="0"/>
                    <a:pt x="142285" y="40939"/>
                    <a:pt x="142285" y="91440"/>
                  </a:cubicBezTo>
                  <a:cubicBezTo>
                    <a:pt x="142285" y="129316"/>
                    <a:pt x="119257" y="161813"/>
                    <a:pt x="86438" y="175694"/>
                  </a:cubicBezTo>
                  <a:lnTo>
                    <a:pt x="85127" y="175959"/>
                  </a:lnTo>
                  <a:lnTo>
                    <a:pt x="98940" y="166646"/>
                  </a:lnTo>
                  <a:cubicBezTo>
                    <a:pt x="115487" y="150099"/>
                    <a:pt x="125722" y="127239"/>
                    <a:pt x="125722" y="101988"/>
                  </a:cubicBezTo>
                  <a:cubicBezTo>
                    <a:pt x="125722" y="51487"/>
                    <a:pt x="84783" y="10548"/>
                    <a:pt x="34282" y="10548"/>
                  </a:cubicBezTo>
                  <a:lnTo>
                    <a:pt x="0" y="17469"/>
                  </a:lnTo>
                  <a:lnTo>
                    <a:pt x="15252" y="7186"/>
                  </a:lnTo>
                  <a:cubicBezTo>
                    <a:pt x="26192" y="2559"/>
                    <a:pt x="38220" y="0"/>
                    <a:pt x="50845" y="0"/>
                  </a:cubicBezTo>
                  <a:close/>
                </a:path>
              </a:pathLst>
            </a:cu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71" name="Freeform 47"/>
            <p:cNvSpPr>
              <a:spLocks/>
            </p:cNvSpPr>
            <p:nvPr/>
          </p:nvSpPr>
          <p:spPr bwMode="auto">
            <a:xfrm>
              <a:off x="8009150" y="5765814"/>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72" name="TextBox 71"/>
            <p:cNvSpPr txBox="1"/>
            <p:nvPr/>
          </p:nvSpPr>
          <p:spPr>
            <a:xfrm>
              <a:off x="8010009" y="5705821"/>
              <a:ext cx="894773" cy="523356"/>
            </a:xfrm>
            <a:prstGeom prst="rect">
              <a:avLst/>
            </a:prstGeom>
            <a:noFill/>
          </p:spPr>
          <p:txBody>
            <a:bodyPr wrap="none" rtlCol="0">
              <a:spAutoFit/>
            </a:bodyPr>
            <a:lstStyle/>
            <a:p>
              <a:pPr defTabSz="457200"/>
              <a:r>
                <a:rPr lang="en-GB" sz="1400" dirty="0">
                  <a:latin typeface="Calibri" panose="020F0502020204030204" pitchFamily="34" charset="0"/>
                  <a:cs typeface="Calibri" panose="020F0502020204030204" pitchFamily="34" charset="0"/>
                </a:rPr>
                <a:t>Policies /</a:t>
              </a:r>
            </a:p>
            <a:p>
              <a:pPr defTabSz="457200"/>
              <a:r>
                <a:rPr lang="en-GB" sz="1400" dirty="0">
                  <a:latin typeface="Calibri" panose="020F0502020204030204" pitchFamily="34" charset="0"/>
                  <a:cs typeface="Calibri" panose="020F0502020204030204" pitchFamily="34" charset="0"/>
                </a:rPr>
                <a:t>Workflow</a:t>
              </a:r>
              <a:endParaRPr lang="en-US" sz="1400" dirty="0">
                <a:latin typeface="Calibri" panose="020F0502020204030204" pitchFamily="34" charset="0"/>
                <a:cs typeface="Calibri" panose="020F0502020204030204" pitchFamily="34" charset="0"/>
              </a:endParaRPr>
            </a:p>
          </p:txBody>
        </p:sp>
      </p:grpSp>
      <p:sp>
        <p:nvSpPr>
          <p:cNvPr id="73" name="Freeform 5"/>
          <p:cNvSpPr>
            <a:spLocks noChangeAspect="1" noEditPoints="1"/>
          </p:cNvSpPr>
          <p:nvPr/>
        </p:nvSpPr>
        <p:spPr bwMode="auto">
          <a:xfrm>
            <a:off x="9511914" y="4334514"/>
            <a:ext cx="339438" cy="338748"/>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74" name="Oval 73"/>
          <p:cNvSpPr/>
          <p:nvPr/>
        </p:nvSpPr>
        <p:spPr>
          <a:xfrm>
            <a:off x="8036540" y="5550730"/>
            <a:ext cx="566687" cy="575271"/>
          </a:xfrm>
          <a:prstGeom prst="ellipse">
            <a:avLst/>
          </a:prstGeom>
          <a:noFill/>
          <a:ln w="28575" cap="sq">
            <a:solidFill>
              <a:schemeClr val="bg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1"/>
            <a:endParaRPr lang="en-US" dirty="0">
              <a:solidFill>
                <a:srgbClr val="FFFFFF"/>
              </a:solidFill>
            </a:endParaRPr>
          </a:p>
        </p:txBody>
      </p:sp>
      <p:grpSp>
        <p:nvGrpSpPr>
          <p:cNvPr id="75" name="Group 74"/>
          <p:cNvGrpSpPr/>
          <p:nvPr/>
        </p:nvGrpSpPr>
        <p:grpSpPr>
          <a:xfrm>
            <a:off x="8265676" y="5461998"/>
            <a:ext cx="120265" cy="187583"/>
            <a:chOff x="1338735" y="3682175"/>
            <a:chExt cx="120296" cy="187632"/>
          </a:xfrm>
        </p:grpSpPr>
        <p:sp>
          <p:nvSpPr>
            <p:cNvPr id="76" name="Isosceles Triangle 75"/>
            <p:cNvSpPr/>
            <p:nvPr/>
          </p:nvSpPr>
          <p:spPr>
            <a:xfrm rot="5400000">
              <a:off x="1318408" y="3729183"/>
              <a:ext cx="187631" cy="93615"/>
            </a:xfrm>
            <a:prstGeom prst="triangl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1"/>
              <a:endParaRPr lang="en-US" dirty="0">
                <a:solidFill>
                  <a:srgbClr val="FFFFFF"/>
                </a:solidFill>
              </a:endParaRPr>
            </a:p>
          </p:txBody>
        </p:sp>
        <p:sp>
          <p:nvSpPr>
            <p:cNvPr id="77" name="Isosceles Triangle 76"/>
            <p:cNvSpPr/>
            <p:nvPr/>
          </p:nvSpPr>
          <p:spPr>
            <a:xfrm rot="5400000">
              <a:off x="1291727" y="3729184"/>
              <a:ext cx="187631" cy="93615"/>
            </a:xfrm>
            <a:prstGeom prst="triangle">
              <a:avLst/>
            </a:prstGeom>
            <a:solidFill>
              <a:schemeClr val="bg1">
                <a:lumMod val="75000"/>
              </a:schemeClr>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1"/>
              <a:endParaRPr lang="en-US" dirty="0">
                <a:solidFill>
                  <a:srgbClr val="FFFFFF"/>
                </a:solidFill>
              </a:endParaRPr>
            </a:p>
          </p:txBody>
        </p:sp>
      </p:grpSp>
      <p:grpSp>
        <p:nvGrpSpPr>
          <p:cNvPr id="78" name="Group 77"/>
          <p:cNvGrpSpPr/>
          <p:nvPr/>
        </p:nvGrpSpPr>
        <p:grpSpPr>
          <a:xfrm flipH="1">
            <a:off x="8245132" y="6021475"/>
            <a:ext cx="120265" cy="187583"/>
            <a:chOff x="1338735" y="3682175"/>
            <a:chExt cx="120296" cy="187632"/>
          </a:xfrm>
        </p:grpSpPr>
        <p:sp>
          <p:nvSpPr>
            <p:cNvPr id="79" name="Isosceles Triangle 78"/>
            <p:cNvSpPr/>
            <p:nvPr/>
          </p:nvSpPr>
          <p:spPr>
            <a:xfrm rot="5400000">
              <a:off x="1318408" y="3729183"/>
              <a:ext cx="187631" cy="93615"/>
            </a:xfrm>
            <a:prstGeom prst="triangl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1"/>
              <a:endParaRPr lang="en-US" dirty="0">
                <a:solidFill>
                  <a:srgbClr val="FFFFFF"/>
                </a:solidFill>
              </a:endParaRPr>
            </a:p>
          </p:txBody>
        </p:sp>
        <p:sp>
          <p:nvSpPr>
            <p:cNvPr id="80" name="Isosceles Triangle 79"/>
            <p:cNvSpPr/>
            <p:nvPr/>
          </p:nvSpPr>
          <p:spPr>
            <a:xfrm rot="5400000">
              <a:off x="1291727" y="3729184"/>
              <a:ext cx="187631" cy="93615"/>
            </a:xfrm>
            <a:prstGeom prst="triangle">
              <a:avLst/>
            </a:prstGeom>
            <a:solidFill>
              <a:schemeClr val="bg1">
                <a:lumMod val="75000"/>
              </a:schemeClr>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914171"/>
              <a:endParaRPr lang="en-US" dirty="0">
                <a:solidFill>
                  <a:srgbClr val="FFFFFF"/>
                </a:solidFill>
              </a:endParaRPr>
            </a:p>
          </p:txBody>
        </p:sp>
      </p:grpSp>
      <p:sp>
        <p:nvSpPr>
          <p:cNvPr id="81" name="Oval 80"/>
          <p:cNvSpPr>
            <a:spLocks noChangeAspect="1"/>
          </p:cNvSpPr>
          <p:nvPr/>
        </p:nvSpPr>
        <p:spPr>
          <a:xfrm>
            <a:off x="6873688" y="2615773"/>
            <a:ext cx="274249" cy="271189"/>
          </a:xfrm>
          <a:prstGeom prst="ellipse">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endParaRPr lang="en-US" sz="1200" dirty="0">
              <a:solidFill>
                <a:srgbClr val="FFFFFF"/>
              </a:solidFill>
              <a:latin typeface="Calibri" panose="020F0502020204030204" pitchFamily="34" charset="0"/>
              <a:cs typeface="Calibri" panose="020F0502020204030204" pitchFamily="34" charset="0"/>
            </a:endParaRPr>
          </a:p>
        </p:txBody>
      </p:sp>
      <p:sp>
        <p:nvSpPr>
          <p:cNvPr id="82" name="Oval 81"/>
          <p:cNvSpPr>
            <a:spLocks noChangeAspect="1"/>
          </p:cNvSpPr>
          <p:nvPr/>
        </p:nvSpPr>
        <p:spPr>
          <a:xfrm>
            <a:off x="6793610" y="2973964"/>
            <a:ext cx="274249" cy="271189"/>
          </a:xfrm>
          <a:prstGeom prst="ellipse">
            <a:avLst/>
          </a:prstGeom>
          <a:solidFill>
            <a:srgbClr val="5A8B25"/>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nvGrpSpPr>
          <p:cNvPr id="83" name="Group 82"/>
          <p:cNvGrpSpPr/>
          <p:nvPr/>
        </p:nvGrpSpPr>
        <p:grpSpPr>
          <a:xfrm>
            <a:off x="8078166" y="4411666"/>
            <a:ext cx="2431117" cy="1128587"/>
            <a:chOff x="5881006" y="4424809"/>
            <a:chExt cx="2431750" cy="1128881"/>
          </a:xfrm>
        </p:grpSpPr>
        <p:sp>
          <p:nvSpPr>
            <p:cNvPr id="84" name="Rounded Rectangle 83"/>
            <p:cNvSpPr/>
            <p:nvPr/>
          </p:nvSpPr>
          <p:spPr>
            <a:xfrm>
              <a:off x="8004129" y="4960906"/>
              <a:ext cx="308627" cy="307216"/>
            </a:xfrm>
            <a:prstGeom prst="round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EP</a:t>
              </a:r>
              <a:endParaRPr lang="en-US" sz="1200" dirty="0">
                <a:solidFill>
                  <a:srgbClr val="FFFFFF"/>
                </a:solidFill>
                <a:latin typeface="Calibri" panose="020F0502020204030204" pitchFamily="34" charset="0"/>
                <a:cs typeface="Calibri" panose="020F0502020204030204" pitchFamily="34" charset="0"/>
              </a:endParaRPr>
            </a:p>
          </p:txBody>
        </p:sp>
        <p:sp>
          <p:nvSpPr>
            <p:cNvPr id="85" name="Rounded Rectangle 84"/>
            <p:cNvSpPr/>
            <p:nvPr/>
          </p:nvSpPr>
          <p:spPr>
            <a:xfrm>
              <a:off x="5881006" y="4909247"/>
              <a:ext cx="308492" cy="30721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EP</a:t>
              </a:r>
              <a:endParaRPr lang="en-US" sz="1200" dirty="0">
                <a:solidFill>
                  <a:srgbClr val="FFFFFF"/>
                </a:solidFill>
                <a:latin typeface="Calibri" panose="020F0502020204030204" pitchFamily="34" charset="0"/>
                <a:cs typeface="Calibri" panose="020F0502020204030204" pitchFamily="34" charset="0"/>
              </a:endParaRPr>
            </a:p>
          </p:txBody>
        </p:sp>
        <p:sp>
          <p:nvSpPr>
            <p:cNvPr id="86" name="Rounded Rectangle 85"/>
            <p:cNvSpPr/>
            <p:nvPr/>
          </p:nvSpPr>
          <p:spPr>
            <a:xfrm>
              <a:off x="6456463" y="4424809"/>
              <a:ext cx="520928" cy="501057"/>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87" name="Straight Connector 86"/>
            <p:cNvCxnSpPr>
              <a:stCxn id="85" idx="3"/>
            </p:cNvCxnSpPr>
            <p:nvPr/>
          </p:nvCxnSpPr>
          <p:spPr>
            <a:xfrm flipV="1">
              <a:off x="6189498" y="4946631"/>
              <a:ext cx="102944" cy="116224"/>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a:endCxn id="84" idx="1"/>
            </p:cNvCxnSpPr>
            <p:nvPr/>
          </p:nvCxnSpPr>
          <p:spPr>
            <a:xfrm>
              <a:off x="7844375" y="4946631"/>
              <a:ext cx="159754" cy="167883"/>
            </a:xfrm>
            <a:prstGeom prst="line">
              <a:avLst/>
            </a:prstGeom>
            <a:ln>
              <a:solidFill>
                <a:schemeClr val="tx2"/>
              </a:solidFill>
              <a:prstDash val="sysDash"/>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89" name="Rounded Rectangle 88"/>
            <p:cNvSpPr/>
            <p:nvPr/>
          </p:nvSpPr>
          <p:spPr>
            <a:xfrm>
              <a:off x="6851559" y="5052633"/>
              <a:ext cx="520928" cy="501057"/>
            </a:xfrm>
            <a:prstGeom prst="roundRect">
              <a:avLst/>
            </a:prstGeom>
            <a:solidFill>
              <a:srgbClr val="5A8B2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90" name="Straight Connector 89"/>
            <p:cNvCxnSpPr>
              <a:stCxn id="86" idx="1"/>
            </p:cNvCxnSpPr>
            <p:nvPr/>
          </p:nvCxnSpPr>
          <p:spPr>
            <a:xfrm flipH="1">
              <a:off x="6292442" y="4675338"/>
              <a:ext cx="164021" cy="271293"/>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86" idx="2"/>
              <a:endCxn id="89" idx="1"/>
            </p:cNvCxnSpPr>
            <p:nvPr/>
          </p:nvCxnSpPr>
          <p:spPr>
            <a:xfrm>
              <a:off x="6716927" y="4925866"/>
              <a:ext cx="134632"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92" name="Rounded Rectangle 91"/>
            <p:cNvSpPr/>
            <p:nvPr/>
          </p:nvSpPr>
          <p:spPr>
            <a:xfrm>
              <a:off x="7205792" y="4424809"/>
              <a:ext cx="520928" cy="501057"/>
            </a:xfrm>
            <a:prstGeom prst="roundRect">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93" name="Straight Connector 92"/>
            <p:cNvCxnSpPr>
              <a:stCxn id="86" idx="3"/>
              <a:endCxn id="92" idx="1"/>
            </p:cNvCxnSpPr>
            <p:nvPr/>
          </p:nvCxnSpPr>
          <p:spPr>
            <a:xfrm>
              <a:off x="6977391" y="4675338"/>
              <a:ext cx="228401" cy="0"/>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92" idx="3"/>
            </p:cNvCxnSpPr>
            <p:nvPr/>
          </p:nvCxnSpPr>
          <p:spPr>
            <a:xfrm>
              <a:off x="7726720" y="4675338"/>
              <a:ext cx="117655" cy="271293"/>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89" idx="3"/>
              <a:endCxn id="92" idx="2"/>
            </p:cNvCxnSpPr>
            <p:nvPr/>
          </p:nvCxnSpPr>
          <p:spPr>
            <a:xfrm flipV="1">
              <a:off x="7372487" y="4925866"/>
              <a:ext cx="93769"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grpSp>
        <p:nvGrpSpPr>
          <p:cNvPr id="96" name="Group 95"/>
          <p:cNvGrpSpPr/>
          <p:nvPr/>
        </p:nvGrpSpPr>
        <p:grpSpPr>
          <a:xfrm>
            <a:off x="8078166" y="4409971"/>
            <a:ext cx="2702242" cy="1814198"/>
            <a:chOff x="5880988" y="4425461"/>
            <a:chExt cx="2702945" cy="1814671"/>
          </a:xfrm>
        </p:grpSpPr>
        <p:grpSp>
          <p:nvGrpSpPr>
            <p:cNvPr id="97" name="Group 96"/>
            <p:cNvGrpSpPr/>
            <p:nvPr/>
          </p:nvGrpSpPr>
          <p:grpSpPr>
            <a:xfrm>
              <a:off x="5880988" y="4425461"/>
              <a:ext cx="2431750" cy="1128881"/>
              <a:chOff x="5881006" y="4424809"/>
              <a:chExt cx="2431750" cy="1128881"/>
            </a:xfrm>
          </p:grpSpPr>
          <p:sp>
            <p:nvSpPr>
              <p:cNvPr id="107" name="Rounded Rectangle 106"/>
              <p:cNvSpPr/>
              <p:nvPr/>
            </p:nvSpPr>
            <p:spPr>
              <a:xfrm>
                <a:off x="8004129" y="4960906"/>
                <a:ext cx="308627" cy="307216"/>
              </a:xfrm>
              <a:prstGeom prst="round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EP</a:t>
                </a:r>
                <a:endParaRPr lang="en-US" sz="1200" dirty="0">
                  <a:solidFill>
                    <a:srgbClr val="FFFFFF"/>
                  </a:solidFill>
                  <a:latin typeface="Calibri" panose="020F0502020204030204" pitchFamily="34" charset="0"/>
                  <a:cs typeface="Calibri" panose="020F0502020204030204" pitchFamily="34" charset="0"/>
                </a:endParaRPr>
              </a:p>
            </p:txBody>
          </p:sp>
          <p:sp>
            <p:nvSpPr>
              <p:cNvPr id="108" name="Rounded Rectangle 107"/>
              <p:cNvSpPr/>
              <p:nvPr/>
            </p:nvSpPr>
            <p:spPr>
              <a:xfrm>
                <a:off x="5881006" y="4909247"/>
                <a:ext cx="308492" cy="30721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EP</a:t>
                </a:r>
                <a:endParaRPr lang="en-US" sz="1200" dirty="0">
                  <a:solidFill>
                    <a:srgbClr val="FFFFFF"/>
                  </a:solidFill>
                  <a:latin typeface="Calibri" panose="020F0502020204030204" pitchFamily="34" charset="0"/>
                  <a:cs typeface="Calibri" panose="020F0502020204030204" pitchFamily="34" charset="0"/>
                </a:endParaRPr>
              </a:p>
            </p:txBody>
          </p:sp>
          <p:sp>
            <p:nvSpPr>
              <p:cNvPr id="109" name="Rounded Rectangle 108"/>
              <p:cNvSpPr/>
              <p:nvPr/>
            </p:nvSpPr>
            <p:spPr>
              <a:xfrm>
                <a:off x="6456463" y="4424809"/>
                <a:ext cx="520928" cy="501057"/>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110" name="Straight Connector 109"/>
              <p:cNvCxnSpPr>
                <a:stCxn id="108" idx="3"/>
              </p:cNvCxnSpPr>
              <p:nvPr/>
            </p:nvCxnSpPr>
            <p:spPr>
              <a:xfrm flipV="1">
                <a:off x="6189498" y="4946631"/>
                <a:ext cx="102944" cy="116224"/>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a:endCxn id="107" idx="1"/>
              </p:cNvCxnSpPr>
              <p:nvPr/>
            </p:nvCxnSpPr>
            <p:spPr>
              <a:xfrm>
                <a:off x="7844375" y="4946631"/>
                <a:ext cx="159754" cy="167883"/>
              </a:xfrm>
              <a:prstGeom prst="line">
                <a:avLst/>
              </a:prstGeom>
              <a:ln>
                <a:solidFill>
                  <a:schemeClr val="tx2"/>
                </a:solidFill>
                <a:prstDash val="sysDash"/>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12" name="Rounded Rectangle 111"/>
              <p:cNvSpPr/>
              <p:nvPr/>
            </p:nvSpPr>
            <p:spPr>
              <a:xfrm>
                <a:off x="6851559" y="5052633"/>
                <a:ext cx="520928" cy="501057"/>
              </a:xfrm>
              <a:prstGeom prst="roundRect">
                <a:avLst/>
              </a:prstGeom>
              <a:solidFill>
                <a:srgbClr val="5A8B2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113" name="Straight Connector 112"/>
              <p:cNvCxnSpPr>
                <a:stCxn id="109" idx="1"/>
              </p:cNvCxnSpPr>
              <p:nvPr/>
            </p:nvCxnSpPr>
            <p:spPr>
              <a:xfrm flipH="1">
                <a:off x="6292442" y="4675338"/>
                <a:ext cx="164021" cy="271293"/>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109" idx="2"/>
                <a:endCxn id="112" idx="1"/>
              </p:cNvCxnSpPr>
              <p:nvPr/>
            </p:nvCxnSpPr>
            <p:spPr>
              <a:xfrm>
                <a:off x="6716927" y="4925866"/>
                <a:ext cx="134632"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115" name="Rounded Rectangle 114"/>
              <p:cNvSpPr/>
              <p:nvPr/>
            </p:nvSpPr>
            <p:spPr>
              <a:xfrm>
                <a:off x="7205792" y="4424809"/>
                <a:ext cx="520928" cy="501057"/>
              </a:xfrm>
              <a:prstGeom prst="roundRect">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116" name="Straight Connector 115"/>
              <p:cNvCxnSpPr>
                <a:stCxn id="109" idx="3"/>
                <a:endCxn id="115" idx="1"/>
              </p:cNvCxnSpPr>
              <p:nvPr/>
            </p:nvCxnSpPr>
            <p:spPr>
              <a:xfrm>
                <a:off x="6977391" y="4675338"/>
                <a:ext cx="228401" cy="0"/>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115" idx="3"/>
              </p:cNvCxnSpPr>
              <p:nvPr/>
            </p:nvCxnSpPr>
            <p:spPr>
              <a:xfrm>
                <a:off x="7726720" y="4675338"/>
                <a:ext cx="117655" cy="271293"/>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a:stCxn id="112" idx="3"/>
                <a:endCxn id="115" idx="2"/>
              </p:cNvCxnSpPr>
              <p:nvPr/>
            </p:nvCxnSpPr>
            <p:spPr>
              <a:xfrm flipV="1">
                <a:off x="7372487" y="4925866"/>
                <a:ext cx="93769"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grpSp>
          <p:nvGrpSpPr>
            <p:cNvPr id="98" name="Group 97"/>
            <p:cNvGrpSpPr/>
            <p:nvPr/>
          </p:nvGrpSpPr>
          <p:grpSpPr>
            <a:xfrm>
              <a:off x="7688301" y="5512956"/>
              <a:ext cx="895632" cy="727176"/>
              <a:chOff x="8009150" y="5502001"/>
              <a:chExt cx="895632" cy="727176"/>
            </a:xfrm>
          </p:grpSpPr>
          <p:sp>
            <p:nvSpPr>
              <p:cNvPr id="99" name="Freeform 5"/>
              <p:cNvSpPr>
                <a:spLocks noChangeAspect="1" noEditPoints="1"/>
              </p:cNvSpPr>
              <p:nvPr/>
            </p:nvSpPr>
            <p:spPr bwMode="auto">
              <a:xfrm>
                <a:off x="8566348" y="5705821"/>
                <a:ext cx="240577" cy="240088"/>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00" name="Freeform 5"/>
              <p:cNvSpPr>
                <a:spLocks noChangeAspect="1" noEditPoints="1"/>
              </p:cNvSpPr>
              <p:nvPr/>
            </p:nvSpPr>
            <p:spPr bwMode="auto">
              <a:xfrm>
                <a:off x="8436496" y="5652705"/>
                <a:ext cx="377157" cy="376390"/>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01" name="Freeform 46"/>
              <p:cNvSpPr>
                <a:spLocks/>
              </p:cNvSpPr>
              <p:nvPr/>
            </p:nvSpPr>
            <p:spPr bwMode="auto">
              <a:xfrm>
                <a:off x="8092401" y="5502001"/>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02" name="Donut 101"/>
              <p:cNvSpPr/>
              <p:nvPr/>
            </p:nvSpPr>
            <p:spPr>
              <a:xfrm>
                <a:off x="8262632" y="5653340"/>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103" name="Donut 102"/>
              <p:cNvSpPr/>
              <p:nvPr/>
            </p:nvSpPr>
            <p:spPr>
              <a:xfrm>
                <a:off x="8040212" y="5706134"/>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104" name="Freeform 103"/>
              <p:cNvSpPr/>
              <p:nvPr/>
            </p:nvSpPr>
            <p:spPr>
              <a:xfrm>
                <a:off x="8107529" y="5691746"/>
                <a:ext cx="142285" cy="175959"/>
              </a:xfrm>
              <a:custGeom>
                <a:avLst/>
                <a:gdLst>
                  <a:gd name="connsiteX0" fmla="*/ 50845 w 142285"/>
                  <a:gd name="connsiteY0" fmla="*/ 0 h 175959"/>
                  <a:gd name="connsiteX1" fmla="*/ 142285 w 142285"/>
                  <a:gd name="connsiteY1" fmla="*/ 91440 h 175959"/>
                  <a:gd name="connsiteX2" fmla="*/ 86438 w 142285"/>
                  <a:gd name="connsiteY2" fmla="*/ 175694 h 175959"/>
                  <a:gd name="connsiteX3" fmla="*/ 85127 w 142285"/>
                  <a:gd name="connsiteY3" fmla="*/ 175959 h 175959"/>
                  <a:gd name="connsiteX4" fmla="*/ 98940 w 142285"/>
                  <a:gd name="connsiteY4" fmla="*/ 166646 h 175959"/>
                  <a:gd name="connsiteX5" fmla="*/ 125722 w 142285"/>
                  <a:gd name="connsiteY5" fmla="*/ 101988 h 175959"/>
                  <a:gd name="connsiteX6" fmla="*/ 34282 w 142285"/>
                  <a:gd name="connsiteY6" fmla="*/ 10548 h 175959"/>
                  <a:gd name="connsiteX7" fmla="*/ 0 w 142285"/>
                  <a:gd name="connsiteY7" fmla="*/ 17469 h 175959"/>
                  <a:gd name="connsiteX8" fmla="*/ 15252 w 142285"/>
                  <a:gd name="connsiteY8" fmla="*/ 7186 h 175959"/>
                  <a:gd name="connsiteX9" fmla="*/ 50845 w 142285"/>
                  <a:gd name="connsiteY9" fmla="*/ 0 h 17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285" h="175959">
                    <a:moveTo>
                      <a:pt x="50845" y="0"/>
                    </a:moveTo>
                    <a:cubicBezTo>
                      <a:pt x="101346" y="0"/>
                      <a:pt x="142285" y="40939"/>
                      <a:pt x="142285" y="91440"/>
                    </a:cubicBezTo>
                    <a:cubicBezTo>
                      <a:pt x="142285" y="129316"/>
                      <a:pt x="119257" y="161813"/>
                      <a:pt x="86438" y="175694"/>
                    </a:cubicBezTo>
                    <a:lnTo>
                      <a:pt x="85127" y="175959"/>
                    </a:lnTo>
                    <a:lnTo>
                      <a:pt x="98940" y="166646"/>
                    </a:lnTo>
                    <a:cubicBezTo>
                      <a:pt x="115487" y="150099"/>
                      <a:pt x="125722" y="127239"/>
                      <a:pt x="125722" y="101988"/>
                    </a:cubicBezTo>
                    <a:cubicBezTo>
                      <a:pt x="125722" y="51487"/>
                      <a:pt x="84783" y="10548"/>
                      <a:pt x="34282" y="10548"/>
                    </a:cubicBezTo>
                    <a:lnTo>
                      <a:pt x="0" y="17469"/>
                    </a:lnTo>
                    <a:lnTo>
                      <a:pt x="15252" y="7186"/>
                    </a:lnTo>
                    <a:cubicBezTo>
                      <a:pt x="26192" y="2559"/>
                      <a:pt x="38220" y="0"/>
                      <a:pt x="50845" y="0"/>
                    </a:cubicBezTo>
                    <a:close/>
                  </a:path>
                </a:pathLst>
              </a:cu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105" name="Freeform 47"/>
              <p:cNvSpPr>
                <a:spLocks/>
              </p:cNvSpPr>
              <p:nvPr/>
            </p:nvSpPr>
            <p:spPr bwMode="auto">
              <a:xfrm>
                <a:off x="8009150" y="5765814"/>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06" name="TextBox 105"/>
              <p:cNvSpPr txBox="1"/>
              <p:nvPr/>
            </p:nvSpPr>
            <p:spPr>
              <a:xfrm>
                <a:off x="8010009" y="5705821"/>
                <a:ext cx="894773" cy="523356"/>
              </a:xfrm>
              <a:prstGeom prst="rect">
                <a:avLst/>
              </a:prstGeom>
              <a:noFill/>
            </p:spPr>
            <p:txBody>
              <a:bodyPr wrap="none" rtlCol="0">
                <a:spAutoFit/>
              </a:bodyPr>
              <a:lstStyle/>
              <a:p>
                <a:pPr defTabSz="457200"/>
                <a:r>
                  <a:rPr lang="en-GB" sz="1400" dirty="0">
                    <a:latin typeface="Calibri" panose="020F0502020204030204" pitchFamily="34" charset="0"/>
                    <a:cs typeface="Calibri" panose="020F0502020204030204" pitchFamily="34" charset="0"/>
                  </a:rPr>
                  <a:t>Policies /</a:t>
                </a:r>
              </a:p>
              <a:p>
                <a:pPr defTabSz="457200"/>
                <a:r>
                  <a:rPr lang="en-GB" sz="1400" dirty="0">
                    <a:latin typeface="Calibri" panose="020F0502020204030204" pitchFamily="34" charset="0"/>
                    <a:cs typeface="Calibri" panose="020F0502020204030204" pitchFamily="34" charset="0"/>
                  </a:rPr>
                  <a:t>Workflow</a:t>
                </a:r>
                <a:endParaRPr lang="en-US" sz="1400" dirty="0">
                  <a:latin typeface="Calibri" panose="020F0502020204030204" pitchFamily="34" charset="0"/>
                  <a:cs typeface="Calibri" panose="020F0502020204030204" pitchFamily="34" charset="0"/>
                </a:endParaRPr>
              </a:p>
            </p:txBody>
          </p:sp>
        </p:grpSp>
      </p:grpSp>
      <p:sp>
        <p:nvSpPr>
          <p:cNvPr id="119" name="12-Point Star 118"/>
          <p:cNvSpPr/>
          <p:nvPr/>
        </p:nvSpPr>
        <p:spPr>
          <a:xfrm>
            <a:off x="7499966" y="4145320"/>
            <a:ext cx="595608" cy="567839"/>
          </a:xfrm>
          <a:prstGeom prst="star12">
            <a:avLst/>
          </a:prstGeom>
          <a:solidFill>
            <a:srgbClr val="FF0000"/>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800" dirty="0">
                <a:solidFill>
                  <a:srgbClr val="FFFFFF"/>
                </a:solidFill>
              </a:rPr>
              <a:t>ISSUE</a:t>
            </a:r>
            <a:endParaRPr lang="en-US" sz="800" dirty="0">
              <a:solidFill>
                <a:srgbClr val="FFFFFF"/>
              </a:solidFill>
            </a:endParaRPr>
          </a:p>
        </p:txBody>
      </p:sp>
      <p:grpSp>
        <p:nvGrpSpPr>
          <p:cNvPr id="120" name="Group 119"/>
          <p:cNvGrpSpPr/>
          <p:nvPr/>
        </p:nvGrpSpPr>
        <p:grpSpPr>
          <a:xfrm>
            <a:off x="2890214" y="1954531"/>
            <a:ext cx="1047788" cy="1618538"/>
            <a:chOff x="838937" y="2117436"/>
            <a:chExt cx="1048061" cy="1618960"/>
          </a:xfrm>
        </p:grpSpPr>
        <p:sp>
          <p:nvSpPr>
            <p:cNvPr id="121" name="Freeform 30"/>
            <p:cNvSpPr>
              <a:spLocks noEditPoints="1"/>
            </p:cNvSpPr>
            <p:nvPr/>
          </p:nvSpPr>
          <p:spPr bwMode="auto">
            <a:xfrm>
              <a:off x="838937" y="3316767"/>
              <a:ext cx="329790" cy="419629"/>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2"/>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122" name="Group 121"/>
            <p:cNvGrpSpPr/>
            <p:nvPr/>
          </p:nvGrpSpPr>
          <p:grpSpPr>
            <a:xfrm>
              <a:off x="1438092" y="3144498"/>
              <a:ext cx="448906" cy="347082"/>
              <a:chOff x="5759450" y="569913"/>
              <a:chExt cx="804863" cy="622299"/>
            </a:xfrm>
            <a:solidFill>
              <a:schemeClr val="bg2"/>
            </a:solidFill>
          </p:grpSpPr>
          <p:sp>
            <p:nvSpPr>
              <p:cNvPr id="139"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40"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23" name="Group 122"/>
            <p:cNvGrpSpPr/>
            <p:nvPr/>
          </p:nvGrpSpPr>
          <p:grpSpPr>
            <a:xfrm>
              <a:off x="1376776" y="2521281"/>
              <a:ext cx="329356" cy="416247"/>
              <a:chOff x="8751888" y="5773738"/>
              <a:chExt cx="631825" cy="798513"/>
            </a:xfrm>
            <a:solidFill>
              <a:schemeClr val="bg2"/>
            </a:solidFill>
          </p:grpSpPr>
          <p:sp>
            <p:nvSpPr>
              <p:cNvPr id="133"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4"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5"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6"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7"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8"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24" name="Group 123"/>
            <p:cNvGrpSpPr/>
            <p:nvPr/>
          </p:nvGrpSpPr>
          <p:grpSpPr>
            <a:xfrm>
              <a:off x="849189" y="2713042"/>
              <a:ext cx="356041" cy="433118"/>
              <a:chOff x="696789" y="2453605"/>
              <a:chExt cx="356041" cy="433118"/>
            </a:xfrm>
          </p:grpSpPr>
          <p:sp>
            <p:nvSpPr>
              <p:cNvPr id="131" name="Freeform 6"/>
              <p:cNvSpPr>
                <a:spLocks noEditPoints="1"/>
              </p:cNvSpPr>
              <p:nvPr/>
            </p:nvSpPr>
            <p:spPr bwMode="auto">
              <a:xfrm>
                <a:off x="696789" y="2453605"/>
                <a:ext cx="356041" cy="433118"/>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dirty="0">
                  <a:solidFill>
                    <a:prstClr val="black"/>
                  </a:solidFill>
                </a:endParaRPr>
              </a:p>
            </p:txBody>
          </p:sp>
          <p:sp>
            <p:nvSpPr>
              <p:cNvPr id="132" name="Rectangle 131"/>
              <p:cNvSpPr/>
              <p:nvPr/>
            </p:nvSpPr>
            <p:spPr>
              <a:xfrm>
                <a:off x="787125" y="2661418"/>
                <a:ext cx="203488" cy="179715"/>
              </a:xfrm>
              <a:prstGeom prst="rect">
                <a:avLst/>
              </a:pr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nvGrpSpPr>
            <p:cNvPr id="125" name="Group 124"/>
            <p:cNvGrpSpPr/>
            <p:nvPr/>
          </p:nvGrpSpPr>
          <p:grpSpPr>
            <a:xfrm>
              <a:off x="876841" y="2117436"/>
              <a:ext cx="386679" cy="438155"/>
              <a:chOff x="-1425862" y="3911366"/>
              <a:chExt cx="386679" cy="438155"/>
            </a:xfrm>
          </p:grpSpPr>
          <p:grpSp>
            <p:nvGrpSpPr>
              <p:cNvPr id="126" name="Group 125"/>
              <p:cNvGrpSpPr/>
              <p:nvPr/>
            </p:nvGrpSpPr>
            <p:grpSpPr>
              <a:xfrm>
                <a:off x="-1425862" y="4000869"/>
                <a:ext cx="386679" cy="348652"/>
                <a:chOff x="-1425862" y="4000869"/>
                <a:chExt cx="386679" cy="348652"/>
              </a:xfrm>
            </p:grpSpPr>
            <p:sp>
              <p:nvSpPr>
                <p:cNvPr id="129" name="Freeform 14"/>
                <p:cNvSpPr>
                  <a:spLocks noChangeAspect="1" noEditPoints="1"/>
                </p:cNvSpPr>
                <p:nvPr/>
              </p:nvSpPr>
              <p:spPr bwMode="auto">
                <a:xfrm>
                  <a:off x="-1425862" y="4000869"/>
                  <a:ext cx="386679" cy="348652"/>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solidFill>
                  <a:schemeClr val="bg2"/>
                </a:solid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30" name="Rounded Rectangle 129"/>
                <p:cNvSpPr/>
                <p:nvPr/>
              </p:nvSpPr>
              <p:spPr>
                <a:xfrm>
                  <a:off x="-1334726" y="4133850"/>
                  <a:ext cx="150631" cy="159587"/>
                </a:xfrm>
                <a:prstGeom prst="roundRect">
                  <a:avLst/>
                </a:pr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127" name="Freeform 126"/>
              <p:cNvSpPr/>
              <p:nvPr/>
            </p:nvSpPr>
            <p:spPr>
              <a:xfrm rot="212793">
                <a:off x="-1317186" y="3911366"/>
                <a:ext cx="226150" cy="129350"/>
              </a:xfrm>
              <a:custGeom>
                <a:avLst/>
                <a:gdLst>
                  <a:gd name="connsiteX0" fmla="*/ 103892 w 226150"/>
                  <a:gd name="connsiteY0" fmla="*/ 185 h 129350"/>
                  <a:gd name="connsiteX1" fmla="*/ 214051 w 226150"/>
                  <a:gd name="connsiteY1" fmla="*/ 77289 h 129350"/>
                  <a:gd name="connsiteX2" fmla="*/ 226150 w 226150"/>
                  <a:gd name="connsiteY2" fmla="*/ 129350 h 129350"/>
                  <a:gd name="connsiteX3" fmla="*/ 145720 w 226150"/>
                  <a:gd name="connsiteY3" fmla="*/ 129350 h 129350"/>
                  <a:gd name="connsiteX4" fmla="*/ 136974 w 226150"/>
                  <a:gd name="connsiteY4" fmla="*/ 108304 h 129350"/>
                  <a:gd name="connsiteX5" fmla="*/ 113682 w 226150"/>
                  <a:gd name="connsiteY5" fmla="*/ 98459 h 129350"/>
                  <a:gd name="connsiteX6" fmla="*/ 91784 w 226150"/>
                  <a:gd name="connsiteY6" fmla="*/ 111105 h 129350"/>
                  <a:gd name="connsiteX7" fmla="*/ 86734 w 226150"/>
                  <a:gd name="connsiteY7" fmla="*/ 129350 h 129350"/>
                  <a:gd name="connsiteX8" fmla="*/ 0 w 226150"/>
                  <a:gd name="connsiteY8" fmla="*/ 129350 h 129350"/>
                  <a:gd name="connsiteX9" fmla="*/ 4098 w 226150"/>
                  <a:gd name="connsiteY9" fmla="*/ 90302 h 129350"/>
                  <a:gd name="connsiteX10" fmla="*/ 103892 w 226150"/>
                  <a:gd name="connsiteY10" fmla="*/ 185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150" h="129350">
                    <a:moveTo>
                      <a:pt x="103892" y="185"/>
                    </a:moveTo>
                    <a:cubicBezTo>
                      <a:pt x="151083" y="-2740"/>
                      <a:pt x="193710" y="29227"/>
                      <a:pt x="214051" y="77289"/>
                    </a:cubicBezTo>
                    <a:lnTo>
                      <a:pt x="226150" y="129350"/>
                    </a:lnTo>
                    <a:lnTo>
                      <a:pt x="145720" y="129350"/>
                    </a:lnTo>
                    <a:lnTo>
                      <a:pt x="136974" y="108304"/>
                    </a:lnTo>
                    <a:cubicBezTo>
                      <a:pt x="130760" y="101714"/>
                      <a:pt x="122506" y="97912"/>
                      <a:pt x="113682" y="98459"/>
                    </a:cubicBezTo>
                    <a:cubicBezTo>
                      <a:pt x="104858" y="99006"/>
                      <a:pt x="97136" y="103798"/>
                      <a:pt x="91784" y="111105"/>
                    </a:cubicBezTo>
                    <a:lnTo>
                      <a:pt x="86734" y="129350"/>
                    </a:lnTo>
                    <a:lnTo>
                      <a:pt x="0" y="129350"/>
                    </a:lnTo>
                    <a:lnTo>
                      <a:pt x="4098" y="90302"/>
                    </a:lnTo>
                    <a:cubicBezTo>
                      <a:pt x="18348" y="40096"/>
                      <a:pt x="56701" y="3110"/>
                      <a:pt x="103892" y="185"/>
                    </a:cubicBezTo>
                    <a:close/>
                  </a:path>
                </a:pathLst>
              </a:cu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128" name="Oval 127"/>
              <p:cNvSpPr/>
              <p:nvPr/>
            </p:nvSpPr>
            <p:spPr>
              <a:xfrm>
                <a:off x="-1237105" y="3990686"/>
                <a:ext cx="53010" cy="76673"/>
              </a:xfrm>
              <a:prstGeom prst="ellips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sp>
        <p:nvSpPr>
          <p:cNvPr id="141" name="Freeform 30"/>
          <p:cNvSpPr>
            <a:spLocks noEditPoints="1"/>
          </p:cNvSpPr>
          <p:nvPr/>
        </p:nvSpPr>
        <p:spPr bwMode="auto">
          <a:xfrm>
            <a:off x="2885050" y="3151551"/>
            <a:ext cx="329705" cy="419520"/>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2"/>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142" name="Group 141"/>
          <p:cNvGrpSpPr/>
          <p:nvPr/>
        </p:nvGrpSpPr>
        <p:grpSpPr>
          <a:xfrm>
            <a:off x="3484047" y="2912189"/>
            <a:ext cx="448790" cy="346992"/>
            <a:chOff x="5759450" y="569913"/>
            <a:chExt cx="804863" cy="622299"/>
          </a:xfrm>
          <a:solidFill>
            <a:schemeClr val="bg2"/>
          </a:solidFill>
        </p:grpSpPr>
        <p:sp>
          <p:nvSpPr>
            <p:cNvPr id="143"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44"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45" name="Group 144"/>
          <p:cNvGrpSpPr/>
          <p:nvPr/>
        </p:nvGrpSpPr>
        <p:grpSpPr>
          <a:xfrm>
            <a:off x="3422748" y="2356274"/>
            <a:ext cx="329270" cy="416138"/>
            <a:chOff x="8751888" y="5773738"/>
            <a:chExt cx="631825" cy="798513"/>
          </a:xfrm>
          <a:solidFill>
            <a:schemeClr val="bg2"/>
          </a:solidFill>
        </p:grpSpPr>
        <p:sp>
          <p:nvSpPr>
            <p:cNvPr id="146"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47"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48"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49"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50"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51"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52" name="Group 151"/>
          <p:cNvGrpSpPr/>
          <p:nvPr/>
        </p:nvGrpSpPr>
        <p:grpSpPr>
          <a:xfrm>
            <a:off x="2895299" y="2547983"/>
            <a:ext cx="355949" cy="433006"/>
            <a:chOff x="696789" y="2453605"/>
            <a:chExt cx="356041" cy="433118"/>
          </a:xfrm>
        </p:grpSpPr>
        <p:sp>
          <p:nvSpPr>
            <p:cNvPr id="153" name="Freeform 6"/>
            <p:cNvSpPr>
              <a:spLocks noEditPoints="1"/>
            </p:cNvSpPr>
            <p:nvPr/>
          </p:nvSpPr>
          <p:spPr bwMode="auto">
            <a:xfrm>
              <a:off x="696789" y="2453605"/>
              <a:ext cx="356041" cy="433118"/>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dirty="0">
                <a:solidFill>
                  <a:prstClr val="black"/>
                </a:solidFill>
              </a:endParaRPr>
            </a:p>
          </p:txBody>
        </p:sp>
        <p:sp>
          <p:nvSpPr>
            <p:cNvPr id="154" name="Rectangle 153"/>
            <p:cNvSpPr/>
            <p:nvPr/>
          </p:nvSpPr>
          <p:spPr>
            <a:xfrm>
              <a:off x="787125" y="2661418"/>
              <a:ext cx="203488" cy="179715"/>
            </a:xfrm>
            <a:prstGeom prst="rect">
              <a:avLst/>
            </a:pr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nvGrpSpPr>
          <p:cNvPr id="155" name="Group 154"/>
          <p:cNvGrpSpPr/>
          <p:nvPr/>
        </p:nvGrpSpPr>
        <p:grpSpPr>
          <a:xfrm>
            <a:off x="2922943" y="1952533"/>
            <a:ext cx="386578" cy="438041"/>
            <a:chOff x="-1425862" y="3911366"/>
            <a:chExt cx="386679" cy="438155"/>
          </a:xfrm>
        </p:grpSpPr>
        <p:grpSp>
          <p:nvGrpSpPr>
            <p:cNvPr id="156" name="Group 155"/>
            <p:cNvGrpSpPr/>
            <p:nvPr/>
          </p:nvGrpSpPr>
          <p:grpSpPr>
            <a:xfrm>
              <a:off x="-1425862" y="4000869"/>
              <a:ext cx="386679" cy="348652"/>
              <a:chOff x="-1425862" y="4000869"/>
              <a:chExt cx="386679" cy="348652"/>
            </a:xfrm>
          </p:grpSpPr>
          <p:sp>
            <p:nvSpPr>
              <p:cNvPr id="159" name="Freeform 14"/>
              <p:cNvSpPr>
                <a:spLocks noChangeAspect="1" noEditPoints="1"/>
              </p:cNvSpPr>
              <p:nvPr/>
            </p:nvSpPr>
            <p:spPr bwMode="auto">
              <a:xfrm>
                <a:off x="-1425862" y="4000869"/>
                <a:ext cx="386679" cy="348652"/>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solidFill>
                <a:schemeClr val="bg2"/>
              </a:solid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60" name="Rounded Rectangle 159"/>
              <p:cNvSpPr/>
              <p:nvPr/>
            </p:nvSpPr>
            <p:spPr>
              <a:xfrm>
                <a:off x="-1334726" y="4133850"/>
                <a:ext cx="150631" cy="159587"/>
              </a:xfrm>
              <a:prstGeom prst="roundRect">
                <a:avLst/>
              </a:pr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157" name="Freeform 156"/>
            <p:cNvSpPr/>
            <p:nvPr/>
          </p:nvSpPr>
          <p:spPr>
            <a:xfrm rot="212793">
              <a:off x="-1317186" y="3911366"/>
              <a:ext cx="226150" cy="129350"/>
            </a:xfrm>
            <a:custGeom>
              <a:avLst/>
              <a:gdLst>
                <a:gd name="connsiteX0" fmla="*/ 103892 w 226150"/>
                <a:gd name="connsiteY0" fmla="*/ 185 h 129350"/>
                <a:gd name="connsiteX1" fmla="*/ 214051 w 226150"/>
                <a:gd name="connsiteY1" fmla="*/ 77289 h 129350"/>
                <a:gd name="connsiteX2" fmla="*/ 226150 w 226150"/>
                <a:gd name="connsiteY2" fmla="*/ 129350 h 129350"/>
                <a:gd name="connsiteX3" fmla="*/ 145720 w 226150"/>
                <a:gd name="connsiteY3" fmla="*/ 129350 h 129350"/>
                <a:gd name="connsiteX4" fmla="*/ 136974 w 226150"/>
                <a:gd name="connsiteY4" fmla="*/ 108304 h 129350"/>
                <a:gd name="connsiteX5" fmla="*/ 113682 w 226150"/>
                <a:gd name="connsiteY5" fmla="*/ 98459 h 129350"/>
                <a:gd name="connsiteX6" fmla="*/ 91784 w 226150"/>
                <a:gd name="connsiteY6" fmla="*/ 111105 h 129350"/>
                <a:gd name="connsiteX7" fmla="*/ 86734 w 226150"/>
                <a:gd name="connsiteY7" fmla="*/ 129350 h 129350"/>
                <a:gd name="connsiteX8" fmla="*/ 0 w 226150"/>
                <a:gd name="connsiteY8" fmla="*/ 129350 h 129350"/>
                <a:gd name="connsiteX9" fmla="*/ 4098 w 226150"/>
                <a:gd name="connsiteY9" fmla="*/ 90302 h 129350"/>
                <a:gd name="connsiteX10" fmla="*/ 103892 w 226150"/>
                <a:gd name="connsiteY10" fmla="*/ 185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150" h="129350">
                  <a:moveTo>
                    <a:pt x="103892" y="185"/>
                  </a:moveTo>
                  <a:cubicBezTo>
                    <a:pt x="151083" y="-2740"/>
                    <a:pt x="193710" y="29227"/>
                    <a:pt x="214051" y="77289"/>
                  </a:cubicBezTo>
                  <a:lnTo>
                    <a:pt x="226150" y="129350"/>
                  </a:lnTo>
                  <a:lnTo>
                    <a:pt x="145720" y="129350"/>
                  </a:lnTo>
                  <a:lnTo>
                    <a:pt x="136974" y="108304"/>
                  </a:lnTo>
                  <a:cubicBezTo>
                    <a:pt x="130760" y="101714"/>
                    <a:pt x="122506" y="97912"/>
                    <a:pt x="113682" y="98459"/>
                  </a:cubicBezTo>
                  <a:cubicBezTo>
                    <a:pt x="104858" y="99006"/>
                    <a:pt x="97136" y="103798"/>
                    <a:pt x="91784" y="111105"/>
                  </a:cubicBezTo>
                  <a:lnTo>
                    <a:pt x="86734" y="129350"/>
                  </a:lnTo>
                  <a:lnTo>
                    <a:pt x="0" y="129350"/>
                  </a:lnTo>
                  <a:lnTo>
                    <a:pt x="4098" y="90302"/>
                  </a:lnTo>
                  <a:cubicBezTo>
                    <a:pt x="18348" y="40096"/>
                    <a:pt x="56701" y="3110"/>
                    <a:pt x="103892" y="185"/>
                  </a:cubicBezTo>
                  <a:close/>
                </a:path>
              </a:pathLst>
            </a:custGeom>
            <a:solidFill>
              <a:srgbClr val="AFAFA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158" name="Oval 157"/>
            <p:cNvSpPr/>
            <p:nvPr/>
          </p:nvSpPr>
          <p:spPr>
            <a:xfrm>
              <a:off x="-1237105" y="3990686"/>
              <a:ext cx="53010" cy="76673"/>
            </a:xfrm>
            <a:prstGeom prst="ellips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nvGrpSpPr>
          <p:cNvPr id="161" name="Group 160"/>
          <p:cNvGrpSpPr/>
          <p:nvPr/>
        </p:nvGrpSpPr>
        <p:grpSpPr>
          <a:xfrm>
            <a:off x="4142133" y="2353483"/>
            <a:ext cx="1009932" cy="1017777"/>
            <a:chOff x="1945154" y="2366091"/>
            <a:chExt cx="1010194" cy="1018043"/>
          </a:xfrm>
        </p:grpSpPr>
        <p:grpSp>
          <p:nvGrpSpPr>
            <p:cNvPr id="162" name="Group 161"/>
            <p:cNvGrpSpPr/>
            <p:nvPr/>
          </p:nvGrpSpPr>
          <p:grpSpPr>
            <a:xfrm>
              <a:off x="1945154" y="2373940"/>
              <a:ext cx="1010194" cy="1010194"/>
              <a:chOff x="48031" y="3476185"/>
              <a:chExt cx="1010194" cy="1010194"/>
            </a:xfrm>
          </p:grpSpPr>
          <p:sp>
            <p:nvSpPr>
              <p:cNvPr id="185" name="Oval 184"/>
              <p:cNvSpPr/>
              <p:nvPr/>
            </p:nvSpPr>
            <p:spPr>
              <a:xfrm>
                <a:off x="48031" y="3476185"/>
                <a:ext cx="1010194" cy="1010194"/>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186" name="TextBox 185"/>
              <p:cNvSpPr txBox="1"/>
              <p:nvPr/>
            </p:nvSpPr>
            <p:spPr>
              <a:xfrm>
                <a:off x="256412" y="4088576"/>
                <a:ext cx="593586" cy="338642"/>
              </a:xfrm>
              <a:prstGeom prst="rect">
                <a:avLst/>
              </a:prstGeom>
              <a:noFill/>
            </p:spPr>
            <p:txBody>
              <a:bodyPr wrap="none" rtlCol="0">
                <a:spAutoFit/>
              </a:bodyPr>
              <a:lstStyle/>
              <a:p>
                <a:pPr defTabSz="457200"/>
                <a:r>
                  <a:rPr lang="en-US" sz="1600" dirty="0">
                    <a:solidFill>
                      <a:srgbClr val="FFFFFF"/>
                    </a:solidFill>
                  </a:rPr>
                  <a:t>VNF</a:t>
                </a:r>
              </a:p>
            </p:txBody>
          </p:sp>
          <p:sp>
            <p:nvSpPr>
              <p:cNvPr id="187" name="Freeform 30"/>
              <p:cNvSpPr>
                <a:spLocks noEditPoints="1"/>
              </p:cNvSpPr>
              <p:nvPr/>
            </p:nvSpPr>
            <p:spPr bwMode="auto">
              <a:xfrm>
                <a:off x="123584" y="3916403"/>
                <a:ext cx="173163" cy="220334"/>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188" name="Group 187"/>
              <p:cNvGrpSpPr/>
              <p:nvPr/>
            </p:nvGrpSpPr>
            <p:grpSpPr>
              <a:xfrm>
                <a:off x="751275" y="3966099"/>
                <a:ext cx="235707" cy="182242"/>
                <a:chOff x="5759450" y="569913"/>
                <a:chExt cx="804863" cy="622299"/>
              </a:xfrm>
              <a:solidFill>
                <a:schemeClr val="bg1"/>
              </a:solidFill>
            </p:grpSpPr>
            <p:sp>
              <p:nvSpPr>
                <p:cNvPr id="200"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01"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89" name="Group 188"/>
              <p:cNvGrpSpPr/>
              <p:nvPr/>
            </p:nvGrpSpPr>
            <p:grpSpPr>
              <a:xfrm>
                <a:off x="696789" y="3676041"/>
                <a:ext cx="172935" cy="218559"/>
                <a:chOff x="8751888" y="5773738"/>
                <a:chExt cx="631825" cy="798513"/>
              </a:xfrm>
              <a:solidFill>
                <a:schemeClr val="bg1"/>
              </a:solidFill>
            </p:grpSpPr>
            <p:sp>
              <p:nvSpPr>
                <p:cNvPr id="194"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5"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6"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7"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8"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9"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90" name="Group 4"/>
              <p:cNvGrpSpPr>
                <a:grpSpLocks noChangeAspect="1"/>
              </p:cNvGrpSpPr>
              <p:nvPr/>
            </p:nvGrpSpPr>
            <p:grpSpPr bwMode="auto">
              <a:xfrm>
                <a:off x="250294" y="3651344"/>
                <a:ext cx="186946" cy="227417"/>
                <a:chOff x="-272" y="1420"/>
                <a:chExt cx="267" cy="331"/>
              </a:xfrm>
              <a:solidFill>
                <a:schemeClr val="bg1"/>
              </a:solidFill>
            </p:grpSpPr>
            <p:sp>
              <p:nvSpPr>
                <p:cNvPr id="192" name="Freeform 5"/>
                <p:cNvSpPr>
                  <a:spLocks/>
                </p:cNvSpPr>
                <p:nvPr/>
              </p:nvSpPr>
              <p:spPr bwMode="auto">
                <a:xfrm>
                  <a:off x="-184" y="1615"/>
                  <a:ext cx="29" cy="22"/>
                </a:xfrm>
                <a:custGeom>
                  <a:avLst/>
                  <a:gdLst>
                    <a:gd name="T0" fmla="*/ 8 w 12"/>
                    <a:gd name="T1" fmla="*/ 0 h 9"/>
                    <a:gd name="T2" fmla="*/ 3 w 12"/>
                    <a:gd name="T3" fmla="*/ 0 h 9"/>
                    <a:gd name="T4" fmla="*/ 0 w 12"/>
                    <a:gd name="T5" fmla="*/ 0 h 9"/>
                    <a:gd name="T6" fmla="*/ 0 w 12"/>
                    <a:gd name="T7" fmla="*/ 9 h 9"/>
                    <a:gd name="T8" fmla="*/ 4 w 12"/>
                    <a:gd name="T9" fmla="*/ 9 h 9"/>
                    <a:gd name="T10" fmla="*/ 9 w 12"/>
                    <a:gd name="T11" fmla="*/ 9 h 9"/>
                    <a:gd name="T12" fmla="*/ 11 w 12"/>
                    <a:gd name="T13" fmla="*/ 7 h 9"/>
                    <a:gd name="T14" fmla="*/ 12 w 12"/>
                    <a:gd name="T15" fmla="*/ 4 h 9"/>
                    <a:gd name="T16" fmla="*/ 11 w 12"/>
                    <a:gd name="T17" fmla="*/ 1 h 9"/>
                    <a:gd name="T18" fmla="*/ 8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8" y="0"/>
                      </a:moveTo>
                      <a:cubicBezTo>
                        <a:pt x="7" y="0"/>
                        <a:pt x="6" y="0"/>
                        <a:pt x="3" y="0"/>
                      </a:cubicBezTo>
                      <a:cubicBezTo>
                        <a:pt x="0" y="0"/>
                        <a:pt x="0" y="0"/>
                        <a:pt x="0" y="0"/>
                      </a:cubicBezTo>
                      <a:cubicBezTo>
                        <a:pt x="0" y="9"/>
                        <a:pt x="0" y="9"/>
                        <a:pt x="0" y="9"/>
                      </a:cubicBezTo>
                      <a:cubicBezTo>
                        <a:pt x="4" y="9"/>
                        <a:pt x="4" y="9"/>
                        <a:pt x="4" y="9"/>
                      </a:cubicBezTo>
                      <a:cubicBezTo>
                        <a:pt x="6" y="9"/>
                        <a:pt x="8" y="9"/>
                        <a:pt x="9" y="9"/>
                      </a:cubicBezTo>
                      <a:cubicBezTo>
                        <a:pt x="10" y="8"/>
                        <a:pt x="11" y="8"/>
                        <a:pt x="11" y="7"/>
                      </a:cubicBezTo>
                      <a:cubicBezTo>
                        <a:pt x="12" y="6"/>
                        <a:pt x="12" y="5"/>
                        <a:pt x="12" y="4"/>
                      </a:cubicBezTo>
                      <a:cubicBezTo>
                        <a:pt x="12" y="3"/>
                        <a:pt x="12" y="2"/>
                        <a:pt x="11" y="1"/>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93" name="Freeform 6"/>
                <p:cNvSpPr>
                  <a:spLocks noEditPoints="1"/>
                </p:cNvSpPr>
                <p:nvPr/>
              </p:nvSpPr>
              <p:spPr bwMode="auto">
                <a:xfrm>
                  <a:off x="-272" y="1420"/>
                  <a:ext cx="267" cy="331"/>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sp>
            <p:nvSpPr>
              <p:cNvPr id="191" name="Freeform 14"/>
              <p:cNvSpPr>
                <a:spLocks noChangeAspect="1" noEditPoints="1"/>
              </p:cNvSpPr>
              <p:nvPr/>
            </p:nvSpPr>
            <p:spPr bwMode="auto">
              <a:xfrm>
                <a:off x="458283" y="3547776"/>
                <a:ext cx="203033" cy="183066"/>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sp>
          <p:nvSpPr>
            <p:cNvPr id="163" name="Oval 162"/>
            <p:cNvSpPr/>
            <p:nvPr/>
          </p:nvSpPr>
          <p:spPr>
            <a:xfrm>
              <a:off x="1945154" y="2366091"/>
              <a:ext cx="1010194" cy="1010194"/>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164" name="TextBox 163"/>
            <p:cNvSpPr txBox="1"/>
            <p:nvPr/>
          </p:nvSpPr>
          <p:spPr>
            <a:xfrm>
              <a:off x="2153535" y="2978482"/>
              <a:ext cx="593586" cy="338642"/>
            </a:xfrm>
            <a:prstGeom prst="rect">
              <a:avLst/>
            </a:prstGeom>
            <a:noFill/>
          </p:spPr>
          <p:txBody>
            <a:bodyPr wrap="none" rtlCol="0">
              <a:spAutoFit/>
            </a:bodyPr>
            <a:lstStyle/>
            <a:p>
              <a:pPr defTabSz="457200"/>
              <a:r>
                <a:rPr lang="en-US" sz="1600" b="1" dirty="0">
                  <a:solidFill>
                    <a:srgbClr val="FFFFFF"/>
                  </a:solidFill>
                </a:rPr>
                <a:t>VNF</a:t>
              </a:r>
            </a:p>
          </p:txBody>
        </p:sp>
        <p:sp>
          <p:nvSpPr>
            <p:cNvPr id="165" name="Freeform 30"/>
            <p:cNvSpPr>
              <a:spLocks noEditPoints="1"/>
            </p:cNvSpPr>
            <p:nvPr/>
          </p:nvSpPr>
          <p:spPr bwMode="auto">
            <a:xfrm>
              <a:off x="2020707" y="2806309"/>
              <a:ext cx="173163" cy="220334"/>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166" name="Group 165"/>
            <p:cNvGrpSpPr/>
            <p:nvPr/>
          </p:nvGrpSpPr>
          <p:grpSpPr>
            <a:xfrm>
              <a:off x="2648398" y="2856005"/>
              <a:ext cx="235707" cy="182242"/>
              <a:chOff x="5759450" y="569913"/>
              <a:chExt cx="804863" cy="622299"/>
            </a:xfrm>
            <a:solidFill>
              <a:schemeClr val="bg1"/>
            </a:solidFill>
          </p:grpSpPr>
          <p:sp>
            <p:nvSpPr>
              <p:cNvPr id="183"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84"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67" name="Group 166"/>
            <p:cNvGrpSpPr/>
            <p:nvPr/>
          </p:nvGrpSpPr>
          <p:grpSpPr>
            <a:xfrm>
              <a:off x="2593912" y="2565947"/>
              <a:ext cx="172935" cy="218559"/>
              <a:chOff x="8751888" y="5773738"/>
              <a:chExt cx="631825" cy="798513"/>
            </a:xfrm>
            <a:solidFill>
              <a:schemeClr val="bg1"/>
            </a:solidFill>
          </p:grpSpPr>
          <p:sp>
            <p:nvSpPr>
              <p:cNvPr id="177"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78"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79"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80"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81"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82"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168" name="Group 167"/>
            <p:cNvGrpSpPr/>
            <p:nvPr/>
          </p:nvGrpSpPr>
          <p:grpSpPr>
            <a:xfrm>
              <a:off x="2147417" y="2541250"/>
              <a:ext cx="186946" cy="227417"/>
              <a:chOff x="2147417" y="2434213"/>
              <a:chExt cx="186946" cy="227417"/>
            </a:xfrm>
          </p:grpSpPr>
          <p:sp>
            <p:nvSpPr>
              <p:cNvPr id="175" name="Freeform 6"/>
              <p:cNvSpPr>
                <a:spLocks noEditPoints="1"/>
              </p:cNvSpPr>
              <p:nvPr/>
            </p:nvSpPr>
            <p:spPr bwMode="auto">
              <a:xfrm>
                <a:off x="2147417" y="2434213"/>
                <a:ext cx="186946" cy="227417"/>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76" name="Rounded Rectangle 175"/>
              <p:cNvSpPr/>
              <p:nvPr/>
            </p:nvSpPr>
            <p:spPr>
              <a:xfrm>
                <a:off x="2164849" y="2533526"/>
                <a:ext cx="151543" cy="106021"/>
              </a:xfrm>
              <a:prstGeom prst="roundRect">
                <a:avLst/>
              </a:prstGeom>
              <a:solidFill>
                <a:srgbClr val="FFFFF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nvGrpSpPr>
            <p:cNvPr id="169" name="Group 168"/>
            <p:cNvGrpSpPr>
              <a:grpSpLocks noChangeAspect="1"/>
            </p:cNvGrpSpPr>
            <p:nvPr/>
          </p:nvGrpSpPr>
          <p:grpSpPr>
            <a:xfrm>
              <a:off x="2360908" y="2420843"/>
              <a:ext cx="182880" cy="207225"/>
              <a:chOff x="-1425862" y="3911366"/>
              <a:chExt cx="386679" cy="438155"/>
            </a:xfrm>
            <a:solidFill>
              <a:schemeClr val="bg1"/>
            </a:solidFill>
          </p:grpSpPr>
          <p:grpSp>
            <p:nvGrpSpPr>
              <p:cNvPr id="170" name="Group 169"/>
              <p:cNvGrpSpPr/>
              <p:nvPr/>
            </p:nvGrpSpPr>
            <p:grpSpPr>
              <a:xfrm>
                <a:off x="-1425862" y="4000869"/>
                <a:ext cx="386679" cy="348652"/>
                <a:chOff x="-1425862" y="4000869"/>
                <a:chExt cx="386679" cy="348652"/>
              </a:xfrm>
              <a:grpFill/>
            </p:grpSpPr>
            <p:sp>
              <p:nvSpPr>
                <p:cNvPr id="173" name="Freeform 14"/>
                <p:cNvSpPr>
                  <a:spLocks noChangeAspect="1" noEditPoints="1"/>
                </p:cNvSpPr>
                <p:nvPr/>
              </p:nvSpPr>
              <p:spPr bwMode="auto">
                <a:xfrm>
                  <a:off x="-1425862" y="4000869"/>
                  <a:ext cx="386679" cy="348652"/>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grp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174" name="Rounded Rectangle 173"/>
                <p:cNvSpPr/>
                <p:nvPr/>
              </p:nvSpPr>
              <p:spPr>
                <a:xfrm>
                  <a:off x="-1334726" y="4133850"/>
                  <a:ext cx="150631" cy="159587"/>
                </a:xfrm>
                <a:prstGeom prst="roundRect">
                  <a:avLst/>
                </a:pr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171" name="Freeform 170"/>
              <p:cNvSpPr/>
              <p:nvPr/>
            </p:nvSpPr>
            <p:spPr>
              <a:xfrm rot="212793">
                <a:off x="-1317186" y="3911366"/>
                <a:ext cx="226150" cy="129350"/>
              </a:xfrm>
              <a:custGeom>
                <a:avLst/>
                <a:gdLst>
                  <a:gd name="connsiteX0" fmla="*/ 103892 w 226150"/>
                  <a:gd name="connsiteY0" fmla="*/ 185 h 129350"/>
                  <a:gd name="connsiteX1" fmla="*/ 214051 w 226150"/>
                  <a:gd name="connsiteY1" fmla="*/ 77289 h 129350"/>
                  <a:gd name="connsiteX2" fmla="*/ 226150 w 226150"/>
                  <a:gd name="connsiteY2" fmla="*/ 129350 h 129350"/>
                  <a:gd name="connsiteX3" fmla="*/ 145720 w 226150"/>
                  <a:gd name="connsiteY3" fmla="*/ 129350 h 129350"/>
                  <a:gd name="connsiteX4" fmla="*/ 136974 w 226150"/>
                  <a:gd name="connsiteY4" fmla="*/ 108304 h 129350"/>
                  <a:gd name="connsiteX5" fmla="*/ 113682 w 226150"/>
                  <a:gd name="connsiteY5" fmla="*/ 98459 h 129350"/>
                  <a:gd name="connsiteX6" fmla="*/ 91784 w 226150"/>
                  <a:gd name="connsiteY6" fmla="*/ 111105 h 129350"/>
                  <a:gd name="connsiteX7" fmla="*/ 86734 w 226150"/>
                  <a:gd name="connsiteY7" fmla="*/ 129350 h 129350"/>
                  <a:gd name="connsiteX8" fmla="*/ 0 w 226150"/>
                  <a:gd name="connsiteY8" fmla="*/ 129350 h 129350"/>
                  <a:gd name="connsiteX9" fmla="*/ 4098 w 226150"/>
                  <a:gd name="connsiteY9" fmla="*/ 90302 h 129350"/>
                  <a:gd name="connsiteX10" fmla="*/ 103892 w 226150"/>
                  <a:gd name="connsiteY10" fmla="*/ 185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150" h="129350">
                    <a:moveTo>
                      <a:pt x="103892" y="185"/>
                    </a:moveTo>
                    <a:cubicBezTo>
                      <a:pt x="151083" y="-2740"/>
                      <a:pt x="193710" y="29227"/>
                      <a:pt x="214051" y="77289"/>
                    </a:cubicBezTo>
                    <a:lnTo>
                      <a:pt x="226150" y="129350"/>
                    </a:lnTo>
                    <a:lnTo>
                      <a:pt x="145720" y="129350"/>
                    </a:lnTo>
                    <a:lnTo>
                      <a:pt x="136974" y="108304"/>
                    </a:lnTo>
                    <a:cubicBezTo>
                      <a:pt x="130760" y="101714"/>
                      <a:pt x="122506" y="97912"/>
                      <a:pt x="113682" y="98459"/>
                    </a:cubicBezTo>
                    <a:cubicBezTo>
                      <a:pt x="104858" y="99006"/>
                      <a:pt x="97136" y="103798"/>
                      <a:pt x="91784" y="111105"/>
                    </a:cubicBezTo>
                    <a:lnTo>
                      <a:pt x="86734" y="129350"/>
                    </a:lnTo>
                    <a:lnTo>
                      <a:pt x="0" y="129350"/>
                    </a:lnTo>
                    <a:lnTo>
                      <a:pt x="4098" y="90302"/>
                    </a:lnTo>
                    <a:cubicBezTo>
                      <a:pt x="18348" y="40096"/>
                      <a:pt x="56701" y="3110"/>
                      <a:pt x="103892" y="185"/>
                    </a:cubicBezTo>
                    <a:close/>
                  </a:path>
                </a:pathLst>
              </a:cu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172" name="Oval 171"/>
              <p:cNvSpPr/>
              <p:nvPr/>
            </p:nvSpPr>
            <p:spPr>
              <a:xfrm>
                <a:off x="-1237105" y="3990686"/>
                <a:ext cx="53010" cy="76673"/>
              </a:xfrm>
              <a:prstGeom prst="ellipse">
                <a:avLst/>
              </a:prstGeom>
              <a:solidFill>
                <a:srgbClr val="AAB300"/>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grpSp>
        <p:nvGrpSpPr>
          <p:cNvPr id="202" name="Group 201"/>
          <p:cNvGrpSpPr/>
          <p:nvPr/>
        </p:nvGrpSpPr>
        <p:grpSpPr>
          <a:xfrm>
            <a:off x="4143575" y="2353720"/>
            <a:ext cx="1009932" cy="1017777"/>
            <a:chOff x="1945154" y="2366091"/>
            <a:chExt cx="1010194" cy="1018043"/>
          </a:xfrm>
        </p:grpSpPr>
        <p:grpSp>
          <p:nvGrpSpPr>
            <p:cNvPr id="203" name="Group 202"/>
            <p:cNvGrpSpPr/>
            <p:nvPr/>
          </p:nvGrpSpPr>
          <p:grpSpPr>
            <a:xfrm>
              <a:off x="1945154" y="2373940"/>
              <a:ext cx="1010194" cy="1010194"/>
              <a:chOff x="48031" y="3476185"/>
              <a:chExt cx="1010194" cy="1010194"/>
            </a:xfrm>
          </p:grpSpPr>
          <p:sp>
            <p:nvSpPr>
              <p:cNvPr id="226" name="Oval 225"/>
              <p:cNvSpPr/>
              <p:nvPr/>
            </p:nvSpPr>
            <p:spPr>
              <a:xfrm>
                <a:off x="48031" y="3476185"/>
                <a:ext cx="1010194" cy="1010194"/>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27" name="TextBox 226"/>
              <p:cNvSpPr txBox="1"/>
              <p:nvPr/>
            </p:nvSpPr>
            <p:spPr>
              <a:xfrm>
                <a:off x="256412" y="4088576"/>
                <a:ext cx="593586" cy="338642"/>
              </a:xfrm>
              <a:prstGeom prst="rect">
                <a:avLst/>
              </a:prstGeom>
              <a:noFill/>
            </p:spPr>
            <p:txBody>
              <a:bodyPr wrap="none" rtlCol="0">
                <a:spAutoFit/>
              </a:bodyPr>
              <a:lstStyle/>
              <a:p>
                <a:pPr defTabSz="457200"/>
                <a:r>
                  <a:rPr lang="en-US" sz="1600" dirty="0">
                    <a:solidFill>
                      <a:srgbClr val="FFFFFF"/>
                    </a:solidFill>
                  </a:rPr>
                  <a:t>VNF</a:t>
                </a:r>
              </a:p>
            </p:txBody>
          </p:sp>
          <p:sp>
            <p:nvSpPr>
              <p:cNvPr id="228" name="Freeform 30"/>
              <p:cNvSpPr>
                <a:spLocks noEditPoints="1"/>
              </p:cNvSpPr>
              <p:nvPr/>
            </p:nvSpPr>
            <p:spPr bwMode="auto">
              <a:xfrm>
                <a:off x="123584" y="3916403"/>
                <a:ext cx="173163" cy="220334"/>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229" name="Group 228"/>
              <p:cNvGrpSpPr/>
              <p:nvPr/>
            </p:nvGrpSpPr>
            <p:grpSpPr>
              <a:xfrm>
                <a:off x="751275" y="3966099"/>
                <a:ext cx="235707" cy="182242"/>
                <a:chOff x="5759450" y="569913"/>
                <a:chExt cx="804863" cy="622299"/>
              </a:xfrm>
              <a:solidFill>
                <a:schemeClr val="bg1"/>
              </a:solidFill>
            </p:grpSpPr>
            <p:sp>
              <p:nvSpPr>
                <p:cNvPr id="241"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42"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230" name="Group 229"/>
              <p:cNvGrpSpPr/>
              <p:nvPr/>
            </p:nvGrpSpPr>
            <p:grpSpPr>
              <a:xfrm>
                <a:off x="696789" y="3676041"/>
                <a:ext cx="172935" cy="218559"/>
                <a:chOff x="8751888" y="5773738"/>
                <a:chExt cx="631825" cy="798513"/>
              </a:xfrm>
              <a:solidFill>
                <a:schemeClr val="bg1"/>
              </a:solidFill>
            </p:grpSpPr>
            <p:sp>
              <p:nvSpPr>
                <p:cNvPr id="235"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36"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37"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38"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39"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40"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231" name="Group 4"/>
              <p:cNvGrpSpPr>
                <a:grpSpLocks noChangeAspect="1"/>
              </p:cNvGrpSpPr>
              <p:nvPr/>
            </p:nvGrpSpPr>
            <p:grpSpPr bwMode="auto">
              <a:xfrm>
                <a:off x="250294" y="3651344"/>
                <a:ext cx="186946" cy="227417"/>
                <a:chOff x="-272" y="1420"/>
                <a:chExt cx="267" cy="331"/>
              </a:xfrm>
              <a:solidFill>
                <a:schemeClr val="bg1"/>
              </a:solidFill>
            </p:grpSpPr>
            <p:sp>
              <p:nvSpPr>
                <p:cNvPr id="233" name="Freeform 5"/>
                <p:cNvSpPr>
                  <a:spLocks/>
                </p:cNvSpPr>
                <p:nvPr/>
              </p:nvSpPr>
              <p:spPr bwMode="auto">
                <a:xfrm>
                  <a:off x="-184" y="1615"/>
                  <a:ext cx="29" cy="22"/>
                </a:xfrm>
                <a:custGeom>
                  <a:avLst/>
                  <a:gdLst>
                    <a:gd name="T0" fmla="*/ 8 w 12"/>
                    <a:gd name="T1" fmla="*/ 0 h 9"/>
                    <a:gd name="T2" fmla="*/ 3 w 12"/>
                    <a:gd name="T3" fmla="*/ 0 h 9"/>
                    <a:gd name="T4" fmla="*/ 0 w 12"/>
                    <a:gd name="T5" fmla="*/ 0 h 9"/>
                    <a:gd name="T6" fmla="*/ 0 w 12"/>
                    <a:gd name="T7" fmla="*/ 9 h 9"/>
                    <a:gd name="T8" fmla="*/ 4 w 12"/>
                    <a:gd name="T9" fmla="*/ 9 h 9"/>
                    <a:gd name="T10" fmla="*/ 9 w 12"/>
                    <a:gd name="T11" fmla="*/ 9 h 9"/>
                    <a:gd name="T12" fmla="*/ 11 w 12"/>
                    <a:gd name="T13" fmla="*/ 7 h 9"/>
                    <a:gd name="T14" fmla="*/ 12 w 12"/>
                    <a:gd name="T15" fmla="*/ 4 h 9"/>
                    <a:gd name="T16" fmla="*/ 11 w 12"/>
                    <a:gd name="T17" fmla="*/ 1 h 9"/>
                    <a:gd name="T18" fmla="*/ 8 w 12"/>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9">
                      <a:moveTo>
                        <a:pt x="8" y="0"/>
                      </a:moveTo>
                      <a:cubicBezTo>
                        <a:pt x="7" y="0"/>
                        <a:pt x="6" y="0"/>
                        <a:pt x="3" y="0"/>
                      </a:cubicBezTo>
                      <a:cubicBezTo>
                        <a:pt x="0" y="0"/>
                        <a:pt x="0" y="0"/>
                        <a:pt x="0" y="0"/>
                      </a:cubicBezTo>
                      <a:cubicBezTo>
                        <a:pt x="0" y="9"/>
                        <a:pt x="0" y="9"/>
                        <a:pt x="0" y="9"/>
                      </a:cubicBezTo>
                      <a:cubicBezTo>
                        <a:pt x="4" y="9"/>
                        <a:pt x="4" y="9"/>
                        <a:pt x="4" y="9"/>
                      </a:cubicBezTo>
                      <a:cubicBezTo>
                        <a:pt x="6" y="9"/>
                        <a:pt x="8" y="9"/>
                        <a:pt x="9" y="9"/>
                      </a:cubicBezTo>
                      <a:cubicBezTo>
                        <a:pt x="10" y="8"/>
                        <a:pt x="11" y="8"/>
                        <a:pt x="11" y="7"/>
                      </a:cubicBezTo>
                      <a:cubicBezTo>
                        <a:pt x="12" y="6"/>
                        <a:pt x="12" y="5"/>
                        <a:pt x="12" y="4"/>
                      </a:cubicBezTo>
                      <a:cubicBezTo>
                        <a:pt x="12" y="3"/>
                        <a:pt x="12" y="2"/>
                        <a:pt x="11" y="1"/>
                      </a:cubicBezTo>
                      <a:cubicBezTo>
                        <a:pt x="10" y="1"/>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34" name="Freeform 6"/>
                <p:cNvSpPr>
                  <a:spLocks noEditPoints="1"/>
                </p:cNvSpPr>
                <p:nvPr/>
              </p:nvSpPr>
              <p:spPr bwMode="auto">
                <a:xfrm>
                  <a:off x="-272" y="1420"/>
                  <a:ext cx="267" cy="331"/>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sp>
            <p:nvSpPr>
              <p:cNvPr id="232" name="Freeform 14"/>
              <p:cNvSpPr>
                <a:spLocks noChangeAspect="1" noEditPoints="1"/>
              </p:cNvSpPr>
              <p:nvPr/>
            </p:nvSpPr>
            <p:spPr bwMode="auto">
              <a:xfrm>
                <a:off x="458283" y="3547776"/>
                <a:ext cx="203033" cy="183066"/>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sp>
          <p:nvSpPr>
            <p:cNvPr id="204" name="Oval 203"/>
            <p:cNvSpPr/>
            <p:nvPr/>
          </p:nvSpPr>
          <p:spPr>
            <a:xfrm>
              <a:off x="1945154" y="2366091"/>
              <a:ext cx="1010194" cy="1010194"/>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05" name="TextBox 204"/>
            <p:cNvSpPr txBox="1"/>
            <p:nvPr/>
          </p:nvSpPr>
          <p:spPr>
            <a:xfrm>
              <a:off x="2153535" y="2978482"/>
              <a:ext cx="593586" cy="338642"/>
            </a:xfrm>
            <a:prstGeom prst="rect">
              <a:avLst/>
            </a:prstGeom>
            <a:noFill/>
          </p:spPr>
          <p:txBody>
            <a:bodyPr wrap="none" rtlCol="0">
              <a:spAutoFit/>
            </a:bodyPr>
            <a:lstStyle/>
            <a:p>
              <a:pPr defTabSz="457200"/>
              <a:r>
                <a:rPr lang="en-US" sz="1600" b="1" dirty="0">
                  <a:solidFill>
                    <a:srgbClr val="FFFFFF"/>
                  </a:solidFill>
                </a:rPr>
                <a:t>VNF</a:t>
              </a:r>
            </a:p>
          </p:txBody>
        </p:sp>
        <p:sp>
          <p:nvSpPr>
            <p:cNvPr id="206" name="Freeform 30"/>
            <p:cNvSpPr>
              <a:spLocks noEditPoints="1"/>
            </p:cNvSpPr>
            <p:nvPr/>
          </p:nvSpPr>
          <p:spPr bwMode="auto">
            <a:xfrm>
              <a:off x="2020707" y="2806309"/>
              <a:ext cx="173163" cy="220334"/>
            </a:xfrm>
            <a:custGeom>
              <a:avLst/>
              <a:gdLst>
                <a:gd name="T0" fmla="*/ 57 w 290"/>
                <a:gd name="T1" fmla="*/ 95 h 369"/>
                <a:gd name="T2" fmla="*/ 222 w 290"/>
                <a:gd name="T3" fmla="*/ 95 h 369"/>
                <a:gd name="T4" fmla="*/ 222 w 290"/>
                <a:gd name="T5" fmla="*/ 108 h 369"/>
                <a:gd name="T6" fmla="*/ 57 w 290"/>
                <a:gd name="T7" fmla="*/ 108 h 369"/>
                <a:gd name="T8" fmla="*/ 57 w 290"/>
                <a:gd name="T9" fmla="*/ 95 h 369"/>
                <a:gd name="T10" fmla="*/ 57 w 290"/>
                <a:gd name="T11" fmla="*/ 150 h 369"/>
                <a:gd name="T12" fmla="*/ 222 w 290"/>
                <a:gd name="T13" fmla="*/ 150 h 369"/>
                <a:gd name="T14" fmla="*/ 222 w 290"/>
                <a:gd name="T15" fmla="*/ 139 h 369"/>
                <a:gd name="T16" fmla="*/ 57 w 290"/>
                <a:gd name="T17" fmla="*/ 139 h 369"/>
                <a:gd name="T18" fmla="*/ 57 w 290"/>
                <a:gd name="T19" fmla="*/ 150 h 369"/>
                <a:gd name="T20" fmla="*/ 57 w 290"/>
                <a:gd name="T21" fmla="*/ 194 h 369"/>
                <a:gd name="T22" fmla="*/ 222 w 290"/>
                <a:gd name="T23" fmla="*/ 194 h 369"/>
                <a:gd name="T24" fmla="*/ 222 w 290"/>
                <a:gd name="T25" fmla="*/ 181 h 369"/>
                <a:gd name="T26" fmla="*/ 57 w 290"/>
                <a:gd name="T27" fmla="*/ 181 h 369"/>
                <a:gd name="T28" fmla="*/ 57 w 290"/>
                <a:gd name="T29" fmla="*/ 194 h 369"/>
                <a:gd name="T30" fmla="*/ 57 w 290"/>
                <a:gd name="T31" fmla="*/ 236 h 369"/>
                <a:gd name="T32" fmla="*/ 222 w 290"/>
                <a:gd name="T33" fmla="*/ 236 h 369"/>
                <a:gd name="T34" fmla="*/ 222 w 290"/>
                <a:gd name="T35" fmla="*/ 223 h 369"/>
                <a:gd name="T36" fmla="*/ 57 w 290"/>
                <a:gd name="T37" fmla="*/ 223 h 369"/>
                <a:gd name="T38" fmla="*/ 57 w 290"/>
                <a:gd name="T39" fmla="*/ 236 h 369"/>
                <a:gd name="T40" fmla="*/ 290 w 290"/>
                <a:gd name="T41" fmla="*/ 90 h 369"/>
                <a:gd name="T42" fmla="*/ 290 w 290"/>
                <a:gd name="T43" fmla="*/ 369 h 369"/>
                <a:gd name="T44" fmla="*/ 0 w 290"/>
                <a:gd name="T45" fmla="*/ 369 h 369"/>
                <a:gd name="T46" fmla="*/ 0 w 290"/>
                <a:gd name="T47" fmla="*/ 1 h 369"/>
                <a:gd name="T48" fmla="*/ 216 w 290"/>
                <a:gd name="T49" fmla="*/ 1 h 369"/>
                <a:gd name="T50" fmla="*/ 216 w 290"/>
                <a:gd name="T51" fmla="*/ 0 h 369"/>
                <a:gd name="T52" fmla="*/ 290 w 290"/>
                <a:gd name="T53" fmla="*/ 90 h 369"/>
                <a:gd name="T54" fmla="*/ 271 w 290"/>
                <a:gd name="T55" fmla="*/ 79 h 369"/>
                <a:gd name="T56" fmla="*/ 214 w 290"/>
                <a:gd name="T57" fmla="*/ 79 h 369"/>
                <a:gd name="T58" fmla="*/ 216 w 290"/>
                <a:gd name="T59" fmla="*/ 21 h 369"/>
                <a:gd name="T60" fmla="*/ 20 w 290"/>
                <a:gd name="T61" fmla="*/ 21 h 369"/>
                <a:gd name="T62" fmla="*/ 20 w 290"/>
                <a:gd name="T63" fmla="*/ 349 h 369"/>
                <a:gd name="T64" fmla="*/ 271 w 290"/>
                <a:gd name="T65" fmla="*/ 349 h 369"/>
                <a:gd name="T66" fmla="*/ 271 w 290"/>
                <a:gd name="T67" fmla="*/ 79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0" h="369">
                  <a:moveTo>
                    <a:pt x="57" y="95"/>
                  </a:moveTo>
                  <a:lnTo>
                    <a:pt x="222" y="95"/>
                  </a:lnTo>
                  <a:lnTo>
                    <a:pt x="222" y="108"/>
                  </a:lnTo>
                  <a:lnTo>
                    <a:pt x="57" y="108"/>
                  </a:lnTo>
                  <a:lnTo>
                    <a:pt x="57" y="95"/>
                  </a:lnTo>
                  <a:close/>
                  <a:moveTo>
                    <a:pt x="57" y="150"/>
                  </a:moveTo>
                  <a:lnTo>
                    <a:pt x="222" y="150"/>
                  </a:lnTo>
                  <a:lnTo>
                    <a:pt x="222" y="139"/>
                  </a:lnTo>
                  <a:lnTo>
                    <a:pt x="57" y="139"/>
                  </a:lnTo>
                  <a:lnTo>
                    <a:pt x="57" y="150"/>
                  </a:lnTo>
                  <a:close/>
                  <a:moveTo>
                    <a:pt x="57" y="194"/>
                  </a:moveTo>
                  <a:lnTo>
                    <a:pt x="222" y="194"/>
                  </a:lnTo>
                  <a:lnTo>
                    <a:pt x="222" y="181"/>
                  </a:lnTo>
                  <a:lnTo>
                    <a:pt x="57" y="181"/>
                  </a:lnTo>
                  <a:lnTo>
                    <a:pt x="57" y="194"/>
                  </a:lnTo>
                  <a:close/>
                  <a:moveTo>
                    <a:pt x="57" y="236"/>
                  </a:moveTo>
                  <a:lnTo>
                    <a:pt x="222" y="236"/>
                  </a:lnTo>
                  <a:lnTo>
                    <a:pt x="222" y="223"/>
                  </a:lnTo>
                  <a:lnTo>
                    <a:pt x="57" y="223"/>
                  </a:lnTo>
                  <a:lnTo>
                    <a:pt x="57" y="236"/>
                  </a:lnTo>
                  <a:close/>
                  <a:moveTo>
                    <a:pt x="290" y="90"/>
                  </a:moveTo>
                  <a:lnTo>
                    <a:pt x="290" y="369"/>
                  </a:lnTo>
                  <a:lnTo>
                    <a:pt x="0" y="369"/>
                  </a:lnTo>
                  <a:lnTo>
                    <a:pt x="0" y="1"/>
                  </a:lnTo>
                  <a:lnTo>
                    <a:pt x="216" y="1"/>
                  </a:lnTo>
                  <a:lnTo>
                    <a:pt x="216" y="0"/>
                  </a:lnTo>
                  <a:lnTo>
                    <a:pt x="290" y="90"/>
                  </a:lnTo>
                  <a:close/>
                  <a:moveTo>
                    <a:pt x="271" y="79"/>
                  </a:moveTo>
                  <a:lnTo>
                    <a:pt x="214" y="79"/>
                  </a:lnTo>
                  <a:lnTo>
                    <a:pt x="216" y="21"/>
                  </a:lnTo>
                  <a:lnTo>
                    <a:pt x="20" y="21"/>
                  </a:lnTo>
                  <a:lnTo>
                    <a:pt x="20" y="349"/>
                  </a:lnTo>
                  <a:lnTo>
                    <a:pt x="271" y="349"/>
                  </a:lnTo>
                  <a:lnTo>
                    <a:pt x="271" y="79"/>
                  </a:lnTo>
                  <a:close/>
                </a:path>
              </a:pathLst>
            </a:custGeom>
            <a:solidFill>
              <a:schemeClr val="bg1"/>
            </a:solidFill>
            <a:ln>
              <a:noFill/>
            </a:ln>
            <a:extLst/>
          </p:spPr>
          <p:txBody>
            <a:bodyPr vert="horz" wrap="square" lIns="91416" tIns="45708" rIns="91416" bIns="45708" numCol="1" anchor="t" anchorCtr="0" compatLnSpc="1">
              <a:prstTxWarp prst="textNoShape">
                <a:avLst/>
              </a:prstTxWarp>
            </a:bodyPr>
            <a:lstStyle/>
            <a:p>
              <a:pPr defTabSz="913955"/>
              <a:endParaRPr lang="en-US" sz="1700">
                <a:solidFill>
                  <a:srgbClr val="000000"/>
                </a:solidFill>
              </a:endParaRPr>
            </a:p>
          </p:txBody>
        </p:sp>
        <p:grpSp>
          <p:nvGrpSpPr>
            <p:cNvPr id="207" name="Group 206"/>
            <p:cNvGrpSpPr/>
            <p:nvPr/>
          </p:nvGrpSpPr>
          <p:grpSpPr>
            <a:xfrm>
              <a:off x="2648398" y="2856005"/>
              <a:ext cx="235707" cy="182242"/>
              <a:chOff x="5759450" y="569913"/>
              <a:chExt cx="804863" cy="622299"/>
            </a:xfrm>
            <a:solidFill>
              <a:schemeClr val="bg1"/>
            </a:solidFill>
          </p:grpSpPr>
          <p:sp>
            <p:nvSpPr>
              <p:cNvPr id="224" name="Freeform 46"/>
              <p:cNvSpPr>
                <a:spLocks/>
              </p:cNvSpPr>
              <p:nvPr/>
            </p:nvSpPr>
            <p:spPr bwMode="auto">
              <a:xfrm>
                <a:off x="5829300" y="569913"/>
                <a:ext cx="665163" cy="185737"/>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25" name="Freeform 47"/>
              <p:cNvSpPr>
                <a:spLocks/>
              </p:cNvSpPr>
              <p:nvPr/>
            </p:nvSpPr>
            <p:spPr bwMode="auto">
              <a:xfrm>
                <a:off x="5759450" y="784225"/>
                <a:ext cx="804863" cy="407987"/>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208" name="Group 207"/>
            <p:cNvGrpSpPr/>
            <p:nvPr/>
          </p:nvGrpSpPr>
          <p:grpSpPr>
            <a:xfrm>
              <a:off x="2593912" y="2565947"/>
              <a:ext cx="172935" cy="218559"/>
              <a:chOff x="8751888" y="5773738"/>
              <a:chExt cx="631825" cy="798513"/>
            </a:xfrm>
            <a:solidFill>
              <a:schemeClr val="bg1"/>
            </a:solidFill>
          </p:grpSpPr>
          <p:sp>
            <p:nvSpPr>
              <p:cNvPr id="218" name="Freeform 69"/>
              <p:cNvSpPr>
                <a:spLocks noEditPoints="1"/>
              </p:cNvSpPr>
              <p:nvPr/>
            </p:nvSpPr>
            <p:spPr bwMode="auto">
              <a:xfrm>
                <a:off x="8896350" y="5773738"/>
                <a:ext cx="341313" cy="195263"/>
              </a:xfrm>
              <a:custGeom>
                <a:avLst/>
                <a:gdLst>
                  <a:gd name="T0" fmla="*/ 161 w 162"/>
                  <a:gd name="T1" fmla="*/ 82 h 93"/>
                  <a:gd name="T2" fmla="*/ 153 w 162"/>
                  <a:gd name="T3" fmla="*/ 45 h 93"/>
                  <a:gd name="T4" fmla="*/ 139 w 162"/>
                  <a:gd name="T5" fmla="*/ 34 h 93"/>
                  <a:gd name="T6" fmla="*/ 124 w 162"/>
                  <a:gd name="T7" fmla="*/ 34 h 93"/>
                  <a:gd name="T8" fmla="*/ 81 w 162"/>
                  <a:gd name="T9" fmla="*/ 0 h 93"/>
                  <a:gd name="T10" fmla="*/ 39 w 162"/>
                  <a:gd name="T11" fmla="*/ 34 h 93"/>
                  <a:gd name="T12" fmla="*/ 24 w 162"/>
                  <a:gd name="T13" fmla="*/ 34 h 93"/>
                  <a:gd name="T14" fmla="*/ 9 w 162"/>
                  <a:gd name="T15" fmla="*/ 45 h 93"/>
                  <a:gd name="T16" fmla="*/ 2 w 162"/>
                  <a:gd name="T17" fmla="*/ 82 h 93"/>
                  <a:gd name="T18" fmla="*/ 11 w 162"/>
                  <a:gd name="T19" fmla="*/ 93 h 93"/>
                  <a:gd name="T20" fmla="*/ 151 w 162"/>
                  <a:gd name="T21" fmla="*/ 93 h 93"/>
                  <a:gd name="T22" fmla="*/ 161 w 162"/>
                  <a:gd name="T23" fmla="*/ 82 h 93"/>
                  <a:gd name="T24" fmla="*/ 81 w 162"/>
                  <a:gd name="T25" fmla="*/ 65 h 93"/>
                  <a:gd name="T26" fmla="*/ 60 w 162"/>
                  <a:gd name="T27" fmla="*/ 44 h 93"/>
                  <a:gd name="T28" fmla="*/ 81 w 162"/>
                  <a:gd name="T29" fmla="*/ 23 h 93"/>
                  <a:gd name="T30" fmla="*/ 102 w 162"/>
                  <a:gd name="T31" fmla="*/ 44 h 93"/>
                  <a:gd name="T32" fmla="*/ 81 w 162"/>
                  <a:gd name="T33" fmla="*/ 6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 h="93">
                    <a:moveTo>
                      <a:pt x="161" y="82"/>
                    </a:moveTo>
                    <a:cubicBezTo>
                      <a:pt x="153" y="45"/>
                      <a:pt x="153" y="45"/>
                      <a:pt x="153" y="45"/>
                    </a:cubicBezTo>
                    <a:cubicBezTo>
                      <a:pt x="152" y="39"/>
                      <a:pt x="145" y="34"/>
                      <a:pt x="139" y="34"/>
                    </a:cubicBezTo>
                    <a:cubicBezTo>
                      <a:pt x="124" y="34"/>
                      <a:pt x="124" y="34"/>
                      <a:pt x="124" y="34"/>
                    </a:cubicBezTo>
                    <a:cubicBezTo>
                      <a:pt x="119" y="15"/>
                      <a:pt x="102" y="0"/>
                      <a:pt x="81" y="0"/>
                    </a:cubicBezTo>
                    <a:cubicBezTo>
                      <a:pt x="61" y="0"/>
                      <a:pt x="43" y="15"/>
                      <a:pt x="39" y="34"/>
                    </a:cubicBezTo>
                    <a:cubicBezTo>
                      <a:pt x="24" y="34"/>
                      <a:pt x="24" y="34"/>
                      <a:pt x="24" y="34"/>
                    </a:cubicBezTo>
                    <a:cubicBezTo>
                      <a:pt x="17" y="34"/>
                      <a:pt x="11" y="39"/>
                      <a:pt x="9" y="45"/>
                    </a:cubicBezTo>
                    <a:cubicBezTo>
                      <a:pt x="2" y="82"/>
                      <a:pt x="2" y="82"/>
                      <a:pt x="2" y="82"/>
                    </a:cubicBezTo>
                    <a:cubicBezTo>
                      <a:pt x="0" y="88"/>
                      <a:pt x="5" y="93"/>
                      <a:pt x="11" y="93"/>
                    </a:cubicBezTo>
                    <a:cubicBezTo>
                      <a:pt x="151" y="93"/>
                      <a:pt x="151" y="93"/>
                      <a:pt x="151" y="93"/>
                    </a:cubicBezTo>
                    <a:cubicBezTo>
                      <a:pt x="158" y="93"/>
                      <a:pt x="162" y="88"/>
                      <a:pt x="161" y="82"/>
                    </a:cubicBezTo>
                    <a:close/>
                    <a:moveTo>
                      <a:pt x="81" y="65"/>
                    </a:moveTo>
                    <a:cubicBezTo>
                      <a:pt x="70" y="65"/>
                      <a:pt x="60" y="55"/>
                      <a:pt x="60" y="44"/>
                    </a:cubicBezTo>
                    <a:cubicBezTo>
                      <a:pt x="60" y="32"/>
                      <a:pt x="70" y="23"/>
                      <a:pt x="81" y="23"/>
                    </a:cubicBezTo>
                    <a:cubicBezTo>
                      <a:pt x="93" y="23"/>
                      <a:pt x="102" y="32"/>
                      <a:pt x="102" y="44"/>
                    </a:cubicBezTo>
                    <a:cubicBezTo>
                      <a:pt x="102" y="55"/>
                      <a:pt x="93" y="65"/>
                      <a:pt x="81" y="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19" name="Rectangle 70"/>
              <p:cNvSpPr>
                <a:spLocks noChangeArrowheads="1"/>
              </p:cNvSpPr>
              <p:nvPr/>
            </p:nvSpPr>
            <p:spPr bwMode="auto">
              <a:xfrm>
                <a:off x="8945563" y="6157913"/>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20" name="Rectangle 71"/>
              <p:cNvSpPr>
                <a:spLocks noChangeArrowheads="1"/>
              </p:cNvSpPr>
              <p:nvPr/>
            </p:nvSpPr>
            <p:spPr bwMode="auto">
              <a:xfrm>
                <a:off x="8945563" y="6072188"/>
                <a:ext cx="24288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21" name="Rectangle 72"/>
              <p:cNvSpPr>
                <a:spLocks noChangeArrowheads="1"/>
              </p:cNvSpPr>
              <p:nvPr/>
            </p:nvSpPr>
            <p:spPr bwMode="auto">
              <a:xfrm>
                <a:off x="8945563" y="6242050"/>
                <a:ext cx="242888"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22" name="Rectangle 73"/>
              <p:cNvSpPr>
                <a:spLocks noChangeArrowheads="1"/>
              </p:cNvSpPr>
              <p:nvPr/>
            </p:nvSpPr>
            <p:spPr bwMode="auto">
              <a:xfrm>
                <a:off x="8945563" y="6326188"/>
                <a:ext cx="168275" cy="30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23" name="Freeform 74"/>
              <p:cNvSpPr>
                <a:spLocks/>
              </p:cNvSpPr>
              <p:nvPr/>
            </p:nvSpPr>
            <p:spPr bwMode="auto">
              <a:xfrm>
                <a:off x="8751888" y="5859463"/>
                <a:ext cx="631825" cy="712788"/>
              </a:xfrm>
              <a:custGeom>
                <a:avLst/>
                <a:gdLst>
                  <a:gd name="T0" fmla="*/ 293 w 301"/>
                  <a:gd name="T1" fmla="*/ 0 h 339"/>
                  <a:gd name="T2" fmla="*/ 233 w 301"/>
                  <a:gd name="T3" fmla="*/ 0 h 339"/>
                  <a:gd name="T4" fmla="*/ 234 w 301"/>
                  <a:gd name="T5" fmla="*/ 2 h 339"/>
                  <a:gd name="T6" fmla="*/ 240 w 301"/>
                  <a:gd name="T7" fmla="*/ 31 h 339"/>
                  <a:gd name="T8" fmla="*/ 263 w 301"/>
                  <a:gd name="T9" fmla="*/ 31 h 339"/>
                  <a:gd name="T10" fmla="*/ 263 w 301"/>
                  <a:gd name="T11" fmla="*/ 269 h 339"/>
                  <a:gd name="T12" fmla="*/ 235 w 301"/>
                  <a:gd name="T13" fmla="*/ 246 h 339"/>
                  <a:gd name="T14" fmla="*/ 161 w 301"/>
                  <a:gd name="T15" fmla="*/ 284 h 339"/>
                  <a:gd name="T16" fmla="*/ 38 w 301"/>
                  <a:gd name="T17" fmla="*/ 284 h 339"/>
                  <a:gd name="T18" fmla="*/ 38 w 301"/>
                  <a:gd name="T19" fmla="*/ 31 h 339"/>
                  <a:gd name="T20" fmla="*/ 61 w 301"/>
                  <a:gd name="T21" fmla="*/ 31 h 339"/>
                  <a:gd name="T22" fmla="*/ 67 w 301"/>
                  <a:gd name="T23" fmla="*/ 2 h 339"/>
                  <a:gd name="T24" fmla="*/ 67 w 301"/>
                  <a:gd name="T25" fmla="*/ 0 h 339"/>
                  <a:gd name="T26" fmla="*/ 8 w 301"/>
                  <a:gd name="T27" fmla="*/ 0 h 339"/>
                  <a:gd name="T28" fmla="*/ 0 w 301"/>
                  <a:gd name="T29" fmla="*/ 8 h 339"/>
                  <a:gd name="T30" fmla="*/ 0 w 301"/>
                  <a:gd name="T31" fmla="*/ 331 h 339"/>
                  <a:gd name="T32" fmla="*/ 8 w 301"/>
                  <a:gd name="T33" fmla="*/ 339 h 339"/>
                  <a:gd name="T34" fmla="*/ 293 w 301"/>
                  <a:gd name="T35" fmla="*/ 339 h 339"/>
                  <a:gd name="T36" fmla="*/ 301 w 301"/>
                  <a:gd name="T37" fmla="*/ 331 h 339"/>
                  <a:gd name="T38" fmla="*/ 301 w 301"/>
                  <a:gd name="T39" fmla="*/ 8 h 339"/>
                  <a:gd name="T40" fmla="*/ 293 w 301"/>
                  <a:gd name="T41"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1" h="339">
                    <a:moveTo>
                      <a:pt x="293" y="0"/>
                    </a:moveTo>
                    <a:cubicBezTo>
                      <a:pt x="233" y="0"/>
                      <a:pt x="233" y="0"/>
                      <a:pt x="233" y="0"/>
                    </a:cubicBezTo>
                    <a:cubicBezTo>
                      <a:pt x="233" y="1"/>
                      <a:pt x="234" y="1"/>
                      <a:pt x="234" y="2"/>
                    </a:cubicBezTo>
                    <a:cubicBezTo>
                      <a:pt x="240" y="31"/>
                      <a:pt x="240" y="31"/>
                      <a:pt x="240" y="31"/>
                    </a:cubicBezTo>
                    <a:cubicBezTo>
                      <a:pt x="263" y="31"/>
                      <a:pt x="263" y="31"/>
                      <a:pt x="263" y="31"/>
                    </a:cubicBezTo>
                    <a:cubicBezTo>
                      <a:pt x="263" y="269"/>
                      <a:pt x="263" y="269"/>
                      <a:pt x="263" y="269"/>
                    </a:cubicBezTo>
                    <a:cubicBezTo>
                      <a:pt x="235" y="246"/>
                      <a:pt x="235" y="246"/>
                      <a:pt x="235" y="246"/>
                    </a:cubicBezTo>
                    <a:cubicBezTo>
                      <a:pt x="161" y="284"/>
                      <a:pt x="161" y="284"/>
                      <a:pt x="161" y="284"/>
                    </a:cubicBezTo>
                    <a:cubicBezTo>
                      <a:pt x="38" y="284"/>
                      <a:pt x="38" y="284"/>
                      <a:pt x="38" y="284"/>
                    </a:cubicBezTo>
                    <a:cubicBezTo>
                      <a:pt x="38" y="31"/>
                      <a:pt x="38" y="31"/>
                      <a:pt x="38" y="31"/>
                    </a:cubicBezTo>
                    <a:cubicBezTo>
                      <a:pt x="61" y="31"/>
                      <a:pt x="61" y="31"/>
                      <a:pt x="61" y="31"/>
                    </a:cubicBezTo>
                    <a:cubicBezTo>
                      <a:pt x="67" y="2"/>
                      <a:pt x="67" y="2"/>
                      <a:pt x="67" y="2"/>
                    </a:cubicBezTo>
                    <a:cubicBezTo>
                      <a:pt x="67" y="1"/>
                      <a:pt x="67" y="1"/>
                      <a:pt x="67" y="0"/>
                    </a:cubicBezTo>
                    <a:cubicBezTo>
                      <a:pt x="8" y="0"/>
                      <a:pt x="8" y="0"/>
                      <a:pt x="8" y="0"/>
                    </a:cubicBezTo>
                    <a:cubicBezTo>
                      <a:pt x="4" y="0"/>
                      <a:pt x="0" y="4"/>
                      <a:pt x="0" y="8"/>
                    </a:cubicBezTo>
                    <a:cubicBezTo>
                      <a:pt x="0" y="331"/>
                      <a:pt x="0" y="331"/>
                      <a:pt x="0" y="331"/>
                    </a:cubicBezTo>
                    <a:cubicBezTo>
                      <a:pt x="0" y="335"/>
                      <a:pt x="4" y="339"/>
                      <a:pt x="8" y="339"/>
                    </a:cubicBezTo>
                    <a:cubicBezTo>
                      <a:pt x="293" y="339"/>
                      <a:pt x="293" y="339"/>
                      <a:pt x="293" y="339"/>
                    </a:cubicBezTo>
                    <a:cubicBezTo>
                      <a:pt x="297" y="339"/>
                      <a:pt x="301" y="335"/>
                      <a:pt x="301" y="331"/>
                    </a:cubicBezTo>
                    <a:cubicBezTo>
                      <a:pt x="301" y="8"/>
                      <a:pt x="301" y="8"/>
                      <a:pt x="301" y="8"/>
                    </a:cubicBezTo>
                    <a:cubicBezTo>
                      <a:pt x="301" y="4"/>
                      <a:pt x="297" y="0"/>
                      <a:pt x="2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grpSp>
          <p:nvGrpSpPr>
            <p:cNvPr id="209" name="Group 208"/>
            <p:cNvGrpSpPr/>
            <p:nvPr/>
          </p:nvGrpSpPr>
          <p:grpSpPr>
            <a:xfrm>
              <a:off x="2147417" y="2541250"/>
              <a:ext cx="186946" cy="227417"/>
              <a:chOff x="2147417" y="2434213"/>
              <a:chExt cx="186946" cy="227417"/>
            </a:xfrm>
          </p:grpSpPr>
          <p:sp>
            <p:nvSpPr>
              <p:cNvPr id="216" name="Freeform 6"/>
              <p:cNvSpPr>
                <a:spLocks noEditPoints="1"/>
              </p:cNvSpPr>
              <p:nvPr/>
            </p:nvSpPr>
            <p:spPr bwMode="auto">
              <a:xfrm>
                <a:off x="2147417" y="2434213"/>
                <a:ext cx="186946" cy="227417"/>
              </a:xfrm>
              <a:custGeom>
                <a:avLst/>
                <a:gdLst>
                  <a:gd name="T0" fmla="*/ 106 w 110"/>
                  <a:gd name="T1" fmla="*/ 37 h 137"/>
                  <a:gd name="T2" fmla="*/ 73 w 110"/>
                  <a:gd name="T3" fmla="*/ 4 h 137"/>
                  <a:gd name="T4" fmla="*/ 62 w 110"/>
                  <a:gd name="T5" fmla="*/ 0 h 137"/>
                  <a:gd name="T6" fmla="*/ 13 w 110"/>
                  <a:gd name="T7" fmla="*/ 0 h 137"/>
                  <a:gd name="T8" fmla="*/ 0 w 110"/>
                  <a:gd name="T9" fmla="*/ 11 h 137"/>
                  <a:gd name="T10" fmla="*/ 0 w 110"/>
                  <a:gd name="T11" fmla="*/ 123 h 137"/>
                  <a:gd name="T12" fmla="*/ 13 w 110"/>
                  <a:gd name="T13" fmla="*/ 137 h 137"/>
                  <a:gd name="T14" fmla="*/ 97 w 110"/>
                  <a:gd name="T15" fmla="*/ 137 h 137"/>
                  <a:gd name="T16" fmla="*/ 110 w 110"/>
                  <a:gd name="T17" fmla="*/ 123 h 137"/>
                  <a:gd name="T18" fmla="*/ 110 w 110"/>
                  <a:gd name="T19" fmla="*/ 46 h 137"/>
                  <a:gd name="T20" fmla="*/ 106 w 110"/>
                  <a:gd name="T21" fmla="*/ 37 h 137"/>
                  <a:gd name="T22" fmla="*/ 54 w 110"/>
                  <a:gd name="T23" fmla="*/ 91 h 137"/>
                  <a:gd name="T24" fmla="*/ 51 w 110"/>
                  <a:gd name="T25" fmla="*/ 94 h 137"/>
                  <a:gd name="T26" fmla="*/ 48 w 110"/>
                  <a:gd name="T27" fmla="*/ 96 h 137"/>
                  <a:gd name="T28" fmla="*/ 40 w 110"/>
                  <a:gd name="T29" fmla="*/ 96 h 137"/>
                  <a:gd name="T30" fmla="*/ 36 w 110"/>
                  <a:gd name="T31" fmla="*/ 96 h 137"/>
                  <a:gd name="T32" fmla="*/ 36 w 110"/>
                  <a:gd name="T33" fmla="*/ 109 h 137"/>
                  <a:gd name="T34" fmla="*/ 29 w 110"/>
                  <a:gd name="T35" fmla="*/ 109 h 137"/>
                  <a:gd name="T36" fmla="*/ 29 w 110"/>
                  <a:gd name="T37" fmla="*/ 75 h 137"/>
                  <a:gd name="T38" fmla="*/ 40 w 110"/>
                  <a:gd name="T39" fmla="*/ 75 h 137"/>
                  <a:gd name="T40" fmla="*/ 48 w 110"/>
                  <a:gd name="T41" fmla="*/ 75 h 137"/>
                  <a:gd name="T42" fmla="*/ 53 w 110"/>
                  <a:gd name="T43" fmla="*/ 79 h 137"/>
                  <a:gd name="T44" fmla="*/ 55 w 110"/>
                  <a:gd name="T45" fmla="*/ 85 h 137"/>
                  <a:gd name="T46" fmla="*/ 54 w 110"/>
                  <a:gd name="T47" fmla="*/ 91 h 137"/>
                  <a:gd name="T48" fmla="*/ 75 w 110"/>
                  <a:gd name="T49" fmla="*/ 108 h 137"/>
                  <a:gd name="T50" fmla="*/ 73 w 110"/>
                  <a:gd name="T51" fmla="*/ 113 h 137"/>
                  <a:gd name="T52" fmla="*/ 71 w 110"/>
                  <a:gd name="T53" fmla="*/ 116 h 137"/>
                  <a:gd name="T54" fmla="*/ 70 w 110"/>
                  <a:gd name="T55" fmla="*/ 118 h 137"/>
                  <a:gd name="T56" fmla="*/ 67 w 110"/>
                  <a:gd name="T57" fmla="*/ 119 h 137"/>
                  <a:gd name="T58" fmla="*/ 64 w 110"/>
                  <a:gd name="T59" fmla="*/ 119 h 137"/>
                  <a:gd name="T60" fmla="*/ 60 w 110"/>
                  <a:gd name="T61" fmla="*/ 119 h 137"/>
                  <a:gd name="T62" fmla="*/ 59 w 110"/>
                  <a:gd name="T63" fmla="*/ 114 h 137"/>
                  <a:gd name="T64" fmla="*/ 62 w 110"/>
                  <a:gd name="T65" fmla="*/ 114 h 137"/>
                  <a:gd name="T66" fmla="*/ 66 w 110"/>
                  <a:gd name="T67" fmla="*/ 113 h 137"/>
                  <a:gd name="T68" fmla="*/ 67 w 110"/>
                  <a:gd name="T69" fmla="*/ 109 h 137"/>
                  <a:gd name="T70" fmla="*/ 58 w 110"/>
                  <a:gd name="T71" fmla="*/ 84 h 137"/>
                  <a:gd name="T72" fmla="*/ 65 w 110"/>
                  <a:gd name="T73" fmla="*/ 84 h 137"/>
                  <a:gd name="T74" fmla="*/ 71 w 110"/>
                  <a:gd name="T75" fmla="*/ 102 h 137"/>
                  <a:gd name="T76" fmla="*/ 77 w 110"/>
                  <a:gd name="T77" fmla="*/ 84 h 137"/>
                  <a:gd name="T78" fmla="*/ 83 w 110"/>
                  <a:gd name="T79" fmla="*/ 84 h 137"/>
                  <a:gd name="T80" fmla="*/ 75 w 110"/>
                  <a:gd name="T81" fmla="*/ 108 h 137"/>
                  <a:gd name="T82" fmla="*/ 62 w 110"/>
                  <a:gd name="T83" fmla="*/ 46 h 137"/>
                  <a:gd name="T84" fmla="*/ 62 w 110"/>
                  <a:gd name="T85" fmla="*/ 11 h 137"/>
                  <a:gd name="T86" fmla="*/ 97 w 110"/>
                  <a:gd name="T87" fmla="*/ 46 h 137"/>
                  <a:gd name="T88" fmla="*/ 62 w 110"/>
                  <a:gd name="T89" fmla="*/ 46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0" h="137">
                    <a:moveTo>
                      <a:pt x="106" y="37"/>
                    </a:moveTo>
                    <a:cubicBezTo>
                      <a:pt x="73" y="4"/>
                      <a:pt x="73" y="4"/>
                      <a:pt x="73" y="4"/>
                    </a:cubicBezTo>
                    <a:cubicBezTo>
                      <a:pt x="69" y="0"/>
                      <a:pt x="66" y="0"/>
                      <a:pt x="62" y="0"/>
                    </a:cubicBezTo>
                    <a:cubicBezTo>
                      <a:pt x="13" y="0"/>
                      <a:pt x="13" y="0"/>
                      <a:pt x="13" y="0"/>
                    </a:cubicBezTo>
                    <a:cubicBezTo>
                      <a:pt x="7" y="0"/>
                      <a:pt x="0" y="4"/>
                      <a:pt x="0" y="11"/>
                    </a:cubicBezTo>
                    <a:cubicBezTo>
                      <a:pt x="0" y="123"/>
                      <a:pt x="0" y="123"/>
                      <a:pt x="0" y="123"/>
                    </a:cubicBezTo>
                    <a:cubicBezTo>
                      <a:pt x="0" y="130"/>
                      <a:pt x="7" y="137"/>
                      <a:pt x="13" y="137"/>
                    </a:cubicBezTo>
                    <a:cubicBezTo>
                      <a:pt x="97" y="137"/>
                      <a:pt x="97" y="137"/>
                      <a:pt x="97" y="137"/>
                    </a:cubicBezTo>
                    <a:cubicBezTo>
                      <a:pt x="104" y="137"/>
                      <a:pt x="110" y="130"/>
                      <a:pt x="110" y="123"/>
                    </a:cubicBezTo>
                    <a:cubicBezTo>
                      <a:pt x="110" y="46"/>
                      <a:pt x="110" y="46"/>
                      <a:pt x="110" y="46"/>
                    </a:cubicBezTo>
                    <a:cubicBezTo>
                      <a:pt x="110" y="46"/>
                      <a:pt x="109" y="40"/>
                      <a:pt x="106" y="37"/>
                    </a:cubicBezTo>
                    <a:close/>
                    <a:moveTo>
                      <a:pt x="54" y="91"/>
                    </a:moveTo>
                    <a:cubicBezTo>
                      <a:pt x="53" y="92"/>
                      <a:pt x="52" y="93"/>
                      <a:pt x="51" y="94"/>
                    </a:cubicBezTo>
                    <a:cubicBezTo>
                      <a:pt x="50" y="95"/>
                      <a:pt x="49" y="95"/>
                      <a:pt x="48" y="96"/>
                    </a:cubicBezTo>
                    <a:cubicBezTo>
                      <a:pt x="46" y="96"/>
                      <a:pt x="44" y="96"/>
                      <a:pt x="40" y="96"/>
                    </a:cubicBezTo>
                    <a:cubicBezTo>
                      <a:pt x="36" y="96"/>
                      <a:pt x="36" y="96"/>
                      <a:pt x="36" y="96"/>
                    </a:cubicBezTo>
                    <a:cubicBezTo>
                      <a:pt x="36" y="109"/>
                      <a:pt x="36" y="109"/>
                      <a:pt x="36" y="109"/>
                    </a:cubicBezTo>
                    <a:cubicBezTo>
                      <a:pt x="29" y="109"/>
                      <a:pt x="29" y="109"/>
                      <a:pt x="29" y="109"/>
                    </a:cubicBezTo>
                    <a:cubicBezTo>
                      <a:pt x="29" y="75"/>
                      <a:pt x="29" y="75"/>
                      <a:pt x="29" y="75"/>
                    </a:cubicBezTo>
                    <a:cubicBezTo>
                      <a:pt x="40" y="75"/>
                      <a:pt x="40" y="75"/>
                      <a:pt x="40" y="75"/>
                    </a:cubicBezTo>
                    <a:cubicBezTo>
                      <a:pt x="44" y="75"/>
                      <a:pt x="47" y="75"/>
                      <a:pt x="48" y="75"/>
                    </a:cubicBezTo>
                    <a:cubicBezTo>
                      <a:pt x="50" y="76"/>
                      <a:pt x="52" y="77"/>
                      <a:pt x="53" y="79"/>
                    </a:cubicBezTo>
                    <a:cubicBezTo>
                      <a:pt x="55" y="80"/>
                      <a:pt x="55" y="83"/>
                      <a:pt x="55" y="85"/>
                    </a:cubicBezTo>
                    <a:cubicBezTo>
                      <a:pt x="55" y="87"/>
                      <a:pt x="55" y="89"/>
                      <a:pt x="54" y="91"/>
                    </a:cubicBezTo>
                    <a:close/>
                    <a:moveTo>
                      <a:pt x="75" y="108"/>
                    </a:moveTo>
                    <a:cubicBezTo>
                      <a:pt x="73" y="113"/>
                      <a:pt x="73" y="113"/>
                      <a:pt x="73" y="113"/>
                    </a:cubicBezTo>
                    <a:cubicBezTo>
                      <a:pt x="72" y="114"/>
                      <a:pt x="72" y="115"/>
                      <a:pt x="71" y="116"/>
                    </a:cubicBezTo>
                    <a:cubicBezTo>
                      <a:pt x="71" y="117"/>
                      <a:pt x="70" y="117"/>
                      <a:pt x="70" y="118"/>
                    </a:cubicBezTo>
                    <a:cubicBezTo>
                      <a:pt x="69" y="118"/>
                      <a:pt x="68" y="119"/>
                      <a:pt x="67" y="119"/>
                    </a:cubicBezTo>
                    <a:cubicBezTo>
                      <a:pt x="66" y="119"/>
                      <a:pt x="65" y="119"/>
                      <a:pt x="64" y="119"/>
                    </a:cubicBezTo>
                    <a:cubicBezTo>
                      <a:pt x="62" y="119"/>
                      <a:pt x="61" y="119"/>
                      <a:pt x="60" y="119"/>
                    </a:cubicBezTo>
                    <a:cubicBezTo>
                      <a:pt x="59" y="114"/>
                      <a:pt x="59" y="114"/>
                      <a:pt x="59" y="114"/>
                    </a:cubicBezTo>
                    <a:cubicBezTo>
                      <a:pt x="60" y="114"/>
                      <a:pt x="61" y="114"/>
                      <a:pt x="62" y="114"/>
                    </a:cubicBezTo>
                    <a:cubicBezTo>
                      <a:pt x="64" y="114"/>
                      <a:pt x="65" y="114"/>
                      <a:pt x="66" y="113"/>
                    </a:cubicBezTo>
                    <a:cubicBezTo>
                      <a:pt x="66" y="112"/>
                      <a:pt x="67" y="111"/>
                      <a:pt x="67" y="109"/>
                    </a:cubicBezTo>
                    <a:cubicBezTo>
                      <a:pt x="58" y="84"/>
                      <a:pt x="58" y="84"/>
                      <a:pt x="58" y="84"/>
                    </a:cubicBezTo>
                    <a:cubicBezTo>
                      <a:pt x="65" y="84"/>
                      <a:pt x="65" y="84"/>
                      <a:pt x="65" y="84"/>
                    </a:cubicBezTo>
                    <a:cubicBezTo>
                      <a:pt x="71" y="102"/>
                      <a:pt x="71" y="102"/>
                      <a:pt x="71" y="102"/>
                    </a:cubicBezTo>
                    <a:cubicBezTo>
                      <a:pt x="77" y="84"/>
                      <a:pt x="77" y="84"/>
                      <a:pt x="77" y="84"/>
                    </a:cubicBezTo>
                    <a:cubicBezTo>
                      <a:pt x="83" y="84"/>
                      <a:pt x="83" y="84"/>
                      <a:pt x="83" y="84"/>
                    </a:cubicBezTo>
                    <a:lnTo>
                      <a:pt x="75" y="108"/>
                    </a:lnTo>
                    <a:close/>
                    <a:moveTo>
                      <a:pt x="62" y="46"/>
                    </a:moveTo>
                    <a:cubicBezTo>
                      <a:pt x="62" y="11"/>
                      <a:pt x="62" y="11"/>
                      <a:pt x="62" y="11"/>
                    </a:cubicBezTo>
                    <a:cubicBezTo>
                      <a:pt x="97" y="46"/>
                      <a:pt x="97" y="46"/>
                      <a:pt x="97" y="46"/>
                    </a:cubicBezTo>
                    <a:cubicBezTo>
                      <a:pt x="62" y="46"/>
                      <a:pt x="62" y="46"/>
                      <a:pt x="62" y="4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17" name="Rounded Rectangle 216"/>
              <p:cNvSpPr/>
              <p:nvPr/>
            </p:nvSpPr>
            <p:spPr>
              <a:xfrm>
                <a:off x="2164849" y="2533526"/>
                <a:ext cx="151543" cy="106021"/>
              </a:xfrm>
              <a:prstGeom prst="roundRect">
                <a:avLst/>
              </a:prstGeom>
              <a:solidFill>
                <a:srgbClr val="FFFFFF"/>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nvGrpSpPr>
            <p:cNvPr id="210" name="Group 209"/>
            <p:cNvGrpSpPr>
              <a:grpSpLocks noChangeAspect="1"/>
            </p:cNvGrpSpPr>
            <p:nvPr/>
          </p:nvGrpSpPr>
          <p:grpSpPr>
            <a:xfrm>
              <a:off x="2360908" y="2420843"/>
              <a:ext cx="182880" cy="207225"/>
              <a:chOff x="-1425862" y="3911366"/>
              <a:chExt cx="386679" cy="438155"/>
            </a:xfrm>
            <a:solidFill>
              <a:schemeClr val="bg1"/>
            </a:solidFill>
          </p:grpSpPr>
          <p:grpSp>
            <p:nvGrpSpPr>
              <p:cNvPr id="211" name="Group 210"/>
              <p:cNvGrpSpPr/>
              <p:nvPr/>
            </p:nvGrpSpPr>
            <p:grpSpPr>
              <a:xfrm>
                <a:off x="-1425862" y="4000869"/>
                <a:ext cx="386679" cy="348652"/>
                <a:chOff x="-1425862" y="4000869"/>
                <a:chExt cx="386679" cy="348652"/>
              </a:xfrm>
              <a:grpFill/>
            </p:grpSpPr>
            <p:sp>
              <p:nvSpPr>
                <p:cNvPr id="214" name="Freeform 14"/>
                <p:cNvSpPr>
                  <a:spLocks noChangeAspect="1" noEditPoints="1"/>
                </p:cNvSpPr>
                <p:nvPr/>
              </p:nvSpPr>
              <p:spPr bwMode="auto">
                <a:xfrm>
                  <a:off x="-1425862" y="4000869"/>
                  <a:ext cx="386679" cy="348652"/>
                </a:xfrm>
                <a:custGeom>
                  <a:avLst/>
                  <a:gdLst>
                    <a:gd name="T0" fmla="*/ 198 w 308"/>
                    <a:gd name="T1" fmla="*/ 305 h 305"/>
                    <a:gd name="T2" fmla="*/ 275 w 308"/>
                    <a:gd name="T3" fmla="*/ 281 h 305"/>
                    <a:gd name="T4" fmla="*/ 275 w 308"/>
                    <a:gd name="T5" fmla="*/ 83 h 305"/>
                    <a:gd name="T6" fmla="*/ 300 w 308"/>
                    <a:gd name="T7" fmla="*/ 52 h 305"/>
                    <a:gd name="T8" fmla="*/ 231 w 308"/>
                    <a:gd name="T9" fmla="*/ 52 h 305"/>
                    <a:gd name="T10" fmla="*/ 198 w 308"/>
                    <a:gd name="T11" fmla="*/ 97 h 305"/>
                    <a:gd name="T12" fmla="*/ 155 w 308"/>
                    <a:gd name="T13" fmla="*/ 52 h 305"/>
                    <a:gd name="T14" fmla="*/ 0 w 308"/>
                    <a:gd name="T15" fmla="*/ 22 h 305"/>
                    <a:gd name="T16" fmla="*/ 55 w 308"/>
                    <a:gd name="T17" fmla="*/ 68 h 305"/>
                    <a:gd name="T18" fmla="*/ 55 w 308"/>
                    <a:gd name="T19" fmla="*/ 266 h 305"/>
                    <a:gd name="T20" fmla="*/ 198 w 308"/>
                    <a:gd name="T21" fmla="*/ 305 h 305"/>
                    <a:gd name="T22" fmla="*/ 80 w 308"/>
                    <a:gd name="T23" fmla="*/ 179 h 305"/>
                    <a:gd name="T24" fmla="*/ 130 w 308"/>
                    <a:gd name="T25" fmla="*/ 127 h 305"/>
                    <a:gd name="T26" fmla="*/ 178 w 308"/>
                    <a:gd name="T27" fmla="*/ 182 h 305"/>
                    <a:gd name="T28" fmla="*/ 128 w 308"/>
                    <a:gd name="T29" fmla="*/ 234 h 305"/>
                    <a:gd name="T30" fmla="*/ 80 w 308"/>
                    <a:gd name="T31" fmla="*/ 179 h 305"/>
                    <a:gd name="T32" fmla="*/ 160 w 308"/>
                    <a:gd name="T33" fmla="*/ 45 h 305"/>
                    <a:gd name="T34" fmla="*/ 198 w 308"/>
                    <a:gd name="T35" fmla="*/ 84 h 305"/>
                    <a:gd name="T36" fmla="*/ 227 w 308"/>
                    <a:gd name="T37" fmla="*/ 45 h 305"/>
                    <a:gd name="T38" fmla="*/ 287 w 308"/>
                    <a:gd name="T39" fmla="*/ 45 h 305"/>
                    <a:gd name="T40" fmla="*/ 308 w 308"/>
                    <a:gd name="T41" fmla="*/ 14 h 305"/>
                    <a:gd name="T42" fmla="*/ 115 w 308"/>
                    <a:gd name="T43" fmla="*/ 0 h 305"/>
                    <a:gd name="T44" fmla="*/ 94 w 308"/>
                    <a:gd name="T45" fmla="*/ 33 h 305"/>
                    <a:gd name="T46" fmla="*/ 76 w 308"/>
                    <a:gd name="T47" fmla="*/ 5 h 305"/>
                    <a:gd name="T48" fmla="*/ 22 w 308"/>
                    <a:gd name="T49" fmla="*/ 4 h 305"/>
                    <a:gd name="T50" fmla="*/ 34 w 308"/>
                    <a:gd name="T51" fmla="*/ 23 h 305"/>
                    <a:gd name="T52" fmla="*/ 160 w 308"/>
                    <a:gd name="T53" fmla="*/ 4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8" h="305">
                      <a:moveTo>
                        <a:pt x="198" y="305"/>
                      </a:moveTo>
                      <a:cubicBezTo>
                        <a:pt x="275" y="281"/>
                        <a:pt x="275" y="281"/>
                        <a:pt x="275" y="281"/>
                      </a:cubicBezTo>
                      <a:cubicBezTo>
                        <a:pt x="275" y="83"/>
                        <a:pt x="275" y="83"/>
                        <a:pt x="275" y="83"/>
                      </a:cubicBezTo>
                      <a:cubicBezTo>
                        <a:pt x="300" y="52"/>
                        <a:pt x="300" y="52"/>
                        <a:pt x="300" y="52"/>
                      </a:cubicBezTo>
                      <a:cubicBezTo>
                        <a:pt x="231" y="52"/>
                        <a:pt x="231" y="52"/>
                        <a:pt x="231" y="52"/>
                      </a:cubicBezTo>
                      <a:cubicBezTo>
                        <a:pt x="198" y="97"/>
                        <a:pt x="198" y="97"/>
                        <a:pt x="198" y="97"/>
                      </a:cubicBezTo>
                      <a:cubicBezTo>
                        <a:pt x="155" y="52"/>
                        <a:pt x="155" y="52"/>
                        <a:pt x="155" y="52"/>
                      </a:cubicBezTo>
                      <a:cubicBezTo>
                        <a:pt x="0" y="22"/>
                        <a:pt x="0" y="22"/>
                        <a:pt x="0" y="22"/>
                      </a:cubicBezTo>
                      <a:cubicBezTo>
                        <a:pt x="55" y="68"/>
                        <a:pt x="55" y="68"/>
                        <a:pt x="55" y="68"/>
                      </a:cubicBezTo>
                      <a:cubicBezTo>
                        <a:pt x="55" y="266"/>
                        <a:pt x="55" y="266"/>
                        <a:pt x="55" y="266"/>
                      </a:cubicBezTo>
                      <a:lnTo>
                        <a:pt x="198" y="305"/>
                      </a:lnTo>
                      <a:close/>
                      <a:moveTo>
                        <a:pt x="80" y="179"/>
                      </a:moveTo>
                      <a:cubicBezTo>
                        <a:pt x="81" y="149"/>
                        <a:pt x="103" y="126"/>
                        <a:pt x="130" y="127"/>
                      </a:cubicBezTo>
                      <a:cubicBezTo>
                        <a:pt x="157" y="128"/>
                        <a:pt x="179" y="153"/>
                        <a:pt x="178" y="182"/>
                      </a:cubicBezTo>
                      <a:cubicBezTo>
                        <a:pt x="178" y="212"/>
                        <a:pt x="155" y="235"/>
                        <a:pt x="128" y="234"/>
                      </a:cubicBezTo>
                      <a:cubicBezTo>
                        <a:pt x="101" y="233"/>
                        <a:pt x="80" y="208"/>
                        <a:pt x="80" y="179"/>
                      </a:cubicBezTo>
                      <a:close/>
                      <a:moveTo>
                        <a:pt x="160" y="45"/>
                      </a:moveTo>
                      <a:cubicBezTo>
                        <a:pt x="198" y="84"/>
                        <a:pt x="198" y="84"/>
                        <a:pt x="198" y="84"/>
                      </a:cubicBezTo>
                      <a:cubicBezTo>
                        <a:pt x="227" y="45"/>
                        <a:pt x="227" y="45"/>
                        <a:pt x="227" y="45"/>
                      </a:cubicBezTo>
                      <a:cubicBezTo>
                        <a:pt x="287" y="45"/>
                        <a:pt x="287" y="45"/>
                        <a:pt x="287" y="45"/>
                      </a:cubicBezTo>
                      <a:cubicBezTo>
                        <a:pt x="308" y="14"/>
                        <a:pt x="308" y="14"/>
                        <a:pt x="308" y="14"/>
                      </a:cubicBezTo>
                      <a:cubicBezTo>
                        <a:pt x="115" y="0"/>
                        <a:pt x="115" y="0"/>
                        <a:pt x="115" y="0"/>
                      </a:cubicBezTo>
                      <a:cubicBezTo>
                        <a:pt x="94" y="33"/>
                        <a:pt x="94" y="33"/>
                        <a:pt x="94" y="33"/>
                      </a:cubicBezTo>
                      <a:cubicBezTo>
                        <a:pt x="76" y="5"/>
                        <a:pt x="76" y="5"/>
                        <a:pt x="76" y="5"/>
                      </a:cubicBezTo>
                      <a:cubicBezTo>
                        <a:pt x="22" y="4"/>
                        <a:pt x="22" y="4"/>
                        <a:pt x="22" y="4"/>
                      </a:cubicBezTo>
                      <a:cubicBezTo>
                        <a:pt x="34" y="23"/>
                        <a:pt x="34" y="23"/>
                        <a:pt x="34" y="23"/>
                      </a:cubicBezTo>
                      <a:lnTo>
                        <a:pt x="160" y="45"/>
                      </a:lnTo>
                      <a:close/>
                    </a:path>
                  </a:pathLst>
                </a:custGeom>
                <a:grpFill/>
                <a:ln>
                  <a:no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15" name="Rounded Rectangle 214"/>
                <p:cNvSpPr/>
                <p:nvPr/>
              </p:nvSpPr>
              <p:spPr>
                <a:xfrm>
                  <a:off x="-1334726" y="4133850"/>
                  <a:ext cx="150631" cy="159587"/>
                </a:xfrm>
                <a:prstGeom prst="roundRect">
                  <a:avLst/>
                </a:pr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212" name="Freeform 211"/>
              <p:cNvSpPr/>
              <p:nvPr/>
            </p:nvSpPr>
            <p:spPr>
              <a:xfrm rot="212793">
                <a:off x="-1317186" y="3911366"/>
                <a:ext cx="226150" cy="129350"/>
              </a:xfrm>
              <a:custGeom>
                <a:avLst/>
                <a:gdLst>
                  <a:gd name="connsiteX0" fmla="*/ 103892 w 226150"/>
                  <a:gd name="connsiteY0" fmla="*/ 185 h 129350"/>
                  <a:gd name="connsiteX1" fmla="*/ 214051 w 226150"/>
                  <a:gd name="connsiteY1" fmla="*/ 77289 h 129350"/>
                  <a:gd name="connsiteX2" fmla="*/ 226150 w 226150"/>
                  <a:gd name="connsiteY2" fmla="*/ 129350 h 129350"/>
                  <a:gd name="connsiteX3" fmla="*/ 145720 w 226150"/>
                  <a:gd name="connsiteY3" fmla="*/ 129350 h 129350"/>
                  <a:gd name="connsiteX4" fmla="*/ 136974 w 226150"/>
                  <a:gd name="connsiteY4" fmla="*/ 108304 h 129350"/>
                  <a:gd name="connsiteX5" fmla="*/ 113682 w 226150"/>
                  <a:gd name="connsiteY5" fmla="*/ 98459 h 129350"/>
                  <a:gd name="connsiteX6" fmla="*/ 91784 w 226150"/>
                  <a:gd name="connsiteY6" fmla="*/ 111105 h 129350"/>
                  <a:gd name="connsiteX7" fmla="*/ 86734 w 226150"/>
                  <a:gd name="connsiteY7" fmla="*/ 129350 h 129350"/>
                  <a:gd name="connsiteX8" fmla="*/ 0 w 226150"/>
                  <a:gd name="connsiteY8" fmla="*/ 129350 h 129350"/>
                  <a:gd name="connsiteX9" fmla="*/ 4098 w 226150"/>
                  <a:gd name="connsiteY9" fmla="*/ 90302 h 129350"/>
                  <a:gd name="connsiteX10" fmla="*/ 103892 w 226150"/>
                  <a:gd name="connsiteY10" fmla="*/ 185 h 129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150" h="129350">
                    <a:moveTo>
                      <a:pt x="103892" y="185"/>
                    </a:moveTo>
                    <a:cubicBezTo>
                      <a:pt x="151083" y="-2740"/>
                      <a:pt x="193710" y="29227"/>
                      <a:pt x="214051" y="77289"/>
                    </a:cubicBezTo>
                    <a:lnTo>
                      <a:pt x="226150" y="129350"/>
                    </a:lnTo>
                    <a:lnTo>
                      <a:pt x="145720" y="129350"/>
                    </a:lnTo>
                    <a:lnTo>
                      <a:pt x="136974" y="108304"/>
                    </a:lnTo>
                    <a:cubicBezTo>
                      <a:pt x="130760" y="101714"/>
                      <a:pt x="122506" y="97912"/>
                      <a:pt x="113682" y="98459"/>
                    </a:cubicBezTo>
                    <a:cubicBezTo>
                      <a:pt x="104858" y="99006"/>
                      <a:pt x="97136" y="103798"/>
                      <a:pt x="91784" y="111105"/>
                    </a:cubicBezTo>
                    <a:lnTo>
                      <a:pt x="86734" y="129350"/>
                    </a:lnTo>
                    <a:lnTo>
                      <a:pt x="0" y="129350"/>
                    </a:lnTo>
                    <a:lnTo>
                      <a:pt x="4098" y="90302"/>
                    </a:lnTo>
                    <a:cubicBezTo>
                      <a:pt x="18348" y="40096"/>
                      <a:pt x="56701" y="3110"/>
                      <a:pt x="103892" y="185"/>
                    </a:cubicBezTo>
                    <a:close/>
                  </a:path>
                </a:pathLst>
              </a:custGeom>
              <a:grp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13" name="Oval 212"/>
              <p:cNvSpPr/>
              <p:nvPr/>
            </p:nvSpPr>
            <p:spPr>
              <a:xfrm>
                <a:off x="-1237105" y="3990686"/>
                <a:ext cx="53010" cy="76673"/>
              </a:xfrm>
              <a:prstGeom prst="ellipse">
                <a:avLst/>
              </a:prstGeom>
              <a:solidFill>
                <a:srgbClr val="AAB300"/>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grpSp>
      <p:sp>
        <p:nvSpPr>
          <p:cNvPr id="243" name="Oval 242"/>
          <p:cNvSpPr>
            <a:spLocks noChangeAspect="1"/>
          </p:cNvSpPr>
          <p:nvPr/>
        </p:nvSpPr>
        <p:spPr>
          <a:xfrm>
            <a:off x="6415419" y="2701087"/>
            <a:ext cx="274249" cy="271189"/>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44" name="Oval 243"/>
          <p:cNvSpPr>
            <a:spLocks noChangeAspect="1"/>
          </p:cNvSpPr>
          <p:nvPr/>
        </p:nvSpPr>
        <p:spPr>
          <a:xfrm>
            <a:off x="6412917" y="2698133"/>
            <a:ext cx="274249" cy="271189"/>
          </a:xfrm>
          <a:prstGeom prst="ellipse">
            <a:avLst/>
          </a:prstGeom>
          <a:solidFill>
            <a:schemeClr val="accent2"/>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245" name="Rounded Rectangle 244"/>
          <p:cNvSpPr/>
          <p:nvPr/>
        </p:nvSpPr>
        <p:spPr>
          <a:xfrm>
            <a:off x="10174014" y="1461656"/>
            <a:ext cx="637595" cy="307136"/>
          </a:xfrm>
          <a:prstGeom prst="round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Endpoint</a:t>
            </a:r>
            <a:endParaRPr lang="en-US" sz="1200" dirty="0">
              <a:solidFill>
                <a:srgbClr val="FFFFFF"/>
              </a:solidFill>
              <a:latin typeface="Calibri" panose="020F0502020204030204" pitchFamily="34" charset="0"/>
              <a:cs typeface="Calibri" panose="020F0502020204030204" pitchFamily="34" charset="0"/>
            </a:endParaRPr>
          </a:p>
        </p:txBody>
      </p:sp>
      <p:sp>
        <p:nvSpPr>
          <p:cNvPr id="246" name="Rounded Rectangle 245"/>
          <p:cNvSpPr/>
          <p:nvPr/>
        </p:nvSpPr>
        <p:spPr>
          <a:xfrm>
            <a:off x="7693859" y="1410010"/>
            <a:ext cx="665995" cy="30713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Endpoint</a:t>
            </a:r>
            <a:endParaRPr lang="en-US" sz="1200" dirty="0">
              <a:solidFill>
                <a:srgbClr val="FFFFFF"/>
              </a:solidFill>
              <a:latin typeface="Calibri" panose="020F0502020204030204" pitchFamily="34" charset="0"/>
              <a:cs typeface="Calibri" panose="020F0502020204030204" pitchFamily="34" charset="0"/>
            </a:endParaRPr>
          </a:p>
        </p:txBody>
      </p:sp>
      <p:sp>
        <p:nvSpPr>
          <p:cNvPr id="247" name="Rounded Rectangle 246"/>
          <p:cNvSpPr/>
          <p:nvPr/>
        </p:nvSpPr>
        <p:spPr>
          <a:xfrm>
            <a:off x="8487888" y="846879"/>
            <a:ext cx="1551529" cy="1301196"/>
          </a:xfrm>
          <a:prstGeom prst="roundRect">
            <a:avLst>
              <a:gd name="adj" fmla="val 7639"/>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grpSp>
        <p:nvGrpSpPr>
          <p:cNvPr id="248" name="Group 247"/>
          <p:cNvGrpSpPr/>
          <p:nvPr/>
        </p:nvGrpSpPr>
        <p:grpSpPr>
          <a:xfrm>
            <a:off x="9693649" y="1829503"/>
            <a:ext cx="883406" cy="649014"/>
            <a:chOff x="7790260" y="1926296"/>
            <a:chExt cx="883635" cy="649183"/>
          </a:xfrm>
        </p:grpSpPr>
        <p:sp>
          <p:nvSpPr>
            <p:cNvPr id="249" name="Freeform 46"/>
            <p:cNvSpPr>
              <a:spLocks/>
            </p:cNvSpPr>
            <p:nvPr/>
          </p:nvSpPr>
          <p:spPr bwMode="auto">
            <a:xfrm>
              <a:off x="7873511" y="1926296"/>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250" name="Freeform 5"/>
            <p:cNvSpPr>
              <a:spLocks noChangeAspect="1" noEditPoints="1"/>
            </p:cNvSpPr>
            <p:nvPr/>
          </p:nvSpPr>
          <p:spPr bwMode="auto">
            <a:xfrm>
              <a:off x="7850504" y="2075764"/>
              <a:ext cx="447636" cy="446726"/>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p>
          </p:txBody>
        </p:sp>
        <p:grpSp>
          <p:nvGrpSpPr>
            <p:cNvPr id="251" name="Group 250"/>
            <p:cNvGrpSpPr/>
            <p:nvPr/>
          </p:nvGrpSpPr>
          <p:grpSpPr>
            <a:xfrm>
              <a:off x="8077468" y="2024058"/>
              <a:ext cx="447636" cy="446726"/>
              <a:chOff x="5740457" y="1771387"/>
              <a:chExt cx="447636" cy="446726"/>
            </a:xfrm>
          </p:grpSpPr>
          <p:sp>
            <p:nvSpPr>
              <p:cNvPr id="255" name="Freeform 5"/>
              <p:cNvSpPr>
                <a:spLocks noChangeAspect="1" noEditPoints="1"/>
              </p:cNvSpPr>
              <p:nvPr/>
            </p:nvSpPr>
            <p:spPr bwMode="auto">
              <a:xfrm>
                <a:off x="5740457" y="1771387"/>
                <a:ext cx="447636" cy="446726"/>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p>
            </p:txBody>
          </p:sp>
          <p:sp>
            <p:nvSpPr>
              <p:cNvPr id="256" name="Oval 255"/>
              <p:cNvSpPr/>
              <p:nvPr/>
            </p:nvSpPr>
            <p:spPr>
              <a:xfrm>
                <a:off x="5791182" y="1820020"/>
                <a:ext cx="347472" cy="347472"/>
              </a:xfrm>
              <a:prstGeom prst="ellips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grpSp>
        <p:sp>
          <p:nvSpPr>
            <p:cNvPr id="252" name="Freeform 5"/>
            <p:cNvSpPr>
              <a:spLocks noChangeAspect="1" noEditPoints="1"/>
            </p:cNvSpPr>
            <p:nvPr/>
          </p:nvSpPr>
          <p:spPr bwMode="auto">
            <a:xfrm>
              <a:off x="8150859" y="2119021"/>
              <a:ext cx="377157" cy="376390"/>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p>
          </p:txBody>
        </p:sp>
        <p:sp>
          <p:nvSpPr>
            <p:cNvPr id="253" name="Freeform 47"/>
            <p:cNvSpPr>
              <a:spLocks/>
            </p:cNvSpPr>
            <p:nvPr/>
          </p:nvSpPr>
          <p:spPr bwMode="auto">
            <a:xfrm>
              <a:off x="7790260" y="2190109"/>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254" name="TextBox 253"/>
            <p:cNvSpPr txBox="1"/>
            <p:nvPr/>
          </p:nvSpPr>
          <p:spPr>
            <a:xfrm>
              <a:off x="7791501" y="2200753"/>
              <a:ext cx="882394" cy="369428"/>
            </a:xfrm>
            <a:prstGeom prst="rect">
              <a:avLst/>
            </a:prstGeom>
            <a:noFill/>
          </p:spPr>
          <p:txBody>
            <a:bodyPr wrap="none" rtlCol="0">
              <a:spAutoFit/>
            </a:bodyPr>
            <a:lstStyle/>
            <a:p>
              <a:pPr defTabSz="457200"/>
              <a:r>
                <a:rPr lang="en-GB" dirty="0">
                  <a:latin typeface="Calibri" panose="020F0502020204030204" pitchFamily="34" charset="0"/>
                  <a:cs typeface="Calibri" panose="020F0502020204030204" pitchFamily="34" charset="0"/>
                </a:rPr>
                <a:t>Policies</a:t>
              </a:r>
              <a:endParaRPr lang="en-US" dirty="0">
                <a:latin typeface="Calibri" panose="020F0502020204030204" pitchFamily="34" charset="0"/>
                <a:cs typeface="Calibri" panose="020F0502020204030204" pitchFamily="34" charset="0"/>
              </a:endParaRPr>
            </a:p>
          </p:txBody>
        </p:sp>
      </p:grpSp>
      <p:grpSp>
        <p:nvGrpSpPr>
          <p:cNvPr id="257" name="Group 256"/>
          <p:cNvGrpSpPr/>
          <p:nvPr/>
        </p:nvGrpSpPr>
        <p:grpSpPr>
          <a:xfrm>
            <a:off x="8006767" y="1811839"/>
            <a:ext cx="895780" cy="649013"/>
            <a:chOff x="-617481" y="2351453"/>
            <a:chExt cx="896013" cy="649183"/>
          </a:xfrm>
        </p:grpSpPr>
        <p:sp>
          <p:nvSpPr>
            <p:cNvPr id="258" name="Freeform 46"/>
            <p:cNvSpPr>
              <a:spLocks/>
            </p:cNvSpPr>
            <p:nvPr/>
          </p:nvSpPr>
          <p:spPr bwMode="auto">
            <a:xfrm>
              <a:off x="-534230" y="2351453"/>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259" name="Donut 258"/>
            <p:cNvSpPr/>
            <p:nvPr/>
          </p:nvSpPr>
          <p:spPr>
            <a:xfrm>
              <a:off x="-363999" y="2502792"/>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260" name="Donut 259"/>
            <p:cNvSpPr/>
            <p:nvPr/>
          </p:nvSpPr>
          <p:spPr>
            <a:xfrm>
              <a:off x="-91440" y="2464146"/>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cxnSp>
          <p:nvCxnSpPr>
            <p:cNvPr id="261" name="Curved Connector 260"/>
            <p:cNvCxnSpPr>
              <a:stCxn id="259" idx="6"/>
              <a:endCxn id="260" idx="2"/>
            </p:cNvCxnSpPr>
            <p:nvPr/>
          </p:nvCxnSpPr>
          <p:spPr>
            <a:xfrm flipV="1">
              <a:off x="-181119" y="2555586"/>
              <a:ext cx="89679" cy="38646"/>
            </a:xfrm>
            <a:prstGeom prst="curvedConnector3">
              <a:avLst>
                <a:gd name="adj1" fmla="val 50000"/>
              </a:avLst>
            </a:prstGeom>
            <a:ln w="25400" cap="rnd">
              <a:solidFill>
                <a:srgbClr val="6E9B94"/>
              </a:solidFill>
            </a:ln>
          </p:spPr>
          <p:style>
            <a:lnRef idx="1">
              <a:schemeClr val="accent1"/>
            </a:lnRef>
            <a:fillRef idx="0">
              <a:schemeClr val="accent1"/>
            </a:fillRef>
            <a:effectRef idx="0">
              <a:schemeClr val="accent1"/>
            </a:effectRef>
            <a:fontRef idx="minor">
              <a:schemeClr val="tx1"/>
            </a:fontRef>
          </p:style>
        </p:cxnSp>
        <p:sp>
          <p:nvSpPr>
            <p:cNvPr id="262" name="Donut 261"/>
            <p:cNvSpPr/>
            <p:nvPr/>
          </p:nvSpPr>
          <p:spPr>
            <a:xfrm>
              <a:off x="-586419" y="2555586"/>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263" name="Freeform 262"/>
            <p:cNvSpPr/>
            <p:nvPr/>
          </p:nvSpPr>
          <p:spPr>
            <a:xfrm>
              <a:off x="-519102" y="2541198"/>
              <a:ext cx="142285" cy="175959"/>
            </a:xfrm>
            <a:custGeom>
              <a:avLst/>
              <a:gdLst>
                <a:gd name="connsiteX0" fmla="*/ 50845 w 142285"/>
                <a:gd name="connsiteY0" fmla="*/ 0 h 175959"/>
                <a:gd name="connsiteX1" fmla="*/ 142285 w 142285"/>
                <a:gd name="connsiteY1" fmla="*/ 91440 h 175959"/>
                <a:gd name="connsiteX2" fmla="*/ 86438 w 142285"/>
                <a:gd name="connsiteY2" fmla="*/ 175694 h 175959"/>
                <a:gd name="connsiteX3" fmla="*/ 85127 w 142285"/>
                <a:gd name="connsiteY3" fmla="*/ 175959 h 175959"/>
                <a:gd name="connsiteX4" fmla="*/ 98940 w 142285"/>
                <a:gd name="connsiteY4" fmla="*/ 166646 h 175959"/>
                <a:gd name="connsiteX5" fmla="*/ 125722 w 142285"/>
                <a:gd name="connsiteY5" fmla="*/ 101988 h 175959"/>
                <a:gd name="connsiteX6" fmla="*/ 34282 w 142285"/>
                <a:gd name="connsiteY6" fmla="*/ 10548 h 175959"/>
                <a:gd name="connsiteX7" fmla="*/ 0 w 142285"/>
                <a:gd name="connsiteY7" fmla="*/ 17469 h 175959"/>
                <a:gd name="connsiteX8" fmla="*/ 15252 w 142285"/>
                <a:gd name="connsiteY8" fmla="*/ 7186 h 175959"/>
                <a:gd name="connsiteX9" fmla="*/ 50845 w 142285"/>
                <a:gd name="connsiteY9" fmla="*/ 0 h 17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285" h="175959">
                  <a:moveTo>
                    <a:pt x="50845" y="0"/>
                  </a:moveTo>
                  <a:cubicBezTo>
                    <a:pt x="101346" y="0"/>
                    <a:pt x="142285" y="40939"/>
                    <a:pt x="142285" y="91440"/>
                  </a:cubicBezTo>
                  <a:cubicBezTo>
                    <a:pt x="142285" y="129316"/>
                    <a:pt x="119257" y="161813"/>
                    <a:pt x="86438" y="175694"/>
                  </a:cubicBezTo>
                  <a:lnTo>
                    <a:pt x="85127" y="175959"/>
                  </a:lnTo>
                  <a:lnTo>
                    <a:pt x="98940" y="166646"/>
                  </a:lnTo>
                  <a:cubicBezTo>
                    <a:pt x="115487" y="150099"/>
                    <a:pt x="125722" y="127239"/>
                    <a:pt x="125722" y="101988"/>
                  </a:cubicBezTo>
                  <a:cubicBezTo>
                    <a:pt x="125722" y="51487"/>
                    <a:pt x="84783" y="10548"/>
                    <a:pt x="34282" y="10548"/>
                  </a:cubicBezTo>
                  <a:lnTo>
                    <a:pt x="0" y="17469"/>
                  </a:lnTo>
                  <a:lnTo>
                    <a:pt x="15252" y="7186"/>
                  </a:lnTo>
                  <a:cubicBezTo>
                    <a:pt x="26192" y="2559"/>
                    <a:pt x="38220" y="0"/>
                    <a:pt x="50845" y="0"/>
                  </a:cubicBezTo>
                  <a:close/>
                </a:path>
              </a:pathLst>
            </a:cu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chemeClr val="tx1"/>
                </a:solidFill>
              </a:endParaRPr>
            </a:p>
          </p:txBody>
        </p:sp>
        <p:sp>
          <p:nvSpPr>
            <p:cNvPr id="264" name="Freeform 47"/>
            <p:cNvSpPr>
              <a:spLocks/>
            </p:cNvSpPr>
            <p:nvPr/>
          </p:nvSpPr>
          <p:spPr bwMode="auto">
            <a:xfrm>
              <a:off x="-617481" y="2615266"/>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p>
          </p:txBody>
        </p:sp>
        <p:sp>
          <p:nvSpPr>
            <p:cNvPr id="265" name="TextBox 264"/>
            <p:cNvSpPr txBox="1"/>
            <p:nvPr/>
          </p:nvSpPr>
          <p:spPr>
            <a:xfrm>
              <a:off x="-616240" y="2625910"/>
              <a:ext cx="894772" cy="307857"/>
            </a:xfrm>
            <a:prstGeom prst="rect">
              <a:avLst/>
            </a:prstGeom>
            <a:noFill/>
          </p:spPr>
          <p:txBody>
            <a:bodyPr wrap="none" rtlCol="0">
              <a:spAutoFit/>
            </a:bodyPr>
            <a:lstStyle/>
            <a:p>
              <a:pPr defTabSz="457200"/>
              <a:r>
                <a:rPr lang="en-GB" sz="1400" dirty="0">
                  <a:latin typeface="Calibri" panose="020F0502020204030204" pitchFamily="34" charset="0"/>
                  <a:cs typeface="Calibri" panose="020F0502020204030204" pitchFamily="34" charset="0"/>
                </a:rPr>
                <a:t>Workflow</a:t>
              </a:r>
              <a:endParaRPr lang="en-US" sz="1400" dirty="0">
                <a:latin typeface="Calibri" panose="020F0502020204030204" pitchFamily="34" charset="0"/>
                <a:cs typeface="Calibri" panose="020F0502020204030204" pitchFamily="34" charset="0"/>
              </a:endParaRPr>
            </a:p>
          </p:txBody>
        </p:sp>
      </p:grpSp>
      <p:sp>
        <p:nvSpPr>
          <p:cNvPr id="266" name="Rounded Rectangle 265"/>
          <p:cNvSpPr/>
          <p:nvPr/>
        </p:nvSpPr>
        <p:spPr>
          <a:xfrm>
            <a:off x="8626749" y="925701"/>
            <a:ext cx="520792" cy="500927"/>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sp>
        <p:nvSpPr>
          <p:cNvPr id="267" name="Rounded Rectangle 266"/>
          <p:cNvSpPr/>
          <p:nvPr/>
        </p:nvSpPr>
        <p:spPr>
          <a:xfrm>
            <a:off x="9375883" y="925701"/>
            <a:ext cx="520792" cy="500927"/>
          </a:xfrm>
          <a:prstGeom prst="roundRect">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sp>
        <p:nvSpPr>
          <p:cNvPr id="268" name="Rounded Rectangle 267"/>
          <p:cNvSpPr/>
          <p:nvPr/>
        </p:nvSpPr>
        <p:spPr>
          <a:xfrm>
            <a:off x="9021742" y="1553361"/>
            <a:ext cx="520792" cy="500927"/>
          </a:xfrm>
          <a:prstGeom prst="roundRect">
            <a:avLst/>
          </a:prstGeom>
          <a:solidFill>
            <a:srgbClr val="5A8B2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269" name="Straight Connector 268"/>
          <p:cNvCxnSpPr>
            <a:stCxn id="246" idx="3"/>
            <a:endCxn id="247" idx="1"/>
          </p:cNvCxnSpPr>
          <p:nvPr/>
        </p:nvCxnSpPr>
        <p:spPr>
          <a:xfrm flipV="1">
            <a:off x="8359854" y="1497477"/>
            <a:ext cx="128033" cy="66103"/>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0" name="Straight Connector 269"/>
          <p:cNvCxnSpPr>
            <a:stCxn id="247" idx="3"/>
            <a:endCxn id="245" idx="1"/>
          </p:cNvCxnSpPr>
          <p:nvPr/>
        </p:nvCxnSpPr>
        <p:spPr>
          <a:xfrm>
            <a:off x="10039415" y="1497477"/>
            <a:ext cx="134597" cy="117748"/>
          </a:xfrm>
          <a:prstGeom prst="line">
            <a:avLst/>
          </a:prstGeom>
          <a:ln>
            <a:solidFill>
              <a:schemeClr val="tx2"/>
            </a:solidFill>
            <a:prstDash val="sysDash"/>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71" name="Straight Connector 270"/>
          <p:cNvCxnSpPr>
            <a:stCxn id="266" idx="3"/>
            <a:endCxn id="267" idx="1"/>
          </p:cNvCxnSpPr>
          <p:nvPr/>
        </p:nvCxnSpPr>
        <p:spPr>
          <a:xfrm>
            <a:off x="9147542" y="1176162"/>
            <a:ext cx="228342" cy="0"/>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p:cNvCxnSpPr>
            <a:stCxn id="267" idx="3"/>
            <a:endCxn id="247" idx="3"/>
          </p:cNvCxnSpPr>
          <p:nvPr/>
        </p:nvCxnSpPr>
        <p:spPr>
          <a:xfrm>
            <a:off x="9896676" y="1176163"/>
            <a:ext cx="142740" cy="321314"/>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3" name="Straight Connector 272"/>
          <p:cNvCxnSpPr>
            <a:stCxn id="266" idx="1"/>
            <a:endCxn id="247" idx="1"/>
          </p:cNvCxnSpPr>
          <p:nvPr/>
        </p:nvCxnSpPr>
        <p:spPr>
          <a:xfrm flipH="1">
            <a:off x="8487887" y="1176163"/>
            <a:ext cx="138862" cy="321314"/>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4" name="Straight Connector 273"/>
          <p:cNvCxnSpPr>
            <a:stCxn id="266" idx="2"/>
            <a:endCxn id="268" idx="1"/>
          </p:cNvCxnSpPr>
          <p:nvPr/>
        </p:nvCxnSpPr>
        <p:spPr>
          <a:xfrm>
            <a:off x="8887146" y="1426625"/>
            <a:ext cx="134597" cy="377198"/>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75" name="Straight Connector 274"/>
          <p:cNvCxnSpPr>
            <a:stCxn id="268" idx="3"/>
            <a:endCxn id="267" idx="2"/>
          </p:cNvCxnSpPr>
          <p:nvPr/>
        </p:nvCxnSpPr>
        <p:spPr>
          <a:xfrm flipV="1">
            <a:off x="9542536" y="1426625"/>
            <a:ext cx="93745" cy="377198"/>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grpSp>
        <p:nvGrpSpPr>
          <p:cNvPr id="276" name="Group 275"/>
          <p:cNvGrpSpPr/>
          <p:nvPr/>
        </p:nvGrpSpPr>
        <p:grpSpPr>
          <a:xfrm>
            <a:off x="7693491" y="845649"/>
            <a:ext cx="3117748" cy="1631636"/>
            <a:chOff x="8244874" y="3625057"/>
            <a:chExt cx="3118560" cy="1632060"/>
          </a:xfrm>
        </p:grpSpPr>
        <p:sp>
          <p:nvSpPr>
            <p:cNvPr id="277" name="Rounded Rectangle 276"/>
            <p:cNvSpPr/>
            <p:nvPr/>
          </p:nvSpPr>
          <p:spPr>
            <a:xfrm>
              <a:off x="10725673" y="4239995"/>
              <a:ext cx="637761" cy="307216"/>
            </a:xfrm>
            <a:prstGeom prst="round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Endpoint</a:t>
              </a:r>
              <a:endParaRPr lang="en-US" sz="1200" dirty="0">
                <a:solidFill>
                  <a:srgbClr val="FFFFFF"/>
                </a:solidFill>
                <a:latin typeface="Calibri" panose="020F0502020204030204" pitchFamily="34" charset="0"/>
                <a:cs typeface="Calibri" panose="020F0502020204030204" pitchFamily="34" charset="0"/>
              </a:endParaRPr>
            </a:p>
          </p:txBody>
        </p:sp>
        <p:sp>
          <p:nvSpPr>
            <p:cNvPr id="278" name="Rounded Rectangle 277"/>
            <p:cNvSpPr/>
            <p:nvPr/>
          </p:nvSpPr>
          <p:spPr>
            <a:xfrm>
              <a:off x="8244874" y="4188336"/>
              <a:ext cx="666168" cy="307216"/>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Endpoint</a:t>
              </a:r>
              <a:endParaRPr lang="en-US" sz="1200" dirty="0">
                <a:solidFill>
                  <a:srgbClr val="FFFFFF"/>
                </a:solidFill>
                <a:latin typeface="Calibri" panose="020F0502020204030204" pitchFamily="34" charset="0"/>
                <a:cs typeface="Calibri" panose="020F0502020204030204" pitchFamily="34" charset="0"/>
              </a:endParaRPr>
            </a:p>
          </p:txBody>
        </p:sp>
        <p:sp>
          <p:nvSpPr>
            <p:cNvPr id="279" name="Rounded Rectangle 278"/>
            <p:cNvSpPr/>
            <p:nvPr/>
          </p:nvSpPr>
          <p:spPr>
            <a:xfrm>
              <a:off x="9039108" y="3625057"/>
              <a:ext cx="1551933" cy="1301534"/>
            </a:xfrm>
            <a:prstGeom prst="roundRect">
              <a:avLst>
                <a:gd name="adj" fmla="val 7639"/>
              </a:avLst>
            </a:prstGeom>
            <a:noFill/>
            <a:ln w="19050">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srgbClr val="FFFFFF"/>
                </a:solidFill>
              </a:endParaRPr>
            </a:p>
          </p:txBody>
        </p:sp>
        <p:grpSp>
          <p:nvGrpSpPr>
            <p:cNvPr id="280" name="Group 279"/>
            <p:cNvGrpSpPr/>
            <p:nvPr/>
          </p:nvGrpSpPr>
          <p:grpSpPr>
            <a:xfrm>
              <a:off x="10245176" y="4607934"/>
              <a:ext cx="883635" cy="649183"/>
              <a:chOff x="7790260" y="1926296"/>
              <a:chExt cx="883635" cy="649183"/>
            </a:xfrm>
          </p:grpSpPr>
          <p:sp>
            <p:nvSpPr>
              <p:cNvPr id="300" name="Freeform 46"/>
              <p:cNvSpPr>
                <a:spLocks/>
              </p:cNvSpPr>
              <p:nvPr/>
            </p:nvSpPr>
            <p:spPr bwMode="auto">
              <a:xfrm>
                <a:off x="7873511" y="1926296"/>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301" name="Freeform 5"/>
              <p:cNvSpPr>
                <a:spLocks noChangeAspect="1" noEditPoints="1"/>
              </p:cNvSpPr>
              <p:nvPr/>
            </p:nvSpPr>
            <p:spPr bwMode="auto">
              <a:xfrm>
                <a:off x="7850504" y="2075764"/>
                <a:ext cx="447636" cy="446726"/>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grpSp>
            <p:nvGrpSpPr>
              <p:cNvPr id="302" name="Group 301"/>
              <p:cNvGrpSpPr/>
              <p:nvPr/>
            </p:nvGrpSpPr>
            <p:grpSpPr>
              <a:xfrm>
                <a:off x="8077468" y="2024058"/>
                <a:ext cx="447636" cy="446726"/>
                <a:chOff x="5740457" y="1771387"/>
                <a:chExt cx="447636" cy="446726"/>
              </a:xfrm>
            </p:grpSpPr>
            <p:sp>
              <p:nvSpPr>
                <p:cNvPr id="306" name="Freeform 5"/>
                <p:cNvSpPr>
                  <a:spLocks noChangeAspect="1" noEditPoints="1"/>
                </p:cNvSpPr>
                <p:nvPr/>
              </p:nvSpPr>
              <p:spPr bwMode="auto">
                <a:xfrm>
                  <a:off x="5740457" y="1771387"/>
                  <a:ext cx="447636" cy="446726"/>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307" name="Oval 306"/>
                <p:cNvSpPr/>
                <p:nvPr/>
              </p:nvSpPr>
              <p:spPr>
                <a:xfrm>
                  <a:off x="5791182" y="1820020"/>
                  <a:ext cx="347472" cy="347472"/>
                </a:xfrm>
                <a:prstGeom prst="ellipse">
                  <a:avLst/>
                </a:prstGeom>
                <a:solidFill>
                  <a:schemeClr val="bg1"/>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grpSp>
          <p:sp>
            <p:nvSpPr>
              <p:cNvPr id="303" name="Freeform 5"/>
              <p:cNvSpPr>
                <a:spLocks noChangeAspect="1" noEditPoints="1"/>
              </p:cNvSpPr>
              <p:nvPr/>
            </p:nvSpPr>
            <p:spPr bwMode="auto">
              <a:xfrm>
                <a:off x="8150859" y="2119021"/>
                <a:ext cx="377157" cy="376390"/>
              </a:xfrm>
              <a:custGeom>
                <a:avLst/>
                <a:gdLst>
                  <a:gd name="T0" fmla="*/ 618 w 662"/>
                  <a:gd name="T1" fmla="*/ 291 h 661"/>
                  <a:gd name="T2" fmla="*/ 614 w 662"/>
                  <a:gd name="T3" fmla="*/ 244 h 661"/>
                  <a:gd name="T4" fmla="*/ 630 w 662"/>
                  <a:gd name="T5" fmla="*/ 187 h 661"/>
                  <a:gd name="T6" fmla="*/ 581 w 662"/>
                  <a:gd name="T7" fmla="*/ 184 h 661"/>
                  <a:gd name="T8" fmla="*/ 562 w 662"/>
                  <a:gd name="T9" fmla="*/ 155 h 661"/>
                  <a:gd name="T10" fmla="*/ 578 w 662"/>
                  <a:gd name="T11" fmla="*/ 109 h 661"/>
                  <a:gd name="T12" fmla="*/ 520 w 662"/>
                  <a:gd name="T13" fmla="*/ 102 h 661"/>
                  <a:gd name="T14" fmla="*/ 477 w 662"/>
                  <a:gd name="T15" fmla="*/ 80 h 661"/>
                  <a:gd name="T16" fmla="*/ 480 w 662"/>
                  <a:gd name="T17" fmla="*/ 45 h 661"/>
                  <a:gd name="T18" fmla="*/ 427 w 662"/>
                  <a:gd name="T19" fmla="*/ 23 h 661"/>
                  <a:gd name="T20" fmla="*/ 370 w 662"/>
                  <a:gd name="T21" fmla="*/ 43 h 661"/>
                  <a:gd name="T22" fmla="*/ 359 w 662"/>
                  <a:gd name="T23" fmla="*/ 10 h 661"/>
                  <a:gd name="T24" fmla="*/ 303 w 662"/>
                  <a:gd name="T25" fmla="*/ 10 h 661"/>
                  <a:gd name="T26" fmla="*/ 292 w 662"/>
                  <a:gd name="T27" fmla="*/ 43 h 661"/>
                  <a:gd name="T28" fmla="*/ 234 w 662"/>
                  <a:gd name="T29" fmla="*/ 23 h 661"/>
                  <a:gd name="T30" fmla="*/ 182 w 662"/>
                  <a:gd name="T31" fmla="*/ 45 h 661"/>
                  <a:gd name="T32" fmla="*/ 185 w 662"/>
                  <a:gd name="T33" fmla="*/ 80 h 661"/>
                  <a:gd name="T34" fmla="*/ 142 w 662"/>
                  <a:gd name="T35" fmla="*/ 102 h 661"/>
                  <a:gd name="T36" fmla="*/ 84 w 662"/>
                  <a:gd name="T37" fmla="*/ 109 h 661"/>
                  <a:gd name="T38" fmla="*/ 100 w 662"/>
                  <a:gd name="T39" fmla="*/ 155 h 661"/>
                  <a:gd name="T40" fmla="*/ 80 w 662"/>
                  <a:gd name="T41" fmla="*/ 184 h 661"/>
                  <a:gd name="T42" fmla="*/ 32 w 662"/>
                  <a:gd name="T43" fmla="*/ 187 h 661"/>
                  <a:gd name="T44" fmla="*/ 47 w 662"/>
                  <a:gd name="T45" fmla="*/ 244 h 661"/>
                  <a:gd name="T46" fmla="*/ 43 w 662"/>
                  <a:gd name="T47" fmla="*/ 291 h 661"/>
                  <a:gd name="T48" fmla="*/ 0 w 662"/>
                  <a:gd name="T49" fmla="*/ 312 h 661"/>
                  <a:gd name="T50" fmla="*/ 36 w 662"/>
                  <a:gd name="T51" fmla="*/ 359 h 661"/>
                  <a:gd name="T52" fmla="*/ 50 w 662"/>
                  <a:gd name="T53" fmla="*/ 405 h 661"/>
                  <a:gd name="T54" fmla="*/ 18 w 662"/>
                  <a:gd name="T55" fmla="*/ 440 h 661"/>
                  <a:gd name="T56" fmla="*/ 69 w 662"/>
                  <a:gd name="T57" fmla="*/ 470 h 661"/>
                  <a:gd name="T58" fmla="*/ 100 w 662"/>
                  <a:gd name="T59" fmla="*/ 506 h 661"/>
                  <a:gd name="T60" fmla="*/ 84 w 662"/>
                  <a:gd name="T61" fmla="*/ 537 h 661"/>
                  <a:gd name="T62" fmla="*/ 124 w 662"/>
                  <a:gd name="T63" fmla="*/ 577 h 661"/>
                  <a:gd name="T64" fmla="*/ 155 w 662"/>
                  <a:gd name="T65" fmla="*/ 561 h 661"/>
                  <a:gd name="T66" fmla="*/ 192 w 662"/>
                  <a:gd name="T67" fmla="*/ 592 h 661"/>
                  <a:gd name="T68" fmla="*/ 221 w 662"/>
                  <a:gd name="T69" fmla="*/ 643 h 661"/>
                  <a:gd name="T70" fmla="*/ 257 w 662"/>
                  <a:gd name="T71" fmla="*/ 611 h 661"/>
                  <a:gd name="T72" fmla="*/ 303 w 662"/>
                  <a:gd name="T73" fmla="*/ 626 h 661"/>
                  <a:gd name="T74" fmla="*/ 349 w 662"/>
                  <a:gd name="T75" fmla="*/ 661 h 661"/>
                  <a:gd name="T76" fmla="*/ 370 w 662"/>
                  <a:gd name="T77" fmla="*/ 618 h 661"/>
                  <a:gd name="T78" fmla="*/ 418 w 662"/>
                  <a:gd name="T79" fmla="*/ 614 h 661"/>
                  <a:gd name="T80" fmla="*/ 474 w 662"/>
                  <a:gd name="T81" fmla="*/ 629 h 661"/>
                  <a:gd name="T82" fmla="*/ 477 w 662"/>
                  <a:gd name="T83" fmla="*/ 581 h 661"/>
                  <a:gd name="T84" fmla="*/ 506 w 662"/>
                  <a:gd name="T85" fmla="*/ 561 h 661"/>
                  <a:gd name="T86" fmla="*/ 552 w 662"/>
                  <a:gd name="T87" fmla="*/ 577 h 661"/>
                  <a:gd name="T88" fmla="*/ 560 w 662"/>
                  <a:gd name="T89" fmla="*/ 519 h 661"/>
                  <a:gd name="T90" fmla="*/ 581 w 662"/>
                  <a:gd name="T91" fmla="*/ 477 h 661"/>
                  <a:gd name="T92" fmla="*/ 616 w 662"/>
                  <a:gd name="T93" fmla="*/ 479 h 661"/>
                  <a:gd name="T94" fmla="*/ 638 w 662"/>
                  <a:gd name="T95" fmla="*/ 427 h 661"/>
                  <a:gd name="T96" fmla="*/ 618 w 662"/>
                  <a:gd name="T97" fmla="*/ 370 h 661"/>
                  <a:gd name="T98" fmla="*/ 651 w 662"/>
                  <a:gd name="T99" fmla="*/ 359 h 661"/>
                  <a:gd name="T100" fmla="*/ 651 w 662"/>
                  <a:gd name="T101" fmla="*/ 302 h 661"/>
                  <a:gd name="T102" fmla="*/ 331 w 662"/>
                  <a:gd name="T103" fmla="*/ 76 h 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2" h="661">
                    <a:moveTo>
                      <a:pt x="651" y="302"/>
                    </a:moveTo>
                    <a:cubicBezTo>
                      <a:pt x="651" y="302"/>
                      <a:pt x="631" y="302"/>
                      <a:pt x="626" y="302"/>
                    </a:cubicBezTo>
                    <a:cubicBezTo>
                      <a:pt x="621" y="302"/>
                      <a:pt x="618" y="291"/>
                      <a:pt x="618" y="291"/>
                    </a:cubicBezTo>
                    <a:cubicBezTo>
                      <a:pt x="618" y="291"/>
                      <a:pt x="618" y="291"/>
                      <a:pt x="618" y="291"/>
                    </a:cubicBezTo>
                    <a:cubicBezTo>
                      <a:pt x="617" y="279"/>
                      <a:pt x="614" y="268"/>
                      <a:pt x="611" y="256"/>
                    </a:cubicBezTo>
                    <a:cubicBezTo>
                      <a:pt x="611" y="255"/>
                      <a:pt x="610" y="245"/>
                      <a:pt x="614" y="244"/>
                    </a:cubicBezTo>
                    <a:cubicBezTo>
                      <a:pt x="619" y="242"/>
                      <a:pt x="638" y="234"/>
                      <a:pt x="638" y="234"/>
                    </a:cubicBezTo>
                    <a:cubicBezTo>
                      <a:pt x="643" y="232"/>
                      <a:pt x="646" y="226"/>
                      <a:pt x="643" y="220"/>
                    </a:cubicBezTo>
                    <a:cubicBezTo>
                      <a:pt x="630" y="187"/>
                      <a:pt x="630" y="187"/>
                      <a:pt x="630" y="187"/>
                    </a:cubicBezTo>
                    <a:cubicBezTo>
                      <a:pt x="627" y="182"/>
                      <a:pt x="621" y="179"/>
                      <a:pt x="616" y="182"/>
                    </a:cubicBezTo>
                    <a:cubicBezTo>
                      <a:pt x="616" y="182"/>
                      <a:pt x="597" y="189"/>
                      <a:pt x="593" y="191"/>
                    </a:cubicBezTo>
                    <a:cubicBezTo>
                      <a:pt x="588" y="193"/>
                      <a:pt x="581" y="184"/>
                      <a:pt x="581" y="184"/>
                    </a:cubicBezTo>
                    <a:cubicBezTo>
                      <a:pt x="581" y="184"/>
                      <a:pt x="581" y="184"/>
                      <a:pt x="581" y="184"/>
                    </a:cubicBezTo>
                    <a:cubicBezTo>
                      <a:pt x="575" y="174"/>
                      <a:pt x="569" y="164"/>
                      <a:pt x="562" y="155"/>
                    </a:cubicBezTo>
                    <a:cubicBezTo>
                      <a:pt x="562" y="155"/>
                      <a:pt x="562" y="155"/>
                      <a:pt x="562" y="155"/>
                    </a:cubicBezTo>
                    <a:cubicBezTo>
                      <a:pt x="562" y="155"/>
                      <a:pt x="556" y="145"/>
                      <a:pt x="560" y="142"/>
                    </a:cubicBezTo>
                    <a:cubicBezTo>
                      <a:pt x="563" y="138"/>
                      <a:pt x="578" y="124"/>
                      <a:pt x="578" y="124"/>
                    </a:cubicBezTo>
                    <a:cubicBezTo>
                      <a:pt x="582" y="120"/>
                      <a:pt x="582" y="113"/>
                      <a:pt x="578" y="109"/>
                    </a:cubicBezTo>
                    <a:cubicBezTo>
                      <a:pt x="552" y="84"/>
                      <a:pt x="552" y="84"/>
                      <a:pt x="552" y="84"/>
                    </a:cubicBezTo>
                    <a:cubicBezTo>
                      <a:pt x="548" y="80"/>
                      <a:pt x="542" y="80"/>
                      <a:pt x="538" y="84"/>
                    </a:cubicBezTo>
                    <a:cubicBezTo>
                      <a:pt x="538" y="84"/>
                      <a:pt x="523" y="98"/>
                      <a:pt x="520" y="102"/>
                    </a:cubicBezTo>
                    <a:cubicBezTo>
                      <a:pt x="516" y="105"/>
                      <a:pt x="506" y="100"/>
                      <a:pt x="506" y="100"/>
                    </a:cubicBezTo>
                    <a:cubicBezTo>
                      <a:pt x="506" y="100"/>
                      <a:pt x="506" y="100"/>
                      <a:pt x="506" y="100"/>
                    </a:cubicBezTo>
                    <a:cubicBezTo>
                      <a:pt x="497" y="92"/>
                      <a:pt x="487" y="86"/>
                      <a:pt x="477" y="80"/>
                    </a:cubicBezTo>
                    <a:cubicBezTo>
                      <a:pt x="477" y="80"/>
                      <a:pt x="477" y="80"/>
                      <a:pt x="477" y="80"/>
                    </a:cubicBezTo>
                    <a:cubicBezTo>
                      <a:pt x="477" y="80"/>
                      <a:pt x="468" y="73"/>
                      <a:pt x="470" y="68"/>
                    </a:cubicBezTo>
                    <a:cubicBezTo>
                      <a:pt x="472" y="64"/>
                      <a:pt x="480" y="45"/>
                      <a:pt x="480" y="45"/>
                    </a:cubicBezTo>
                    <a:cubicBezTo>
                      <a:pt x="482" y="40"/>
                      <a:pt x="479" y="34"/>
                      <a:pt x="474" y="32"/>
                    </a:cubicBezTo>
                    <a:cubicBezTo>
                      <a:pt x="441" y="18"/>
                      <a:pt x="441" y="18"/>
                      <a:pt x="441" y="18"/>
                    </a:cubicBezTo>
                    <a:cubicBezTo>
                      <a:pt x="436" y="16"/>
                      <a:pt x="430" y="18"/>
                      <a:pt x="427" y="23"/>
                    </a:cubicBezTo>
                    <a:cubicBezTo>
                      <a:pt x="427" y="23"/>
                      <a:pt x="420" y="42"/>
                      <a:pt x="418" y="47"/>
                    </a:cubicBezTo>
                    <a:cubicBezTo>
                      <a:pt x="416" y="51"/>
                      <a:pt x="406" y="50"/>
                      <a:pt x="405" y="50"/>
                    </a:cubicBezTo>
                    <a:cubicBezTo>
                      <a:pt x="393" y="47"/>
                      <a:pt x="382" y="45"/>
                      <a:pt x="370" y="43"/>
                    </a:cubicBezTo>
                    <a:cubicBezTo>
                      <a:pt x="370" y="43"/>
                      <a:pt x="370" y="43"/>
                      <a:pt x="370" y="43"/>
                    </a:cubicBezTo>
                    <a:cubicBezTo>
                      <a:pt x="370" y="43"/>
                      <a:pt x="359" y="40"/>
                      <a:pt x="359" y="35"/>
                    </a:cubicBezTo>
                    <a:cubicBezTo>
                      <a:pt x="359" y="30"/>
                      <a:pt x="359" y="10"/>
                      <a:pt x="359" y="10"/>
                    </a:cubicBezTo>
                    <a:cubicBezTo>
                      <a:pt x="359" y="4"/>
                      <a:pt x="355" y="0"/>
                      <a:pt x="349" y="0"/>
                    </a:cubicBezTo>
                    <a:cubicBezTo>
                      <a:pt x="313" y="0"/>
                      <a:pt x="313" y="0"/>
                      <a:pt x="313" y="0"/>
                    </a:cubicBezTo>
                    <a:cubicBezTo>
                      <a:pt x="307" y="0"/>
                      <a:pt x="303" y="4"/>
                      <a:pt x="303" y="10"/>
                    </a:cubicBezTo>
                    <a:cubicBezTo>
                      <a:pt x="303" y="10"/>
                      <a:pt x="303" y="30"/>
                      <a:pt x="303" y="35"/>
                    </a:cubicBezTo>
                    <a:cubicBezTo>
                      <a:pt x="303" y="40"/>
                      <a:pt x="292" y="43"/>
                      <a:pt x="292" y="43"/>
                    </a:cubicBezTo>
                    <a:cubicBezTo>
                      <a:pt x="292" y="43"/>
                      <a:pt x="292" y="43"/>
                      <a:pt x="292" y="43"/>
                    </a:cubicBezTo>
                    <a:cubicBezTo>
                      <a:pt x="280" y="45"/>
                      <a:pt x="268" y="47"/>
                      <a:pt x="257" y="50"/>
                    </a:cubicBezTo>
                    <a:cubicBezTo>
                      <a:pt x="255" y="50"/>
                      <a:pt x="246" y="51"/>
                      <a:pt x="244" y="47"/>
                    </a:cubicBezTo>
                    <a:cubicBezTo>
                      <a:pt x="242" y="42"/>
                      <a:pt x="234" y="23"/>
                      <a:pt x="234" y="23"/>
                    </a:cubicBezTo>
                    <a:cubicBezTo>
                      <a:pt x="232" y="18"/>
                      <a:pt x="226" y="16"/>
                      <a:pt x="221" y="18"/>
                    </a:cubicBezTo>
                    <a:cubicBezTo>
                      <a:pt x="188" y="32"/>
                      <a:pt x="188" y="32"/>
                      <a:pt x="188" y="32"/>
                    </a:cubicBezTo>
                    <a:cubicBezTo>
                      <a:pt x="182" y="34"/>
                      <a:pt x="180" y="40"/>
                      <a:pt x="182" y="45"/>
                    </a:cubicBezTo>
                    <a:cubicBezTo>
                      <a:pt x="182" y="45"/>
                      <a:pt x="190" y="64"/>
                      <a:pt x="192" y="68"/>
                    </a:cubicBezTo>
                    <a:cubicBezTo>
                      <a:pt x="194" y="73"/>
                      <a:pt x="185" y="80"/>
                      <a:pt x="185" y="80"/>
                    </a:cubicBezTo>
                    <a:cubicBezTo>
                      <a:pt x="185" y="80"/>
                      <a:pt x="185" y="80"/>
                      <a:pt x="185" y="80"/>
                    </a:cubicBezTo>
                    <a:cubicBezTo>
                      <a:pt x="174" y="86"/>
                      <a:pt x="165" y="92"/>
                      <a:pt x="155" y="100"/>
                    </a:cubicBezTo>
                    <a:cubicBezTo>
                      <a:pt x="155" y="99"/>
                      <a:pt x="155" y="99"/>
                      <a:pt x="155" y="99"/>
                    </a:cubicBezTo>
                    <a:cubicBezTo>
                      <a:pt x="155" y="99"/>
                      <a:pt x="146" y="105"/>
                      <a:pt x="142" y="102"/>
                    </a:cubicBezTo>
                    <a:cubicBezTo>
                      <a:pt x="138" y="98"/>
                      <a:pt x="124" y="84"/>
                      <a:pt x="124" y="84"/>
                    </a:cubicBezTo>
                    <a:cubicBezTo>
                      <a:pt x="120" y="80"/>
                      <a:pt x="114" y="80"/>
                      <a:pt x="110" y="84"/>
                    </a:cubicBezTo>
                    <a:cubicBezTo>
                      <a:pt x="84" y="109"/>
                      <a:pt x="84" y="109"/>
                      <a:pt x="84" y="109"/>
                    </a:cubicBezTo>
                    <a:cubicBezTo>
                      <a:pt x="80" y="113"/>
                      <a:pt x="80" y="120"/>
                      <a:pt x="84" y="124"/>
                    </a:cubicBezTo>
                    <a:cubicBezTo>
                      <a:pt x="84" y="124"/>
                      <a:pt x="98" y="138"/>
                      <a:pt x="102" y="142"/>
                    </a:cubicBezTo>
                    <a:cubicBezTo>
                      <a:pt x="106" y="145"/>
                      <a:pt x="100" y="155"/>
                      <a:pt x="100" y="155"/>
                    </a:cubicBezTo>
                    <a:cubicBezTo>
                      <a:pt x="100" y="155"/>
                      <a:pt x="100" y="155"/>
                      <a:pt x="100" y="155"/>
                    </a:cubicBezTo>
                    <a:cubicBezTo>
                      <a:pt x="93" y="164"/>
                      <a:pt x="86" y="174"/>
                      <a:pt x="80" y="184"/>
                    </a:cubicBezTo>
                    <a:cubicBezTo>
                      <a:pt x="80" y="184"/>
                      <a:pt x="80" y="184"/>
                      <a:pt x="80" y="184"/>
                    </a:cubicBezTo>
                    <a:cubicBezTo>
                      <a:pt x="80" y="184"/>
                      <a:pt x="73" y="193"/>
                      <a:pt x="69" y="191"/>
                    </a:cubicBezTo>
                    <a:cubicBezTo>
                      <a:pt x="64" y="189"/>
                      <a:pt x="45" y="182"/>
                      <a:pt x="45" y="182"/>
                    </a:cubicBezTo>
                    <a:cubicBezTo>
                      <a:pt x="40" y="179"/>
                      <a:pt x="34" y="182"/>
                      <a:pt x="32" y="187"/>
                    </a:cubicBezTo>
                    <a:cubicBezTo>
                      <a:pt x="18" y="220"/>
                      <a:pt x="18" y="220"/>
                      <a:pt x="18" y="220"/>
                    </a:cubicBezTo>
                    <a:cubicBezTo>
                      <a:pt x="16" y="226"/>
                      <a:pt x="19" y="232"/>
                      <a:pt x="24" y="234"/>
                    </a:cubicBezTo>
                    <a:cubicBezTo>
                      <a:pt x="24" y="234"/>
                      <a:pt x="43" y="242"/>
                      <a:pt x="47" y="244"/>
                    </a:cubicBezTo>
                    <a:cubicBezTo>
                      <a:pt x="51" y="245"/>
                      <a:pt x="50" y="255"/>
                      <a:pt x="50" y="256"/>
                    </a:cubicBezTo>
                    <a:cubicBezTo>
                      <a:pt x="47" y="268"/>
                      <a:pt x="45" y="279"/>
                      <a:pt x="43" y="291"/>
                    </a:cubicBezTo>
                    <a:cubicBezTo>
                      <a:pt x="43" y="291"/>
                      <a:pt x="43" y="291"/>
                      <a:pt x="43" y="291"/>
                    </a:cubicBezTo>
                    <a:cubicBezTo>
                      <a:pt x="43" y="291"/>
                      <a:pt x="41" y="302"/>
                      <a:pt x="36" y="302"/>
                    </a:cubicBezTo>
                    <a:cubicBezTo>
                      <a:pt x="31" y="302"/>
                      <a:pt x="10" y="302"/>
                      <a:pt x="10" y="302"/>
                    </a:cubicBezTo>
                    <a:cubicBezTo>
                      <a:pt x="5" y="302"/>
                      <a:pt x="0" y="307"/>
                      <a:pt x="0" y="312"/>
                    </a:cubicBezTo>
                    <a:cubicBezTo>
                      <a:pt x="0" y="348"/>
                      <a:pt x="0" y="348"/>
                      <a:pt x="0" y="348"/>
                    </a:cubicBezTo>
                    <a:cubicBezTo>
                      <a:pt x="0" y="354"/>
                      <a:pt x="5" y="359"/>
                      <a:pt x="10" y="359"/>
                    </a:cubicBezTo>
                    <a:cubicBezTo>
                      <a:pt x="10" y="359"/>
                      <a:pt x="31" y="359"/>
                      <a:pt x="36" y="359"/>
                    </a:cubicBezTo>
                    <a:cubicBezTo>
                      <a:pt x="41" y="359"/>
                      <a:pt x="43" y="370"/>
                      <a:pt x="43" y="370"/>
                    </a:cubicBezTo>
                    <a:cubicBezTo>
                      <a:pt x="43" y="370"/>
                      <a:pt x="43" y="370"/>
                      <a:pt x="43" y="370"/>
                    </a:cubicBezTo>
                    <a:cubicBezTo>
                      <a:pt x="45" y="381"/>
                      <a:pt x="47" y="393"/>
                      <a:pt x="50" y="405"/>
                    </a:cubicBezTo>
                    <a:cubicBezTo>
                      <a:pt x="50" y="406"/>
                      <a:pt x="51" y="416"/>
                      <a:pt x="47" y="417"/>
                    </a:cubicBezTo>
                    <a:cubicBezTo>
                      <a:pt x="43" y="419"/>
                      <a:pt x="24" y="427"/>
                      <a:pt x="24" y="427"/>
                    </a:cubicBezTo>
                    <a:cubicBezTo>
                      <a:pt x="19" y="429"/>
                      <a:pt x="16" y="435"/>
                      <a:pt x="18" y="440"/>
                    </a:cubicBezTo>
                    <a:cubicBezTo>
                      <a:pt x="32" y="474"/>
                      <a:pt x="32" y="474"/>
                      <a:pt x="32" y="474"/>
                    </a:cubicBezTo>
                    <a:cubicBezTo>
                      <a:pt x="34" y="479"/>
                      <a:pt x="40" y="481"/>
                      <a:pt x="45" y="479"/>
                    </a:cubicBezTo>
                    <a:cubicBezTo>
                      <a:pt x="45" y="479"/>
                      <a:pt x="64" y="471"/>
                      <a:pt x="69" y="470"/>
                    </a:cubicBezTo>
                    <a:cubicBezTo>
                      <a:pt x="73" y="468"/>
                      <a:pt x="80" y="477"/>
                      <a:pt x="80" y="477"/>
                    </a:cubicBezTo>
                    <a:cubicBezTo>
                      <a:pt x="80" y="477"/>
                      <a:pt x="80" y="477"/>
                      <a:pt x="80" y="477"/>
                    </a:cubicBezTo>
                    <a:cubicBezTo>
                      <a:pt x="86" y="487"/>
                      <a:pt x="93" y="497"/>
                      <a:pt x="100" y="506"/>
                    </a:cubicBezTo>
                    <a:cubicBezTo>
                      <a:pt x="100" y="506"/>
                      <a:pt x="100" y="506"/>
                      <a:pt x="100" y="506"/>
                    </a:cubicBezTo>
                    <a:cubicBezTo>
                      <a:pt x="100" y="506"/>
                      <a:pt x="106" y="516"/>
                      <a:pt x="102" y="519"/>
                    </a:cubicBezTo>
                    <a:cubicBezTo>
                      <a:pt x="98" y="523"/>
                      <a:pt x="84" y="537"/>
                      <a:pt x="84" y="537"/>
                    </a:cubicBezTo>
                    <a:cubicBezTo>
                      <a:pt x="80" y="541"/>
                      <a:pt x="80" y="548"/>
                      <a:pt x="84" y="552"/>
                    </a:cubicBezTo>
                    <a:cubicBezTo>
                      <a:pt x="110" y="577"/>
                      <a:pt x="110" y="577"/>
                      <a:pt x="110" y="577"/>
                    </a:cubicBezTo>
                    <a:cubicBezTo>
                      <a:pt x="114" y="581"/>
                      <a:pt x="120" y="581"/>
                      <a:pt x="124" y="577"/>
                    </a:cubicBezTo>
                    <a:cubicBezTo>
                      <a:pt x="124" y="577"/>
                      <a:pt x="138" y="563"/>
                      <a:pt x="142" y="559"/>
                    </a:cubicBezTo>
                    <a:cubicBezTo>
                      <a:pt x="146" y="556"/>
                      <a:pt x="155" y="561"/>
                      <a:pt x="155" y="561"/>
                    </a:cubicBezTo>
                    <a:cubicBezTo>
                      <a:pt x="155" y="561"/>
                      <a:pt x="155" y="561"/>
                      <a:pt x="155" y="561"/>
                    </a:cubicBezTo>
                    <a:cubicBezTo>
                      <a:pt x="165" y="569"/>
                      <a:pt x="174" y="575"/>
                      <a:pt x="185" y="581"/>
                    </a:cubicBezTo>
                    <a:cubicBezTo>
                      <a:pt x="185" y="581"/>
                      <a:pt x="185" y="581"/>
                      <a:pt x="185" y="581"/>
                    </a:cubicBezTo>
                    <a:cubicBezTo>
                      <a:pt x="185" y="581"/>
                      <a:pt x="194" y="588"/>
                      <a:pt x="192" y="592"/>
                    </a:cubicBezTo>
                    <a:cubicBezTo>
                      <a:pt x="190" y="597"/>
                      <a:pt x="182" y="616"/>
                      <a:pt x="182" y="616"/>
                    </a:cubicBezTo>
                    <a:cubicBezTo>
                      <a:pt x="180" y="621"/>
                      <a:pt x="182" y="627"/>
                      <a:pt x="188" y="629"/>
                    </a:cubicBezTo>
                    <a:cubicBezTo>
                      <a:pt x="221" y="643"/>
                      <a:pt x="221" y="643"/>
                      <a:pt x="221" y="643"/>
                    </a:cubicBezTo>
                    <a:cubicBezTo>
                      <a:pt x="226" y="645"/>
                      <a:pt x="232" y="643"/>
                      <a:pt x="234" y="637"/>
                    </a:cubicBezTo>
                    <a:cubicBezTo>
                      <a:pt x="234" y="637"/>
                      <a:pt x="242" y="619"/>
                      <a:pt x="244" y="614"/>
                    </a:cubicBezTo>
                    <a:cubicBezTo>
                      <a:pt x="246" y="610"/>
                      <a:pt x="256" y="611"/>
                      <a:pt x="257" y="611"/>
                    </a:cubicBezTo>
                    <a:cubicBezTo>
                      <a:pt x="268" y="614"/>
                      <a:pt x="280" y="616"/>
                      <a:pt x="292" y="618"/>
                    </a:cubicBezTo>
                    <a:cubicBezTo>
                      <a:pt x="292" y="618"/>
                      <a:pt x="292" y="618"/>
                      <a:pt x="292" y="618"/>
                    </a:cubicBezTo>
                    <a:cubicBezTo>
                      <a:pt x="292" y="618"/>
                      <a:pt x="303" y="621"/>
                      <a:pt x="303" y="626"/>
                    </a:cubicBezTo>
                    <a:cubicBezTo>
                      <a:pt x="303" y="631"/>
                      <a:pt x="303" y="651"/>
                      <a:pt x="303" y="651"/>
                    </a:cubicBezTo>
                    <a:cubicBezTo>
                      <a:pt x="303" y="657"/>
                      <a:pt x="307" y="661"/>
                      <a:pt x="313" y="661"/>
                    </a:cubicBezTo>
                    <a:cubicBezTo>
                      <a:pt x="349" y="661"/>
                      <a:pt x="349" y="661"/>
                      <a:pt x="349" y="661"/>
                    </a:cubicBezTo>
                    <a:cubicBezTo>
                      <a:pt x="355" y="661"/>
                      <a:pt x="359" y="657"/>
                      <a:pt x="359" y="651"/>
                    </a:cubicBezTo>
                    <a:cubicBezTo>
                      <a:pt x="359" y="651"/>
                      <a:pt x="359" y="631"/>
                      <a:pt x="359" y="626"/>
                    </a:cubicBezTo>
                    <a:cubicBezTo>
                      <a:pt x="359" y="621"/>
                      <a:pt x="370" y="618"/>
                      <a:pt x="370" y="618"/>
                    </a:cubicBezTo>
                    <a:cubicBezTo>
                      <a:pt x="370" y="618"/>
                      <a:pt x="370" y="618"/>
                      <a:pt x="370" y="618"/>
                    </a:cubicBezTo>
                    <a:cubicBezTo>
                      <a:pt x="382" y="616"/>
                      <a:pt x="393" y="614"/>
                      <a:pt x="405" y="611"/>
                    </a:cubicBezTo>
                    <a:cubicBezTo>
                      <a:pt x="406" y="611"/>
                      <a:pt x="416" y="610"/>
                      <a:pt x="418" y="614"/>
                    </a:cubicBezTo>
                    <a:cubicBezTo>
                      <a:pt x="420" y="619"/>
                      <a:pt x="427" y="637"/>
                      <a:pt x="427" y="637"/>
                    </a:cubicBezTo>
                    <a:cubicBezTo>
                      <a:pt x="430" y="643"/>
                      <a:pt x="436" y="645"/>
                      <a:pt x="441" y="643"/>
                    </a:cubicBezTo>
                    <a:cubicBezTo>
                      <a:pt x="474" y="629"/>
                      <a:pt x="474" y="629"/>
                      <a:pt x="474" y="629"/>
                    </a:cubicBezTo>
                    <a:cubicBezTo>
                      <a:pt x="479" y="627"/>
                      <a:pt x="482" y="621"/>
                      <a:pt x="480" y="616"/>
                    </a:cubicBezTo>
                    <a:cubicBezTo>
                      <a:pt x="480" y="616"/>
                      <a:pt x="472" y="597"/>
                      <a:pt x="470" y="592"/>
                    </a:cubicBezTo>
                    <a:cubicBezTo>
                      <a:pt x="468" y="588"/>
                      <a:pt x="477" y="581"/>
                      <a:pt x="477" y="581"/>
                    </a:cubicBezTo>
                    <a:cubicBezTo>
                      <a:pt x="477" y="581"/>
                      <a:pt x="477" y="581"/>
                      <a:pt x="477" y="581"/>
                    </a:cubicBezTo>
                    <a:cubicBezTo>
                      <a:pt x="487" y="575"/>
                      <a:pt x="497" y="569"/>
                      <a:pt x="506" y="561"/>
                    </a:cubicBezTo>
                    <a:cubicBezTo>
                      <a:pt x="506" y="561"/>
                      <a:pt x="506" y="561"/>
                      <a:pt x="506" y="561"/>
                    </a:cubicBezTo>
                    <a:cubicBezTo>
                      <a:pt x="506" y="561"/>
                      <a:pt x="516" y="556"/>
                      <a:pt x="520" y="559"/>
                    </a:cubicBezTo>
                    <a:cubicBezTo>
                      <a:pt x="523" y="563"/>
                      <a:pt x="538" y="577"/>
                      <a:pt x="538" y="577"/>
                    </a:cubicBezTo>
                    <a:cubicBezTo>
                      <a:pt x="542" y="581"/>
                      <a:pt x="548" y="581"/>
                      <a:pt x="552" y="577"/>
                    </a:cubicBezTo>
                    <a:cubicBezTo>
                      <a:pt x="578" y="552"/>
                      <a:pt x="578" y="552"/>
                      <a:pt x="578" y="552"/>
                    </a:cubicBezTo>
                    <a:cubicBezTo>
                      <a:pt x="582" y="548"/>
                      <a:pt x="582" y="541"/>
                      <a:pt x="578" y="537"/>
                    </a:cubicBezTo>
                    <a:cubicBezTo>
                      <a:pt x="578" y="537"/>
                      <a:pt x="563" y="523"/>
                      <a:pt x="560" y="519"/>
                    </a:cubicBezTo>
                    <a:cubicBezTo>
                      <a:pt x="556" y="516"/>
                      <a:pt x="562" y="506"/>
                      <a:pt x="562" y="506"/>
                    </a:cubicBezTo>
                    <a:cubicBezTo>
                      <a:pt x="562" y="506"/>
                      <a:pt x="562" y="506"/>
                      <a:pt x="562" y="506"/>
                    </a:cubicBezTo>
                    <a:cubicBezTo>
                      <a:pt x="569" y="497"/>
                      <a:pt x="575" y="487"/>
                      <a:pt x="581" y="477"/>
                    </a:cubicBezTo>
                    <a:cubicBezTo>
                      <a:pt x="581" y="477"/>
                      <a:pt x="581" y="477"/>
                      <a:pt x="581" y="477"/>
                    </a:cubicBezTo>
                    <a:cubicBezTo>
                      <a:pt x="581" y="477"/>
                      <a:pt x="588" y="468"/>
                      <a:pt x="593" y="470"/>
                    </a:cubicBezTo>
                    <a:cubicBezTo>
                      <a:pt x="597" y="471"/>
                      <a:pt x="616" y="479"/>
                      <a:pt x="616" y="479"/>
                    </a:cubicBezTo>
                    <a:cubicBezTo>
                      <a:pt x="621" y="481"/>
                      <a:pt x="627" y="479"/>
                      <a:pt x="630" y="474"/>
                    </a:cubicBezTo>
                    <a:cubicBezTo>
                      <a:pt x="643" y="440"/>
                      <a:pt x="643" y="440"/>
                      <a:pt x="643" y="440"/>
                    </a:cubicBezTo>
                    <a:cubicBezTo>
                      <a:pt x="646" y="435"/>
                      <a:pt x="643" y="429"/>
                      <a:pt x="638" y="427"/>
                    </a:cubicBezTo>
                    <a:cubicBezTo>
                      <a:pt x="638" y="427"/>
                      <a:pt x="619" y="419"/>
                      <a:pt x="614" y="417"/>
                    </a:cubicBezTo>
                    <a:cubicBezTo>
                      <a:pt x="610" y="416"/>
                      <a:pt x="611" y="406"/>
                      <a:pt x="611" y="404"/>
                    </a:cubicBezTo>
                    <a:cubicBezTo>
                      <a:pt x="614" y="393"/>
                      <a:pt x="617" y="381"/>
                      <a:pt x="618" y="370"/>
                    </a:cubicBezTo>
                    <a:cubicBezTo>
                      <a:pt x="618" y="370"/>
                      <a:pt x="618" y="370"/>
                      <a:pt x="618" y="370"/>
                    </a:cubicBezTo>
                    <a:cubicBezTo>
                      <a:pt x="618" y="370"/>
                      <a:pt x="621" y="359"/>
                      <a:pt x="626" y="359"/>
                    </a:cubicBezTo>
                    <a:cubicBezTo>
                      <a:pt x="631" y="359"/>
                      <a:pt x="651" y="359"/>
                      <a:pt x="651" y="359"/>
                    </a:cubicBezTo>
                    <a:cubicBezTo>
                      <a:pt x="657" y="359"/>
                      <a:pt x="662" y="354"/>
                      <a:pt x="662" y="348"/>
                    </a:cubicBezTo>
                    <a:cubicBezTo>
                      <a:pt x="662" y="312"/>
                      <a:pt x="662" y="312"/>
                      <a:pt x="662" y="312"/>
                    </a:cubicBezTo>
                    <a:cubicBezTo>
                      <a:pt x="662" y="307"/>
                      <a:pt x="657" y="302"/>
                      <a:pt x="651" y="302"/>
                    </a:cubicBezTo>
                    <a:close/>
                    <a:moveTo>
                      <a:pt x="331" y="585"/>
                    </a:moveTo>
                    <a:cubicBezTo>
                      <a:pt x="190" y="585"/>
                      <a:pt x="76" y="471"/>
                      <a:pt x="76" y="330"/>
                    </a:cubicBezTo>
                    <a:cubicBezTo>
                      <a:pt x="76" y="190"/>
                      <a:pt x="190" y="76"/>
                      <a:pt x="331" y="76"/>
                    </a:cubicBezTo>
                    <a:cubicBezTo>
                      <a:pt x="471" y="76"/>
                      <a:pt x="585" y="190"/>
                      <a:pt x="585" y="330"/>
                    </a:cubicBezTo>
                    <a:cubicBezTo>
                      <a:pt x="585" y="471"/>
                      <a:pt x="471" y="585"/>
                      <a:pt x="331" y="585"/>
                    </a:cubicBezTo>
                    <a:close/>
                  </a:path>
                </a:pathLst>
              </a:custGeom>
              <a:solidFill>
                <a:srgbClr val="6E9B94"/>
              </a:solidFill>
              <a:ln>
                <a:solidFill>
                  <a:srgbClr val="6E9B94"/>
                </a:solidFill>
              </a:ln>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304" name="Freeform 47"/>
              <p:cNvSpPr>
                <a:spLocks/>
              </p:cNvSpPr>
              <p:nvPr/>
            </p:nvSpPr>
            <p:spPr bwMode="auto">
              <a:xfrm>
                <a:off x="7790260" y="2190109"/>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305" name="TextBox 304"/>
              <p:cNvSpPr txBox="1"/>
              <p:nvPr/>
            </p:nvSpPr>
            <p:spPr>
              <a:xfrm>
                <a:off x="7791501" y="2200753"/>
                <a:ext cx="882394" cy="369428"/>
              </a:xfrm>
              <a:prstGeom prst="rect">
                <a:avLst/>
              </a:prstGeom>
              <a:noFill/>
            </p:spPr>
            <p:txBody>
              <a:bodyPr wrap="none" rtlCol="0">
                <a:spAutoFit/>
              </a:bodyPr>
              <a:lstStyle/>
              <a:p>
                <a:pPr defTabSz="457200"/>
                <a:r>
                  <a:rPr lang="en-GB" dirty="0">
                    <a:latin typeface="Calibri" panose="020F0502020204030204" pitchFamily="34" charset="0"/>
                    <a:cs typeface="Calibri" panose="020F0502020204030204" pitchFamily="34" charset="0"/>
                  </a:rPr>
                  <a:t>Policies</a:t>
                </a:r>
                <a:endParaRPr lang="en-US" dirty="0">
                  <a:latin typeface="Calibri" panose="020F0502020204030204" pitchFamily="34" charset="0"/>
                  <a:cs typeface="Calibri" panose="020F0502020204030204" pitchFamily="34" charset="0"/>
                </a:endParaRPr>
              </a:p>
            </p:txBody>
          </p:sp>
        </p:grpSp>
        <p:grpSp>
          <p:nvGrpSpPr>
            <p:cNvPr id="281" name="Group 280"/>
            <p:cNvGrpSpPr/>
            <p:nvPr/>
          </p:nvGrpSpPr>
          <p:grpSpPr>
            <a:xfrm>
              <a:off x="8557863" y="4590269"/>
              <a:ext cx="896014" cy="649183"/>
              <a:chOff x="-617481" y="2351453"/>
              <a:chExt cx="896014" cy="649183"/>
            </a:xfrm>
          </p:grpSpPr>
          <p:sp>
            <p:nvSpPr>
              <p:cNvPr id="292" name="Freeform 46"/>
              <p:cNvSpPr>
                <a:spLocks/>
              </p:cNvSpPr>
              <p:nvPr/>
            </p:nvSpPr>
            <p:spPr bwMode="auto">
              <a:xfrm>
                <a:off x="-534230" y="2351453"/>
                <a:ext cx="721252" cy="175440"/>
              </a:xfrm>
              <a:custGeom>
                <a:avLst/>
                <a:gdLst>
                  <a:gd name="T0" fmla="*/ 321 w 325"/>
                  <a:gd name="T1" fmla="*/ 46 h 91"/>
                  <a:gd name="T2" fmla="*/ 294 w 325"/>
                  <a:gd name="T3" fmla="*/ 46 h 91"/>
                  <a:gd name="T4" fmla="*/ 281 w 325"/>
                  <a:gd name="T5" fmla="*/ 0 h 91"/>
                  <a:gd name="T6" fmla="*/ 119 w 325"/>
                  <a:gd name="T7" fmla="*/ 46 h 91"/>
                  <a:gd name="T8" fmla="*/ 100 w 325"/>
                  <a:gd name="T9" fmla="*/ 46 h 91"/>
                  <a:gd name="T10" fmla="*/ 79 w 325"/>
                  <a:gd name="T11" fmla="*/ 28 h 91"/>
                  <a:gd name="T12" fmla="*/ 72 w 325"/>
                  <a:gd name="T13" fmla="*/ 25 h 91"/>
                  <a:gd name="T14" fmla="*/ 4 w 325"/>
                  <a:gd name="T15" fmla="*/ 25 h 91"/>
                  <a:gd name="T16" fmla="*/ 0 w 325"/>
                  <a:gd name="T17" fmla="*/ 29 h 91"/>
                  <a:gd name="T18" fmla="*/ 0 w 325"/>
                  <a:gd name="T19" fmla="*/ 91 h 91"/>
                  <a:gd name="T20" fmla="*/ 31 w 325"/>
                  <a:gd name="T21" fmla="*/ 91 h 91"/>
                  <a:gd name="T22" fmla="*/ 268 w 325"/>
                  <a:gd name="T23" fmla="*/ 23 h 91"/>
                  <a:gd name="T24" fmla="*/ 287 w 325"/>
                  <a:gd name="T25" fmla="*/ 91 h 91"/>
                  <a:gd name="T26" fmla="*/ 325 w 325"/>
                  <a:gd name="T27" fmla="*/ 91 h 91"/>
                  <a:gd name="T28" fmla="*/ 325 w 325"/>
                  <a:gd name="T29" fmla="*/ 50 h 91"/>
                  <a:gd name="T30" fmla="*/ 321 w 325"/>
                  <a:gd name="T31" fmla="*/ 46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5" h="91">
                    <a:moveTo>
                      <a:pt x="321" y="46"/>
                    </a:moveTo>
                    <a:cubicBezTo>
                      <a:pt x="294" y="46"/>
                      <a:pt x="294" y="46"/>
                      <a:pt x="294" y="46"/>
                    </a:cubicBezTo>
                    <a:cubicBezTo>
                      <a:pt x="281" y="0"/>
                      <a:pt x="281" y="0"/>
                      <a:pt x="281" y="0"/>
                    </a:cubicBezTo>
                    <a:cubicBezTo>
                      <a:pt x="119" y="46"/>
                      <a:pt x="119" y="46"/>
                      <a:pt x="119" y="46"/>
                    </a:cubicBezTo>
                    <a:cubicBezTo>
                      <a:pt x="100" y="46"/>
                      <a:pt x="100" y="46"/>
                      <a:pt x="100" y="46"/>
                    </a:cubicBezTo>
                    <a:cubicBezTo>
                      <a:pt x="79" y="28"/>
                      <a:pt x="79" y="28"/>
                      <a:pt x="79" y="28"/>
                    </a:cubicBezTo>
                    <a:cubicBezTo>
                      <a:pt x="78" y="26"/>
                      <a:pt x="74" y="25"/>
                      <a:pt x="72" y="25"/>
                    </a:cubicBezTo>
                    <a:cubicBezTo>
                      <a:pt x="4" y="25"/>
                      <a:pt x="4" y="25"/>
                      <a:pt x="4" y="25"/>
                    </a:cubicBezTo>
                    <a:cubicBezTo>
                      <a:pt x="2" y="25"/>
                      <a:pt x="0" y="27"/>
                      <a:pt x="0" y="29"/>
                    </a:cubicBezTo>
                    <a:cubicBezTo>
                      <a:pt x="0" y="91"/>
                      <a:pt x="0" y="91"/>
                      <a:pt x="0" y="91"/>
                    </a:cubicBezTo>
                    <a:cubicBezTo>
                      <a:pt x="31" y="91"/>
                      <a:pt x="31" y="91"/>
                      <a:pt x="31" y="91"/>
                    </a:cubicBezTo>
                    <a:cubicBezTo>
                      <a:pt x="268" y="23"/>
                      <a:pt x="268" y="23"/>
                      <a:pt x="268" y="23"/>
                    </a:cubicBezTo>
                    <a:cubicBezTo>
                      <a:pt x="287" y="91"/>
                      <a:pt x="287" y="91"/>
                      <a:pt x="287" y="91"/>
                    </a:cubicBezTo>
                    <a:cubicBezTo>
                      <a:pt x="325" y="91"/>
                      <a:pt x="325" y="91"/>
                      <a:pt x="325" y="91"/>
                    </a:cubicBezTo>
                    <a:cubicBezTo>
                      <a:pt x="325" y="50"/>
                      <a:pt x="325" y="50"/>
                      <a:pt x="325" y="50"/>
                    </a:cubicBezTo>
                    <a:cubicBezTo>
                      <a:pt x="325" y="48"/>
                      <a:pt x="323" y="46"/>
                      <a:pt x="321" y="4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93" name="Donut 292"/>
              <p:cNvSpPr/>
              <p:nvPr/>
            </p:nvSpPr>
            <p:spPr>
              <a:xfrm>
                <a:off x="-363999" y="2502792"/>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294" name="Donut 293"/>
              <p:cNvSpPr/>
              <p:nvPr/>
            </p:nvSpPr>
            <p:spPr>
              <a:xfrm>
                <a:off x="-91440" y="2464146"/>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cxnSp>
            <p:nvCxnSpPr>
              <p:cNvPr id="295" name="Curved Connector 294"/>
              <p:cNvCxnSpPr>
                <a:stCxn id="293" idx="6"/>
                <a:endCxn id="294" idx="2"/>
              </p:cNvCxnSpPr>
              <p:nvPr/>
            </p:nvCxnSpPr>
            <p:spPr>
              <a:xfrm flipV="1">
                <a:off x="-181119" y="2555586"/>
                <a:ext cx="89679" cy="38646"/>
              </a:xfrm>
              <a:prstGeom prst="curvedConnector3">
                <a:avLst>
                  <a:gd name="adj1" fmla="val 50000"/>
                </a:avLst>
              </a:prstGeom>
              <a:ln w="25400" cap="rnd">
                <a:solidFill>
                  <a:srgbClr val="6E9B94"/>
                </a:solidFill>
              </a:ln>
            </p:spPr>
            <p:style>
              <a:lnRef idx="1">
                <a:schemeClr val="accent1"/>
              </a:lnRef>
              <a:fillRef idx="0">
                <a:schemeClr val="accent1"/>
              </a:fillRef>
              <a:effectRef idx="0">
                <a:schemeClr val="accent1"/>
              </a:effectRef>
              <a:fontRef idx="minor">
                <a:schemeClr val="tx1"/>
              </a:fontRef>
            </p:style>
          </p:cxnSp>
          <p:sp>
            <p:nvSpPr>
              <p:cNvPr id="296" name="Donut 295"/>
              <p:cNvSpPr/>
              <p:nvPr/>
            </p:nvSpPr>
            <p:spPr>
              <a:xfrm>
                <a:off x="-586419" y="2555586"/>
                <a:ext cx="182880" cy="182880"/>
              </a:xfrm>
              <a:prstGeom prst="donut">
                <a:avLst/>
              </a:pr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297" name="Freeform 296"/>
              <p:cNvSpPr/>
              <p:nvPr/>
            </p:nvSpPr>
            <p:spPr>
              <a:xfrm>
                <a:off x="-519102" y="2541198"/>
                <a:ext cx="142285" cy="175959"/>
              </a:xfrm>
              <a:custGeom>
                <a:avLst/>
                <a:gdLst>
                  <a:gd name="connsiteX0" fmla="*/ 50845 w 142285"/>
                  <a:gd name="connsiteY0" fmla="*/ 0 h 175959"/>
                  <a:gd name="connsiteX1" fmla="*/ 142285 w 142285"/>
                  <a:gd name="connsiteY1" fmla="*/ 91440 h 175959"/>
                  <a:gd name="connsiteX2" fmla="*/ 86438 w 142285"/>
                  <a:gd name="connsiteY2" fmla="*/ 175694 h 175959"/>
                  <a:gd name="connsiteX3" fmla="*/ 85127 w 142285"/>
                  <a:gd name="connsiteY3" fmla="*/ 175959 h 175959"/>
                  <a:gd name="connsiteX4" fmla="*/ 98940 w 142285"/>
                  <a:gd name="connsiteY4" fmla="*/ 166646 h 175959"/>
                  <a:gd name="connsiteX5" fmla="*/ 125722 w 142285"/>
                  <a:gd name="connsiteY5" fmla="*/ 101988 h 175959"/>
                  <a:gd name="connsiteX6" fmla="*/ 34282 w 142285"/>
                  <a:gd name="connsiteY6" fmla="*/ 10548 h 175959"/>
                  <a:gd name="connsiteX7" fmla="*/ 0 w 142285"/>
                  <a:gd name="connsiteY7" fmla="*/ 17469 h 175959"/>
                  <a:gd name="connsiteX8" fmla="*/ 15252 w 142285"/>
                  <a:gd name="connsiteY8" fmla="*/ 7186 h 175959"/>
                  <a:gd name="connsiteX9" fmla="*/ 50845 w 142285"/>
                  <a:gd name="connsiteY9" fmla="*/ 0 h 175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285" h="175959">
                    <a:moveTo>
                      <a:pt x="50845" y="0"/>
                    </a:moveTo>
                    <a:cubicBezTo>
                      <a:pt x="101346" y="0"/>
                      <a:pt x="142285" y="40939"/>
                      <a:pt x="142285" y="91440"/>
                    </a:cubicBezTo>
                    <a:cubicBezTo>
                      <a:pt x="142285" y="129316"/>
                      <a:pt x="119257" y="161813"/>
                      <a:pt x="86438" y="175694"/>
                    </a:cubicBezTo>
                    <a:lnTo>
                      <a:pt x="85127" y="175959"/>
                    </a:lnTo>
                    <a:lnTo>
                      <a:pt x="98940" y="166646"/>
                    </a:lnTo>
                    <a:cubicBezTo>
                      <a:pt x="115487" y="150099"/>
                      <a:pt x="125722" y="127239"/>
                      <a:pt x="125722" y="101988"/>
                    </a:cubicBezTo>
                    <a:cubicBezTo>
                      <a:pt x="125722" y="51487"/>
                      <a:pt x="84783" y="10548"/>
                      <a:pt x="34282" y="10548"/>
                    </a:cubicBezTo>
                    <a:lnTo>
                      <a:pt x="0" y="17469"/>
                    </a:lnTo>
                    <a:lnTo>
                      <a:pt x="15252" y="7186"/>
                    </a:lnTo>
                    <a:cubicBezTo>
                      <a:pt x="26192" y="2559"/>
                      <a:pt x="38220" y="0"/>
                      <a:pt x="50845" y="0"/>
                    </a:cubicBezTo>
                    <a:close/>
                  </a:path>
                </a:pathLst>
              </a:custGeom>
              <a:solidFill>
                <a:srgbClr val="6E9B94"/>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prstClr val="black"/>
                  </a:solidFill>
                </a:endParaRPr>
              </a:p>
            </p:txBody>
          </p:sp>
          <p:sp>
            <p:nvSpPr>
              <p:cNvPr id="298" name="Freeform 47"/>
              <p:cNvSpPr>
                <a:spLocks/>
              </p:cNvSpPr>
              <p:nvPr/>
            </p:nvSpPr>
            <p:spPr bwMode="auto">
              <a:xfrm>
                <a:off x="-617481" y="2615266"/>
                <a:ext cx="872732" cy="385370"/>
              </a:xfrm>
              <a:custGeom>
                <a:avLst/>
                <a:gdLst>
                  <a:gd name="T0" fmla="*/ 390 w 393"/>
                  <a:gd name="T1" fmla="*/ 0 h 199"/>
                  <a:gd name="T2" fmla="*/ 4 w 393"/>
                  <a:gd name="T3" fmla="*/ 0 h 199"/>
                  <a:gd name="T4" fmla="*/ 0 w 393"/>
                  <a:gd name="T5" fmla="*/ 4 h 199"/>
                  <a:gd name="T6" fmla="*/ 33 w 393"/>
                  <a:gd name="T7" fmla="*/ 191 h 199"/>
                  <a:gd name="T8" fmla="*/ 42 w 393"/>
                  <a:gd name="T9" fmla="*/ 199 h 199"/>
                  <a:gd name="T10" fmla="*/ 351 w 393"/>
                  <a:gd name="T11" fmla="*/ 199 h 199"/>
                  <a:gd name="T12" fmla="*/ 360 w 393"/>
                  <a:gd name="T13" fmla="*/ 191 h 199"/>
                  <a:gd name="T14" fmla="*/ 393 w 393"/>
                  <a:gd name="T15" fmla="*/ 4 h 199"/>
                  <a:gd name="T16" fmla="*/ 390 w 393"/>
                  <a:gd name="T1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 h="199">
                    <a:moveTo>
                      <a:pt x="390" y="0"/>
                    </a:moveTo>
                    <a:cubicBezTo>
                      <a:pt x="4" y="0"/>
                      <a:pt x="4" y="0"/>
                      <a:pt x="4" y="0"/>
                    </a:cubicBezTo>
                    <a:cubicBezTo>
                      <a:pt x="1" y="0"/>
                      <a:pt x="0" y="2"/>
                      <a:pt x="0" y="4"/>
                    </a:cubicBezTo>
                    <a:cubicBezTo>
                      <a:pt x="33" y="191"/>
                      <a:pt x="33" y="191"/>
                      <a:pt x="33" y="191"/>
                    </a:cubicBezTo>
                    <a:cubicBezTo>
                      <a:pt x="33" y="196"/>
                      <a:pt x="38" y="199"/>
                      <a:pt x="42" y="199"/>
                    </a:cubicBezTo>
                    <a:cubicBezTo>
                      <a:pt x="351" y="199"/>
                      <a:pt x="351" y="199"/>
                      <a:pt x="351" y="199"/>
                    </a:cubicBezTo>
                    <a:cubicBezTo>
                      <a:pt x="355" y="199"/>
                      <a:pt x="360" y="196"/>
                      <a:pt x="360" y="191"/>
                    </a:cubicBezTo>
                    <a:cubicBezTo>
                      <a:pt x="393" y="4"/>
                      <a:pt x="393" y="4"/>
                      <a:pt x="393" y="4"/>
                    </a:cubicBezTo>
                    <a:cubicBezTo>
                      <a:pt x="393" y="2"/>
                      <a:pt x="392" y="0"/>
                      <a:pt x="39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457200"/>
                <a:endParaRPr lang="en-US">
                  <a:solidFill>
                    <a:prstClr val="black"/>
                  </a:solidFill>
                </a:endParaRPr>
              </a:p>
            </p:txBody>
          </p:sp>
          <p:sp>
            <p:nvSpPr>
              <p:cNvPr id="299" name="TextBox 298"/>
              <p:cNvSpPr txBox="1"/>
              <p:nvPr/>
            </p:nvSpPr>
            <p:spPr>
              <a:xfrm>
                <a:off x="-616240" y="2625910"/>
                <a:ext cx="894773" cy="307857"/>
              </a:xfrm>
              <a:prstGeom prst="rect">
                <a:avLst/>
              </a:prstGeom>
              <a:noFill/>
            </p:spPr>
            <p:txBody>
              <a:bodyPr wrap="none" rtlCol="0">
                <a:spAutoFit/>
              </a:bodyPr>
              <a:lstStyle/>
              <a:p>
                <a:pPr defTabSz="457200"/>
                <a:r>
                  <a:rPr lang="en-GB" sz="1400" dirty="0">
                    <a:latin typeface="Calibri" panose="020F0502020204030204" pitchFamily="34" charset="0"/>
                    <a:cs typeface="Calibri" panose="020F0502020204030204" pitchFamily="34" charset="0"/>
                  </a:rPr>
                  <a:t>Workflow</a:t>
                </a:r>
                <a:endParaRPr lang="en-US" sz="1400" dirty="0">
                  <a:latin typeface="Calibri" panose="020F0502020204030204" pitchFamily="34" charset="0"/>
                  <a:cs typeface="Calibri" panose="020F0502020204030204" pitchFamily="34" charset="0"/>
                </a:endParaRPr>
              </a:p>
            </p:txBody>
          </p:sp>
        </p:grpSp>
        <p:sp>
          <p:nvSpPr>
            <p:cNvPr id="282" name="Rounded Rectangle 281"/>
            <p:cNvSpPr/>
            <p:nvPr/>
          </p:nvSpPr>
          <p:spPr>
            <a:xfrm>
              <a:off x="9927336" y="3703898"/>
              <a:ext cx="520928" cy="501057"/>
            </a:xfrm>
            <a:prstGeom prst="roundRect">
              <a:avLst/>
            </a:prstGeom>
            <a:solidFill>
              <a:schemeClr val="accent4">
                <a:lumMod val="40000"/>
                <a:lumOff val="60000"/>
              </a:schemeClr>
            </a:solidFill>
            <a:ln>
              <a:solidFill>
                <a:schemeClr val="accent4">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sp>
          <p:nvSpPr>
            <p:cNvPr id="283" name="Rounded Rectangle 282"/>
            <p:cNvSpPr/>
            <p:nvPr/>
          </p:nvSpPr>
          <p:spPr>
            <a:xfrm>
              <a:off x="9573103" y="4331720"/>
              <a:ext cx="520928" cy="501057"/>
            </a:xfrm>
            <a:prstGeom prst="roundRect">
              <a:avLst/>
            </a:prstGeom>
            <a:solidFill>
              <a:srgbClr val="5A8B2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cxnSp>
          <p:nvCxnSpPr>
            <p:cNvPr id="284" name="Straight Connector 283"/>
            <p:cNvCxnSpPr>
              <a:stCxn id="278" idx="3"/>
              <a:endCxn id="279" idx="1"/>
            </p:cNvCxnSpPr>
            <p:nvPr/>
          </p:nvCxnSpPr>
          <p:spPr>
            <a:xfrm flipV="1">
              <a:off x="8911042" y="4275824"/>
              <a:ext cx="128066" cy="66120"/>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a:stCxn id="279" idx="3"/>
              <a:endCxn id="277" idx="1"/>
            </p:cNvCxnSpPr>
            <p:nvPr/>
          </p:nvCxnSpPr>
          <p:spPr>
            <a:xfrm>
              <a:off x="10591041" y="4275824"/>
              <a:ext cx="134632" cy="117779"/>
            </a:xfrm>
            <a:prstGeom prst="line">
              <a:avLst/>
            </a:prstGeom>
            <a:ln>
              <a:solidFill>
                <a:schemeClr val="tx2"/>
              </a:solidFill>
              <a:prstDash val="sysDash"/>
              <a:headEnd type="none"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86" name="Straight Connector 285"/>
            <p:cNvCxnSpPr>
              <a:stCxn id="291" idx="3"/>
              <a:endCxn id="282" idx="1"/>
            </p:cNvCxnSpPr>
            <p:nvPr/>
          </p:nvCxnSpPr>
          <p:spPr>
            <a:xfrm>
              <a:off x="9698935" y="3954427"/>
              <a:ext cx="228401" cy="0"/>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87" name="Straight Connector 286"/>
            <p:cNvCxnSpPr>
              <a:stCxn id="282" idx="3"/>
              <a:endCxn id="279" idx="3"/>
            </p:cNvCxnSpPr>
            <p:nvPr/>
          </p:nvCxnSpPr>
          <p:spPr>
            <a:xfrm>
              <a:off x="10448264" y="3954427"/>
              <a:ext cx="142777" cy="321397"/>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p:cNvCxnSpPr>
              <a:stCxn id="291" idx="1"/>
              <a:endCxn id="279" idx="1"/>
            </p:cNvCxnSpPr>
            <p:nvPr/>
          </p:nvCxnSpPr>
          <p:spPr>
            <a:xfrm flipH="1">
              <a:off x="9039108" y="3954427"/>
              <a:ext cx="138899" cy="321397"/>
            </a:xfrm>
            <a:prstGeom prst="line">
              <a:avLst/>
            </a:prstGeom>
            <a:ln>
              <a:solidFill>
                <a:schemeClr val="tx2"/>
              </a:solidFill>
              <a:prstDash val="sysDash"/>
              <a:headEnd type="oval"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a:stCxn id="291" idx="2"/>
              <a:endCxn id="283" idx="1"/>
            </p:cNvCxnSpPr>
            <p:nvPr/>
          </p:nvCxnSpPr>
          <p:spPr>
            <a:xfrm>
              <a:off x="9438471" y="4204955"/>
              <a:ext cx="134632"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cxnSp>
          <p:nvCxnSpPr>
            <p:cNvPr id="290" name="Straight Connector 289"/>
            <p:cNvCxnSpPr>
              <a:stCxn id="283" idx="3"/>
              <a:endCxn id="282" idx="2"/>
            </p:cNvCxnSpPr>
            <p:nvPr/>
          </p:nvCxnSpPr>
          <p:spPr>
            <a:xfrm flipV="1">
              <a:off x="10094031" y="4204955"/>
              <a:ext cx="93769" cy="377296"/>
            </a:xfrm>
            <a:prstGeom prst="line">
              <a:avLst/>
            </a:prstGeom>
            <a:ln>
              <a:solidFill>
                <a:schemeClr val="tx2"/>
              </a:solidFill>
              <a:prstDash val="sysDash"/>
              <a:headEnd type="oval" w="med" len="med"/>
              <a:tailEnd type="oval" w="med" len="med"/>
            </a:ln>
            <a:effectLst/>
          </p:spPr>
          <p:style>
            <a:lnRef idx="2">
              <a:schemeClr val="accent1"/>
            </a:lnRef>
            <a:fillRef idx="0">
              <a:schemeClr val="accent1"/>
            </a:fillRef>
            <a:effectRef idx="1">
              <a:schemeClr val="accent1"/>
            </a:effectRef>
            <a:fontRef idx="minor">
              <a:schemeClr val="tx1"/>
            </a:fontRef>
          </p:style>
        </p:cxnSp>
        <p:sp>
          <p:nvSpPr>
            <p:cNvPr id="291" name="Rounded Rectangle 290"/>
            <p:cNvSpPr/>
            <p:nvPr/>
          </p:nvSpPr>
          <p:spPr>
            <a:xfrm>
              <a:off x="9178007" y="3703898"/>
              <a:ext cx="520928" cy="501057"/>
            </a:xfrm>
            <a:prstGeom prst="round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1200" dirty="0">
                  <a:solidFill>
                    <a:srgbClr val="FFFFFF"/>
                  </a:solidFill>
                  <a:latin typeface="Calibri" panose="020F0502020204030204" pitchFamily="34" charset="0"/>
                  <a:cs typeface="Calibri" panose="020F0502020204030204" pitchFamily="34" charset="0"/>
                </a:rPr>
                <a:t>VNF</a:t>
              </a:r>
              <a:endParaRPr lang="en-US" sz="1200" dirty="0">
                <a:solidFill>
                  <a:srgbClr val="FFFFFF"/>
                </a:solidFill>
                <a:latin typeface="Calibri" panose="020F0502020204030204" pitchFamily="34" charset="0"/>
                <a:cs typeface="Calibri" panose="020F0502020204030204" pitchFamily="34" charset="0"/>
              </a:endParaRPr>
            </a:p>
          </p:txBody>
        </p:sp>
      </p:grpSp>
      <p:grpSp>
        <p:nvGrpSpPr>
          <p:cNvPr id="308" name="Group 307"/>
          <p:cNvGrpSpPr/>
          <p:nvPr/>
        </p:nvGrpSpPr>
        <p:grpSpPr>
          <a:xfrm>
            <a:off x="426719" y="3937531"/>
            <a:ext cx="2125485" cy="2208665"/>
            <a:chOff x="758066" y="3940387"/>
            <a:chExt cx="2126038" cy="2373457"/>
          </a:xfrm>
        </p:grpSpPr>
        <p:sp>
          <p:nvSpPr>
            <p:cNvPr id="309" name="Rectangle 308"/>
            <p:cNvSpPr/>
            <p:nvPr/>
          </p:nvSpPr>
          <p:spPr>
            <a:xfrm>
              <a:off x="758066" y="3940387"/>
              <a:ext cx="2126038" cy="2373457"/>
            </a:xfrm>
            <a:prstGeom prst="rect">
              <a:avLst/>
            </a:prstGeom>
            <a:noFill/>
            <a:ln w="254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endParaRPr lang="en-US" dirty="0">
                <a:solidFill>
                  <a:srgbClr val="FFFFFF"/>
                </a:solidFill>
              </a:endParaRPr>
            </a:p>
          </p:txBody>
        </p:sp>
        <p:sp>
          <p:nvSpPr>
            <p:cNvPr id="310" name="Rectangle 309"/>
            <p:cNvSpPr/>
            <p:nvPr/>
          </p:nvSpPr>
          <p:spPr>
            <a:xfrm>
              <a:off x="1200253" y="3983340"/>
              <a:ext cx="1597283" cy="400214"/>
            </a:xfrm>
            <a:prstGeom prst="rect">
              <a:avLst/>
            </a:prstGeom>
          </p:spPr>
          <p:txBody>
            <a:bodyPr wrap="square">
              <a:spAutoFit/>
            </a:bodyPr>
            <a:lstStyle/>
            <a:p>
              <a:pPr defTabSz="457200"/>
              <a:r>
                <a:rPr lang="en-US" sz="2000" dirty="0">
                  <a:solidFill>
                    <a:schemeClr val="tx2"/>
                  </a:solidFill>
                </a:rPr>
                <a:t>Operations</a:t>
              </a:r>
            </a:p>
          </p:txBody>
        </p:sp>
        <p:sp>
          <p:nvSpPr>
            <p:cNvPr id="311" name="Oval 310"/>
            <p:cNvSpPr/>
            <p:nvPr/>
          </p:nvSpPr>
          <p:spPr>
            <a:xfrm>
              <a:off x="882172" y="4030691"/>
              <a:ext cx="305407" cy="305407"/>
            </a:xfrm>
            <a:prstGeom prst="ellipse">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defTabSz="457200"/>
              <a:r>
                <a:rPr lang="en-GB" dirty="0">
                  <a:solidFill>
                    <a:srgbClr val="FFFFFF"/>
                  </a:solidFill>
                </a:rPr>
                <a:t>6</a:t>
              </a:r>
            </a:p>
          </p:txBody>
        </p:sp>
      </p:grpSp>
      <p:sp>
        <p:nvSpPr>
          <p:cNvPr id="312" name="12-Point Star 311"/>
          <p:cNvSpPr/>
          <p:nvPr/>
        </p:nvSpPr>
        <p:spPr>
          <a:xfrm>
            <a:off x="1170286" y="5425480"/>
            <a:ext cx="595608" cy="567839"/>
          </a:xfrm>
          <a:prstGeom prst="star12">
            <a:avLst/>
          </a:prstGeom>
          <a:solidFill>
            <a:srgbClr val="FF0000"/>
          </a:solidFill>
          <a:ln w="1270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457200"/>
            <a:r>
              <a:rPr lang="en-GB" sz="800" dirty="0">
                <a:solidFill>
                  <a:srgbClr val="FFFFFF"/>
                </a:solidFill>
              </a:rPr>
              <a:t>ISSUE</a:t>
            </a:r>
            <a:endParaRPr lang="en-US" sz="800" dirty="0">
              <a:solidFill>
                <a:srgbClr val="FFFFFF"/>
              </a:solidFill>
            </a:endParaRPr>
          </a:p>
        </p:txBody>
      </p:sp>
      <p:cxnSp>
        <p:nvCxnSpPr>
          <p:cNvPr id="313" name="Elbow Connector 312"/>
          <p:cNvCxnSpPr>
            <a:stCxn id="312" idx="7"/>
          </p:cNvCxnSpPr>
          <p:nvPr/>
        </p:nvCxnSpPr>
        <p:spPr>
          <a:xfrm rot="10800000">
            <a:off x="314960" y="2611120"/>
            <a:ext cx="855326" cy="3098280"/>
          </a:xfrm>
          <a:prstGeom prst="bentConnector2">
            <a:avLst/>
          </a:prstGeom>
          <a:ln w="38100">
            <a:solidFill>
              <a:srgbClr val="FF0000"/>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4" name="TextBox 313"/>
          <p:cNvSpPr txBox="1"/>
          <p:nvPr/>
        </p:nvSpPr>
        <p:spPr>
          <a:xfrm>
            <a:off x="741454" y="4789877"/>
            <a:ext cx="1422626" cy="523220"/>
          </a:xfrm>
          <a:prstGeom prst="rect">
            <a:avLst/>
          </a:prstGeom>
          <a:solidFill>
            <a:schemeClr val="bg1"/>
          </a:solidFill>
          <a:ln>
            <a:solidFill>
              <a:schemeClr val="bg2"/>
            </a:solidFill>
          </a:ln>
        </p:spPr>
        <p:txBody>
          <a:bodyPr wrap="square" rtlCol="0">
            <a:spAutoFit/>
          </a:bodyPr>
          <a:lstStyle/>
          <a:p>
            <a:pPr algn="ctr" defTabSz="457200"/>
            <a:r>
              <a:rPr lang="en-US" sz="1400" dirty="0">
                <a:solidFill>
                  <a:srgbClr val="4D4E53"/>
                </a:solidFill>
              </a:rPr>
              <a:t>Debug and re-design</a:t>
            </a:r>
          </a:p>
        </p:txBody>
      </p:sp>
      <p:cxnSp>
        <p:nvCxnSpPr>
          <p:cNvPr id="329" name="Elbow Connector 328"/>
          <p:cNvCxnSpPr/>
          <p:nvPr/>
        </p:nvCxnSpPr>
        <p:spPr>
          <a:xfrm flipV="1">
            <a:off x="309880" y="1229360"/>
            <a:ext cx="7533640" cy="1397000"/>
          </a:xfrm>
          <a:prstGeom prst="bentConnector3">
            <a:avLst>
              <a:gd name="adj1" fmla="val 21746"/>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53652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500"/>
                                        <p:tgtEl>
                                          <p:spTgt spid="141"/>
                                        </p:tgtEl>
                                      </p:cBhvr>
                                    </p:animEffect>
                                  </p:childTnLst>
                                </p:cTn>
                              </p:par>
                              <p:par>
                                <p:cTn id="11" presetID="10" presetClass="entr" presetSubtype="0" fill="hold"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fade">
                                      <p:cBhvr>
                                        <p:cTn id="13" dur="500"/>
                                        <p:tgtEl>
                                          <p:spTgt spid="142"/>
                                        </p:tgtEl>
                                      </p:cBhvr>
                                    </p:animEffect>
                                  </p:childTnLst>
                                </p:cTn>
                              </p:par>
                              <p:par>
                                <p:cTn id="14" presetID="10" presetClass="entr" presetSubtype="0" fill="hold" nodeType="with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par>
                                <p:cTn id="17" presetID="10"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animEffect transition="in" filter="fade">
                                      <p:cBhvr>
                                        <p:cTn id="19" dur="500"/>
                                        <p:tgtEl>
                                          <p:spTgt spid="152"/>
                                        </p:tgtEl>
                                      </p:cBhvr>
                                    </p:animEffect>
                                  </p:childTnLst>
                                </p:cTn>
                              </p:par>
                              <p:par>
                                <p:cTn id="20" presetID="10" presetClass="entr" presetSubtype="0" fill="hold" nodeType="with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fade">
                                      <p:cBhvr>
                                        <p:cTn id="22" dur="500"/>
                                        <p:tgtEl>
                                          <p:spTgt spid="155"/>
                                        </p:tgtEl>
                                      </p:cBhvr>
                                    </p:animEffect>
                                  </p:childTnLst>
                                </p:cTn>
                              </p:par>
                            </p:childTnLst>
                          </p:cTn>
                        </p:par>
                        <p:par>
                          <p:cTn id="23" fill="hold">
                            <p:stCondLst>
                              <p:cond delay="500"/>
                            </p:stCondLst>
                            <p:childTnLst>
                              <p:par>
                                <p:cTn id="24" presetID="42" presetClass="path" presetSubtype="0" accel="50000" decel="50000" fill="hold" grpId="0" nodeType="afterEffect">
                                  <p:stCondLst>
                                    <p:cond delay="0"/>
                                  </p:stCondLst>
                                  <p:childTnLst>
                                    <p:animMotion origin="layout" path="M -2.77778E-7 -3.45679E-6 L 0.13108 -0.07253 " pathEditMode="relative" rAng="0" ptsTypes="AA">
                                      <p:cBhvr>
                                        <p:cTn id="25" dur="750" fill="hold"/>
                                        <p:tgtEl>
                                          <p:spTgt spid="141"/>
                                        </p:tgtEl>
                                        <p:attrNameLst>
                                          <p:attrName>ppt_x</p:attrName>
                                          <p:attrName>ppt_y</p:attrName>
                                        </p:attrNameLst>
                                      </p:cBhvr>
                                      <p:rCtr x="6545" y="-3642"/>
                                    </p:animMotion>
                                  </p:childTnLst>
                                </p:cTn>
                              </p:par>
                              <p:par>
                                <p:cTn id="26" presetID="42" presetClass="path" presetSubtype="0" accel="50000" decel="50000" fill="hold" nodeType="withEffect">
                                  <p:stCondLst>
                                    <p:cond delay="500"/>
                                  </p:stCondLst>
                                  <p:childTnLst>
                                    <p:animMotion origin="layout" path="M -2.22222E-6 1.97531E-6 L 0.1257 0.10062 " pathEditMode="relative" rAng="0" ptsTypes="AA">
                                      <p:cBhvr>
                                        <p:cTn id="27" dur="750" fill="hold"/>
                                        <p:tgtEl>
                                          <p:spTgt spid="155"/>
                                        </p:tgtEl>
                                        <p:attrNameLst>
                                          <p:attrName>ppt_x</p:attrName>
                                          <p:attrName>ppt_y</p:attrName>
                                        </p:attrNameLst>
                                      </p:cBhvr>
                                      <p:rCtr x="6285" y="5031"/>
                                    </p:animMotion>
                                  </p:childTnLst>
                                </p:cTn>
                              </p:par>
                              <p:par>
                                <p:cTn id="28" presetID="42" presetClass="path" presetSubtype="0" accel="50000" decel="50000" fill="hold" nodeType="withEffect">
                                  <p:stCondLst>
                                    <p:cond delay="1000"/>
                                  </p:stCondLst>
                                  <p:childTnLst>
                                    <p:animMotion origin="layout" path="M 2.5E-6 4.5679E-6 L 0.08715 0.04351 " pathEditMode="relative" rAng="0" ptsTypes="AA">
                                      <p:cBhvr>
                                        <p:cTn id="29" dur="750" fill="hold"/>
                                        <p:tgtEl>
                                          <p:spTgt spid="145"/>
                                        </p:tgtEl>
                                        <p:attrNameLst>
                                          <p:attrName>ppt_x</p:attrName>
                                          <p:attrName>ppt_y</p:attrName>
                                        </p:attrNameLst>
                                      </p:cBhvr>
                                      <p:rCtr x="4358" y="2160"/>
                                    </p:animMotion>
                                  </p:childTnLst>
                                </p:cTn>
                              </p:par>
                              <p:par>
                                <p:cTn id="30" presetID="42" presetClass="path" presetSubtype="0" accel="50000" decel="50000" fill="hold" nodeType="withEffect">
                                  <p:stCondLst>
                                    <p:cond delay="1500"/>
                                  </p:stCondLst>
                                  <p:childTnLst>
                                    <p:animMotion origin="layout" path="M 2.77556E-17 3.58025E-6 L 0.12917 0.0145 " pathEditMode="relative" rAng="0" ptsTypes="AA">
                                      <p:cBhvr>
                                        <p:cTn id="31" dur="750" fill="hold"/>
                                        <p:tgtEl>
                                          <p:spTgt spid="152"/>
                                        </p:tgtEl>
                                        <p:attrNameLst>
                                          <p:attrName>ppt_x</p:attrName>
                                          <p:attrName>ppt_y</p:attrName>
                                        </p:attrNameLst>
                                      </p:cBhvr>
                                      <p:rCtr x="6458" y="710"/>
                                    </p:animMotion>
                                  </p:childTnLst>
                                </p:cTn>
                              </p:par>
                              <p:par>
                                <p:cTn id="32" presetID="42" presetClass="path" presetSubtype="0" accel="50000" decel="50000" fill="hold" nodeType="withEffect">
                                  <p:stCondLst>
                                    <p:cond delay="2000"/>
                                  </p:stCondLst>
                                  <p:childTnLst>
                                    <p:animMotion origin="layout" path="M -2.22222E-6 1.97531E-6 L 0.1257 0.10062 " pathEditMode="relative" rAng="0" ptsTypes="AA">
                                      <p:cBhvr>
                                        <p:cTn id="33" dur="750" fill="hold"/>
                                        <p:tgtEl>
                                          <p:spTgt spid="155"/>
                                        </p:tgtEl>
                                        <p:attrNameLst>
                                          <p:attrName>ppt_x</p:attrName>
                                          <p:attrName>ppt_y</p:attrName>
                                        </p:attrNameLst>
                                      </p:cBhvr>
                                      <p:rCtr x="6285" y="5031"/>
                                    </p:animMotion>
                                  </p:childTnLst>
                                </p:cTn>
                              </p:par>
                              <p:par>
                                <p:cTn id="34" presetID="10" presetClass="entr" presetSubtype="0" fill="hold" nodeType="withEffect">
                                  <p:stCondLst>
                                    <p:cond delay="0"/>
                                  </p:stCondLst>
                                  <p:childTnLst>
                                    <p:set>
                                      <p:cBhvr>
                                        <p:cTn id="35" dur="1" fill="hold">
                                          <p:stCondLst>
                                            <p:cond delay="0"/>
                                          </p:stCondLst>
                                        </p:cTn>
                                        <p:tgtEl>
                                          <p:spTgt spid="202"/>
                                        </p:tgtEl>
                                        <p:attrNameLst>
                                          <p:attrName>style.visibility</p:attrName>
                                        </p:attrNameLst>
                                      </p:cBhvr>
                                      <p:to>
                                        <p:strVal val="visible"/>
                                      </p:to>
                                    </p:set>
                                    <p:animEffect transition="in" filter="fade">
                                      <p:cBhvr>
                                        <p:cTn id="36" dur="3000"/>
                                        <p:tgtEl>
                                          <p:spTgt spid="20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750"/>
                                        <p:tgtEl>
                                          <p:spTgt spid="54"/>
                                        </p:tgtEl>
                                      </p:cBhvr>
                                    </p:animEffect>
                                  </p:childTnLst>
                                </p:cTn>
                              </p:par>
                              <p:par>
                                <p:cTn id="42" presetID="1" presetClass="entr" presetSubtype="0" fill="hold" nodeType="withEffect">
                                  <p:stCondLst>
                                    <p:cond delay="0"/>
                                  </p:stCondLst>
                                  <p:childTnLst>
                                    <p:set>
                                      <p:cBhvr>
                                        <p:cTn id="43" dur="1" fill="hold">
                                          <p:stCondLst>
                                            <p:cond delay="0"/>
                                          </p:stCondLst>
                                        </p:cTn>
                                        <p:tgtEl>
                                          <p:spTgt spid="161"/>
                                        </p:tgtEl>
                                        <p:attrNameLst>
                                          <p:attrName>style.visibility</p:attrName>
                                        </p:attrNameLst>
                                      </p:cBhvr>
                                      <p:to>
                                        <p:strVal val="visible"/>
                                      </p:to>
                                    </p:set>
                                  </p:childTnLst>
                                </p:cTn>
                              </p:par>
                            </p:childTnLst>
                          </p:cTn>
                        </p:par>
                        <p:par>
                          <p:cTn id="44" fill="hold">
                            <p:stCondLst>
                              <p:cond delay="750"/>
                            </p:stCondLst>
                            <p:childTnLst>
                              <p:par>
                                <p:cTn id="45" presetID="10" presetClass="entr" presetSubtype="0"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75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750"/>
                                        <p:tgtEl>
                                          <p:spTgt spid="32"/>
                                        </p:tgtEl>
                                      </p:cBhvr>
                                    </p:animEffect>
                                  </p:childTnLst>
                                </p:cTn>
                              </p:par>
                              <p:par>
                                <p:cTn id="51" presetID="10" presetClass="entr" presetSubtype="0" fill="hold"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fade">
                                      <p:cBhvr>
                                        <p:cTn id="53" dur="750"/>
                                        <p:tgtEl>
                                          <p:spTgt spid="4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7"/>
                                        </p:tgtEl>
                                        <p:attrNameLst>
                                          <p:attrName>style.visibility</p:attrName>
                                        </p:attrNameLst>
                                      </p:cBhvr>
                                      <p:to>
                                        <p:strVal val="visible"/>
                                      </p:to>
                                    </p:set>
                                    <p:animEffect transition="in" filter="fade">
                                      <p:cBhvr>
                                        <p:cTn id="56" dur="750"/>
                                        <p:tgtEl>
                                          <p:spTgt spid="247"/>
                                        </p:tgtEl>
                                      </p:cBhvr>
                                    </p:animEffect>
                                  </p:childTnLst>
                                </p:cTn>
                              </p:par>
                            </p:childTnLst>
                          </p:cTn>
                        </p:par>
                        <p:par>
                          <p:cTn id="57" fill="hold">
                            <p:stCondLst>
                              <p:cond delay="1500"/>
                            </p:stCondLst>
                            <p:childTnLst>
                              <p:par>
                                <p:cTn id="58" presetID="42" presetClass="path" presetSubtype="0" accel="50000" decel="50000" fill="hold" nodeType="afterEffect">
                                  <p:stCondLst>
                                    <p:cond delay="0"/>
                                  </p:stCondLst>
                                  <p:childTnLst>
                                    <p:animMotion origin="layout" path="M 3.33333E-6 -3.95062E-6 L 0.15607 -0.00679 " pathEditMode="relative" rAng="0" ptsTypes="AA">
                                      <p:cBhvr>
                                        <p:cTn id="59" dur="2000" fill="hold"/>
                                        <p:tgtEl>
                                          <p:spTgt spid="202"/>
                                        </p:tgtEl>
                                        <p:attrNameLst>
                                          <p:attrName>ppt_x</p:attrName>
                                          <p:attrName>ppt_y</p:attrName>
                                        </p:attrNameLst>
                                      </p:cBhvr>
                                      <p:rCtr x="7795" y="-340"/>
                                    </p:animMotion>
                                  </p:childTnLst>
                                </p:cTn>
                              </p:par>
                              <p:par>
                                <p:cTn id="60" presetID="6" presetClass="emph" presetSubtype="0" fill="hold" nodeType="withEffect">
                                  <p:stCondLst>
                                    <p:cond delay="0"/>
                                  </p:stCondLst>
                                  <p:childTnLst>
                                    <p:animScale>
                                      <p:cBhvr>
                                        <p:cTn id="61" dur="2000" fill="hold"/>
                                        <p:tgtEl>
                                          <p:spTgt spid="202"/>
                                        </p:tgtEl>
                                      </p:cBhvr>
                                      <p:by x="25000" y="25000"/>
                                    </p:animScale>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43"/>
                                        </p:tgtEl>
                                        <p:attrNameLst>
                                          <p:attrName>style.visibility</p:attrName>
                                        </p:attrNameLst>
                                      </p:cBhvr>
                                      <p:to>
                                        <p:strVal val="visible"/>
                                      </p:to>
                                    </p:set>
                                    <p:animEffect transition="in" filter="fade">
                                      <p:cBhvr>
                                        <p:cTn id="65" dur="500"/>
                                        <p:tgtEl>
                                          <p:spTgt spid="243"/>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44"/>
                                        </p:tgtEl>
                                        <p:attrNameLst>
                                          <p:attrName>style.visibility</p:attrName>
                                        </p:attrNameLst>
                                      </p:cBhvr>
                                      <p:to>
                                        <p:strVal val="visible"/>
                                      </p:to>
                                    </p:set>
                                    <p:animEffect transition="in" filter="fade">
                                      <p:cBhvr>
                                        <p:cTn id="68" dur="500"/>
                                        <p:tgtEl>
                                          <p:spTgt spid="2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fade">
                                      <p:cBhvr>
                                        <p:cTn id="71" dur="500"/>
                                        <p:tgtEl>
                                          <p:spTgt spid="81"/>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fade">
                                      <p:cBhvr>
                                        <p:cTn id="74" dur="500"/>
                                        <p:tgtEl>
                                          <p:spTgt spid="82"/>
                                        </p:tgtEl>
                                      </p:cBhvr>
                                    </p:animEffec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1" nodeType="clickEffect">
                                  <p:stCondLst>
                                    <p:cond delay="0"/>
                                  </p:stCondLst>
                                  <p:childTnLst>
                                    <p:animMotion origin="layout" path="M 4.16667E-7 -4.44444E-6 L 0.19466 -0.23912 " pathEditMode="relative" rAng="0" ptsTypes="AA">
                                      <p:cBhvr>
                                        <p:cTn id="78" dur="2000" fill="hold"/>
                                        <p:tgtEl>
                                          <p:spTgt spid="244"/>
                                        </p:tgtEl>
                                        <p:attrNameLst>
                                          <p:attrName>ppt_x</p:attrName>
                                          <p:attrName>ppt_y</p:attrName>
                                        </p:attrNameLst>
                                      </p:cBhvr>
                                      <p:rCtr x="9727" y="-11968"/>
                                    </p:animMotion>
                                  </p:childTnLst>
                                </p:cTn>
                              </p:par>
                              <p:par>
                                <p:cTn id="79" presetID="10" presetClass="entr" presetSubtype="0" fill="hold" grpId="0" nodeType="withEffect">
                                  <p:stCondLst>
                                    <p:cond delay="1500"/>
                                  </p:stCondLst>
                                  <p:childTnLst>
                                    <p:set>
                                      <p:cBhvr>
                                        <p:cTn id="80" dur="1" fill="hold">
                                          <p:stCondLst>
                                            <p:cond delay="0"/>
                                          </p:stCondLst>
                                        </p:cTn>
                                        <p:tgtEl>
                                          <p:spTgt spid="266"/>
                                        </p:tgtEl>
                                        <p:attrNameLst>
                                          <p:attrName>style.visibility</p:attrName>
                                        </p:attrNameLst>
                                      </p:cBhvr>
                                      <p:to>
                                        <p:strVal val="visible"/>
                                      </p:to>
                                    </p:set>
                                    <p:animEffect transition="in" filter="fade">
                                      <p:cBhvr>
                                        <p:cTn id="81" dur="500"/>
                                        <p:tgtEl>
                                          <p:spTgt spid="266"/>
                                        </p:tgtEl>
                                      </p:cBhvr>
                                    </p:animEffect>
                                  </p:childTnLst>
                                </p:cTn>
                              </p:par>
                            </p:childTnLst>
                          </p:cTn>
                        </p:par>
                        <p:par>
                          <p:cTn id="82" fill="hold">
                            <p:stCondLst>
                              <p:cond delay="2000"/>
                            </p:stCondLst>
                            <p:childTnLst>
                              <p:par>
                                <p:cTn id="83" presetID="10" presetClass="entr" presetSubtype="0" fill="hold" grpId="0" nodeType="afterEffect">
                                  <p:stCondLst>
                                    <p:cond delay="0"/>
                                  </p:stCondLst>
                                  <p:childTnLst>
                                    <p:set>
                                      <p:cBhvr>
                                        <p:cTn id="84" dur="1" fill="hold">
                                          <p:stCondLst>
                                            <p:cond delay="0"/>
                                          </p:stCondLst>
                                        </p:cTn>
                                        <p:tgtEl>
                                          <p:spTgt spid="246"/>
                                        </p:tgtEl>
                                        <p:attrNameLst>
                                          <p:attrName>style.visibility</p:attrName>
                                        </p:attrNameLst>
                                      </p:cBhvr>
                                      <p:to>
                                        <p:strVal val="visible"/>
                                      </p:to>
                                    </p:set>
                                    <p:animEffect transition="in" filter="fade">
                                      <p:cBhvr>
                                        <p:cTn id="85" dur="500"/>
                                        <p:tgtEl>
                                          <p:spTgt spid="246"/>
                                        </p:tgtEl>
                                      </p:cBhvr>
                                    </p:animEffect>
                                  </p:childTnLst>
                                </p:cTn>
                              </p:par>
                              <p:par>
                                <p:cTn id="86" presetID="10" presetClass="entr" presetSubtype="0" fill="hold" nodeType="withEffect">
                                  <p:stCondLst>
                                    <p:cond delay="0"/>
                                  </p:stCondLst>
                                  <p:childTnLst>
                                    <p:set>
                                      <p:cBhvr>
                                        <p:cTn id="87" dur="1" fill="hold">
                                          <p:stCondLst>
                                            <p:cond delay="0"/>
                                          </p:stCondLst>
                                        </p:cTn>
                                        <p:tgtEl>
                                          <p:spTgt spid="269"/>
                                        </p:tgtEl>
                                        <p:attrNameLst>
                                          <p:attrName>style.visibility</p:attrName>
                                        </p:attrNameLst>
                                      </p:cBhvr>
                                      <p:to>
                                        <p:strVal val="visible"/>
                                      </p:to>
                                    </p:set>
                                    <p:animEffect transition="in" filter="fade">
                                      <p:cBhvr>
                                        <p:cTn id="88" dur="500"/>
                                        <p:tgtEl>
                                          <p:spTgt spid="269"/>
                                        </p:tgtEl>
                                      </p:cBhvr>
                                    </p:animEffect>
                                  </p:childTnLst>
                                </p:cTn>
                              </p:par>
                              <p:par>
                                <p:cTn id="89" presetID="10" presetClass="entr" presetSubtype="0" fill="hold" nodeType="withEffect">
                                  <p:stCondLst>
                                    <p:cond delay="0"/>
                                  </p:stCondLst>
                                  <p:childTnLst>
                                    <p:set>
                                      <p:cBhvr>
                                        <p:cTn id="90" dur="1" fill="hold">
                                          <p:stCondLst>
                                            <p:cond delay="0"/>
                                          </p:stCondLst>
                                        </p:cTn>
                                        <p:tgtEl>
                                          <p:spTgt spid="273"/>
                                        </p:tgtEl>
                                        <p:attrNameLst>
                                          <p:attrName>style.visibility</p:attrName>
                                        </p:attrNameLst>
                                      </p:cBhvr>
                                      <p:to>
                                        <p:strVal val="visible"/>
                                      </p:to>
                                    </p:set>
                                    <p:animEffect transition="in" filter="fade">
                                      <p:cBhvr>
                                        <p:cTn id="91" dur="500"/>
                                        <p:tgtEl>
                                          <p:spTgt spid="273"/>
                                        </p:tgtEl>
                                      </p:cBhvr>
                                    </p:animEffect>
                                  </p:childTnLst>
                                </p:cTn>
                              </p:par>
                            </p:childTnLst>
                          </p:cTn>
                        </p:par>
                        <p:par>
                          <p:cTn id="92" fill="hold">
                            <p:stCondLst>
                              <p:cond delay="2500"/>
                            </p:stCondLst>
                            <p:childTnLst>
                              <p:par>
                                <p:cTn id="93" presetID="42" presetClass="path" presetSubtype="0" accel="50000" decel="50000" fill="hold" grpId="1" nodeType="afterEffect">
                                  <p:stCondLst>
                                    <p:cond delay="0"/>
                                  </p:stCondLst>
                                  <p:childTnLst>
                                    <p:animMotion origin="layout" path="M 6.25E-7 -7.40741E-7 L 0.19362 -0.17523 " pathEditMode="relative" rAng="0" ptsTypes="AA">
                                      <p:cBhvr>
                                        <p:cTn id="94" dur="2000" fill="hold"/>
                                        <p:tgtEl>
                                          <p:spTgt spid="82"/>
                                        </p:tgtEl>
                                        <p:attrNameLst>
                                          <p:attrName>ppt_x</p:attrName>
                                          <p:attrName>ppt_y</p:attrName>
                                        </p:attrNameLst>
                                      </p:cBhvr>
                                      <p:rCtr x="9674" y="-8773"/>
                                    </p:animMotion>
                                  </p:childTnLst>
                                </p:cTn>
                              </p:par>
                              <p:par>
                                <p:cTn id="95" presetID="10" presetClass="entr" presetSubtype="0" fill="hold" grpId="0" nodeType="withEffect">
                                  <p:stCondLst>
                                    <p:cond delay="1500"/>
                                  </p:stCondLst>
                                  <p:childTnLst>
                                    <p:set>
                                      <p:cBhvr>
                                        <p:cTn id="96" dur="1" fill="hold">
                                          <p:stCondLst>
                                            <p:cond delay="0"/>
                                          </p:stCondLst>
                                        </p:cTn>
                                        <p:tgtEl>
                                          <p:spTgt spid="268"/>
                                        </p:tgtEl>
                                        <p:attrNameLst>
                                          <p:attrName>style.visibility</p:attrName>
                                        </p:attrNameLst>
                                      </p:cBhvr>
                                      <p:to>
                                        <p:strVal val="visible"/>
                                      </p:to>
                                    </p:set>
                                    <p:animEffect transition="in" filter="fade">
                                      <p:cBhvr>
                                        <p:cTn id="97" dur="500"/>
                                        <p:tgtEl>
                                          <p:spTgt spid="268"/>
                                        </p:tgtEl>
                                      </p:cBhvr>
                                    </p:animEffect>
                                  </p:childTnLst>
                                </p:cTn>
                              </p:par>
                              <p:par>
                                <p:cTn id="98" presetID="10" presetClass="entr" presetSubtype="0" fill="hold" nodeType="withEffect">
                                  <p:stCondLst>
                                    <p:cond delay="1500"/>
                                  </p:stCondLst>
                                  <p:childTnLst>
                                    <p:set>
                                      <p:cBhvr>
                                        <p:cTn id="99" dur="1" fill="hold">
                                          <p:stCondLst>
                                            <p:cond delay="0"/>
                                          </p:stCondLst>
                                        </p:cTn>
                                        <p:tgtEl>
                                          <p:spTgt spid="274"/>
                                        </p:tgtEl>
                                        <p:attrNameLst>
                                          <p:attrName>style.visibility</p:attrName>
                                        </p:attrNameLst>
                                      </p:cBhvr>
                                      <p:to>
                                        <p:strVal val="visible"/>
                                      </p:to>
                                    </p:set>
                                    <p:animEffect transition="in" filter="fade">
                                      <p:cBhvr>
                                        <p:cTn id="100" dur="500"/>
                                        <p:tgtEl>
                                          <p:spTgt spid="274"/>
                                        </p:tgtEl>
                                      </p:cBhvr>
                                    </p:animEffect>
                                  </p:childTnLst>
                                </p:cTn>
                              </p:par>
                            </p:childTnLst>
                          </p:cTn>
                        </p:par>
                        <p:par>
                          <p:cTn id="101" fill="hold">
                            <p:stCondLst>
                              <p:cond delay="4500"/>
                            </p:stCondLst>
                            <p:childTnLst>
                              <p:par>
                                <p:cTn id="102" presetID="42" presetClass="path" presetSubtype="0" accel="50000" decel="50000" fill="hold" grpId="1" nodeType="afterEffect">
                                  <p:stCondLst>
                                    <p:cond delay="0"/>
                                  </p:stCondLst>
                                  <p:childTnLst>
                                    <p:animMotion origin="layout" path="M 1.11022E-16 2.59259E-6 L 0.21497 -0.22292 " pathEditMode="relative" rAng="0" ptsTypes="AA">
                                      <p:cBhvr>
                                        <p:cTn id="103" dur="2000" fill="hold"/>
                                        <p:tgtEl>
                                          <p:spTgt spid="81"/>
                                        </p:tgtEl>
                                        <p:attrNameLst>
                                          <p:attrName>ppt_x</p:attrName>
                                          <p:attrName>ppt_y</p:attrName>
                                        </p:attrNameLst>
                                      </p:cBhvr>
                                      <p:rCtr x="10742" y="-11157"/>
                                    </p:animMotion>
                                  </p:childTnLst>
                                </p:cTn>
                              </p:par>
                              <p:par>
                                <p:cTn id="104" presetID="10" presetClass="entr" presetSubtype="0" fill="hold" grpId="0" nodeType="withEffect">
                                  <p:stCondLst>
                                    <p:cond delay="1500"/>
                                  </p:stCondLst>
                                  <p:childTnLst>
                                    <p:set>
                                      <p:cBhvr>
                                        <p:cTn id="105" dur="1" fill="hold">
                                          <p:stCondLst>
                                            <p:cond delay="0"/>
                                          </p:stCondLst>
                                        </p:cTn>
                                        <p:tgtEl>
                                          <p:spTgt spid="267"/>
                                        </p:tgtEl>
                                        <p:attrNameLst>
                                          <p:attrName>style.visibility</p:attrName>
                                        </p:attrNameLst>
                                      </p:cBhvr>
                                      <p:to>
                                        <p:strVal val="visible"/>
                                      </p:to>
                                    </p:set>
                                    <p:animEffect transition="in" filter="fade">
                                      <p:cBhvr>
                                        <p:cTn id="106" dur="500"/>
                                        <p:tgtEl>
                                          <p:spTgt spid="267"/>
                                        </p:tgtEl>
                                      </p:cBhvr>
                                    </p:animEffect>
                                  </p:childTnLst>
                                </p:cTn>
                              </p:par>
                              <p:par>
                                <p:cTn id="107" presetID="10" presetClass="entr" presetSubtype="0" fill="hold" nodeType="withEffect">
                                  <p:stCondLst>
                                    <p:cond delay="1500"/>
                                  </p:stCondLst>
                                  <p:childTnLst>
                                    <p:set>
                                      <p:cBhvr>
                                        <p:cTn id="108" dur="1" fill="hold">
                                          <p:stCondLst>
                                            <p:cond delay="0"/>
                                          </p:stCondLst>
                                        </p:cTn>
                                        <p:tgtEl>
                                          <p:spTgt spid="275"/>
                                        </p:tgtEl>
                                        <p:attrNameLst>
                                          <p:attrName>style.visibility</p:attrName>
                                        </p:attrNameLst>
                                      </p:cBhvr>
                                      <p:to>
                                        <p:strVal val="visible"/>
                                      </p:to>
                                    </p:set>
                                    <p:animEffect transition="in" filter="fade">
                                      <p:cBhvr>
                                        <p:cTn id="109" dur="500"/>
                                        <p:tgtEl>
                                          <p:spTgt spid="275"/>
                                        </p:tgtEl>
                                      </p:cBhvr>
                                    </p:animEffect>
                                  </p:childTnLst>
                                </p:cTn>
                              </p:par>
                              <p:par>
                                <p:cTn id="110" presetID="10" presetClass="entr" presetSubtype="0" fill="hold" nodeType="withEffect">
                                  <p:stCondLst>
                                    <p:cond delay="1500"/>
                                  </p:stCondLst>
                                  <p:childTnLst>
                                    <p:set>
                                      <p:cBhvr>
                                        <p:cTn id="111" dur="1" fill="hold">
                                          <p:stCondLst>
                                            <p:cond delay="0"/>
                                          </p:stCondLst>
                                        </p:cTn>
                                        <p:tgtEl>
                                          <p:spTgt spid="271"/>
                                        </p:tgtEl>
                                        <p:attrNameLst>
                                          <p:attrName>style.visibility</p:attrName>
                                        </p:attrNameLst>
                                      </p:cBhvr>
                                      <p:to>
                                        <p:strVal val="visible"/>
                                      </p:to>
                                    </p:set>
                                    <p:animEffect transition="in" filter="fade">
                                      <p:cBhvr>
                                        <p:cTn id="112" dur="500"/>
                                        <p:tgtEl>
                                          <p:spTgt spid="271"/>
                                        </p:tgtEl>
                                      </p:cBhvr>
                                    </p:animEffect>
                                  </p:childTnLst>
                                </p:cTn>
                              </p:par>
                            </p:childTnLst>
                          </p:cTn>
                        </p:par>
                        <p:par>
                          <p:cTn id="113" fill="hold">
                            <p:stCondLst>
                              <p:cond delay="6500"/>
                            </p:stCondLst>
                            <p:childTnLst>
                              <p:par>
                                <p:cTn id="114" presetID="10" presetClass="entr" presetSubtype="0" fill="hold" grpId="0" nodeType="afterEffect">
                                  <p:stCondLst>
                                    <p:cond delay="0"/>
                                  </p:stCondLst>
                                  <p:childTnLst>
                                    <p:set>
                                      <p:cBhvr>
                                        <p:cTn id="115" dur="1" fill="hold">
                                          <p:stCondLst>
                                            <p:cond delay="0"/>
                                          </p:stCondLst>
                                        </p:cTn>
                                        <p:tgtEl>
                                          <p:spTgt spid="245"/>
                                        </p:tgtEl>
                                        <p:attrNameLst>
                                          <p:attrName>style.visibility</p:attrName>
                                        </p:attrNameLst>
                                      </p:cBhvr>
                                      <p:to>
                                        <p:strVal val="visible"/>
                                      </p:to>
                                    </p:set>
                                    <p:animEffect transition="in" filter="fade">
                                      <p:cBhvr>
                                        <p:cTn id="116" dur="500"/>
                                        <p:tgtEl>
                                          <p:spTgt spid="245"/>
                                        </p:tgtEl>
                                      </p:cBhvr>
                                    </p:animEffect>
                                  </p:childTnLst>
                                </p:cTn>
                              </p:par>
                              <p:par>
                                <p:cTn id="117" presetID="10" presetClass="entr" presetSubtype="0" fill="hold" nodeType="withEffect">
                                  <p:stCondLst>
                                    <p:cond delay="0"/>
                                  </p:stCondLst>
                                  <p:childTnLst>
                                    <p:set>
                                      <p:cBhvr>
                                        <p:cTn id="118" dur="1" fill="hold">
                                          <p:stCondLst>
                                            <p:cond delay="0"/>
                                          </p:stCondLst>
                                        </p:cTn>
                                        <p:tgtEl>
                                          <p:spTgt spid="270"/>
                                        </p:tgtEl>
                                        <p:attrNameLst>
                                          <p:attrName>style.visibility</p:attrName>
                                        </p:attrNameLst>
                                      </p:cBhvr>
                                      <p:to>
                                        <p:strVal val="visible"/>
                                      </p:to>
                                    </p:set>
                                    <p:animEffect transition="in" filter="fade">
                                      <p:cBhvr>
                                        <p:cTn id="119" dur="500"/>
                                        <p:tgtEl>
                                          <p:spTgt spid="270"/>
                                        </p:tgtEl>
                                      </p:cBhvr>
                                    </p:animEffect>
                                  </p:childTnLst>
                                </p:cTn>
                              </p:par>
                              <p:par>
                                <p:cTn id="120" presetID="10" presetClass="entr" presetSubtype="0" fill="hold" nodeType="withEffect">
                                  <p:stCondLst>
                                    <p:cond delay="0"/>
                                  </p:stCondLst>
                                  <p:childTnLst>
                                    <p:set>
                                      <p:cBhvr>
                                        <p:cTn id="121" dur="1" fill="hold">
                                          <p:stCondLst>
                                            <p:cond delay="0"/>
                                          </p:stCondLst>
                                        </p:cTn>
                                        <p:tgtEl>
                                          <p:spTgt spid="272"/>
                                        </p:tgtEl>
                                        <p:attrNameLst>
                                          <p:attrName>style.visibility</p:attrName>
                                        </p:attrNameLst>
                                      </p:cBhvr>
                                      <p:to>
                                        <p:strVal val="visible"/>
                                      </p:to>
                                    </p:set>
                                    <p:animEffect transition="in" filter="fade">
                                      <p:cBhvr>
                                        <p:cTn id="122" dur="500"/>
                                        <p:tgtEl>
                                          <p:spTgt spid="272"/>
                                        </p:tgtEl>
                                      </p:cBhvr>
                                    </p:animEffect>
                                  </p:childTnLst>
                                </p:cTn>
                              </p:par>
                            </p:childTnLst>
                          </p:cTn>
                        </p:par>
                        <p:par>
                          <p:cTn id="123" fill="hold">
                            <p:stCondLst>
                              <p:cond delay="7000"/>
                            </p:stCondLst>
                            <p:childTnLst>
                              <p:par>
                                <p:cTn id="124" presetID="10" presetClass="entr" presetSubtype="0" fill="hold" nodeType="afterEffect">
                                  <p:stCondLst>
                                    <p:cond delay="0"/>
                                  </p:stCondLst>
                                  <p:childTnLst>
                                    <p:set>
                                      <p:cBhvr>
                                        <p:cTn id="125" dur="1" fill="hold">
                                          <p:stCondLst>
                                            <p:cond delay="0"/>
                                          </p:stCondLst>
                                        </p:cTn>
                                        <p:tgtEl>
                                          <p:spTgt spid="248"/>
                                        </p:tgtEl>
                                        <p:attrNameLst>
                                          <p:attrName>style.visibility</p:attrName>
                                        </p:attrNameLst>
                                      </p:cBhvr>
                                      <p:to>
                                        <p:strVal val="visible"/>
                                      </p:to>
                                    </p:set>
                                    <p:animEffect transition="in" filter="fade">
                                      <p:cBhvr>
                                        <p:cTn id="126" dur="500"/>
                                        <p:tgtEl>
                                          <p:spTgt spid="248"/>
                                        </p:tgtEl>
                                      </p:cBhvr>
                                    </p:animEffect>
                                  </p:childTnLst>
                                </p:cTn>
                              </p:par>
                              <p:par>
                                <p:cTn id="127" presetID="10" presetClass="entr" presetSubtype="0" fill="hold" nodeType="withEffect">
                                  <p:stCondLst>
                                    <p:cond delay="0"/>
                                  </p:stCondLst>
                                  <p:childTnLst>
                                    <p:set>
                                      <p:cBhvr>
                                        <p:cTn id="128" dur="1" fill="hold">
                                          <p:stCondLst>
                                            <p:cond delay="0"/>
                                          </p:stCondLst>
                                        </p:cTn>
                                        <p:tgtEl>
                                          <p:spTgt spid="257"/>
                                        </p:tgtEl>
                                        <p:attrNameLst>
                                          <p:attrName>style.visibility</p:attrName>
                                        </p:attrNameLst>
                                      </p:cBhvr>
                                      <p:to>
                                        <p:strVal val="visible"/>
                                      </p:to>
                                    </p:set>
                                    <p:animEffect transition="in" filter="fade">
                                      <p:cBhvr>
                                        <p:cTn id="129" dur="500"/>
                                        <p:tgtEl>
                                          <p:spTgt spid="257"/>
                                        </p:tgtEl>
                                      </p:cBhvr>
                                    </p:animEffect>
                                  </p:childTnLst>
                                </p:cTn>
                              </p:par>
                            </p:childTnLst>
                          </p:cTn>
                        </p:par>
                        <p:par>
                          <p:cTn id="130" fill="hold">
                            <p:stCondLst>
                              <p:cond delay="7500"/>
                            </p:stCondLst>
                            <p:childTnLst>
                              <p:par>
                                <p:cTn id="131" presetID="10" presetClass="entr" presetSubtype="0" fill="hold" grpId="0" nodeType="afterEffect">
                                  <p:stCondLst>
                                    <p:cond delay="0"/>
                                  </p:stCondLst>
                                  <p:childTnLst>
                                    <p:set>
                                      <p:cBhvr>
                                        <p:cTn id="132" dur="1" fill="hold">
                                          <p:stCondLst>
                                            <p:cond delay="0"/>
                                          </p:stCondLst>
                                        </p:cTn>
                                        <p:tgtEl>
                                          <p:spTgt spid="43"/>
                                        </p:tgtEl>
                                        <p:attrNameLst>
                                          <p:attrName>style.visibility</p:attrName>
                                        </p:attrNameLst>
                                      </p:cBhvr>
                                      <p:to>
                                        <p:strVal val="visible"/>
                                      </p:to>
                                    </p:set>
                                    <p:animEffect transition="in" filter="fade">
                                      <p:cBhvr>
                                        <p:cTn id="133" dur="500"/>
                                        <p:tgtEl>
                                          <p:spTgt spid="43"/>
                                        </p:tgtEl>
                                      </p:cBhvr>
                                    </p:animEffect>
                                  </p:childTnLst>
                                </p:cTn>
                              </p:par>
                            </p:childTnLst>
                          </p:cTn>
                        </p:par>
                        <p:par>
                          <p:cTn id="134" fill="hold">
                            <p:stCondLst>
                              <p:cond delay="8000"/>
                            </p:stCondLst>
                            <p:childTnLst>
                              <p:par>
                                <p:cTn id="135" presetID="10" presetClass="entr" presetSubtype="0" fill="hold" nodeType="after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fade">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76"/>
                                        </p:tgtEl>
                                        <p:attrNameLst>
                                          <p:attrName>style.visibility</p:attrName>
                                        </p:attrNameLst>
                                      </p:cBhvr>
                                      <p:to>
                                        <p:strVal val="visible"/>
                                      </p:to>
                                    </p:set>
                                  </p:childTnLst>
                                </p:cTn>
                              </p:par>
                              <p:par>
                                <p:cTn id="142" presetID="42" presetClass="path" presetSubtype="0" accel="50000" decel="50000" fill="hold" nodeType="withEffect">
                                  <p:stCondLst>
                                    <p:cond delay="0"/>
                                  </p:stCondLst>
                                  <p:childTnLst>
                                    <p:animMotion origin="layout" path="M -4.16667E-6 3.7037E-7 L 0.00469 0.47153 " pathEditMode="relative" rAng="0" ptsTypes="AA">
                                      <p:cBhvr>
                                        <p:cTn id="143" dur="2000" fill="hold"/>
                                        <p:tgtEl>
                                          <p:spTgt spid="276"/>
                                        </p:tgtEl>
                                        <p:attrNameLst>
                                          <p:attrName>ppt_x</p:attrName>
                                          <p:attrName>ppt_y</p:attrName>
                                        </p:attrNameLst>
                                      </p:cBhvr>
                                      <p:rCtr x="234" y="23565"/>
                                    </p:animMotion>
                                  </p:childTnLst>
                                </p:cTn>
                              </p:par>
                              <p:par>
                                <p:cTn id="144" presetID="6" presetClass="emph" presetSubtype="0" fill="hold" nodeType="withEffect">
                                  <p:stCondLst>
                                    <p:cond delay="0"/>
                                  </p:stCondLst>
                                  <p:childTnLst>
                                    <p:animScale>
                                      <p:cBhvr>
                                        <p:cTn id="145" dur="2000" fill="hold"/>
                                        <p:tgtEl>
                                          <p:spTgt spid="276"/>
                                        </p:tgtEl>
                                      </p:cBhvr>
                                      <p:by x="50000" y="50000"/>
                                    </p:animScale>
                                  </p:childTnLst>
                                </p:cTn>
                              </p:par>
                            </p:childTnLst>
                          </p:cTn>
                        </p:par>
                        <p:par>
                          <p:cTn id="146" fill="hold">
                            <p:stCondLst>
                              <p:cond delay="2000"/>
                            </p:stCondLst>
                            <p:childTnLst>
                              <p:par>
                                <p:cTn id="147" presetID="10" presetClass="exit" presetSubtype="0" fill="hold" nodeType="afterEffect">
                                  <p:stCondLst>
                                    <p:cond delay="0"/>
                                  </p:stCondLst>
                                  <p:childTnLst>
                                    <p:animEffect transition="out" filter="fade">
                                      <p:cBhvr>
                                        <p:cTn id="148" dur="500"/>
                                        <p:tgtEl>
                                          <p:spTgt spid="276"/>
                                        </p:tgtEl>
                                      </p:cBhvr>
                                    </p:animEffect>
                                    <p:set>
                                      <p:cBhvr>
                                        <p:cTn id="149" dur="1" fill="hold">
                                          <p:stCondLst>
                                            <p:cond delay="499"/>
                                          </p:stCondLst>
                                        </p:cTn>
                                        <p:tgtEl>
                                          <p:spTgt spid="276"/>
                                        </p:tgtEl>
                                        <p:attrNameLst>
                                          <p:attrName>style.visibility</p:attrName>
                                        </p:attrNameLst>
                                      </p:cBhvr>
                                      <p:to>
                                        <p:strVal val="hidden"/>
                                      </p:to>
                                    </p:set>
                                  </p:childTnLst>
                                </p:cTn>
                              </p:par>
                              <p:par>
                                <p:cTn id="150" presetID="10" presetClass="entr" presetSubtype="0" fill="hold" nodeType="withEffect">
                                  <p:stCondLst>
                                    <p:cond delay="0"/>
                                  </p:stCondLst>
                                  <p:childTnLst>
                                    <p:set>
                                      <p:cBhvr>
                                        <p:cTn id="151" dur="1" fill="hold">
                                          <p:stCondLst>
                                            <p:cond delay="0"/>
                                          </p:stCondLst>
                                        </p:cTn>
                                        <p:tgtEl>
                                          <p:spTgt spid="83"/>
                                        </p:tgtEl>
                                        <p:attrNameLst>
                                          <p:attrName>style.visibility</p:attrName>
                                        </p:attrNameLst>
                                      </p:cBhvr>
                                      <p:to>
                                        <p:strVal val="visible"/>
                                      </p:to>
                                    </p:set>
                                    <p:animEffect transition="in" filter="fade">
                                      <p:cBhvr>
                                        <p:cTn id="152" dur="500"/>
                                        <p:tgtEl>
                                          <p:spTgt spid="83"/>
                                        </p:tgtEl>
                                      </p:cBhvr>
                                    </p:animEffect>
                                  </p:childTnLst>
                                </p:cTn>
                              </p:par>
                              <p:par>
                                <p:cTn id="153" presetID="10" presetClass="entr" presetSubtype="0"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Effect transition="in" filter="fade">
                                      <p:cBhvr>
                                        <p:cTn id="155" dur="500"/>
                                        <p:tgtEl>
                                          <p:spTgt spid="64"/>
                                        </p:tgtEl>
                                      </p:cBhvr>
                                    </p:animEffect>
                                  </p:childTnLst>
                                </p:cTn>
                              </p:par>
                            </p:childTnLst>
                          </p:cTn>
                        </p:par>
                        <p:par>
                          <p:cTn id="156" fill="hold">
                            <p:stCondLst>
                              <p:cond delay="2500"/>
                            </p:stCondLst>
                            <p:childTnLst>
                              <p:par>
                                <p:cTn id="157" presetID="10" presetClass="entr" presetSubtype="0" fill="hold" grpId="0" nodeType="afterEffect">
                                  <p:stCondLst>
                                    <p:cond delay="0"/>
                                  </p:stCondLst>
                                  <p:childTnLst>
                                    <p:set>
                                      <p:cBhvr>
                                        <p:cTn id="158" dur="1" fill="hold">
                                          <p:stCondLst>
                                            <p:cond delay="0"/>
                                          </p:stCondLst>
                                        </p:cTn>
                                        <p:tgtEl>
                                          <p:spTgt spid="61"/>
                                        </p:tgtEl>
                                        <p:attrNameLst>
                                          <p:attrName>style.visibility</p:attrName>
                                        </p:attrNameLst>
                                      </p:cBhvr>
                                      <p:to>
                                        <p:strVal val="visible"/>
                                      </p:to>
                                    </p:set>
                                    <p:animEffect transition="in" filter="fade">
                                      <p:cBhvr>
                                        <p:cTn id="159" dur="500"/>
                                        <p:tgtEl>
                                          <p:spTgt spid="6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73"/>
                                        </p:tgtEl>
                                        <p:attrNameLst>
                                          <p:attrName>style.visibility</p:attrName>
                                        </p:attrNameLst>
                                      </p:cBhvr>
                                      <p:to>
                                        <p:strVal val="visible"/>
                                      </p:to>
                                    </p:set>
                                    <p:animEffect transition="in" filter="fade">
                                      <p:cBhvr>
                                        <p:cTn id="162" dur="500"/>
                                        <p:tgtEl>
                                          <p:spTgt spid="73"/>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500"/>
                                        <p:tgtEl>
                                          <p:spTgt spid="42"/>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62"/>
                                        </p:tgtEl>
                                        <p:attrNameLst>
                                          <p:attrName>style.visibility</p:attrName>
                                        </p:attrNameLst>
                                      </p:cBhvr>
                                      <p:to>
                                        <p:strVal val="visible"/>
                                      </p:to>
                                    </p:set>
                                    <p:animEffect transition="in" filter="fade">
                                      <p:cBhvr>
                                        <p:cTn id="168" dur="500"/>
                                        <p:tgtEl>
                                          <p:spTgt spid="6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animEffect transition="in" filter="fade">
                                      <p:cBhvr>
                                        <p:cTn id="171" dur="500"/>
                                        <p:tgtEl>
                                          <p:spTgt spid="74"/>
                                        </p:tgtEl>
                                      </p:cBhvr>
                                    </p:animEffect>
                                  </p:childTnLst>
                                </p:cTn>
                              </p:par>
                              <p:par>
                                <p:cTn id="172" presetID="1" presetClass="entr" presetSubtype="0" fill="hold" nodeType="withEffect">
                                  <p:stCondLst>
                                    <p:cond delay="0"/>
                                  </p:stCondLst>
                                  <p:childTnLst>
                                    <p:set>
                                      <p:cBhvr>
                                        <p:cTn id="173" dur="1" fill="hold">
                                          <p:stCondLst>
                                            <p:cond delay="0"/>
                                          </p:stCondLst>
                                        </p:cTn>
                                        <p:tgtEl>
                                          <p:spTgt spid="78"/>
                                        </p:tgtEl>
                                        <p:attrNameLst>
                                          <p:attrName>style.visibility</p:attrName>
                                        </p:attrNameLst>
                                      </p:cBhvr>
                                      <p:to>
                                        <p:strVal val="visible"/>
                                      </p:to>
                                    </p:set>
                                  </p:childTnLst>
                                </p:cTn>
                              </p:par>
                              <p:par>
                                <p:cTn id="174" presetID="1" presetClass="entr" presetSubtype="0" fill="hold" nodeType="withEffect">
                                  <p:stCondLst>
                                    <p:cond delay="0"/>
                                  </p:stCondLst>
                                  <p:childTnLst>
                                    <p:set>
                                      <p:cBhvr>
                                        <p:cTn id="175" dur="1" fill="hold">
                                          <p:stCondLst>
                                            <p:cond delay="0"/>
                                          </p:stCondLst>
                                        </p:cTn>
                                        <p:tgtEl>
                                          <p:spTgt spid="75"/>
                                        </p:tgtEl>
                                        <p:attrNameLst>
                                          <p:attrName>style.visibility</p:attrName>
                                        </p:attrNameLst>
                                      </p:cBhvr>
                                      <p:to>
                                        <p:strVal val="visible"/>
                                      </p:to>
                                    </p:set>
                                  </p:childTnLst>
                                </p:cTn>
                              </p:par>
                            </p:childTnLst>
                          </p:cTn>
                        </p:par>
                        <p:par>
                          <p:cTn id="176" fill="hold">
                            <p:stCondLst>
                              <p:cond delay="3000"/>
                            </p:stCondLst>
                            <p:childTnLst>
                              <p:par>
                                <p:cTn id="177" presetID="1" presetClass="path" presetSubtype="0" accel="50000" decel="50000" fill="hold" nodeType="afterEffect">
                                  <p:stCondLst>
                                    <p:cond delay="0"/>
                                  </p:stCondLst>
                                  <p:childTnLst>
                                    <p:animMotion origin="layout" path="M -2.77778E-6 4.81481E-6 C 0.01806 4.81481E-6 0.03316 0.01944 0.03316 0.04321 C 0.03316 0.06728 0.01806 0.08672 -2.77778E-6 0.08672 C -0.0184 0.08672 -0.03316 0.06728 -0.03316 0.04321 C -0.03316 0.01944 -0.0184 4.81481E-6 -2.77778E-6 4.81481E-6 Z " pathEditMode="relative" rAng="0" ptsTypes="AAAAA">
                                      <p:cBhvr>
                                        <p:cTn id="178" dur="3250" fill="hold"/>
                                        <p:tgtEl>
                                          <p:spTgt spid="75"/>
                                        </p:tgtEl>
                                        <p:attrNameLst>
                                          <p:attrName>ppt_x</p:attrName>
                                          <p:attrName>ppt_y</p:attrName>
                                        </p:attrNameLst>
                                      </p:cBhvr>
                                      <p:rCtr x="0" y="4321"/>
                                    </p:animMotion>
                                  </p:childTnLst>
                                </p:cTn>
                              </p:par>
                              <p:par>
                                <p:cTn id="179" presetID="10" presetClass="exit" presetSubtype="0" fill="hold" nodeType="withEffect">
                                  <p:stCondLst>
                                    <p:cond delay="0"/>
                                  </p:stCondLst>
                                  <p:childTnLst>
                                    <p:animEffect transition="out" filter="fade">
                                      <p:cBhvr>
                                        <p:cTn id="180" dur="500"/>
                                        <p:tgtEl>
                                          <p:spTgt spid="78"/>
                                        </p:tgtEl>
                                      </p:cBhvr>
                                    </p:animEffect>
                                    <p:set>
                                      <p:cBhvr>
                                        <p:cTn id="181" dur="1" fill="hold">
                                          <p:stCondLst>
                                            <p:cond delay="499"/>
                                          </p:stCondLst>
                                        </p:cTn>
                                        <p:tgtEl>
                                          <p:spTgt spid="78"/>
                                        </p:tgtEl>
                                        <p:attrNameLst>
                                          <p:attrName>style.visibility</p:attrName>
                                        </p:attrNameLst>
                                      </p:cBhvr>
                                      <p:to>
                                        <p:strVal val="hidden"/>
                                      </p:to>
                                    </p:set>
                                  </p:childTnLst>
                                </p:cTn>
                              </p:par>
                              <p:par>
                                <p:cTn id="182" presetID="10" presetClass="entr" presetSubtype="0" fill="hold" nodeType="withEffect">
                                  <p:stCondLst>
                                    <p:cond delay="1000"/>
                                  </p:stCondLst>
                                  <p:childTnLst>
                                    <p:set>
                                      <p:cBhvr>
                                        <p:cTn id="183" dur="1" fill="hold">
                                          <p:stCondLst>
                                            <p:cond delay="0"/>
                                          </p:stCondLst>
                                        </p:cTn>
                                        <p:tgtEl>
                                          <p:spTgt spid="78"/>
                                        </p:tgtEl>
                                        <p:attrNameLst>
                                          <p:attrName>style.visibility</p:attrName>
                                        </p:attrNameLst>
                                      </p:cBhvr>
                                      <p:to>
                                        <p:strVal val="visible"/>
                                      </p:to>
                                    </p:set>
                                    <p:animEffect transition="in" filter="fade">
                                      <p:cBhvr>
                                        <p:cTn id="184" dur="500"/>
                                        <p:tgtEl>
                                          <p:spTgt spid="78"/>
                                        </p:tgtEl>
                                      </p:cBhvr>
                                    </p:animEffect>
                                  </p:childTnLst>
                                </p:cTn>
                              </p:par>
                              <p:par>
                                <p:cTn id="185" presetID="8" presetClass="emph" presetSubtype="0" fill="hold" grpId="1" nodeType="withEffect">
                                  <p:stCondLst>
                                    <p:cond delay="1000"/>
                                  </p:stCondLst>
                                  <p:childTnLst>
                                    <p:animRot by="21600000">
                                      <p:cBhvr>
                                        <p:cTn id="186" dur="2000" fill="hold"/>
                                        <p:tgtEl>
                                          <p:spTgt spid="61"/>
                                        </p:tgtEl>
                                        <p:attrNameLst>
                                          <p:attrName>r</p:attrName>
                                        </p:attrNameLst>
                                      </p:cBhvr>
                                    </p:animRot>
                                  </p:childTnLst>
                                </p:cTn>
                              </p:par>
                              <p:par>
                                <p:cTn id="187" presetID="8" presetClass="emph" presetSubtype="0" fill="hold" grpId="1" nodeType="withEffect">
                                  <p:stCondLst>
                                    <p:cond delay="1000"/>
                                  </p:stCondLst>
                                  <p:childTnLst>
                                    <p:animRot by="21600000">
                                      <p:cBhvr>
                                        <p:cTn id="188" dur="2000" fill="hold"/>
                                        <p:tgtEl>
                                          <p:spTgt spid="73"/>
                                        </p:tgtEl>
                                        <p:attrNameLst>
                                          <p:attrName>r</p:attrName>
                                        </p:attrNameLst>
                                      </p:cBhvr>
                                    </p:animRot>
                                  </p:childTnLst>
                                </p:cTn>
                              </p:par>
                              <p:par>
                                <p:cTn id="189" presetID="8" presetClass="emph" presetSubtype="0" fill="hold" grpId="1" nodeType="withEffect">
                                  <p:stCondLst>
                                    <p:cond delay="1000"/>
                                  </p:stCondLst>
                                  <p:childTnLst>
                                    <p:animRot by="21600000">
                                      <p:cBhvr>
                                        <p:cTn id="190" dur="2000" fill="hold"/>
                                        <p:tgtEl>
                                          <p:spTgt spid="42"/>
                                        </p:tgtEl>
                                        <p:attrNameLst>
                                          <p:attrName>r</p:attrName>
                                        </p:attrNameLst>
                                      </p:cBhvr>
                                    </p:animRot>
                                  </p:childTnLst>
                                </p:cTn>
                              </p:par>
                              <p:par>
                                <p:cTn id="191" presetID="10" presetClass="entr" presetSubtype="0" fill="hold" grpId="0" nodeType="withEffect">
                                  <p:stCondLst>
                                    <p:cond delay="1750"/>
                                  </p:stCondLst>
                                  <p:childTnLst>
                                    <p:set>
                                      <p:cBhvr>
                                        <p:cTn id="192" dur="1" fill="hold">
                                          <p:stCondLst>
                                            <p:cond delay="0"/>
                                          </p:stCondLst>
                                        </p:cTn>
                                        <p:tgtEl>
                                          <p:spTgt spid="119"/>
                                        </p:tgtEl>
                                        <p:attrNameLst>
                                          <p:attrName>style.visibility</p:attrName>
                                        </p:attrNameLst>
                                      </p:cBhvr>
                                      <p:to>
                                        <p:strVal val="visible"/>
                                      </p:to>
                                    </p:set>
                                    <p:animEffect transition="in" filter="fade">
                                      <p:cBhvr>
                                        <p:cTn id="193" dur="500"/>
                                        <p:tgtEl>
                                          <p:spTgt spid="119"/>
                                        </p:tgtEl>
                                      </p:cBhvr>
                                    </p:animEffect>
                                  </p:childTnLst>
                                </p:cTn>
                              </p:par>
                              <p:par>
                                <p:cTn id="194" presetID="22" presetClass="entr" presetSubtype="4" fill="hold" nodeType="withEffect">
                                  <p:stCondLst>
                                    <p:cond delay="1750"/>
                                  </p:stCondLst>
                                  <p:childTnLst>
                                    <p:set>
                                      <p:cBhvr>
                                        <p:cTn id="195" dur="1" fill="hold">
                                          <p:stCondLst>
                                            <p:cond delay="0"/>
                                          </p:stCondLst>
                                        </p:cTn>
                                        <p:tgtEl>
                                          <p:spTgt spid="59"/>
                                        </p:tgtEl>
                                        <p:attrNameLst>
                                          <p:attrName>style.visibility</p:attrName>
                                        </p:attrNameLst>
                                      </p:cBhvr>
                                      <p:to>
                                        <p:strVal val="visible"/>
                                      </p:to>
                                    </p:set>
                                    <p:animEffect transition="in" filter="wipe(down)">
                                      <p:cBhvr>
                                        <p:cTn id="196" dur="500"/>
                                        <p:tgtEl>
                                          <p:spTgt spid="59"/>
                                        </p:tgtEl>
                                      </p:cBhvr>
                                    </p:animEffect>
                                  </p:childTnLst>
                                </p:cTn>
                              </p:par>
                              <p:par>
                                <p:cTn id="197" presetID="1" presetClass="entr" presetSubtype="0" fill="hold" grpId="0" nodeType="withEffect">
                                  <p:stCondLst>
                                    <p:cond delay="1750"/>
                                  </p:stCondLst>
                                  <p:childTnLst>
                                    <p:set>
                                      <p:cBhvr>
                                        <p:cTn id="198" dur="1" fill="hold">
                                          <p:stCondLst>
                                            <p:cond delay="0"/>
                                          </p:stCondLst>
                                        </p:cTn>
                                        <p:tgtEl>
                                          <p:spTgt spid="60"/>
                                        </p:tgtEl>
                                        <p:attrNameLst>
                                          <p:attrName>style.visibility</p:attrName>
                                        </p:attrNameLst>
                                      </p:cBhvr>
                                      <p:to>
                                        <p:strVal val="visible"/>
                                      </p:to>
                                    </p:set>
                                  </p:childTnLst>
                                </p:cTn>
                              </p:par>
                            </p:childTnLst>
                          </p:cTn>
                        </p:par>
                        <p:par>
                          <p:cTn id="199" fill="hold">
                            <p:stCondLst>
                              <p:cond delay="6250"/>
                            </p:stCondLst>
                            <p:childTnLst>
                              <p:par>
                                <p:cTn id="200" presetID="10" presetClass="entr" presetSubtype="0" fill="hold" grpId="0" nodeType="afterEffect">
                                  <p:stCondLst>
                                    <p:cond delay="0"/>
                                  </p:stCondLst>
                                  <p:childTnLst>
                                    <p:set>
                                      <p:cBhvr>
                                        <p:cTn id="201" dur="1" fill="hold">
                                          <p:stCondLst>
                                            <p:cond delay="0"/>
                                          </p:stCondLst>
                                        </p:cTn>
                                        <p:tgtEl>
                                          <p:spTgt spid="58"/>
                                        </p:tgtEl>
                                        <p:attrNameLst>
                                          <p:attrName>style.visibility</p:attrName>
                                        </p:attrNameLst>
                                      </p:cBhvr>
                                      <p:to>
                                        <p:strVal val="visible"/>
                                      </p:to>
                                    </p:set>
                                    <p:animEffect transition="in" filter="fade">
                                      <p:cBhvr>
                                        <p:cTn id="202" dur="500"/>
                                        <p:tgtEl>
                                          <p:spTgt spid="58"/>
                                        </p:tgtEl>
                                      </p:cBhvr>
                                    </p:animEffect>
                                  </p:childTnLst>
                                </p:cTn>
                              </p:par>
                            </p:childTnLst>
                          </p:cTn>
                        </p:par>
                        <p:par>
                          <p:cTn id="203" fill="hold">
                            <p:stCondLst>
                              <p:cond delay="6750"/>
                            </p:stCondLst>
                            <p:childTnLst>
                              <p:par>
                                <p:cTn id="204" presetID="10" presetClass="entr" presetSubtype="0" fill="hold" grpId="0" nodeType="afterEffect">
                                  <p:stCondLst>
                                    <p:cond delay="0"/>
                                  </p:stCondLst>
                                  <p:childTnLst>
                                    <p:set>
                                      <p:cBhvr>
                                        <p:cTn id="205" dur="1" fill="hold">
                                          <p:stCondLst>
                                            <p:cond delay="0"/>
                                          </p:stCondLst>
                                        </p:cTn>
                                        <p:tgtEl>
                                          <p:spTgt spid="57"/>
                                        </p:tgtEl>
                                        <p:attrNameLst>
                                          <p:attrName>style.visibility</p:attrName>
                                        </p:attrNameLst>
                                      </p:cBhvr>
                                      <p:to>
                                        <p:strVal val="visible"/>
                                      </p:to>
                                    </p:set>
                                    <p:animEffect transition="in" filter="fade">
                                      <p:cBhvr>
                                        <p:cTn id="206" dur="500"/>
                                        <p:tgtEl>
                                          <p:spTgt spid="57"/>
                                        </p:tgtEl>
                                      </p:cBhvr>
                                    </p:animEffect>
                                  </p:childTnLst>
                                </p:cTn>
                              </p:par>
                              <p:par>
                                <p:cTn id="207" presetID="1" presetClass="entr" presetSubtype="0" fill="hold" nodeType="withEffect">
                                  <p:stCondLst>
                                    <p:cond delay="0"/>
                                  </p:stCondLst>
                                  <p:childTnLst>
                                    <p:set>
                                      <p:cBhvr>
                                        <p:cTn id="208" dur="1" fill="hold">
                                          <p:stCondLst>
                                            <p:cond delay="0"/>
                                          </p:stCondLst>
                                        </p:cTn>
                                        <p:tgtEl>
                                          <p:spTgt spid="2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96"/>
                                        </p:tgtEl>
                                        <p:attrNameLst>
                                          <p:attrName>style.visibility</p:attrName>
                                        </p:attrNameLst>
                                      </p:cBhvr>
                                      <p:to>
                                        <p:strVal val="visible"/>
                                      </p:to>
                                    </p:set>
                                  </p:childTnLst>
                                </p:cTn>
                              </p:par>
                              <p:par>
                                <p:cTn id="213" presetID="42" presetClass="path" presetSubtype="0" accel="50000" decel="50000" fill="hold" nodeType="withEffect">
                                  <p:stCondLst>
                                    <p:cond delay="0"/>
                                  </p:stCondLst>
                                  <p:childTnLst>
                                    <p:animMotion origin="layout" path="M 2.5E-6 -1.48148E-6 L -0.23112 0.00255 " pathEditMode="relative" rAng="0" ptsTypes="AA">
                                      <p:cBhvr>
                                        <p:cTn id="214" dur="2000" fill="hold"/>
                                        <p:tgtEl>
                                          <p:spTgt spid="96"/>
                                        </p:tgtEl>
                                        <p:attrNameLst>
                                          <p:attrName>ppt_x</p:attrName>
                                          <p:attrName>ppt_y</p:attrName>
                                        </p:attrNameLst>
                                      </p:cBhvr>
                                      <p:rCtr x="-11563" y="116"/>
                                    </p:animMotion>
                                  </p:childTnLst>
                                </p:cTn>
                              </p:par>
                              <p:par>
                                <p:cTn id="215" presetID="6" presetClass="emph" presetSubtype="0" fill="hold" nodeType="withEffect">
                                  <p:stCondLst>
                                    <p:cond delay="0"/>
                                  </p:stCondLst>
                                  <p:childTnLst>
                                    <p:animScale>
                                      <p:cBhvr>
                                        <p:cTn id="216" dur="2000" fill="hold"/>
                                        <p:tgtEl>
                                          <p:spTgt spid="96"/>
                                        </p:tgtEl>
                                      </p:cBhvr>
                                      <p:by x="25000" y="25000"/>
                                    </p:animScale>
                                  </p:childTnLst>
                                </p:cTn>
                              </p:par>
                            </p:childTnLst>
                          </p:cTn>
                        </p:par>
                        <p:par>
                          <p:cTn id="217" fill="hold">
                            <p:stCondLst>
                              <p:cond delay="2000"/>
                            </p:stCondLst>
                            <p:childTnLst>
                              <p:par>
                                <p:cTn id="218" presetID="10" presetClass="exit" presetSubtype="0" fill="hold" nodeType="afterEffect">
                                  <p:stCondLst>
                                    <p:cond delay="0"/>
                                  </p:stCondLst>
                                  <p:childTnLst>
                                    <p:animEffect transition="out" filter="fade">
                                      <p:cBhvr>
                                        <p:cTn id="219" dur="500"/>
                                        <p:tgtEl>
                                          <p:spTgt spid="96"/>
                                        </p:tgtEl>
                                      </p:cBhvr>
                                    </p:animEffect>
                                    <p:set>
                                      <p:cBhvr>
                                        <p:cTn id="220" dur="1" fill="hold">
                                          <p:stCondLst>
                                            <p:cond delay="499"/>
                                          </p:stCondLst>
                                        </p:cTn>
                                        <p:tgtEl>
                                          <p:spTgt spid="96"/>
                                        </p:tgtEl>
                                        <p:attrNameLst>
                                          <p:attrName>style.visibility</p:attrName>
                                        </p:attrNameLst>
                                      </p:cBhvr>
                                      <p:to>
                                        <p:strVal val="hidden"/>
                                      </p:to>
                                    </p:set>
                                  </p:childTnLst>
                                </p:cTn>
                              </p:par>
                              <p:par>
                                <p:cTn id="221" presetID="10" presetClass="entr" presetSubtype="0" fill="hold" grpId="0" nodeType="withEffect">
                                  <p:stCondLst>
                                    <p:cond delay="0"/>
                                  </p:stCondLst>
                                  <p:childTnLst>
                                    <p:set>
                                      <p:cBhvr>
                                        <p:cTn id="222" dur="1" fill="hold">
                                          <p:stCondLst>
                                            <p:cond delay="0"/>
                                          </p:stCondLst>
                                        </p:cTn>
                                        <p:tgtEl>
                                          <p:spTgt spid="55"/>
                                        </p:tgtEl>
                                        <p:attrNameLst>
                                          <p:attrName>style.visibility</p:attrName>
                                        </p:attrNameLst>
                                      </p:cBhvr>
                                      <p:to>
                                        <p:strVal val="visible"/>
                                      </p:to>
                                    </p:set>
                                    <p:animEffect transition="in" filter="fade">
                                      <p:cBhvr>
                                        <p:cTn id="223" dur="500"/>
                                        <p:tgtEl>
                                          <p:spTgt spid="55"/>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nodeType="clickEffect">
                                  <p:stCondLst>
                                    <p:cond delay="0"/>
                                  </p:stCondLst>
                                  <p:childTnLst>
                                    <p:set>
                                      <p:cBhvr>
                                        <p:cTn id="227" dur="1" fill="hold">
                                          <p:stCondLst>
                                            <p:cond delay="0"/>
                                          </p:stCondLst>
                                        </p:cTn>
                                        <p:tgtEl>
                                          <p:spTgt spid="27"/>
                                        </p:tgtEl>
                                        <p:attrNameLst>
                                          <p:attrName>style.visibility</p:attrName>
                                        </p:attrNameLst>
                                      </p:cBhvr>
                                      <p:to>
                                        <p:strVal val="visible"/>
                                      </p:to>
                                    </p:set>
                                  </p:childTnLst>
                                </p:cTn>
                              </p:par>
                              <p:par>
                                <p:cTn id="228" presetID="42" presetClass="path" presetSubtype="0" accel="50000" decel="50000" fill="hold" grpId="1" nodeType="withEffect">
                                  <p:stCondLst>
                                    <p:cond delay="0"/>
                                  </p:stCondLst>
                                  <p:childTnLst>
                                    <p:animMotion origin="layout" path="M 2.22222E-6 2.22222E-6 L -0.07674 0.00524 " pathEditMode="relative" rAng="0" ptsTypes="AA">
                                      <p:cBhvr>
                                        <p:cTn id="229" dur="2000" fill="hold"/>
                                        <p:tgtEl>
                                          <p:spTgt spid="55"/>
                                        </p:tgtEl>
                                        <p:attrNameLst>
                                          <p:attrName>ppt_x</p:attrName>
                                          <p:attrName>ppt_y</p:attrName>
                                        </p:attrNameLst>
                                      </p:cBhvr>
                                      <p:rCtr x="-3837" y="247"/>
                                    </p:animMotion>
                                  </p:childTnLst>
                                </p:cTn>
                              </p:par>
                              <p:par>
                                <p:cTn id="230" presetID="6" presetClass="emph" presetSubtype="0" fill="hold" grpId="2" nodeType="withEffect">
                                  <p:stCondLst>
                                    <p:cond delay="0"/>
                                  </p:stCondLst>
                                  <p:childTnLst>
                                    <p:animScale>
                                      <p:cBhvr>
                                        <p:cTn id="231" dur="2000" fill="hold"/>
                                        <p:tgtEl>
                                          <p:spTgt spid="55"/>
                                        </p:tgtEl>
                                      </p:cBhvr>
                                      <p:by x="50000" y="50000"/>
                                    </p:animScale>
                                  </p:childTnLst>
                                </p:cTn>
                              </p:par>
                            </p:childTnLst>
                          </p:cTn>
                        </p:par>
                        <p:par>
                          <p:cTn id="232" fill="hold">
                            <p:stCondLst>
                              <p:cond delay="2000"/>
                            </p:stCondLst>
                            <p:childTnLst>
                              <p:par>
                                <p:cTn id="233" presetID="10" presetClass="exit" presetSubtype="0" fill="hold" grpId="3" nodeType="afterEffect">
                                  <p:stCondLst>
                                    <p:cond delay="0"/>
                                  </p:stCondLst>
                                  <p:childTnLst>
                                    <p:animEffect transition="out" filter="fade">
                                      <p:cBhvr>
                                        <p:cTn id="234" dur="500"/>
                                        <p:tgtEl>
                                          <p:spTgt spid="55"/>
                                        </p:tgtEl>
                                      </p:cBhvr>
                                    </p:animEffect>
                                    <p:set>
                                      <p:cBhvr>
                                        <p:cTn id="235" dur="1" fill="hold">
                                          <p:stCondLst>
                                            <p:cond delay="499"/>
                                          </p:stCondLst>
                                        </p:cTn>
                                        <p:tgtEl>
                                          <p:spTgt spid="55"/>
                                        </p:tgtEl>
                                        <p:attrNameLst>
                                          <p:attrName>style.visibility</p:attrName>
                                        </p:attrNameLst>
                                      </p:cBhvr>
                                      <p:to>
                                        <p:strVal val="hidden"/>
                                      </p:to>
                                    </p:set>
                                  </p:childTnLst>
                                </p:cTn>
                              </p:par>
                              <p:par>
                                <p:cTn id="236" presetID="1" presetClass="entr" presetSubtype="0" fill="hold" grpId="0" nodeType="withEffect">
                                  <p:stCondLst>
                                    <p:cond delay="0"/>
                                  </p:stCondLst>
                                  <p:childTnLst>
                                    <p:set>
                                      <p:cBhvr>
                                        <p:cTn id="237" dur="1" fill="hold">
                                          <p:stCondLst>
                                            <p:cond delay="0"/>
                                          </p:stCondLst>
                                        </p:cTn>
                                        <p:tgtEl>
                                          <p:spTgt spid="26"/>
                                        </p:tgtEl>
                                        <p:attrNameLst>
                                          <p:attrName>style.visibility</p:attrName>
                                        </p:attrNameLst>
                                      </p:cBhvr>
                                      <p:to>
                                        <p:strVal val="visible"/>
                                      </p:to>
                                    </p:set>
                                  </p:childTnLst>
                                </p:cTn>
                              </p:par>
                            </p:childTnLst>
                          </p:cTn>
                        </p:par>
                        <p:par>
                          <p:cTn id="238" fill="hold">
                            <p:stCondLst>
                              <p:cond delay="2500"/>
                            </p:stCondLst>
                            <p:childTnLst>
                              <p:par>
                                <p:cTn id="239" presetID="1" presetClass="entr" presetSubtype="0" fill="hold" nodeType="afterEffect">
                                  <p:stCondLst>
                                    <p:cond delay="0"/>
                                  </p:stCondLst>
                                  <p:childTnLst>
                                    <p:set>
                                      <p:cBhvr>
                                        <p:cTn id="240" dur="1" fill="hold">
                                          <p:stCondLst>
                                            <p:cond delay="0"/>
                                          </p:stCondLst>
                                        </p:cTn>
                                        <p:tgtEl>
                                          <p:spTgt spid="18"/>
                                        </p:tgtEl>
                                        <p:attrNameLst>
                                          <p:attrName>style.visibility</p:attrName>
                                        </p:attrNameLst>
                                      </p:cBhvr>
                                      <p:to>
                                        <p:strVal val="visible"/>
                                      </p:to>
                                    </p:set>
                                  </p:childTnLst>
                                </p:cTn>
                              </p:par>
                            </p:childTnLst>
                          </p:cTn>
                        </p:par>
                        <p:par>
                          <p:cTn id="241" fill="hold">
                            <p:stCondLst>
                              <p:cond delay="2500"/>
                            </p:stCondLst>
                            <p:childTnLst>
                              <p:par>
                                <p:cTn id="242" presetID="1" presetClass="entr" presetSubtype="0" fill="hold" nodeType="afterEffect">
                                  <p:stCondLst>
                                    <p:cond delay="0"/>
                                  </p:stCondLst>
                                  <p:childTnLst>
                                    <p:set>
                                      <p:cBhvr>
                                        <p:cTn id="243" dur="1" fill="hold">
                                          <p:stCondLst>
                                            <p:cond delay="0"/>
                                          </p:stCondLst>
                                        </p:cTn>
                                        <p:tgtEl>
                                          <p:spTgt spid="4"/>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7"/>
                                        </p:tgtEl>
                                        <p:attrNameLst>
                                          <p:attrName>style.visibility</p:attrName>
                                        </p:attrNameLst>
                                      </p:cBhvr>
                                      <p:to>
                                        <p:strVal val="visible"/>
                                      </p:to>
                                    </p:set>
                                  </p:childTnLst>
                                </p:cTn>
                              </p:par>
                              <p:par>
                                <p:cTn id="246" presetID="1" presetClass="entr" presetSubtype="0" fill="hold" nodeType="withEffect">
                                  <p:stCondLst>
                                    <p:cond delay="0"/>
                                  </p:stCondLst>
                                  <p:childTnLst>
                                    <p:set>
                                      <p:cBhvr>
                                        <p:cTn id="247" dur="1" fill="hold">
                                          <p:stCondLst>
                                            <p:cond delay="0"/>
                                          </p:stCondLst>
                                        </p:cTn>
                                        <p:tgtEl>
                                          <p:spTgt spid="10"/>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56"/>
                                        </p:tgtEl>
                                        <p:attrNameLst>
                                          <p:attrName>style.visibility</p:attrName>
                                        </p:attrNameLst>
                                      </p:cBhvr>
                                      <p:to>
                                        <p:strVal val="visible"/>
                                      </p:to>
                                    </p:set>
                                  </p:childTnLst>
                                </p:cTn>
                              </p:par>
                              <p:par>
                                <p:cTn id="252" presetID="42" presetClass="path" presetSubtype="0" accel="50000" decel="50000" fill="hold" grpId="1" nodeType="withEffect">
                                  <p:stCondLst>
                                    <p:cond delay="0"/>
                                  </p:stCondLst>
                                  <p:childTnLst>
                                    <p:animMotion origin="layout" path="M 4.72222E-6 -3.33333E-6 L -0.17674 -0.08518 " pathEditMode="relative" rAng="0" ptsTypes="AA">
                                      <p:cBhvr>
                                        <p:cTn id="253" dur="2000" fill="hold"/>
                                        <p:tgtEl>
                                          <p:spTgt spid="56"/>
                                        </p:tgtEl>
                                        <p:attrNameLst>
                                          <p:attrName>ppt_x</p:attrName>
                                          <p:attrName>ppt_y</p:attrName>
                                        </p:attrNameLst>
                                      </p:cBhvr>
                                      <p:rCtr x="-8837" y="-4259"/>
                                    </p:animMotion>
                                  </p:childTnLst>
                                </p:cTn>
                              </p:par>
                            </p:childTnLst>
                          </p:cTn>
                        </p:par>
                        <p:par>
                          <p:cTn id="254" fill="hold">
                            <p:stCondLst>
                              <p:cond delay="2000"/>
                            </p:stCondLst>
                            <p:childTnLst>
                              <p:par>
                                <p:cTn id="255" presetID="1" presetClass="exit" presetSubtype="0" fill="hold" grpId="7" nodeType="afterEffect">
                                  <p:stCondLst>
                                    <p:cond delay="0"/>
                                  </p:stCondLst>
                                  <p:childTnLst>
                                    <p:set>
                                      <p:cBhvr>
                                        <p:cTn id="256" dur="1" fill="hold">
                                          <p:stCondLst>
                                            <p:cond delay="0"/>
                                          </p:stCondLst>
                                        </p:cTn>
                                        <p:tgtEl>
                                          <p:spTgt spid="56"/>
                                        </p:tgtEl>
                                        <p:attrNameLst>
                                          <p:attrName>style.visibility</p:attrName>
                                        </p:attrNameLst>
                                      </p:cBhvr>
                                      <p:to>
                                        <p:strVal val="hidden"/>
                                      </p:to>
                                    </p:set>
                                  </p:childTnLst>
                                </p:cTn>
                              </p:par>
                              <p:par>
                                <p:cTn id="257" presetID="1" presetClass="entr" presetSubtype="0" fill="hold" grpId="5" nodeType="withEffect">
                                  <p:stCondLst>
                                    <p:cond delay="0"/>
                                  </p:stCondLst>
                                  <p:childTnLst>
                                    <p:set>
                                      <p:cBhvr>
                                        <p:cTn id="258" dur="1" fill="hold">
                                          <p:stCondLst>
                                            <p:cond delay="0"/>
                                          </p:stCondLst>
                                        </p:cTn>
                                        <p:tgtEl>
                                          <p:spTgt spid="56"/>
                                        </p:tgtEl>
                                        <p:attrNameLst>
                                          <p:attrName>style.visibility</p:attrName>
                                        </p:attrNameLst>
                                      </p:cBhvr>
                                      <p:to>
                                        <p:strVal val="visible"/>
                                      </p:to>
                                    </p:set>
                                  </p:childTnLst>
                                </p:cTn>
                              </p:par>
                              <p:par>
                                <p:cTn id="259" presetID="42" presetClass="path" presetSubtype="0" accel="50000" decel="50000" fill="hold" grpId="2" nodeType="withEffect">
                                  <p:stCondLst>
                                    <p:cond delay="0"/>
                                  </p:stCondLst>
                                  <p:childTnLst>
                                    <p:animMotion origin="layout" path="M 4.72222E-6 -3.33333E-6 L -0.17466 -0.01173 " pathEditMode="relative" rAng="0" ptsTypes="AA">
                                      <p:cBhvr>
                                        <p:cTn id="260" dur="2000" fill="hold"/>
                                        <p:tgtEl>
                                          <p:spTgt spid="56"/>
                                        </p:tgtEl>
                                        <p:attrNameLst>
                                          <p:attrName>ppt_x</p:attrName>
                                          <p:attrName>ppt_y</p:attrName>
                                        </p:attrNameLst>
                                      </p:cBhvr>
                                      <p:rCtr x="-8733" y="-586"/>
                                    </p:animMotion>
                                  </p:childTnLst>
                                </p:cTn>
                              </p:par>
                            </p:childTnLst>
                          </p:cTn>
                        </p:par>
                        <p:par>
                          <p:cTn id="261" fill="hold">
                            <p:stCondLst>
                              <p:cond delay="4000"/>
                            </p:stCondLst>
                            <p:childTnLst>
                              <p:par>
                                <p:cTn id="262" presetID="1" presetClass="exit" presetSubtype="0" fill="hold" grpId="8" nodeType="afterEffect">
                                  <p:stCondLst>
                                    <p:cond delay="0"/>
                                  </p:stCondLst>
                                  <p:childTnLst>
                                    <p:set>
                                      <p:cBhvr>
                                        <p:cTn id="263" dur="1" fill="hold">
                                          <p:stCondLst>
                                            <p:cond delay="0"/>
                                          </p:stCondLst>
                                        </p:cTn>
                                        <p:tgtEl>
                                          <p:spTgt spid="56"/>
                                        </p:tgtEl>
                                        <p:attrNameLst>
                                          <p:attrName>style.visibility</p:attrName>
                                        </p:attrNameLst>
                                      </p:cBhvr>
                                      <p:to>
                                        <p:strVal val="hidden"/>
                                      </p:to>
                                    </p:set>
                                  </p:childTnLst>
                                </p:cTn>
                              </p:par>
                              <p:par>
                                <p:cTn id="264" presetID="1" presetClass="entr" presetSubtype="0" fill="hold" grpId="6" nodeType="withEffect">
                                  <p:stCondLst>
                                    <p:cond delay="0"/>
                                  </p:stCondLst>
                                  <p:childTnLst>
                                    <p:set>
                                      <p:cBhvr>
                                        <p:cTn id="265" dur="1" fill="hold">
                                          <p:stCondLst>
                                            <p:cond delay="0"/>
                                          </p:stCondLst>
                                        </p:cTn>
                                        <p:tgtEl>
                                          <p:spTgt spid="56"/>
                                        </p:tgtEl>
                                        <p:attrNameLst>
                                          <p:attrName>style.visibility</p:attrName>
                                        </p:attrNameLst>
                                      </p:cBhvr>
                                      <p:to>
                                        <p:strVal val="visible"/>
                                      </p:to>
                                    </p:set>
                                  </p:childTnLst>
                                </p:cTn>
                              </p:par>
                              <p:par>
                                <p:cTn id="266" presetID="42" presetClass="path" presetSubtype="0" accel="50000" decel="50000" fill="hold" grpId="3" nodeType="withEffect">
                                  <p:stCondLst>
                                    <p:cond delay="0"/>
                                  </p:stCondLst>
                                  <p:childTnLst>
                                    <p:animMotion origin="layout" path="M 4.72222E-6 -3.33333E-6 L -0.16928 0.0713 " pathEditMode="relative" rAng="0" ptsTypes="AA">
                                      <p:cBhvr>
                                        <p:cTn id="267" dur="2000" fill="hold"/>
                                        <p:tgtEl>
                                          <p:spTgt spid="56"/>
                                        </p:tgtEl>
                                        <p:attrNameLst>
                                          <p:attrName>ppt_x</p:attrName>
                                          <p:attrName>ppt_y</p:attrName>
                                        </p:attrNameLst>
                                      </p:cBhvr>
                                      <p:rCtr x="-8472" y="3549"/>
                                    </p:animMotion>
                                  </p:childTnLst>
                                </p:cTn>
                              </p:par>
                            </p:childTnLst>
                          </p:cTn>
                        </p:par>
                        <p:par>
                          <p:cTn id="268" fill="hold">
                            <p:stCondLst>
                              <p:cond delay="6000"/>
                            </p:stCondLst>
                            <p:childTnLst>
                              <p:par>
                                <p:cTn id="269" presetID="1" presetClass="exit" presetSubtype="0" fill="hold" grpId="4" nodeType="afterEffect">
                                  <p:stCondLst>
                                    <p:cond delay="0"/>
                                  </p:stCondLst>
                                  <p:childTnLst>
                                    <p:set>
                                      <p:cBhvr>
                                        <p:cTn id="270" dur="1" fill="hold">
                                          <p:stCondLst>
                                            <p:cond delay="0"/>
                                          </p:stCondLst>
                                        </p:cTn>
                                        <p:tgtEl>
                                          <p:spTgt spid="56"/>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nodeType="clickEffect">
                                  <p:stCondLst>
                                    <p:cond delay="0"/>
                                  </p:stCondLst>
                                  <p:childTnLst>
                                    <p:set>
                                      <p:cBhvr>
                                        <p:cTn id="274" dur="1" fill="hold">
                                          <p:stCondLst>
                                            <p:cond delay="0"/>
                                          </p:stCondLst>
                                        </p:cTn>
                                        <p:tgtEl>
                                          <p:spTgt spid="308"/>
                                        </p:tgtEl>
                                        <p:attrNameLst>
                                          <p:attrName>style.visibility</p:attrName>
                                        </p:attrNameLst>
                                      </p:cBhvr>
                                      <p:to>
                                        <p:strVal val="visible"/>
                                      </p:to>
                                    </p:set>
                                  </p:childTnLst>
                                </p:cTn>
                              </p:par>
                              <p:par>
                                <p:cTn id="275" presetID="10" presetClass="entr" presetSubtype="0" fill="hold" grpId="0" nodeType="withEffect">
                                  <p:stCondLst>
                                    <p:cond delay="750"/>
                                  </p:stCondLst>
                                  <p:childTnLst>
                                    <p:set>
                                      <p:cBhvr>
                                        <p:cTn id="276" dur="1" fill="hold">
                                          <p:stCondLst>
                                            <p:cond delay="0"/>
                                          </p:stCondLst>
                                        </p:cTn>
                                        <p:tgtEl>
                                          <p:spTgt spid="312"/>
                                        </p:tgtEl>
                                        <p:attrNameLst>
                                          <p:attrName>style.visibility</p:attrName>
                                        </p:attrNameLst>
                                      </p:cBhvr>
                                      <p:to>
                                        <p:strVal val="visible"/>
                                      </p:to>
                                    </p:set>
                                    <p:animEffect transition="in" filter="fade">
                                      <p:cBhvr>
                                        <p:cTn id="277" dur="500"/>
                                        <p:tgtEl>
                                          <p:spTgt spid="312"/>
                                        </p:tgtEl>
                                      </p:cBhvr>
                                    </p:animEffect>
                                  </p:childTnLst>
                                </p:cTn>
                              </p:par>
                              <p:par>
                                <p:cTn id="278" presetID="1" presetClass="entr" presetSubtype="0" fill="hold" grpId="0" nodeType="withEffect">
                                  <p:stCondLst>
                                    <p:cond delay="750"/>
                                  </p:stCondLst>
                                  <p:childTnLst>
                                    <p:set>
                                      <p:cBhvr>
                                        <p:cTn id="279" dur="1" fill="hold">
                                          <p:stCondLst>
                                            <p:cond delay="0"/>
                                          </p:stCondLst>
                                        </p:cTn>
                                        <p:tgtEl>
                                          <p:spTgt spid="314"/>
                                        </p:tgtEl>
                                        <p:attrNameLst>
                                          <p:attrName>style.visibility</p:attrName>
                                        </p:attrNameLst>
                                      </p:cBhvr>
                                      <p:to>
                                        <p:strVal val="visible"/>
                                      </p:to>
                                    </p:set>
                                  </p:childTnLst>
                                </p:cTn>
                              </p:par>
                              <p:par>
                                <p:cTn id="280" presetID="22" presetClass="entr" presetSubtype="4" fill="hold" nodeType="withEffect">
                                  <p:stCondLst>
                                    <p:cond delay="1250"/>
                                  </p:stCondLst>
                                  <p:childTnLst>
                                    <p:set>
                                      <p:cBhvr>
                                        <p:cTn id="281" dur="1" fill="hold">
                                          <p:stCondLst>
                                            <p:cond delay="0"/>
                                          </p:stCondLst>
                                        </p:cTn>
                                        <p:tgtEl>
                                          <p:spTgt spid="313"/>
                                        </p:tgtEl>
                                        <p:attrNameLst>
                                          <p:attrName>style.visibility</p:attrName>
                                        </p:attrNameLst>
                                      </p:cBhvr>
                                      <p:to>
                                        <p:strVal val="visible"/>
                                      </p:to>
                                    </p:set>
                                    <p:animEffect transition="in" filter="wipe(down)">
                                      <p:cBhvr>
                                        <p:cTn id="282" dur="500"/>
                                        <p:tgtEl>
                                          <p:spTgt spid="313"/>
                                        </p:tgtEl>
                                      </p:cBhvr>
                                    </p:animEffect>
                                  </p:childTnLst>
                                </p:cTn>
                              </p:par>
                            </p:childTnLst>
                          </p:cTn>
                        </p:par>
                        <p:par>
                          <p:cTn id="283" fill="hold">
                            <p:stCondLst>
                              <p:cond delay="1750"/>
                            </p:stCondLst>
                            <p:childTnLst>
                              <p:par>
                                <p:cTn id="284" presetID="22" presetClass="entr" presetSubtype="8" fill="hold" nodeType="afterEffect">
                                  <p:stCondLst>
                                    <p:cond delay="0"/>
                                  </p:stCondLst>
                                  <p:childTnLst>
                                    <p:set>
                                      <p:cBhvr>
                                        <p:cTn id="285" dur="1" fill="hold">
                                          <p:stCondLst>
                                            <p:cond delay="0"/>
                                          </p:stCondLst>
                                        </p:cTn>
                                        <p:tgtEl>
                                          <p:spTgt spid="329"/>
                                        </p:tgtEl>
                                        <p:attrNameLst>
                                          <p:attrName>style.visibility</p:attrName>
                                        </p:attrNameLst>
                                      </p:cBhvr>
                                      <p:to>
                                        <p:strVal val="visible"/>
                                      </p:to>
                                    </p:set>
                                    <p:animEffect transition="in" filter="wipe(left)">
                                      <p:cBhvr>
                                        <p:cTn id="286" dur="500"/>
                                        <p:tgtEl>
                                          <p:spTgt spid="3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2" grpId="0" animBg="1"/>
      <p:bldP spid="42" grpId="1" animBg="1"/>
      <p:bldP spid="43" grpId="0" animBg="1"/>
      <p:bldP spid="54" grpId="0" animBg="1"/>
      <p:bldP spid="55" grpId="0" animBg="1"/>
      <p:bldP spid="55" grpId="1" animBg="1"/>
      <p:bldP spid="55" grpId="2" animBg="1"/>
      <p:bldP spid="55" grpId="3" animBg="1"/>
      <p:bldP spid="56" grpId="0" animBg="1"/>
      <p:bldP spid="56" grpId="1" animBg="1"/>
      <p:bldP spid="56" grpId="2" animBg="1"/>
      <p:bldP spid="56" grpId="3" animBg="1"/>
      <p:bldP spid="56" grpId="4" animBg="1"/>
      <p:bldP spid="56" grpId="5" animBg="1"/>
      <p:bldP spid="56" grpId="6" animBg="1"/>
      <p:bldP spid="56" grpId="7" animBg="1"/>
      <p:bldP spid="56" grpId="8" animBg="1"/>
      <p:bldP spid="57" grpId="0" animBg="1"/>
      <p:bldP spid="58" grpId="0" animBg="1"/>
      <p:bldP spid="60" grpId="0" animBg="1"/>
      <p:bldP spid="61" grpId="0" animBg="1"/>
      <p:bldP spid="61" grpId="1" animBg="1"/>
      <p:bldP spid="62" grpId="0" animBg="1"/>
      <p:bldP spid="73" grpId="0" animBg="1"/>
      <p:bldP spid="73" grpId="1" animBg="1"/>
      <p:bldP spid="74" grpId="0" animBg="1"/>
      <p:bldP spid="81" grpId="0" animBg="1"/>
      <p:bldP spid="81" grpId="1" animBg="1"/>
      <p:bldP spid="82" grpId="0" animBg="1"/>
      <p:bldP spid="82" grpId="1" animBg="1"/>
      <p:bldP spid="119" grpId="0" animBg="1"/>
      <p:bldP spid="141" grpId="0" animBg="1"/>
      <p:bldP spid="141" grpId="1" animBg="1"/>
      <p:bldP spid="243" grpId="0" animBg="1"/>
      <p:bldP spid="244" grpId="0" animBg="1"/>
      <p:bldP spid="244" grpId="1" animBg="1"/>
      <p:bldP spid="245" grpId="0" animBg="1"/>
      <p:bldP spid="246" grpId="0" animBg="1"/>
      <p:bldP spid="247" grpId="0" animBg="1"/>
      <p:bldP spid="266" grpId="0" animBg="1"/>
      <p:bldP spid="267" grpId="0" animBg="1"/>
      <p:bldP spid="268" grpId="0" animBg="1"/>
      <p:bldP spid="312" grpId="0" animBg="1"/>
      <p:bldP spid="3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10011</TotalTime>
  <Words>958</Words>
  <Application>Microsoft Office PowerPoint</Application>
  <PresentationFormat>Widescreen</PresentationFormat>
  <Paragraphs>373</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微软雅黑</vt:lpstr>
      <vt:lpstr>Arial</vt:lpstr>
      <vt:lpstr>Calibri</vt:lpstr>
      <vt:lpstr>Calibri Light</vt:lpstr>
      <vt:lpstr>Segoe UI</vt:lpstr>
      <vt:lpstr>Symbol</vt:lpstr>
      <vt:lpstr>Times New Roman</vt:lpstr>
      <vt:lpstr>Wingdings</vt:lpstr>
      <vt:lpstr>Office Theme</vt:lpstr>
      <vt:lpstr>PowerPoint Presentation</vt:lpstr>
      <vt:lpstr>Agenda</vt:lpstr>
      <vt:lpstr>Outline</vt:lpstr>
      <vt:lpstr>PowerPoint Presentation</vt:lpstr>
      <vt:lpstr>Open ECOMP and Open-O Merger into ONAP harmonized architecture</vt:lpstr>
      <vt:lpstr>PowerPoint Presentation</vt:lpstr>
      <vt:lpstr>PowerPoint Presentation</vt:lpstr>
      <vt:lpstr>PowerPoint Presentation</vt:lpstr>
      <vt:lpstr>ONAP Service Development life cycle</vt:lpstr>
      <vt:lpstr>PowerPoint Presentation</vt:lpstr>
      <vt:lpstr>PowerPoint Presentation</vt:lpstr>
      <vt:lpstr>ONAP MSO (SO) Architecture and Interfaces Overview</vt:lpstr>
      <vt:lpstr>ONAP SDN-C Architecture and Interfaces Overview </vt:lpstr>
      <vt:lpstr>ONAP APP-C Architecture Overview</vt:lpstr>
      <vt:lpstr>ONAP A&amp;AI Architecture Overview</vt:lpstr>
      <vt:lpstr>ONAP DCAE Architecture Overview</vt:lpstr>
      <vt:lpstr>PowerPoint Presentation</vt:lpstr>
      <vt:lpstr>ONAP Service Lifecycle Management</vt:lpstr>
      <vt:lpstr>Design Flow – VNF and Service Design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דרור זהר</dc:creator>
  <cp:lastModifiedBy>Yosi Ben Tsur</cp:lastModifiedBy>
  <cp:revision>44</cp:revision>
  <dcterms:created xsi:type="dcterms:W3CDTF">2017-09-24T03:53:41Z</dcterms:created>
  <dcterms:modified xsi:type="dcterms:W3CDTF">2017-10-10T11:06:16Z</dcterms:modified>
</cp:coreProperties>
</file>