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6"/>
  </p:notesMasterIdLst>
  <p:sldIdLst>
    <p:sldId id="256" r:id="rId3"/>
    <p:sldId id="257" r:id="rId4"/>
    <p:sldId id="260" r:id="rId5"/>
    <p:sldId id="262" r:id="rId6"/>
    <p:sldId id="270" r:id="rId7"/>
    <p:sldId id="261" r:id="rId8"/>
    <p:sldId id="263" r:id="rId9"/>
    <p:sldId id="271" r:id="rId10"/>
    <p:sldId id="264" r:id="rId11"/>
    <p:sldId id="272" r:id="rId12"/>
    <p:sldId id="266"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5</a:t>
            </a:fld>
            <a:endParaRPr/>
          </a:p>
        </p:txBody>
      </p:sp>
    </p:spTree>
    <p:extLst>
      <p:ext uri="{BB962C8B-B14F-4D97-AF65-F5344CB8AC3E}">
        <p14:creationId xmlns:p14="http://schemas.microsoft.com/office/powerpoint/2010/main" val="2436514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2"/>
          <p:cNvSpPr/>
          <p:nvPr/>
        </p:nvSpPr>
        <p:spPr>
          <a:xfrm>
            <a:off x="0" y="0"/>
            <a:ext cx="12192000" cy="5150700"/>
          </a:xfrm>
          <a:prstGeom prst="rect">
            <a:avLst/>
          </a:prstGeom>
          <a:solidFill>
            <a:srgbClr val="214B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2"/>
          <p:cNvSpPr txBox="1">
            <a:spLocks noGrp="1"/>
          </p:cNvSpPr>
          <p:nvPr>
            <p:ph type="ctrTitle"/>
          </p:nvPr>
        </p:nvSpPr>
        <p:spPr>
          <a:xfrm>
            <a:off x="1524000" y="485754"/>
            <a:ext cx="9144000" cy="23877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6000"/>
              <a:buFont typeface="Bookman Old Style"/>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148313"/>
            <a:ext cx="9144000" cy="14730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EDEAEA"/>
              </a:buClr>
              <a:buSzPts val="2800"/>
              <a:buNone/>
              <a:defRPr sz="2800">
                <a:solidFill>
                  <a:srgbClr val="EDEAEA"/>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0" name="Google Shape;20;p2"/>
          <p:cNvPicPr preferRelativeResize="0"/>
          <p:nvPr/>
        </p:nvPicPr>
        <p:blipFill rotWithShape="1">
          <a:blip r:embed="rId2">
            <a:alphaModFix/>
          </a:blip>
          <a:srcRect/>
          <a:stretch/>
        </p:blipFill>
        <p:spPr>
          <a:xfrm>
            <a:off x="1" y="5402388"/>
            <a:ext cx="6667017" cy="1230538"/>
          </a:xfrm>
          <a:prstGeom prst="rect">
            <a:avLst/>
          </a:prstGeom>
          <a:noFill/>
          <a:ln>
            <a:noFill/>
          </a:ln>
        </p:spPr>
      </p:pic>
      <p:cxnSp>
        <p:nvCxnSpPr>
          <p:cNvPr id="21" name="Google Shape;21;p2"/>
          <p:cNvCxnSpPr/>
          <p:nvPr/>
        </p:nvCxnSpPr>
        <p:spPr>
          <a:xfrm>
            <a:off x="6736460" y="5335929"/>
            <a:ext cx="0" cy="1354200"/>
          </a:xfrm>
          <a:prstGeom prst="straightConnector1">
            <a:avLst/>
          </a:prstGeom>
          <a:noFill/>
          <a:ln w="9525" cap="flat" cmpd="sng">
            <a:solidFill>
              <a:srgbClr val="214B8C"/>
            </a:solidFill>
            <a:prstDash val="solid"/>
            <a:miter lim="800000"/>
            <a:headEnd type="none" w="sm" len="sm"/>
            <a:tailEnd type="none" w="sm" len="sm"/>
          </a:ln>
        </p:spPr>
      </p:cxnSp>
      <p:sp>
        <p:nvSpPr>
          <p:cNvPr id="22" name="Google Shape;22;p2"/>
          <p:cNvSpPr txBox="1">
            <a:spLocks noGrp="1"/>
          </p:cNvSpPr>
          <p:nvPr>
            <p:ph type="body" idx="2"/>
          </p:nvPr>
        </p:nvSpPr>
        <p:spPr>
          <a:xfrm>
            <a:off x="7048981" y="5335588"/>
            <a:ext cx="4862100" cy="135420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838200" y="365126"/>
            <a:ext cx="10515600" cy="942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rot="5400000">
            <a:off x="3911550" y="-1562243"/>
            <a:ext cx="43689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1"/>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rot="5400000">
            <a:off x="7133400" y="1783000"/>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2"/>
          <p:cNvSpPr txBox="1">
            <a:spLocks noGrp="1"/>
          </p:cNvSpPr>
          <p:nvPr>
            <p:ph type="body" idx="1"/>
          </p:nvPr>
        </p:nvSpPr>
        <p:spPr>
          <a:xfrm rot="5400000">
            <a:off x="1799400" y="-769700"/>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2"/>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4"/>
          <p:cNvSpPr txBox="1">
            <a:spLocks noGrp="1"/>
          </p:cNvSpPr>
          <p:nvPr>
            <p:ph type="body" idx="1"/>
          </p:nvPr>
        </p:nvSpPr>
        <p:spPr>
          <a:xfrm>
            <a:off x="838200" y="1511107"/>
            <a:ext cx="10515600" cy="436883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4"/>
          <p:cNvSpPr txBox="1">
            <a:spLocks noGrp="1"/>
          </p:cNvSpPr>
          <p:nvPr>
            <p:ph type="sldNum" idx="12"/>
          </p:nvPr>
        </p:nvSpPr>
        <p:spPr>
          <a:xfrm>
            <a:off x="10370916" y="6311899"/>
            <a:ext cx="1523010" cy="365125"/>
          </a:xfrm>
          <a:prstGeom prst="rect">
            <a:avLst/>
          </a:prstGeom>
          <a:noFill/>
          <a:ln>
            <a:noFill/>
          </a:ln>
        </p:spPr>
        <p:txBody>
          <a:bodyPr spcFirstLastPara="1" wrap="square" lIns="90000"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838200" y="365126"/>
            <a:ext cx="10515600" cy="94281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0"/>
        <p:cNvGrpSpPr/>
        <p:nvPr/>
      </p:nvGrpSpPr>
      <p:grpSpPr>
        <a:xfrm>
          <a:off x="0" y="0"/>
          <a:ext cx="0" cy="0"/>
          <a:chOff x="0" y="0"/>
          <a:chExt cx="0" cy="0"/>
        </a:xfrm>
      </p:grpSpPr>
      <p:sp>
        <p:nvSpPr>
          <p:cNvPr id="81" name="Google Shape;81;p16"/>
          <p:cNvSpPr/>
          <p:nvPr/>
        </p:nvSpPr>
        <p:spPr>
          <a:xfrm>
            <a:off x="0" y="0"/>
            <a:ext cx="12192000" cy="5150734"/>
          </a:xfrm>
          <a:prstGeom prst="rect">
            <a:avLst/>
          </a:prstGeom>
          <a:solidFill>
            <a:srgbClr val="214B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2" name="Google Shape;82;p16"/>
          <p:cNvSpPr txBox="1">
            <a:spLocks noGrp="1"/>
          </p:cNvSpPr>
          <p:nvPr>
            <p:ph type="ctrTitle"/>
          </p:nvPr>
        </p:nvSpPr>
        <p:spPr>
          <a:xfrm>
            <a:off x="1524000" y="485754"/>
            <a:ext cx="9144000" cy="2387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6000"/>
              <a:buFont typeface="Bookman Old Style"/>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ubTitle" idx="1"/>
          </p:nvPr>
        </p:nvSpPr>
        <p:spPr>
          <a:xfrm>
            <a:off x="1524000" y="3148313"/>
            <a:ext cx="9144000" cy="1472877"/>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EDEAEA"/>
              </a:buClr>
              <a:buSzPts val="2800"/>
              <a:buNone/>
              <a:defRPr sz="2800">
                <a:solidFill>
                  <a:srgbClr val="EDEAEA"/>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84" name="Google Shape;84;p16"/>
          <p:cNvPicPr preferRelativeResize="0"/>
          <p:nvPr/>
        </p:nvPicPr>
        <p:blipFill rotWithShape="1">
          <a:blip r:embed="rId2">
            <a:alphaModFix/>
          </a:blip>
          <a:srcRect/>
          <a:stretch/>
        </p:blipFill>
        <p:spPr>
          <a:xfrm>
            <a:off x="1" y="5402388"/>
            <a:ext cx="6667016" cy="1230538"/>
          </a:xfrm>
          <a:prstGeom prst="rect">
            <a:avLst/>
          </a:prstGeom>
          <a:noFill/>
          <a:ln>
            <a:noFill/>
          </a:ln>
        </p:spPr>
      </p:pic>
      <p:cxnSp>
        <p:nvCxnSpPr>
          <p:cNvPr id="85" name="Google Shape;85;p16"/>
          <p:cNvCxnSpPr/>
          <p:nvPr/>
        </p:nvCxnSpPr>
        <p:spPr>
          <a:xfrm>
            <a:off x="6736460" y="5335929"/>
            <a:ext cx="0" cy="1354238"/>
          </a:xfrm>
          <a:prstGeom prst="straightConnector1">
            <a:avLst/>
          </a:prstGeom>
          <a:noFill/>
          <a:ln w="9525" cap="flat" cmpd="sng">
            <a:solidFill>
              <a:srgbClr val="214B8C"/>
            </a:solidFill>
            <a:prstDash val="solid"/>
            <a:miter lim="800000"/>
            <a:headEnd type="none" w="sm" len="sm"/>
            <a:tailEnd type="none" w="sm" len="sm"/>
          </a:ln>
        </p:spPr>
      </p:cxnSp>
      <p:sp>
        <p:nvSpPr>
          <p:cNvPr id="86" name="Google Shape;86;p16"/>
          <p:cNvSpPr txBox="1">
            <a:spLocks noGrp="1"/>
          </p:cNvSpPr>
          <p:nvPr>
            <p:ph type="body" idx="2"/>
          </p:nvPr>
        </p:nvSpPr>
        <p:spPr>
          <a:xfrm>
            <a:off x="7048981" y="5335588"/>
            <a:ext cx="4862031" cy="1354137"/>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831850" y="1593991"/>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14B8C"/>
              </a:buClr>
              <a:buSzPts val="6000"/>
              <a:buFont typeface="Bookman Old Style"/>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7"/>
          <p:cNvSpPr txBox="1">
            <a:spLocks noGrp="1"/>
          </p:cNvSpPr>
          <p:nvPr>
            <p:ph type="body" idx="1"/>
          </p:nvPr>
        </p:nvSpPr>
        <p:spPr>
          <a:xfrm>
            <a:off x="831850" y="4473716"/>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0" name="Google Shape;90;p17"/>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838200" y="365126"/>
            <a:ext cx="10515600" cy="94281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8"/>
          <p:cNvSpPr txBox="1">
            <a:spLocks noGrp="1"/>
          </p:cNvSpPr>
          <p:nvPr>
            <p:ph type="body" idx="1"/>
          </p:nvPr>
        </p:nvSpPr>
        <p:spPr>
          <a:xfrm>
            <a:off x="838200" y="1634250"/>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8"/>
          <p:cNvSpPr txBox="1">
            <a:spLocks noGrp="1"/>
          </p:cNvSpPr>
          <p:nvPr>
            <p:ph type="body" idx="2"/>
          </p:nvPr>
        </p:nvSpPr>
        <p:spPr>
          <a:xfrm>
            <a:off x="6172200" y="1634250"/>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18"/>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839788" y="365124"/>
            <a:ext cx="10515600" cy="94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9"/>
          <p:cNvSpPr txBox="1">
            <a:spLocks noGrp="1"/>
          </p:cNvSpPr>
          <p:nvPr>
            <p:ph type="body" idx="1"/>
          </p:nvPr>
        </p:nvSpPr>
        <p:spPr>
          <a:xfrm>
            <a:off x="839788" y="1555861"/>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19"/>
          <p:cNvSpPr txBox="1">
            <a:spLocks noGrp="1"/>
          </p:cNvSpPr>
          <p:nvPr>
            <p:ph type="body" idx="2"/>
          </p:nvPr>
        </p:nvSpPr>
        <p:spPr>
          <a:xfrm>
            <a:off x="839788" y="2379773"/>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9"/>
          <p:cNvSpPr txBox="1">
            <a:spLocks noGrp="1"/>
          </p:cNvSpPr>
          <p:nvPr>
            <p:ph type="body" idx="3"/>
          </p:nvPr>
        </p:nvSpPr>
        <p:spPr>
          <a:xfrm>
            <a:off x="6172200" y="1555861"/>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1" name="Google Shape;101;p19"/>
          <p:cNvSpPr txBox="1">
            <a:spLocks noGrp="1"/>
          </p:cNvSpPr>
          <p:nvPr>
            <p:ph type="body" idx="4"/>
          </p:nvPr>
        </p:nvSpPr>
        <p:spPr>
          <a:xfrm>
            <a:off x="6172200" y="2379773"/>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9"/>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20"/>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8" name="Google Shape;108;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9" name="Google Shape;109;p21"/>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511107"/>
            <a:ext cx="10515600" cy="43689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2"/>
          <p:cNvSpPr>
            <a:spLocks noGrp="1"/>
          </p:cNvSpPr>
          <p:nvPr>
            <p:ph type="pic" idx="2"/>
          </p:nvPr>
        </p:nvSpPr>
        <p:spPr>
          <a:xfrm>
            <a:off x="5183188" y="987425"/>
            <a:ext cx="6172200" cy="4873625"/>
          </a:xfrm>
          <a:prstGeom prst="rect">
            <a:avLst/>
          </a:prstGeom>
          <a:noFill/>
          <a:ln>
            <a:noFill/>
          </a:ln>
        </p:spPr>
      </p:sp>
      <p:sp>
        <p:nvSpPr>
          <p:cNvPr id="113" name="Google Shape;113;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4" name="Google Shape;114;p22"/>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838200" y="365126"/>
            <a:ext cx="10515600" cy="94281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rot="5400000">
            <a:off x="3911584" y="-1562277"/>
            <a:ext cx="4368832"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3"/>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133431" y="1782969"/>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799431" y="-769731"/>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4"/>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593991"/>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14B8C"/>
              </a:buClr>
              <a:buSzPts val="6000"/>
              <a:buFont typeface="Bookman Old Style"/>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473716"/>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8200" y="365126"/>
            <a:ext cx="10515600" cy="942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8200" y="1634250"/>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body" idx="2"/>
          </p:nvPr>
        </p:nvSpPr>
        <p:spPr>
          <a:xfrm>
            <a:off x="6172200" y="1634250"/>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4"/>
            <a:ext cx="10515600" cy="94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555861"/>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379773"/>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555861"/>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379773"/>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8200" y="365126"/>
            <a:ext cx="10515600" cy="942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1" name="Google Shape;51;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 name="Google Shape;52;p9"/>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0"/>
          <p:cNvSpPr>
            <a:spLocks noGrp="1"/>
          </p:cNvSpPr>
          <p:nvPr>
            <p:ph type="pic" idx="2"/>
          </p:nvPr>
        </p:nvSpPr>
        <p:spPr>
          <a:xfrm>
            <a:off x="5183188" y="987425"/>
            <a:ext cx="6172200" cy="4873500"/>
          </a:xfrm>
          <a:prstGeom prst="rect">
            <a:avLst/>
          </a:prstGeom>
          <a:noFill/>
          <a:ln>
            <a:noFill/>
          </a:ln>
        </p:spPr>
      </p:sp>
      <p:sp>
        <p:nvSpPr>
          <p:cNvPr id="56" name="Google Shape;56;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10"/>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iiitdm.ac.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iiitdm.ac.in/" TargetMode="Externa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108732"/>
            <a:ext cx="12192000" cy="749400"/>
          </a:xfrm>
          <a:prstGeom prst="rect">
            <a:avLst/>
          </a:prstGeom>
          <a:solidFill>
            <a:srgbClr val="214B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 name="Google Shape;11;p1"/>
          <p:cNvSpPr txBox="1">
            <a:spLocks noGrp="1"/>
          </p:cNvSpPr>
          <p:nvPr>
            <p:ph type="title"/>
          </p:nvPr>
        </p:nvSpPr>
        <p:spPr>
          <a:xfrm>
            <a:off x="838200" y="365126"/>
            <a:ext cx="10515600" cy="9429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214B8C"/>
              </a:buClr>
              <a:buSzPts val="3600"/>
              <a:buFont typeface="Bookman Old Style"/>
              <a:buNone/>
              <a:defRPr sz="3600" b="0" i="0" u="none" strike="noStrike" cap="none">
                <a:solidFill>
                  <a:srgbClr val="214B8C"/>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838200" y="1511107"/>
            <a:ext cx="10515600" cy="43689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pic>
        <p:nvPicPr>
          <p:cNvPr id="14" name="Google Shape;14;p1">
            <a:hlinkClick r:id="rId13"/>
          </p:cNvPr>
          <p:cNvPicPr preferRelativeResize="0"/>
          <p:nvPr/>
        </p:nvPicPr>
        <p:blipFill rotWithShape="1">
          <a:blip r:embed="rId14">
            <a:alphaModFix/>
          </a:blip>
          <a:srcRect/>
          <a:stretch/>
        </p:blipFill>
        <p:spPr>
          <a:xfrm>
            <a:off x="115747" y="6184361"/>
            <a:ext cx="3239999" cy="598010"/>
          </a:xfrm>
          <a:prstGeom prst="rect">
            <a:avLst/>
          </a:prstGeom>
          <a:noFill/>
          <a:ln>
            <a:noFill/>
          </a:ln>
        </p:spPr>
      </p:pic>
      <p:cxnSp>
        <p:nvCxnSpPr>
          <p:cNvPr id="15" name="Google Shape;15;p1"/>
          <p:cNvCxnSpPr/>
          <p:nvPr/>
        </p:nvCxnSpPr>
        <p:spPr>
          <a:xfrm>
            <a:off x="3472405" y="6227180"/>
            <a:ext cx="0" cy="543900"/>
          </a:xfrm>
          <a:prstGeom prst="straightConnector1">
            <a:avLst/>
          </a:prstGeom>
          <a:noFill/>
          <a:ln w="9525" cap="flat" cmpd="sng">
            <a:solidFill>
              <a:schemeClr val="l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Google Shape;67;p13"/>
          <p:cNvSpPr/>
          <p:nvPr/>
        </p:nvSpPr>
        <p:spPr>
          <a:xfrm>
            <a:off x="0" y="6108732"/>
            <a:ext cx="12192000" cy="749268"/>
          </a:xfrm>
          <a:prstGeom prst="rect">
            <a:avLst/>
          </a:prstGeom>
          <a:solidFill>
            <a:srgbClr val="214B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 name="Google Shape;68;p13"/>
          <p:cNvSpPr txBox="1">
            <a:spLocks noGrp="1"/>
          </p:cNvSpPr>
          <p:nvPr>
            <p:ph type="title"/>
          </p:nvPr>
        </p:nvSpPr>
        <p:spPr>
          <a:xfrm>
            <a:off x="838200" y="365126"/>
            <a:ext cx="10515600" cy="94281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214B8C"/>
              </a:buClr>
              <a:buSzPts val="3600"/>
              <a:buFont typeface="Bookman Old Style"/>
              <a:buNone/>
              <a:defRPr sz="3600" b="0" i="0" u="none" strike="noStrike" cap="none">
                <a:solidFill>
                  <a:srgbClr val="214B8C"/>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Google Shape;69;p13"/>
          <p:cNvSpPr txBox="1">
            <a:spLocks noGrp="1"/>
          </p:cNvSpPr>
          <p:nvPr>
            <p:ph type="body" idx="1"/>
          </p:nvPr>
        </p:nvSpPr>
        <p:spPr>
          <a:xfrm>
            <a:off x="838200" y="1511107"/>
            <a:ext cx="10515600" cy="436883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pic>
        <p:nvPicPr>
          <p:cNvPr id="71" name="Google Shape;71;p13">
            <a:hlinkClick r:id="rId13"/>
          </p:cNvPr>
          <p:cNvPicPr preferRelativeResize="0"/>
          <p:nvPr/>
        </p:nvPicPr>
        <p:blipFill rotWithShape="1">
          <a:blip r:embed="rId14">
            <a:alphaModFix/>
          </a:blip>
          <a:srcRect/>
          <a:stretch/>
        </p:blipFill>
        <p:spPr>
          <a:xfrm>
            <a:off x="115747" y="6184361"/>
            <a:ext cx="3239999" cy="598010"/>
          </a:xfrm>
          <a:prstGeom prst="rect">
            <a:avLst/>
          </a:prstGeom>
          <a:noFill/>
          <a:ln>
            <a:noFill/>
          </a:ln>
        </p:spPr>
      </p:pic>
      <p:cxnSp>
        <p:nvCxnSpPr>
          <p:cNvPr id="72" name="Google Shape;72;p13"/>
          <p:cNvCxnSpPr/>
          <p:nvPr/>
        </p:nvCxnSpPr>
        <p:spPr>
          <a:xfrm>
            <a:off x="3472405" y="6227180"/>
            <a:ext cx="0" cy="544010"/>
          </a:xfrm>
          <a:prstGeom prst="straightConnector1">
            <a:avLst/>
          </a:prstGeom>
          <a:noFill/>
          <a:ln w="9525" cap="flat" cmpd="sng">
            <a:solidFill>
              <a:schemeClr val="l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ctrTitle"/>
          </p:nvPr>
        </p:nvSpPr>
        <p:spPr>
          <a:xfrm>
            <a:off x="1524000" y="485754"/>
            <a:ext cx="9144000" cy="2387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Font typeface="Bookman Old Style"/>
              <a:buNone/>
            </a:pPr>
            <a:r>
              <a:rPr lang="en-IN" sz="5400" dirty="0"/>
              <a:t>Age &amp; Gender identification using Bone structure </a:t>
            </a:r>
            <a:endParaRPr dirty="0"/>
          </a:p>
        </p:txBody>
      </p:sp>
      <p:sp>
        <p:nvSpPr>
          <p:cNvPr id="128" name="Google Shape;128;p25"/>
          <p:cNvSpPr txBox="1">
            <a:spLocks noGrp="1"/>
          </p:cNvSpPr>
          <p:nvPr>
            <p:ph type="body" idx="2"/>
          </p:nvPr>
        </p:nvSpPr>
        <p:spPr>
          <a:xfrm>
            <a:off x="209642" y="3267113"/>
            <a:ext cx="4862100" cy="135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sz="2800" dirty="0" err="1">
                <a:solidFill>
                  <a:schemeClr val="lt1"/>
                </a:solidFill>
              </a:rPr>
              <a:t>C.Vishnu</a:t>
            </a:r>
            <a:r>
              <a:rPr lang="en-IN" sz="2800" dirty="0">
                <a:solidFill>
                  <a:schemeClr val="lt1"/>
                </a:solidFill>
              </a:rPr>
              <a:t> Teja</a:t>
            </a:r>
            <a:endParaRPr lang="en-IN" sz="2800" dirty="0"/>
          </a:p>
          <a:p>
            <a:pPr marL="0" lvl="0" indent="0" algn="l" rtl="0">
              <a:lnSpc>
                <a:spcPct val="90000"/>
              </a:lnSpc>
              <a:spcBef>
                <a:spcPts val="0"/>
              </a:spcBef>
              <a:spcAft>
                <a:spcPts val="0"/>
              </a:spcAft>
              <a:buClr>
                <a:schemeClr val="dk1"/>
              </a:buClr>
              <a:buSzPts val="1800"/>
              <a:buNone/>
            </a:pPr>
            <a:r>
              <a:rPr lang="en-IN" sz="2800" dirty="0">
                <a:solidFill>
                  <a:schemeClr val="lt1"/>
                </a:solidFill>
              </a:rPr>
              <a:t>CS21B1025</a:t>
            </a:r>
          </a:p>
        </p:txBody>
      </p:sp>
      <p:sp>
        <p:nvSpPr>
          <p:cNvPr id="130" name="Google Shape;130;p25"/>
          <p:cNvSpPr txBox="1"/>
          <p:nvPr/>
        </p:nvSpPr>
        <p:spPr>
          <a:xfrm>
            <a:off x="7105127" y="5322958"/>
            <a:ext cx="4862100" cy="1354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IN" sz="2400" dirty="0">
                <a:solidFill>
                  <a:schemeClr val="dk1"/>
                </a:solidFill>
              </a:rPr>
              <a:t>Introduction to Biometrics</a:t>
            </a:r>
            <a:r>
              <a:rPr lang="en-IN" sz="2400" b="0" i="0" u="none" strike="noStrike" cap="none" dirty="0">
                <a:solidFill>
                  <a:schemeClr val="dk1"/>
                </a:solidFill>
                <a:latin typeface="Arial"/>
                <a:ea typeface="Arial"/>
                <a:cs typeface="Arial"/>
                <a:sym typeface="Arial"/>
              </a:rPr>
              <a:t> </a:t>
            </a:r>
            <a:endParaRPr sz="2400" b="0" i="0" u="none" strike="noStrike" cap="none" dirty="0">
              <a:solidFill>
                <a:schemeClr val="dk1"/>
              </a:solidFill>
              <a:latin typeface="Arial"/>
              <a:ea typeface="Arial"/>
              <a:cs typeface="Arial"/>
              <a:sym typeface="Arial"/>
            </a:endParaRPr>
          </a:p>
        </p:txBody>
      </p:sp>
      <p:sp>
        <p:nvSpPr>
          <p:cNvPr id="2" name="Google Shape;128;p25">
            <a:extLst>
              <a:ext uri="{FF2B5EF4-FFF2-40B4-BE49-F238E27FC236}">
                <a16:creationId xmlns:a16="http://schemas.microsoft.com/office/drawing/2014/main" id="{CACC6020-53F4-E358-70E2-E3793A37593F}"/>
              </a:ext>
            </a:extLst>
          </p:cNvPr>
          <p:cNvSpPr txBox="1">
            <a:spLocks/>
          </p:cNvSpPr>
          <p:nvPr/>
        </p:nvSpPr>
        <p:spPr>
          <a:xfrm>
            <a:off x="7837663" y="3267113"/>
            <a:ext cx="4862100" cy="1354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IN" sz="2800" dirty="0" err="1">
                <a:solidFill>
                  <a:schemeClr val="lt1"/>
                </a:solidFill>
              </a:rPr>
              <a:t>B.M.Saish</a:t>
            </a:r>
            <a:endParaRPr lang="en-IN" sz="2800" dirty="0"/>
          </a:p>
          <a:p>
            <a:pPr marL="0" indent="0">
              <a:spcBef>
                <a:spcPts val="0"/>
              </a:spcBef>
              <a:buFont typeface="Arial"/>
              <a:buNone/>
            </a:pPr>
            <a:r>
              <a:rPr lang="en-IN" sz="2800" dirty="0">
                <a:solidFill>
                  <a:schemeClr val="lt1"/>
                </a:solidFill>
              </a:rPr>
              <a:t>CS21B1084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55190D-3452-FDF1-2195-38F9293C1B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pic>
        <p:nvPicPr>
          <p:cNvPr id="5" name="Picture 4">
            <a:extLst>
              <a:ext uri="{FF2B5EF4-FFF2-40B4-BE49-F238E27FC236}">
                <a16:creationId xmlns:a16="http://schemas.microsoft.com/office/drawing/2014/main" id="{5C7CF2E3-A778-EDE2-FCC4-CDDA38C12781}"/>
              </a:ext>
            </a:extLst>
          </p:cNvPr>
          <p:cNvPicPr>
            <a:picLocks noChangeAspect="1"/>
          </p:cNvPicPr>
          <p:nvPr/>
        </p:nvPicPr>
        <p:blipFill>
          <a:blip r:embed="rId2"/>
          <a:stretch>
            <a:fillRect/>
          </a:stretch>
        </p:blipFill>
        <p:spPr>
          <a:xfrm>
            <a:off x="1267181" y="560438"/>
            <a:ext cx="8930051" cy="4621161"/>
          </a:xfrm>
          <a:prstGeom prst="rect">
            <a:avLst/>
          </a:prstGeom>
        </p:spPr>
      </p:pic>
    </p:spTree>
    <p:extLst>
      <p:ext uri="{BB962C8B-B14F-4D97-AF65-F5344CB8AC3E}">
        <p14:creationId xmlns:p14="http://schemas.microsoft.com/office/powerpoint/2010/main" val="402872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Results &amp; Future Scope</a:t>
            </a:r>
            <a:endParaRPr dirty="0"/>
          </a:p>
        </p:txBody>
      </p:sp>
      <p:sp>
        <p:nvSpPr>
          <p:cNvPr id="209" name="Google Shape;209;p35"/>
          <p:cNvSpPr txBox="1">
            <a:spLocks noGrp="1"/>
          </p:cNvSpPr>
          <p:nvPr>
            <p:ph type="body" idx="1"/>
          </p:nvPr>
        </p:nvSpPr>
        <p:spPr>
          <a:xfrm>
            <a:off x="838200" y="1244550"/>
            <a:ext cx="10515600" cy="43689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000"/>
              </a:spcBef>
              <a:spcAft>
                <a:spcPts val="0"/>
              </a:spcAft>
              <a:buSzPts val="1800"/>
              <a:buChar char="•"/>
            </a:pPr>
            <a:r>
              <a:rPr lang="en-IN" sz="2400" dirty="0"/>
              <a:t>We have tested our model on test data set of 200 x-ray images and the metric used to quantify the accuracy of our model is MSE and the value of error is 4.62(as we are predicting the age we used MSE.)</a:t>
            </a:r>
          </a:p>
          <a:p>
            <a:pPr marL="342900" lvl="0" indent="-342900" algn="l" rtl="0">
              <a:lnSpc>
                <a:spcPct val="90000"/>
              </a:lnSpc>
              <a:spcBef>
                <a:spcPts val="1000"/>
              </a:spcBef>
              <a:spcAft>
                <a:spcPts val="0"/>
              </a:spcAft>
              <a:buSzPts val="1800"/>
              <a:buChar char="•"/>
            </a:pPr>
            <a:r>
              <a:rPr lang="en-IN" sz="2400" dirty="0"/>
              <a:t>Recently we got a data set having labels of demography using this as a foundation we can predict </a:t>
            </a:r>
          </a:p>
          <a:p>
            <a:pPr marL="0" lvl="0" indent="0" algn="l" rtl="0">
              <a:lnSpc>
                <a:spcPct val="90000"/>
              </a:lnSpc>
              <a:spcBef>
                <a:spcPts val="1000"/>
              </a:spcBef>
              <a:spcAft>
                <a:spcPts val="0"/>
              </a:spcAft>
              <a:buSzPts val="1800"/>
              <a:buNone/>
            </a:pPr>
            <a:r>
              <a:rPr lang="en-IN" sz="2400" dirty="0"/>
              <a:t>    1.Age </a:t>
            </a:r>
          </a:p>
          <a:p>
            <a:pPr marL="0" lvl="0" indent="0" algn="l" rtl="0">
              <a:lnSpc>
                <a:spcPct val="90000"/>
              </a:lnSpc>
              <a:spcBef>
                <a:spcPts val="1000"/>
              </a:spcBef>
              <a:spcAft>
                <a:spcPts val="0"/>
              </a:spcAft>
              <a:buSzPts val="1800"/>
              <a:buNone/>
            </a:pPr>
            <a:r>
              <a:rPr lang="en-IN" sz="2400" dirty="0"/>
              <a:t>    2.Ethnicity</a:t>
            </a:r>
          </a:p>
          <a:p>
            <a:pPr marL="0" lvl="0" indent="0" algn="l" rtl="0">
              <a:lnSpc>
                <a:spcPct val="90000"/>
              </a:lnSpc>
              <a:spcBef>
                <a:spcPts val="1000"/>
              </a:spcBef>
              <a:spcAft>
                <a:spcPts val="0"/>
              </a:spcAft>
              <a:buSzPts val="1800"/>
              <a:buNone/>
            </a:pPr>
            <a:r>
              <a:rPr lang="en-IN" sz="2400" dirty="0"/>
              <a:t>    3.Sex</a:t>
            </a:r>
          </a:p>
          <a:p>
            <a:pPr marL="0" lvl="0" indent="0" algn="l" rtl="0">
              <a:lnSpc>
                <a:spcPct val="90000"/>
              </a:lnSpc>
              <a:spcBef>
                <a:spcPts val="1000"/>
              </a:spcBef>
              <a:spcAft>
                <a:spcPts val="0"/>
              </a:spcAft>
              <a:buSzPts val="1800"/>
              <a:buNone/>
            </a:pPr>
            <a:r>
              <a:rPr lang="en-IN" sz="2400" dirty="0"/>
              <a:t>    4.Demography</a:t>
            </a:r>
          </a:p>
          <a:p>
            <a:pPr marL="0" lvl="0" indent="0" algn="l" rtl="0">
              <a:lnSpc>
                <a:spcPct val="90000"/>
              </a:lnSpc>
              <a:spcBef>
                <a:spcPts val="1000"/>
              </a:spcBef>
              <a:spcAft>
                <a:spcPts val="0"/>
              </a:spcAft>
              <a:buSzPts val="1800"/>
              <a:buNone/>
            </a:pPr>
            <a:r>
              <a:rPr lang="en-IN" sz="2400" dirty="0"/>
              <a:t>    5.Height/Weight</a:t>
            </a:r>
          </a:p>
          <a:p>
            <a:pPr marL="0" lvl="0" indent="0" algn="l" rtl="0">
              <a:lnSpc>
                <a:spcPct val="90000"/>
              </a:lnSpc>
              <a:spcBef>
                <a:spcPts val="1000"/>
              </a:spcBef>
              <a:spcAft>
                <a:spcPts val="0"/>
              </a:spcAft>
              <a:buSzPts val="1800"/>
              <a:buNone/>
            </a:pPr>
            <a:r>
              <a:rPr lang="en-IN" sz="2400" dirty="0"/>
              <a:t>    6.Medical Conditions</a:t>
            </a:r>
            <a:endParaRPr sz="2400" dirty="0"/>
          </a:p>
        </p:txBody>
      </p:sp>
      <p:sp>
        <p:nvSpPr>
          <p:cNvPr id="210" name="Google Shape;210;p35"/>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a:t>References</a:t>
            </a:r>
            <a:endParaRPr/>
          </a:p>
        </p:txBody>
      </p:sp>
      <p:sp>
        <p:nvSpPr>
          <p:cNvPr id="225" name="Google Shape;225;p37"/>
          <p:cNvSpPr txBox="1">
            <a:spLocks noGrp="1"/>
          </p:cNvSpPr>
          <p:nvPr>
            <p:ph type="body" idx="1"/>
          </p:nvPr>
        </p:nvSpPr>
        <p:spPr>
          <a:xfrm>
            <a:off x="838200" y="1511107"/>
            <a:ext cx="10515600" cy="4368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1000"/>
              </a:spcBef>
              <a:spcAft>
                <a:spcPts val="0"/>
              </a:spcAft>
              <a:buSzPts val="1800"/>
              <a:buFont typeface="Arial"/>
              <a:buAutoNum type="arabicPeriod"/>
            </a:pPr>
            <a:r>
              <a:rPr lang="en-IN" sz="2400" dirty="0"/>
              <a:t> </a:t>
            </a:r>
            <a:r>
              <a:rPr lang="en-IN" sz="2400" dirty="0" err="1"/>
              <a:t>Greulich</a:t>
            </a:r>
            <a:r>
              <a:rPr lang="en-IN" sz="2400" dirty="0"/>
              <a:t> WW, Pyle SI. Radiograph atlas of skeletal development of the hand and wrist. 2nd ed. California: Stanford University Press;1959. [Google Scholar]</a:t>
            </a:r>
          </a:p>
          <a:p>
            <a:pPr marL="457200" lvl="0" indent="-457200" algn="l" rtl="0">
              <a:lnSpc>
                <a:spcPct val="90000"/>
              </a:lnSpc>
              <a:spcBef>
                <a:spcPts val="1000"/>
              </a:spcBef>
              <a:spcAft>
                <a:spcPts val="0"/>
              </a:spcAft>
              <a:buSzPts val="1800"/>
              <a:buFont typeface="Arial"/>
              <a:buAutoNum type="arabicPeriod"/>
            </a:pPr>
            <a:r>
              <a:rPr lang="en-IN" sz="2400" dirty="0"/>
              <a:t> Tanner JM, Whitehouse RH, Cameron N, Marshall WA, Healy MJ, Goldstein H. Assessment of skeletal maturity and prediction of adult height (TW2 method). London: Academic Press;1983. [Google Scholar]</a:t>
            </a:r>
          </a:p>
          <a:p>
            <a:pPr marL="457200" lvl="0" indent="-457200" algn="l" rtl="0">
              <a:lnSpc>
                <a:spcPct val="90000"/>
              </a:lnSpc>
              <a:spcBef>
                <a:spcPts val="1000"/>
              </a:spcBef>
              <a:spcAft>
                <a:spcPts val="0"/>
              </a:spcAft>
              <a:buSzPts val="1800"/>
              <a:buFont typeface="Arial"/>
              <a:buAutoNum type="arabicPeriod"/>
            </a:pPr>
            <a:r>
              <a:rPr lang="en-IN" sz="2400" dirty="0"/>
              <a:t> </a:t>
            </a:r>
            <a:r>
              <a:rPr lang="en-IN" sz="2400" dirty="0" err="1"/>
              <a:t>Ashizawa</a:t>
            </a:r>
            <a:r>
              <a:rPr lang="en-IN" sz="2400" dirty="0"/>
              <a:t> K, Asami T, </a:t>
            </a:r>
            <a:r>
              <a:rPr lang="en-IN" sz="2400" dirty="0" err="1"/>
              <a:t>Anzo</a:t>
            </a:r>
            <a:r>
              <a:rPr lang="en-IN" sz="2400" dirty="0"/>
              <a:t> M, Matsuo N, Matsuoka H, Murata M, et al.. Standard RUS skeletal maturation of Tokyo children. Ann Hum </a:t>
            </a:r>
            <a:r>
              <a:rPr lang="en-IN" sz="2400" dirty="0" err="1"/>
              <a:t>Biol</a:t>
            </a:r>
            <a:r>
              <a:rPr lang="en-IN" sz="2400" dirty="0"/>
              <a:t> 1996;23: 457–69. </a:t>
            </a:r>
            <a:r>
              <a:rPr lang="en-IN" sz="2400" dirty="0" err="1"/>
              <a:t>doi</a:t>
            </a:r>
            <a:r>
              <a:rPr lang="en-IN" sz="2400" dirty="0"/>
              <a:t>: 10.1080/03014469600004682 [PubMed] [</a:t>
            </a:r>
            <a:r>
              <a:rPr lang="en-IN" sz="2400" dirty="0" err="1"/>
              <a:t>CrossRef</a:t>
            </a:r>
            <a:r>
              <a:rPr lang="en-IN" sz="2400" dirty="0"/>
              <a:t>] [Google Scholar]</a:t>
            </a:r>
            <a:endParaRPr sz="2400" dirty="0"/>
          </a:p>
        </p:txBody>
      </p:sp>
      <p:sp>
        <p:nvSpPr>
          <p:cNvPr id="226" name="Google Shape;226;p37"/>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8"/>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13</a:t>
            </a:fld>
            <a:endParaRPr/>
          </a:p>
        </p:txBody>
      </p:sp>
      <p:sp>
        <p:nvSpPr>
          <p:cNvPr id="233" name="Google Shape;233;p38"/>
          <p:cNvSpPr txBox="1">
            <a:spLocks noGrp="1"/>
          </p:cNvSpPr>
          <p:nvPr>
            <p:ph type="title"/>
          </p:nvPr>
        </p:nvSpPr>
        <p:spPr>
          <a:xfrm>
            <a:off x="270929" y="2213979"/>
            <a:ext cx="11834648" cy="230176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a:t>Thank You</a:t>
            </a:r>
            <a:br>
              <a:rPr lang="en-IN"/>
            </a:br>
            <a:br>
              <a:rPr lang="en-IN"/>
            </a:br>
            <a:r>
              <a:rPr lang="en-I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a:t>Table of Contents</a:t>
            </a:r>
            <a:endParaRPr/>
          </a:p>
        </p:txBody>
      </p:sp>
      <p:sp>
        <p:nvSpPr>
          <p:cNvPr id="137" name="Google Shape;137;p26"/>
          <p:cNvSpPr txBox="1">
            <a:spLocks noGrp="1"/>
          </p:cNvSpPr>
          <p:nvPr>
            <p:ph type="body" idx="1"/>
          </p:nvPr>
        </p:nvSpPr>
        <p:spPr>
          <a:xfrm>
            <a:off x="838200" y="1511107"/>
            <a:ext cx="10515600" cy="4368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en-IN" dirty="0"/>
              <a:t>Introduction  </a:t>
            </a:r>
            <a:endParaRPr dirty="0"/>
          </a:p>
          <a:p>
            <a:pPr marL="457200" lvl="0" indent="-342900" algn="l" rtl="0">
              <a:lnSpc>
                <a:spcPct val="90000"/>
              </a:lnSpc>
              <a:spcBef>
                <a:spcPts val="0"/>
              </a:spcBef>
              <a:spcAft>
                <a:spcPts val="0"/>
              </a:spcAft>
              <a:buSzPts val="1800"/>
              <a:buChar char="•"/>
            </a:pPr>
            <a:r>
              <a:rPr lang="en-IN" dirty="0"/>
              <a:t>Methodology of the Project</a:t>
            </a:r>
            <a:endParaRPr dirty="0"/>
          </a:p>
          <a:p>
            <a:pPr marL="457200" lvl="0" indent="-342900" algn="l" rtl="0">
              <a:lnSpc>
                <a:spcPct val="90000"/>
              </a:lnSpc>
              <a:spcBef>
                <a:spcPts val="0"/>
              </a:spcBef>
              <a:spcAft>
                <a:spcPts val="0"/>
              </a:spcAft>
              <a:buSzPts val="1800"/>
              <a:buChar char="•"/>
            </a:pPr>
            <a:r>
              <a:rPr lang="en-IN" dirty="0"/>
              <a:t>Data collection</a:t>
            </a:r>
            <a:endParaRPr dirty="0"/>
          </a:p>
          <a:p>
            <a:pPr marL="457200" lvl="0" indent="-342900" algn="l" rtl="0">
              <a:lnSpc>
                <a:spcPct val="90000"/>
              </a:lnSpc>
              <a:spcBef>
                <a:spcPts val="0"/>
              </a:spcBef>
              <a:spcAft>
                <a:spcPts val="0"/>
              </a:spcAft>
              <a:buSzPts val="1800"/>
              <a:buChar char="•"/>
            </a:pPr>
            <a:r>
              <a:rPr lang="en-IN" dirty="0"/>
              <a:t>Challenges Faced </a:t>
            </a:r>
          </a:p>
          <a:p>
            <a:pPr lvl="0">
              <a:spcBef>
                <a:spcPts val="0"/>
              </a:spcBef>
            </a:pPr>
            <a:r>
              <a:rPr lang="en-IN" dirty="0"/>
              <a:t>Pre- Processing</a:t>
            </a:r>
          </a:p>
          <a:p>
            <a:pPr marL="457200" lvl="0" indent="-342900" algn="l" rtl="0">
              <a:lnSpc>
                <a:spcPct val="90000"/>
              </a:lnSpc>
              <a:spcBef>
                <a:spcPts val="0"/>
              </a:spcBef>
              <a:spcAft>
                <a:spcPts val="0"/>
              </a:spcAft>
              <a:buSzPts val="1800"/>
              <a:buChar char="•"/>
            </a:pPr>
            <a:r>
              <a:rPr lang="en-IN" dirty="0" err="1"/>
              <a:t>Xception</a:t>
            </a:r>
            <a:r>
              <a:rPr lang="en-IN" dirty="0"/>
              <a:t> Model</a:t>
            </a:r>
            <a:endParaRPr dirty="0"/>
          </a:p>
          <a:p>
            <a:pPr marL="457200" lvl="0" indent="-342900" algn="l" rtl="0">
              <a:lnSpc>
                <a:spcPct val="90000"/>
              </a:lnSpc>
              <a:spcBef>
                <a:spcPts val="0"/>
              </a:spcBef>
              <a:spcAft>
                <a:spcPts val="0"/>
              </a:spcAft>
              <a:buSzPts val="1800"/>
              <a:buChar char="•"/>
            </a:pPr>
            <a:r>
              <a:rPr lang="en-IN" dirty="0"/>
              <a:t>Results/ Future scope</a:t>
            </a:r>
          </a:p>
          <a:p>
            <a:pPr marL="457200" lvl="0" indent="-342900" algn="l" rtl="0">
              <a:lnSpc>
                <a:spcPct val="90000"/>
              </a:lnSpc>
              <a:spcBef>
                <a:spcPts val="0"/>
              </a:spcBef>
              <a:spcAft>
                <a:spcPts val="0"/>
              </a:spcAft>
              <a:buSzPts val="1800"/>
              <a:buChar char="•"/>
            </a:pPr>
            <a:r>
              <a:rPr lang="en-IN" dirty="0"/>
              <a:t>References</a:t>
            </a:r>
            <a:endParaRPr dirty="0"/>
          </a:p>
          <a:p>
            <a:pPr marL="457200" lvl="0" indent="-228600" algn="l" rtl="0">
              <a:lnSpc>
                <a:spcPct val="90000"/>
              </a:lnSpc>
              <a:spcBef>
                <a:spcPts val="0"/>
              </a:spcBef>
              <a:spcAft>
                <a:spcPts val="0"/>
              </a:spcAft>
              <a:buSzPts val="1800"/>
              <a:buNone/>
            </a:pPr>
            <a:endParaRPr dirty="0"/>
          </a:p>
        </p:txBody>
      </p:sp>
      <p:sp>
        <p:nvSpPr>
          <p:cNvPr id="138" name="Google Shape;138;p26"/>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Introduction</a:t>
            </a:r>
            <a:endParaRPr dirty="0"/>
          </a:p>
        </p:txBody>
      </p:sp>
      <p:sp>
        <p:nvSpPr>
          <p:cNvPr id="161" name="Google Shape;161;p29"/>
          <p:cNvSpPr txBox="1">
            <a:spLocks noGrp="1"/>
          </p:cNvSpPr>
          <p:nvPr>
            <p:ph type="body" idx="1"/>
          </p:nvPr>
        </p:nvSpPr>
        <p:spPr>
          <a:xfrm>
            <a:off x="838200" y="1511107"/>
            <a:ext cx="10515600" cy="43689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000"/>
              </a:spcBef>
              <a:spcAft>
                <a:spcPts val="0"/>
              </a:spcAft>
              <a:buSzPts val="1800"/>
              <a:buChar char="•"/>
            </a:pPr>
            <a:r>
              <a:rPr lang="en-US" dirty="0"/>
              <a:t>The Bone Age Estimator project focuses on using biometric data to determine the age of an individual based on the analysis of bone development, primarily through imaging techniques such as X-rays.</a:t>
            </a:r>
          </a:p>
          <a:p>
            <a:pPr marL="342900" lvl="0" indent="-342900" algn="l" rtl="0">
              <a:lnSpc>
                <a:spcPct val="90000"/>
              </a:lnSpc>
              <a:spcBef>
                <a:spcPts val="1000"/>
              </a:spcBef>
              <a:spcAft>
                <a:spcPts val="0"/>
              </a:spcAft>
              <a:buSzPts val="1800"/>
              <a:buChar char="•"/>
            </a:pPr>
            <a:r>
              <a:rPr lang="en-US" dirty="0"/>
              <a:t>As a foundation, the collection of personal information such as age, sex, and ethnicity can be utilized for broader demographic predictions.</a:t>
            </a:r>
          </a:p>
          <a:p>
            <a:pPr marL="342900" lvl="0" indent="-342900" algn="l" rtl="0">
              <a:lnSpc>
                <a:spcPct val="90000"/>
              </a:lnSpc>
              <a:spcBef>
                <a:spcPts val="1000"/>
              </a:spcBef>
              <a:spcAft>
                <a:spcPts val="0"/>
              </a:spcAft>
              <a:buSzPts val="1800"/>
              <a:buChar char="•"/>
            </a:pPr>
            <a:r>
              <a:rPr lang="en-US" dirty="0"/>
              <a:t>By this we can make biometric systems more reliable and accurate by integrating this data with other biometrics</a:t>
            </a:r>
            <a:endParaRPr dirty="0"/>
          </a:p>
        </p:txBody>
      </p:sp>
      <p:sp>
        <p:nvSpPr>
          <p:cNvPr id="162" name="Google Shape;162;p29"/>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661737" y="6433"/>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Methodology of the Project</a:t>
            </a:r>
            <a:endParaRPr dirty="0"/>
          </a:p>
        </p:txBody>
      </p:sp>
      <p:sp>
        <p:nvSpPr>
          <p:cNvPr id="177" name="Google Shape;177;p31"/>
          <p:cNvSpPr txBox="1">
            <a:spLocks noGrp="1"/>
          </p:cNvSpPr>
          <p:nvPr>
            <p:ph type="body" idx="1"/>
          </p:nvPr>
        </p:nvSpPr>
        <p:spPr>
          <a:xfrm>
            <a:off x="661737" y="725044"/>
            <a:ext cx="11353800" cy="43689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000"/>
              </a:spcBef>
              <a:spcAft>
                <a:spcPts val="0"/>
              </a:spcAft>
              <a:buSzPts val="1800"/>
              <a:buChar char="•"/>
            </a:pPr>
            <a:r>
              <a:rPr lang="en-US" sz="2400" dirty="0"/>
              <a:t>Initiate Project: Begin the project by defining goals, scope, and resources.</a:t>
            </a:r>
          </a:p>
          <a:p>
            <a:pPr marL="342900" lvl="0" indent="-342900" algn="l" rtl="0">
              <a:lnSpc>
                <a:spcPct val="90000"/>
              </a:lnSpc>
              <a:spcBef>
                <a:spcPts val="1000"/>
              </a:spcBef>
              <a:spcAft>
                <a:spcPts val="0"/>
              </a:spcAft>
              <a:buSzPts val="1800"/>
              <a:buChar char="•"/>
            </a:pPr>
            <a:r>
              <a:rPr lang="en-US" sz="2400" dirty="0"/>
              <a:t>Data Collection: Gather high-quality X-ray images and relevant patient data including demographic information.</a:t>
            </a:r>
          </a:p>
          <a:p>
            <a:pPr marL="342900" lvl="0" indent="-342900" algn="l" rtl="0">
              <a:lnSpc>
                <a:spcPct val="90000"/>
              </a:lnSpc>
              <a:spcBef>
                <a:spcPts val="1000"/>
              </a:spcBef>
              <a:spcAft>
                <a:spcPts val="0"/>
              </a:spcAft>
              <a:buSzPts val="1800"/>
              <a:buChar char="•"/>
            </a:pPr>
            <a:r>
              <a:rPr lang="en-US" sz="2400" dirty="0"/>
              <a:t>Data Preprocessing: Clean the data, handle missing values, and standardize the format for further analysis.</a:t>
            </a:r>
          </a:p>
          <a:p>
            <a:pPr marL="342900" lvl="0" indent="-342900" algn="l" rtl="0">
              <a:lnSpc>
                <a:spcPct val="90000"/>
              </a:lnSpc>
              <a:spcBef>
                <a:spcPts val="1000"/>
              </a:spcBef>
              <a:spcAft>
                <a:spcPts val="0"/>
              </a:spcAft>
              <a:buSzPts val="1800"/>
              <a:buChar char="•"/>
            </a:pPr>
            <a:r>
              <a:rPr lang="en-US" sz="2400" dirty="0"/>
              <a:t>Model Building: Develop machine learning models using annotated datasets and suitable algorithms.</a:t>
            </a:r>
          </a:p>
          <a:p>
            <a:pPr marL="342900" lvl="0" indent="-342900" algn="l" rtl="0">
              <a:lnSpc>
                <a:spcPct val="90000"/>
              </a:lnSpc>
              <a:spcBef>
                <a:spcPts val="1000"/>
              </a:spcBef>
              <a:spcAft>
                <a:spcPts val="0"/>
              </a:spcAft>
              <a:buSzPts val="1800"/>
              <a:buChar char="•"/>
            </a:pPr>
            <a:r>
              <a:rPr lang="en-US" sz="2400" dirty="0"/>
              <a:t>Model Testing: Test the models on separate validation datasets to evaluate their performance.</a:t>
            </a:r>
          </a:p>
          <a:p>
            <a:pPr marL="342900" lvl="0" indent="-342900" algn="l" rtl="0">
              <a:lnSpc>
                <a:spcPct val="90000"/>
              </a:lnSpc>
              <a:spcBef>
                <a:spcPts val="1000"/>
              </a:spcBef>
              <a:spcAft>
                <a:spcPts val="0"/>
              </a:spcAft>
              <a:buSzPts val="1800"/>
              <a:buChar char="•"/>
            </a:pPr>
            <a:r>
              <a:rPr lang="en-US" sz="2400" dirty="0"/>
              <a:t>Results Evaluation: Evaluate the model's accuracy and effectiveness in estimating bone age.</a:t>
            </a:r>
          </a:p>
          <a:p>
            <a:pPr marL="342900" lvl="0" indent="-342900" algn="l" rtl="0">
              <a:lnSpc>
                <a:spcPct val="90000"/>
              </a:lnSpc>
              <a:spcBef>
                <a:spcPts val="1000"/>
              </a:spcBef>
              <a:spcAft>
                <a:spcPts val="0"/>
              </a:spcAft>
              <a:buSzPts val="1800"/>
              <a:buChar char="•"/>
            </a:pPr>
            <a:r>
              <a:rPr lang="en-US" sz="2400" dirty="0"/>
              <a:t>Model Fine-tuning: Fine-tune the model based on evaluation results and feedback.</a:t>
            </a:r>
            <a:endParaRPr sz="2400" dirty="0"/>
          </a:p>
        </p:txBody>
      </p:sp>
      <p:sp>
        <p:nvSpPr>
          <p:cNvPr id="178" name="Google Shape;178;p31"/>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Data Collection</a:t>
            </a:r>
            <a:endParaRPr dirty="0"/>
          </a:p>
        </p:txBody>
      </p:sp>
      <p:sp>
        <p:nvSpPr>
          <p:cNvPr id="177" name="Google Shape;177;p31"/>
          <p:cNvSpPr txBox="1">
            <a:spLocks noGrp="1"/>
          </p:cNvSpPr>
          <p:nvPr>
            <p:ph type="body" idx="1"/>
          </p:nvPr>
        </p:nvSpPr>
        <p:spPr>
          <a:xfrm>
            <a:off x="838200" y="1308326"/>
            <a:ext cx="10515600" cy="43689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000"/>
              </a:spcBef>
              <a:spcAft>
                <a:spcPts val="0"/>
              </a:spcAft>
              <a:buSzPts val="1800"/>
              <a:buChar char="•"/>
            </a:pPr>
            <a:r>
              <a:rPr lang="en-IN" sz="2400" dirty="0"/>
              <a:t>We required a data set of internal Bone structure of palm X-ray images with labels </a:t>
            </a:r>
          </a:p>
          <a:p>
            <a:pPr marL="457200" lvl="1" indent="0">
              <a:spcBef>
                <a:spcPts val="1000"/>
              </a:spcBef>
              <a:buNone/>
            </a:pPr>
            <a:r>
              <a:rPr lang="en-IN" sz="2000" dirty="0"/>
              <a:t>   1.Age </a:t>
            </a:r>
          </a:p>
          <a:p>
            <a:pPr marL="457200" lvl="1" indent="0">
              <a:spcBef>
                <a:spcPts val="1000"/>
              </a:spcBef>
              <a:buNone/>
            </a:pPr>
            <a:r>
              <a:rPr lang="en-IN" sz="2000" dirty="0"/>
              <a:t>   2.Sex</a:t>
            </a:r>
          </a:p>
          <a:p>
            <a:pPr marL="342900"/>
            <a:r>
              <a:rPr lang="en-IN" sz="2400" dirty="0"/>
              <a:t>There are many hosted data sets online but their demography was not labelled </a:t>
            </a:r>
          </a:p>
          <a:p>
            <a:pPr marL="342900"/>
            <a:r>
              <a:rPr lang="en-IN" sz="2400" dirty="0"/>
              <a:t>For which we contacted authors of  research </a:t>
            </a:r>
            <a:r>
              <a:rPr lang="en-IN" sz="2400" dirty="0" err="1"/>
              <a:t>paper:Biometric</a:t>
            </a:r>
            <a:r>
              <a:rPr lang="en-IN" sz="2400" dirty="0"/>
              <a:t> Information Recognition </a:t>
            </a:r>
            <a:r>
              <a:rPr lang="en-IN" sz="2400" dirty="0" err="1"/>
              <a:t>UsingArtificial</a:t>
            </a:r>
            <a:r>
              <a:rPr lang="en-IN" sz="2400" dirty="0"/>
              <a:t> Intelligence </a:t>
            </a:r>
            <a:r>
              <a:rPr lang="en-IN" sz="2400" dirty="0" err="1"/>
              <a:t>Algorithms:A</a:t>
            </a:r>
            <a:r>
              <a:rPr lang="en-IN" sz="2400" dirty="0"/>
              <a:t> Performance Comparison</a:t>
            </a:r>
          </a:p>
          <a:p>
            <a:pPr marL="342900" lvl="0" indent="-342900" algn="l" rtl="0">
              <a:lnSpc>
                <a:spcPct val="90000"/>
              </a:lnSpc>
              <a:spcBef>
                <a:spcPts val="1000"/>
              </a:spcBef>
              <a:spcAft>
                <a:spcPts val="0"/>
              </a:spcAft>
              <a:buSzPts val="1800"/>
              <a:buChar char="•"/>
            </a:pPr>
            <a:endParaRPr lang="en-IN" sz="2400" dirty="0"/>
          </a:p>
        </p:txBody>
      </p:sp>
      <p:sp>
        <p:nvSpPr>
          <p:cNvPr id="178" name="Google Shape;178;p31"/>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5</a:t>
            </a:fld>
            <a:endParaRPr/>
          </a:p>
        </p:txBody>
      </p:sp>
    </p:spTree>
    <p:extLst>
      <p:ext uri="{BB962C8B-B14F-4D97-AF65-F5344CB8AC3E}">
        <p14:creationId xmlns:p14="http://schemas.microsoft.com/office/powerpoint/2010/main" val="168124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Challenges Faced</a:t>
            </a:r>
            <a:endParaRPr dirty="0"/>
          </a:p>
        </p:txBody>
      </p:sp>
      <p:sp>
        <p:nvSpPr>
          <p:cNvPr id="169" name="Google Shape;169;p30"/>
          <p:cNvSpPr txBox="1">
            <a:spLocks noGrp="1"/>
          </p:cNvSpPr>
          <p:nvPr>
            <p:ph type="body" idx="1"/>
          </p:nvPr>
        </p:nvSpPr>
        <p:spPr>
          <a:xfrm>
            <a:off x="838200" y="1511107"/>
            <a:ext cx="10515600" cy="43689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000"/>
              </a:spcBef>
              <a:spcAft>
                <a:spcPts val="0"/>
              </a:spcAft>
              <a:buSzPts val="1800"/>
              <a:buChar char="•"/>
            </a:pPr>
            <a:r>
              <a:rPr lang="en-IN" dirty="0"/>
              <a:t>The data set provided is of small </a:t>
            </a:r>
            <a:r>
              <a:rPr lang="en-IN" dirty="0" err="1"/>
              <a:t>size,as</a:t>
            </a:r>
            <a:r>
              <a:rPr lang="en-IN" dirty="0"/>
              <a:t> a </a:t>
            </a:r>
            <a:r>
              <a:rPr lang="en-IN" dirty="0" err="1"/>
              <a:t>resut</a:t>
            </a:r>
            <a:r>
              <a:rPr lang="en-IN" dirty="0"/>
              <a:t> the model is getting over </a:t>
            </a:r>
            <a:r>
              <a:rPr lang="en-IN" dirty="0" err="1"/>
              <a:t>fitted,so</a:t>
            </a:r>
            <a:r>
              <a:rPr lang="en-IN" dirty="0"/>
              <a:t> to overcome this we have used techniques like </a:t>
            </a:r>
          </a:p>
          <a:p>
            <a:pPr marL="0" lvl="0" indent="0" algn="l" rtl="0">
              <a:lnSpc>
                <a:spcPct val="90000"/>
              </a:lnSpc>
              <a:spcBef>
                <a:spcPts val="1000"/>
              </a:spcBef>
              <a:spcAft>
                <a:spcPts val="0"/>
              </a:spcAft>
              <a:buSzPts val="1800"/>
              <a:buNone/>
            </a:pPr>
            <a:r>
              <a:rPr lang="en-IN" dirty="0"/>
              <a:t>    1.Data Augmentation</a:t>
            </a:r>
          </a:p>
          <a:p>
            <a:pPr marL="0" lvl="0" indent="0" algn="l" rtl="0">
              <a:lnSpc>
                <a:spcPct val="90000"/>
              </a:lnSpc>
              <a:spcBef>
                <a:spcPts val="1000"/>
              </a:spcBef>
              <a:spcAft>
                <a:spcPts val="0"/>
              </a:spcAft>
              <a:buSzPts val="1800"/>
              <a:buNone/>
            </a:pPr>
            <a:r>
              <a:rPr lang="en-IN" dirty="0"/>
              <a:t>    2.Adding Data</a:t>
            </a:r>
          </a:p>
          <a:p>
            <a:pPr marL="0" lvl="0" indent="0" algn="l" rtl="0">
              <a:lnSpc>
                <a:spcPct val="90000"/>
              </a:lnSpc>
              <a:spcBef>
                <a:spcPts val="1000"/>
              </a:spcBef>
              <a:spcAft>
                <a:spcPts val="0"/>
              </a:spcAft>
              <a:buSzPts val="1800"/>
              <a:buNone/>
            </a:pPr>
            <a:r>
              <a:rPr lang="en-IN" dirty="0"/>
              <a:t>    3.simplifying the model</a:t>
            </a:r>
          </a:p>
          <a:p>
            <a:pPr marL="342900"/>
            <a:r>
              <a:rPr lang="en-IN" dirty="0"/>
              <a:t>While adding more data there was an issue with the labels for which we have trained a model to predict the labels.</a:t>
            </a:r>
            <a:endParaRPr dirty="0"/>
          </a:p>
        </p:txBody>
      </p:sp>
      <p:sp>
        <p:nvSpPr>
          <p:cNvPr id="170" name="Google Shape;170;p30"/>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Pre-Processing</a:t>
            </a:r>
            <a:endParaRPr dirty="0"/>
          </a:p>
        </p:txBody>
      </p:sp>
      <p:sp>
        <p:nvSpPr>
          <p:cNvPr id="185" name="Google Shape;185;p32"/>
          <p:cNvSpPr txBox="1">
            <a:spLocks noGrp="1"/>
          </p:cNvSpPr>
          <p:nvPr>
            <p:ph type="body" idx="1"/>
          </p:nvPr>
        </p:nvSpPr>
        <p:spPr>
          <a:xfrm>
            <a:off x="838200" y="1308326"/>
            <a:ext cx="10515600" cy="43689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000"/>
              </a:spcBef>
              <a:spcAft>
                <a:spcPts val="0"/>
              </a:spcAft>
              <a:buSzPts val="1800"/>
              <a:buChar char="•"/>
            </a:pPr>
            <a:r>
              <a:rPr lang="en-US" sz="2400" dirty="0"/>
              <a:t>We applied specific filters to enhance the images so that all features were easy to see. This preprocessing step aimed to standardize the dataset, making it easier to accurately extract features and analyze the images.</a:t>
            </a:r>
          </a:p>
          <a:p>
            <a:pPr marL="342900" lvl="0" indent="-342900" algn="l" rtl="0">
              <a:lnSpc>
                <a:spcPct val="90000"/>
              </a:lnSpc>
              <a:spcBef>
                <a:spcPts val="1000"/>
              </a:spcBef>
              <a:spcAft>
                <a:spcPts val="0"/>
              </a:spcAft>
              <a:buSzPts val="1800"/>
              <a:buChar char="•"/>
            </a:pPr>
            <a:r>
              <a:rPr lang="en-US" sz="2400" dirty="0"/>
              <a:t> By improving image quality, these preprocessing techniques set the stage for strong identification and classification in the hand bone structure biometrics project.</a:t>
            </a:r>
            <a:endParaRPr lang="en-IN" sz="2400" dirty="0"/>
          </a:p>
          <a:p>
            <a:pPr marL="342900" lvl="0" indent="-342900" algn="l" rtl="0">
              <a:lnSpc>
                <a:spcPct val="90000"/>
              </a:lnSpc>
              <a:spcBef>
                <a:spcPts val="1000"/>
              </a:spcBef>
              <a:spcAft>
                <a:spcPts val="0"/>
              </a:spcAft>
              <a:buSzPts val="1800"/>
              <a:buChar char="•"/>
            </a:pPr>
            <a:r>
              <a:rPr lang="en-IN" sz="2400" dirty="0"/>
              <a:t>Filters used:</a:t>
            </a:r>
          </a:p>
          <a:p>
            <a:pPr marL="0" lvl="0" indent="0" algn="l" rtl="0">
              <a:lnSpc>
                <a:spcPct val="90000"/>
              </a:lnSpc>
              <a:spcBef>
                <a:spcPts val="1000"/>
              </a:spcBef>
              <a:spcAft>
                <a:spcPts val="0"/>
              </a:spcAft>
              <a:buSzPts val="1800"/>
              <a:buNone/>
            </a:pPr>
            <a:r>
              <a:rPr lang="en-IN" sz="2400" dirty="0"/>
              <a:t>   1.LOG</a:t>
            </a:r>
          </a:p>
          <a:p>
            <a:pPr marL="0" lvl="0" indent="0" algn="l" rtl="0">
              <a:lnSpc>
                <a:spcPct val="90000"/>
              </a:lnSpc>
              <a:spcBef>
                <a:spcPts val="1000"/>
              </a:spcBef>
              <a:spcAft>
                <a:spcPts val="0"/>
              </a:spcAft>
              <a:buSzPts val="1800"/>
              <a:buNone/>
            </a:pPr>
            <a:r>
              <a:rPr lang="en-IN" sz="2400" dirty="0"/>
              <a:t>    2.Gaussian Gradient</a:t>
            </a:r>
          </a:p>
          <a:p>
            <a:pPr marL="0" lvl="0" indent="0" algn="l" rtl="0">
              <a:lnSpc>
                <a:spcPct val="90000"/>
              </a:lnSpc>
              <a:spcBef>
                <a:spcPts val="1000"/>
              </a:spcBef>
              <a:spcAft>
                <a:spcPts val="0"/>
              </a:spcAft>
              <a:buSzPts val="1800"/>
              <a:buNone/>
            </a:pPr>
            <a:r>
              <a:rPr lang="en-IN" sz="2400" dirty="0"/>
              <a:t>   3.Sobel </a:t>
            </a:r>
          </a:p>
          <a:p>
            <a:pPr marL="0" lvl="0" indent="0" algn="l" rtl="0">
              <a:lnSpc>
                <a:spcPct val="90000"/>
              </a:lnSpc>
              <a:spcBef>
                <a:spcPts val="1000"/>
              </a:spcBef>
              <a:spcAft>
                <a:spcPts val="0"/>
              </a:spcAft>
              <a:buSzPts val="1800"/>
              <a:buNone/>
            </a:pPr>
            <a:r>
              <a:rPr lang="en-IN" sz="2400" dirty="0"/>
              <a:t>   4.Canny Edge Detector</a:t>
            </a:r>
            <a:endParaRPr sz="2400" dirty="0"/>
          </a:p>
        </p:txBody>
      </p:sp>
      <p:sp>
        <p:nvSpPr>
          <p:cNvPr id="186" name="Google Shape;186;p32"/>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8904F8-39D8-3695-B532-0B93740B7D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pic>
        <p:nvPicPr>
          <p:cNvPr id="5" name="Picture 4">
            <a:extLst>
              <a:ext uri="{FF2B5EF4-FFF2-40B4-BE49-F238E27FC236}">
                <a16:creationId xmlns:a16="http://schemas.microsoft.com/office/drawing/2014/main" id="{443F64CF-8601-51AA-3853-FE29C0B824AC}"/>
              </a:ext>
            </a:extLst>
          </p:cNvPr>
          <p:cNvPicPr>
            <a:picLocks noChangeAspect="1"/>
          </p:cNvPicPr>
          <p:nvPr/>
        </p:nvPicPr>
        <p:blipFill>
          <a:blip r:embed="rId2"/>
          <a:stretch>
            <a:fillRect/>
          </a:stretch>
        </p:blipFill>
        <p:spPr>
          <a:xfrm>
            <a:off x="1404282" y="777707"/>
            <a:ext cx="9383434" cy="2400635"/>
          </a:xfrm>
          <a:prstGeom prst="rect">
            <a:avLst/>
          </a:prstGeom>
        </p:spPr>
      </p:pic>
      <p:pic>
        <p:nvPicPr>
          <p:cNvPr id="7" name="Picture 6">
            <a:extLst>
              <a:ext uri="{FF2B5EF4-FFF2-40B4-BE49-F238E27FC236}">
                <a16:creationId xmlns:a16="http://schemas.microsoft.com/office/drawing/2014/main" id="{3E08C822-7802-43C2-7D41-75B593A1C040}"/>
              </a:ext>
            </a:extLst>
          </p:cNvPr>
          <p:cNvPicPr>
            <a:picLocks noChangeAspect="1"/>
          </p:cNvPicPr>
          <p:nvPr/>
        </p:nvPicPr>
        <p:blipFill>
          <a:blip r:embed="rId3"/>
          <a:stretch>
            <a:fillRect/>
          </a:stretch>
        </p:blipFill>
        <p:spPr>
          <a:xfrm>
            <a:off x="2318809" y="3429000"/>
            <a:ext cx="7554379" cy="2419688"/>
          </a:xfrm>
          <a:prstGeom prst="rect">
            <a:avLst/>
          </a:prstGeom>
        </p:spPr>
      </p:pic>
    </p:spTree>
    <p:extLst>
      <p:ext uri="{BB962C8B-B14F-4D97-AF65-F5344CB8AC3E}">
        <p14:creationId xmlns:p14="http://schemas.microsoft.com/office/powerpoint/2010/main" val="312846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err="1"/>
              <a:t>Xception</a:t>
            </a:r>
            <a:r>
              <a:rPr lang="en-IN" dirty="0"/>
              <a:t> Model</a:t>
            </a:r>
            <a:endParaRPr dirty="0"/>
          </a:p>
        </p:txBody>
      </p:sp>
      <p:sp>
        <p:nvSpPr>
          <p:cNvPr id="193" name="Google Shape;193;p33"/>
          <p:cNvSpPr txBox="1">
            <a:spLocks noGrp="1"/>
          </p:cNvSpPr>
          <p:nvPr>
            <p:ph type="body" idx="1"/>
          </p:nvPr>
        </p:nvSpPr>
        <p:spPr>
          <a:xfrm>
            <a:off x="838200" y="1511107"/>
            <a:ext cx="10515600" cy="131544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000"/>
              </a:spcBef>
              <a:spcAft>
                <a:spcPts val="0"/>
              </a:spcAft>
              <a:buSzPts val="1800"/>
              <a:buChar char="•"/>
            </a:pPr>
            <a:r>
              <a:rPr lang="en-US" sz="2400" dirty="0" err="1"/>
              <a:t>Xception</a:t>
            </a:r>
            <a:r>
              <a:rPr lang="en-US" sz="2400" dirty="0"/>
              <a:t>  by Google, stands for </a:t>
            </a:r>
            <a:r>
              <a:rPr lang="en-US" sz="2400" b="1" dirty="0"/>
              <a:t>Extreme version of Inception</a:t>
            </a:r>
            <a:endParaRPr lang="en-US" sz="2400" dirty="0"/>
          </a:p>
          <a:p>
            <a:pPr marL="342900" lvl="0" indent="-342900" algn="l" rtl="0">
              <a:lnSpc>
                <a:spcPct val="90000"/>
              </a:lnSpc>
              <a:spcBef>
                <a:spcPts val="1000"/>
              </a:spcBef>
              <a:spcAft>
                <a:spcPts val="0"/>
              </a:spcAft>
              <a:buSzPts val="1800"/>
              <a:buChar char="•"/>
            </a:pPr>
            <a:r>
              <a:rPr lang="en-US" sz="2400" dirty="0"/>
              <a:t>With a modified </a:t>
            </a:r>
            <a:r>
              <a:rPr lang="en-US" sz="2400" dirty="0" err="1"/>
              <a:t>depthwise</a:t>
            </a:r>
            <a:r>
              <a:rPr lang="en-US" sz="2400" dirty="0"/>
              <a:t> separable convolution, it is even better than Inception-v3</a:t>
            </a:r>
          </a:p>
          <a:p>
            <a:pPr marL="342900" lvl="0" indent="-342900" algn="l" rtl="0">
              <a:lnSpc>
                <a:spcPct val="90000"/>
              </a:lnSpc>
              <a:spcBef>
                <a:spcPts val="1000"/>
              </a:spcBef>
              <a:spcAft>
                <a:spcPts val="0"/>
              </a:spcAft>
              <a:buSzPts val="1800"/>
              <a:buChar char="•"/>
            </a:pPr>
            <a:endParaRPr lang="en-US" sz="2400" dirty="0"/>
          </a:p>
        </p:txBody>
      </p:sp>
      <p:sp>
        <p:nvSpPr>
          <p:cNvPr id="194" name="Google Shape;194;p33"/>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9</a:t>
            </a:fld>
            <a:endParaRPr/>
          </a:p>
        </p:txBody>
      </p:sp>
      <p:pic>
        <p:nvPicPr>
          <p:cNvPr id="3" name="Picture 2">
            <a:extLst>
              <a:ext uri="{FF2B5EF4-FFF2-40B4-BE49-F238E27FC236}">
                <a16:creationId xmlns:a16="http://schemas.microsoft.com/office/drawing/2014/main" id="{F294CAE0-EC8F-3F13-5B47-371ACB3BC98F}"/>
              </a:ext>
            </a:extLst>
          </p:cNvPr>
          <p:cNvPicPr>
            <a:picLocks noChangeAspect="1"/>
          </p:cNvPicPr>
          <p:nvPr/>
        </p:nvPicPr>
        <p:blipFill>
          <a:blip r:embed="rId3"/>
          <a:stretch>
            <a:fillRect/>
          </a:stretch>
        </p:blipFill>
        <p:spPr>
          <a:xfrm>
            <a:off x="6096001" y="2826552"/>
            <a:ext cx="5036466" cy="3053455"/>
          </a:xfrm>
          <a:prstGeom prst="rect">
            <a:avLst/>
          </a:prstGeom>
        </p:spPr>
      </p:pic>
      <p:sp>
        <p:nvSpPr>
          <p:cNvPr id="7" name="TextBox 6">
            <a:extLst>
              <a:ext uri="{FF2B5EF4-FFF2-40B4-BE49-F238E27FC236}">
                <a16:creationId xmlns:a16="http://schemas.microsoft.com/office/drawing/2014/main" id="{9025BAA9-FB88-A32E-44F3-D159694A47B2}"/>
              </a:ext>
            </a:extLst>
          </p:cNvPr>
          <p:cNvSpPr txBox="1"/>
          <p:nvPr/>
        </p:nvSpPr>
        <p:spPr>
          <a:xfrm>
            <a:off x="838200" y="3246682"/>
            <a:ext cx="5257800" cy="1938992"/>
          </a:xfrm>
          <a:prstGeom prst="rect">
            <a:avLst/>
          </a:prstGeom>
          <a:noFill/>
        </p:spPr>
        <p:txBody>
          <a:bodyPr wrap="square" rtlCol="0">
            <a:spAutoFit/>
          </a:bodyPr>
          <a:lstStyle/>
          <a:p>
            <a:r>
              <a:rPr lang="en-US" sz="2400" dirty="0" err="1"/>
              <a:t>Xception</a:t>
            </a:r>
            <a:r>
              <a:rPr lang="en-US" sz="2400" dirty="0"/>
              <a:t> Vs Inception</a:t>
            </a:r>
          </a:p>
          <a:p>
            <a:r>
              <a:rPr lang="en-US" sz="2400" dirty="0"/>
              <a:t>Two minor differences:</a:t>
            </a:r>
          </a:p>
          <a:p>
            <a:r>
              <a:rPr lang="en-US" sz="2400" dirty="0"/>
              <a:t>   1.The order of operations</a:t>
            </a:r>
          </a:p>
          <a:p>
            <a:r>
              <a:rPr lang="en-US" sz="2400" dirty="0"/>
              <a:t>   2.The Presence/Absence of</a:t>
            </a:r>
          </a:p>
          <a:p>
            <a:r>
              <a:rPr lang="en-US" sz="2400" dirty="0"/>
              <a:t>      Non-Linearity</a:t>
            </a:r>
            <a:endParaRPr lang="en-IN" sz="2400" dirty="0"/>
          </a:p>
        </p:txBody>
      </p:sp>
    </p:spTree>
  </p:cSld>
  <p:clrMapOvr>
    <a:masterClrMapping/>
  </p:clrMapOvr>
</p:sld>
</file>

<file path=ppt/theme/theme1.xml><?xml version="1.0" encoding="utf-8"?>
<a:theme xmlns:a="http://schemas.openxmlformats.org/drawingml/2006/main" name="IIITDM PPT">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IITDM PPT">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738</Words>
  <Application>Microsoft Office PowerPoint</Application>
  <PresentationFormat>Widescreen</PresentationFormat>
  <Paragraphs>91</Paragraphs>
  <Slides>13</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Bookman Old Style</vt:lpstr>
      <vt:lpstr>Calibri</vt:lpstr>
      <vt:lpstr>IIITDM PPT</vt:lpstr>
      <vt:lpstr>IIITDM PPT</vt:lpstr>
      <vt:lpstr>Age &amp; Gender identification using Bone structure </vt:lpstr>
      <vt:lpstr>Table of Contents</vt:lpstr>
      <vt:lpstr>Introduction</vt:lpstr>
      <vt:lpstr>Methodology of the Project</vt:lpstr>
      <vt:lpstr>Data Collection</vt:lpstr>
      <vt:lpstr>Challenges Faced</vt:lpstr>
      <vt:lpstr>Pre-Processing</vt:lpstr>
      <vt:lpstr>PowerPoint Presentation</vt:lpstr>
      <vt:lpstr>Xception Model</vt:lpstr>
      <vt:lpstr>PowerPoint Presentation</vt:lpstr>
      <vt:lpstr>Results &amp; Future Scope</vt:lpstr>
      <vt:lpstr>References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Your Project&gt;</dc:title>
  <dc:creator>vishnu teja chitrala</dc:creator>
  <cp:lastModifiedBy>vishnu teja chitrala</cp:lastModifiedBy>
  <cp:revision>4</cp:revision>
  <dcterms:modified xsi:type="dcterms:W3CDTF">2024-05-15T13:43:34Z</dcterms:modified>
</cp:coreProperties>
</file>