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5ADA2-8CBA-46F6-BD82-6753DCA63C7F}" v="134" dt="2023-02-07T03:30:27.461"/>
    <p1510:client id="{FA12FDE3-B1BB-416F-B813-C2A5494CB507}" v="683" dt="2023-02-09T09:30:48.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49F34-9127-4CA5-BF0E-61277BB207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2290F3D-09D9-4A0D-B004-78E4E55D5AFD}">
      <dgm:prSet/>
      <dgm:spPr/>
      <dgm:t>
        <a:bodyPr/>
        <a:lstStyle/>
        <a:p>
          <a:r>
            <a:rPr lang="en-US"/>
            <a:t>Why accurate prediction is important?</a:t>
          </a:r>
        </a:p>
      </dgm:t>
    </dgm:pt>
    <dgm:pt modelId="{79CDC647-27CD-40E8-82C3-6A706E6188AD}" type="parTrans" cxnId="{A084B218-55DE-41BA-8474-8D2227F590A2}">
      <dgm:prSet/>
      <dgm:spPr/>
      <dgm:t>
        <a:bodyPr/>
        <a:lstStyle/>
        <a:p>
          <a:endParaRPr lang="en-US"/>
        </a:p>
      </dgm:t>
    </dgm:pt>
    <dgm:pt modelId="{E1970670-8A70-46D3-814E-699371CC80E0}" type="sibTrans" cxnId="{A084B218-55DE-41BA-8474-8D2227F590A2}">
      <dgm:prSet/>
      <dgm:spPr/>
      <dgm:t>
        <a:bodyPr/>
        <a:lstStyle/>
        <a:p>
          <a:endParaRPr lang="en-US"/>
        </a:p>
      </dgm:t>
    </dgm:pt>
    <dgm:pt modelId="{CD5D7493-0431-46E5-8C9D-A76022E92646}">
      <dgm:prSet/>
      <dgm:spPr/>
      <dgm:t>
        <a:bodyPr/>
        <a:lstStyle/>
        <a:p>
          <a:r>
            <a:rPr lang="en-US"/>
            <a:t>Understanding Dataset features</a:t>
          </a:r>
        </a:p>
      </dgm:t>
    </dgm:pt>
    <dgm:pt modelId="{8233B349-CA1C-4927-B060-100F72BDF438}" type="parTrans" cxnId="{D5B4CFF4-958C-46B0-96E9-AF51486315DD}">
      <dgm:prSet/>
      <dgm:spPr/>
      <dgm:t>
        <a:bodyPr/>
        <a:lstStyle/>
        <a:p>
          <a:endParaRPr lang="en-US"/>
        </a:p>
      </dgm:t>
    </dgm:pt>
    <dgm:pt modelId="{84EE37C8-04A5-4A75-AA0C-D10435378F21}" type="sibTrans" cxnId="{D5B4CFF4-958C-46B0-96E9-AF51486315DD}">
      <dgm:prSet/>
      <dgm:spPr/>
      <dgm:t>
        <a:bodyPr/>
        <a:lstStyle/>
        <a:p>
          <a:endParaRPr lang="en-US"/>
        </a:p>
      </dgm:t>
    </dgm:pt>
    <dgm:pt modelId="{D0D38F2D-3D48-4188-8541-03B716CD5DFA}">
      <dgm:prSet/>
      <dgm:spPr/>
      <dgm:t>
        <a:bodyPr/>
        <a:lstStyle/>
        <a:p>
          <a:r>
            <a:rPr lang="en-US"/>
            <a:t>Project problem statement</a:t>
          </a:r>
        </a:p>
      </dgm:t>
    </dgm:pt>
    <dgm:pt modelId="{EE0E8A5E-995C-4DA8-99C2-63F9F876D58E}" type="parTrans" cxnId="{40E1B587-2D94-4AD7-8339-B6B153B23F17}">
      <dgm:prSet/>
      <dgm:spPr/>
      <dgm:t>
        <a:bodyPr/>
        <a:lstStyle/>
        <a:p>
          <a:endParaRPr lang="en-US"/>
        </a:p>
      </dgm:t>
    </dgm:pt>
    <dgm:pt modelId="{001DCFA4-EB26-4619-A9EB-E607C008A317}" type="sibTrans" cxnId="{40E1B587-2D94-4AD7-8339-B6B153B23F17}">
      <dgm:prSet/>
      <dgm:spPr/>
      <dgm:t>
        <a:bodyPr/>
        <a:lstStyle/>
        <a:p>
          <a:endParaRPr lang="en-US"/>
        </a:p>
      </dgm:t>
    </dgm:pt>
    <dgm:pt modelId="{2FF76886-267A-4A58-B3C0-99DC328C8F9E}">
      <dgm:prSet/>
      <dgm:spPr/>
      <dgm:t>
        <a:bodyPr/>
        <a:lstStyle/>
        <a:p>
          <a:r>
            <a:rPr lang="en-US"/>
            <a:t>Tools Used</a:t>
          </a:r>
        </a:p>
      </dgm:t>
    </dgm:pt>
    <dgm:pt modelId="{ED210493-0C5B-4477-B4C4-495809CAA9A6}" type="parTrans" cxnId="{DF306750-B6BA-4FC6-9AB3-689B3F6B7082}">
      <dgm:prSet/>
      <dgm:spPr/>
      <dgm:t>
        <a:bodyPr/>
        <a:lstStyle/>
        <a:p>
          <a:endParaRPr lang="en-US"/>
        </a:p>
      </dgm:t>
    </dgm:pt>
    <dgm:pt modelId="{3518F2FD-63E9-45C4-A421-EBE107C03685}" type="sibTrans" cxnId="{DF306750-B6BA-4FC6-9AB3-689B3F6B7082}">
      <dgm:prSet/>
      <dgm:spPr/>
      <dgm:t>
        <a:bodyPr/>
        <a:lstStyle/>
        <a:p>
          <a:endParaRPr lang="en-US"/>
        </a:p>
      </dgm:t>
    </dgm:pt>
    <dgm:pt modelId="{681F4CA1-743B-414A-8205-47B31A52F3F3}">
      <dgm:prSet/>
      <dgm:spPr/>
      <dgm:t>
        <a:bodyPr/>
        <a:lstStyle/>
        <a:p>
          <a:r>
            <a:rPr lang="en-US"/>
            <a:t>Approach Used to solve this problem.</a:t>
          </a:r>
        </a:p>
      </dgm:t>
    </dgm:pt>
    <dgm:pt modelId="{548FE667-8D4F-429B-9E49-82C3835A81DD}" type="parTrans" cxnId="{341AE55E-7968-4310-81D1-1BCCC4D987FE}">
      <dgm:prSet/>
      <dgm:spPr/>
      <dgm:t>
        <a:bodyPr/>
        <a:lstStyle/>
        <a:p>
          <a:endParaRPr lang="en-US"/>
        </a:p>
      </dgm:t>
    </dgm:pt>
    <dgm:pt modelId="{F5548452-83C4-4E5D-8297-FE792704EF5F}" type="sibTrans" cxnId="{341AE55E-7968-4310-81D1-1BCCC4D987FE}">
      <dgm:prSet/>
      <dgm:spPr/>
      <dgm:t>
        <a:bodyPr/>
        <a:lstStyle/>
        <a:p>
          <a:endParaRPr lang="en-US"/>
        </a:p>
      </dgm:t>
    </dgm:pt>
    <dgm:pt modelId="{359DCD83-6C83-485E-9FF7-8D0181BC0D23}">
      <dgm:prSet/>
      <dgm:spPr/>
      <dgm:t>
        <a:bodyPr/>
        <a:lstStyle/>
        <a:p>
          <a:r>
            <a:rPr lang="en-US"/>
            <a:t>Key Findings</a:t>
          </a:r>
        </a:p>
      </dgm:t>
    </dgm:pt>
    <dgm:pt modelId="{535453C1-7E08-45CA-9450-32ECB0D1045B}" type="parTrans" cxnId="{2F5D2C38-577E-4F2A-AE35-44065A7F3781}">
      <dgm:prSet/>
      <dgm:spPr/>
      <dgm:t>
        <a:bodyPr/>
        <a:lstStyle/>
        <a:p>
          <a:endParaRPr lang="en-US"/>
        </a:p>
      </dgm:t>
    </dgm:pt>
    <dgm:pt modelId="{F7F6FAB2-EA8A-4F77-992E-6534BDA3826F}" type="sibTrans" cxnId="{2F5D2C38-577E-4F2A-AE35-44065A7F3781}">
      <dgm:prSet/>
      <dgm:spPr/>
      <dgm:t>
        <a:bodyPr/>
        <a:lstStyle/>
        <a:p>
          <a:endParaRPr lang="en-US"/>
        </a:p>
      </dgm:t>
    </dgm:pt>
    <dgm:pt modelId="{5445BCC8-BB46-4C6D-ADE7-786F6DC4AFAE}">
      <dgm:prSet/>
      <dgm:spPr/>
      <dgm:t>
        <a:bodyPr/>
        <a:lstStyle/>
        <a:p>
          <a:r>
            <a:rPr lang="en-US"/>
            <a:t>Best Model and Result</a:t>
          </a:r>
        </a:p>
      </dgm:t>
    </dgm:pt>
    <dgm:pt modelId="{D05249C4-077F-45A7-B5EF-B9F98A310E27}" type="parTrans" cxnId="{709A4C35-4980-4720-B487-BC5F3CF43E4A}">
      <dgm:prSet/>
      <dgm:spPr/>
      <dgm:t>
        <a:bodyPr/>
        <a:lstStyle/>
        <a:p>
          <a:endParaRPr lang="en-US"/>
        </a:p>
      </dgm:t>
    </dgm:pt>
    <dgm:pt modelId="{F26D1C43-1D4E-4774-9395-F6C0B38C757A}" type="sibTrans" cxnId="{709A4C35-4980-4720-B487-BC5F3CF43E4A}">
      <dgm:prSet/>
      <dgm:spPr/>
      <dgm:t>
        <a:bodyPr/>
        <a:lstStyle/>
        <a:p>
          <a:endParaRPr lang="en-US"/>
        </a:p>
      </dgm:t>
    </dgm:pt>
    <dgm:pt modelId="{B4CCBB06-D018-4E95-86A7-5596E8A69C95}">
      <dgm:prSet/>
      <dgm:spPr/>
      <dgm:t>
        <a:bodyPr/>
        <a:lstStyle/>
        <a:p>
          <a:r>
            <a:rPr lang="en-US"/>
            <a:t>Conclusions </a:t>
          </a:r>
        </a:p>
      </dgm:t>
    </dgm:pt>
    <dgm:pt modelId="{743CA668-90FC-4534-996F-2719E41B0546}" type="parTrans" cxnId="{6F4D8853-7862-4E12-B779-523F0A02C7F9}">
      <dgm:prSet/>
      <dgm:spPr/>
      <dgm:t>
        <a:bodyPr/>
        <a:lstStyle/>
        <a:p>
          <a:endParaRPr lang="en-US"/>
        </a:p>
      </dgm:t>
    </dgm:pt>
    <dgm:pt modelId="{399DD37E-E580-47A8-A36C-C534BCBFBE83}" type="sibTrans" cxnId="{6F4D8853-7862-4E12-B779-523F0A02C7F9}">
      <dgm:prSet/>
      <dgm:spPr/>
      <dgm:t>
        <a:bodyPr/>
        <a:lstStyle/>
        <a:p>
          <a:endParaRPr lang="en-US"/>
        </a:p>
      </dgm:t>
    </dgm:pt>
    <dgm:pt modelId="{6EE3BCC9-9D40-47B6-B508-6DA5880FC0B9}" type="pres">
      <dgm:prSet presAssocID="{29C49F34-9127-4CA5-BF0E-61277BB207B6}" presName="linear" presStyleCnt="0">
        <dgm:presLayoutVars>
          <dgm:animLvl val="lvl"/>
          <dgm:resizeHandles val="exact"/>
        </dgm:presLayoutVars>
      </dgm:prSet>
      <dgm:spPr/>
    </dgm:pt>
    <dgm:pt modelId="{D15D0AE6-6F65-4D0C-A45F-58A9149471F5}" type="pres">
      <dgm:prSet presAssocID="{B2290F3D-09D9-4A0D-B004-78E4E55D5AFD}" presName="parentText" presStyleLbl="node1" presStyleIdx="0" presStyleCnt="8">
        <dgm:presLayoutVars>
          <dgm:chMax val="0"/>
          <dgm:bulletEnabled val="1"/>
        </dgm:presLayoutVars>
      </dgm:prSet>
      <dgm:spPr/>
    </dgm:pt>
    <dgm:pt modelId="{0ADF6A07-E4AC-4B93-A9CC-FC49D95F5024}" type="pres">
      <dgm:prSet presAssocID="{E1970670-8A70-46D3-814E-699371CC80E0}" presName="spacer" presStyleCnt="0"/>
      <dgm:spPr/>
    </dgm:pt>
    <dgm:pt modelId="{01BCCDC1-1667-40E8-A08B-01F053D7B834}" type="pres">
      <dgm:prSet presAssocID="{CD5D7493-0431-46E5-8C9D-A76022E92646}" presName="parentText" presStyleLbl="node1" presStyleIdx="1" presStyleCnt="8">
        <dgm:presLayoutVars>
          <dgm:chMax val="0"/>
          <dgm:bulletEnabled val="1"/>
        </dgm:presLayoutVars>
      </dgm:prSet>
      <dgm:spPr/>
    </dgm:pt>
    <dgm:pt modelId="{AF2620B2-DB65-4849-B1E6-6C2C43BFE6A5}" type="pres">
      <dgm:prSet presAssocID="{84EE37C8-04A5-4A75-AA0C-D10435378F21}" presName="spacer" presStyleCnt="0"/>
      <dgm:spPr/>
    </dgm:pt>
    <dgm:pt modelId="{BF4506D9-D241-4D1F-B97D-F3FF0709A29C}" type="pres">
      <dgm:prSet presAssocID="{D0D38F2D-3D48-4188-8541-03B716CD5DFA}" presName="parentText" presStyleLbl="node1" presStyleIdx="2" presStyleCnt="8">
        <dgm:presLayoutVars>
          <dgm:chMax val="0"/>
          <dgm:bulletEnabled val="1"/>
        </dgm:presLayoutVars>
      </dgm:prSet>
      <dgm:spPr/>
    </dgm:pt>
    <dgm:pt modelId="{7F8F998F-3F73-4D35-9D2A-9A4A857717FA}" type="pres">
      <dgm:prSet presAssocID="{001DCFA4-EB26-4619-A9EB-E607C008A317}" presName="spacer" presStyleCnt="0"/>
      <dgm:spPr/>
    </dgm:pt>
    <dgm:pt modelId="{78AE4E56-8966-4094-9AFE-4A1D5C7FC885}" type="pres">
      <dgm:prSet presAssocID="{2FF76886-267A-4A58-B3C0-99DC328C8F9E}" presName="parentText" presStyleLbl="node1" presStyleIdx="3" presStyleCnt="8">
        <dgm:presLayoutVars>
          <dgm:chMax val="0"/>
          <dgm:bulletEnabled val="1"/>
        </dgm:presLayoutVars>
      </dgm:prSet>
      <dgm:spPr/>
    </dgm:pt>
    <dgm:pt modelId="{07D32B22-EA78-407A-8B94-8BA398CB8493}" type="pres">
      <dgm:prSet presAssocID="{3518F2FD-63E9-45C4-A421-EBE107C03685}" presName="spacer" presStyleCnt="0"/>
      <dgm:spPr/>
    </dgm:pt>
    <dgm:pt modelId="{87BE3E4D-AD50-478E-9730-6A21BD64A0EC}" type="pres">
      <dgm:prSet presAssocID="{681F4CA1-743B-414A-8205-47B31A52F3F3}" presName="parentText" presStyleLbl="node1" presStyleIdx="4" presStyleCnt="8">
        <dgm:presLayoutVars>
          <dgm:chMax val="0"/>
          <dgm:bulletEnabled val="1"/>
        </dgm:presLayoutVars>
      </dgm:prSet>
      <dgm:spPr/>
    </dgm:pt>
    <dgm:pt modelId="{A545ED21-3B68-40E2-9E8F-54E01F5DB5AE}" type="pres">
      <dgm:prSet presAssocID="{F5548452-83C4-4E5D-8297-FE792704EF5F}" presName="spacer" presStyleCnt="0"/>
      <dgm:spPr/>
    </dgm:pt>
    <dgm:pt modelId="{376FA2BD-F9A7-44D5-BD8A-74AB0A0CCD31}" type="pres">
      <dgm:prSet presAssocID="{359DCD83-6C83-485E-9FF7-8D0181BC0D23}" presName="parentText" presStyleLbl="node1" presStyleIdx="5" presStyleCnt="8">
        <dgm:presLayoutVars>
          <dgm:chMax val="0"/>
          <dgm:bulletEnabled val="1"/>
        </dgm:presLayoutVars>
      </dgm:prSet>
      <dgm:spPr/>
    </dgm:pt>
    <dgm:pt modelId="{69E03718-9FB3-455C-AA90-A66B28F40422}" type="pres">
      <dgm:prSet presAssocID="{F7F6FAB2-EA8A-4F77-992E-6534BDA3826F}" presName="spacer" presStyleCnt="0"/>
      <dgm:spPr/>
    </dgm:pt>
    <dgm:pt modelId="{79E3B174-9ABE-42F7-82B6-BE30ECB3731F}" type="pres">
      <dgm:prSet presAssocID="{5445BCC8-BB46-4C6D-ADE7-786F6DC4AFAE}" presName="parentText" presStyleLbl="node1" presStyleIdx="6" presStyleCnt="8">
        <dgm:presLayoutVars>
          <dgm:chMax val="0"/>
          <dgm:bulletEnabled val="1"/>
        </dgm:presLayoutVars>
      </dgm:prSet>
      <dgm:spPr/>
    </dgm:pt>
    <dgm:pt modelId="{45018C0A-F30B-4451-B475-AF2375CB01C5}" type="pres">
      <dgm:prSet presAssocID="{F26D1C43-1D4E-4774-9395-F6C0B38C757A}" presName="spacer" presStyleCnt="0"/>
      <dgm:spPr/>
    </dgm:pt>
    <dgm:pt modelId="{4BB40A66-B90C-4DD3-981D-0CB0A3CB9C5E}" type="pres">
      <dgm:prSet presAssocID="{B4CCBB06-D018-4E95-86A7-5596E8A69C95}" presName="parentText" presStyleLbl="node1" presStyleIdx="7" presStyleCnt="8">
        <dgm:presLayoutVars>
          <dgm:chMax val="0"/>
          <dgm:bulletEnabled val="1"/>
        </dgm:presLayoutVars>
      </dgm:prSet>
      <dgm:spPr/>
    </dgm:pt>
  </dgm:ptLst>
  <dgm:cxnLst>
    <dgm:cxn modelId="{A084B218-55DE-41BA-8474-8D2227F590A2}" srcId="{29C49F34-9127-4CA5-BF0E-61277BB207B6}" destId="{B2290F3D-09D9-4A0D-B004-78E4E55D5AFD}" srcOrd="0" destOrd="0" parTransId="{79CDC647-27CD-40E8-82C3-6A706E6188AD}" sibTransId="{E1970670-8A70-46D3-814E-699371CC80E0}"/>
    <dgm:cxn modelId="{FAB4041A-AAE1-467C-9489-AC1A082BAA9A}" type="presOf" srcId="{29C49F34-9127-4CA5-BF0E-61277BB207B6}" destId="{6EE3BCC9-9D40-47B6-B508-6DA5880FC0B9}" srcOrd="0" destOrd="0" presId="urn:microsoft.com/office/officeart/2005/8/layout/vList2"/>
    <dgm:cxn modelId="{709A4C35-4980-4720-B487-BC5F3CF43E4A}" srcId="{29C49F34-9127-4CA5-BF0E-61277BB207B6}" destId="{5445BCC8-BB46-4C6D-ADE7-786F6DC4AFAE}" srcOrd="6" destOrd="0" parTransId="{D05249C4-077F-45A7-B5EF-B9F98A310E27}" sibTransId="{F26D1C43-1D4E-4774-9395-F6C0B38C757A}"/>
    <dgm:cxn modelId="{2F5D2C38-577E-4F2A-AE35-44065A7F3781}" srcId="{29C49F34-9127-4CA5-BF0E-61277BB207B6}" destId="{359DCD83-6C83-485E-9FF7-8D0181BC0D23}" srcOrd="5" destOrd="0" parTransId="{535453C1-7E08-45CA-9450-32ECB0D1045B}" sibTransId="{F7F6FAB2-EA8A-4F77-992E-6534BDA3826F}"/>
    <dgm:cxn modelId="{E6FE7138-31F2-49E3-A814-34B7FA9739DF}" type="presOf" srcId="{B4CCBB06-D018-4E95-86A7-5596E8A69C95}" destId="{4BB40A66-B90C-4DD3-981D-0CB0A3CB9C5E}" srcOrd="0" destOrd="0" presId="urn:microsoft.com/office/officeart/2005/8/layout/vList2"/>
    <dgm:cxn modelId="{35F1A05D-E575-4078-BF52-444B556678E5}" type="presOf" srcId="{359DCD83-6C83-485E-9FF7-8D0181BC0D23}" destId="{376FA2BD-F9A7-44D5-BD8A-74AB0A0CCD31}" srcOrd="0" destOrd="0" presId="urn:microsoft.com/office/officeart/2005/8/layout/vList2"/>
    <dgm:cxn modelId="{341AE55E-7968-4310-81D1-1BCCC4D987FE}" srcId="{29C49F34-9127-4CA5-BF0E-61277BB207B6}" destId="{681F4CA1-743B-414A-8205-47B31A52F3F3}" srcOrd="4" destOrd="0" parTransId="{548FE667-8D4F-429B-9E49-82C3835A81DD}" sibTransId="{F5548452-83C4-4E5D-8297-FE792704EF5F}"/>
    <dgm:cxn modelId="{DF306750-B6BA-4FC6-9AB3-689B3F6B7082}" srcId="{29C49F34-9127-4CA5-BF0E-61277BB207B6}" destId="{2FF76886-267A-4A58-B3C0-99DC328C8F9E}" srcOrd="3" destOrd="0" parTransId="{ED210493-0C5B-4477-B4C4-495809CAA9A6}" sibTransId="{3518F2FD-63E9-45C4-A421-EBE107C03685}"/>
    <dgm:cxn modelId="{6F4D8853-7862-4E12-B779-523F0A02C7F9}" srcId="{29C49F34-9127-4CA5-BF0E-61277BB207B6}" destId="{B4CCBB06-D018-4E95-86A7-5596E8A69C95}" srcOrd="7" destOrd="0" parTransId="{743CA668-90FC-4534-996F-2719E41B0546}" sibTransId="{399DD37E-E580-47A8-A36C-C534BCBFBE83}"/>
    <dgm:cxn modelId="{40E1B587-2D94-4AD7-8339-B6B153B23F17}" srcId="{29C49F34-9127-4CA5-BF0E-61277BB207B6}" destId="{D0D38F2D-3D48-4188-8541-03B716CD5DFA}" srcOrd="2" destOrd="0" parTransId="{EE0E8A5E-995C-4DA8-99C2-63F9F876D58E}" sibTransId="{001DCFA4-EB26-4619-A9EB-E607C008A317}"/>
    <dgm:cxn modelId="{F9E90096-4D31-4642-BAED-EFFDE5EB90E5}" type="presOf" srcId="{CD5D7493-0431-46E5-8C9D-A76022E92646}" destId="{01BCCDC1-1667-40E8-A08B-01F053D7B834}" srcOrd="0" destOrd="0" presId="urn:microsoft.com/office/officeart/2005/8/layout/vList2"/>
    <dgm:cxn modelId="{FB6A119C-D3DE-4E7C-9558-73F40BD07476}" type="presOf" srcId="{681F4CA1-743B-414A-8205-47B31A52F3F3}" destId="{87BE3E4D-AD50-478E-9730-6A21BD64A0EC}" srcOrd="0" destOrd="0" presId="urn:microsoft.com/office/officeart/2005/8/layout/vList2"/>
    <dgm:cxn modelId="{C7F5B3C7-A26F-431E-B065-918D210C2B79}" type="presOf" srcId="{D0D38F2D-3D48-4188-8541-03B716CD5DFA}" destId="{BF4506D9-D241-4D1F-B97D-F3FF0709A29C}" srcOrd="0" destOrd="0" presId="urn:microsoft.com/office/officeart/2005/8/layout/vList2"/>
    <dgm:cxn modelId="{A9D68DCE-7E62-4B1A-9452-BF2ECEB874A6}" type="presOf" srcId="{B2290F3D-09D9-4A0D-B004-78E4E55D5AFD}" destId="{D15D0AE6-6F65-4D0C-A45F-58A9149471F5}" srcOrd="0" destOrd="0" presId="urn:microsoft.com/office/officeart/2005/8/layout/vList2"/>
    <dgm:cxn modelId="{9F20E3F3-0D98-4789-97AB-87D139F0F102}" type="presOf" srcId="{5445BCC8-BB46-4C6D-ADE7-786F6DC4AFAE}" destId="{79E3B174-9ABE-42F7-82B6-BE30ECB3731F}" srcOrd="0" destOrd="0" presId="urn:microsoft.com/office/officeart/2005/8/layout/vList2"/>
    <dgm:cxn modelId="{D5B4CFF4-958C-46B0-96E9-AF51486315DD}" srcId="{29C49F34-9127-4CA5-BF0E-61277BB207B6}" destId="{CD5D7493-0431-46E5-8C9D-A76022E92646}" srcOrd="1" destOrd="0" parTransId="{8233B349-CA1C-4927-B060-100F72BDF438}" sibTransId="{84EE37C8-04A5-4A75-AA0C-D10435378F21}"/>
    <dgm:cxn modelId="{5B7275FA-C203-489A-9D27-AC9D29E31EA7}" type="presOf" srcId="{2FF76886-267A-4A58-B3C0-99DC328C8F9E}" destId="{78AE4E56-8966-4094-9AFE-4A1D5C7FC885}" srcOrd="0" destOrd="0" presId="urn:microsoft.com/office/officeart/2005/8/layout/vList2"/>
    <dgm:cxn modelId="{6740E7A7-7EA0-464F-9B3B-84F2E42F4205}" type="presParOf" srcId="{6EE3BCC9-9D40-47B6-B508-6DA5880FC0B9}" destId="{D15D0AE6-6F65-4D0C-A45F-58A9149471F5}" srcOrd="0" destOrd="0" presId="urn:microsoft.com/office/officeart/2005/8/layout/vList2"/>
    <dgm:cxn modelId="{42015962-4D52-41F2-9975-4FEDABE06434}" type="presParOf" srcId="{6EE3BCC9-9D40-47B6-B508-6DA5880FC0B9}" destId="{0ADF6A07-E4AC-4B93-A9CC-FC49D95F5024}" srcOrd="1" destOrd="0" presId="urn:microsoft.com/office/officeart/2005/8/layout/vList2"/>
    <dgm:cxn modelId="{38EC4509-1ECB-470D-A66D-34C877BC01C7}" type="presParOf" srcId="{6EE3BCC9-9D40-47B6-B508-6DA5880FC0B9}" destId="{01BCCDC1-1667-40E8-A08B-01F053D7B834}" srcOrd="2" destOrd="0" presId="urn:microsoft.com/office/officeart/2005/8/layout/vList2"/>
    <dgm:cxn modelId="{1F990B5E-64E0-4ECF-B316-146610CA8A8D}" type="presParOf" srcId="{6EE3BCC9-9D40-47B6-B508-6DA5880FC0B9}" destId="{AF2620B2-DB65-4849-B1E6-6C2C43BFE6A5}" srcOrd="3" destOrd="0" presId="urn:microsoft.com/office/officeart/2005/8/layout/vList2"/>
    <dgm:cxn modelId="{ABFF33E8-14C6-4928-88EC-AC42061E4D5A}" type="presParOf" srcId="{6EE3BCC9-9D40-47B6-B508-6DA5880FC0B9}" destId="{BF4506D9-D241-4D1F-B97D-F3FF0709A29C}" srcOrd="4" destOrd="0" presId="urn:microsoft.com/office/officeart/2005/8/layout/vList2"/>
    <dgm:cxn modelId="{1685B909-46D8-4931-9CFD-C9887B71E0BF}" type="presParOf" srcId="{6EE3BCC9-9D40-47B6-B508-6DA5880FC0B9}" destId="{7F8F998F-3F73-4D35-9D2A-9A4A857717FA}" srcOrd="5" destOrd="0" presId="urn:microsoft.com/office/officeart/2005/8/layout/vList2"/>
    <dgm:cxn modelId="{4D1849A2-FE56-41C5-B838-9666BFE11DBA}" type="presParOf" srcId="{6EE3BCC9-9D40-47B6-B508-6DA5880FC0B9}" destId="{78AE4E56-8966-4094-9AFE-4A1D5C7FC885}" srcOrd="6" destOrd="0" presId="urn:microsoft.com/office/officeart/2005/8/layout/vList2"/>
    <dgm:cxn modelId="{97674353-48BD-4332-8AE2-8E1E95AF989B}" type="presParOf" srcId="{6EE3BCC9-9D40-47B6-B508-6DA5880FC0B9}" destId="{07D32B22-EA78-407A-8B94-8BA398CB8493}" srcOrd="7" destOrd="0" presId="urn:microsoft.com/office/officeart/2005/8/layout/vList2"/>
    <dgm:cxn modelId="{320821B7-AB15-41B5-A763-E27E3B76D5C8}" type="presParOf" srcId="{6EE3BCC9-9D40-47B6-B508-6DA5880FC0B9}" destId="{87BE3E4D-AD50-478E-9730-6A21BD64A0EC}" srcOrd="8" destOrd="0" presId="urn:microsoft.com/office/officeart/2005/8/layout/vList2"/>
    <dgm:cxn modelId="{2E9A48A2-B5DF-4634-B869-EAB678CB7562}" type="presParOf" srcId="{6EE3BCC9-9D40-47B6-B508-6DA5880FC0B9}" destId="{A545ED21-3B68-40E2-9E8F-54E01F5DB5AE}" srcOrd="9" destOrd="0" presId="urn:microsoft.com/office/officeart/2005/8/layout/vList2"/>
    <dgm:cxn modelId="{E43A1624-814C-47B6-A3B9-D1D9670C500E}" type="presParOf" srcId="{6EE3BCC9-9D40-47B6-B508-6DA5880FC0B9}" destId="{376FA2BD-F9A7-44D5-BD8A-74AB0A0CCD31}" srcOrd="10" destOrd="0" presId="urn:microsoft.com/office/officeart/2005/8/layout/vList2"/>
    <dgm:cxn modelId="{3325CCAA-D49A-4D6D-BAF8-1DFC95ABC52A}" type="presParOf" srcId="{6EE3BCC9-9D40-47B6-B508-6DA5880FC0B9}" destId="{69E03718-9FB3-455C-AA90-A66B28F40422}" srcOrd="11" destOrd="0" presId="urn:microsoft.com/office/officeart/2005/8/layout/vList2"/>
    <dgm:cxn modelId="{00D98260-1C54-4552-9757-68652C04E65C}" type="presParOf" srcId="{6EE3BCC9-9D40-47B6-B508-6DA5880FC0B9}" destId="{79E3B174-9ABE-42F7-82B6-BE30ECB3731F}" srcOrd="12" destOrd="0" presId="urn:microsoft.com/office/officeart/2005/8/layout/vList2"/>
    <dgm:cxn modelId="{D9E853BA-7903-4E56-923F-1E949982DC61}" type="presParOf" srcId="{6EE3BCC9-9D40-47B6-B508-6DA5880FC0B9}" destId="{45018C0A-F30B-4451-B475-AF2375CB01C5}" srcOrd="13" destOrd="0" presId="urn:microsoft.com/office/officeart/2005/8/layout/vList2"/>
    <dgm:cxn modelId="{9DC12D6D-FD11-40B1-B1F3-9CE9ABCF2D84}" type="presParOf" srcId="{6EE3BCC9-9D40-47B6-B508-6DA5880FC0B9}" destId="{4BB40A66-B90C-4DD3-981D-0CB0A3CB9C5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159842-2461-46D2-9301-B4FD7A9E96E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BFEC65A-0952-403D-AE63-53743E825092}">
      <dgm:prSet/>
      <dgm:spPr/>
      <dgm:t>
        <a:bodyPr/>
        <a:lstStyle/>
        <a:p>
          <a:r>
            <a:rPr lang="en-US"/>
            <a:t>Data analysis </a:t>
          </a:r>
        </a:p>
      </dgm:t>
    </dgm:pt>
    <dgm:pt modelId="{E3047359-57AF-4B88-AA0C-A99F6E09C82C}" type="parTrans" cxnId="{F29B2EAE-885D-4779-B268-7415CD54A0C0}">
      <dgm:prSet/>
      <dgm:spPr/>
      <dgm:t>
        <a:bodyPr/>
        <a:lstStyle/>
        <a:p>
          <a:endParaRPr lang="en-US"/>
        </a:p>
      </dgm:t>
    </dgm:pt>
    <dgm:pt modelId="{97A37890-140C-4314-BC73-770E7B87137E}" type="sibTrans" cxnId="{F29B2EAE-885D-4779-B268-7415CD54A0C0}">
      <dgm:prSet/>
      <dgm:spPr/>
      <dgm:t>
        <a:bodyPr/>
        <a:lstStyle/>
        <a:p>
          <a:endParaRPr lang="en-US"/>
        </a:p>
      </dgm:t>
    </dgm:pt>
    <dgm:pt modelId="{44F3C51F-0424-4EFE-BCB4-ACE50EB178E4}">
      <dgm:prSet/>
      <dgm:spPr/>
      <dgm:t>
        <a:bodyPr/>
        <a:lstStyle/>
        <a:p>
          <a:r>
            <a:rPr lang="en-US"/>
            <a:t>Feature Engineering </a:t>
          </a:r>
        </a:p>
      </dgm:t>
    </dgm:pt>
    <dgm:pt modelId="{ADF380C1-27D5-4D5D-9FE6-4C3DF5603FC2}" type="parTrans" cxnId="{2CCC6BF2-31B8-41FF-837F-32EC153AB5F1}">
      <dgm:prSet/>
      <dgm:spPr/>
      <dgm:t>
        <a:bodyPr/>
        <a:lstStyle/>
        <a:p>
          <a:endParaRPr lang="en-US"/>
        </a:p>
      </dgm:t>
    </dgm:pt>
    <dgm:pt modelId="{0877A407-C725-49AD-A574-7CBF7429DEF2}" type="sibTrans" cxnId="{2CCC6BF2-31B8-41FF-837F-32EC153AB5F1}">
      <dgm:prSet/>
      <dgm:spPr/>
      <dgm:t>
        <a:bodyPr/>
        <a:lstStyle/>
        <a:p>
          <a:endParaRPr lang="en-US"/>
        </a:p>
      </dgm:t>
    </dgm:pt>
    <dgm:pt modelId="{E1D9935B-1E9A-4CCE-AA4F-62384D92B080}">
      <dgm:prSet/>
      <dgm:spPr/>
      <dgm:t>
        <a:bodyPr/>
        <a:lstStyle/>
        <a:p>
          <a:r>
            <a:rPr lang="en-US"/>
            <a:t>Relation between different features and Used Car price. </a:t>
          </a:r>
        </a:p>
      </dgm:t>
    </dgm:pt>
    <dgm:pt modelId="{69F5039F-7AE4-4A7C-BAA6-AB1242B87D8A}" type="parTrans" cxnId="{93FDFEFD-0CF8-4A18-B570-D7950649143D}">
      <dgm:prSet/>
      <dgm:spPr/>
      <dgm:t>
        <a:bodyPr/>
        <a:lstStyle/>
        <a:p>
          <a:endParaRPr lang="en-US"/>
        </a:p>
      </dgm:t>
    </dgm:pt>
    <dgm:pt modelId="{959DDD3B-00D8-43F8-91CB-2D966A02E6E6}" type="sibTrans" cxnId="{93FDFEFD-0CF8-4A18-B570-D7950649143D}">
      <dgm:prSet/>
      <dgm:spPr/>
      <dgm:t>
        <a:bodyPr/>
        <a:lstStyle/>
        <a:p>
          <a:endParaRPr lang="en-US"/>
        </a:p>
      </dgm:t>
    </dgm:pt>
    <dgm:pt modelId="{77BA70A3-DD27-47F1-8E27-5769FB2E1DFC}">
      <dgm:prSet/>
      <dgm:spPr/>
      <dgm:t>
        <a:bodyPr/>
        <a:lstStyle/>
        <a:p>
          <a:r>
            <a:rPr lang="en-US"/>
            <a:t>Group Data Analysis to get more insights. </a:t>
          </a:r>
        </a:p>
      </dgm:t>
    </dgm:pt>
    <dgm:pt modelId="{B8BD41E4-EA9A-4E78-A8F6-B446210F6F82}" type="parTrans" cxnId="{50BCCE90-9B84-4C05-92BD-2C77FDF36D76}">
      <dgm:prSet/>
      <dgm:spPr/>
      <dgm:t>
        <a:bodyPr/>
        <a:lstStyle/>
        <a:p>
          <a:endParaRPr lang="en-US"/>
        </a:p>
      </dgm:t>
    </dgm:pt>
    <dgm:pt modelId="{04099CBD-69F8-4431-B8C1-3A927E6960BC}" type="sibTrans" cxnId="{50BCCE90-9B84-4C05-92BD-2C77FDF36D76}">
      <dgm:prSet/>
      <dgm:spPr/>
      <dgm:t>
        <a:bodyPr/>
        <a:lstStyle/>
        <a:p>
          <a:endParaRPr lang="en-US"/>
        </a:p>
      </dgm:t>
    </dgm:pt>
    <dgm:pt modelId="{7E5CAE1C-3AE6-4066-B1D3-790EFAB92C36}">
      <dgm:prSet/>
      <dgm:spPr/>
      <dgm:t>
        <a:bodyPr/>
        <a:lstStyle/>
        <a:p>
          <a:r>
            <a:rPr lang="en-US"/>
            <a:t>Correlation and identification of multicollinearity problem. </a:t>
          </a:r>
        </a:p>
      </dgm:t>
    </dgm:pt>
    <dgm:pt modelId="{66A57DEB-1B3B-4FC7-8581-FA4CE5573621}" type="parTrans" cxnId="{98FD6C75-9B17-48D6-A57B-308B49C9FD0C}">
      <dgm:prSet/>
      <dgm:spPr/>
      <dgm:t>
        <a:bodyPr/>
        <a:lstStyle/>
        <a:p>
          <a:endParaRPr lang="en-US"/>
        </a:p>
      </dgm:t>
    </dgm:pt>
    <dgm:pt modelId="{17072F5C-FB9B-418F-A3DC-67D75399BA19}" type="sibTrans" cxnId="{98FD6C75-9B17-48D6-A57B-308B49C9FD0C}">
      <dgm:prSet/>
      <dgm:spPr/>
      <dgm:t>
        <a:bodyPr/>
        <a:lstStyle/>
        <a:p>
          <a:endParaRPr lang="en-US"/>
        </a:p>
      </dgm:t>
    </dgm:pt>
    <dgm:pt modelId="{EF1C7F59-81EA-4434-9504-547D10697E05}">
      <dgm:prSet/>
      <dgm:spPr/>
      <dgm:t>
        <a:bodyPr/>
        <a:lstStyle/>
        <a:p>
          <a:r>
            <a:rPr lang="en-US"/>
            <a:t>Data pre-processing. </a:t>
          </a:r>
        </a:p>
      </dgm:t>
    </dgm:pt>
    <dgm:pt modelId="{721589D5-FC87-4992-9341-127D63F69D57}" type="parTrans" cxnId="{8A7CE998-BC9D-4E90-9635-A7818AD16C9C}">
      <dgm:prSet/>
      <dgm:spPr/>
      <dgm:t>
        <a:bodyPr/>
        <a:lstStyle/>
        <a:p>
          <a:endParaRPr lang="en-US"/>
        </a:p>
      </dgm:t>
    </dgm:pt>
    <dgm:pt modelId="{B53E0EB9-FF07-4D52-88E7-193A4D3A124A}" type="sibTrans" cxnId="{8A7CE998-BC9D-4E90-9635-A7818AD16C9C}">
      <dgm:prSet/>
      <dgm:spPr/>
      <dgm:t>
        <a:bodyPr/>
        <a:lstStyle/>
        <a:p>
          <a:endParaRPr lang="en-US"/>
        </a:p>
      </dgm:t>
    </dgm:pt>
    <dgm:pt modelId="{BA869019-4EF9-452E-825C-E045E396FFA3}">
      <dgm:prSet/>
      <dgm:spPr/>
      <dgm:t>
        <a:bodyPr/>
        <a:lstStyle/>
        <a:p>
          <a:r>
            <a:rPr lang="en-US"/>
            <a:t>Model Initialization and evaluation. </a:t>
          </a:r>
        </a:p>
      </dgm:t>
    </dgm:pt>
    <dgm:pt modelId="{0EFA3EBA-9527-4277-A9B7-DD46D835D294}" type="parTrans" cxnId="{7C07E7BE-8DF1-463A-A826-1CEFA577FD49}">
      <dgm:prSet/>
      <dgm:spPr/>
      <dgm:t>
        <a:bodyPr/>
        <a:lstStyle/>
        <a:p>
          <a:endParaRPr lang="en-US"/>
        </a:p>
      </dgm:t>
    </dgm:pt>
    <dgm:pt modelId="{5F4DCD9C-CEEF-4DD2-833D-E70D95F4CF8E}" type="sibTrans" cxnId="{7C07E7BE-8DF1-463A-A826-1CEFA577FD49}">
      <dgm:prSet/>
      <dgm:spPr/>
      <dgm:t>
        <a:bodyPr/>
        <a:lstStyle/>
        <a:p>
          <a:endParaRPr lang="en-US"/>
        </a:p>
      </dgm:t>
    </dgm:pt>
    <dgm:pt modelId="{D293675F-7B81-4C7A-94BE-1FE4FB7A6BEE}">
      <dgm:prSet/>
      <dgm:spPr/>
      <dgm:t>
        <a:bodyPr/>
        <a:lstStyle/>
        <a:p>
          <a:r>
            <a:rPr lang="en-US"/>
            <a:t>Model Validation </a:t>
          </a:r>
        </a:p>
      </dgm:t>
    </dgm:pt>
    <dgm:pt modelId="{2FF53E47-478C-445F-8780-A59B01274EA4}" type="parTrans" cxnId="{6509A5A3-FAC0-4F6F-936B-213C43688F8D}">
      <dgm:prSet/>
      <dgm:spPr/>
      <dgm:t>
        <a:bodyPr/>
        <a:lstStyle/>
        <a:p>
          <a:endParaRPr lang="en-US"/>
        </a:p>
      </dgm:t>
    </dgm:pt>
    <dgm:pt modelId="{FC387D9B-8B81-4788-891C-DBB003CB1F27}" type="sibTrans" cxnId="{6509A5A3-FAC0-4F6F-936B-213C43688F8D}">
      <dgm:prSet/>
      <dgm:spPr/>
      <dgm:t>
        <a:bodyPr/>
        <a:lstStyle/>
        <a:p>
          <a:endParaRPr lang="en-US"/>
        </a:p>
      </dgm:t>
    </dgm:pt>
    <dgm:pt modelId="{6F22CE06-530A-4F20-AC6B-7A3A4C2E7F05}">
      <dgm:prSet/>
      <dgm:spPr/>
      <dgm:t>
        <a:bodyPr/>
        <a:lstStyle/>
        <a:p>
          <a:r>
            <a:rPr lang="en-US"/>
            <a:t>Model Testing and Pipelining. </a:t>
          </a:r>
        </a:p>
      </dgm:t>
    </dgm:pt>
    <dgm:pt modelId="{A86B72DA-3588-4A1A-8B4C-5EF87B8598BA}" type="parTrans" cxnId="{239F2CFD-5CAB-4B23-BA97-864DE2FB6E54}">
      <dgm:prSet/>
      <dgm:spPr/>
      <dgm:t>
        <a:bodyPr/>
        <a:lstStyle/>
        <a:p>
          <a:endParaRPr lang="en-US"/>
        </a:p>
      </dgm:t>
    </dgm:pt>
    <dgm:pt modelId="{2649F6BC-33AD-48BD-83E9-814A6364EB7F}" type="sibTrans" cxnId="{239F2CFD-5CAB-4B23-BA97-864DE2FB6E54}">
      <dgm:prSet/>
      <dgm:spPr/>
      <dgm:t>
        <a:bodyPr/>
        <a:lstStyle/>
        <a:p>
          <a:endParaRPr lang="en-US"/>
        </a:p>
      </dgm:t>
    </dgm:pt>
    <dgm:pt modelId="{D6F7F26B-EF86-4AC5-B4ED-37684FA6B4A0}" type="pres">
      <dgm:prSet presAssocID="{FC159842-2461-46D2-9301-B4FD7A9E96E7}" presName="vert0" presStyleCnt="0">
        <dgm:presLayoutVars>
          <dgm:dir/>
          <dgm:animOne val="branch"/>
          <dgm:animLvl val="lvl"/>
        </dgm:presLayoutVars>
      </dgm:prSet>
      <dgm:spPr/>
    </dgm:pt>
    <dgm:pt modelId="{D9FABDC7-E91A-4000-B39C-095B230B97BD}" type="pres">
      <dgm:prSet presAssocID="{BBFEC65A-0952-403D-AE63-53743E825092}" presName="thickLine" presStyleLbl="alignNode1" presStyleIdx="0" presStyleCnt="9"/>
      <dgm:spPr/>
    </dgm:pt>
    <dgm:pt modelId="{B33DB427-2B3D-42B6-8553-101CEBEF6F52}" type="pres">
      <dgm:prSet presAssocID="{BBFEC65A-0952-403D-AE63-53743E825092}" presName="horz1" presStyleCnt="0"/>
      <dgm:spPr/>
    </dgm:pt>
    <dgm:pt modelId="{8C82C121-70BB-4E61-8132-11858F00C681}" type="pres">
      <dgm:prSet presAssocID="{BBFEC65A-0952-403D-AE63-53743E825092}" presName="tx1" presStyleLbl="revTx" presStyleIdx="0" presStyleCnt="9"/>
      <dgm:spPr/>
    </dgm:pt>
    <dgm:pt modelId="{9887851E-7694-4E03-9E76-3B866AD3B60E}" type="pres">
      <dgm:prSet presAssocID="{BBFEC65A-0952-403D-AE63-53743E825092}" presName="vert1" presStyleCnt="0"/>
      <dgm:spPr/>
    </dgm:pt>
    <dgm:pt modelId="{8F1CB5BC-05D0-451A-B687-9C575D86CD00}" type="pres">
      <dgm:prSet presAssocID="{44F3C51F-0424-4EFE-BCB4-ACE50EB178E4}" presName="thickLine" presStyleLbl="alignNode1" presStyleIdx="1" presStyleCnt="9"/>
      <dgm:spPr/>
    </dgm:pt>
    <dgm:pt modelId="{E2243FC4-4B22-40F3-91C1-68568B59A395}" type="pres">
      <dgm:prSet presAssocID="{44F3C51F-0424-4EFE-BCB4-ACE50EB178E4}" presName="horz1" presStyleCnt="0"/>
      <dgm:spPr/>
    </dgm:pt>
    <dgm:pt modelId="{269B4EDA-1D20-457D-901C-A31DD7329CCD}" type="pres">
      <dgm:prSet presAssocID="{44F3C51F-0424-4EFE-BCB4-ACE50EB178E4}" presName="tx1" presStyleLbl="revTx" presStyleIdx="1" presStyleCnt="9"/>
      <dgm:spPr/>
    </dgm:pt>
    <dgm:pt modelId="{BBA2866E-CF34-4207-9A6B-A2923D9F6EBA}" type="pres">
      <dgm:prSet presAssocID="{44F3C51F-0424-4EFE-BCB4-ACE50EB178E4}" presName="vert1" presStyleCnt="0"/>
      <dgm:spPr/>
    </dgm:pt>
    <dgm:pt modelId="{11E6693F-8778-4A50-A4A3-307290C740CC}" type="pres">
      <dgm:prSet presAssocID="{E1D9935B-1E9A-4CCE-AA4F-62384D92B080}" presName="thickLine" presStyleLbl="alignNode1" presStyleIdx="2" presStyleCnt="9"/>
      <dgm:spPr/>
    </dgm:pt>
    <dgm:pt modelId="{13B7BD47-0F0D-4050-8CE9-747C73CA9D1B}" type="pres">
      <dgm:prSet presAssocID="{E1D9935B-1E9A-4CCE-AA4F-62384D92B080}" presName="horz1" presStyleCnt="0"/>
      <dgm:spPr/>
    </dgm:pt>
    <dgm:pt modelId="{52E545E6-6D13-4C71-9922-79F2F504E150}" type="pres">
      <dgm:prSet presAssocID="{E1D9935B-1E9A-4CCE-AA4F-62384D92B080}" presName="tx1" presStyleLbl="revTx" presStyleIdx="2" presStyleCnt="9"/>
      <dgm:spPr/>
    </dgm:pt>
    <dgm:pt modelId="{C199B0C7-612F-4317-8D6A-46BFAE9D5559}" type="pres">
      <dgm:prSet presAssocID="{E1D9935B-1E9A-4CCE-AA4F-62384D92B080}" presName="vert1" presStyleCnt="0"/>
      <dgm:spPr/>
    </dgm:pt>
    <dgm:pt modelId="{BBA373E4-FD40-4557-A966-53CF2E387334}" type="pres">
      <dgm:prSet presAssocID="{77BA70A3-DD27-47F1-8E27-5769FB2E1DFC}" presName="thickLine" presStyleLbl="alignNode1" presStyleIdx="3" presStyleCnt="9"/>
      <dgm:spPr/>
    </dgm:pt>
    <dgm:pt modelId="{690C384A-D6A1-4D60-865F-1FB686137043}" type="pres">
      <dgm:prSet presAssocID="{77BA70A3-DD27-47F1-8E27-5769FB2E1DFC}" presName="horz1" presStyleCnt="0"/>
      <dgm:spPr/>
    </dgm:pt>
    <dgm:pt modelId="{D59FC24E-1AEF-43C1-87C9-C3B4B19583EC}" type="pres">
      <dgm:prSet presAssocID="{77BA70A3-DD27-47F1-8E27-5769FB2E1DFC}" presName="tx1" presStyleLbl="revTx" presStyleIdx="3" presStyleCnt="9"/>
      <dgm:spPr/>
    </dgm:pt>
    <dgm:pt modelId="{4EF9AE81-A2F2-4818-8523-A31220A8B7BB}" type="pres">
      <dgm:prSet presAssocID="{77BA70A3-DD27-47F1-8E27-5769FB2E1DFC}" presName="vert1" presStyleCnt="0"/>
      <dgm:spPr/>
    </dgm:pt>
    <dgm:pt modelId="{E64FBF93-EB9E-4DF7-BF85-5B073CC8EAF7}" type="pres">
      <dgm:prSet presAssocID="{7E5CAE1C-3AE6-4066-B1D3-790EFAB92C36}" presName="thickLine" presStyleLbl="alignNode1" presStyleIdx="4" presStyleCnt="9"/>
      <dgm:spPr/>
    </dgm:pt>
    <dgm:pt modelId="{602ADCB6-DBE9-477A-AB47-85CEDCA07DE6}" type="pres">
      <dgm:prSet presAssocID="{7E5CAE1C-3AE6-4066-B1D3-790EFAB92C36}" presName="horz1" presStyleCnt="0"/>
      <dgm:spPr/>
    </dgm:pt>
    <dgm:pt modelId="{9D8983FE-576B-46C1-9320-C6DB554A7CD3}" type="pres">
      <dgm:prSet presAssocID="{7E5CAE1C-3AE6-4066-B1D3-790EFAB92C36}" presName="tx1" presStyleLbl="revTx" presStyleIdx="4" presStyleCnt="9"/>
      <dgm:spPr/>
    </dgm:pt>
    <dgm:pt modelId="{BE16B2D1-42A6-453D-8017-0F008DCC3C28}" type="pres">
      <dgm:prSet presAssocID="{7E5CAE1C-3AE6-4066-B1D3-790EFAB92C36}" presName="vert1" presStyleCnt="0"/>
      <dgm:spPr/>
    </dgm:pt>
    <dgm:pt modelId="{9FBC98C1-AB5E-425C-9636-D76A1F4C3F9F}" type="pres">
      <dgm:prSet presAssocID="{EF1C7F59-81EA-4434-9504-547D10697E05}" presName="thickLine" presStyleLbl="alignNode1" presStyleIdx="5" presStyleCnt="9"/>
      <dgm:spPr/>
    </dgm:pt>
    <dgm:pt modelId="{5AE5BD58-41E1-41F4-BAB2-1FFC39F3948E}" type="pres">
      <dgm:prSet presAssocID="{EF1C7F59-81EA-4434-9504-547D10697E05}" presName="horz1" presStyleCnt="0"/>
      <dgm:spPr/>
    </dgm:pt>
    <dgm:pt modelId="{DF778E1C-0BD9-436C-B3CB-AA60E5073A39}" type="pres">
      <dgm:prSet presAssocID="{EF1C7F59-81EA-4434-9504-547D10697E05}" presName="tx1" presStyleLbl="revTx" presStyleIdx="5" presStyleCnt="9"/>
      <dgm:spPr/>
    </dgm:pt>
    <dgm:pt modelId="{B1563F9A-4886-4391-98E7-40FDFE8E592B}" type="pres">
      <dgm:prSet presAssocID="{EF1C7F59-81EA-4434-9504-547D10697E05}" presName="vert1" presStyleCnt="0"/>
      <dgm:spPr/>
    </dgm:pt>
    <dgm:pt modelId="{95EB9167-287E-4A9D-AE88-F562A9BA3576}" type="pres">
      <dgm:prSet presAssocID="{BA869019-4EF9-452E-825C-E045E396FFA3}" presName="thickLine" presStyleLbl="alignNode1" presStyleIdx="6" presStyleCnt="9"/>
      <dgm:spPr/>
    </dgm:pt>
    <dgm:pt modelId="{062D22C1-3729-4254-B335-E876102C399E}" type="pres">
      <dgm:prSet presAssocID="{BA869019-4EF9-452E-825C-E045E396FFA3}" presName="horz1" presStyleCnt="0"/>
      <dgm:spPr/>
    </dgm:pt>
    <dgm:pt modelId="{2B341489-049D-4823-95C0-C31333618221}" type="pres">
      <dgm:prSet presAssocID="{BA869019-4EF9-452E-825C-E045E396FFA3}" presName="tx1" presStyleLbl="revTx" presStyleIdx="6" presStyleCnt="9"/>
      <dgm:spPr/>
    </dgm:pt>
    <dgm:pt modelId="{6555C50F-FA91-43F7-8493-4914909179E8}" type="pres">
      <dgm:prSet presAssocID="{BA869019-4EF9-452E-825C-E045E396FFA3}" presName="vert1" presStyleCnt="0"/>
      <dgm:spPr/>
    </dgm:pt>
    <dgm:pt modelId="{C26A3DBE-AB83-466D-8478-25FF7B06F6E3}" type="pres">
      <dgm:prSet presAssocID="{D293675F-7B81-4C7A-94BE-1FE4FB7A6BEE}" presName="thickLine" presStyleLbl="alignNode1" presStyleIdx="7" presStyleCnt="9"/>
      <dgm:spPr/>
    </dgm:pt>
    <dgm:pt modelId="{2CDE200A-7158-4898-AE41-9B5A9AAEB11C}" type="pres">
      <dgm:prSet presAssocID="{D293675F-7B81-4C7A-94BE-1FE4FB7A6BEE}" presName="horz1" presStyleCnt="0"/>
      <dgm:spPr/>
    </dgm:pt>
    <dgm:pt modelId="{AB18B46D-0160-406E-9D82-FD06F9776B70}" type="pres">
      <dgm:prSet presAssocID="{D293675F-7B81-4C7A-94BE-1FE4FB7A6BEE}" presName="tx1" presStyleLbl="revTx" presStyleIdx="7" presStyleCnt="9"/>
      <dgm:spPr/>
    </dgm:pt>
    <dgm:pt modelId="{9341EE27-4EFC-49D3-8F7D-60EB30C3E014}" type="pres">
      <dgm:prSet presAssocID="{D293675F-7B81-4C7A-94BE-1FE4FB7A6BEE}" presName="vert1" presStyleCnt="0"/>
      <dgm:spPr/>
    </dgm:pt>
    <dgm:pt modelId="{F42E2B2A-BBFF-4788-9F69-B231E736C194}" type="pres">
      <dgm:prSet presAssocID="{6F22CE06-530A-4F20-AC6B-7A3A4C2E7F05}" presName="thickLine" presStyleLbl="alignNode1" presStyleIdx="8" presStyleCnt="9"/>
      <dgm:spPr/>
    </dgm:pt>
    <dgm:pt modelId="{6AF4DFA4-E710-4536-B8B9-CB4C2640AF43}" type="pres">
      <dgm:prSet presAssocID="{6F22CE06-530A-4F20-AC6B-7A3A4C2E7F05}" presName="horz1" presStyleCnt="0"/>
      <dgm:spPr/>
    </dgm:pt>
    <dgm:pt modelId="{305C7BC8-1C43-4180-924F-F100F861694C}" type="pres">
      <dgm:prSet presAssocID="{6F22CE06-530A-4F20-AC6B-7A3A4C2E7F05}" presName="tx1" presStyleLbl="revTx" presStyleIdx="8" presStyleCnt="9"/>
      <dgm:spPr/>
    </dgm:pt>
    <dgm:pt modelId="{A127AB90-9EC1-48EC-A9D2-5BCDBD4B27AA}" type="pres">
      <dgm:prSet presAssocID="{6F22CE06-530A-4F20-AC6B-7A3A4C2E7F05}" presName="vert1" presStyleCnt="0"/>
      <dgm:spPr/>
    </dgm:pt>
  </dgm:ptLst>
  <dgm:cxnLst>
    <dgm:cxn modelId="{A8715F00-4FE7-48C7-AFFF-790BE580AEBD}" type="presOf" srcId="{6F22CE06-530A-4F20-AC6B-7A3A4C2E7F05}" destId="{305C7BC8-1C43-4180-924F-F100F861694C}" srcOrd="0" destOrd="0" presId="urn:microsoft.com/office/officeart/2008/layout/LinedList"/>
    <dgm:cxn modelId="{129EA723-E8A7-434C-9AD8-6AB960D88545}" type="presOf" srcId="{D293675F-7B81-4C7A-94BE-1FE4FB7A6BEE}" destId="{AB18B46D-0160-406E-9D82-FD06F9776B70}" srcOrd="0" destOrd="0" presId="urn:microsoft.com/office/officeart/2008/layout/LinedList"/>
    <dgm:cxn modelId="{14418745-882B-45C4-AF35-377F2C323B2B}" type="presOf" srcId="{7E5CAE1C-3AE6-4066-B1D3-790EFAB92C36}" destId="{9D8983FE-576B-46C1-9320-C6DB554A7CD3}" srcOrd="0" destOrd="0" presId="urn:microsoft.com/office/officeart/2008/layout/LinedList"/>
    <dgm:cxn modelId="{6E27AE6A-9038-47EA-A7D7-D766DE30C73A}" type="presOf" srcId="{FC159842-2461-46D2-9301-B4FD7A9E96E7}" destId="{D6F7F26B-EF86-4AC5-B4ED-37684FA6B4A0}" srcOrd="0" destOrd="0" presId="urn:microsoft.com/office/officeart/2008/layout/LinedList"/>
    <dgm:cxn modelId="{E3DC754B-399F-4726-AFA4-DF67E54CFBE6}" type="presOf" srcId="{77BA70A3-DD27-47F1-8E27-5769FB2E1DFC}" destId="{D59FC24E-1AEF-43C1-87C9-C3B4B19583EC}" srcOrd="0" destOrd="0" presId="urn:microsoft.com/office/officeart/2008/layout/LinedList"/>
    <dgm:cxn modelId="{1EE43152-C35C-4312-A556-72C3BF89ECB0}" type="presOf" srcId="{E1D9935B-1E9A-4CCE-AA4F-62384D92B080}" destId="{52E545E6-6D13-4C71-9922-79F2F504E150}" srcOrd="0" destOrd="0" presId="urn:microsoft.com/office/officeart/2008/layout/LinedList"/>
    <dgm:cxn modelId="{90553D74-F283-4CC2-A96B-E8C83B5C32DF}" type="presOf" srcId="{44F3C51F-0424-4EFE-BCB4-ACE50EB178E4}" destId="{269B4EDA-1D20-457D-901C-A31DD7329CCD}" srcOrd="0" destOrd="0" presId="urn:microsoft.com/office/officeart/2008/layout/LinedList"/>
    <dgm:cxn modelId="{98FD6C75-9B17-48D6-A57B-308B49C9FD0C}" srcId="{FC159842-2461-46D2-9301-B4FD7A9E96E7}" destId="{7E5CAE1C-3AE6-4066-B1D3-790EFAB92C36}" srcOrd="4" destOrd="0" parTransId="{66A57DEB-1B3B-4FC7-8581-FA4CE5573621}" sibTransId="{17072F5C-FB9B-418F-A3DC-67D75399BA19}"/>
    <dgm:cxn modelId="{50BCCE90-9B84-4C05-92BD-2C77FDF36D76}" srcId="{FC159842-2461-46D2-9301-B4FD7A9E96E7}" destId="{77BA70A3-DD27-47F1-8E27-5769FB2E1DFC}" srcOrd="3" destOrd="0" parTransId="{B8BD41E4-EA9A-4E78-A8F6-B446210F6F82}" sibTransId="{04099CBD-69F8-4431-B8C1-3A927E6960BC}"/>
    <dgm:cxn modelId="{8A7CE998-BC9D-4E90-9635-A7818AD16C9C}" srcId="{FC159842-2461-46D2-9301-B4FD7A9E96E7}" destId="{EF1C7F59-81EA-4434-9504-547D10697E05}" srcOrd="5" destOrd="0" parTransId="{721589D5-FC87-4992-9341-127D63F69D57}" sibTransId="{B53E0EB9-FF07-4D52-88E7-193A4D3A124A}"/>
    <dgm:cxn modelId="{DCB1689D-D4B2-4524-B7E3-83EE5234D332}" type="presOf" srcId="{EF1C7F59-81EA-4434-9504-547D10697E05}" destId="{DF778E1C-0BD9-436C-B3CB-AA60E5073A39}" srcOrd="0" destOrd="0" presId="urn:microsoft.com/office/officeart/2008/layout/LinedList"/>
    <dgm:cxn modelId="{4D764E9E-C774-4632-BDEE-F6E477D202A6}" type="presOf" srcId="{BBFEC65A-0952-403D-AE63-53743E825092}" destId="{8C82C121-70BB-4E61-8132-11858F00C681}" srcOrd="0" destOrd="0" presId="urn:microsoft.com/office/officeart/2008/layout/LinedList"/>
    <dgm:cxn modelId="{6509A5A3-FAC0-4F6F-936B-213C43688F8D}" srcId="{FC159842-2461-46D2-9301-B4FD7A9E96E7}" destId="{D293675F-7B81-4C7A-94BE-1FE4FB7A6BEE}" srcOrd="7" destOrd="0" parTransId="{2FF53E47-478C-445F-8780-A59B01274EA4}" sibTransId="{FC387D9B-8B81-4788-891C-DBB003CB1F27}"/>
    <dgm:cxn modelId="{F29B2EAE-885D-4779-B268-7415CD54A0C0}" srcId="{FC159842-2461-46D2-9301-B4FD7A9E96E7}" destId="{BBFEC65A-0952-403D-AE63-53743E825092}" srcOrd="0" destOrd="0" parTransId="{E3047359-57AF-4B88-AA0C-A99F6E09C82C}" sibTransId="{97A37890-140C-4314-BC73-770E7B87137E}"/>
    <dgm:cxn modelId="{7C07E7BE-8DF1-463A-A826-1CEFA577FD49}" srcId="{FC159842-2461-46D2-9301-B4FD7A9E96E7}" destId="{BA869019-4EF9-452E-825C-E045E396FFA3}" srcOrd="6" destOrd="0" parTransId="{0EFA3EBA-9527-4277-A9B7-DD46D835D294}" sibTransId="{5F4DCD9C-CEEF-4DD2-833D-E70D95F4CF8E}"/>
    <dgm:cxn modelId="{C279C7E9-B3B6-4702-AF2D-76894CEAA002}" type="presOf" srcId="{BA869019-4EF9-452E-825C-E045E396FFA3}" destId="{2B341489-049D-4823-95C0-C31333618221}" srcOrd="0" destOrd="0" presId="urn:microsoft.com/office/officeart/2008/layout/LinedList"/>
    <dgm:cxn modelId="{2CCC6BF2-31B8-41FF-837F-32EC153AB5F1}" srcId="{FC159842-2461-46D2-9301-B4FD7A9E96E7}" destId="{44F3C51F-0424-4EFE-BCB4-ACE50EB178E4}" srcOrd="1" destOrd="0" parTransId="{ADF380C1-27D5-4D5D-9FE6-4C3DF5603FC2}" sibTransId="{0877A407-C725-49AD-A574-7CBF7429DEF2}"/>
    <dgm:cxn modelId="{239F2CFD-5CAB-4B23-BA97-864DE2FB6E54}" srcId="{FC159842-2461-46D2-9301-B4FD7A9E96E7}" destId="{6F22CE06-530A-4F20-AC6B-7A3A4C2E7F05}" srcOrd="8" destOrd="0" parTransId="{A86B72DA-3588-4A1A-8B4C-5EF87B8598BA}" sibTransId="{2649F6BC-33AD-48BD-83E9-814A6364EB7F}"/>
    <dgm:cxn modelId="{93FDFEFD-0CF8-4A18-B570-D7950649143D}" srcId="{FC159842-2461-46D2-9301-B4FD7A9E96E7}" destId="{E1D9935B-1E9A-4CCE-AA4F-62384D92B080}" srcOrd="2" destOrd="0" parTransId="{69F5039F-7AE4-4A7C-BAA6-AB1242B87D8A}" sibTransId="{959DDD3B-00D8-43F8-91CB-2D966A02E6E6}"/>
    <dgm:cxn modelId="{C82D5D7D-53A6-4256-A4CE-39A107D703F7}" type="presParOf" srcId="{D6F7F26B-EF86-4AC5-B4ED-37684FA6B4A0}" destId="{D9FABDC7-E91A-4000-B39C-095B230B97BD}" srcOrd="0" destOrd="0" presId="urn:microsoft.com/office/officeart/2008/layout/LinedList"/>
    <dgm:cxn modelId="{FFA63601-8F6C-4490-AA03-74BC616707A3}" type="presParOf" srcId="{D6F7F26B-EF86-4AC5-B4ED-37684FA6B4A0}" destId="{B33DB427-2B3D-42B6-8553-101CEBEF6F52}" srcOrd="1" destOrd="0" presId="urn:microsoft.com/office/officeart/2008/layout/LinedList"/>
    <dgm:cxn modelId="{5E29ACA8-0724-4640-BBFD-6ED3BD71ED36}" type="presParOf" srcId="{B33DB427-2B3D-42B6-8553-101CEBEF6F52}" destId="{8C82C121-70BB-4E61-8132-11858F00C681}" srcOrd="0" destOrd="0" presId="urn:microsoft.com/office/officeart/2008/layout/LinedList"/>
    <dgm:cxn modelId="{D8F3C025-343F-44EB-A350-68A90E59B61D}" type="presParOf" srcId="{B33DB427-2B3D-42B6-8553-101CEBEF6F52}" destId="{9887851E-7694-4E03-9E76-3B866AD3B60E}" srcOrd="1" destOrd="0" presId="urn:microsoft.com/office/officeart/2008/layout/LinedList"/>
    <dgm:cxn modelId="{717913FF-AB52-4ABC-89A6-036CB35193D3}" type="presParOf" srcId="{D6F7F26B-EF86-4AC5-B4ED-37684FA6B4A0}" destId="{8F1CB5BC-05D0-451A-B687-9C575D86CD00}" srcOrd="2" destOrd="0" presId="urn:microsoft.com/office/officeart/2008/layout/LinedList"/>
    <dgm:cxn modelId="{0CC1B859-734B-4C8B-9E1C-2016C9434E31}" type="presParOf" srcId="{D6F7F26B-EF86-4AC5-B4ED-37684FA6B4A0}" destId="{E2243FC4-4B22-40F3-91C1-68568B59A395}" srcOrd="3" destOrd="0" presId="urn:microsoft.com/office/officeart/2008/layout/LinedList"/>
    <dgm:cxn modelId="{81A51D93-68F8-46C6-9E80-045A663584F5}" type="presParOf" srcId="{E2243FC4-4B22-40F3-91C1-68568B59A395}" destId="{269B4EDA-1D20-457D-901C-A31DD7329CCD}" srcOrd="0" destOrd="0" presId="urn:microsoft.com/office/officeart/2008/layout/LinedList"/>
    <dgm:cxn modelId="{280AD881-DDF0-4808-9353-65BF276D288D}" type="presParOf" srcId="{E2243FC4-4B22-40F3-91C1-68568B59A395}" destId="{BBA2866E-CF34-4207-9A6B-A2923D9F6EBA}" srcOrd="1" destOrd="0" presId="urn:microsoft.com/office/officeart/2008/layout/LinedList"/>
    <dgm:cxn modelId="{5AAB7077-FA74-47CA-A2A5-66A2AF681984}" type="presParOf" srcId="{D6F7F26B-EF86-4AC5-B4ED-37684FA6B4A0}" destId="{11E6693F-8778-4A50-A4A3-307290C740CC}" srcOrd="4" destOrd="0" presId="urn:microsoft.com/office/officeart/2008/layout/LinedList"/>
    <dgm:cxn modelId="{9F94FE52-1D32-4D15-9945-E4C5EC4AE330}" type="presParOf" srcId="{D6F7F26B-EF86-4AC5-B4ED-37684FA6B4A0}" destId="{13B7BD47-0F0D-4050-8CE9-747C73CA9D1B}" srcOrd="5" destOrd="0" presId="urn:microsoft.com/office/officeart/2008/layout/LinedList"/>
    <dgm:cxn modelId="{6773D5CD-3CEA-453A-9CED-4AE469EDC46E}" type="presParOf" srcId="{13B7BD47-0F0D-4050-8CE9-747C73CA9D1B}" destId="{52E545E6-6D13-4C71-9922-79F2F504E150}" srcOrd="0" destOrd="0" presId="urn:microsoft.com/office/officeart/2008/layout/LinedList"/>
    <dgm:cxn modelId="{E3C028E6-EC8C-4B1D-BB61-A2482F193677}" type="presParOf" srcId="{13B7BD47-0F0D-4050-8CE9-747C73CA9D1B}" destId="{C199B0C7-612F-4317-8D6A-46BFAE9D5559}" srcOrd="1" destOrd="0" presId="urn:microsoft.com/office/officeart/2008/layout/LinedList"/>
    <dgm:cxn modelId="{28290E0A-CFB4-45A1-A377-F96BE4748EFB}" type="presParOf" srcId="{D6F7F26B-EF86-4AC5-B4ED-37684FA6B4A0}" destId="{BBA373E4-FD40-4557-A966-53CF2E387334}" srcOrd="6" destOrd="0" presId="urn:microsoft.com/office/officeart/2008/layout/LinedList"/>
    <dgm:cxn modelId="{D9C2E750-CE78-4163-80A9-CAF96A2138B2}" type="presParOf" srcId="{D6F7F26B-EF86-4AC5-B4ED-37684FA6B4A0}" destId="{690C384A-D6A1-4D60-865F-1FB686137043}" srcOrd="7" destOrd="0" presId="urn:microsoft.com/office/officeart/2008/layout/LinedList"/>
    <dgm:cxn modelId="{AD7F2CAF-4133-4F81-9AA3-E3EDE3667F70}" type="presParOf" srcId="{690C384A-D6A1-4D60-865F-1FB686137043}" destId="{D59FC24E-1AEF-43C1-87C9-C3B4B19583EC}" srcOrd="0" destOrd="0" presId="urn:microsoft.com/office/officeart/2008/layout/LinedList"/>
    <dgm:cxn modelId="{F346D588-41D9-4D1E-AA00-3AB9BB1E2C7B}" type="presParOf" srcId="{690C384A-D6A1-4D60-865F-1FB686137043}" destId="{4EF9AE81-A2F2-4818-8523-A31220A8B7BB}" srcOrd="1" destOrd="0" presId="urn:microsoft.com/office/officeart/2008/layout/LinedList"/>
    <dgm:cxn modelId="{B4BB842B-2EF8-4290-812F-14CD93A9287C}" type="presParOf" srcId="{D6F7F26B-EF86-4AC5-B4ED-37684FA6B4A0}" destId="{E64FBF93-EB9E-4DF7-BF85-5B073CC8EAF7}" srcOrd="8" destOrd="0" presId="urn:microsoft.com/office/officeart/2008/layout/LinedList"/>
    <dgm:cxn modelId="{79C98711-C835-482C-AC17-577710B0C889}" type="presParOf" srcId="{D6F7F26B-EF86-4AC5-B4ED-37684FA6B4A0}" destId="{602ADCB6-DBE9-477A-AB47-85CEDCA07DE6}" srcOrd="9" destOrd="0" presId="urn:microsoft.com/office/officeart/2008/layout/LinedList"/>
    <dgm:cxn modelId="{E8ED2EE2-8497-4C27-AF15-45B2FBB4571B}" type="presParOf" srcId="{602ADCB6-DBE9-477A-AB47-85CEDCA07DE6}" destId="{9D8983FE-576B-46C1-9320-C6DB554A7CD3}" srcOrd="0" destOrd="0" presId="urn:microsoft.com/office/officeart/2008/layout/LinedList"/>
    <dgm:cxn modelId="{9E785CDC-4D72-4067-973C-74A91CC1D217}" type="presParOf" srcId="{602ADCB6-DBE9-477A-AB47-85CEDCA07DE6}" destId="{BE16B2D1-42A6-453D-8017-0F008DCC3C28}" srcOrd="1" destOrd="0" presId="urn:microsoft.com/office/officeart/2008/layout/LinedList"/>
    <dgm:cxn modelId="{4898654D-BDD9-473F-8ED4-5F9466ADBF24}" type="presParOf" srcId="{D6F7F26B-EF86-4AC5-B4ED-37684FA6B4A0}" destId="{9FBC98C1-AB5E-425C-9636-D76A1F4C3F9F}" srcOrd="10" destOrd="0" presId="urn:microsoft.com/office/officeart/2008/layout/LinedList"/>
    <dgm:cxn modelId="{DA9286E5-D019-4557-B63B-2BF6745E283C}" type="presParOf" srcId="{D6F7F26B-EF86-4AC5-B4ED-37684FA6B4A0}" destId="{5AE5BD58-41E1-41F4-BAB2-1FFC39F3948E}" srcOrd="11" destOrd="0" presId="urn:microsoft.com/office/officeart/2008/layout/LinedList"/>
    <dgm:cxn modelId="{3A4675F4-B796-42EE-A5CC-EE47E7CD8EB7}" type="presParOf" srcId="{5AE5BD58-41E1-41F4-BAB2-1FFC39F3948E}" destId="{DF778E1C-0BD9-436C-B3CB-AA60E5073A39}" srcOrd="0" destOrd="0" presId="urn:microsoft.com/office/officeart/2008/layout/LinedList"/>
    <dgm:cxn modelId="{A8504A98-5315-49AE-87E0-8F04B44B1CD8}" type="presParOf" srcId="{5AE5BD58-41E1-41F4-BAB2-1FFC39F3948E}" destId="{B1563F9A-4886-4391-98E7-40FDFE8E592B}" srcOrd="1" destOrd="0" presId="urn:microsoft.com/office/officeart/2008/layout/LinedList"/>
    <dgm:cxn modelId="{7EBACF92-9B8A-4516-A98D-785DCCE4A6E4}" type="presParOf" srcId="{D6F7F26B-EF86-4AC5-B4ED-37684FA6B4A0}" destId="{95EB9167-287E-4A9D-AE88-F562A9BA3576}" srcOrd="12" destOrd="0" presId="urn:microsoft.com/office/officeart/2008/layout/LinedList"/>
    <dgm:cxn modelId="{317D9B47-3953-41F6-8D76-9C53184670C2}" type="presParOf" srcId="{D6F7F26B-EF86-4AC5-B4ED-37684FA6B4A0}" destId="{062D22C1-3729-4254-B335-E876102C399E}" srcOrd="13" destOrd="0" presId="urn:microsoft.com/office/officeart/2008/layout/LinedList"/>
    <dgm:cxn modelId="{D840DE5A-DA61-4283-B71B-07AC61291A32}" type="presParOf" srcId="{062D22C1-3729-4254-B335-E876102C399E}" destId="{2B341489-049D-4823-95C0-C31333618221}" srcOrd="0" destOrd="0" presId="urn:microsoft.com/office/officeart/2008/layout/LinedList"/>
    <dgm:cxn modelId="{33BD4FF8-83CB-420C-BB24-594FA8E58887}" type="presParOf" srcId="{062D22C1-3729-4254-B335-E876102C399E}" destId="{6555C50F-FA91-43F7-8493-4914909179E8}" srcOrd="1" destOrd="0" presId="urn:microsoft.com/office/officeart/2008/layout/LinedList"/>
    <dgm:cxn modelId="{928AB6FD-AAEE-4B7C-90FA-79EB40BC6A5B}" type="presParOf" srcId="{D6F7F26B-EF86-4AC5-B4ED-37684FA6B4A0}" destId="{C26A3DBE-AB83-466D-8478-25FF7B06F6E3}" srcOrd="14" destOrd="0" presId="urn:microsoft.com/office/officeart/2008/layout/LinedList"/>
    <dgm:cxn modelId="{286998B3-F2C3-458E-85DF-F43398E1B6CB}" type="presParOf" srcId="{D6F7F26B-EF86-4AC5-B4ED-37684FA6B4A0}" destId="{2CDE200A-7158-4898-AE41-9B5A9AAEB11C}" srcOrd="15" destOrd="0" presId="urn:microsoft.com/office/officeart/2008/layout/LinedList"/>
    <dgm:cxn modelId="{2A040195-3579-4F83-8A2F-ABCA20DE865C}" type="presParOf" srcId="{2CDE200A-7158-4898-AE41-9B5A9AAEB11C}" destId="{AB18B46D-0160-406E-9D82-FD06F9776B70}" srcOrd="0" destOrd="0" presId="urn:microsoft.com/office/officeart/2008/layout/LinedList"/>
    <dgm:cxn modelId="{0E4330CB-45EF-478C-B28E-8D5F26A501D6}" type="presParOf" srcId="{2CDE200A-7158-4898-AE41-9B5A9AAEB11C}" destId="{9341EE27-4EFC-49D3-8F7D-60EB30C3E014}" srcOrd="1" destOrd="0" presId="urn:microsoft.com/office/officeart/2008/layout/LinedList"/>
    <dgm:cxn modelId="{E1AB8130-EF46-4951-BF4C-C97867C0A0D4}" type="presParOf" srcId="{D6F7F26B-EF86-4AC5-B4ED-37684FA6B4A0}" destId="{F42E2B2A-BBFF-4788-9F69-B231E736C194}" srcOrd="16" destOrd="0" presId="urn:microsoft.com/office/officeart/2008/layout/LinedList"/>
    <dgm:cxn modelId="{271D8D8D-A999-4836-B9AB-64EBEC55B3E6}" type="presParOf" srcId="{D6F7F26B-EF86-4AC5-B4ED-37684FA6B4A0}" destId="{6AF4DFA4-E710-4536-B8B9-CB4C2640AF43}" srcOrd="17" destOrd="0" presId="urn:microsoft.com/office/officeart/2008/layout/LinedList"/>
    <dgm:cxn modelId="{20965CD5-F781-45B8-B723-E4BCCA5FA07F}" type="presParOf" srcId="{6AF4DFA4-E710-4536-B8B9-CB4C2640AF43}" destId="{305C7BC8-1C43-4180-924F-F100F861694C}" srcOrd="0" destOrd="0" presId="urn:microsoft.com/office/officeart/2008/layout/LinedList"/>
    <dgm:cxn modelId="{7FB655A2-93D1-400D-AF83-326EF364F797}" type="presParOf" srcId="{6AF4DFA4-E710-4536-B8B9-CB4C2640AF43}" destId="{A127AB90-9EC1-48EC-A9D2-5BCDBD4B27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D0AE6-6F65-4D0C-A45F-58A9149471F5}">
      <dsp:nvSpPr>
        <dsp:cNvPr id="0" name=""/>
        <dsp:cNvSpPr/>
      </dsp:nvSpPr>
      <dsp:spPr>
        <a:xfrm>
          <a:off x="0" y="101843"/>
          <a:ext cx="6263640" cy="599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Why accurate prediction is important?</a:t>
          </a:r>
        </a:p>
      </dsp:txBody>
      <dsp:txXfrm>
        <a:off x="29271" y="131114"/>
        <a:ext cx="6205098" cy="541083"/>
      </dsp:txXfrm>
    </dsp:sp>
    <dsp:sp modelId="{01BCCDC1-1667-40E8-A08B-01F053D7B834}">
      <dsp:nvSpPr>
        <dsp:cNvPr id="0" name=""/>
        <dsp:cNvSpPr/>
      </dsp:nvSpPr>
      <dsp:spPr>
        <a:xfrm>
          <a:off x="0" y="773468"/>
          <a:ext cx="6263640" cy="599625"/>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Understanding Dataset features</a:t>
          </a:r>
        </a:p>
      </dsp:txBody>
      <dsp:txXfrm>
        <a:off x="29271" y="802739"/>
        <a:ext cx="6205098" cy="541083"/>
      </dsp:txXfrm>
    </dsp:sp>
    <dsp:sp modelId="{BF4506D9-D241-4D1F-B97D-F3FF0709A29C}">
      <dsp:nvSpPr>
        <dsp:cNvPr id="0" name=""/>
        <dsp:cNvSpPr/>
      </dsp:nvSpPr>
      <dsp:spPr>
        <a:xfrm>
          <a:off x="0" y="1445093"/>
          <a:ext cx="6263640" cy="599625"/>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Project problem statement</a:t>
          </a:r>
        </a:p>
      </dsp:txBody>
      <dsp:txXfrm>
        <a:off x="29271" y="1474364"/>
        <a:ext cx="6205098" cy="541083"/>
      </dsp:txXfrm>
    </dsp:sp>
    <dsp:sp modelId="{78AE4E56-8966-4094-9AFE-4A1D5C7FC885}">
      <dsp:nvSpPr>
        <dsp:cNvPr id="0" name=""/>
        <dsp:cNvSpPr/>
      </dsp:nvSpPr>
      <dsp:spPr>
        <a:xfrm>
          <a:off x="0" y="2116718"/>
          <a:ext cx="6263640" cy="599625"/>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Tools Used</a:t>
          </a:r>
        </a:p>
      </dsp:txBody>
      <dsp:txXfrm>
        <a:off x="29271" y="2145989"/>
        <a:ext cx="6205098" cy="541083"/>
      </dsp:txXfrm>
    </dsp:sp>
    <dsp:sp modelId="{87BE3E4D-AD50-478E-9730-6A21BD64A0EC}">
      <dsp:nvSpPr>
        <dsp:cNvPr id="0" name=""/>
        <dsp:cNvSpPr/>
      </dsp:nvSpPr>
      <dsp:spPr>
        <a:xfrm>
          <a:off x="0" y="2788343"/>
          <a:ext cx="6263640" cy="599625"/>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Approach Used to solve this problem.</a:t>
          </a:r>
        </a:p>
      </dsp:txBody>
      <dsp:txXfrm>
        <a:off x="29271" y="2817614"/>
        <a:ext cx="6205098" cy="541083"/>
      </dsp:txXfrm>
    </dsp:sp>
    <dsp:sp modelId="{376FA2BD-F9A7-44D5-BD8A-74AB0A0CCD31}">
      <dsp:nvSpPr>
        <dsp:cNvPr id="0" name=""/>
        <dsp:cNvSpPr/>
      </dsp:nvSpPr>
      <dsp:spPr>
        <a:xfrm>
          <a:off x="0" y="3459969"/>
          <a:ext cx="6263640" cy="599625"/>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Key Findings</a:t>
          </a:r>
        </a:p>
      </dsp:txBody>
      <dsp:txXfrm>
        <a:off x="29271" y="3489240"/>
        <a:ext cx="6205098" cy="541083"/>
      </dsp:txXfrm>
    </dsp:sp>
    <dsp:sp modelId="{79E3B174-9ABE-42F7-82B6-BE30ECB3731F}">
      <dsp:nvSpPr>
        <dsp:cNvPr id="0" name=""/>
        <dsp:cNvSpPr/>
      </dsp:nvSpPr>
      <dsp:spPr>
        <a:xfrm>
          <a:off x="0" y="4131594"/>
          <a:ext cx="6263640" cy="599625"/>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Best Model and Result</a:t>
          </a:r>
        </a:p>
      </dsp:txBody>
      <dsp:txXfrm>
        <a:off x="29271" y="4160865"/>
        <a:ext cx="6205098" cy="541083"/>
      </dsp:txXfrm>
    </dsp:sp>
    <dsp:sp modelId="{4BB40A66-B90C-4DD3-981D-0CB0A3CB9C5E}">
      <dsp:nvSpPr>
        <dsp:cNvPr id="0" name=""/>
        <dsp:cNvSpPr/>
      </dsp:nvSpPr>
      <dsp:spPr>
        <a:xfrm>
          <a:off x="0" y="4803219"/>
          <a:ext cx="6263640" cy="5996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Conclusions </a:t>
          </a:r>
        </a:p>
      </dsp:txBody>
      <dsp:txXfrm>
        <a:off x="29271" y="4832490"/>
        <a:ext cx="620509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ABDC7-E91A-4000-B39C-095B230B97BD}">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2C121-70BB-4E61-8132-11858F00C681}">
      <dsp:nvSpPr>
        <dsp:cNvPr id="0" name=""/>
        <dsp:cNvSpPr/>
      </dsp:nvSpPr>
      <dsp:spPr>
        <a:xfrm>
          <a:off x="0" y="67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Data analysis </a:t>
          </a:r>
        </a:p>
      </dsp:txBody>
      <dsp:txXfrm>
        <a:off x="0" y="675"/>
        <a:ext cx="6900512" cy="614976"/>
      </dsp:txXfrm>
    </dsp:sp>
    <dsp:sp modelId="{8F1CB5BC-05D0-451A-B687-9C575D86CD00}">
      <dsp:nvSpPr>
        <dsp:cNvPr id="0" name=""/>
        <dsp:cNvSpPr/>
      </dsp:nvSpPr>
      <dsp:spPr>
        <a:xfrm>
          <a:off x="0" y="615652"/>
          <a:ext cx="6900512" cy="0"/>
        </a:xfrm>
        <a:prstGeom prst="line">
          <a:avLst/>
        </a:prstGeom>
        <a:solidFill>
          <a:schemeClr val="accent2">
            <a:hueOff val="-181920"/>
            <a:satOff val="-10491"/>
            <a:lumOff val="1078"/>
            <a:alphaOff val="0"/>
          </a:schemeClr>
        </a:solidFill>
        <a:ln w="12700" cap="flat" cmpd="sng" algn="ctr">
          <a:solidFill>
            <a:schemeClr val="accent2">
              <a:hueOff val="-181920"/>
              <a:satOff val="-10491"/>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B4EDA-1D20-457D-901C-A31DD7329CCD}">
      <dsp:nvSpPr>
        <dsp:cNvPr id="0" name=""/>
        <dsp:cNvSpPr/>
      </dsp:nvSpPr>
      <dsp:spPr>
        <a:xfrm>
          <a:off x="0" y="61565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Feature Engineering </a:t>
          </a:r>
        </a:p>
      </dsp:txBody>
      <dsp:txXfrm>
        <a:off x="0" y="615652"/>
        <a:ext cx="6900512" cy="614976"/>
      </dsp:txXfrm>
    </dsp:sp>
    <dsp:sp modelId="{11E6693F-8778-4A50-A4A3-307290C740CC}">
      <dsp:nvSpPr>
        <dsp:cNvPr id="0" name=""/>
        <dsp:cNvSpPr/>
      </dsp:nvSpPr>
      <dsp:spPr>
        <a:xfrm>
          <a:off x="0" y="1230628"/>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545E6-6D13-4C71-9922-79F2F504E150}">
      <dsp:nvSpPr>
        <dsp:cNvPr id="0" name=""/>
        <dsp:cNvSpPr/>
      </dsp:nvSpPr>
      <dsp:spPr>
        <a:xfrm>
          <a:off x="0" y="123062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Relation between different features and Used Car price. </a:t>
          </a:r>
        </a:p>
      </dsp:txBody>
      <dsp:txXfrm>
        <a:off x="0" y="1230628"/>
        <a:ext cx="6900512" cy="614976"/>
      </dsp:txXfrm>
    </dsp:sp>
    <dsp:sp modelId="{BBA373E4-FD40-4557-A966-53CF2E387334}">
      <dsp:nvSpPr>
        <dsp:cNvPr id="0" name=""/>
        <dsp:cNvSpPr/>
      </dsp:nvSpPr>
      <dsp:spPr>
        <a:xfrm>
          <a:off x="0" y="1845605"/>
          <a:ext cx="6900512" cy="0"/>
        </a:xfrm>
        <a:prstGeom prst="line">
          <a:avLst/>
        </a:prstGeom>
        <a:solidFill>
          <a:schemeClr val="accent2">
            <a:hueOff val="-545761"/>
            <a:satOff val="-31473"/>
            <a:lumOff val="3235"/>
            <a:alphaOff val="0"/>
          </a:schemeClr>
        </a:solidFill>
        <a:ln w="12700" cap="flat" cmpd="sng" algn="ctr">
          <a:solidFill>
            <a:schemeClr val="accent2">
              <a:hueOff val="-545761"/>
              <a:satOff val="-3147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FC24E-1AEF-43C1-87C9-C3B4B19583EC}">
      <dsp:nvSpPr>
        <dsp:cNvPr id="0" name=""/>
        <dsp:cNvSpPr/>
      </dsp:nvSpPr>
      <dsp:spPr>
        <a:xfrm>
          <a:off x="0" y="184560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Group Data Analysis to get more insights. </a:t>
          </a:r>
        </a:p>
      </dsp:txBody>
      <dsp:txXfrm>
        <a:off x="0" y="1845605"/>
        <a:ext cx="6900512" cy="614976"/>
      </dsp:txXfrm>
    </dsp:sp>
    <dsp:sp modelId="{E64FBF93-EB9E-4DF7-BF85-5B073CC8EAF7}">
      <dsp:nvSpPr>
        <dsp:cNvPr id="0" name=""/>
        <dsp:cNvSpPr/>
      </dsp:nvSpPr>
      <dsp:spPr>
        <a:xfrm>
          <a:off x="0" y="2460582"/>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983FE-576B-46C1-9320-C6DB554A7CD3}">
      <dsp:nvSpPr>
        <dsp:cNvPr id="0" name=""/>
        <dsp:cNvSpPr/>
      </dsp:nvSpPr>
      <dsp:spPr>
        <a:xfrm>
          <a:off x="0" y="246058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Correlation and identification of multicollinearity problem. </a:t>
          </a:r>
        </a:p>
      </dsp:txBody>
      <dsp:txXfrm>
        <a:off x="0" y="2460582"/>
        <a:ext cx="6900512" cy="614976"/>
      </dsp:txXfrm>
    </dsp:sp>
    <dsp:sp modelId="{9FBC98C1-AB5E-425C-9636-D76A1F4C3F9F}">
      <dsp:nvSpPr>
        <dsp:cNvPr id="0" name=""/>
        <dsp:cNvSpPr/>
      </dsp:nvSpPr>
      <dsp:spPr>
        <a:xfrm>
          <a:off x="0" y="3075558"/>
          <a:ext cx="6900512" cy="0"/>
        </a:xfrm>
        <a:prstGeom prst="line">
          <a:avLst/>
        </a:prstGeom>
        <a:solidFill>
          <a:schemeClr val="accent2">
            <a:hueOff val="-909602"/>
            <a:satOff val="-52455"/>
            <a:lumOff val="5392"/>
            <a:alphaOff val="0"/>
          </a:schemeClr>
        </a:solidFill>
        <a:ln w="12700" cap="flat" cmpd="sng" algn="ctr">
          <a:solidFill>
            <a:schemeClr val="accent2">
              <a:hueOff val="-909602"/>
              <a:satOff val="-52455"/>
              <a:lumOff val="5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78E1C-0BD9-436C-B3CB-AA60E5073A39}">
      <dsp:nvSpPr>
        <dsp:cNvPr id="0" name=""/>
        <dsp:cNvSpPr/>
      </dsp:nvSpPr>
      <dsp:spPr>
        <a:xfrm>
          <a:off x="0" y="307555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Data pre-processing. </a:t>
          </a:r>
        </a:p>
      </dsp:txBody>
      <dsp:txXfrm>
        <a:off x="0" y="3075558"/>
        <a:ext cx="6900512" cy="614976"/>
      </dsp:txXfrm>
    </dsp:sp>
    <dsp:sp modelId="{95EB9167-287E-4A9D-AE88-F562A9BA3576}">
      <dsp:nvSpPr>
        <dsp:cNvPr id="0" name=""/>
        <dsp:cNvSpPr/>
      </dsp:nvSpPr>
      <dsp:spPr>
        <a:xfrm>
          <a:off x="0" y="3690535"/>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41489-049D-4823-95C0-C31333618221}">
      <dsp:nvSpPr>
        <dsp:cNvPr id="0" name=""/>
        <dsp:cNvSpPr/>
      </dsp:nvSpPr>
      <dsp:spPr>
        <a:xfrm>
          <a:off x="0" y="369053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Model Initialization and evaluation. </a:t>
          </a:r>
        </a:p>
      </dsp:txBody>
      <dsp:txXfrm>
        <a:off x="0" y="3690535"/>
        <a:ext cx="6900512" cy="614976"/>
      </dsp:txXfrm>
    </dsp:sp>
    <dsp:sp modelId="{C26A3DBE-AB83-466D-8478-25FF7B06F6E3}">
      <dsp:nvSpPr>
        <dsp:cNvPr id="0" name=""/>
        <dsp:cNvSpPr/>
      </dsp:nvSpPr>
      <dsp:spPr>
        <a:xfrm>
          <a:off x="0" y="4305512"/>
          <a:ext cx="6900512" cy="0"/>
        </a:xfrm>
        <a:prstGeom prst="line">
          <a:avLst/>
        </a:prstGeom>
        <a:solidFill>
          <a:schemeClr val="accent2">
            <a:hueOff val="-1273443"/>
            <a:satOff val="-73437"/>
            <a:lumOff val="7549"/>
            <a:alphaOff val="0"/>
          </a:schemeClr>
        </a:solidFill>
        <a:ln w="12700" cap="flat" cmpd="sng" algn="ctr">
          <a:solidFill>
            <a:schemeClr val="accent2">
              <a:hueOff val="-1273443"/>
              <a:satOff val="-73437"/>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8B46D-0160-406E-9D82-FD06F9776B70}">
      <dsp:nvSpPr>
        <dsp:cNvPr id="0" name=""/>
        <dsp:cNvSpPr/>
      </dsp:nvSpPr>
      <dsp:spPr>
        <a:xfrm>
          <a:off x="0" y="430551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Model Validation </a:t>
          </a:r>
        </a:p>
      </dsp:txBody>
      <dsp:txXfrm>
        <a:off x="0" y="4305512"/>
        <a:ext cx="6900512" cy="614976"/>
      </dsp:txXfrm>
    </dsp:sp>
    <dsp:sp modelId="{F42E2B2A-BBFF-4788-9F69-B231E736C194}">
      <dsp:nvSpPr>
        <dsp:cNvPr id="0" name=""/>
        <dsp:cNvSpPr/>
      </dsp:nvSpPr>
      <dsp:spPr>
        <a:xfrm>
          <a:off x="0" y="4920488"/>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5C7BC8-1C43-4180-924F-F100F861694C}">
      <dsp:nvSpPr>
        <dsp:cNvPr id="0" name=""/>
        <dsp:cNvSpPr/>
      </dsp:nvSpPr>
      <dsp:spPr>
        <a:xfrm>
          <a:off x="0" y="492048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Model Testing and Pipelining. </a:t>
          </a:r>
        </a:p>
      </dsp:txBody>
      <dsp:txXfrm>
        <a:off x="0" y="4920488"/>
        <a:ext cx="6900512" cy="614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42" y="637953"/>
            <a:ext cx="8272458" cy="3189507"/>
          </a:xfrm>
        </p:spPr>
        <p:txBody>
          <a:bodyPr>
            <a:normAutofit/>
          </a:bodyPr>
          <a:lstStyle/>
          <a:p>
            <a:pPr algn="l"/>
            <a:r>
              <a:rPr lang="en-US" sz="8000">
                <a:solidFill>
                  <a:srgbClr val="FFFFFF"/>
                </a:solidFill>
                <a:cs typeface="Calibri Light"/>
              </a:rPr>
              <a:t>Project Presentation</a:t>
            </a:r>
            <a:endParaRPr lang="en-US" sz="8000">
              <a:solidFill>
                <a:srgbClr val="FFFFFF"/>
              </a:solidFill>
            </a:endParaRPr>
          </a:p>
        </p:txBody>
      </p:sp>
      <p:sp>
        <p:nvSpPr>
          <p:cNvPr id="3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795342" y="4377268"/>
            <a:ext cx="7970903" cy="1280582"/>
          </a:xfrm>
        </p:spPr>
        <p:txBody>
          <a:bodyPr vert="horz" lIns="91440" tIns="45720" rIns="91440" bIns="45720" rtlCol="0" anchor="t">
            <a:normAutofit/>
          </a:bodyPr>
          <a:lstStyle/>
          <a:p>
            <a:pPr algn="l"/>
            <a:r>
              <a:rPr lang="en-US" sz="3200">
                <a:solidFill>
                  <a:srgbClr val="FEFFFF"/>
                </a:solidFill>
                <a:ea typeface="+mn-lt"/>
                <a:cs typeface="+mn-lt"/>
              </a:rPr>
              <a:t>Car Price Prediction</a:t>
            </a:r>
            <a:endParaRPr lang="en-US" sz="3200">
              <a:solidFill>
                <a:srgbClr val="FEFFFF"/>
              </a:solidFill>
            </a:endParaRPr>
          </a:p>
        </p:txBody>
      </p:sp>
      <p:sp>
        <p:nvSpPr>
          <p:cNvPr id="35"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B7A3E-0613-77C9-0D12-91F77578C91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300" kern="1200">
                <a:solidFill>
                  <a:srgbClr val="FFFFFF"/>
                </a:solidFill>
                <a:latin typeface="+mj-lt"/>
                <a:ea typeface="+mj-ea"/>
                <a:cs typeface="+mj-cs"/>
              </a:rPr>
              <a:t>Correlation and identification of multicollinearity problem</a:t>
            </a:r>
          </a:p>
        </p:txBody>
      </p:sp>
      <p:pic>
        <p:nvPicPr>
          <p:cNvPr id="4" name="Picture 4">
            <a:extLst>
              <a:ext uri="{FF2B5EF4-FFF2-40B4-BE49-F238E27FC236}">
                <a16:creationId xmlns:a16="http://schemas.microsoft.com/office/drawing/2014/main" id="{23254F89-2F6D-CE7C-68F0-C5737B976944}"/>
              </a:ext>
            </a:extLst>
          </p:cNvPr>
          <p:cNvPicPr>
            <a:picLocks noGrp="1" noChangeAspect="1"/>
          </p:cNvPicPr>
          <p:nvPr>
            <p:ph idx="1"/>
          </p:nvPr>
        </p:nvPicPr>
        <p:blipFill>
          <a:blip r:embed="rId2"/>
          <a:stretch>
            <a:fillRect/>
          </a:stretch>
        </p:blipFill>
        <p:spPr>
          <a:xfrm>
            <a:off x="5327272" y="492573"/>
            <a:ext cx="6206644" cy="5880796"/>
          </a:xfrm>
          <a:prstGeom prst="rect">
            <a:avLst/>
          </a:prstGeom>
        </p:spPr>
      </p:pic>
    </p:spTree>
    <p:extLst>
      <p:ext uri="{BB962C8B-B14F-4D97-AF65-F5344CB8AC3E}">
        <p14:creationId xmlns:p14="http://schemas.microsoft.com/office/powerpoint/2010/main" val="212855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EE4A4-A548-CB1F-0461-93834A6D88DB}"/>
              </a:ext>
            </a:extLst>
          </p:cNvPr>
          <p:cNvSpPr>
            <a:spLocks noGrp="1"/>
          </p:cNvSpPr>
          <p:nvPr>
            <p:ph type="title"/>
          </p:nvPr>
        </p:nvSpPr>
        <p:spPr>
          <a:xfrm>
            <a:off x="838200" y="631825"/>
            <a:ext cx="10515600" cy="1325563"/>
          </a:xfrm>
        </p:spPr>
        <p:txBody>
          <a:bodyPr>
            <a:normAutofit/>
          </a:bodyPr>
          <a:lstStyle/>
          <a:p>
            <a:r>
              <a:rPr lang="en-US" dirty="0">
                <a:ea typeface="+mj-lt"/>
                <a:cs typeface="+mj-lt"/>
              </a:rPr>
              <a:t>Result of Data Analysis</a:t>
            </a:r>
            <a:endParaRPr lang="en-US"/>
          </a:p>
        </p:txBody>
      </p:sp>
      <p:sp>
        <p:nvSpPr>
          <p:cNvPr id="3" name="Content Placeholder 2">
            <a:extLst>
              <a:ext uri="{FF2B5EF4-FFF2-40B4-BE49-F238E27FC236}">
                <a16:creationId xmlns:a16="http://schemas.microsoft.com/office/drawing/2014/main" id="{BB77284B-06D4-6DC3-BDED-32ACF176A6BA}"/>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IN" sz="1500" dirty="0">
                <a:solidFill>
                  <a:schemeClr val="accent1"/>
                </a:solidFill>
                <a:ea typeface="+mn-lt"/>
                <a:cs typeface="+mn-lt"/>
              </a:rPr>
              <a:t>In the used cars marketplace, car prices vary up to 31,00,000 rupees depending upon various features such as car brand, model, kilometre driven, registration year, etc. some brands are overpriced as compared to others such as Maruti and Audi. one should avoid buying diesel operated used cars as they are overpriced. </a:t>
            </a:r>
            <a:endParaRPr lang="en-US" sz="1500" dirty="0">
              <a:solidFill>
                <a:schemeClr val="accent1"/>
              </a:solidFill>
              <a:ea typeface="+mn-lt"/>
              <a:cs typeface="+mn-lt"/>
            </a:endParaRPr>
          </a:p>
          <a:p>
            <a:r>
              <a:rPr lang="en-IN" sz="1500" dirty="0">
                <a:solidFill>
                  <a:schemeClr val="accent1"/>
                </a:solidFill>
                <a:ea typeface="+mn-lt"/>
                <a:cs typeface="+mn-lt"/>
              </a:rPr>
              <a:t>Titanium AT 4 x 4 is the most expensive vehicle in the used cars collection with staggering value of up to 31,00,000. Diesel petrol and petrol plus CNG vehicles have higher values with diesel vehicles being most overpriced. From the data set of used cars Maruti and Hyundai are the most used cars that are sold in the market. </a:t>
            </a:r>
            <a:endParaRPr lang="en-US" sz="1500">
              <a:solidFill>
                <a:schemeClr val="accent1"/>
              </a:solidFill>
              <a:ea typeface="+mn-lt"/>
              <a:cs typeface="+mn-lt"/>
            </a:endParaRPr>
          </a:p>
          <a:p>
            <a:r>
              <a:rPr lang="en-IN" sz="1500" dirty="0">
                <a:solidFill>
                  <a:schemeClr val="accent1"/>
                </a:solidFill>
                <a:ea typeface="+mn-lt"/>
                <a:cs typeface="+mn-lt"/>
              </a:rPr>
              <a:t>Fiat Mercedes and </a:t>
            </a:r>
            <a:r>
              <a:rPr lang="en-IN" sz="1500" dirty="0" err="1">
                <a:solidFill>
                  <a:schemeClr val="accent1"/>
                </a:solidFill>
                <a:ea typeface="+mn-lt"/>
                <a:cs typeface="+mn-lt"/>
              </a:rPr>
              <a:t>skoda</a:t>
            </a:r>
            <a:r>
              <a:rPr lang="en-IN" sz="1500" dirty="0">
                <a:solidFill>
                  <a:schemeClr val="accent1"/>
                </a:solidFill>
                <a:ea typeface="+mn-lt"/>
                <a:cs typeface="+mn-lt"/>
              </a:rPr>
              <a:t> are the cars that have been sold very less in the used cars marketplace. Mg Audi and Maruti have the highest prices in the used cars marketplace.</a:t>
            </a:r>
            <a:endParaRPr lang="en-US" sz="1500" dirty="0">
              <a:solidFill>
                <a:schemeClr val="accent1"/>
              </a:solidFill>
              <a:ea typeface="+mn-lt"/>
              <a:cs typeface="+mn-lt"/>
            </a:endParaRPr>
          </a:p>
          <a:p>
            <a:r>
              <a:rPr lang="en-IN" sz="1500" dirty="0">
                <a:solidFill>
                  <a:schemeClr val="accent1"/>
                </a:solidFill>
                <a:ea typeface="+mn-lt"/>
                <a:cs typeface="+mn-lt"/>
              </a:rPr>
              <a:t>As our used cars data set contains lot of outliers predicting used car prices very accurately was a tough objective but by using </a:t>
            </a:r>
            <a:r>
              <a:rPr lang="en-IN" sz="1500" dirty="0" err="1">
                <a:solidFill>
                  <a:schemeClr val="accent1"/>
                </a:solidFill>
                <a:ea typeface="+mn-lt"/>
                <a:cs typeface="+mn-lt"/>
              </a:rPr>
              <a:t>xg</a:t>
            </a:r>
            <a:r>
              <a:rPr lang="en-IN" sz="1500" dirty="0">
                <a:solidFill>
                  <a:schemeClr val="accent1"/>
                </a:solidFill>
                <a:ea typeface="+mn-lt"/>
                <a:cs typeface="+mn-lt"/>
              </a:rPr>
              <a:t> boost that is a boosting technique we have got a very good 99 percent plus accuracy in the training data set with up to 85% accuracy on the test data set. </a:t>
            </a:r>
            <a:endParaRPr lang="en-US" sz="1500">
              <a:solidFill>
                <a:schemeClr val="accent1"/>
              </a:solidFill>
              <a:ea typeface="+mn-lt"/>
              <a:cs typeface="+mn-lt"/>
            </a:endParaRPr>
          </a:p>
          <a:p>
            <a:r>
              <a:rPr lang="en-IN" sz="1500" dirty="0">
                <a:solidFill>
                  <a:schemeClr val="accent1"/>
                </a:solidFill>
                <a:ea typeface="+mn-lt"/>
                <a:cs typeface="+mn-lt"/>
              </a:rPr>
              <a:t>The average value of a used car from our data set is coming out to be around movie ₹70,00,000 whereas the mean absolute value of error is ₹50,000.</a:t>
            </a:r>
            <a:endParaRPr lang="en-US" sz="1500" dirty="0">
              <a:solidFill>
                <a:schemeClr val="accent1"/>
              </a:solidFill>
              <a:ea typeface="+mn-lt"/>
              <a:cs typeface="+mn-lt"/>
            </a:endParaRPr>
          </a:p>
          <a:p>
            <a:r>
              <a:rPr lang="en-IN" sz="1500" dirty="0">
                <a:solidFill>
                  <a:schemeClr val="accent1"/>
                </a:solidFill>
                <a:ea typeface="+mn-lt"/>
                <a:cs typeface="+mn-lt"/>
              </a:rPr>
              <a:t>We have also Tested our model by cross validation method in which our model accuracy among different subsets of the data is also uniform that means with such data we can rely on our model and its prediction keeping in mind the error.</a:t>
            </a:r>
            <a:endParaRPr lang="en-US" sz="1500" dirty="0">
              <a:solidFill>
                <a:schemeClr val="accent1"/>
              </a:solidFill>
              <a:cs typeface="Calibri"/>
            </a:endParaRPr>
          </a:p>
          <a:p>
            <a:endParaRPr lang="en-US" sz="1500" dirty="0">
              <a:solidFill>
                <a:schemeClr val="accent1"/>
              </a:solidFill>
              <a:cs typeface="Calibri"/>
            </a:endParaRPr>
          </a:p>
        </p:txBody>
      </p:sp>
    </p:spTree>
    <p:extLst>
      <p:ext uri="{BB962C8B-B14F-4D97-AF65-F5344CB8AC3E}">
        <p14:creationId xmlns:p14="http://schemas.microsoft.com/office/powerpoint/2010/main" val="48686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2" name="Freeform: Shape 2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F4075D8-92A7-BB72-5C21-066458FF3959}"/>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3400" kern="1200">
                <a:solidFill>
                  <a:schemeClr val="bg1"/>
                </a:solidFill>
                <a:latin typeface="+mj-lt"/>
                <a:ea typeface="+mj-ea"/>
                <a:cs typeface="+mj-cs"/>
              </a:rPr>
              <a:t>Model Initialization and evaluation</a:t>
            </a:r>
          </a:p>
        </p:txBody>
      </p:sp>
      <p:sp>
        <p:nvSpPr>
          <p:cNvPr id="13" name="TextBox 12">
            <a:extLst>
              <a:ext uri="{FF2B5EF4-FFF2-40B4-BE49-F238E27FC236}">
                <a16:creationId xmlns:a16="http://schemas.microsoft.com/office/drawing/2014/main" id="{A3D4D88E-1F34-DA2B-6BE6-12D531F0C964}"/>
              </a:ext>
            </a:extLst>
          </p:cNvPr>
          <p:cNvSpPr txBox="1"/>
          <p:nvPr/>
        </p:nvSpPr>
        <p:spPr>
          <a:xfrm>
            <a:off x="765051" y="2286000"/>
            <a:ext cx="3384000" cy="38448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alpha val="60000"/>
                  </a:schemeClr>
                </a:solidFill>
              </a:rPr>
              <a:t>The best best model is xgboost classifier model that harness the accuracy of 99% on the training data integrity accuracy and more room for improvement on the testing data.</a:t>
            </a:r>
          </a:p>
        </p:txBody>
      </p:sp>
      <p:pic>
        <p:nvPicPr>
          <p:cNvPr id="12" name="Picture 12" descr="Text&#10;&#10;Description automatically generated">
            <a:extLst>
              <a:ext uri="{FF2B5EF4-FFF2-40B4-BE49-F238E27FC236}">
                <a16:creationId xmlns:a16="http://schemas.microsoft.com/office/drawing/2014/main" id="{7A35AC53-8BF8-BC60-9912-A11F585CB42D}"/>
              </a:ext>
            </a:extLst>
          </p:cNvPr>
          <p:cNvPicPr>
            <a:picLocks noGrp="1" noChangeAspect="1"/>
          </p:cNvPicPr>
          <p:nvPr>
            <p:ph idx="1"/>
          </p:nvPr>
        </p:nvPicPr>
        <p:blipFill>
          <a:blip r:embed="rId2"/>
          <a:stretch>
            <a:fillRect/>
          </a:stretch>
        </p:blipFill>
        <p:spPr>
          <a:xfrm>
            <a:off x="5411053" y="1136092"/>
            <a:ext cx="6014185" cy="4585815"/>
          </a:xfrm>
          <a:prstGeom prst="rect">
            <a:avLst/>
          </a:prstGeom>
        </p:spPr>
      </p:pic>
    </p:spTree>
    <p:extLst>
      <p:ext uri="{BB962C8B-B14F-4D97-AF65-F5344CB8AC3E}">
        <p14:creationId xmlns:p14="http://schemas.microsoft.com/office/powerpoint/2010/main" val="39613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ientist holding solution in glassware in laboratory with rainbow overlay">
            <a:extLst>
              <a:ext uri="{FF2B5EF4-FFF2-40B4-BE49-F238E27FC236}">
                <a16:creationId xmlns:a16="http://schemas.microsoft.com/office/drawing/2014/main" id="{6001C483-8C63-6FED-239A-41095B3CD336}"/>
              </a:ext>
            </a:extLst>
          </p:cNvPr>
          <p:cNvPicPr>
            <a:picLocks noChangeAspect="1"/>
          </p:cNvPicPr>
          <p:nvPr/>
        </p:nvPicPr>
        <p:blipFill rotWithShape="1">
          <a:blip r:embed="rId2"/>
          <a:srcRect l="2837" r="18538" b="-2"/>
          <a:stretch/>
        </p:blipFill>
        <p:spPr>
          <a:xfrm>
            <a:off x="4038599" y="10"/>
            <a:ext cx="8160026" cy="6875809"/>
          </a:xfrm>
          <a:prstGeom prst="rect">
            <a:avLst/>
          </a:prstGeom>
        </p:spPr>
      </p:pic>
      <p:sp>
        <p:nvSpPr>
          <p:cNvPr id="35" name="Freeform: Shape 3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2BBC816-6E96-6B98-926B-99906573C3F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Conclusion</a:t>
            </a:r>
          </a:p>
        </p:txBody>
      </p:sp>
      <p:sp>
        <p:nvSpPr>
          <p:cNvPr id="4" name="TextBox 3">
            <a:extLst>
              <a:ext uri="{FF2B5EF4-FFF2-40B4-BE49-F238E27FC236}">
                <a16:creationId xmlns:a16="http://schemas.microsoft.com/office/drawing/2014/main" id="{60664DF9-9697-5004-0CA8-4B010BAF9D21}"/>
              </a:ext>
            </a:extLst>
          </p:cNvPr>
          <p:cNvSpPr txBox="1"/>
          <p:nvPr/>
        </p:nvSpPr>
        <p:spPr>
          <a:xfrm>
            <a:off x="4503863" y="874206"/>
            <a:ext cx="7371521" cy="5262979"/>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Using data mining and machine learning approaches, this project proposed a scalable framework for Indian used car market. cars24.com website was scraped using the selenium library to collect the benchmark data. An efficient machine learning model is built by training, testing, and evaluating various regressor models. As a result of pre-processing and transformation, XGBoost Regressor came out on top with 99% accuracy on the training data and 85 % </a:t>
            </a:r>
            <a:r>
              <a:rPr lang="en-US" sz="2400" err="1">
                <a:ea typeface="+mn-lt"/>
                <a:cs typeface="+mn-lt"/>
              </a:rPr>
              <a:t>acuuracy</a:t>
            </a:r>
            <a:r>
              <a:rPr lang="en-US" sz="2400" dirty="0">
                <a:ea typeface="+mn-lt"/>
                <a:cs typeface="+mn-lt"/>
              </a:rPr>
              <a:t> on the test data followed by Ensemble Regressor with 84%. Each experiment was performed in real-time within the </a:t>
            </a:r>
            <a:r>
              <a:rPr lang="en-US" sz="2400" err="1">
                <a:ea typeface="+mn-lt"/>
                <a:cs typeface="+mn-lt"/>
              </a:rPr>
              <a:t>jupyter</a:t>
            </a:r>
            <a:r>
              <a:rPr lang="en-US" sz="2400" dirty="0">
                <a:ea typeface="+mn-lt"/>
                <a:cs typeface="+mn-lt"/>
              </a:rPr>
              <a:t> environment. In comparison to the system's integrated </a:t>
            </a:r>
            <a:r>
              <a:rPr lang="en-US" sz="2400" err="1">
                <a:ea typeface="+mn-lt"/>
                <a:cs typeface="+mn-lt"/>
              </a:rPr>
              <a:t>Jupyter</a:t>
            </a:r>
            <a:r>
              <a:rPr lang="en-US" sz="2400" dirty="0">
                <a:ea typeface="+mn-lt"/>
                <a:cs typeface="+mn-lt"/>
              </a:rPr>
              <a:t> notebook and Anaconda's platform, algorithms took less training time in Google </a:t>
            </a:r>
            <a:r>
              <a:rPr lang="en-US" sz="2400" err="1">
                <a:ea typeface="+mn-lt"/>
                <a:cs typeface="+mn-lt"/>
              </a:rPr>
              <a:t>Colab</a:t>
            </a:r>
            <a:r>
              <a:rPr lang="en-US" sz="2400" dirty="0">
                <a:ea typeface="+mn-lt"/>
                <a:cs typeface="+mn-lt"/>
              </a:rPr>
              <a:t>. </a:t>
            </a:r>
          </a:p>
        </p:txBody>
      </p:sp>
    </p:spTree>
    <p:extLst>
      <p:ext uri="{BB962C8B-B14F-4D97-AF65-F5344CB8AC3E}">
        <p14:creationId xmlns:p14="http://schemas.microsoft.com/office/powerpoint/2010/main" val="378525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BDD8B-59BF-2360-DCE6-E7756750EAB2}"/>
              </a:ext>
            </a:extLst>
          </p:cNvPr>
          <p:cNvSpPr>
            <a:spLocks noGrp="1"/>
          </p:cNvSpPr>
          <p:nvPr>
            <p:ph type="title"/>
          </p:nvPr>
        </p:nvSpPr>
        <p:spPr>
          <a:xfrm>
            <a:off x="5297762" y="329184"/>
            <a:ext cx="6251110" cy="1783080"/>
          </a:xfrm>
        </p:spPr>
        <p:txBody>
          <a:bodyPr anchor="b">
            <a:normAutofit/>
          </a:bodyPr>
          <a:lstStyle/>
          <a:p>
            <a:r>
              <a:rPr lang="en-US" sz="5400">
                <a:latin typeface="Calibri"/>
                <a:cs typeface="Calibri"/>
              </a:rPr>
              <a:t>PROBLEM STATEMENT</a:t>
            </a:r>
            <a:endParaRPr lang="en-US" sz="5400">
              <a:cs typeface="Calibri Light" panose="020F0302020204030204"/>
            </a:endParaRPr>
          </a:p>
        </p:txBody>
      </p:sp>
      <p:pic>
        <p:nvPicPr>
          <p:cNvPr id="5" name="Picture 4" descr="Cars parked in a line">
            <a:extLst>
              <a:ext uri="{FF2B5EF4-FFF2-40B4-BE49-F238E27FC236}">
                <a16:creationId xmlns:a16="http://schemas.microsoft.com/office/drawing/2014/main" id="{62FCB5C5-0B3E-EC5A-AEDD-B0244F40137B}"/>
              </a:ext>
            </a:extLst>
          </p:cNvPr>
          <p:cNvPicPr>
            <a:picLocks noChangeAspect="1"/>
          </p:cNvPicPr>
          <p:nvPr/>
        </p:nvPicPr>
        <p:blipFill rotWithShape="1">
          <a:blip r:embed="rId2"/>
          <a:srcRect l="34605" r="14498" b="6"/>
          <a:stretch/>
        </p:blipFill>
        <p:spPr>
          <a:xfrm>
            <a:off x="1" y="14387"/>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A847BA-4446-B460-DE45-05DA00C33DF0}"/>
              </a:ext>
            </a:extLst>
          </p:cNvPr>
          <p:cNvSpPr>
            <a:spLocks noGrp="1"/>
          </p:cNvSpPr>
          <p:nvPr>
            <p:ph idx="1"/>
          </p:nvPr>
        </p:nvSpPr>
        <p:spPr>
          <a:xfrm>
            <a:off x="5297762" y="2706624"/>
            <a:ext cx="6251110" cy="3483864"/>
          </a:xfrm>
        </p:spPr>
        <p:txBody>
          <a:bodyPr vert="horz" lIns="91440" tIns="45720" rIns="91440" bIns="45720" rtlCol="0" anchor="t">
            <a:normAutofit/>
          </a:bodyPr>
          <a:lstStyle/>
          <a:p>
            <a:pPr marL="0" indent="0">
              <a:buNone/>
            </a:pPr>
            <a:r>
              <a:rPr lang="en-US" sz="2200" dirty="0">
                <a:ea typeface="+mn-lt"/>
                <a:cs typeface="+mn-lt"/>
              </a:rPr>
              <a:t>A model to predict the price of a used car should be developed in order to assess its value based on a variety of characteristics. Several factors affect the price of a used car, such as company, model, year, transmission, distance driven, fuel type, seller type, and owner type. As a result, it is crucial to know the car's actual market value before purchasing or selling it.</a:t>
            </a:r>
            <a:endParaRPr lang="en-US" sz="2200" dirty="0">
              <a:cs typeface="Calibri" panose="020F0502020204030204"/>
            </a:endParaRPr>
          </a:p>
        </p:txBody>
      </p:sp>
    </p:spTree>
    <p:extLst>
      <p:ext uri="{BB962C8B-B14F-4D97-AF65-F5344CB8AC3E}">
        <p14:creationId xmlns:p14="http://schemas.microsoft.com/office/powerpoint/2010/main" val="332837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F1DD85-6C11-ACF0-533B-737AB67A6E96}"/>
              </a:ext>
            </a:extLst>
          </p:cNvPr>
          <p:cNvSpPr>
            <a:spLocks noGrp="1"/>
          </p:cNvSpPr>
          <p:nvPr>
            <p:ph type="title"/>
          </p:nvPr>
        </p:nvSpPr>
        <p:spPr>
          <a:xfrm>
            <a:off x="524741" y="620392"/>
            <a:ext cx="3808268" cy="5504688"/>
          </a:xfrm>
        </p:spPr>
        <p:txBody>
          <a:bodyPr>
            <a:normAutofit/>
          </a:bodyPr>
          <a:lstStyle/>
          <a:p>
            <a:r>
              <a:rPr lang="en-US" sz="6000">
                <a:solidFill>
                  <a:schemeClr val="bg1"/>
                </a:solidFill>
                <a:ea typeface="+mj-lt"/>
                <a:cs typeface="+mj-lt"/>
              </a:rPr>
              <a:t>Outline</a:t>
            </a:r>
            <a:endParaRPr lang="en-US" sz="6000">
              <a:solidFill>
                <a:schemeClr val="bg1"/>
              </a:solidFill>
              <a:cs typeface="Calibri Light" panose="020F0302020204030204"/>
            </a:endParaRPr>
          </a:p>
        </p:txBody>
      </p:sp>
      <p:graphicFrame>
        <p:nvGraphicFramePr>
          <p:cNvPr id="5" name="Content Placeholder 2">
            <a:extLst>
              <a:ext uri="{FF2B5EF4-FFF2-40B4-BE49-F238E27FC236}">
                <a16:creationId xmlns:a16="http://schemas.microsoft.com/office/drawing/2014/main" id="{4FDFC4B4-09C8-5747-E670-CB0EAF47D90E}"/>
              </a:ext>
            </a:extLst>
          </p:cNvPr>
          <p:cNvGraphicFramePr>
            <a:graphicFrameLocks noGrp="1"/>
          </p:cNvGraphicFramePr>
          <p:nvPr>
            <p:ph idx="1"/>
            <p:extLst>
              <p:ext uri="{D42A27DB-BD31-4B8C-83A1-F6EECF244321}">
                <p14:modId xmlns:p14="http://schemas.microsoft.com/office/powerpoint/2010/main" val="294629681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42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A3B60-DA06-B846-1526-1AB8E2673983}"/>
              </a:ext>
            </a:extLst>
          </p:cNvPr>
          <p:cNvSpPr>
            <a:spLocks noGrp="1"/>
          </p:cNvSpPr>
          <p:nvPr>
            <p:ph type="title"/>
          </p:nvPr>
        </p:nvSpPr>
        <p:spPr>
          <a:xfrm>
            <a:off x="635000" y="640823"/>
            <a:ext cx="3418659" cy="5583148"/>
          </a:xfrm>
        </p:spPr>
        <p:txBody>
          <a:bodyPr anchor="ctr">
            <a:normAutofit/>
          </a:bodyPr>
          <a:lstStyle/>
          <a:p>
            <a:r>
              <a:rPr lang="en-US" sz="5400">
                <a:ea typeface="+mj-lt"/>
                <a:cs typeface="+mj-lt"/>
              </a:rPr>
              <a:t>Approach or Process Involved in Analysis</a:t>
            </a:r>
            <a:endParaRPr lang="en-US" sz="5400">
              <a:cs typeface="Calibri Light" panose="020F0302020204030204"/>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A341577-B89A-CF5F-454C-75294B075CEF}"/>
              </a:ext>
            </a:extLst>
          </p:cNvPr>
          <p:cNvGraphicFramePr>
            <a:graphicFrameLocks noGrp="1"/>
          </p:cNvGraphicFramePr>
          <p:nvPr>
            <p:ph idx="1"/>
            <p:extLst>
              <p:ext uri="{D42A27DB-BD31-4B8C-83A1-F6EECF244321}">
                <p14:modId xmlns:p14="http://schemas.microsoft.com/office/powerpoint/2010/main" val="391595839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92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EC2209-D871-53CC-7274-268935FBDB52}"/>
              </a:ext>
            </a:extLst>
          </p:cNvPr>
          <p:cNvSpPr>
            <a:spLocks noGrp="1"/>
          </p:cNvSpPr>
          <p:nvPr>
            <p:ph type="title"/>
          </p:nvPr>
        </p:nvSpPr>
        <p:spPr>
          <a:xfrm>
            <a:off x="838201" y="643467"/>
            <a:ext cx="3888526" cy="1800526"/>
          </a:xfrm>
        </p:spPr>
        <p:txBody>
          <a:bodyPr>
            <a:normAutofit/>
          </a:bodyPr>
          <a:lstStyle/>
          <a:p>
            <a:pPr>
              <a:spcBef>
                <a:spcPts val="1000"/>
              </a:spcBef>
            </a:pPr>
            <a:r>
              <a:rPr lang="en-US" dirty="0">
                <a:latin typeface="Calibri"/>
                <a:cs typeface="Calibri"/>
              </a:rPr>
              <a:t>Exploratory data analysis </a:t>
            </a:r>
            <a:endParaRPr lang="en-US">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53F22733-42E3-3927-E40F-A88F6882039E}"/>
              </a:ext>
            </a:extLst>
          </p:cNvPr>
          <p:cNvSpPr>
            <a:spLocks noGrp="1"/>
          </p:cNvSpPr>
          <p:nvPr>
            <p:ph idx="1"/>
          </p:nvPr>
        </p:nvSpPr>
        <p:spPr>
          <a:xfrm>
            <a:off x="838201" y="2623381"/>
            <a:ext cx="3888528" cy="3553581"/>
          </a:xfrm>
        </p:spPr>
        <p:txBody>
          <a:bodyPr vert="horz" lIns="91440" tIns="45720" rIns="91440" bIns="45720" rtlCol="0">
            <a:normAutofit/>
          </a:bodyPr>
          <a:lstStyle/>
          <a:p>
            <a:r>
              <a:rPr lang="en-US" sz="2000">
                <a:cs typeface="Calibri"/>
              </a:rPr>
              <a:t>Total rows in data set: 5041</a:t>
            </a:r>
          </a:p>
          <a:p>
            <a:r>
              <a:rPr lang="en-US" sz="2000">
                <a:cs typeface="Calibri"/>
              </a:rPr>
              <a:t>Columns: 23</a:t>
            </a:r>
          </a:p>
          <a:p>
            <a:r>
              <a:rPr lang="en-US" sz="2000">
                <a:cs typeface="Calibri"/>
              </a:rPr>
              <a:t>Column names and Datatypes: </a:t>
            </a:r>
          </a:p>
        </p:txBody>
      </p:sp>
      <p:pic>
        <p:nvPicPr>
          <p:cNvPr id="4" name="Picture 4" descr="A picture containing text&#10;&#10;Description automatically generated">
            <a:extLst>
              <a:ext uri="{FF2B5EF4-FFF2-40B4-BE49-F238E27FC236}">
                <a16:creationId xmlns:a16="http://schemas.microsoft.com/office/drawing/2014/main" id="{6989D86C-1B7A-1ACF-5828-B82B40EDCA73}"/>
              </a:ext>
            </a:extLst>
          </p:cNvPr>
          <p:cNvPicPr>
            <a:picLocks noChangeAspect="1"/>
          </p:cNvPicPr>
          <p:nvPr/>
        </p:nvPicPr>
        <p:blipFill>
          <a:blip r:embed="rId2"/>
          <a:stretch>
            <a:fillRect/>
          </a:stretch>
        </p:blipFill>
        <p:spPr>
          <a:xfrm>
            <a:off x="7209418" y="643234"/>
            <a:ext cx="3930682" cy="5599876"/>
          </a:xfrm>
          <a:prstGeom prst="rect">
            <a:avLst/>
          </a:prstGeom>
        </p:spPr>
      </p:pic>
    </p:spTree>
    <p:extLst>
      <p:ext uri="{BB962C8B-B14F-4D97-AF65-F5344CB8AC3E}">
        <p14:creationId xmlns:p14="http://schemas.microsoft.com/office/powerpoint/2010/main" val="91104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43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242B00-B1FC-D579-D85C-94BEED10A8F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Dataset</a:t>
            </a:r>
          </a:p>
        </p:txBody>
      </p:sp>
      <p:pic>
        <p:nvPicPr>
          <p:cNvPr id="4" name="Picture 4" descr="Graphical user interface, application, table&#10;&#10;Description automatically generated">
            <a:extLst>
              <a:ext uri="{FF2B5EF4-FFF2-40B4-BE49-F238E27FC236}">
                <a16:creationId xmlns:a16="http://schemas.microsoft.com/office/drawing/2014/main" id="{0A9B86CD-0484-3B28-5C5E-9380E210B204}"/>
              </a:ext>
            </a:extLst>
          </p:cNvPr>
          <p:cNvPicPr>
            <a:picLocks noGrp="1" noChangeAspect="1"/>
          </p:cNvPicPr>
          <p:nvPr>
            <p:ph idx="1"/>
          </p:nvPr>
        </p:nvPicPr>
        <p:blipFill>
          <a:blip r:embed="rId2"/>
          <a:stretch>
            <a:fillRect/>
          </a:stretch>
        </p:blipFill>
        <p:spPr>
          <a:xfrm>
            <a:off x="4038600" y="1594315"/>
            <a:ext cx="7188199" cy="3665980"/>
          </a:xfrm>
          <a:prstGeom prst="rect">
            <a:avLst/>
          </a:prstGeom>
        </p:spPr>
      </p:pic>
    </p:spTree>
    <p:extLst>
      <p:ext uri="{BB962C8B-B14F-4D97-AF65-F5344CB8AC3E}">
        <p14:creationId xmlns:p14="http://schemas.microsoft.com/office/powerpoint/2010/main" val="285667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C87E6B-065C-95A1-C921-59A4221E89D6}"/>
              </a:ext>
            </a:extLst>
          </p:cNvPr>
          <p:cNvSpPr>
            <a:spLocks noGrp="1"/>
          </p:cNvSpPr>
          <p:nvPr>
            <p:ph type="title"/>
          </p:nvPr>
        </p:nvSpPr>
        <p:spPr>
          <a:xfrm>
            <a:off x="838200" y="609600"/>
            <a:ext cx="3739341" cy="1330839"/>
          </a:xfrm>
        </p:spPr>
        <p:txBody>
          <a:bodyPr>
            <a:normAutofit/>
          </a:bodyPr>
          <a:lstStyle/>
          <a:p>
            <a:r>
              <a:rPr lang="en-US" sz="3400">
                <a:latin typeface="Calibri"/>
                <a:cs typeface="Calibri"/>
              </a:rPr>
              <a:t>Feature Engineering</a:t>
            </a:r>
            <a:endParaRPr lang="en-US" sz="3400">
              <a:cs typeface="Calibri Light" panose="020F0302020204030204"/>
            </a:endParaRPr>
          </a:p>
        </p:txBody>
      </p:sp>
      <p:sp>
        <p:nvSpPr>
          <p:cNvPr id="3" name="Content Placeholder 2">
            <a:extLst>
              <a:ext uri="{FF2B5EF4-FFF2-40B4-BE49-F238E27FC236}">
                <a16:creationId xmlns:a16="http://schemas.microsoft.com/office/drawing/2014/main" id="{F7608916-3F83-B146-B92D-C5C5FEF6EBEF}"/>
              </a:ext>
            </a:extLst>
          </p:cNvPr>
          <p:cNvSpPr>
            <a:spLocks noGrp="1"/>
          </p:cNvSpPr>
          <p:nvPr>
            <p:ph idx="1"/>
          </p:nvPr>
        </p:nvSpPr>
        <p:spPr>
          <a:xfrm>
            <a:off x="862366" y="2194102"/>
            <a:ext cx="3427001" cy="3908586"/>
          </a:xfrm>
        </p:spPr>
        <p:txBody>
          <a:bodyPr vert="horz" lIns="91440" tIns="45720" rIns="91440" bIns="45720" rtlCol="0">
            <a:normAutofit/>
          </a:bodyPr>
          <a:lstStyle/>
          <a:p>
            <a:pPr marL="0" indent="0">
              <a:buNone/>
            </a:pPr>
            <a:r>
              <a:rPr lang="en-US" sz="2000">
                <a:cs typeface="Calibri" panose="020F0502020204030204"/>
              </a:rPr>
              <a:t>As the data set was grabbed from the website in the raw form so we have to apply lots of data cleaning techniques to get the best out of data.</a:t>
            </a:r>
          </a:p>
          <a:p>
            <a:pPr marL="0" indent="0">
              <a:buNone/>
            </a:pPr>
            <a:r>
              <a:rPr lang="en-US" sz="2000">
                <a:cs typeface="Calibri" panose="020F0502020204030204"/>
              </a:rPr>
              <a:t>These steps included treating null values converting data type of columns using splitting and stripping techniques on the strings and much more.</a:t>
            </a:r>
          </a:p>
        </p:txBody>
      </p:sp>
      <p:pic>
        <p:nvPicPr>
          <p:cNvPr id="4" name="Picture 4" descr="Text&#10;&#10;Description automatically generated">
            <a:extLst>
              <a:ext uri="{FF2B5EF4-FFF2-40B4-BE49-F238E27FC236}">
                <a16:creationId xmlns:a16="http://schemas.microsoft.com/office/drawing/2014/main" id="{4542D662-FE0B-EB1C-DC8E-4CD32BFA25FD}"/>
              </a:ext>
            </a:extLst>
          </p:cNvPr>
          <p:cNvPicPr>
            <a:picLocks noChangeAspect="1"/>
          </p:cNvPicPr>
          <p:nvPr/>
        </p:nvPicPr>
        <p:blipFill>
          <a:blip r:embed="rId2"/>
          <a:stretch>
            <a:fillRect/>
          </a:stretch>
        </p:blipFill>
        <p:spPr>
          <a:xfrm>
            <a:off x="5445457" y="1117305"/>
            <a:ext cx="6155141" cy="4647130"/>
          </a:xfrm>
          <a:prstGeom prst="rect">
            <a:avLst/>
          </a:prstGeom>
        </p:spPr>
      </p:pic>
    </p:spTree>
    <p:extLst>
      <p:ext uri="{BB962C8B-B14F-4D97-AF65-F5344CB8AC3E}">
        <p14:creationId xmlns:p14="http://schemas.microsoft.com/office/powerpoint/2010/main" val="250555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EE59C6-A022-627D-454A-DC1C1753DFCB}"/>
              </a:ext>
            </a:extLst>
          </p:cNvPr>
          <p:cNvSpPr>
            <a:spLocks noGrp="1"/>
          </p:cNvSpPr>
          <p:nvPr>
            <p:ph type="title"/>
          </p:nvPr>
        </p:nvSpPr>
        <p:spPr>
          <a:xfrm>
            <a:off x="1158240" y="4894262"/>
            <a:ext cx="10307952" cy="1325563"/>
          </a:xfrm>
        </p:spPr>
        <p:txBody>
          <a:bodyPr>
            <a:normAutofit/>
          </a:bodyPr>
          <a:lstStyle/>
          <a:p>
            <a:r>
              <a:rPr lang="en-US" dirty="0">
                <a:latin typeface="Calibri"/>
                <a:ea typeface="+mj-lt"/>
                <a:cs typeface="Calibri"/>
              </a:rPr>
              <a:t> Data Visualization</a:t>
            </a:r>
            <a:endParaRPr lang="en-US">
              <a:latin typeface="Calibri"/>
              <a:ea typeface="+mj-lt"/>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840F3CCC-1994-9034-0C2D-55F07B62C98F}"/>
              </a:ext>
            </a:extLst>
          </p:cNvPr>
          <p:cNvSpPr>
            <a:spLocks noGrp="1"/>
          </p:cNvSpPr>
          <p:nvPr>
            <p:ph idx="1"/>
          </p:nvPr>
        </p:nvSpPr>
        <p:spPr>
          <a:xfrm>
            <a:off x="1161288" y="701019"/>
            <a:ext cx="6484094" cy="3382247"/>
          </a:xfrm>
        </p:spPr>
        <p:txBody>
          <a:bodyPr vert="horz" lIns="91440" tIns="45720" rIns="91440" bIns="45720" rtlCol="0" anchor="ctr">
            <a:normAutofit/>
          </a:bodyPr>
          <a:lstStyle/>
          <a:p>
            <a:r>
              <a:rPr lang="en-US" sz="1400">
                <a:cs typeface="Calibri"/>
              </a:rPr>
              <a:t>Univariate analysis:</a:t>
            </a:r>
          </a:p>
          <a:p>
            <a:pPr marL="0" indent="0">
              <a:buNone/>
            </a:pPr>
            <a:r>
              <a:rPr lang="en-US" sz="1400">
                <a:cs typeface="Calibri"/>
              </a:rPr>
              <a:t>Data frequency distribution analysis plots:</a:t>
            </a:r>
          </a:p>
          <a:p>
            <a:pPr marL="0" indent="0">
              <a:buNone/>
            </a:pPr>
            <a:r>
              <a:rPr lang="en-US" sz="1400">
                <a:cs typeface="Calibri"/>
              </a:rPr>
              <a:t>Distribution plot.</a:t>
            </a:r>
          </a:p>
          <a:p>
            <a:pPr marL="0" indent="0">
              <a:buNone/>
            </a:pPr>
            <a:r>
              <a:rPr lang="en-US" sz="1400">
                <a:cs typeface="Calibri"/>
              </a:rPr>
              <a:t>KDE plot.</a:t>
            </a:r>
          </a:p>
          <a:p>
            <a:r>
              <a:rPr lang="en-US" sz="1400">
                <a:cs typeface="Calibri"/>
              </a:rPr>
              <a:t>Bivariate Analysis</a:t>
            </a:r>
          </a:p>
          <a:p>
            <a:pPr marL="0" indent="0">
              <a:buNone/>
            </a:pPr>
            <a:r>
              <a:rPr lang="en-US" sz="1400">
                <a:cs typeface="Calibri"/>
              </a:rPr>
              <a:t>BoxPlot</a:t>
            </a:r>
          </a:p>
          <a:p>
            <a:pPr marL="0" indent="0">
              <a:buNone/>
            </a:pPr>
            <a:r>
              <a:rPr lang="en-US" sz="1400">
                <a:cs typeface="Calibri"/>
              </a:rPr>
              <a:t>LMplot</a:t>
            </a:r>
          </a:p>
          <a:p>
            <a:r>
              <a:rPr lang="en-US" sz="1400">
                <a:cs typeface="Calibri"/>
              </a:rPr>
              <a:t>Multivariate analysis</a:t>
            </a:r>
          </a:p>
          <a:p>
            <a:pPr marL="0" indent="0">
              <a:buNone/>
            </a:pPr>
            <a:r>
              <a:rPr lang="en-US" sz="1400">
                <a:cs typeface="Calibri"/>
              </a:rPr>
              <a:t>VIF analysis</a:t>
            </a:r>
          </a:p>
          <a:p>
            <a:pPr marL="0" indent="0">
              <a:buNone/>
            </a:pPr>
            <a:r>
              <a:rPr lang="en-US" sz="1400">
                <a:cs typeface="Calibri"/>
              </a:rPr>
              <a:t>Heatmap analysis for multicolinearity</a:t>
            </a: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ox and whisker chart&#10;&#10;Description automatically generated">
            <a:extLst>
              <a:ext uri="{FF2B5EF4-FFF2-40B4-BE49-F238E27FC236}">
                <a16:creationId xmlns:a16="http://schemas.microsoft.com/office/drawing/2014/main" id="{42177669-B46E-FB16-EF51-0C4BCE891669}"/>
              </a:ext>
            </a:extLst>
          </p:cNvPr>
          <p:cNvPicPr>
            <a:picLocks noChangeAspect="1"/>
          </p:cNvPicPr>
          <p:nvPr/>
        </p:nvPicPr>
        <p:blipFill>
          <a:blip r:embed="rId2"/>
          <a:stretch>
            <a:fillRect/>
          </a:stretch>
        </p:blipFill>
        <p:spPr>
          <a:xfrm>
            <a:off x="7297947" y="455691"/>
            <a:ext cx="4367841" cy="2625450"/>
          </a:xfrm>
          <a:prstGeom prst="rect">
            <a:avLst/>
          </a:prstGeom>
        </p:spPr>
      </p:pic>
      <p:pic>
        <p:nvPicPr>
          <p:cNvPr id="5" name="Picture 5" descr="Chart, scatter chart&#10;&#10;Description automatically generated">
            <a:extLst>
              <a:ext uri="{FF2B5EF4-FFF2-40B4-BE49-F238E27FC236}">
                <a16:creationId xmlns:a16="http://schemas.microsoft.com/office/drawing/2014/main" id="{DC4C7AD8-3DF1-13CC-392E-609A01F7123E}"/>
              </a:ext>
            </a:extLst>
          </p:cNvPr>
          <p:cNvPicPr>
            <a:picLocks noChangeAspect="1"/>
          </p:cNvPicPr>
          <p:nvPr/>
        </p:nvPicPr>
        <p:blipFill>
          <a:blip r:embed="rId3"/>
          <a:stretch>
            <a:fillRect/>
          </a:stretch>
        </p:blipFill>
        <p:spPr>
          <a:xfrm>
            <a:off x="7254815" y="3027686"/>
            <a:ext cx="4454106" cy="3131760"/>
          </a:xfrm>
          <a:prstGeom prst="rect">
            <a:avLst/>
          </a:prstGeom>
        </p:spPr>
      </p:pic>
    </p:spTree>
    <p:extLst>
      <p:ext uri="{BB962C8B-B14F-4D97-AF65-F5344CB8AC3E}">
        <p14:creationId xmlns:p14="http://schemas.microsoft.com/office/powerpoint/2010/main" val="19987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pette adding DNA sample to a petri dish">
            <a:extLst>
              <a:ext uri="{FF2B5EF4-FFF2-40B4-BE49-F238E27FC236}">
                <a16:creationId xmlns:a16="http://schemas.microsoft.com/office/drawing/2014/main" id="{C7D59177-CD37-2344-3420-0B41760A782F}"/>
              </a:ext>
            </a:extLst>
          </p:cNvPr>
          <p:cNvPicPr>
            <a:picLocks noChangeAspect="1"/>
          </p:cNvPicPr>
          <p:nvPr/>
        </p:nvPicPr>
        <p:blipFill rotWithShape="1">
          <a:blip r:embed="rId2"/>
          <a:srcRect t="25000" r="-2" b="-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8BD379C-3CFE-3C88-46E2-6317ABD01B66}"/>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Grouped Data Analysis to get more insights. </a:t>
            </a:r>
          </a:p>
          <a:p>
            <a:pPr algn="ctr"/>
            <a:endParaRPr lang="en-US" sz="4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A8ABF05F-22B9-F4DC-651A-A2D5E56430E4}"/>
              </a:ext>
            </a:extLst>
          </p:cNvPr>
          <p:cNvPicPr>
            <a:picLocks noChangeAspect="1"/>
          </p:cNvPicPr>
          <p:nvPr/>
        </p:nvPicPr>
        <p:blipFill>
          <a:blip r:embed="rId3"/>
          <a:stretch>
            <a:fillRect/>
          </a:stretch>
        </p:blipFill>
        <p:spPr>
          <a:xfrm>
            <a:off x="109268" y="141562"/>
            <a:ext cx="4454105" cy="6574877"/>
          </a:xfrm>
          <a:prstGeom prst="rect">
            <a:avLst/>
          </a:prstGeom>
        </p:spPr>
      </p:pic>
      <p:sp>
        <p:nvSpPr>
          <p:cNvPr id="35" name="TextBox 34">
            <a:extLst>
              <a:ext uri="{FF2B5EF4-FFF2-40B4-BE49-F238E27FC236}">
                <a16:creationId xmlns:a16="http://schemas.microsoft.com/office/drawing/2014/main" id="{DA3107D0-1814-D53D-A784-C001BE3514D9}"/>
              </a:ext>
            </a:extLst>
          </p:cNvPr>
          <p:cNvSpPr txBox="1"/>
          <p:nvPr/>
        </p:nvSpPr>
        <p:spPr>
          <a:xfrm>
            <a:off x="4787348" y="397564"/>
            <a:ext cx="3379304" cy="2302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6" name="TextBox 35">
            <a:extLst>
              <a:ext uri="{FF2B5EF4-FFF2-40B4-BE49-F238E27FC236}">
                <a16:creationId xmlns:a16="http://schemas.microsoft.com/office/drawing/2014/main" id="{1C3AAE90-710C-E601-7AA9-0B35466A8BAA}"/>
              </a:ext>
            </a:extLst>
          </p:cNvPr>
          <p:cNvSpPr txBox="1"/>
          <p:nvPr/>
        </p:nvSpPr>
        <p:spPr>
          <a:xfrm>
            <a:off x="2488974" y="654875"/>
            <a:ext cx="2853764"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B050"/>
                </a:solidFill>
                <a:cs typeface="Calibri"/>
              </a:rPr>
              <a:t>High priced features:</a:t>
            </a:r>
          </a:p>
          <a:p>
            <a:endParaRPr lang="en-US" sz="2400" b="1" dirty="0">
              <a:solidFill>
                <a:srgbClr val="00B050"/>
              </a:solidFill>
              <a:cs typeface="Calibri"/>
            </a:endParaRPr>
          </a:p>
          <a:p>
            <a:pPr marL="285750" indent="-285750">
              <a:buFont typeface="Wingdings"/>
              <a:buChar char="Ø"/>
            </a:pPr>
            <a:r>
              <a:rPr lang="en-US" sz="2400" b="1" dirty="0">
                <a:solidFill>
                  <a:srgbClr val="00B050"/>
                </a:solidFill>
                <a:cs typeface="Calibri"/>
              </a:rPr>
              <a:t>Deisel and petrol Cars</a:t>
            </a:r>
          </a:p>
          <a:p>
            <a:pPr marL="285750" indent="-285750">
              <a:buFont typeface="Wingdings"/>
              <a:buChar char="Ø"/>
            </a:pPr>
            <a:r>
              <a:rPr lang="en-US" sz="2400" b="1" dirty="0" err="1">
                <a:solidFill>
                  <a:srgbClr val="00B050"/>
                </a:solidFill>
                <a:cs typeface="Calibri"/>
              </a:rPr>
              <a:t>Suv</a:t>
            </a:r>
            <a:r>
              <a:rPr lang="en-US" sz="2400" b="1" dirty="0">
                <a:solidFill>
                  <a:srgbClr val="00B050"/>
                </a:solidFill>
                <a:cs typeface="Calibri"/>
              </a:rPr>
              <a:t> cars</a:t>
            </a:r>
          </a:p>
          <a:p>
            <a:pPr marL="285750" indent="-285750">
              <a:buFont typeface="Wingdings"/>
              <a:buChar char="Ø"/>
            </a:pPr>
            <a:r>
              <a:rPr lang="en-US" sz="2400" b="1" dirty="0">
                <a:solidFill>
                  <a:srgbClr val="00B050"/>
                </a:solidFill>
                <a:cs typeface="Calibri"/>
              </a:rPr>
              <a:t>Maruti/Audi/brand cars</a:t>
            </a:r>
          </a:p>
          <a:p>
            <a:pPr marL="285750" indent="-285750">
              <a:buFont typeface="Wingdings"/>
              <a:buChar char="Ø"/>
            </a:pPr>
            <a:r>
              <a:rPr lang="en-US" sz="2400" b="1" dirty="0">
                <a:solidFill>
                  <a:srgbClr val="00B050"/>
                </a:solidFill>
                <a:cs typeface="Calibri"/>
              </a:rPr>
              <a:t>1st/Owner cars/</a:t>
            </a:r>
            <a:r>
              <a:rPr lang="en-US" sz="2400" b="1" err="1">
                <a:solidFill>
                  <a:srgbClr val="00B050"/>
                </a:solidFill>
                <a:cs typeface="Calibri"/>
              </a:rPr>
              <a:t>comparitively</a:t>
            </a:r>
            <a:r>
              <a:rPr lang="en-US" sz="2400" b="1" dirty="0">
                <a:solidFill>
                  <a:srgbClr val="00B050"/>
                </a:solidFill>
                <a:cs typeface="Calibri"/>
              </a:rPr>
              <a:t> less driven cars</a:t>
            </a:r>
          </a:p>
          <a:p>
            <a:pPr marL="285750" indent="-285750">
              <a:buFont typeface="Wingdings"/>
              <a:buChar char="Ø"/>
            </a:pPr>
            <a:r>
              <a:rPr lang="en-US" sz="2400" b="1" dirty="0">
                <a:solidFill>
                  <a:srgbClr val="00B050"/>
                </a:solidFill>
                <a:cs typeface="Calibri"/>
              </a:rPr>
              <a:t>Used car prices in metropolitan cities is high.</a:t>
            </a:r>
          </a:p>
        </p:txBody>
      </p:sp>
    </p:spTree>
    <p:extLst>
      <p:ext uri="{BB962C8B-B14F-4D97-AF65-F5344CB8AC3E}">
        <p14:creationId xmlns:p14="http://schemas.microsoft.com/office/powerpoint/2010/main" val="1423134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Presentation</vt:lpstr>
      <vt:lpstr>PROBLEM STATEMENT</vt:lpstr>
      <vt:lpstr>Outline</vt:lpstr>
      <vt:lpstr>Approach or Process Involved in Analysis</vt:lpstr>
      <vt:lpstr>Exploratory data analysis  </vt:lpstr>
      <vt:lpstr>Dataset</vt:lpstr>
      <vt:lpstr>Feature Engineering</vt:lpstr>
      <vt:lpstr> Data Visualization </vt:lpstr>
      <vt:lpstr>Grouped Data Analysis to get more insights.  </vt:lpstr>
      <vt:lpstr>Correlation and identification of multicollinearity problem</vt:lpstr>
      <vt:lpstr>Result of Data Analysis</vt:lpstr>
      <vt:lpstr>Model Initialization and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247</cp:revision>
  <dcterms:created xsi:type="dcterms:W3CDTF">2023-02-07T03:07:47Z</dcterms:created>
  <dcterms:modified xsi:type="dcterms:W3CDTF">2023-02-09T09:32:31Z</dcterms:modified>
</cp:coreProperties>
</file>