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7"/>
  </p:notesMasterIdLst>
  <p:sldIdLst>
    <p:sldId id="267" r:id="rId3"/>
    <p:sldId id="291" r:id="rId4"/>
    <p:sldId id="292" r:id="rId5"/>
    <p:sldId id="288" r:id="rId6"/>
    <p:sldId id="289" r:id="rId7"/>
    <p:sldId id="290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5F3EA"/>
    <a:srgbClr val="CEE8D7"/>
    <a:srgbClr val="1DAE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7633" autoAdjust="0"/>
  </p:normalViewPr>
  <p:slideViewPr>
    <p:cSldViewPr>
      <p:cViewPr>
        <p:scale>
          <a:sx n="80" d="100"/>
          <a:sy n="80" d="100"/>
        </p:scale>
        <p:origin x="-480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4838700"/>
            <a:ext cx="9143999" cy="304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111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Copyright </a:t>
            </a:r>
            <a:r>
              <a:rPr lang="en-US" sz="1200" b="0" i="0" dirty="0" smtClean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2012 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© Photon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Infotech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2595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1200" b="0" i="0" dirty="0" err="1" smtClean="0">
                <a:solidFill>
                  <a:srgbClr val="7F7F7F"/>
                </a:solidFill>
                <a:latin typeface="Helvetica Light"/>
                <a:cs typeface="Helvetica Light"/>
              </a:rPr>
              <a:t>photon.in</a:t>
            </a:r>
            <a:endParaRPr lang="en-US" sz="1200" b="0" i="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pic>
        <p:nvPicPr>
          <p:cNvPr id="1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010400" y="152400"/>
            <a:ext cx="1953980" cy="38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152400" y="2819400"/>
            <a:ext cx="8686800" cy="5725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700" b="1" i="0" baseline="0">
                <a:solidFill>
                  <a:schemeClr val="bg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251710"/>
            <a:ext cx="8763000" cy="6248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DAE4B"/>
                </a:solidFill>
              </a:defRPr>
            </a:lvl1pPr>
            <a:extLst/>
          </a:lstStyle>
          <a:p>
            <a:pPr eaLnBrk="1" latinLnBrk="1" hangingPunct="1"/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4838700"/>
            <a:ext cx="9143999" cy="304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111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Copyright </a:t>
            </a:r>
            <a:r>
              <a:rPr lang="en-US" sz="1200" b="0" i="0" dirty="0" smtClean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2012 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© Photon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Infotech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2595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1200" b="0" i="0" dirty="0" err="1" smtClean="0">
                <a:solidFill>
                  <a:srgbClr val="7F7F7F"/>
                </a:solidFill>
                <a:latin typeface="Helvetica Light"/>
                <a:cs typeface="Helvetica Light"/>
              </a:rPr>
              <a:t>photon.in</a:t>
            </a:r>
            <a:endParaRPr lang="en-US" sz="1200" b="0" i="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pic>
        <p:nvPicPr>
          <p:cNvPr id="1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010400" y="152400"/>
            <a:ext cx="1953980" cy="38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Willy\Desktop\Untitled-3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Blur radius="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10" t="12075" r="-807" b="-178"/>
          <a:stretch/>
        </p:blipFill>
        <p:spPr bwMode="auto">
          <a:xfrm>
            <a:off x="0" y="0"/>
            <a:ext cx="6766560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152400" y="2819400"/>
            <a:ext cx="8686800" cy="5725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700" b="1" i="0" baseline="0">
                <a:solidFill>
                  <a:schemeClr val="bg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251710"/>
            <a:ext cx="8763000" cy="6248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DAE4B"/>
                </a:solidFill>
              </a:defRPr>
            </a:lvl1pPr>
            <a:extLst/>
          </a:lstStyle>
          <a:p>
            <a:pPr eaLnBrk="1" latinLnBrk="1" hangingPunct="1"/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4960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Willy\Desktop\Untitled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 radius="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10" t="12075" r="-807" b="-178"/>
          <a:stretch/>
        </p:blipFill>
        <p:spPr bwMode="auto">
          <a:xfrm>
            <a:off x="0" y="0"/>
            <a:ext cx="6766560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61874" cy="321542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>
              <a:buSzPct val="80000"/>
              <a:buFontTx/>
              <a:buBlip>
                <a:blip r:embed="rId4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71500" indent="-273050">
              <a:buClr>
                <a:srgbClr val="ED2650"/>
              </a:buClr>
              <a:buFont typeface="Wingdings 2" pitchFamily="18" charset="2"/>
              <a:buChar char="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0100" indent="-228600">
              <a:buClr>
                <a:srgbClr val="3C4C9E"/>
              </a:buClr>
              <a:buSzPct val="65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28700" indent="-228600">
              <a:buClr>
                <a:srgbClr val="1DAE4B"/>
              </a:buClr>
              <a:buSzPct val="6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57300" indent="-228600">
              <a:buClr>
                <a:schemeClr val="tx1"/>
              </a:buClr>
              <a:buSzPct val="55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11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Copyright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2012 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© Photon </a:t>
            </a:r>
            <a:r>
              <a:rPr lang="en-US" sz="1200" b="0" i="0" dirty="0" err="1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Infotech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2595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1200" b="0" i="0" dirty="0" err="1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photon.in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94310"/>
            <a:ext cx="8763000" cy="10058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rgbClr val="1DAE4B"/>
                </a:solidFill>
              </a:defRPr>
            </a:lvl1pPr>
            <a:extLst/>
          </a:lstStyle>
          <a:p>
            <a:pPr eaLnBrk="1" latinLnBrk="1" hangingPunct="1"/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772400" y="4520687"/>
            <a:ext cx="1351844" cy="26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Willy\Desktop\Untitled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 radius="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10" t="12075" r="-807" b="-178"/>
          <a:stretch/>
        </p:blipFill>
        <p:spPr bwMode="auto">
          <a:xfrm>
            <a:off x="0" y="0"/>
            <a:ext cx="6766560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11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Copyright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2012 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© Photon </a:t>
            </a:r>
            <a:r>
              <a:rPr lang="en-US" sz="1200" b="0" i="0" dirty="0" err="1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Infotech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2595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1200" b="0" i="0" dirty="0" err="1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photon.in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94310"/>
            <a:ext cx="8763000" cy="10058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rgbClr val="1DAE4B"/>
                </a:solidFill>
              </a:defRPr>
            </a:lvl1pPr>
            <a:extLst/>
          </a:lstStyle>
          <a:p>
            <a:pPr eaLnBrk="1" latinLnBrk="1" hangingPunct="1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762000"/>
            <a:ext cx="83820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title 2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4" hasCustomPrompt="1"/>
          </p:nvPr>
        </p:nvSpPr>
        <p:spPr>
          <a:xfrm>
            <a:off x="228600" y="1352550"/>
            <a:ext cx="8686800" cy="3200399"/>
          </a:xfrm>
          <a:prstGeom prst="rect">
            <a:avLst/>
          </a:prstGeom>
        </p:spPr>
        <p:txBody>
          <a:bodyPr/>
          <a:lstStyle>
            <a:lvl1pPr marL="288925" marR="0" indent="-288925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80000"/>
              <a:buFontTx/>
              <a:buBlip>
                <a:blip r:embed="rId4"/>
              </a:buBlip>
              <a:tabLst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eaLnBrk="1" latinLnBrk="1" hangingPunct="1"/>
            <a:r>
              <a:rPr lang="en-US" dirty="0" smtClean="0"/>
              <a:t>Click to add a table</a:t>
            </a:r>
          </a:p>
        </p:txBody>
      </p:sp>
      <p:pic>
        <p:nvPicPr>
          <p:cNvPr id="13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772400" y="4520687"/>
            <a:ext cx="1351844" cy="26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5748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Willy\Desktop\Untitled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 radius="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10" t="12075" r="-807" b="-178"/>
          <a:stretch/>
        </p:blipFill>
        <p:spPr bwMode="auto">
          <a:xfrm>
            <a:off x="0" y="0"/>
            <a:ext cx="6766560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11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Copyright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2012 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© Photon </a:t>
            </a:r>
            <a:r>
              <a:rPr lang="en-US" sz="1200" b="0" i="0" dirty="0" err="1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Infotech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2595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1200" b="0" i="0" dirty="0" err="1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photon.in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94310"/>
            <a:ext cx="8763000" cy="10058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rgbClr val="1DAE4B"/>
                </a:solidFill>
              </a:defRPr>
            </a:lvl1pPr>
            <a:extLst/>
          </a:lstStyle>
          <a:p>
            <a:pPr eaLnBrk="1" latinLnBrk="1" hangingPunct="1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762000"/>
            <a:ext cx="83820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title 2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1352550"/>
            <a:ext cx="8461874" cy="3215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Pct val="80000"/>
              <a:buFontTx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71500" indent="-273050">
              <a:buClr>
                <a:srgbClr val="ED2650"/>
              </a:buClr>
              <a:buFont typeface="Wingdings 2" pitchFamily="18" charset="2"/>
              <a:buChar char="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0100" indent="-228600">
              <a:buClr>
                <a:srgbClr val="3C4C9E"/>
              </a:buClr>
              <a:buSzPct val="65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28700" indent="-228600">
              <a:buClr>
                <a:srgbClr val="1DAE4B"/>
              </a:buClr>
              <a:buSzPct val="6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57300" indent="-228600">
              <a:buClr>
                <a:schemeClr val="tx1"/>
              </a:buClr>
              <a:buSzPct val="55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dirty="0" smtClean="0"/>
              <a:t>Click to any kind of content</a:t>
            </a:r>
          </a:p>
        </p:txBody>
      </p:sp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772400" y="4520687"/>
            <a:ext cx="1351844" cy="26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4124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Willy\Desktop\Untitled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 radius="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10" t="12075" r="-807" b="-178"/>
          <a:stretch/>
        </p:blipFill>
        <p:spPr bwMode="auto">
          <a:xfrm>
            <a:off x="0" y="0"/>
            <a:ext cx="6766560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24400" y="1352550"/>
            <a:ext cx="4347074" cy="321542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>
              <a:buSzPct val="80000"/>
              <a:buFontTx/>
              <a:buBlip>
                <a:blip r:embed="rId4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71500" indent="-273050">
              <a:buClr>
                <a:srgbClr val="ED2650"/>
              </a:buClr>
              <a:buFont typeface="Wingdings 2" pitchFamily="18" charset="2"/>
              <a:buChar char="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0100" indent="-228600">
              <a:buClr>
                <a:srgbClr val="3C4C9E"/>
              </a:buClr>
              <a:buSzPct val="65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28700" indent="-228600">
              <a:buClr>
                <a:srgbClr val="1DAE4B"/>
              </a:buClr>
              <a:buSzPct val="6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57300" indent="-228600">
              <a:buClr>
                <a:schemeClr val="tx1"/>
              </a:buClr>
              <a:buSzPct val="55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11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Copyright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2012 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© Photon </a:t>
            </a:r>
            <a:r>
              <a:rPr lang="en-US" sz="1200" b="0" i="0" dirty="0" err="1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Infotech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2595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1200" b="0" i="0" dirty="0" err="1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photon.in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94310"/>
            <a:ext cx="8763000" cy="10058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rgbClr val="1DAE4B"/>
                </a:solidFill>
              </a:defRPr>
            </a:lvl1pPr>
            <a:extLst/>
          </a:lstStyle>
          <a:p>
            <a:pPr eaLnBrk="1" latinLnBrk="1" hangingPunct="1"/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772400" y="4520687"/>
            <a:ext cx="1351844" cy="26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3226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Willy\Desktop\Untitled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 radius="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10" t="12075" r="-807" b="-178"/>
          <a:stretch/>
        </p:blipFill>
        <p:spPr bwMode="auto">
          <a:xfrm>
            <a:off x="0" y="0"/>
            <a:ext cx="6766560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61874" cy="3215420"/>
          </a:xfrm>
          <a:prstGeom prst="rect">
            <a:avLst/>
          </a:prstGeom>
        </p:spPr>
        <p:txBody>
          <a:bodyPr>
            <a:normAutofit/>
          </a:bodyPr>
          <a:lstStyle>
            <a:lvl1pPr marL="631825" indent="-631825">
              <a:buClr>
                <a:srgbClr val="1DAE4B"/>
              </a:buClr>
              <a:buSzPct val="170000"/>
              <a:buFont typeface="+mj-lt"/>
              <a:buAutoNum type="arabicPeriod"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1825" indent="-333375">
              <a:buClr>
                <a:srgbClr val="ED2650"/>
              </a:buClr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0425" indent="-288925">
              <a:buClr>
                <a:srgbClr val="3C4C9E"/>
              </a:buClr>
              <a:buSzPct val="65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89025" indent="-288925">
              <a:buClr>
                <a:srgbClr val="1DAE4B"/>
              </a:buClr>
              <a:buSzPct val="6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17625" indent="-288925">
              <a:buClr>
                <a:schemeClr val="tx1"/>
              </a:buClr>
              <a:buSzPct val="55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11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Copyright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2012 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© Photon </a:t>
            </a:r>
            <a:r>
              <a:rPr lang="en-US" sz="1200" b="0" i="0" dirty="0" err="1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Infotech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2595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1200" b="0" i="0" dirty="0" err="1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photon.in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94310"/>
            <a:ext cx="8763000" cy="10058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rgbClr val="1DAE4B"/>
                </a:solidFill>
              </a:defRPr>
            </a:lvl1pPr>
            <a:extLst/>
          </a:lstStyle>
          <a:p>
            <a:pPr eaLnBrk="1" latinLnBrk="1" hangingPunct="1"/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772400" y="4520687"/>
            <a:ext cx="1351844" cy="26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5903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4838700"/>
            <a:ext cx="9143999" cy="304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111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Copyright </a:t>
            </a:r>
            <a:r>
              <a:rPr lang="en-US" sz="1200" b="0" i="0" dirty="0" smtClean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2012 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© Photon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Infotech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2595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1200" b="0" i="0" dirty="0" err="1" smtClean="0">
                <a:solidFill>
                  <a:srgbClr val="7F7F7F"/>
                </a:solidFill>
                <a:latin typeface="Helvetica Light"/>
                <a:cs typeface="Helvetica Light"/>
              </a:rPr>
              <a:t>photon.in</a:t>
            </a:r>
            <a:endParaRPr lang="en-US" sz="1200" b="0" i="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pic>
        <p:nvPicPr>
          <p:cNvPr id="1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010400" y="152400"/>
            <a:ext cx="1953980" cy="38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019550"/>
            <a:ext cx="8763000" cy="6248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000" b="1">
                <a:solidFill>
                  <a:srgbClr val="1DAE4B"/>
                </a:solidFill>
              </a:defRPr>
            </a:lvl1pPr>
            <a:extLst/>
          </a:lstStyle>
          <a:p>
            <a:pPr eaLnBrk="1" latinLnBrk="1" hangingPunct="1"/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9" name="Picture 2" descr="D:\Documents\Work Stuff\photon\bigO.pn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1101807"/>
            <a:ext cx="2592990" cy="2536743"/>
          </a:xfrm>
          <a:prstGeom prst="rect">
            <a:avLst/>
          </a:prstGeom>
          <a:noFill/>
          <a:effectLst>
            <a:outerShdw blurRad="241300" dir="5400000" sx="101000" sy="101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Documents\Work Stuff\photon\bigO.pn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513" y="1101807"/>
            <a:ext cx="2592990" cy="2536743"/>
          </a:xfrm>
          <a:prstGeom prst="rect">
            <a:avLst/>
          </a:prstGeom>
          <a:noFill/>
          <a:effectLst>
            <a:outerShdw blurRad="241300" dir="5400000" sx="101000" sy="101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Documents\Work Stuff\photon\bigO.pn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052" y="1101807"/>
            <a:ext cx="2592990" cy="2536743"/>
          </a:xfrm>
          <a:prstGeom prst="rect">
            <a:avLst/>
          </a:prstGeom>
          <a:noFill/>
          <a:effectLst>
            <a:outerShdw blurRad="241300" dir="5400000" sx="101000" sy="101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Documents\Work Stuff\photon\bigO.pn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6026" y="1101807"/>
            <a:ext cx="2592990" cy="2536743"/>
          </a:xfrm>
          <a:prstGeom prst="rect">
            <a:avLst/>
          </a:prstGeom>
          <a:noFill/>
          <a:effectLst>
            <a:outerShdw blurRad="241300" dir="5400000" sx="101000" sy="101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Documents\Work Stuff\photon\b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539" y="1101806"/>
            <a:ext cx="2592990" cy="2536743"/>
          </a:xfrm>
          <a:prstGeom prst="rect">
            <a:avLst/>
          </a:prstGeom>
          <a:noFill/>
          <a:effectLst>
            <a:outerShdw blurRad="241300" dir="5400000" sx="101000" sy="101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421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4838700"/>
            <a:ext cx="9143999" cy="304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111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Copyright </a:t>
            </a:r>
            <a:r>
              <a:rPr lang="en-US" sz="1200" b="0" i="0" dirty="0" smtClean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2012 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© Photon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latin typeface="Helvetica Light"/>
                <a:cs typeface="Helvetica Light"/>
              </a:rPr>
              <a:t>Infotech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259513" y="4843462"/>
            <a:ext cx="2895600" cy="30003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1200" b="0" i="0" dirty="0" err="1" smtClean="0">
                <a:solidFill>
                  <a:srgbClr val="7F7F7F"/>
                </a:solidFill>
                <a:latin typeface="Helvetica Light"/>
                <a:cs typeface="Helvetica Light"/>
              </a:rPr>
              <a:t>photon.in</a:t>
            </a:r>
            <a:endParaRPr lang="en-US" sz="1200" b="0" i="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pic>
        <p:nvPicPr>
          <p:cNvPr id="1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010400" y="152400"/>
            <a:ext cx="1953980" cy="38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79279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4838700"/>
            <a:ext cx="9143999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0"/>
          </p:nvPr>
        </p:nvSpPr>
        <p:spPr>
          <a:xfrm>
            <a:off x="152400" y="2913648"/>
            <a:ext cx="8686800" cy="5725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Automation Tool - Selenium</a:t>
            </a: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809750"/>
            <a:ext cx="876300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Phresco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9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Capturing X-Path Values</a:t>
            </a:r>
            <a:endParaRPr lang="en-US" sz="3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66750"/>
            <a:ext cx="7467600" cy="4106893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Biggest drawback of Selenium IDE is its limitation in terms of browser </a:t>
            </a:r>
            <a:r>
              <a:rPr lang="en-US" sz="1800" dirty="0" smtClean="0"/>
              <a:t>support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Can record and playback only in Firefox browser alone</a:t>
            </a:r>
            <a:endParaRPr lang="en-US" sz="1800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IDE - Limitation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Selenium RC is yet another component of Selenium which works on multiple browsers. </a:t>
            </a:r>
          </a:p>
          <a:p>
            <a:pPr algn="just"/>
            <a:r>
              <a:rPr lang="en-US" sz="1800" dirty="0" smtClean="0"/>
              <a:t>Selenium RC acts as two </a:t>
            </a:r>
            <a:r>
              <a:rPr lang="en-US" sz="1800" dirty="0" smtClean="0"/>
              <a:t>components: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Selenium Server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1200" dirty="0" smtClean="0"/>
              <a:t>Receives </a:t>
            </a:r>
            <a:r>
              <a:rPr lang="en-US" sz="1200" dirty="0" smtClean="0"/>
              <a:t>Selenium commands from your test program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1200" dirty="0" smtClean="0"/>
              <a:t>Interprets </a:t>
            </a:r>
            <a:r>
              <a:rPr lang="en-US" sz="1200" dirty="0" smtClean="0"/>
              <a:t>them and pass them to AUT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1200" dirty="0" smtClean="0"/>
              <a:t>Reports </a:t>
            </a:r>
            <a:r>
              <a:rPr lang="en-US" sz="1200" dirty="0" smtClean="0"/>
              <a:t>back to your program the results of running those tests </a:t>
            </a:r>
          </a:p>
          <a:p>
            <a:pPr algn="just"/>
            <a:endParaRPr lang="en-US" sz="1800" dirty="0" smtClean="0"/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Client Libraries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1200" dirty="0" smtClean="0"/>
              <a:t>The client libraries provide the programming support using different languages</a:t>
            </a:r>
          </a:p>
          <a:p>
            <a:pPr algn="just"/>
            <a:endParaRPr lang="en-US" sz="1800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RC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RC Architecture</a:t>
            </a:r>
            <a:endParaRPr lang="en-US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66750"/>
            <a:ext cx="5334000" cy="402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Requires Selenium RC server to be running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Cannot  test mobile applications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Works on almost all browsers but supports only limited </a:t>
            </a:r>
            <a:r>
              <a:rPr lang="en-US" sz="1800" dirty="0" smtClean="0"/>
              <a:t>versions (e.g. </a:t>
            </a:r>
            <a:r>
              <a:rPr lang="en-US" sz="1800" dirty="0" smtClean="0"/>
              <a:t>supports </a:t>
            </a:r>
            <a:r>
              <a:rPr lang="en-US" sz="1800" dirty="0" smtClean="0"/>
              <a:t>up to </a:t>
            </a:r>
            <a:r>
              <a:rPr lang="en-US" sz="1800" dirty="0" smtClean="0"/>
              <a:t>FF 7.0)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Cannot handle dynamic web pages and pop-ups effectively</a:t>
            </a:r>
            <a:endParaRPr lang="en-US" sz="1800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RC - Limitation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To overcome the limitations of Selenium RC, Webdriver was </a:t>
            </a:r>
            <a:r>
              <a:rPr lang="en-US" sz="1800" dirty="0" smtClean="0"/>
              <a:t>introduced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Webdriver interacts directly with the driver of the respective browser for executing the </a:t>
            </a:r>
            <a:r>
              <a:rPr lang="en-US" sz="1800" dirty="0" smtClean="0"/>
              <a:t>test cases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Purely an Object-oriented API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Can handle dynamic web pages</a:t>
            </a:r>
            <a:endParaRPr lang="en-US" sz="1800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Webdriver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ea typeface="ＭＳ Ｐゴシック"/>
                <a:cs typeface="ＭＳ Ｐゴシック"/>
              </a:rPr>
              <a:t>How Does WebDriver ‘Drive’ the Browser Compared to Selenium-RC?</a:t>
            </a:r>
            <a:br>
              <a:rPr lang="en-US" sz="3600" dirty="0" smtClean="0">
                <a:ea typeface="ＭＳ Ｐゴシック"/>
                <a:cs typeface="ＭＳ Ｐゴシック"/>
              </a:rPr>
            </a:b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200150"/>
            <a:ext cx="3429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Selenium RC</a:t>
            </a:r>
          </a:p>
          <a:p>
            <a:pPr algn="ctr"/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Selenium RC Server will receive the commands from your test program, interprets and passes them to </a:t>
            </a:r>
            <a:r>
              <a:rPr lang="en-US" sz="1600" dirty="0" smtClean="0"/>
              <a:t>AUT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Requires Server to start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1200150"/>
            <a:ext cx="3429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Selenium Webdriver</a:t>
            </a:r>
          </a:p>
          <a:p>
            <a:pPr algn="ctr"/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Rather than being a JavaScript application running within the browser, it uses whichever mechanism is most appropriate to control the browser </a:t>
            </a: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No server required to start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Cleaner and better API for OO automation development</a:t>
            </a:r>
          </a:p>
          <a:p>
            <a:pPr algn="just"/>
            <a:r>
              <a:rPr lang="en-US" sz="1800" dirty="0" smtClean="0"/>
              <a:t>Simpler API</a:t>
            </a:r>
          </a:p>
          <a:p>
            <a:pPr algn="just"/>
            <a:r>
              <a:rPr lang="en-US" sz="1800" dirty="0" smtClean="0"/>
              <a:t>HTML Unit Support</a:t>
            </a:r>
          </a:p>
          <a:p>
            <a:pPr algn="just"/>
            <a:r>
              <a:rPr lang="en-US" sz="1800" dirty="0" smtClean="0"/>
              <a:t>IE 9 ,and other browsers with latest versions.</a:t>
            </a:r>
          </a:p>
          <a:p>
            <a:pPr algn="just"/>
            <a:r>
              <a:rPr lang="en-US" sz="1800" dirty="0" smtClean="0"/>
              <a:t>IOS/Android</a:t>
            </a:r>
          </a:p>
          <a:p>
            <a:pPr algn="just"/>
            <a:r>
              <a:rPr lang="en-US" sz="1800" dirty="0" smtClean="0"/>
              <a:t>Better/Native Browser Interaction</a:t>
            </a:r>
          </a:p>
          <a:p>
            <a:pPr algn="just"/>
            <a:r>
              <a:rPr lang="en-US" sz="1800" dirty="0" smtClean="0"/>
              <a:t>Better popup and dialogs handling</a:t>
            </a:r>
          </a:p>
          <a:p>
            <a:pPr algn="just"/>
            <a:r>
              <a:rPr lang="en-US" sz="1800" dirty="0" smtClean="0"/>
              <a:t>Web driver scrolls elements into view when you select of click on them.</a:t>
            </a:r>
          </a:p>
          <a:p>
            <a:pPr algn="just"/>
            <a:r>
              <a:rPr lang="en-US" sz="1800" dirty="0" smtClean="0"/>
              <a:t>Cleaner multiple Window Interaction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Advantages of using Webdriver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Allows to run tests in various platforms and browser configurations </a:t>
            </a:r>
            <a:r>
              <a:rPr lang="en-US" sz="1800" dirty="0" smtClean="0"/>
              <a:t>in parallel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Reduces the test execution time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Selenium Grid runs over Selenium </a:t>
            </a:r>
            <a:r>
              <a:rPr lang="en-US" sz="1800" dirty="0" smtClean="0"/>
              <a:t>RC i.e. with </a:t>
            </a:r>
            <a:r>
              <a:rPr lang="en-US" sz="1800" dirty="0" smtClean="0"/>
              <a:t>selenium grid, multiple instances of selenium RC will run on various OS and different browser configurations, each of the these when launching will register to a hub.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Tests will be sent to Hub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Hub </a:t>
            </a:r>
            <a:r>
              <a:rPr lang="en-US" sz="1800" dirty="0" smtClean="0"/>
              <a:t>will check which RC is available Available RC will launch the browser and trigger the test</a:t>
            </a:r>
          </a:p>
          <a:p>
            <a:pPr algn="just"/>
            <a:endParaRPr lang="en-US" sz="1800" dirty="0" smtClean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Grid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Grid Architecture</a:t>
            </a:r>
            <a:endParaRPr lang="en-US" sz="3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90550"/>
            <a:ext cx="6781800" cy="4225896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819150"/>
            <a:ext cx="5105400" cy="457200"/>
            <a:chOff x="0" y="762000"/>
            <a:chExt cx="5281449" cy="457200"/>
          </a:xfrm>
        </p:grpSpPr>
        <p:sp>
          <p:nvSpPr>
            <p:cNvPr id="31" name="Rectangle 30"/>
            <p:cNvSpPr/>
            <p:nvPr/>
          </p:nvSpPr>
          <p:spPr>
            <a:xfrm>
              <a:off x="0" y="762000"/>
              <a:ext cx="551793" cy="381000"/>
            </a:xfrm>
            <a:prstGeom prst="rect">
              <a:avLst/>
            </a:prstGeom>
            <a:solidFill>
              <a:srgbClr val="55BA3C"/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32" name="Content Placeholder 1"/>
            <p:cNvSpPr txBox="1">
              <a:spLocks/>
            </p:cNvSpPr>
            <p:nvPr/>
          </p:nvSpPr>
          <p:spPr>
            <a:xfrm>
              <a:off x="614855" y="762000"/>
              <a:ext cx="4666594" cy="4572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Basic Introduction to Selenium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0" y="1352550"/>
            <a:ext cx="6248400" cy="457201"/>
            <a:chOff x="0" y="685800"/>
            <a:chExt cx="6463861" cy="457201"/>
          </a:xfrm>
        </p:grpSpPr>
        <p:sp>
          <p:nvSpPr>
            <p:cNvPr id="34" name="Rectangle 33"/>
            <p:cNvSpPr>
              <a:spLocks/>
            </p:cNvSpPr>
            <p:nvPr/>
          </p:nvSpPr>
          <p:spPr>
            <a:xfrm>
              <a:off x="0" y="685800"/>
              <a:ext cx="548640" cy="384048"/>
            </a:xfrm>
            <a:prstGeom prst="rect">
              <a:avLst/>
            </a:prstGeom>
            <a:solidFill>
              <a:srgbClr val="55BA3C"/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35" name="Content Placeholder 1"/>
            <p:cNvSpPr txBox="1">
              <a:spLocks/>
            </p:cNvSpPr>
            <p:nvPr/>
          </p:nvSpPr>
          <p:spPr>
            <a:xfrm>
              <a:off x="628649" y="685801"/>
              <a:ext cx="5835212" cy="4572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Explanation on the components of Selenium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0" y="1885950"/>
            <a:ext cx="5486400" cy="457200"/>
            <a:chOff x="0" y="685800"/>
            <a:chExt cx="5675585" cy="457200"/>
          </a:xfrm>
        </p:grpSpPr>
        <p:sp>
          <p:nvSpPr>
            <p:cNvPr id="37" name="Rectangle 36"/>
            <p:cNvSpPr/>
            <p:nvPr/>
          </p:nvSpPr>
          <p:spPr>
            <a:xfrm>
              <a:off x="0" y="685800"/>
              <a:ext cx="548640" cy="384048"/>
            </a:xfrm>
            <a:prstGeom prst="rect">
              <a:avLst/>
            </a:prstGeom>
            <a:solidFill>
              <a:srgbClr val="55BA3C"/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38" name="Content Placeholder 1"/>
            <p:cNvSpPr txBox="1">
              <a:spLocks/>
            </p:cNvSpPr>
            <p:nvPr/>
          </p:nvSpPr>
          <p:spPr>
            <a:xfrm>
              <a:off x="612883" y="685800"/>
              <a:ext cx="5062702" cy="4572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Steps to create project using Phresco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0" y="2419350"/>
            <a:ext cx="9144000" cy="457200"/>
            <a:chOff x="0" y="685800"/>
            <a:chExt cx="9459311" cy="457200"/>
          </a:xfrm>
        </p:grpSpPr>
        <p:sp>
          <p:nvSpPr>
            <p:cNvPr id="40" name="Rectangle 39"/>
            <p:cNvSpPr/>
            <p:nvPr/>
          </p:nvSpPr>
          <p:spPr>
            <a:xfrm>
              <a:off x="0" y="685800"/>
              <a:ext cx="548640" cy="384048"/>
            </a:xfrm>
            <a:prstGeom prst="rect">
              <a:avLst/>
            </a:prstGeom>
            <a:solidFill>
              <a:srgbClr val="55BA3C"/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41" name="Content Placeholder 1"/>
            <p:cNvSpPr txBox="1">
              <a:spLocks/>
            </p:cNvSpPr>
            <p:nvPr/>
          </p:nvSpPr>
          <p:spPr>
            <a:xfrm>
              <a:off x="614855" y="685800"/>
              <a:ext cx="8844456" cy="4572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en-US" sz="2000" b="1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Helvetica" pitchFamily="34" charset="0"/>
                </a:rPr>
                <a:t>Steps to integrate Maven with Eclipse and import java Maven project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0" y="2952750"/>
            <a:ext cx="5867401" cy="457201"/>
            <a:chOff x="0" y="685800"/>
            <a:chExt cx="6069725" cy="457201"/>
          </a:xfrm>
        </p:grpSpPr>
        <p:sp>
          <p:nvSpPr>
            <p:cNvPr id="43" name="Rectangle 42"/>
            <p:cNvSpPr/>
            <p:nvPr/>
          </p:nvSpPr>
          <p:spPr>
            <a:xfrm>
              <a:off x="0" y="685800"/>
              <a:ext cx="548640" cy="384048"/>
            </a:xfrm>
            <a:prstGeom prst="rect">
              <a:avLst/>
            </a:prstGeom>
            <a:solidFill>
              <a:srgbClr val="55BA3C"/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44" name="Content Placeholder 1"/>
            <p:cNvSpPr txBox="1">
              <a:spLocks/>
            </p:cNvSpPr>
            <p:nvPr/>
          </p:nvSpPr>
          <p:spPr>
            <a:xfrm>
              <a:off x="612885" y="685801"/>
              <a:ext cx="5456840" cy="4572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en-US" sz="2000" b="1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Helvetica" pitchFamily="34" charset="0"/>
                </a:rPr>
                <a:t>Folder structure followed in Phresco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0" y="3486151"/>
            <a:ext cx="6477000" cy="457201"/>
            <a:chOff x="0" y="685800"/>
            <a:chExt cx="6700345" cy="457201"/>
          </a:xfrm>
        </p:grpSpPr>
        <p:sp>
          <p:nvSpPr>
            <p:cNvPr id="49" name="Rectangle 48"/>
            <p:cNvSpPr/>
            <p:nvPr/>
          </p:nvSpPr>
          <p:spPr>
            <a:xfrm>
              <a:off x="0" y="685800"/>
              <a:ext cx="548640" cy="384048"/>
            </a:xfrm>
            <a:prstGeom prst="rect">
              <a:avLst/>
            </a:prstGeom>
            <a:solidFill>
              <a:srgbClr val="55BA3C"/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50" name="Content Placeholder 1"/>
            <p:cNvSpPr txBox="1">
              <a:spLocks/>
            </p:cNvSpPr>
            <p:nvPr/>
          </p:nvSpPr>
          <p:spPr>
            <a:xfrm>
              <a:off x="612883" y="685801"/>
              <a:ext cx="6087462" cy="4572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en-US" sz="2000" b="1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Helvetica" pitchFamily="34" charset="0"/>
                </a:rPr>
                <a:t>Best practice in Phresco Testing Framework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4019550"/>
            <a:ext cx="6477000" cy="457201"/>
            <a:chOff x="0" y="685800"/>
            <a:chExt cx="6700345" cy="457201"/>
          </a:xfrm>
        </p:grpSpPr>
        <p:sp>
          <p:nvSpPr>
            <p:cNvPr id="22" name="Rectangle 21"/>
            <p:cNvSpPr/>
            <p:nvPr/>
          </p:nvSpPr>
          <p:spPr>
            <a:xfrm>
              <a:off x="0" y="685800"/>
              <a:ext cx="548640" cy="384048"/>
            </a:xfrm>
            <a:prstGeom prst="rect">
              <a:avLst/>
            </a:prstGeom>
            <a:solidFill>
              <a:srgbClr val="55BA3C"/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23" name="Content Placeholder 1"/>
            <p:cNvSpPr txBox="1">
              <a:spLocks/>
            </p:cNvSpPr>
            <p:nvPr/>
          </p:nvSpPr>
          <p:spPr>
            <a:xfrm>
              <a:off x="612883" y="685801"/>
              <a:ext cx="6087462" cy="4572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en-US" sz="2000" b="1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Helvetica" pitchFamily="34" charset="0"/>
                </a:rPr>
                <a:t>Achievements and </a:t>
              </a:r>
              <a:r>
                <a:rPr lang="en-US" sz="2000" b="1" dirty="0" err="1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Helvetica" pitchFamily="34" charset="0"/>
                </a:rPr>
                <a:t>RoadMap</a:t>
              </a:r>
              <a:endParaRPr lang="en-US" sz="2000" b="1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Helvetic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Grid 1 and Grid 2 are the currently available versions with </a:t>
            </a:r>
            <a:r>
              <a:rPr lang="en-US" sz="1800" dirty="0" smtClean="0"/>
              <a:t>Selenium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Basic drawback of Grid 1 is that it uses Ant tool and requires an RC server to be in running state for executing </a:t>
            </a:r>
            <a:r>
              <a:rPr lang="en-US" sz="1800" dirty="0" smtClean="0"/>
              <a:t>tests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Whereas, Grid </a:t>
            </a:r>
            <a:r>
              <a:rPr lang="en-US" sz="1800" dirty="0" smtClean="0"/>
              <a:t>2 is fully based on Webdriver concepts and hence most widely used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Grid Versions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42950"/>
            <a:ext cx="8610600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Firefox (For Selenium IDE) </a:t>
            </a:r>
          </a:p>
          <a:p>
            <a:pPr algn="just"/>
            <a:r>
              <a:rPr lang="en-US" sz="1800" dirty="0" smtClean="0"/>
              <a:t>Java </a:t>
            </a:r>
            <a:r>
              <a:rPr lang="en-US" sz="1800" dirty="0" err="1" smtClean="0"/>
              <a:t>jdk</a:t>
            </a:r>
            <a:r>
              <a:rPr lang="en-US" sz="1800" dirty="0" smtClean="0"/>
              <a:t> (not JRE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Download </a:t>
            </a:r>
            <a:r>
              <a:rPr lang="en-US" sz="1800" dirty="0" smtClean="0"/>
              <a:t>Location: </a:t>
            </a:r>
          </a:p>
          <a:p>
            <a:pPr algn="just"/>
            <a:r>
              <a:rPr lang="en-US" sz="1800" dirty="0" smtClean="0"/>
              <a:t>Selenium </a:t>
            </a:r>
            <a:r>
              <a:rPr lang="en-US" sz="1800" dirty="0" smtClean="0"/>
              <a:t>IDE from</a:t>
            </a:r>
          </a:p>
          <a:p>
            <a:pPr algn="just">
              <a:buNone/>
            </a:pPr>
            <a:r>
              <a:rPr lang="en-US" sz="1800" dirty="0" smtClean="0"/>
              <a:t>	</a:t>
            </a:r>
            <a:r>
              <a:rPr lang="en-US" sz="1800" u="sng" dirty="0" smtClean="0"/>
              <a:t>http</a:t>
            </a:r>
            <a:r>
              <a:rPr lang="en-US" sz="1800" u="sng" dirty="0" smtClean="0"/>
              <a:t>://release.seleniumhq.org/selenium-ide/1.9.0/selenium-ide-1.9.0.xpi</a:t>
            </a:r>
            <a:r>
              <a:rPr lang="en-US" sz="1800" dirty="0" smtClean="0"/>
              <a:t> should be installed </a:t>
            </a:r>
          </a:p>
          <a:p>
            <a:pPr algn="just">
              <a:buNone/>
            </a:pPr>
            <a:r>
              <a:rPr lang="en-US" sz="1800" dirty="0" smtClean="0"/>
              <a:t>	After </a:t>
            </a:r>
            <a:r>
              <a:rPr lang="en-US" sz="1800" dirty="0" smtClean="0"/>
              <a:t>installation - Selenium IDE option in Firefox which is added as a </a:t>
            </a:r>
            <a:r>
              <a:rPr lang="en-US" sz="1800" dirty="0" smtClean="0"/>
              <a:t>plug-in </a:t>
            </a:r>
            <a:r>
              <a:rPr lang="en-US" sz="1800" dirty="0" smtClean="0"/>
              <a:t>will be seen. </a:t>
            </a:r>
          </a:p>
          <a:p>
            <a:pPr algn="just"/>
            <a:r>
              <a:rPr lang="en-US" sz="1800" dirty="0" smtClean="0"/>
              <a:t>Selenium </a:t>
            </a:r>
            <a:r>
              <a:rPr lang="en-US" sz="1800" dirty="0" smtClean="0"/>
              <a:t>Webdriver JAR file should be downloaded from: </a:t>
            </a:r>
            <a:r>
              <a:rPr lang="en-US" sz="1800" u="sng" dirty="0" smtClean="0"/>
              <a:t>http://selenium.googlecode.com/files/selenium-server-standalone-2.25.0.jar</a:t>
            </a:r>
            <a:r>
              <a:rPr lang="en-US" sz="1800" dirty="0" smtClean="0"/>
              <a:t> should be downloaded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Pre-requisites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 smtClean="0"/>
              <a:t>Import the functional test folder available in this path to eclipse:</a:t>
            </a:r>
          </a:p>
          <a:p>
            <a:pPr algn="just">
              <a:buNone/>
            </a:pPr>
            <a:r>
              <a:rPr lang="en-US" sz="1800" dirty="0" smtClean="0"/>
              <a:t>	/</a:t>
            </a:r>
            <a:r>
              <a:rPr lang="en-US" sz="1800" dirty="0" smtClean="0"/>
              <a:t>workspace/projects/</a:t>
            </a:r>
            <a:r>
              <a:rPr lang="en-US" sz="1800" dirty="0" err="1" smtClean="0"/>
              <a:t>PHR_Sample</a:t>
            </a:r>
            <a:r>
              <a:rPr lang="en-US" sz="1800" dirty="0" smtClean="0"/>
              <a:t>/test/functional</a:t>
            </a:r>
          </a:p>
          <a:p>
            <a:pPr algn="just">
              <a:buNone/>
            </a:pPr>
            <a:r>
              <a:rPr lang="en-US" sz="1800" dirty="0" smtClean="0"/>
              <a:t>Note: Make sure Maven is integrated with Eclipse before importing Phresco complaint projects. (Maven is the build tool used by Phresco)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a typeface="ＭＳ Ｐゴシック"/>
                <a:cs typeface="ＭＳ Ｐゴシック"/>
              </a:rPr>
              <a:t>Creating Sample Project in Phresco</a:t>
            </a:r>
            <a:endParaRPr lang="en-US" sz="3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687" y="2130318"/>
            <a:ext cx="5802313" cy="2651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533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 smtClean="0"/>
              <a:t>In </a:t>
            </a:r>
            <a:r>
              <a:rPr lang="en-US" sz="1800" dirty="0" smtClean="0"/>
              <a:t>Eclipse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 smtClean="0"/>
              <a:t>Go to </a:t>
            </a:r>
            <a:r>
              <a:rPr lang="en-US" sz="1800" dirty="0" smtClean="0"/>
              <a:t>Help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 smtClean="0"/>
              <a:t>Install New Software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a typeface="ＭＳ Ｐゴシック"/>
                <a:cs typeface="ＭＳ Ｐゴシック"/>
              </a:rPr>
              <a:t>Maven Integration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123950"/>
            <a:ext cx="594471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533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 smtClean="0"/>
              <a:t>The download and installation happens in background as shown below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a typeface="ＭＳ Ｐゴシック"/>
                <a:cs typeface="ＭＳ Ｐゴシック"/>
              </a:rPr>
              <a:t>Maven Integration</a:t>
            </a:r>
            <a:endParaRPr lang="en-US" sz="36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16512"/>
          <a:stretch>
            <a:fillRect/>
          </a:stretch>
        </p:blipFill>
        <p:spPr bwMode="auto">
          <a:xfrm>
            <a:off x="304800" y="1276350"/>
            <a:ext cx="7239000" cy="3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0" y="1276350"/>
            <a:ext cx="1447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 Successful installation you would be prompted for eclipse restart. Accept the restart confirmation to restart your eclipse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533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 smtClean="0"/>
              <a:t>In Eclipse navigate to File &gt;&gt; New Project &gt;&gt; Maven &gt;&gt; Maven Project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a typeface="ＭＳ Ｐゴシック"/>
                <a:cs typeface="ＭＳ Ｐゴシック"/>
              </a:rPr>
              <a:t>Creating Maven Project in Eclipse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174750"/>
            <a:ext cx="5181600" cy="359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35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&lt;dependency&gt; 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groupId</a:t>
            </a:r>
            <a:r>
              <a:rPr lang="en-US" sz="1800" dirty="0" smtClean="0"/>
              <a:t>&gt;</a:t>
            </a:r>
            <a:r>
              <a:rPr lang="en-US" sz="1800" dirty="0" err="1" smtClean="0"/>
              <a:t>com.oracle</a:t>
            </a:r>
            <a:r>
              <a:rPr lang="en-US" sz="1800" dirty="0" smtClean="0"/>
              <a:t>&lt;/</a:t>
            </a:r>
            <a:r>
              <a:rPr lang="en-US" sz="1800" dirty="0" err="1" smtClean="0"/>
              <a:t>groupId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artifactId</a:t>
            </a:r>
            <a:r>
              <a:rPr lang="en-US" sz="1800" dirty="0" smtClean="0"/>
              <a:t>&gt;ojdbc14&lt;/</a:t>
            </a:r>
            <a:r>
              <a:rPr lang="en-US" sz="1800" dirty="0" err="1" smtClean="0"/>
              <a:t>artifactId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&lt;version&gt;10.2.0.&lt;/version&gt; </a:t>
            </a:r>
          </a:p>
          <a:p>
            <a:pPr>
              <a:buNone/>
            </a:pPr>
            <a:r>
              <a:rPr lang="en-US" sz="1800" dirty="0" smtClean="0"/>
              <a:t>&lt;scope&gt;system&lt;/scope&gt; 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systemPath</a:t>
            </a:r>
            <a:r>
              <a:rPr lang="en-US" sz="1800" dirty="0" smtClean="0"/>
              <a:t>&gt;DRIVER NAME</a:t>
            </a:r>
            <a:r>
              <a:rPr lang="en-US" sz="1800" dirty="0" smtClean="0"/>
              <a:t>:/</a:t>
            </a:r>
            <a:r>
              <a:rPr lang="en-US" sz="1800" dirty="0" smtClean="0"/>
              <a:t>oracle/</a:t>
            </a:r>
            <a:r>
              <a:rPr lang="en-US" sz="1800" dirty="0" err="1" smtClean="0"/>
              <a:t>webdriver</a:t>
            </a:r>
            <a:r>
              <a:rPr lang="en-US" sz="1800" dirty="0" smtClean="0"/>
              <a:t>/ojdbc14--10.2.0.jar</a:t>
            </a:r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systemPath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&lt;/dependency&gt;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a typeface="ＭＳ Ｐゴシック"/>
                <a:cs typeface="ＭＳ Ｐゴシック"/>
              </a:rPr>
              <a:t>Adding Dependency in pom.xml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35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Select File→ Import in Eclipse editor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Importing Java Maven project into eclipse</a:t>
            </a:r>
            <a:endParaRPr lang="en-US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93800"/>
            <a:ext cx="3805238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193800"/>
            <a:ext cx="35814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ea typeface="ＭＳ Ｐゴシック"/>
                <a:cs typeface="ＭＳ Ｐゴシック"/>
              </a:rPr>
              <a:t>Functional test folder structure</a:t>
            </a:r>
            <a:endParaRPr lang="en-US" sz="36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66751"/>
            <a:ext cx="2840381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" name="Line Callout 1 (Border and Accent Bar) 7"/>
          <p:cNvSpPr/>
          <p:nvPr/>
        </p:nvSpPr>
        <p:spPr>
          <a:xfrm>
            <a:off x="5562600" y="742950"/>
            <a:ext cx="1447800" cy="609600"/>
          </a:xfrm>
          <a:prstGeom prst="accentBorderCallout1">
            <a:avLst>
              <a:gd name="adj1" fmla="val 51867"/>
              <a:gd name="adj2" fmla="val -6385"/>
              <a:gd name="adj3" fmla="val 124188"/>
              <a:gd name="adj4" fmla="val -187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Maintains Code Implementations</a:t>
            </a:r>
            <a:endParaRPr lang="en-US" sz="1200" dirty="0"/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5562600" y="1428750"/>
            <a:ext cx="1447800" cy="609600"/>
          </a:xfrm>
          <a:prstGeom prst="accentBorderCallout1">
            <a:avLst>
              <a:gd name="adj1" fmla="val 51867"/>
              <a:gd name="adj2" fmla="val -6385"/>
              <a:gd name="adj3" fmla="val 96915"/>
              <a:gd name="adj4" fmla="val -179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Utility Classes</a:t>
            </a:r>
            <a:endParaRPr lang="en-US" sz="1200" dirty="0"/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5562600" y="2114550"/>
            <a:ext cx="2133600" cy="609600"/>
          </a:xfrm>
          <a:prstGeom prst="accentBorderCallout1">
            <a:avLst>
              <a:gd name="adj1" fmla="val 51867"/>
              <a:gd name="adj2" fmla="val -6385"/>
              <a:gd name="adj3" fmla="val 59902"/>
              <a:gd name="adj4" fmla="val -121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Constant </a:t>
            </a:r>
            <a:r>
              <a:rPr lang="en-US" sz="1200" dirty="0" smtClean="0">
                <a:solidFill>
                  <a:schemeClr val="bg1"/>
                </a:solidFill>
              </a:rPr>
              <a:t>values used to describe the roles of various UI objects in an </a:t>
            </a:r>
            <a:r>
              <a:rPr lang="en-US" sz="1200" dirty="0" smtClean="0">
                <a:solidFill>
                  <a:schemeClr val="bg1"/>
                </a:solidFill>
              </a:rPr>
              <a:t>application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5562600" y="2800350"/>
            <a:ext cx="1447800" cy="609600"/>
          </a:xfrm>
          <a:prstGeom prst="accentBorderCallout1">
            <a:avLst>
              <a:gd name="adj1" fmla="val 51867"/>
              <a:gd name="adj2" fmla="val -6385"/>
              <a:gd name="adj3" fmla="val 54058"/>
              <a:gd name="adj4" fmla="val -197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Raw data and user inputs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Line Callout 1 (Border and Accent Bar) 11"/>
          <p:cNvSpPr/>
          <p:nvPr/>
        </p:nvSpPr>
        <p:spPr>
          <a:xfrm>
            <a:off x="5562600" y="3486150"/>
            <a:ext cx="1447800" cy="609600"/>
          </a:xfrm>
          <a:prstGeom prst="accentBorderCallout1">
            <a:avLst>
              <a:gd name="adj1" fmla="val 51867"/>
              <a:gd name="adj2" fmla="val -6385"/>
              <a:gd name="adj3" fmla="val 38474"/>
              <a:gd name="adj4" fmla="val -184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Test Cases &amp; Test Suites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5562600" y="4171950"/>
            <a:ext cx="1447800" cy="609600"/>
          </a:xfrm>
          <a:prstGeom prst="accentBorderCallout1">
            <a:avLst>
              <a:gd name="adj1" fmla="val 51867"/>
              <a:gd name="adj2" fmla="val -6385"/>
              <a:gd name="adj3" fmla="val -10228"/>
              <a:gd name="adj4" fmla="val -220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Maven Dependencies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4400550"/>
            <a:ext cx="12192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Pom.xml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40386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Re-Usable Methods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Common methods will be defined in the screen classes available in /</a:t>
            </a:r>
            <a:r>
              <a:rPr lang="en-US" sz="1500" dirty="0" err="1" smtClean="0"/>
              <a:t>src</a:t>
            </a:r>
            <a:r>
              <a:rPr lang="en-US" sz="1500" dirty="0" smtClean="0"/>
              <a:t>/main/java directory</a:t>
            </a:r>
          </a:p>
          <a:p>
            <a:pPr algn="just"/>
            <a:r>
              <a:rPr lang="en-US" sz="1800" dirty="0" smtClean="0"/>
              <a:t>Constant </a:t>
            </a:r>
            <a:r>
              <a:rPr lang="en-US" sz="1800" dirty="0" smtClean="0"/>
              <a:t>Declaration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Constants </a:t>
            </a:r>
            <a:r>
              <a:rPr lang="en-US" sz="1500" dirty="0" smtClean="0"/>
              <a:t>will be maintained in </a:t>
            </a:r>
            <a:r>
              <a:rPr lang="en-US" sz="1500" dirty="0" err="1" smtClean="0"/>
              <a:t>util</a:t>
            </a:r>
            <a:r>
              <a:rPr lang="en-US" sz="1500" dirty="0" smtClean="0"/>
              <a:t> classes under /</a:t>
            </a:r>
            <a:r>
              <a:rPr lang="en-US" sz="1500" dirty="0" err="1" smtClean="0"/>
              <a:t>src</a:t>
            </a:r>
            <a:r>
              <a:rPr lang="en-US" sz="1500" dirty="0" smtClean="0"/>
              <a:t>/main/java directory</a:t>
            </a:r>
          </a:p>
          <a:p>
            <a:pPr algn="just"/>
            <a:r>
              <a:rPr lang="en-US" sz="1800" dirty="0" smtClean="0"/>
              <a:t>Inputs </a:t>
            </a:r>
            <a:r>
              <a:rPr lang="en-US" sz="1800" dirty="0" smtClean="0"/>
              <a:t>assigned to constants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Raw data will be maintained under /</a:t>
            </a:r>
            <a:r>
              <a:rPr lang="en-US" sz="1500" dirty="0" err="1" smtClean="0"/>
              <a:t>src</a:t>
            </a:r>
            <a:r>
              <a:rPr lang="en-US" sz="1500" dirty="0" smtClean="0"/>
              <a:t>/main/resources</a:t>
            </a:r>
          </a:p>
          <a:p>
            <a:pPr algn="just"/>
            <a:r>
              <a:rPr lang="en-US" sz="1800" dirty="0" err="1" smtClean="0"/>
              <a:t>Testcases</a:t>
            </a:r>
            <a:endParaRPr lang="en-US" sz="1800" dirty="0" smtClean="0"/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All the </a:t>
            </a:r>
            <a:r>
              <a:rPr lang="en-US" sz="1500" dirty="0" err="1" smtClean="0"/>
              <a:t>Junit</a:t>
            </a:r>
            <a:r>
              <a:rPr lang="en-US" sz="1500" dirty="0" smtClean="0"/>
              <a:t> </a:t>
            </a:r>
            <a:r>
              <a:rPr lang="en-US" sz="1500" dirty="0" smtClean="0"/>
              <a:t>Test cases </a:t>
            </a:r>
            <a:r>
              <a:rPr lang="en-US" sz="1500" dirty="0" smtClean="0"/>
              <a:t>will be maintained under /</a:t>
            </a:r>
            <a:r>
              <a:rPr lang="en-US" sz="1500" dirty="0" err="1" smtClean="0"/>
              <a:t>src</a:t>
            </a:r>
            <a:r>
              <a:rPr lang="en-US" sz="1500" dirty="0" smtClean="0"/>
              <a:t>/test/java directory</a:t>
            </a:r>
          </a:p>
          <a:p>
            <a:pPr algn="just"/>
            <a:r>
              <a:rPr lang="en-US" sz="1800" dirty="0" err="1" smtClean="0"/>
              <a:t>TestSuite</a:t>
            </a:r>
            <a:r>
              <a:rPr lang="en-US" sz="1800" dirty="0" smtClean="0"/>
              <a:t> </a:t>
            </a:r>
            <a:r>
              <a:rPr lang="en-US" sz="1800" dirty="0" smtClean="0"/>
              <a:t>creation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err="1" smtClean="0"/>
              <a:t>Testsuites</a:t>
            </a:r>
            <a:r>
              <a:rPr lang="en-US" sz="1500" dirty="0" smtClean="0"/>
              <a:t> </a:t>
            </a:r>
            <a:r>
              <a:rPr lang="en-US" sz="1500" dirty="0" smtClean="0"/>
              <a:t>and </a:t>
            </a:r>
            <a:r>
              <a:rPr lang="en-US" sz="1500" dirty="0" smtClean="0"/>
              <a:t>test cases </a:t>
            </a:r>
            <a:r>
              <a:rPr lang="en-US" sz="1500" dirty="0" smtClean="0"/>
              <a:t>will be maintained under /</a:t>
            </a:r>
            <a:r>
              <a:rPr lang="en-US" sz="1500" dirty="0" err="1" smtClean="0"/>
              <a:t>src</a:t>
            </a:r>
            <a:r>
              <a:rPr lang="en-US" sz="1500" dirty="0" smtClean="0"/>
              <a:t>/test/java</a:t>
            </a:r>
          </a:p>
          <a:p>
            <a:pPr algn="just"/>
            <a:r>
              <a:rPr lang="en-US" sz="1800" dirty="0" smtClean="0"/>
              <a:t>Maven </a:t>
            </a:r>
            <a:r>
              <a:rPr lang="en-US" sz="1800" dirty="0" err="1" smtClean="0"/>
              <a:t>dependencies</a:t>
            </a:r>
            <a:r>
              <a:rPr lang="en-US" sz="1800" dirty="0" err="1" smtClean="0">
                <a:sym typeface="Wingdings" pitchFamily="2" charset="2"/>
              </a:rPr>
              <a:t></a:t>
            </a:r>
            <a:r>
              <a:rPr lang="en-US" sz="1800" dirty="0" err="1" smtClean="0"/>
              <a:t>pom.xml</a:t>
            </a:r>
            <a:endParaRPr lang="en-US" sz="1800" dirty="0" smtClean="0"/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All the maven dependencies will be mentioned in pom.xml file</a:t>
            </a:r>
          </a:p>
          <a:p>
            <a:pPr algn="just"/>
            <a:endParaRPr lang="en-US" sz="1800" dirty="0" smtClean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a typeface="ＭＳ Ｐゴシック"/>
                <a:cs typeface="ＭＳ Ｐゴシック"/>
              </a:rPr>
              <a:t>Steps to create Selenium test cases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95350"/>
            <a:ext cx="8461874" cy="321542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Selenium is an Open source automation testing tool </a:t>
            </a:r>
          </a:p>
          <a:p>
            <a:pPr algn="just"/>
            <a:r>
              <a:rPr lang="en-US" sz="1800" dirty="0" smtClean="0"/>
              <a:t>Using Selenium Web based applications can be automated but desktop applications cannot be done</a:t>
            </a:r>
          </a:p>
          <a:p>
            <a:pPr algn="just"/>
            <a:r>
              <a:rPr lang="en-US" sz="1800" dirty="0" smtClean="0"/>
              <a:t>Selenium is an Easy, flexible and most widely used testing tool</a:t>
            </a:r>
          </a:p>
          <a:p>
            <a:pPr algn="just"/>
            <a:endParaRPr lang="en-US" sz="1800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Selenium?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200150"/>
            <a:ext cx="3429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Test Case</a:t>
            </a:r>
          </a:p>
          <a:p>
            <a:pPr algn="ctr"/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The test case, is a set procedure that guides a tester to execute a </a:t>
            </a:r>
            <a:r>
              <a:rPr lang="en-US" sz="16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test</a:t>
            </a:r>
            <a:endParaRPr lang="en-US" sz="1600" dirty="0" smtClean="0">
              <a:solidFill>
                <a:schemeClr val="bg1"/>
              </a:solidFill>
              <a:ea typeface="ＭＳ Ｐゴシック"/>
              <a:cs typeface="ＭＳ Ｐゴシック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>
              <a:solidFill>
                <a:schemeClr val="bg1"/>
              </a:solidFill>
              <a:ea typeface="ＭＳ Ｐゴシック"/>
              <a:cs typeface="ＭＳ Ｐゴシック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Test cases are individual java classes which perform unique testing scenarios against the application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1200150"/>
            <a:ext cx="3429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Test Suite</a:t>
            </a:r>
          </a:p>
          <a:p>
            <a:pPr algn="ctr"/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A </a:t>
            </a:r>
            <a:r>
              <a:rPr lang="en-US" sz="1600" dirty="0" err="1" smtClean="0"/>
              <a:t>TestSuite</a:t>
            </a:r>
            <a:r>
              <a:rPr lang="en-US" sz="1600" dirty="0" smtClean="0"/>
              <a:t> is a Composite of Tests. It runs a collection of test cases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This is also a </a:t>
            </a:r>
            <a:r>
              <a:rPr lang="en-US" sz="1600" dirty="0" err="1" smtClean="0"/>
              <a:t>JUnit</a:t>
            </a:r>
            <a:r>
              <a:rPr lang="en-US" sz="1600" dirty="0" smtClean="0"/>
              <a:t> suite class which calls the rest of the individual test cases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Test method is written for testing an activity.</a:t>
            </a:r>
          </a:p>
          <a:p>
            <a:pPr algn="just"/>
            <a:r>
              <a:rPr lang="en-US" sz="1800" dirty="0" smtClean="0"/>
              <a:t>There can be n number of test methods under a test case. </a:t>
            </a:r>
          </a:p>
          <a:p>
            <a:pPr algn="just"/>
            <a:r>
              <a:rPr lang="en-US" sz="1800" dirty="0" smtClean="0"/>
              <a:t>Test case calls the test methods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Test Method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533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 smtClean="0"/>
              <a:t>To create a suite class</a:t>
            </a:r>
          </a:p>
          <a:p>
            <a:pPr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800" dirty="0" smtClean="0"/>
              <a:t>Suite Class: This is also a </a:t>
            </a:r>
            <a:r>
              <a:rPr lang="en-US" sz="1800" dirty="0" err="1" smtClean="0"/>
              <a:t>JUnit</a:t>
            </a:r>
            <a:r>
              <a:rPr lang="en-US" sz="1800" dirty="0" smtClean="0"/>
              <a:t> suite class which calls the rest of the </a:t>
            </a:r>
            <a:r>
              <a:rPr lang="en-US" sz="1800" dirty="0" smtClean="0"/>
              <a:t>individual </a:t>
            </a:r>
            <a:r>
              <a:rPr lang="en-US" sz="1800" dirty="0" smtClean="0"/>
              <a:t>test cases</a:t>
            </a:r>
          </a:p>
          <a:p>
            <a:pPr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800" dirty="0" smtClean="0"/>
              <a:t>Right click on the project created Select new →others →java→ </a:t>
            </a:r>
            <a:r>
              <a:rPr lang="en-US" sz="1800" dirty="0" err="1" smtClean="0"/>
              <a:t>JUnit</a:t>
            </a:r>
            <a:r>
              <a:rPr lang="en-US" sz="1800" dirty="0" smtClean="0"/>
              <a:t>→ </a:t>
            </a:r>
            <a:r>
              <a:rPr lang="en-US" sz="1800" dirty="0" err="1" smtClean="0"/>
              <a:t>Junit</a:t>
            </a:r>
            <a:r>
              <a:rPr lang="en-US" sz="1800" dirty="0" smtClean="0"/>
              <a:t> suite class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Creating a Test Suite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Creating a Test Suite</a:t>
            </a:r>
            <a:endParaRPr lang="en-US" sz="3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742950"/>
            <a:ext cx="84134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35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Select the </a:t>
            </a:r>
            <a:r>
              <a:rPr lang="en-US" sz="1800" dirty="0" smtClean="0"/>
              <a:t>test cases </a:t>
            </a:r>
            <a:r>
              <a:rPr lang="en-US" sz="1800" dirty="0" smtClean="0"/>
              <a:t>that should be grouped under the </a:t>
            </a:r>
            <a:r>
              <a:rPr lang="en-US" sz="1800" dirty="0" err="1" smtClean="0"/>
              <a:t>testsuite</a:t>
            </a:r>
            <a:r>
              <a:rPr lang="en-US" sz="1800" dirty="0" smtClean="0"/>
              <a:t> (if any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Importing Java Maven project into eclipse</a:t>
            </a:r>
            <a:endParaRPr lang="en-US" sz="36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23950"/>
            <a:ext cx="3118276" cy="362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123950"/>
            <a:ext cx="2971800" cy="362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This is a root </a:t>
            </a:r>
            <a:r>
              <a:rPr lang="en-US" sz="1800" dirty="0" err="1" smtClean="0"/>
              <a:t>JUnit</a:t>
            </a:r>
            <a:r>
              <a:rPr lang="en-US" sz="1800" dirty="0" smtClean="0"/>
              <a:t> suite class that can either call a suite of classes or individual test cases.</a:t>
            </a:r>
          </a:p>
          <a:p>
            <a:pPr algn="just"/>
            <a:r>
              <a:rPr lang="en-US" sz="1800" dirty="0" smtClean="0"/>
              <a:t>In Phresco testing Framework a </a:t>
            </a:r>
            <a:r>
              <a:rPr lang="en-US" sz="1800" dirty="0" err="1" smtClean="0"/>
              <a:t>JUnit</a:t>
            </a:r>
            <a:r>
              <a:rPr lang="en-US" sz="1800" dirty="0" smtClean="0"/>
              <a:t> suite class is named as “</a:t>
            </a:r>
            <a:r>
              <a:rPr lang="en-US" sz="1800" dirty="0" err="1" smtClean="0"/>
              <a:t>AllTest</a:t>
            </a:r>
            <a:r>
              <a:rPr lang="en-US" sz="1800" dirty="0" smtClean="0"/>
              <a:t>”.</a:t>
            </a:r>
          </a:p>
          <a:p>
            <a:pPr algn="just"/>
            <a:r>
              <a:rPr lang="en-US" sz="1800" dirty="0" smtClean="0"/>
              <a:t>Following </a:t>
            </a:r>
            <a:r>
              <a:rPr lang="en-US" sz="1800" dirty="0" smtClean="0"/>
              <a:t>is the </a:t>
            </a:r>
            <a:r>
              <a:rPr lang="en-US" sz="1800" dirty="0" err="1" smtClean="0"/>
              <a:t>AllTest</a:t>
            </a:r>
            <a:r>
              <a:rPr lang="en-US" sz="1800" dirty="0" smtClean="0"/>
              <a:t> file which shows up how to add / include another suite class inside it.</a:t>
            </a:r>
          </a:p>
          <a:p>
            <a:pPr algn="just">
              <a:buNone/>
            </a:pPr>
            <a:r>
              <a:rPr lang="en-US" sz="1200" dirty="0" smtClean="0"/>
              <a:t>	package </a:t>
            </a:r>
            <a:r>
              <a:rPr lang="en-US" sz="1200" dirty="0" err="1" smtClean="0"/>
              <a:t>com.photon.phresco.testcases</a:t>
            </a:r>
            <a:r>
              <a:rPr lang="en-US" sz="1200" dirty="0" smtClean="0"/>
              <a:t>;</a:t>
            </a:r>
          </a:p>
          <a:p>
            <a:pPr algn="just">
              <a:buNone/>
            </a:pPr>
            <a:r>
              <a:rPr lang="en-US" sz="1200" dirty="0" smtClean="0"/>
              <a:t>	import </a:t>
            </a:r>
            <a:r>
              <a:rPr lang="en-US" sz="1200" dirty="0" err="1" smtClean="0"/>
              <a:t>org.junit.runner.RunWith</a:t>
            </a:r>
            <a:r>
              <a:rPr lang="en-US" sz="1200" dirty="0" smtClean="0"/>
              <a:t>;</a:t>
            </a:r>
          </a:p>
          <a:p>
            <a:pPr algn="just">
              <a:buNone/>
            </a:pPr>
            <a:r>
              <a:rPr lang="en-US" sz="1200" dirty="0" smtClean="0"/>
              <a:t>	import </a:t>
            </a:r>
            <a:r>
              <a:rPr lang="en-US" sz="1200" dirty="0" err="1" smtClean="0"/>
              <a:t>org.junit.runners.Suite</a:t>
            </a:r>
            <a:r>
              <a:rPr lang="en-US" sz="1200" dirty="0" smtClean="0"/>
              <a:t>;</a:t>
            </a:r>
          </a:p>
          <a:p>
            <a:pPr algn="just">
              <a:buNone/>
            </a:pPr>
            <a:r>
              <a:rPr lang="en-US" sz="1200" dirty="0" smtClean="0"/>
              <a:t>	import </a:t>
            </a:r>
            <a:r>
              <a:rPr lang="en-US" sz="1200" dirty="0" err="1" smtClean="0"/>
              <a:t>org.junit.runners.Suite.SuiteClasses</a:t>
            </a:r>
            <a:r>
              <a:rPr lang="en-US" sz="1200" dirty="0" smtClean="0"/>
              <a:t>;</a:t>
            </a:r>
          </a:p>
          <a:p>
            <a:pPr algn="just">
              <a:buNone/>
            </a:pPr>
            <a:r>
              <a:rPr lang="en-US" sz="1200" dirty="0" smtClean="0"/>
              <a:t>	@</a:t>
            </a:r>
            <a:r>
              <a:rPr lang="en-US" sz="1200" dirty="0" err="1" smtClean="0"/>
              <a:t>RunWith</a:t>
            </a:r>
            <a:r>
              <a:rPr lang="en-US" sz="1200" dirty="0" smtClean="0"/>
              <a:t>(</a:t>
            </a:r>
            <a:r>
              <a:rPr lang="en-US" sz="1200" dirty="0" err="1" smtClean="0"/>
              <a:t>Suite.class</a:t>
            </a:r>
            <a:r>
              <a:rPr lang="en-US" sz="1200" dirty="0" smtClean="0"/>
              <a:t>)</a:t>
            </a:r>
          </a:p>
          <a:p>
            <a:pPr algn="just">
              <a:buNone/>
            </a:pPr>
            <a:r>
              <a:rPr lang="en-US" sz="1200" dirty="0" smtClean="0"/>
              <a:t>	@</a:t>
            </a:r>
            <a:r>
              <a:rPr lang="en-US" sz="1200" dirty="0" err="1" smtClean="0"/>
              <a:t>SuiteClasses</a:t>
            </a:r>
            <a:r>
              <a:rPr lang="en-US" sz="1200" dirty="0" smtClean="0"/>
              <a:t>({</a:t>
            </a:r>
            <a:r>
              <a:rPr lang="en-US" sz="1200" dirty="0" err="1" smtClean="0"/>
              <a:t>Registration.class,LoginPage.class</a:t>
            </a:r>
            <a:r>
              <a:rPr lang="en-US" sz="1200" dirty="0" smtClean="0"/>
              <a:t>})</a:t>
            </a:r>
          </a:p>
          <a:p>
            <a:pPr algn="just">
              <a:buNone/>
            </a:pPr>
            <a:r>
              <a:rPr lang="en-US" sz="1200" dirty="0" smtClean="0"/>
              <a:t>	public </a:t>
            </a:r>
            <a:r>
              <a:rPr lang="en-US" sz="1200" dirty="0" smtClean="0"/>
              <a:t>class </a:t>
            </a:r>
            <a:r>
              <a:rPr lang="en-US" sz="1200" dirty="0" err="1" smtClean="0"/>
              <a:t>AllTest</a:t>
            </a:r>
            <a:r>
              <a:rPr lang="en-US" sz="1200" dirty="0" smtClean="0"/>
              <a:t> {</a:t>
            </a:r>
          </a:p>
          <a:p>
            <a:pPr algn="just">
              <a:buNone/>
            </a:pPr>
            <a:r>
              <a:rPr lang="en-US" sz="1200" dirty="0" smtClean="0"/>
              <a:t>	}</a:t>
            </a:r>
            <a:endParaRPr lang="en-US" sz="1200" dirty="0" smtClean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AllTest</a:t>
            </a:r>
            <a:r>
              <a:rPr lang="en-US" sz="3600" dirty="0" smtClean="0"/>
              <a:t> (Test Suite)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ea typeface="ＭＳ Ｐゴシック"/>
                <a:cs typeface="ＭＳ Ｐゴシック"/>
              </a:rPr>
              <a:t>Maven Test Execution in Eclipse</a:t>
            </a:r>
            <a:endParaRPr lang="en-US" sz="36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66750"/>
            <a:ext cx="6516688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0" y="-19050"/>
            <a:ext cx="9372600" cy="7620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ea typeface="ＭＳ Ｐゴシック"/>
                <a:cs typeface="ＭＳ Ｐゴシック"/>
              </a:rPr>
              <a:t>Report Generation in </a:t>
            </a:r>
            <a:r>
              <a:rPr lang="en-US" sz="3200" dirty="0" smtClean="0">
                <a:ea typeface="ＭＳ Ｐゴシック"/>
                <a:cs typeface="ＭＳ Ｐゴシック"/>
              </a:rPr>
              <a:t>Phresco- Success</a:t>
            </a:r>
            <a:br>
              <a:rPr lang="en-US" sz="3200" dirty="0" smtClean="0">
                <a:ea typeface="ＭＳ Ｐゴシック"/>
                <a:cs typeface="ＭＳ Ｐゴシック"/>
              </a:rPr>
            </a:br>
            <a:r>
              <a:rPr lang="en-US" sz="3200" dirty="0" smtClean="0">
                <a:ea typeface="ＭＳ Ｐゴシック"/>
                <a:cs typeface="ＭＳ Ｐゴシック"/>
              </a:rPr>
              <a:t>Report</a:t>
            </a:r>
            <a:endParaRPr lang="en-US" sz="3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b="25093"/>
          <a:stretch>
            <a:fillRect/>
          </a:stretch>
        </p:blipFill>
        <p:spPr bwMode="auto">
          <a:xfrm>
            <a:off x="1524000" y="903298"/>
            <a:ext cx="5981700" cy="163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 b="7297"/>
          <a:stretch>
            <a:fillRect/>
          </a:stretch>
        </p:blipFill>
        <p:spPr bwMode="auto">
          <a:xfrm>
            <a:off x="1562100" y="2693027"/>
            <a:ext cx="5981700" cy="198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ea typeface="ＭＳ Ｐゴシック"/>
                <a:cs typeface="ＭＳ Ｐゴシック"/>
              </a:rPr>
              <a:t>Success </a:t>
            </a:r>
            <a:r>
              <a:rPr lang="en-US" sz="3200" dirty="0" smtClean="0">
                <a:ea typeface="ＭＳ Ｐゴシック"/>
                <a:cs typeface="ＭＳ Ｐゴシック"/>
              </a:rPr>
              <a:t>Report - Continued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90550"/>
            <a:ext cx="7543800" cy="41488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ea typeface="ＭＳ Ｐゴシック"/>
                <a:cs typeface="ＭＳ Ｐゴシック"/>
              </a:rPr>
              <a:t>Success </a:t>
            </a:r>
            <a:r>
              <a:rPr lang="en-US" sz="3200" dirty="0" smtClean="0">
                <a:ea typeface="ＭＳ Ｐゴシック"/>
                <a:cs typeface="ＭＳ Ｐゴシック"/>
              </a:rPr>
              <a:t>Report - Continued</a:t>
            </a:r>
            <a:endParaRPr lang="en-US" sz="3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19150"/>
            <a:ext cx="61722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3659188" y="685800"/>
            <a:ext cx="1979612" cy="590550"/>
            <a:chOff x="3369921" y="668848"/>
            <a:chExt cx="1980075" cy="787410"/>
          </a:xfrm>
          <a:solidFill>
            <a:srgbClr val="92D050"/>
          </a:solidFill>
        </p:grpSpPr>
        <p:sp>
          <p:nvSpPr>
            <p:cNvPr id="8" name="Rounded Rectangle 131"/>
            <p:cNvSpPr/>
            <p:nvPr/>
          </p:nvSpPr>
          <p:spPr>
            <a:xfrm>
              <a:off x="3369921" y="668848"/>
              <a:ext cx="1980075" cy="787410"/>
            </a:xfrm>
            <a:prstGeom prst="roundRect">
              <a:avLst>
                <a:gd name="adj" fmla="val 10000"/>
              </a:avLst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9" name="Rounded Rectangle 5"/>
            <p:cNvSpPr/>
            <p:nvPr/>
          </p:nvSpPr>
          <p:spPr>
            <a:xfrm>
              <a:off x="3393739" y="692660"/>
              <a:ext cx="1932440" cy="739784"/>
            </a:xfrm>
            <a:prstGeom prst="rect">
              <a:avLst/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tIns="30480" rIns="45720" bIns="30480" anchor="ctr"/>
            <a:lstStyle/>
            <a:p>
              <a:pPr algn="ctr" defTabSz="1066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0" dirty="0" smtClean="0">
                  <a:solidFill>
                    <a:prstClr val="white"/>
                  </a:solidFill>
                  <a:latin typeface="Calibri"/>
                </a:rPr>
                <a:t>Languages</a:t>
              </a:r>
              <a:endParaRPr lang="en-US" sz="2000" b="1" kern="0" dirty="0" smtClea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457200" y="685800"/>
            <a:ext cx="1979613" cy="590550"/>
            <a:chOff x="3369921" y="668848"/>
            <a:chExt cx="1980075" cy="787410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>
            <a:xfrm>
              <a:off x="3369921" y="668848"/>
              <a:ext cx="1980075" cy="787410"/>
            </a:xfrm>
            <a:prstGeom prst="roundRect">
              <a:avLst>
                <a:gd name="adj" fmla="val 10000"/>
              </a:avLst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Rounded Rectangle 5"/>
            <p:cNvSpPr/>
            <p:nvPr/>
          </p:nvSpPr>
          <p:spPr>
            <a:xfrm>
              <a:off x="3393740" y="692660"/>
              <a:ext cx="1932438" cy="739784"/>
            </a:xfrm>
            <a:prstGeom prst="rect">
              <a:avLst/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tIns="30480" rIns="45720" bIns="30480" anchor="ctr"/>
            <a:lstStyle/>
            <a:p>
              <a:pPr algn="ctr" defTabSz="1066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0" dirty="0" smtClean="0">
                  <a:solidFill>
                    <a:schemeClr val="accent2">
                      <a:lumMod val="75000"/>
                    </a:schemeClr>
                  </a:solidFill>
                  <a:latin typeface="Calibri"/>
                </a:rPr>
                <a:t>Browsers</a:t>
              </a:r>
              <a:endParaRPr lang="en-US" sz="2000" b="1" kern="0" dirty="0">
                <a:solidFill>
                  <a:schemeClr val="accent2">
                    <a:lumMod val="75000"/>
                  </a:schemeClr>
                </a:solidFill>
                <a:latin typeface="Calibri"/>
              </a:endParaRPr>
            </a:p>
          </p:txBody>
        </p:sp>
      </p:grp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6707187" y="685800"/>
            <a:ext cx="1979613" cy="590550"/>
            <a:chOff x="3369921" y="668848"/>
            <a:chExt cx="1980075" cy="787410"/>
          </a:xfrm>
          <a:solidFill>
            <a:srgbClr val="92D050"/>
          </a:solidFill>
        </p:grpSpPr>
        <p:sp>
          <p:nvSpPr>
            <p:cNvPr id="14" name="Rounded Rectangle 131"/>
            <p:cNvSpPr/>
            <p:nvPr/>
          </p:nvSpPr>
          <p:spPr>
            <a:xfrm>
              <a:off x="3369921" y="668848"/>
              <a:ext cx="1980075" cy="787410"/>
            </a:xfrm>
            <a:prstGeom prst="roundRect">
              <a:avLst>
                <a:gd name="adj" fmla="val 10000"/>
              </a:avLst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5" name="Rounded Rectangle 5"/>
            <p:cNvSpPr/>
            <p:nvPr/>
          </p:nvSpPr>
          <p:spPr>
            <a:xfrm>
              <a:off x="3393740" y="692660"/>
              <a:ext cx="1932438" cy="739784"/>
            </a:xfrm>
            <a:prstGeom prst="rect">
              <a:avLst/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tIns="30480" rIns="45720" bIns="30480" anchor="ctr"/>
            <a:lstStyle/>
            <a:p>
              <a:pPr algn="ctr" defTabSz="1066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0" dirty="0" smtClean="0">
                  <a:solidFill>
                    <a:prstClr val="white"/>
                  </a:solidFill>
                  <a:latin typeface="Calibri"/>
                </a:rPr>
                <a:t>OS</a:t>
              </a:r>
              <a:endParaRPr lang="en-US" sz="2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657600" y="1428750"/>
            <a:ext cx="5029200" cy="251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0" lvl="1" indent="-419100" algn="just"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</a:rPr>
              <a:t>Firefox:3.0 </a:t>
            </a:r>
            <a:r>
              <a:rPr lang="en-US" sz="1200" dirty="0" smtClean="0">
                <a:solidFill>
                  <a:schemeClr val="tx1"/>
                </a:solidFill>
              </a:rPr>
              <a:t>and </a:t>
            </a:r>
            <a:r>
              <a:rPr lang="en-US" sz="1200" dirty="0" smtClean="0">
                <a:solidFill>
                  <a:schemeClr val="tx1"/>
                </a:solidFill>
              </a:rPr>
              <a:t>above</a:t>
            </a:r>
          </a:p>
          <a:p>
            <a:pPr marL="914400" lvl="1" indent="-419100" algn="just">
              <a:buClr>
                <a:schemeClr val="dk1"/>
              </a:buClr>
              <a:buSzPct val="100000"/>
              <a:buFont typeface="+mj-lt"/>
              <a:buAutoNum type="alphaLcParenR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914400" lvl="1" indent="-419100" algn="just"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</a:rPr>
              <a:t>Google Chrome: Version 11 and </a:t>
            </a:r>
            <a:r>
              <a:rPr lang="en-US" sz="1200" dirty="0" smtClean="0">
                <a:solidFill>
                  <a:schemeClr val="tx1"/>
                </a:solidFill>
              </a:rPr>
              <a:t>above (</a:t>
            </a:r>
            <a:r>
              <a:rPr lang="en-US" sz="1200" dirty="0" smtClean="0">
                <a:solidFill>
                  <a:schemeClr val="tx1"/>
                </a:solidFill>
              </a:rPr>
              <a:t>except for </a:t>
            </a:r>
            <a:r>
              <a:rPr lang="en-US" sz="1200" dirty="0" smtClean="0">
                <a:solidFill>
                  <a:schemeClr val="tx1"/>
                </a:solidFill>
              </a:rPr>
              <a:t>PHP, </a:t>
            </a:r>
            <a:r>
              <a:rPr lang="en-US" sz="1200" dirty="0" smtClean="0">
                <a:solidFill>
                  <a:schemeClr val="tx1"/>
                </a:solidFill>
              </a:rPr>
              <a:t>Drupal web driver migration)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914400" lvl="1" indent="-419100" algn="just">
              <a:buClr>
                <a:schemeClr val="dk1"/>
              </a:buClr>
              <a:buSzPct val="100000"/>
              <a:buFont typeface="+mj-lt"/>
              <a:buAutoNum type="alphaLcParenR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914400" lvl="1" indent="-419100" algn="just"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</a:rPr>
              <a:t>Internet Explorer: Version 9 and above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914400" lvl="1" indent="-419100" algn="just">
              <a:buClr>
                <a:schemeClr val="dk1"/>
              </a:buClr>
              <a:buSzPct val="100000"/>
              <a:buFont typeface="+mj-lt"/>
              <a:buAutoNum type="alphaLcParenR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914400" lvl="1" indent="-419100" algn="just"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</a:rPr>
              <a:t>Opera: Version 10 and above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914400" lvl="1" indent="-419100" algn="just">
              <a:buClr>
                <a:schemeClr val="dk1"/>
              </a:buClr>
              <a:buSzPct val="100000"/>
              <a:buFont typeface="+mj-lt"/>
              <a:buAutoNum type="alphaLcParenR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914400" lvl="1" indent="-419100" algn="just"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n-US" sz="1200" dirty="0" smtClean="0">
                <a:solidFill>
                  <a:schemeClr val="tx1"/>
                </a:solidFill>
              </a:rPr>
              <a:t>Safari: Version 5 and above (as of now Selenium RC is only supported for functional tests)</a:t>
            </a:r>
            <a:endParaRPr lang="en" sz="1200" dirty="0" smtClean="0">
              <a:solidFill>
                <a:schemeClr val="tx1"/>
              </a:solidFill>
            </a:endParaRPr>
          </a:p>
        </p:txBody>
      </p:sp>
      <p:sp>
        <p:nvSpPr>
          <p:cNvPr id="23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Supported Browsers, Languages &amp; OS</a:t>
            </a:r>
            <a:endParaRPr lang="en-US" sz="3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8600" y="1428750"/>
            <a:ext cx="2438400" cy="2514600"/>
            <a:chOff x="228600" y="1428750"/>
            <a:chExt cx="2438400" cy="2514600"/>
          </a:xfrm>
        </p:grpSpPr>
        <p:sp>
          <p:nvSpPr>
            <p:cNvPr id="17" name="Rounded Rectangle 16"/>
            <p:cNvSpPr/>
            <p:nvPr/>
          </p:nvSpPr>
          <p:spPr>
            <a:xfrm>
              <a:off x="228600" y="1428750"/>
              <a:ext cx="2438400" cy="2514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010" name="Picture 2" descr="http://www.ixibo.com/wp-content/uploads/2010/12/web-browsers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" y="1581150"/>
              <a:ext cx="2171700" cy="21717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42797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ea typeface="ＭＳ Ｐゴシック"/>
              </a:rPr>
              <a:t>Sample Failure Report</a:t>
            </a:r>
            <a:endParaRPr lang="en-US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b="26316"/>
          <a:stretch>
            <a:fillRect/>
          </a:stretch>
        </p:blipFill>
        <p:spPr bwMode="auto">
          <a:xfrm>
            <a:off x="1828800" y="895350"/>
            <a:ext cx="53609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 b="9091"/>
          <a:stretch>
            <a:fillRect/>
          </a:stretch>
        </p:blipFill>
        <p:spPr bwMode="auto">
          <a:xfrm>
            <a:off x="1828800" y="2571750"/>
            <a:ext cx="54102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ea typeface="ＭＳ Ｐゴシック"/>
              </a:rPr>
              <a:t>Failure Report - Continued</a:t>
            </a:r>
            <a:endParaRPr lang="en-US" sz="3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b="15819"/>
          <a:stretch>
            <a:fillRect/>
          </a:stretch>
        </p:blipFill>
        <p:spPr bwMode="auto">
          <a:xfrm>
            <a:off x="457200" y="590550"/>
            <a:ext cx="82296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ea typeface="ＭＳ Ｐゴシック"/>
              </a:rPr>
              <a:t>Failure Report - Continued</a:t>
            </a:r>
            <a:endParaRPr lang="en-US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895350"/>
            <a:ext cx="5981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Phresco QA team has written automation test scripts for few accounts like 	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600" dirty="0" smtClean="0"/>
              <a:t>L’Oreal(Makeup.com), 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600" dirty="0" err="1" smtClean="0"/>
              <a:t>JnJ</a:t>
            </a:r>
            <a:r>
              <a:rPr lang="en-US" sz="1600" dirty="0" smtClean="0"/>
              <a:t>(</a:t>
            </a:r>
            <a:r>
              <a:rPr lang="en-US" sz="1600" dirty="0" err="1" smtClean="0"/>
              <a:t>Zyrtec,Mobility</a:t>
            </a:r>
            <a:r>
              <a:rPr lang="en-US" sz="1600" dirty="0" smtClean="0"/>
              <a:t>…)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600" dirty="0" smtClean="0"/>
              <a:t>Walgreens(Loyalty)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600" dirty="0" err="1" smtClean="0"/>
              <a:t>Bestbuy</a:t>
            </a:r>
            <a:r>
              <a:rPr lang="en-US" sz="1600" dirty="0" smtClean="0"/>
              <a:t>(</a:t>
            </a:r>
            <a:r>
              <a:rPr lang="en-US" sz="1600" dirty="0" err="1" smtClean="0"/>
              <a:t>PDTS,DigitalDeals</a:t>
            </a:r>
            <a:r>
              <a:rPr lang="en-US" sz="1600" dirty="0" smtClean="0"/>
              <a:t>..)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600" dirty="0" smtClean="0"/>
              <a:t>SSBT(CRA,BPC,IVL,SRE,DGF)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600" dirty="0" smtClean="0"/>
              <a:t>NBO1(</a:t>
            </a:r>
            <a:r>
              <a:rPr lang="en-US" sz="1600" dirty="0" err="1" smtClean="0"/>
              <a:t>MyTouchtunes,Karaoke</a:t>
            </a:r>
            <a:r>
              <a:rPr lang="en-US" sz="1600" dirty="0" smtClean="0"/>
              <a:t>)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600" dirty="0" smtClean="0"/>
              <a:t>VWR(Widget and Android applications)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600" dirty="0" err="1" smtClean="0"/>
              <a:t>NetSmart</a:t>
            </a:r>
            <a:endParaRPr lang="en-US" sz="1600" dirty="0" smtClean="0"/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600" dirty="0" err="1" smtClean="0"/>
              <a:t>HorizonBlue</a:t>
            </a:r>
            <a:r>
              <a:rPr lang="en-US" sz="1600" dirty="0" smtClean="0"/>
              <a:t>(Corporate Website)</a:t>
            </a:r>
          </a:p>
          <a:p>
            <a:pPr algn="just"/>
            <a:r>
              <a:rPr lang="en-US" sz="1800" dirty="0" smtClean="0"/>
              <a:t>Support for Selenium Grid and </a:t>
            </a:r>
            <a:r>
              <a:rPr lang="en-US" sz="1800" dirty="0" err="1" smtClean="0"/>
              <a:t>TestNG</a:t>
            </a:r>
            <a:r>
              <a:rPr lang="en-US" sz="1800" dirty="0" smtClean="0"/>
              <a:t> in 2.0 Release of Phresco</a:t>
            </a:r>
          </a:p>
          <a:p>
            <a:pPr algn="just"/>
            <a:endParaRPr lang="en-US" sz="1800" dirty="0" smtClean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Achievements and Road Map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60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28600" y="1428750"/>
            <a:ext cx="2895600" cy="2133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19100" algn="just">
              <a:buClr>
                <a:schemeClr val="dk1"/>
              </a:buClr>
              <a:buSzPct val="166666"/>
            </a:pPr>
            <a:r>
              <a:rPr lang="en-US" sz="1200" dirty="0" smtClean="0">
                <a:solidFill>
                  <a:schemeClr val="tx1"/>
                </a:solidFill>
              </a:rPr>
              <a:t>Java, C#, Ruby, Python, PHP, Pearl etc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2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Supported Browsers, Languages &amp; OS</a:t>
            </a:r>
            <a:endParaRPr lang="en-US" sz="3600" dirty="0"/>
          </a:p>
        </p:txBody>
      </p:sp>
      <p:grpSp>
        <p:nvGrpSpPr>
          <p:cNvPr id="16" name="Group 130"/>
          <p:cNvGrpSpPr>
            <a:grpSpLocks/>
          </p:cNvGrpSpPr>
          <p:nvPr/>
        </p:nvGrpSpPr>
        <p:grpSpPr bwMode="auto">
          <a:xfrm>
            <a:off x="3659188" y="685800"/>
            <a:ext cx="1979612" cy="590550"/>
            <a:chOff x="3369921" y="668848"/>
            <a:chExt cx="1980075" cy="787410"/>
          </a:xfrm>
          <a:solidFill>
            <a:srgbClr val="92D050"/>
          </a:solidFill>
        </p:grpSpPr>
        <p:sp>
          <p:nvSpPr>
            <p:cNvPr id="17" name="Rounded Rectangle 131"/>
            <p:cNvSpPr/>
            <p:nvPr/>
          </p:nvSpPr>
          <p:spPr>
            <a:xfrm>
              <a:off x="3369921" y="668848"/>
              <a:ext cx="1980075" cy="787410"/>
            </a:xfrm>
            <a:prstGeom prst="roundRect">
              <a:avLst>
                <a:gd name="adj" fmla="val 10000"/>
              </a:avLst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9" name="Rounded Rectangle 5"/>
            <p:cNvSpPr/>
            <p:nvPr/>
          </p:nvSpPr>
          <p:spPr>
            <a:xfrm>
              <a:off x="3393739" y="692660"/>
              <a:ext cx="1932440" cy="739784"/>
            </a:xfrm>
            <a:prstGeom prst="rect">
              <a:avLst/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tIns="30480" rIns="45720" bIns="30480" anchor="ctr"/>
            <a:lstStyle/>
            <a:p>
              <a:pPr algn="ctr" defTabSz="1066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0" dirty="0" smtClean="0">
                  <a:solidFill>
                    <a:schemeClr val="accent2">
                      <a:lumMod val="75000"/>
                    </a:schemeClr>
                  </a:solidFill>
                  <a:latin typeface="Calibri"/>
                </a:rPr>
                <a:t>Languages</a:t>
              </a:r>
              <a:endParaRPr lang="en-US" sz="2000" b="1" kern="0" dirty="0" smtClean="0">
                <a:solidFill>
                  <a:schemeClr val="accent2">
                    <a:lumMod val="75000"/>
                  </a:schemeClr>
                </a:solidFill>
                <a:latin typeface="Calibri"/>
              </a:endParaRPr>
            </a:p>
          </p:txBody>
        </p:sp>
      </p:grpSp>
      <p:grpSp>
        <p:nvGrpSpPr>
          <p:cNvPr id="20" name="Group 130"/>
          <p:cNvGrpSpPr>
            <a:grpSpLocks/>
          </p:cNvGrpSpPr>
          <p:nvPr/>
        </p:nvGrpSpPr>
        <p:grpSpPr bwMode="auto">
          <a:xfrm>
            <a:off x="457200" y="685800"/>
            <a:ext cx="1979613" cy="590550"/>
            <a:chOff x="3369921" y="668848"/>
            <a:chExt cx="1980075" cy="787410"/>
          </a:xfrm>
          <a:solidFill>
            <a:srgbClr val="92D050"/>
          </a:solidFill>
        </p:grpSpPr>
        <p:sp>
          <p:nvSpPr>
            <p:cNvPr id="22" name="Rounded Rectangle 21"/>
            <p:cNvSpPr/>
            <p:nvPr/>
          </p:nvSpPr>
          <p:spPr>
            <a:xfrm>
              <a:off x="3369921" y="668848"/>
              <a:ext cx="1980075" cy="787410"/>
            </a:xfrm>
            <a:prstGeom prst="roundRect">
              <a:avLst>
                <a:gd name="adj" fmla="val 10000"/>
              </a:avLst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23" name="Rounded Rectangle 5"/>
            <p:cNvSpPr/>
            <p:nvPr/>
          </p:nvSpPr>
          <p:spPr>
            <a:xfrm>
              <a:off x="3393740" y="692660"/>
              <a:ext cx="1932438" cy="739784"/>
            </a:xfrm>
            <a:prstGeom prst="rect">
              <a:avLst/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tIns="30480" rIns="45720" bIns="30480" anchor="ctr"/>
            <a:lstStyle/>
            <a:p>
              <a:pPr algn="ctr" defTabSz="1066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latin typeface="Calibri"/>
                </a:rPr>
                <a:t>Browsers</a:t>
              </a:r>
              <a:endParaRPr lang="en-US" sz="2000" b="1" kern="0" dirty="0">
                <a:solidFill>
                  <a:schemeClr val="bg1"/>
                </a:solidFill>
                <a:latin typeface="Calibri"/>
              </a:endParaRPr>
            </a:p>
          </p:txBody>
        </p:sp>
      </p:grpSp>
      <p:grpSp>
        <p:nvGrpSpPr>
          <p:cNvPr id="24" name="Group 130"/>
          <p:cNvGrpSpPr>
            <a:grpSpLocks/>
          </p:cNvGrpSpPr>
          <p:nvPr/>
        </p:nvGrpSpPr>
        <p:grpSpPr bwMode="auto">
          <a:xfrm>
            <a:off x="6707187" y="685800"/>
            <a:ext cx="1979613" cy="590550"/>
            <a:chOff x="3369921" y="668848"/>
            <a:chExt cx="1980075" cy="787410"/>
          </a:xfrm>
          <a:solidFill>
            <a:srgbClr val="92D050"/>
          </a:solidFill>
        </p:grpSpPr>
        <p:sp>
          <p:nvSpPr>
            <p:cNvPr id="25" name="Rounded Rectangle 131"/>
            <p:cNvSpPr/>
            <p:nvPr/>
          </p:nvSpPr>
          <p:spPr>
            <a:xfrm>
              <a:off x="3369921" y="668848"/>
              <a:ext cx="1980075" cy="787410"/>
            </a:xfrm>
            <a:prstGeom prst="roundRect">
              <a:avLst>
                <a:gd name="adj" fmla="val 10000"/>
              </a:avLst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26" name="Rounded Rectangle 5"/>
            <p:cNvSpPr/>
            <p:nvPr/>
          </p:nvSpPr>
          <p:spPr>
            <a:xfrm>
              <a:off x="3393740" y="692660"/>
              <a:ext cx="1932438" cy="739784"/>
            </a:xfrm>
            <a:prstGeom prst="rect">
              <a:avLst/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tIns="30480" rIns="45720" bIns="30480" anchor="ctr"/>
            <a:lstStyle/>
            <a:p>
              <a:pPr algn="ctr" defTabSz="1066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0" dirty="0" smtClean="0">
                  <a:solidFill>
                    <a:prstClr val="white"/>
                  </a:solidFill>
                  <a:latin typeface="Calibri"/>
                </a:rPr>
                <a:t>OS</a:t>
              </a:r>
              <a:endParaRPr lang="en-US" sz="2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05200" y="1428750"/>
            <a:ext cx="2438400" cy="2133600"/>
            <a:chOff x="3505200" y="1428750"/>
            <a:chExt cx="2438400" cy="2133600"/>
          </a:xfrm>
        </p:grpSpPr>
        <p:sp>
          <p:nvSpPr>
            <p:cNvPr id="18" name="Rounded Rectangle 17"/>
            <p:cNvSpPr/>
            <p:nvPr/>
          </p:nvSpPr>
          <p:spPr>
            <a:xfrm>
              <a:off x="3505200" y="1428750"/>
              <a:ext cx="2438400" cy="2133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990" name="Picture 6" descr="http://services.alt-soft.com/images/articles/43/primary-origi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7600" y="1504950"/>
              <a:ext cx="758825" cy="758825"/>
            </a:xfrm>
            <a:prstGeom prst="rect">
              <a:avLst/>
            </a:prstGeom>
            <a:noFill/>
          </p:spPr>
        </p:pic>
        <p:pic>
          <p:nvPicPr>
            <p:cNvPr id="41994" name="Picture 10" descr="http://drupal.org/files/project-images/ph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7601" y="2631472"/>
              <a:ext cx="990600" cy="521303"/>
            </a:xfrm>
            <a:prstGeom prst="rect">
              <a:avLst/>
            </a:prstGeom>
            <a:noFill/>
          </p:spPr>
        </p:pic>
        <p:pic>
          <p:nvPicPr>
            <p:cNvPr id="41996" name="Picture 12" descr="http://ozytive.com/wp-content/uploads/2012/10/python-logo-master-v3-tran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67200" y="1657350"/>
              <a:ext cx="1644118" cy="555334"/>
            </a:xfrm>
            <a:prstGeom prst="rect">
              <a:avLst/>
            </a:prstGeom>
            <a:noFill/>
          </p:spPr>
        </p:pic>
        <p:pic>
          <p:nvPicPr>
            <p:cNvPr id="41998" name="Picture 14" descr="http://cdn.gointerviews.com/wp-content/uploads/2012/06/Perl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2621346"/>
              <a:ext cx="990600" cy="51237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42797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81000" y="1352550"/>
            <a:ext cx="5562600" cy="2438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lvl="0" indent="-419100" algn="just">
              <a:buClr>
                <a:schemeClr val="dk1"/>
              </a:buClr>
              <a:buSzPct val="166666"/>
            </a:pPr>
            <a:r>
              <a:rPr lang="fr-FR" sz="1200" dirty="0" smtClean="0">
                <a:solidFill>
                  <a:schemeClr val="tx1"/>
                </a:solidFill>
              </a:rPr>
              <a:t>Windows, Mac, Linux, Unix </a:t>
            </a:r>
            <a:r>
              <a:rPr lang="fr-FR" sz="1200" dirty="0" smtClean="0">
                <a:solidFill>
                  <a:schemeClr val="tx1"/>
                </a:solidFill>
              </a:rPr>
              <a:t>etc.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457200" lvl="0" indent="-419100" algn="just">
              <a:buClr>
                <a:schemeClr val="dk1"/>
              </a:buClr>
              <a:buSzPct val="166666"/>
              <a:buFont typeface="Arial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3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Supported Browsers, Languages &amp; OS</a:t>
            </a:r>
            <a:endParaRPr lang="en-US" sz="3600" dirty="0"/>
          </a:p>
        </p:txBody>
      </p:sp>
      <p:grpSp>
        <p:nvGrpSpPr>
          <p:cNvPr id="17" name="Group 130"/>
          <p:cNvGrpSpPr>
            <a:grpSpLocks/>
          </p:cNvGrpSpPr>
          <p:nvPr/>
        </p:nvGrpSpPr>
        <p:grpSpPr bwMode="auto">
          <a:xfrm>
            <a:off x="3659188" y="685800"/>
            <a:ext cx="1979612" cy="590550"/>
            <a:chOff x="3369921" y="668848"/>
            <a:chExt cx="1980075" cy="787410"/>
          </a:xfrm>
          <a:solidFill>
            <a:srgbClr val="92D050"/>
          </a:solidFill>
        </p:grpSpPr>
        <p:sp>
          <p:nvSpPr>
            <p:cNvPr id="18" name="Rounded Rectangle 131"/>
            <p:cNvSpPr/>
            <p:nvPr/>
          </p:nvSpPr>
          <p:spPr>
            <a:xfrm>
              <a:off x="3369921" y="668848"/>
              <a:ext cx="1980075" cy="787410"/>
            </a:xfrm>
            <a:prstGeom prst="roundRect">
              <a:avLst>
                <a:gd name="adj" fmla="val 10000"/>
              </a:avLst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20" name="Rounded Rectangle 5"/>
            <p:cNvSpPr/>
            <p:nvPr/>
          </p:nvSpPr>
          <p:spPr>
            <a:xfrm>
              <a:off x="3393739" y="692660"/>
              <a:ext cx="1932440" cy="739784"/>
            </a:xfrm>
            <a:prstGeom prst="rect">
              <a:avLst/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tIns="30480" rIns="45720" bIns="30480" anchor="ctr"/>
            <a:lstStyle/>
            <a:p>
              <a:pPr algn="ctr" defTabSz="1066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0" dirty="0" smtClean="0">
                  <a:solidFill>
                    <a:prstClr val="white"/>
                  </a:solidFill>
                  <a:latin typeface="Calibri"/>
                </a:rPr>
                <a:t>Languages</a:t>
              </a:r>
              <a:endParaRPr lang="en-US" sz="2000" b="1" kern="0" dirty="0" smtClea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1" name="Group 130"/>
          <p:cNvGrpSpPr>
            <a:grpSpLocks/>
          </p:cNvGrpSpPr>
          <p:nvPr/>
        </p:nvGrpSpPr>
        <p:grpSpPr bwMode="auto">
          <a:xfrm>
            <a:off x="457200" y="685800"/>
            <a:ext cx="1979613" cy="590550"/>
            <a:chOff x="3369921" y="668848"/>
            <a:chExt cx="1980075" cy="787410"/>
          </a:xfrm>
          <a:solidFill>
            <a:srgbClr val="92D050"/>
          </a:solidFill>
        </p:grpSpPr>
        <p:sp>
          <p:nvSpPr>
            <p:cNvPr id="22" name="Rounded Rectangle 21"/>
            <p:cNvSpPr/>
            <p:nvPr/>
          </p:nvSpPr>
          <p:spPr>
            <a:xfrm>
              <a:off x="3369921" y="668848"/>
              <a:ext cx="1980075" cy="787410"/>
            </a:xfrm>
            <a:prstGeom prst="roundRect">
              <a:avLst>
                <a:gd name="adj" fmla="val 10000"/>
              </a:avLst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23" name="Rounded Rectangle 5"/>
            <p:cNvSpPr/>
            <p:nvPr/>
          </p:nvSpPr>
          <p:spPr>
            <a:xfrm>
              <a:off x="3393740" y="692660"/>
              <a:ext cx="1932438" cy="739784"/>
            </a:xfrm>
            <a:prstGeom prst="rect">
              <a:avLst/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tIns="30480" rIns="45720" bIns="30480" anchor="ctr"/>
            <a:lstStyle/>
            <a:p>
              <a:pPr algn="ctr" defTabSz="1066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latin typeface="Calibri"/>
                </a:rPr>
                <a:t>Browsers</a:t>
              </a:r>
              <a:endParaRPr lang="en-US" sz="2000" b="1" kern="0" dirty="0">
                <a:solidFill>
                  <a:schemeClr val="bg1"/>
                </a:solidFill>
                <a:latin typeface="Calibri"/>
              </a:endParaRPr>
            </a:p>
          </p:txBody>
        </p:sp>
      </p:grpSp>
      <p:grpSp>
        <p:nvGrpSpPr>
          <p:cNvPr id="24" name="Group 130"/>
          <p:cNvGrpSpPr>
            <a:grpSpLocks/>
          </p:cNvGrpSpPr>
          <p:nvPr/>
        </p:nvGrpSpPr>
        <p:grpSpPr bwMode="auto">
          <a:xfrm>
            <a:off x="6707187" y="685800"/>
            <a:ext cx="1979613" cy="590550"/>
            <a:chOff x="3369921" y="668848"/>
            <a:chExt cx="1980075" cy="787410"/>
          </a:xfrm>
          <a:solidFill>
            <a:srgbClr val="92D050"/>
          </a:solidFill>
        </p:grpSpPr>
        <p:sp>
          <p:nvSpPr>
            <p:cNvPr id="25" name="Rounded Rectangle 131"/>
            <p:cNvSpPr/>
            <p:nvPr/>
          </p:nvSpPr>
          <p:spPr>
            <a:xfrm>
              <a:off x="3369921" y="668848"/>
              <a:ext cx="1980075" cy="787410"/>
            </a:xfrm>
            <a:prstGeom prst="roundRect">
              <a:avLst>
                <a:gd name="adj" fmla="val 10000"/>
              </a:avLst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26" name="Rounded Rectangle 5"/>
            <p:cNvSpPr/>
            <p:nvPr/>
          </p:nvSpPr>
          <p:spPr>
            <a:xfrm>
              <a:off x="3393740" y="692660"/>
              <a:ext cx="1932438" cy="739784"/>
            </a:xfrm>
            <a:prstGeom prst="rect">
              <a:avLst/>
            </a:prstGeom>
            <a:grpFill/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tIns="30480" rIns="45720" bIns="30480" anchor="ctr"/>
            <a:lstStyle/>
            <a:p>
              <a:pPr algn="ctr" defTabSz="1066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0" dirty="0" smtClean="0">
                  <a:solidFill>
                    <a:schemeClr val="accent2">
                      <a:lumMod val="75000"/>
                    </a:schemeClr>
                  </a:solidFill>
                  <a:latin typeface="Calibri"/>
                </a:rPr>
                <a:t>OS</a:t>
              </a:r>
              <a:endParaRPr lang="en-US" sz="2000" b="1" kern="0" dirty="0">
                <a:solidFill>
                  <a:schemeClr val="accent2">
                    <a:lumMod val="75000"/>
                  </a:schemeClr>
                </a:solidFill>
                <a:latin typeface="Calibri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00800" y="1352550"/>
            <a:ext cx="2590800" cy="2438400"/>
            <a:chOff x="6400800" y="1352550"/>
            <a:chExt cx="2590800" cy="2438400"/>
          </a:xfrm>
        </p:grpSpPr>
        <p:sp>
          <p:nvSpPr>
            <p:cNvPr id="16" name="Rounded Rectangle 15"/>
            <p:cNvSpPr/>
            <p:nvPr/>
          </p:nvSpPr>
          <p:spPr>
            <a:xfrm>
              <a:off x="6400800" y="1352550"/>
              <a:ext cx="2590800" cy="2438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62" name="Picture 2" descr="http://www.support247now.com/javascript/Microsoft-Windows-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5051" y="2495550"/>
              <a:ext cx="1483149" cy="1013154"/>
            </a:xfrm>
            <a:prstGeom prst="rect">
              <a:avLst/>
            </a:prstGeom>
            <a:noFill/>
          </p:spPr>
        </p:pic>
        <p:pic>
          <p:nvPicPr>
            <p:cNvPr id="40966" name="Picture 6" descr="linux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01000" y="1504950"/>
              <a:ext cx="838200" cy="988159"/>
            </a:xfrm>
            <a:prstGeom prst="rect">
              <a:avLst/>
            </a:prstGeom>
            <a:noFill/>
          </p:spPr>
        </p:pic>
        <p:pic>
          <p:nvPicPr>
            <p:cNvPr id="40968" name="Picture 8" descr="https://encrypted-tbn3.gstatic.com/images?q=tbn:ANd9GcSNCwN0FxzIMhM1zQ_9OPjaxqoX9oxgmYHviT42v7A9WZPtHSwN0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1467798"/>
              <a:ext cx="762000" cy="95155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42797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95350"/>
            <a:ext cx="8461874" cy="321542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Selenium has a set of distinctive inbuilt </a:t>
            </a:r>
            <a:r>
              <a:rPr lang="en-US" sz="1800" dirty="0" smtClean="0"/>
              <a:t>software's </a:t>
            </a:r>
            <a:r>
              <a:rPr lang="en-US" sz="1800" dirty="0" smtClean="0"/>
              <a:t>in </a:t>
            </a:r>
            <a:r>
              <a:rPr lang="en-US" sz="1800" dirty="0" smtClean="0"/>
              <a:t>it</a:t>
            </a:r>
            <a:endParaRPr lang="en-US" sz="1800" dirty="0" smtClean="0"/>
          </a:p>
          <a:p>
            <a:pPr algn="just"/>
            <a:r>
              <a:rPr lang="en-US" sz="1800" dirty="0" smtClean="0"/>
              <a:t>Each tool holds a different approach to support the test </a:t>
            </a:r>
            <a:r>
              <a:rPr lang="en-US" sz="1800" dirty="0" smtClean="0"/>
              <a:t>automation</a:t>
            </a:r>
            <a:endParaRPr lang="en-US" sz="1800" dirty="0" smtClean="0"/>
          </a:p>
          <a:p>
            <a:pPr algn="just"/>
            <a:r>
              <a:rPr lang="en-US" sz="1800" dirty="0" smtClean="0"/>
              <a:t>Following are the components of Selenium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Selenium IDE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Selenium RC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Web Driver</a:t>
            </a:r>
          </a:p>
          <a:p>
            <a:pPr lvl="1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1500" dirty="0" smtClean="0"/>
              <a:t>Grid</a:t>
            </a:r>
          </a:p>
          <a:p>
            <a:pPr algn="just"/>
            <a:endParaRPr lang="en-US" sz="1800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Components of </a:t>
            </a:r>
            <a:r>
              <a:rPr lang="en-US" sz="3600" dirty="0" smtClean="0"/>
              <a:t>Selenium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88946"/>
            <a:ext cx="6096000" cy="241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61874" cy="3810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Selenium IDE is an Integrated Development Environment used for building </a:t>
            </a:r>
            <a:r>
              <a:rPr lang="en-US" sz="1800" dirty="0" smtClean="0"/>
              <a:t>test cases </a:t>
            </a:r>
            <a:r>
              <a:rPr lang="en-US" sz="1800" dirty="0" smtClean="0"/>
              <a:t>in Selenium.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It acts a </a:t>
            </a:r>
            <a:r>
              <a:rPr lang="en-US" sz="1800" dirty="0" smtClean="0"/>
              <a:t>Firefox plug-in/add-on </a:t>
            </a:r>
            <a:r>
              <a:rPr lang="en-US" sz="1800" dirty="0" smtClean="0"/>
              <a:t>and is used as a record and play-back tool.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Selenium-IDE is useful for beginners who has no programming knowledge.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Tests can be recorded and exported in different languages. Exported tests can be run against different browsers using Selenium Remote Control.</a:t>
            </a:r>
          </a:p>
          <a:p>
            <a:pPr algn="just"/>
            <a:endParaRPr lang="en-US" sz="1800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IDE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590550"/>
            <a:ext cx="8461874" cy="762000"/>
          </a:xfrm>
        </p:spPr>
        <p:txBody>
          <a:bodyPr>
            <a:noAutofit/>
          </a:bodyPr>
          <a:lstStyle/>
          <a:p>
            <a:r>
              <a:rPr lang="en-US" sz="1800" dirty="0" smtClean="0">
                <a:ea typeface="ＭＳ Ｐゴシック"/>
                <a:cs typeface="ＭＳ Ｐゴシック"/>
              </a:rPr>
              <a:t>Once Selenium-IDE is installed, you can find it as Tools </a:t>
            </a:r>
            <a:r>
              <a:rPr lang="en-US" sz="1800" dirty="0" smtClean="0">
                <a:ea typeface="ＭＳ Ｐゴシック"/>
                <a:cs typeface="ＭＳ Ｐゴシック"/>
                <a:sym typeface="Wingdings" pitchFamily="2" charset="2"/>
              </a:rPr>
              <a:t>Selenium IDE in Firefox browser</a:t>
            </a:r>
            <a:endParaRPr lang="en-US" sz="1800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IDE</a:t>
            </a:r>
            <a:endParaRPr lang="en-US" sz="3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47750"/>
            <a:ext cx="31242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(Border and Accent Bar) 5"/>
          <p:cNvSpPr/>
          <p:nvPr/>
        </p:nvSpPr>
        <p:spPr>
          <a:xfrm>
            <a:off x="685800" y="1581150"/>
            <a:ext cx="1066800" cy="762000"/>
          </a:xfrm>
          <a:prstGeom prst="accentBorderCallout1">
            <a:avLst>
              <a:gd name="adj1" fmla="val 49919"/>
              <a:gd name="adj2" fmla="val 107437"/>
              <a:gd name="adj3" fmla="val 3409"/>
              <a:gd name="adj4" fmla="val 302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 entire Test Suite</a:t>
            </a:r>
            <a:endParaRPr lang="en-US" sz="1400" dirty="0"/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685800" y="2876550"/>
            <a:ext cx="1066800" cy="762000"/>
          </a:xfrm>
          <a:prstGeom prst="accentBorderCallout1">
            <a:avLst>
              <a:gd name="adj1" fmla="val 49919"/>
              <a:gd name="adj2" fmla="val 107437"/>
              <a:gd name="adj3" fmla="val -163344"/>
              <a:gd name="adj4" fmla="val 335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 current Test Case</a:t>
            </a:r>
            <a:endParaRPr lang="en-US" sz="1400" dirty="0"/>
          </a:p>
        </p:txBody>
      </p:sp>
      <p:sp>
        <p:nvSpPr>
          <p:cNvPr id="8" name="Line Callout 1 (Border and Accent Bar) 7"/>
          <p:cNvSpPr/>
          <p:nvPr/>
        </p:nvSpPr>
        <p:spPr>
          <a:xfrm>
            <a:off x="7467600" y="1200150"/>
            <a:ext cx="1066800" cy="762000"/>
          </a:xfrm>
          <a:prstGeom prst="accentBorderCallout1">
            <a:avLst>
              <a:gd name="adj1" fmla="val 70179"/>
              <a:gd name="adj2" fmla="val -6107"/>
              <a:gd name="adj3" fmla="val 51721"/>
              <a:gd name="adj4" fmla="val -119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Record Button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17693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elvystandard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/>
      <a:bodyPr/>
      <a:lstStyle>
        <a:defPPr>
          <a:defRPr sz="4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TS010176930</Template>
  <TotalTime>0</TotalTime>
  <Words>1295</Words>
  <Application>Microsoft Office PowerPoint</Application>
  <PresentationFormat>On-screen Show (16:9)</PresentationFormat>
  <Paragraphs>231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TS010176930</vt:lpstr>
      <vt:lpstr>Phresco Testing Framework</vt:lpstr>
      <vt:lpstr>Agenda</vt:lpstr>
      <vt:lpstr>What is Selenium?</vt:lpstr>
      <vt:lpstr>Supported Browsers, Languages &amp; OS</vt:lpstr>
      <vt:lpstr>Supported Browsers, Languages &amp; OS</vt:lpstr>
      <vt:lpstr>Supported Browsers, Languages &amp; OS</vt:lpstr>
      <vt:lpstr>Components of Selenium</vt:lpstr>
      <vt:lpstr>Selenium IDE</vt:lpstr>
      <vt:lpstr>Selenium IDE</vt:lpstr>
      <vt:lpstr>Capturing X-Path Values</vt:lpstr>
      <vt:lpstr>Selenium IDE - Limitation</vt:lpstr>
      <vt:lpstr>Selenium RC</vt:lpstr>
      <vt:lpstr>Selenium RC Architecture</vt:lpstr>
      <vt:lpstr>Selenium RC - Limitation</vt:lpstr>
      <vt:lpstr>Selenium Webdriver</vt:lpstr>
      <vt:lpstr>How Does WebDriver ‘Drive’ the Browser Compared to Selenium-RC? </vt:lpstr>
      <vt:lpstr>Advantages of using Webdriver</vt:lpstr>
      <vt:lpstr>Selenium Grid</vt:lpstr>
      <vt:lpstr>Selenium Grid Architecture</vt:lpstr>
      <vt:lpstr>Grid Versions</vt:lpstr>
      <vt:lpstr>Pre-requisites</vt:lpstr>
      <vt:lpstr>Creating Sample Project in Phresco</vt:lpstr>
      <vt:lpstr>Maven Integration</vt:lpstr>
      <vt:lpstr>Maven Integration</vt:lpstr>
      <vt:lpstr>Creating Maven Project in Eclipse</vt:lpstr>
      <vt:lpstr>Adding Dependency in pom.xml</vt:lpstr>
      <vt:lpstr>Importing Java Maven project into eclipse</vt:lpstr>
      <vt:lpstr>Functional test folder structure</vt:lpstr>
      <vt:lpstr>Steps to create Selenium test cases</vt:lpstr>
      <vt:lpstr>Slide 30</vt:lpstr>
      <vt:lpstr>Test Method</vt:lpstr>
      <vt:lpstr>Creating a Test Suite</vt:lpstr>
      <vt:lpstr>Creating a Test Suite</vt:lpstr>
      <vt:lpstr>Importing Java Maven project into eclipse</vt:lpstr>
      <vt:lpstr>AllTest (Test Suite) </vt:lpstr>
      <vt:lpstr>Maven Test Execution in Eclipse</vt:lpstr>
      <vt:lpstr>Report Generation in Phresco- Success Report</vt:lpstr>
      <vt:lpstr>Success Report - Continued</vt:lpstr>
      <vt:lpstr>Success Report - Continued</vt:lpstr>
      <vt:lpstr>Sample Failure Report</vt:lpstr>
      <vt:lpstr>Failure Report - Continued</vt:lpstr>
      <vt:lpstr>Failure Report - Continued</vt:lpstr>
      <vt:lpstr>Achievements and Road Map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2012-10-03T18:10:53Z</dcterms:created>
  <dcterms:modified xsi:type="dcterms:W3CDTF">2012-12-19T18:12:35Z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