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9" r:id="rId1"/>
  </p:sldMasterIdLst>
  <p:sldIdLst>
    <p:sldId id="256" r:id="rId2"/>
    <p:sldId id="257" r:id="rId3"/>
    <p:sldId id="268" r:id="rId4"/>
    <p:sldId id="258" r:id="rId5"/>
    <p:sldId id="260" r:id="rId6"/>
    <p:sldId id="259" r:id="rId7"/>
    <p:sldId id="264" r:id="rId8"/>
    <p:sldId id="263" r:id="rId9"/>
    <p:sldId id="265" r:id="rId10"/>
    <p:sldId id="266" r:id="rId11"/>
    <p:sldId id="274" r:id="rId12"/>
    <p:sldId id="275" r:id="rId13"/>
    <p:sldId id="276" r:id="rId14"/>
    <p:sldId id="277" r:id="rId15"/>
    <p:sldId id="278"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30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48A87A34-81AB-432B-8DAE-1953F412C126}" type="datetimeFigureOut">
              <a:rPr lang="en-US" smtClean="0"/>
              <a:t>11/20/2019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6D22F896-40B5-4ADD-8801-0D06FADFA095}"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5933033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9445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3996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551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48A87A34-81AB-432B-8DAE-1953F412C126}" type="datetimeFigureOut">
              <a:rPr lang="en-US" smtClean="0"/>
              <a:t>11/20/2019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6D22F896-40B5-4ADD-8801-0D06FADFA095}"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07499140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727987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450036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48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387197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48A87A34-81AB-432B-8DAE-1953F412C126}" type="datetimeFigureOut">
              <a:rPr lang="en-US" smtClean="0"/>
              <a:t>11/20/2019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6D22F896-40B5-4ADD-8801-0D06FADFA095}"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50052240"/>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48A87A34-81AB-432B-8DAE-1953F412C126}" type="datetimeFigureOut">
              <a:rPr lang="en-US" smtClean="0"/>
              <a:t>11/20/2019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2057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48A87A34-81AB-432B-8DAE-1953F412C126}" type="datetimeFigureOut">
              <a:rPr lang="en-US" smtClean="0"/>
              <a:pPr/>
              <a:t>11/20/2019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D22F896-40B5-4ADD-8801-0D06FADFA095}"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13872007"/>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w3schools.com/" TargetMode="External"/><Relationship Id="rId2" Type="http://schemas.openxmlformats.org/officeDocument/2006/relationships/hyperlink" Target="http://www.python.org/" TargetMode="External"/><Relationship Id="rId1" Type="http://schemas.openxmlformats.org/officeDocument/2006/relationships/slideLayout" Target="../slideLayouts/slideLayout2.xml"/><Relationship Id="rId5" Type="http://schemas.openxmlformats.org/officeDocument/2006/relationships/hyperlink" Target="http://www.geeksforgeeks.com/" TargetMode="External"/><Relationship Id="rId4" Type="http://schemas.openxmlformats.org/officeDocument/2006/relationships/hyperlink" Target="http://www.tutorialpoint.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3103" y="1857825"/>
            <a:ext cx="3067855" cy="286518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4327" y="224685"/>
            <a:ext cx="1155586" cy="1053467"/>
          </a:xfrm>
          <a:prstGeom prst="rect">
            <a:avLst/>
          </a:prstGeom>
        </p:spPr>
      </p:pic>
      <p:sp>
        <p:nvSpPr>
          <p:cNvPr id="7" name="Rectangle 6">
            <a:extLst>
              <a:ext uri="{FF2B5EF4-FFF2-40B4-BE49-F238E27FC236}">
                <a16:creationId xmlns:a16="http://schemas.microsoft.com/office/drawing/2014/main" id="{0C138EA3-66FA-48D2-B0E0-E6C1A843CDD0}"/>
              </a:ext>
            </a:extLst>
          </p:cNvPr>
          <p:cNvSpPr/>
          <p:nvPr/>
        </p:nvSpPr>
        <p:spPr>
          <a:xfrm>
            <a:off x="238422" y="108119"/>
            <a:ext cx="5038944"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Python Project</a:t>
            </a:r>
          </a:p>
        </p:txBody>
      </p:sp>
      <p:sp>
        <p:nvSpPr>
          <p:cNvPr id="9" name="Rectangle 8">
            <a:extLst>
              <a:ext uri="{FF2B5EF4-FFF2-40B4-BE49-F238E27FC236}">
                <a16:creationId xmlns:a16="http://schemas.microsoft.com/office/drawing/2014/main" id="{00FADB8E-51A5-4C98-B89F-80E9AFFD6A9C}"/>
              </a:ext>
            </a:extLst>
          </p:cNvPr>
          <p:cNvSpPr/>
          <p:nvPr/>
        </p:nvSpPr>
        <p:spPr>
          <a:xfrm>
            <a:off x="300206" y="1106539"/>
            <a:ext cx="6227987"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Fitness Calculator </a:t>
            </a:r>
          </a:p>
        </p:txBody>
      </p:sp>
    </p:spTree>
    <p:extLst>
      <p:ext uri="{BB962C8B-B14F-4D97-AF65-F5344CB8AC3E}">
        <p14:creationId xmlns:p14="http://schemas.microsoft.com/office/powerpoint/2010/main" val="3207819087"/>
      </p:ext>
    </p:extLst>
  </p:cSld>
  <p:clrMapOvr>
    <a:masterClrMapping/>
  </p:clrMapOvr>
  <mc:AlternateContent xmlns:mc="http://schemas.openxmlformats.org/markup-compatibility/2006" xmlns:p14="http://schemas.microsoft.com/office/powerpoint/2010/main">
    <mc:Choice Requires="p14">
      <p:transition spd="slow" p14:dur="2000" advTm="7869"/>
    </mc:Choice>
    <mc:Fallback xmlns="">
      <p:transition spd="slow" advTm="786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DC66C3-3FBD-44FE-8820-BCE8C12E59EF}"/>
              </a:ext>
            </a:extLst>
          </p:cNvPr>
          <p:cNvSpPr/>
          <p:nvPr/>
        </p:nvSpPr>
        <p:spPr>
          <a:xfrm>
            <a:off x="1116182" y="80913"/>
            <a:ext cx="10268132" cy="923330"/>
          </a:xfrm>
          <a:prstGeom prst="rect">
            <a:avLst/>
          </a:prstGeom>
          <a:noFill/>
        </p:spPr>
        <p:txBody>
          <a:bodyPr wrap="none" lIns="91440" tIns="45720" rIns="91440" bIns="45720">
            <a:spAutoFit/>
          </a:bodyPr>
          <a:lstStyle/>
          <a:p>
            <a:pPr algn="ctr"/>
            <a:r>
              <a:rPr lang="en-US" sz="5400" b="0" cap="none" spc="0" dirty="0">
                <a:ln w="0"/>
                <a:gradFill>
                  <a:gsLst>
                    <a:gs pos="21000">
                      <a:srgbClr val="53575C"/>
                    </a:gs>
                    <a:gs pos="88000">
                      <a:srgbClr val="C5C7CA"/>
                    </a:gs>
                  </a:gsLst>
                  <a:lin ang="5400000"/>
                </a:gradFill>
                <a:effectLst/>
              </a:rPr>
              <a:t>Filling Details and Displaying Report</a:t>
            </a:r>
          </a:p>
        </p:txBody>
      </p:sp>
      <p:pic>
        <p:nvPicPr>
          <p:cNvPr id="10" name="Picture 9">
            <a:extLst>
              <a:ext uri="{FF2B5EF4-FFF2-40B4-BE49-F238E27FC236}">
                <a16:creationId xmlns:a16="http://schemas.microsoft.com/office/drawing/2014/main" id="{532A224E-7A3D-45E1-BF99-AA6A6C6F42C1}"/>
              </a:ext>
            </a:extLst>
          </p:cNvPr>
          <p:cNvPicPr>
            <a:picLocks noChangeAspect="1"/>
          </p:cNvPicPr>
          <p:nvPr/>
        </p:nvPicPr>
        <p:blipFill rotWithShape="1">
          <a:blip r:embed="rId2"/>
          <a:srcRect l="4155" r="603" b="5762"/>
          <a:stretch/>
        </p:blipFill>
        <p:spPr>
          <a:xfrm>
            <a:off x="1064596" y="1004243"/>
            <a:ext cx="10734102" cy="5772844"/>
          </a:xfrm>
          <a:prstGeom prst="rect">
            <a:avLst/>
          </a:prstGeom>
        </p:spPr>
      </p:pic>
    </p:spTree>
    <p:extLst>
      <p:ext uri="{BB962C8B-B14F-4D97-AF65-F5344CB8AC3E}">
        <p14:creationId xmlns:p14="http://schemas.microsoft.com/office/powerpoint/2010/main" val="301530042"/>
      </p:ext>
    </p:extLst>
  </p:cSld>
  <p:clrMapOvr>
    <a:masterClrMapping/>
  </p:clrMapOvr>
  <mc:AlternateContent xmlns:mc="http://schemas.openxmlformats.org/markup-compatibility/2006" xmlns:p14="http://schemas.microsoft.com/office/powerpoint/2010/main">
    <mc:Choice Requires="p14">
      <p:transition spd="slow" p14:dur="2000" advTm="4589"/>
    </mc:Choice>
    <mc:Fallback xmlns="">
      <p:transition spd="slow" advTm="458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3FF4-77F8-4957-9684-C50693B442F0}"/>
              </a:ext>
            </a:extLst>
          </p:cNvPr>
          <p:cNvSpPr>
            <a:spLocks noGrp="1"/>
          </p:cNvSpPr>
          <p:nvPr>
            <p:ph type="title"/>
          </p:nvPr>
        </p:nvSpPr>
        <p:spPr/>
        <p:txBody>
          <a:bodyPr/>
          <a:lstStyle/>
          <a:p>
            <a:r>
              <a:rPr lang="en-IN" dirty="0"/>
              <a:t>Advantages </a:t>
            </a:r>
          </a:p>
        </p:txBody>
      </p:sp>
      <p:sp>
        <p:nvSpPr>
          <p:cNvPr id="3" name="Content Placeholder 2">
            <a:extLst>
              <a:ext uri="{FF2B5EF4-FFF2-40B4-BE49-F238E27FC236}">
                <a16:creationId xmlns:a16="http://schemas.microsoft.com/office/drawing/2014/main" id="{416EE008-E278-4903-8B60-36A375E79F4A}"/>
              </a:ext>
            </a:extLst>
          </p:cNvPr>
          <p:cNvSpPr>
            <a:spLocks noGrp="1"/>
          </p:cNvSpPr>
          <p:nvPr>
            <p:ph idx="1"/>
          </p:nvPr>
        </p:nvSpPr>
        <p:spPr/>
        <p:txBody>
          <a:bodyPr>
            <a:normAutofit/>
          </a:bodyPr>
          <a:lstStyle/>
          <a:p>
            <a:pPr>
              <a:buFont typeface="Wingdings" panose="05000000000000000000" pitchFamily="2" charset="2"/>
              <a:buChar char="Ø"/>
            </a:pPr>
            <a:r>
              <a:rPr lang="en-IN" sz="3000" dirty="0">
                <a:solidFill>
                  <a:srgbClr val="0070C0"/>
                </a:solidFill>
              </a:rPr>
              <a:t>For checking Our Health Status</a:t>
            </a:r>
          </a:p>
          <a:p>
            <a:pPr>
              <a:buFont typeface="Wingdings" panose="05000000000000000000" pitchFamily="2" charset="2"/>
              <a:buChar char="Ø"/>
            </a:pPr>
            <a:r>
              <a:rPr lang="en-IN" sz="3000" dirty="0">
                <a:solidFill>
                  <a:srgbClr val="0070C0"/>
                </a:solidFill>
              </a:rPr>
              <a:t>Easy to use</a:t>
            </a:r>
          </a:p>
          <a:p>
            <a:pPr>
              <a:buFont typeface="Wingdings" panose="05000000000000000000" pitchFamily="2" charset="2"/>
              <a:buChar char="Ø"/>
            </a:pPr>
            <a:r>
              <a:rPr lang="en-IN" sz="3000" dirty="0">
                <a:solidFill>
                  <a:srgbClr val="0070C0"/>
                </a:solidFill>
              </a:rPr>
              <a:t>User comfortable</a:t>
            </a:r>
          </a:p>
          <a:p>
            <a:pPr>
              <a:buFont typeface="Wingdings" panose="05000000000000000000" pitchFamily="2" charset="2"/>
              <a:buChar char="Ø"/>
            </a:pPr>
            <a:r>
              <a:rPr lang="en-IN" sz="3000" dirty="0">
                <a:solidFill>
                  <a:srgbClr val="0070C0"/>
                </a:solidFill>
              </a:rPr>
              <a:t>Free of cost</a:t>
            </a:r>
          </a:p>
          <a:p>
            <a:pPr>
              <a:buFont typeface="Wingdings" panose="05000000000000000000" pitchFamily="2" charset="2"/>
              <a:buChar char="Ø"/>
            </a:pPr>
            <a:r>
              <a:rPr lang="en-IN" sz="3000" dirty="0">
                <a:solidFill>
                  <a:srgbClr val="0070C0"/>
                </a:solidFill>
              </a:rPr>
              <a:t>One user can save many people information</a:t>
            </a:r>
          </a:p>
          <a:p>
            <a:pPr marL="0" indent="0">
              <a:buNone/>
            </a:pPr>
            <a:endParaRPr lang="en-IN" sz="3000" dirty="0">
              <a:solidFill>
                <a:srgbClr val="0070C0"/>
              </a:solidFill>
            </a:endParaRPr>
          </a:p>
        </p:txBody>
      </p:sp>
    </p:spTree>
    <p:extLst>
      <p:ext uri="{BB962C8B-B14F-4D97-AF65-F5344CB8AC3E}">
        <p14:creationId xmlns:p14="http://schemas.microsoft.com/office/powerpoint/2010/main" val="1513965697"/>
      </p:ext>
    </p:extLst>
  </p:cSld>
  <p:clrMapOvr>
    <a:masterClrMapping/>
  </p:clrMapOvr>
  <mc:AlternateContent xmlns:mc="http://schemas.openxmlformats.org/markup-compatibility/2006" xmlns:p14="http://schemas.microsoft.com/office/powerpoint/2010/main">
    <mc:Choice Requires="p14">
      <p:transition spd="slow" p14:dur="2000" advTm="16781"/>
    </mc:Choice>
    <mc:Fallback xmlns="">
      <p:transition spd="slow" advTm="1678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00F73-0617-4C05-93F0-80FB235415DD}"/>
              </a:ext>
            </a:extLst>
          </p:cNvPr>
          <p:cNvSpPr>
            <a:spLocks noGrp="1"/>
          </p:cNvSpPr>
          <p:nvPr>
            <p:ph type="title"/>
          </p:nvPr>
        </p:nvSpPr>
        <p:spPr>
          <a:xfrm>
            <a:off x="1006839" y="793869"/>
            <a:ext cx="10178322" cy="1492132"/>
          </a:xfrm>
        </p:spPr>
        <p:txBody>
          <a:bodyPr/>
          <a:lstStyle/>
          <a:p>
            <a:r>
              <a:rPr lang="en-IN" dirty="0"/>
              <a:t>Disadvantages</a:t>
            </a:r>
          </a:p>
        </p:txBody>
      </p:sp>
      <p:sp>
        <p:nvSpPr>
          <p:cNvPr id="3" name="Content Placeholder 2">
            <a:extLst>
              <a:ext uri="{FF2B5EF4-FFF2-40B4-BE49-F238E27FC236}">
                <a16:creationId xmlns:a16="http://schemas.microsoft.com/office/drawing/2014/main" id="{722C906D-F92B-4081-AE6D-F3CD829C6DBF}"/>
              </a:ext>
            </a:extLst>
          </p:cNvPr>
          <p:cNvSpPr>
            <a:spLocks noGrp="1"/>
          </p:cNvSpPr>
          <p:nvPr>
            <p:ph idx="1"/>
          </p:nvPr>
        </p:nvSpPr>
        <p:spPr/>
        <p:txBody>
          <a:bodyPr>
            <a:normAutofit/>
          </a:bodyPr>
          <a:lstStyle/>
          <a:p>
            <a:pPr>
              <a:buFont typeface="Wingdings" panose="05000000000000000000" pitchFamily="2" charset="2"/>
              <a:buChar char="Ø"/>
            </a:pPr>
            <a:r>
              <a:rPr lang="en-IN" sz="3000" dirty="0">
                <a:solidFill>
                  <a:srgbClr val="0070C0"/>
                </a:solidFill>
              </a:rPr>
              <a:t>No Forget password</a:t>
            </a:r>
          </a:p>
          <a:p>
            <a:pPr>
              <a:buFont typeface="Wingdings" panose="05000000000000000000" pitchFamily="2" charset="2"/>
              <a:buChar char="Ø"/>
            </a:pPr>
            <a:r>
              <a:rPr lang="en-IN" sz="3000" dirty="0">
                <a:solidFill>
                  <a:srgbClr val="0070C0"/>
                </a:solidFill>
              </a:rPr>
              <a:t>Cant see the past info of user</a:t>
            </a:r>
          </a:p>
        </p:txBody>
      </p:sp>
    </p:spTree>
    <p:extLst>
      <p:ext uri="{BB962C8B-B14F-4D97-AF65-F5344CB8AC3E}">
        <p14:creationId xmlns:p14="http://schemas.microsoft.com/office/powerpoint/2010/main" val="377072459"/>
      </p:ext>
    </p:extLst>
  </p:cSld>
  <p:clrMapOvr>
    <a:masterClrMapping/>
  </p:clrMapOvr>
  <mc:AlternateContent xmlns:mc="http://schemas.openxmlformats.org/markup-compatibility/2006" xmlns:p14="http://schemas.microsoft.com/office/powerpoint/2010/main">
    <mc:Choice Requires="p14">
      <p:transition spd="slow" p14:dur="2000" advTm="3531"/>
    </mc:Choice>
    <mc:Fallback xmlns="">
      <p:transition spd="slow" advTm="353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B514A-9D13-4901-83E3-3A83D9921753}"/>
              </a:ext>
            </a:extLst>
          </p:cNvPr>
          <p:cNvSpPr>
            <a:spLocks noGrp="1"/>
          </p:cNvSpPr>
          <p:nvPr>
            <p:ph type="title"/>
          </p:nvPr>
        </p:nvSpPr>
        <p:spPr/>
        <p:txBody>
          <a:bodyPr/>
          <a:lstStyle/>
          <a:p>
            <a:r>
              <a:rPr lang="en-IN"/>
              <a:t>Future SCOPES</a:t>
            </a:r>
            <a:endParaRPr lang="en-IN" dirty="0"/>
          </a:p>
        </p:txBody>
      </p:sp>
      <p:sp>
        <p:nvSpPr>
          <p:cNvPr id="3" name="Content Placeholder 2">
            <a:extLst>
              <a:ext uri="{FF2B5EF4-FFF2-40B4-BE49-F238E27FC236}">
                <a16:creationId xmlns:a16="http://schemas.microsoft.com/office/drawing/2014/main" id="{024065DE-AC5B-4B56-9DE0-800DB2294D1D}"/>
              </a:ext>
            </a:extLst>
          </p:cNvPr>
          <p:cNvSpPr>
            <a:spLocks noGrp="1"/>
          </p:cNvSpPr>
          <p:nvPr>
            <p:ph idx="1"/>
          </p:nvPr>
        </p:nvSpPr>
        <p:spPr/>
        <p:txBody>
          <a:bodyPr>
            <a:normAutofit/>
          </a:bodyPr>
          <a:lstStyle/>
          <a:p>
            <a:r>
              <a:rPr lang="en-IN" sz="3200" dirty="0">
                <a:solidFill>
                  <a:srgbClr val="0070C0"/>
                </a:solidFill>
              </a:rPr>
              <a:t>Forget password</a:t>
            </a:r>
          </a:p>
          <a:p>
            <a:r>
              <a:rPr lang="en-IN" sz="3200" dirty="0">
                <a:solidFill>
                  <a:srgbClr val="0070C0"/>
                </a:solidFill>
              </a:rPr>
              <a:t>Can see the past info of user.</a:t>
            </a:r>
          </a:p>
          <a:p>
            <a:r>
              <a:rPr lang="en-IN" sz="3200" dirty="0">
                <a:solidFill>
                  <a:srgbClr val="0070C0"/>
                </a:solidFill>
              </a:rPr>
              <a:t>Showing the info of doctor for respective disease or problem of patient.</a:t>
            </a:r>
          </a:p>
          <a:p>
            <a:pPr marL="0" indent="0">
              <a:buNone/>
            </a:pPr>
            <a:endParaRPr lang="en-IN" sz="3200" dirty="0">
              <a:solidFill>
                <a:srgbClr val="0070C0"/>
              </a:solidFill>
            </a:endParaRPr>
          </a:p>
          <a:p>
            <a:endParaRPr lang="en-IN" sz="3200" dirty="0"/>
          </a:p>
        </p:txBody>
      </p:sp>
    </p:spTree>
    <p:extLst>
      <p:ext uri="{BB962C8B-B14F-4D97-AF65-F5344CB8AC3E}">
        <p14:creationId xmlns:p14="http://schemas.microsoft.com/office/powerpoint/2010/main" val="3286075134"/>
      </p:ext>
    </p:extLst>
  </p:cSld>
  <p:clrMapOvr>
    <a:masterClrMapping/>
  </p:clrMapOvr>
  <mc:AlternateContent xmlns:mc="http://schemas.openxmlformats.org/markup-compatibility/2006" xmlns:p14="http://schemas.microsoft.com/office/powerpoint/2010/main">
    <mc:Choice Requires="p14">
      <p:transition spd="slow" p14:dur="2000" advTm="6948"/>
    </mc:Choice>
    <mc:Fallback xmlns="">
      <p:transition spd="slow" advTm="694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13595-D7B3-4575-A071-5B21DD6A30B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C98C9B0-729B-4B1C-B1DC-5E4B45167391}"/>
              </a:ext>
            </a:extLst>
          </p:cNvPr>
          <p:cNvSpPr>
            <a:spLocks noGrp="1"/>
          </p:cNvSpPr>
          <p:nvPr>
            <p:ph idx="1"/>
          </p:nvPr>
        </p:nvSpPr>
        <p:spPr/>
        <p:txBody>
          <a:bodyPr>
            <a:normAutofit/>
          </a:bodyPr>
          <a:lstStyle/>
          <a:p>
            <a:pPr marL="0" indent="0">
              <a:buNone/>
            </a:pPr>
            <a:r>
              <a:rPr lang="en-IN" sz="3500" dirty="0">
                <a:solidFill>
                  <a:srgbClr val="0070C0"/>
                </a:solidFill>
              </a:rPr>
              <a:t>For checking Our Health Status we can use this .Easy to use user comfortable. Free of cost because every person cant affordable to pay money. One user can save many people information</a:t>
            </a:r>
          </a:p>
          <a:p>
            <a:pPr marL="0" indent="0">
              <a:buNone/>
            </a:pPr>
            <a:endParaRPr lang="en-IN" sz="3500" dirty="0">
              <a:solidFill>
                <a:srgbClr val="0070C0"/>
              </a:solidFill>
            </a:endParaRPr>
          </a:p>
          <a:p>
            <a:endParaRPr lang="en-IN" sz="3500" dirty="0"/>
          </a:p>
        </p:txBody>
      </p:sp>
    </p:spTree>
    <p:extLst>
      <p:ext uri="{BB962C8B-B14F-4D97-AF65-F5344CB8AC3E}">
        <p14:creationId xmlns:p14="http://schemas.microsoft.com/office/powerpoint/2010/main" val="821447890"/>
      </p:ext>
    </p:extLst>
  </p:cSld>
  <p:clrMapOvr>
    <a:masterClrMapping/>
  </p:clrMapOvr>
  <mc:AlternateContent xmlns:mc="http://schemas.openxmlformats.org/markup-compatibility/2006" xmlns:p14="http://schemas.microsoft.com/office/powerpoint/2010/main">
    <mc:Choice Requires="p14">
      <p:transition spd="slow" p14:dur="2000" advTm="13277"/>
    </mc:Choice>
    <mc:Fallback xmlns="">
      <p:transition spd="slow" advTm="1327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F05BB-B797-427A-BD7C-51DBBD0BA1A3}"/>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899E2EEE-0E14-4A44-9EDE-F95B770928E7}"/>
              </a:ext>
            </a:extLst>
          </p:cNvPr>
          <p:cNvSpPr>
            <a:spLocks noGrp="1"/>
          </p:cNvSpPr>
          <p:nvPr>
            <p:ph idx="1"/>
          </p:nvPr>
        </p:nvSpPr>
        <p:spPr/>
        <p:txBody>
          <a:bodyPr/>
          <a:lstStyle/>
          <a:p>
            <a:r>
              <a:rPr lang="en-IN" dirty="0">
                <a:hlinkClick r:id="rId2"/>
              </a:rPr>
              <a:t>WWW.PYTHON.ORG</a:t>
            </a:r>
            <a:endParaRPr lang="en-IN" dirty="0"/>
          </a:p>
          <a:p>
            <a:r>
              <a:rPr lang="en-IN" dirty="0">
                <a:hlinkClick r:id="rId3"/>
              </a:rPr>
              <a:t>WWW.W3SCHOOLS.COM</a:t>
            </a:r>
            <a:endParaRPr lang="en-IN" dirty="0"/>
          </a:p>
          <a:p>
            <a:r>
              <a:rPr lang="en-IN" dirty="0">
                <a:hlinkClick r:id="rId4"/>
              </a:rPr>
              <a:t>WWW.TUTORIALPOINT.COM</a:t>
            </a:r>
            <a:endParaRPr lang="en-IN" dirty="0"/>
          </a:p>
          <a:p>
            <a:r>
              <a:rPr lang="en-IN" dirty="0">
                <a:hlinkClick r:id="rId5"/>
              </a:rPr>
              <a:t>WWW.GEEKSFORGEEKS.COM</a:t>
            </a:r>
            <a:endParaRPr lang="en-IN" dirty="0"/>
          </a:p>
          <a:p>
            <a:endParaRPr lang="en-IN" dirty="0"/>
          </a:p>
        </p:txBody>
      </p:sp>
    </p:spTree>
    <p:extLst>
      <p:ext uri="{BB962C8B-B14F-4D97-AF65-F5344CB8AC3E}">
        <p14:creationId xmlns:p14="http://schemas.microsoft.com/office/powerpoint/2010/main" val="3444898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5787C-6D7B-47B5-9D80-787636D2BE52}"/>
              </a:ext>
            </a:extLst>
          </p:cNvPr>
          <p:cNvSpPr/>
          <p:nvPr/>
        </p:nvSpPr>
        <p:spPr>
          <a:xfrm>
            <a:off x="2917854" y="2278018"/>
            <a:ext cx="6356292" cy="1631216"/>
          </a:xfrm>
          <a:prstGeom prst="rect">
            <a:avLst/>
          </a:prstGeom>
          <a:noFill/>
        </p:spPr>
        <p:txBody>
          <a:bodyPr wrap="none" lIns="91440" tIns="45720" rIns="91440" bIns="45720">
            <a:spAutoFit/>
          </a:bodyPr>
          <a:lstStyle/>
          <a:p>
            <a:pPr algn="ctr"/>
            <a:r>
              <a:rPr lang="en-US" sz="10000" b="1" cap="none" spc="0" dirty="0">
                <a:ln w="12700">
                  <a:solidFill>
                    <a:schemeClr val="accent5"/>
                  </a:solidFill>
                  <a:prstDash val="solid"/>
                </a:ln>
                <a:solidFill>
                  <a:srgbClr val="00B0F0"/>
                </a:solidFill>
                <a:effectLst/>
              </a:rPr>
              <a:t>Thank You</a:t>
            </a:r>
          </a:p>
        </p:txBody>
      </p:sp>
    </p:spTree>
    <p:extLst>
      <p:ext uri="{BB962C8B-B14F-4D97-AF65-F5344CB8AC3E}">
        <p14:creationId xmlns:p14="http://schemas.microsoft.com/office/powerpoint/2010/main" val="1800755673"/>
      </p:ext>
    </p:extLst>
  </p:cSld>
  <p:clrMapOvr>
    <a:masterClrMapping/>
  </p:clrMapOvr>
  <mc:AlternateContent xmlns:mc="http://schemas.openxmlformats.org/markup-compatibility/2006" xmlns:p14="http://schemas.microsoft.com/office/powerpoint/2010/main">
    <mc:Choice Requires="p14">
      <p:transition spd="slow" p14:dur="2000" advTm="1133"/>
    </mc:Choice>
    <mc:Fallback xmlns="">
      <p:transition spd="slow" advTm="113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14FB357-6DA2-4349-9003-CBE45B2736DC}"/>
              </a:ext>
            </a:extLst>
          </p:cNvPr>
          <p:cNvSpPr/>
          <p:nvPr/>
        </p:nvSpPr>
        <p:spPr>
          <a:xfrm>
            <a:off x="1083659" y="91932"/>
            <a:ext cx="5410007"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Team Members:</a:t>
            </a:r>
          </a:p>
        </p:txBody>
      </p:sp>
      <p:sp>
        <p:nvSpPr>
          <p:cNvPr id="8" name="Rectangle 7">
            <a:extLst>
              <a:ext uri="{FF2B5EF4-FFF2-40B4-BE49-F238E27FC236}">
                <a16:creationId xmlns:a16="http://schemas.microsoft.com/office/drawing/2014/main" id="{A9E72B27-38C6-430D-BB20-6F007BA75002}"/>
              </a:ext>
            </a:extLst>
          </p:cNvPr>
          <p:cNvSpPr/>
          <p:nvPr/>
        </p:nvSpPr>
        <p:spPr>
          <a:xfrm>
            <a:off x="1063218" y="2967335"/>
            <a:ext cx="10065576" cy="1754326"/>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N </a:t>
            </a:r>
            <a:r>
              <a:rPr lang="en-US" sz="5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Sai Sharan(TL)    </a:t>
            </a: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11703746</a:t>
            </a:r>
            <a:endPar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 </a:t>
            </a: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Karthik               -     11703739</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941624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862"/>
    </mc:Choice>
    <mc:Fallback xmlns="">
      <p:transition spd="slow" advTm="486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8" y="2286001"/>
            <a:ext cx="10178322" cy="3593591"/>
          </a:xfrm>
        </p:spPr>
        <p:txBody>
          <a:bodyPr>
            <a:normAutofit/>
          </a:bodyPr>
          <a:lstStyle/>
          <a:p>
            <a:pPr>
              <a:buFont typeface="Wingdings" panose="05000000000000000000" pitchFamily="2" charset="2"/>
              <a:buChar char="Ø"/>
            </a:pPr>
            <a:r>
              <a:rPr lang="en-US" sz="3200" dirty="0">
                <a:solidFill>
                  <a:srgbClr val="00B050"/>
                </a:solidFill>
              </a:rPr>
              <a:t>The Project which is allocated to us is</a:t>
            </a:r>
          </a:p>
          <a:p>
            <a:pPr marL="0" indent="0">
              <a:buNone/>
            </a:pPr>
            <a:r>
              <a:rPr lang="en-US" sz="3200" dirty="0">
                <a:solidFill>
                  <a:srgbClr val="00B050"/>
                </a:solidFill>
              </a:rPr>
              <a:t> “</a:t>
            </a:r>
            <a:r>
              <a:rPr lang="en-US" sz="3500" dirty="0">
                <a:solidFill>
                  <a:srgbClr val="00B050"/>
                </a:solidFill>
              </a:rPr>
              <a:t>Design a GUI for Fitness Calculator using python.</a:t>
            </a:r>
            <a:r>
              <a:rPr lang="en-US" sz="3200" dirty="0">
                <a:solidFill>
                  <a:srgbClr val="00B050"/>
                </a:solidFill>
              </a:rPr>
              <a:t>“</a:t>
            </a:r>
          </a:p>
          <a:p>
            <a:pPr>
              <a:buFont typeface="Wingdings" panose="05000000000000000000" pitchFamily="2" charset="2"/>
              <a:buChar char="Ø"/>
            </a:pPr>
            <a:r>
              <a:rPr lang="en-US" sz="3200" dirty="0">
                <a:solidFill>
                  <a:srgbClr val="00B050"/>
                </a:solidFill>
              </a:rPr>
              <a:t>Comprises of different GUI interfaces</a:t>
            </a:r>
          </a:p>
          <a:p>
            <a:pPr>
              <a:buFont typeface="Wingdings" panose="05000000000000000000" pitchFamily="2" charset="2"/>
              <a:buChar char="Ø"/>
            </a:pPr>
            <a:r>
              <a:rPr lang="en-US" sz="3200" dirty="0">
                <a:solidFill>
                  <a:srgbClr val="00B050"/>
                </a:solidFill>
              </a:rPr>
              <a:t>Database(SQLite)   </a:t>
            </a:r>
          </a:p>
        </p:txBody>
      </p:sp>
      <p:sp>
        <p:nvSpPr>
          <p:cNvPr id="4" name="Rectangle 3">
            <a:extLst>
              <a:ext uri="{FF2B5EF4-FFF2-40B4-BE49-F238E27FC236}">
                <a16:creationId xmlns:a16="http://schemas.microsoft.com/office/drawing/2014/main" id="{2AC7C5F6-5287-435F-9557-26645F8782A0}"/>
              </a:ext>
            </a:extLst>
          </p:cNvPr>
          <p:cNvSpPr/>
          <p:nvPr/>
        </p:nvSpPr>
        <p:spPr>
          <a:xfrm>
            <a:off x="863968" y="268201"/>
            <a:ext cx="6329746" cy="923330"/>
          </a:xfrm>
          <a:prstGeom prst="rect">
            <a:avLst/>
          </a:prstGeom>
          <a:noFill/>
        </p:spPr>
        <p:txBody>
          <a:bodyPr wrap="none" lIns="91440" tIns="45720" rIns="91440" bIns="45720">
            <a:spAutoFit/>
          </a:bodyPr>
          <a:lstStyle/>
          <a:p>
            <a:pPr algn="ctr"/>
            <a:r>
              <a:rPr lang="en-US" sz="5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INTRODUCTION:</a:t>
            </a:r>
          </a:p>
        </p:txBody>
      </p:sp>
    </p:spTree>
    <p:extLst>
      <p:ext uri="{BB962C8B-B14F-4D97-AF65-F5344CB8AC3E}">
        <p14:creationId xmlns:p14="http://schemas.microsoft.com/office/powerpoint/2010/main" val="3577841294"/>
      </p:ext>
    </p:extLst>
  </p:cSld>
  <p:clrMapOvr>
    <a:masterClrMapping/>
  </p:clrMapOvr>
  <mc:AlternateContent xmlns:mc="http://schemas.openxmlformats.org/markup-compatibility/2006" xmlns:p14="http://schemas.microsoft.com/office/powerpoint/2010/main">
    <mc:Choice Requires="p14">
      <p:transition spd="slow" p14:dur="2000" advTm="7178"/>
    </mc:Choice>
    <mc:Fallback xmlns="">
      <p:transition spd="slow" advTm="717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4DE520-DE75-4CD6-8163-520A75910A28}"/>
              </a:ext>
            </a:extLst>
          </p:cNvPr>
          <p:cNvSpPr/>
          <p:nvPr/>
        </p:nvSpPr>
        <p:spPr>
          <a:xfrm>
            <a:off x="3246507" y="918196"/>
            <a:ext cx="5698996" cy="2862322"/>
          </a:xfrm>
          <a:prstGeom prst="rect">
            <a:avLst/>
          </a:prstGeom>
          <a:noFill/>
        </p:spPr>
        <p:txBody>
          <a:bodyPr wrap="none" lIns="91440" tIns="45720" rIns="91440" bIns="45720">
            <a:spAutoFit/>
          </a:bodyPr>
          <a:lstStyle/>
          <a:p>
            <a:pPr algn="ctr"/>
            <a:r>
              <a:rPr lang="en-US" sz="6000" b="1" cap="none" spc="0" dirty="0">
                <a:ln w="6600">
                  <a:solidFill>
                    <a:schemeClr val="accent2"/>
                  </a:solidFill>
                  <a:prstDash val="solid"/>
                </a:ln>
                <a:solidFill>
                  <a:schemeClr val="accent3">
                    <a:lumMod val="60000"/>
                    <a:lumOff val="40000"/>
                  </a:schemeClr>
                </a:solidFill>
                <a:effectLst>
                  <a:outerShdw dist="38100" dir="2700000" algn="tl" rotWithShape="0">
                    <a:schemeClr val="accent2"/>
                  </a:outerShdw>
                </a:effectLst>
              </a:rPr>
              <a:t>Roles </a:t>
            </a:r>
          </a:p>
          <a:p>
            <a:pPr algn="ctr"/>
            <a:r>
              <a:rPr lang="en-US" sz="6000" b="1" cap="none" spc="0" dirty="0">
                <a:ln w="6600">
                  <a:solidFill>
                    <a:schemeClr val="accent2"/>
                  </a:solidFill>
                  <a:prstDash val="solid"/>
                </a:ln>
                <a:solidFill>
                  <a:schemeClr val="accent3">
                    <a:lumMod val="60000"/>
                    <a:lumOff val="40000"/>
                  </a:schemeClr>
                </a:solidFill>
                <a:effectLst>
                  <a:outerShdw dist="38100" dir="2700000" algn="tl" rotWithShape="0">
                    <a:schemeClr val="accent2"/>
                  </a:outerShdw>
                </a:effectLst>
              </a:rPr>
              <a:t>and </a:t>
            </a:r>
          </a:p>
          <a:p>
            <a:pPr algn="ctr"/>
            <a:r>
              <a:rPr lang="en-US" sz="6000" b="1" cap="none" spc="0" dirty="0">
                <a:ln w="6600">
                  <a:solidFill>
                    <a:schemeClr val="accent2"/>
                  </a:solidFill>
                  <a:prstDash val="solid"/>
                </a:ln>
                <a:solidFill>
                  <a:schemeClr val="accent3">
                    <a:lumMod val="60000"/>
                    <a:lumOff val="40000"/>
                  </a:schemeClr>
                </a:solidFill>
                <a:effectLst>
                  <a:outerShdw dist="38100" dir="2700000" algn="tl" rotWithShape="0">
                    <a:schemeClr val="accent2"/>
                  </a:outerShdw>
                </a:effectLst>
              </a:rPr>
              <a:t>Responsibilities</a:t>
            </a:r>
          </a:p>
        </p:txBody>
      </p:sp>
    </p:spTree>
    <p:extLst>
      <p:ext uri="{BB962C8B-B14F-4D97-AF65-F5344CB8AC3E}">
        <p14:creationId xmlns:p14="http://schemas.microsoft.com/office/powerpoint/2010/main" val="1664637771"/>
      </p:ext>
    </p:extLst>
  </p:cSld>
  <p:clrMapOvr>
    <a:masterClrMapping/>
  </p:clrMapOvr>
  <mc:AlternateContent xmlns:mc="http://schemas.openxmlformats.org/markup-compatibility/2006" xmlns:p14="http://schemas.microsoft.com/office/powerpoint/2010/main">
    <mc:Choice Requires="p14">
      <p:transition spd="slow" p14:dur="2000" advTm="1876"/>
    </mc:Choice>
    <mc:Fallback xmlns="">
      <p:transition spd="slow" advTm="187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6839" y="1917899"/>
            <a:ext cx="10178322" cy="3593591"/>
          </a:xfrm>
        </p:spPr>
        <p:txBody>
          <a:bodyPr>
            <a:normAutofit/>
          </a:bodyPr>
          <a:lstStyle/>
          <a:p>
            <a:pPr>
              <a:buFont typeface="Wingdings" panose="05000000000000000000" pitchFamily="2" charset="2"/>
              <a:buChar char="Ø"/>
            </a:pPr>
            <a:r>
              <a:rPr lang="en-US" sz="3200" dirty="0">
                <a:solidFill>
                  <a:srgbClr val="00B050"/>
                </a:solidFill>
              </a:rPr>
              <a:t>Made Major part of backend coding.</a:t>
            </a:r>
          </a:p>
          <a:p>
            <a:pPr>
              <a:buFont typeface="Wingdings" panose="05000000000000000000" pitchFamily="2" charset="2"/>
              <a:buChar char="Ø"/>
            </a:pPr>
            <a:r>
              <a:rPr lang="en-US" sz="3200" dirty="0">
                <a:solidFill>
                  <a:srgbClr val="00B050"/>
                </a:solidFill>
              </a:rPr>
              <a:t>Database </a:t>
            </a:r>
          </a:p>
          <a:p>
            <a:pPr>
              <a:buFont typeface="Wingdings" panose="05000000000000000000" pitchFamily="2" charset="2"/>
              <a:buChar char="Ø"/>
            </a:pPr>
            <a:r>
              <a:rPr lang="en-US" sz="3200" dirty="0">
                <a:solidFill>
                  <a:srgbClr val="00B050"/>
                </a:solidFill>
              </a:rPr>
              <a:t>Technical Work.</a:t>
            </a:r>
          </a:p>
          <a:p>
            <a:pPr>
              <a:buFont typeface="Wingdings" panose="05000000000000000000" pitchFamily="2" charset="2"/>
              <a:buChar char="Ø"/>
            </a:pPr>
            <a:r>
              <a:rPr lang="en-US" sz="3200" dirty="0">
                <a:solidFill>
                  <a:srgbClr val="00B050"/>
                </a:solidFill>
              </a:rPr>
              <a:t>Team Leader</a:t>
            </a:r>
          </a:p>
          <a:p>
            <a:pPr>
              <a:buFont typeface="Wingdings" panose="05000000000000000000" pitchFamily="2" charset="2"/>
              <a:buChar char="Ø"/>
            </a:pPr>
            <a:r>
              <a:rPr lang="en-US" sz="3200" dirty="0">
                <a:solidFill>
                  <a:srgbClr val="00B050"/>
                </a:solidFill>
              </a:rPr>
              <a:t>Interface Designing	</a:t>
            </a:r>
          </a:p>
          <a:p>
            <a:pPr>
              <a:buFont typeface="Wingdings" panose="05000000000000000000" pitchFamily="2" charset="2"/>
              <a:buChar char="Ø"/>
            </a:pPr>
            <a:endParaRPr lang="en-US" sz="3200" dirty="0">
              <a:solidFill>
                <a:srgbClr val="00B050"/>
              </a:solidFill>
            </a:endParaRPr>
          </a:p>
        </p:txBody>
      </p:sp>
      <p:sp>
        <p:nvSpPr>
          <p:cNvPr id="4" name="Rectangle 3">
            <a:extLst>
              <a:ext uri="{FF2B5EF4-FFF2-40B4-BE49-F238E27FC236}">
                <a16:creationId xmlns:a16="http://schemas.microsoft.com/office/drawing/2014/main" id="{9F71FC7E-BE33-42DE-BC74-80C61A93E604}"/>
              </a:ext>
            </a:extLst>
          </p:cNvPr>
          <p:cNvSpPr/>
          <p:nvPr/>
        </p:nvSpPr>
        <p:spPr>
          <a:xfrm>
            <a:off x="1114848" y="290233"/>
            <a:ext cx="4475905" cy="923330"/>
          </a:xfrm>
          <a:prstGeom prst="rect">
            <a:avLst/>
          </a:prstGeom>
          <a:noFill/>
        </p:spPr>
        <p:txBody>
          <a:bodyPr wrap="none" lIns="91440" tIns="45720" rIns="91440" bIns="45720">
            <a:spAutoFit/>
          </a:bodyPr>
          <a:lstStyle/>
          <a:p>
            <a:pPr algn="ctr"/>
            <a:r>
              <a:rPr lang="en-US" sz="5400" b="1" spc="50" dirty="0">
                <a:ln w="0"/>
                <a:solidFill>
                  <a:schemeClr val="tx1">
                    <a:lumMod val="75000"/>
                    <a:lumOff val="25000"/>
                  </a:schemeClr>
                </a:solidFill>
                <a:effectLst>
                  <a:innerShdw blurRad="63500" dist="50800" dir="13500000">
                    <a:srgbClr val="000000">
                      <a:alpha val="50000"/>
                    </a:srgbClr>
                  </a:innerShdw>
                </a:effectLst>
              </a:rPr>
              <a:t>N Sai Sharan</a:t>
            </a:r>
            <a:endParaRPr lang="en-US" sz="5400" b="1" cap="none" spc="50" dirty="0">
              <a:ln w="0"/>
              <a:solidFill>
                <a:schemeClr val="tx1">
                  <a:lumMod val="75000"/>
                  <a:lumOff val="25000"/>
                </a:schemeClr>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444561247"/>
      </p:ext>
    </p:extLst>
  </p:cSld>
  <p:clrMapOvr>
    <a:masterClrMapping/>
  </p:clrMapOvr>
  <mc:AlternateContent xmlns:mc="http://schemas.openxmlformats.org/markup-compatibility/2006" xmlns:p14="http://schemas.microsoft.com/office/powerpoint/2010/main">
    <mc:Choice Requires="p14">
      <p:transition spd="slow" p14:dur="2000" advTm="8473"/>
    </mc:Choice>
    <mc:Fallback xmlns="">
      <p:transition spd="slow" advTm="847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44666" y="1736993"/>
            <a:ext cx="9302325" cy="3777622"/>
          </a:xfrm>
        </p:spPr>
        <p:txBody>
          <a:bodyPr>
            <a:normAutofit/>
          </a:bodyPr>
          <a:lstStyle/>
          <a:p>
            <a:pPr>
              <a:buFont typeface="Wingdings" panose="05000000000000000000" pitchFamily="2" charset="2"/>
              <a:buChar char="Ø"/>
            </a:pPr>
            <a:r>
              <a:rPr lang="en-US" sz="3200" dirty="0">
                <a:solidFill>
                  <a:srgbClr val="00B050"/>
                </a:solidFill>
              </a:rPr>
              <a:t>Front end.</a:t>
            </a:r>
          </a:p>
          <a:p>
            <a:pPr>
              <a:buFont typeface="Wingdings" panose="05000000000000000000" pitchFamily="2" charset="2"/>
              <a:buChar char="Ø"/>
            </a:pPr>
            <a:r>
              <a:rPr lang="en-US" sz="3200" dirty="0">
                <a:solidFill>
                  <a:srgbClr val="00B050"/>
                </a:solidFill>
              </a:rPr>
              <a:t>Synopsis</a:t>
            </a:r>
          </a:p>
          <a:p>
            <a:pPr>
              <a:buFont typeface="Wingdings" panose="05000000000000000000" pitchFamily="2" charset="2"/>
              <a:buChar char="Ø"/>
            </a:pPr>
            <a:r>
              <a:rPr lang="en-US" sz="3200" dirty="0">
                <a:solidFill>
                  <a:srgbClr val="00B050"/>
                </a:solidFill>
              </a:rPr>
              <a:t>PPT</a:t>
            </a:r>
          </a:p>
          <a:p>
            <a:pPr>
              <a:buFont typeface="Wingdings" panose="05000000000000000000" pitchFamily="2" charset="2"/>
              <a:buChar char="Ø"/>
            </a:pPr>
            <a:r>
              <a:rPr lang="en-US" sz="3200" dirty="0">
                <a:solidFill>
                  <a:srgbClr val="00B050"/>
                </a:solidFill>
              </a:rPr>
              <a:t>Report</a:t>
            </a:r>
          </a:p>
        </p:txBody>
      </p:sp>
      <p:sp>
        <p:nvSpPr>
          <p:cNvPr id="9" name="Rectangle 8">
            <a:extLst>
              <a:ext uri="{FF2B5EF4-FFF2-40B4-BE49-F238E27FC236}">
                <a16:creationId xmlns:a16="http://schemas.microsoft.com/office/drawing/2014/main" id="{2B457632-7DFD-4845-AE04-A03D47A9F906}"/>
              </a:ext>
            </a:extLst>
          </p:cNvPr>
          <p:cNvSpPr/>
          <p:nvPr/>
        </p:nvSpPr>
        <p:spPr>
          <a:xfrm>
            <a:off x="847212" y="0"/>
            <a:ext cx="3377270" cy="923330"/>
          </a:xfrm>
          <a:prstGeom prst="rect">
            <a:avLst/>
          </a:prstGeom>
          <a:noFill/>
        </p:spPr>
        <p:txBody>
          <a:bodyPr wrap="none" lIns="91440" tIns="45720" rIns="91440" bIns="45720">
            <a:spAutoFit/>
          </a:bodyPr>
          <a:lstStyle/>
          <a:p>
            <a:pPr algn="ctr"/>
            <a:r>
              <a:rPr lang="en-US" sz="5400" b="1" spc="50" dirty="0">
                <a:ln w="0"/>
                <a:solidFill>
                  <a:schemeClr val="tx1">
                    <a:lumMod val="75000"/>
                    <a:lumOff val="25000"/>
                  </a:schemeClr>
                </a:solidFill>
                <a:effectLst>
                  <a:innerShdw blurRad="63500" dist="50800" dir="13500000">
                    <a:srgbClr val="000000">
                      <a:alpha val="50000"/>
                    </a:srgbClr>
                  </a:innerShdw>
                </a:effectLst>
              </a:rPr>
              <a:t>V Karthik</a:t>
            </a:r>
          </a:p>
        </p:txBody>
      </p:sp>
    </p:spTree>
    <p:extLst>
      <p:ext uri="{BB962C8B-B14F-4D97-AF65-F5344CB8AC3E}">
        <p14:creationId xmlns:p14="http://schemas.microsoft.com/office/powerpoint/2010/main" val="247193398"/>
      </p:ext>
    </p:extLst>
  </p:cSld>
  <p:clrMapOvr>
    <a:masterClrMapping/>
  </p:clrMapOvr>
  <mc:AlternateContent xmlns:mc="http://schemas.openxmlformats.org/markup-compatibility/2006" xmlns:p14="http://schemas.microsoft.com/office/powerpoint/2010/main">
    <mc:Choice Requires="p14">
      <p:transition spd="slow" p14:dur="2000" advTm="9032"/>
    </mc:Choice>
    <mc:Fallback xmlns="">
      <p:transition spd="slow" advTm="903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0623899-217D-4B68-97D1-B713108E2836}"/>
              </a:ext>
            </a:extLst>
          </p:cNvPr>
          <p:cNvSpPr/>
          <p:nvPr/>
        </p:nvSpPr>
        <p:spPr>
          <a:xfrm>
            <a:off x="1819594" y="1443263"/>
            <a:ext cx="9292929" cy="3170099"/>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0000" b="1" cap="none" spc="0" dirty="0">
                <a:ln/>
                <a:solidFill>
                  <a:schemeClr val="accent3"/>
                </a:solidFill>
                <a:effectLst/>
              </a:rPr>
              <a:t>Screenshots of </a:t>
            </a:r>
          </a:p>
          <a:p>
            <a:pPr algn="ctr"/>
            <a:r>
              <a:rPr lang="en-US" sz="10000" b="1" cap="none" spc="0" dirty="0">
                <a:ln/>
                <a:solidFill>
                  <a:schemeClr val="accent3"/>
                </a:solidFill>
                <a:effectLst/>
              </a:rPr>
              <a:t>Output </a:t>
            </a:r>
          </a:p>
        </p:txBody>
      </p:sp>
    </p:spTree>
    <p:extLst>
      <p:ext uri="{BB962C8B-B14F-4D97-AF65-F5344CB8AC3E}">
        <p14:creationId xmlns:p14="http://schemas.microsoft.com/office/powerpoint/2010/main" val="1989538065"/>
      </p:ext>
    </p:extLst>
  </p:cSld>
  <p:clrMapOvr>
    <a:masterClrMapping/>
  </p:clrMapOvr>
  <mc:AlternateContent xmlns:mc="http://schemas.openxmlformats.org/markup-compatibility/2006" xmlns:p14="http://schemas.microsoft.com/office/powerpoint/2010/main">
    <mc:Choice Requires="p14">
      <p:transition spd="slow" p14:dur="2000" advTm="7518"/>
    </mc:Choice>
    <mc:Fallback xmlns="">
      <p:transition spd="slow" advTm="751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E8EEB1-7E87-4FE1-B198-83FC1E937A8A}"/>
              </a:ext>
            </a:extLst>
          </p:cNvPr>
          <p:cNvSpPr/>
          <p:nvPr/>
        </p:nvSpPr>
        <p:spPr>
          <a:xfrm>
            <a:off x="943410" y="-7222"/>
            <a:ext cx="3166252" cy="923330"/>
          </a:xfrm>
          <a:prstGeom prst="rect">
            <a:avLst/>
          </a:prstGeom>
          <a:noFill/>
        </p:spPr>
        <p:txBody>
          <a:bodyPr wrap="none" lIns="91440" tIns="45720" rIns="91440" bIns="45720">
            <a:spAutoFit/>
          </a:bodyPr>
          <a:lstStyle/>
          <a:p>
            <a:pPr algn="ctr"/>
            <a:r>
              <a:rPr lang="en-US" sz="5400" b="0" cap="none" spc="0" dirty="0">
                <a:ln w="0"/>
                <a:gradFill>
                  <a:gsLst>
                    <a:gs pos="21000">
                      <a:srgbClr val="53575C"/>
                    </a:gs>
                    <a:gs pos="88000">
                      <a:srgbClr val="C5C7CA"/>
                    </a:gs>
                  </a:gsLst>
                  <a:lin ang="5400000"/>
                </a:gradFill>
                <a:effectLst/>
              </a:rPr>
              <a:t>Login Page</a:t>
            </a:r>
          </a:p>
        </p:txBody>
      </p:sp>
      <p:pic>
        <p:nvPicPr>
          <p:cNvPr id="6" name="Picture 5">
            <a:extLst>
              <a:ext uri="{FF2B5EF4-FFF2-40B4-BE49-F238E27FC236}">
                <a16:creationId xmlns:a16="http://schemas.microsoft.com/office/drawing/2014/main" id="{CEF58967-72BF-4532-8AAF-352DC6841431}"/>
              </a:ext>
            </a:extLst>
          </p:cNvPr>
          <p:cNvPicPr>
            <a:picLocks noChangeAspect="1"/>
          </p:cNvPicPr>
          <p:nvPr/>
        </p:nvPicPr>
        <p:blipFill>
          <a:blip r:embed="rId2"/>
          <a:stretch>
            <a:fillRect/>
          </a:stretch>
        </p:blipFill>
        <p:spPr>
          <a:xfrm>
            <a:off x="1377112" y="1108261"/>
            <a:ext cx="9988627" cy="5615861"/>
          </a:xfrm>
          <a:prstGeom prst="rect">
            <a:avLst/>
          </a:prstGeom>
        </p:spPr>
      </p:pic>
    </p:spTree>
    <p:extLst>
      <p:ext uri="{BB962C8B-B14F-4D97-AF65-F5344CB8AC3E}">
        <p14:creationId xmlns:p14="http://schemas.microsoft.com/office/powerpoint/2010/main" val="2296603886"/>
      </p:ext>
    </p:extLst>
  </p:cSld>
  <p:clrMapOvr>
    <a:masterClrMapping/>
  </p:clrMapOvr>
  <mc:AlternateContent xmlns:mc="http://schemas.openxmlformats.org/markup-compatibility/2006" xmlns:p14="http://schemas.microsoft.com/office/powerpoint/2010/main">
    <mc:Choice Requires="p14">
      <p:transition spd="slow" p14:dur="2000" advTm="5736"/>
    </mc:Choice>
    <mc:Fallback xmlns="">
      <p:transition spd="slow" advTm="573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4B5FF435-EBAC-4B7A-8A10-60C27B38267A}"/>
              </a:ext>
            </a:extLst>
          </p:cNvPr>
          <p:cNvPicPr>
            <a:picLocks noGrp="1" noChangeAspect="1"/>
          </p:cNvPicPr>
          <p:nvPr>
            <p:ph idx="1"/>
          </p:nvPr>
        </p:nvPicPr>
        <p:blipFill rotWithShape="1">
          <a:blip r:embed="rId2"/>
          <a:srcRect l="727" t="3896" r="-43" b="1448"/>
          <a:stretch/>
        </p:blipFill>
        <p:spPr>
          <a:xfrm>
            <a:off x="1053947" y="1312719"/>
            <a:ext cx="9991727" cy="5354196"/>
          </a:xfrm>
        </p:spPr>
      </p:pic>
      <p:sp>
        <p:nvSpPr>
          <p:cNvPr id="8" name="Rectangle 7">
            <a:extLst>
              <a:ext uri="{FF2B5EF4-FFF2-40B4-BE49-F238E27FC236}">
                <a16:creationId xmlns:a16="http://schemas.microsoft.com/office/drawing/2014/main" id="{8E961B1C-BE86-4BA6-BD7C-25DCA2AD03C1}"/>
              </a:ext>
            </a:extLst>
          </p:cNvPr>
          <p:cNvSpPr/>
          <p:nvPr/>
        </p:nvSpPr>
        <p:spPr>
          <a:xfrm>
            <a:off x="1050146" y="290237"/>
            <a:ext cx="2159566" cy="923330"/>
          </a:xfrm>
          <a:prstGeom prst="rect">
            <a:avLst/>
          </a:prstGeom>
          <a:noFill/>
        </p:spPr>
        <p:txBody>
          <a:bodyPr wrap="none" lIns="91440" tIns="45720" rIns="91440" bIns="45720">
            <a:spAutoFit/>
          </a:bodyPr>
          <a:lstStyle/>
          <a:p>
            <a:pPr algn="ctr"/>
            <a:r>
              <a:rPr lang="en-US" sz="5400" dirty="0">
                <a:ln w="0"/>
                <a:gradFill>
                  <a:gsLst>
                    <a:gs pos="21000">
                      <a:srgbClr val="53575C"/>
                    </a:gs>
                    <a:gs pos="88000">
                      <a:srgbClr val="C5C7CA"/>
                    </a:gs>
                  </a:gsLst>
                  <a:lin ang="5400000"/>
                </a:gradFill>
              </a:rPr>
              <a:t>Sign In:</a:t>
            </a:r>
            <a:endParaRPr lang="en-US" sz="5400" b="0" cap="none" spc="0" dirty="0">
              <a:ln w="0"/>
              <a:gradFill>
                <a:gsLst>
                  <a:gs pos="21000">
                    <a:srgbClr val="53575C"/>
                  </a:gs>
                  <a:gs pos="88000">
                    <a:srgbClr val="C5C7CA"/>
                  </a:gs>
                </a:gsLst>
                <a:lin ang="5400000"/>
              </a:gradFill>
              <a:effectLst/>
            </a:endParaRPr>
          </a:p>
        </p:txBody>
      </p:sp>
    </p:spTree>
    <p:extLst>
      <p:ext uri="{BB962C8B-B14F-4D97-AF65-F5344CB8AC3E}">
        <p14:creationId xmlns:p14="http://schemas.microsoft.com/office/powerpoint/2010/main" val="3373437160"/>
      </p:ext>
    </p:extLst>
  </p:cSld>
  <p:clrMapOvr>
    <a:masterClrMapping/>
  </p:clrMapOvr>
  <mc:AlternateContent xmlns:mc="http://schemas.openxmlformats.org/markup-compatibility/2006" xmlns:p14="http://schemas.microsoft.com/office/powerpoint/2010/main">
    <mc:Choice Requires="p14">
      <p:transition spd="slow" p14:dur="2000" advTm="2326"/>
    </mc:Choice>
    <mc:Fallback xmlns="">
      <p:transition spd="slow" advTm="2326"/>
    </mc:Fallback>
  </mc:AlternateContent>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340</TotalTime>
  <Words>208</Words>
  <Application>Microsoft Office PowerPoint</Application>
  <PresentationFormat>Widescreen</PresentationFormat>
  <Paragraphs>50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Gill Sans MT</vt:lpstr>
      <vt:lpstr>Impact</vt:lpstr>
      <vt:lpstr>Wingdings</vt:lpstr>
      <vt:lpstr>Badge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vt:lpstr>
      <vt:lpstr>Disadvantages</vt:lpstr>
      <vt:lpstr>Future SCOPES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 -213 PYTHON PROJECT</dc:title>
  <dc:creator>himanshu trivedi</dc:creator>
  <cp:lastModifiedBy>Sai Sharan</cp:lastModifiedBy>
  <cp:revision>81</cp:revision>
  <dcterms:created xsi:type="dcterms:W3CDTF">2018-10-24T09:35:24Z</dcterms:created>
  <dcterms:modified xsi:type="dcterms:W3CDTF">2019-11-20T07:39:58Z</dcterms:modified>
</cp:coreProperties>
</file>