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1" d="100"/>
          <a:sy n="31" d="100"/>
        </p:scale>
        <p:origin x="8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a\Download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a\Download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a\Download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[Book1.xlsx]Top 5 Pivot!PivotTable3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680314960629921"/>
          <c:y val="0.14856481481481484"/>
          <c:w val="0.75262270341207349"/>
          <c:h val="0.720887649460484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'Top 5 Pivot'!$B$3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 Pivot'!$A$4:$A$20</c:f>
              <c:strCache>
                <c:ptCount val="16"/>
                <c:pt idx="0">
                  <c:v>travel</c:v>
                </c:pt>
                <c:pt idx="1">
                  <c:v>science</c:v>
                </c:pt>
                <c:pt idx="2">
                  <c:v>healthy eating</c:v>
                </c:pt>
                <c:pt idx="3">
                  <c:v>animals</c:v>
                </c:pt>
                <c:pt idx="4">
                  <c:v>cooking</c:v>
                </c:pt>
                <c:pt idx="5">
                  <c:v>culture</c:v>
                </c:pt>
                <c:pt idx="6">
                  <c:v>food</c:v>
                </c:pt>
                <c:pt idx="7">
                  <c:v>technology</c:v>
                </c:pt>
                <c:pt idx="8">
                  <c:v>education</c:v>
                </c:pt>
                <c:pt idx="9">
                  <c:v>tennis</c:v>
                </c:pt>
                <c:pt idx="10">
                  <c:v>soccer</c:v>
                </c:pt>
                <c:pt idx="11">
                  <c:v>fitness</c:v>
                </c:pt>
                <c:pt idx="12">
                  <c:v>dogs</c:v>
                </c:pt>
                <c:pt idx="13">
                  <c:v>veganism</c:v>
                </c:pt>
                <c:pt idx="14">
                  <c:v>public speaking</c:v>
                </c:pt>
                <c:pt idx="15">
                  <c:v>Studying</c:v>
                </c:pt>
              </c:strCache>
            </c:strRef>
          </c:cat>
          <c:val>
            <c:numRef>
              <c:f>'Top 5 Pivot'!$B$4:$B$20</c:f>
              <c:numCache>
                <c:formatCode>General</c:formatCode>
                <c:ptCount val="16"/>
                <c:pt idx="0">
                  <c:v>53935</c:v>
                </c:pt>
                <c:pt idx="1">
                  <c:v>53657</c:v>
                </c:pt>
                <c:pt idx="2">
                  <c:v>52745</c:v>
                </c:pt>
                <c:pt idx="3">
                  <c:v>52443</c:v>
                </c:pt>
                <c:pt idx="4">
                  <c:v>49681</c:v>
                </c:pt>
                <c:pt idx="5">
                  <c:v>47710</c:v>
                </c:pt>
                <c:pt idx="6">
                  <c:v>47576</c:v>
                </c:pt>
                <c:pt idx="7">
                  <c:v>46683</c:v>
                </c:pt>
                <c:pt idx="8">
                  <c:v>45103</c:v>
                </c:pt>
                <c:pt idx="9">
                  <c:v>43612</c:v>
                </c:pt>
                <c:pt idx="10">
                  <c:v>42031</c:v>
                </c:pt>
                <c:pt idx="11">
                  <c:v>41829</c:v>
                </c:pt>
                <c:pt idx="12">
                  <c:v>41816</c:v>
                </c:pt>
                <c:pt idx="13">
                  <c:v>38513</c:v>
                </c:pt>
                <c:pt idx="14">
                  <c:v>37730</c:v>
                </c:pt>
                <c:pt idx="15">
                  <c:v>35861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3-4F66-A39F-0A08296C4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5322160"/>
        <c:axId val="1425322640"/>
      </c:barChart>
      <c:catAx>
        <c:axId val="142532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322640"/>
        <c:crosses val="autoZero"/>
        <c:auto val="1"/>
        <c:lblAlgn val="ctr"/>
        <c:lblOffset val="100"/>
        <c:noMultiLvlLbl val="0"/>
      </c:catAx>
      <c:valAx>
        <c:axId val="142532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32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[Book1.xlsx]Sheet4!PivotTable4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BD-4E61-903A-28B98A6117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BD-4E61-903A-28B98A6117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BD-4E61-903A-28B98A6117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BD-4E61-903A-28B98A6117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BD-4E61-903A-28B98A6117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BD-4E61-903A-28B98A61175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0BD-4E61-903A-28B98A61175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0BD-4E61-903A-28B98A61175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0BD-4E61-903A-28B98A61175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0BD-4E61-903A-28B98A61175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0BD-4E61-903A-28B98A61175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0BD-4E61-903A-28B98A61175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0BD-4E61-903A-28B98A61175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0BD-4E61-903A-28B98A61175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0BD-4E61-903A-28B98A61175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0BD-4E61-903A-28B98A61175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E0BD-4E61-903A-28B98A61175E}"/>
              </c:ext>
            </c:extLst>
          </c:dPt>
          <c:cat>
            <c:strRef>
              <c:f>Sheet4!$A$4:$A$21</c:f>
              <c:strCache>
                <c:ptCount val="17"/>
                <c:pt idx="0">
                  <c:v>travel</c:v>
                </c:pt>
                <c:pt idx="1">
                  <c:v>science</c:v>
                </c:pt>
                <c:pt idx="2">
                  <c:v>animals</c:v>
                </c:pt>
                <c:pt idx="3">
                  <c:v>healthy eating</c:v>
                </c:pt>
                <c:pt idx="4">
                  <c:v>cooking</c:v>
                </c:pt>
                <c:pt idx="5">
                  <c:v>culture</c:v>
                </c:pt>
                <c:pt idx="6">
                  <c:v>food</c:v>
                </c:pt>
                <c:pt idx="7">
                  <c:v>tennis</c:v>
                </c:pt>
                <c:pt idx="8">
                  <c:v>technology</c:v>
                </c:pt>
                <c:pt idx="9">
                  <c:v>education</c:v>
                </c:pt>
                <c:pt idx="10">
                  <c:v>soccer</c:v>
                </c:pt>
                <c:pt idx="11">
                  <c:v>fitness</c:v>
                </c:pt>
                <c:pt idx="12">
                  <c:v>dogs</c:v>
                </c:pt>
                <c:pt idx="13">
                  <c:v>veganism</c:v>
                </c:pt>
                <c:pt idx="14">
                  <c:v>Studying</c:v>
                </c:pt>
                <c:pt idx="15">
                  <c:v>public speaking</c:v>
                </c:pt>
                <c:pt idx="16">
                  <c:v>(blank)</c:v>
                </c:pt>
              </c:strCache>
            </c:strRef>
          </c:cat>
          <c:val>
            <c:numRef>
              <c:f>Sheet4!$B$4:$B$21</c:f>
              <c:numCache>
                <c:formatCode>General</c:formatCode>
                <c:ptCount val="17"/>
                <c:pt idx="0">
                  <c:v>1368</c:v>
                </c:pt>
                <c:pt idx="1">
                  <c:v>1351</c:v>
                </c:pt>
                <c:pt idx="2">
                  <c:v>1323</c:v>
                </c:pt>
                <c:pt idx="3">
                  <c:v>1303</c:v>
                </c:pt>
                <c:pt idx="4">
                  <c:v>1277</c:v>
                </c:pt>
                <c:pt idx="5">
                  <c:v>1217</c:v>
                </c:pt>
                <c:pt idx="6">
                  <c:v>1183</c:v>
                </c:pt>
                <c:pt idx="7">
                  <c:v>1153</c:v>
                </c:pt>
                <c:pt idx="8">
                  <c:v>1150</c:v>
                </c:pt>
                <c:pt idx="9">
                  <c:v>1127</c:v>
                </c:pt>
                <c:pt idx="10">
                  <c:v>1065</c:v>
                </c:pt>
                <c:pt idx="11">
                  <c:v>1050</c:v>
                </c:pt>
                <c:pt idx="12">
                  <c:v>1047</c:v>
                </c:pt>
                <c:pt idx="13">
                  <c:v>948</c:v>
                </c:pt>
                <c:pt idx="14">
                  <c:v>911</c:v>
                </c:pt>
                <c:pt idx="15">
                  <c:v>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0BD-4E61-903A-28B98A611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[Book1.xlsx]Sheet5!PivotTable5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Sheet5!$A$4:$A$16</c:f>
              <c:strCache>
                <c:ptCount val="12"/>
                <c:pt idx="0">
                  <c:v>August</c:v>
                </c:pt>
                <c:pt idx="1">
                  <c:v>May</c:v>
                </c:pt>
                <c:pt idx="2">
                  <c:v>December</c:v>
                </c:pt>
                <c:pt idx="3">
                  <c:v>January</c:v>
                </c:pt>
                <c:pt idx="4">
                  <c:v>October</c:v>
                </c:pt>
                <c:pt idx="5">
                  <c:v>July</c:v>
                </c:pt>
                <c:pt idx="6">
                  <c:v>November</c:v>
                </c:pt>
                <c:pt idx="7">
                  <c:v>March</c:v>
                </c:pt>
                <c:pt idx="8">
                  <c:v>September</c:v>
                </c:pt>
                <c:pt idx="9">
                  <c:v>April</c:v>
                </c:pt>
                <c:pt idx="10">
                  <c:v>June</c:v>
                </c:pt>
                <c:pt idx="11">
                  <c:v>February</c:v>
                </c:pt>
              </c:strCache>
            </c:strRef>
          </c:cat>
          <c:val>
            <c:numRef>
              <c:f>Sheet5!$B$4:$B$16</c:f>
              <c:numCache>
                <c:formatCode>General</c:formatCode>
                <c:ptCount val="12"/>
                <c:pt idx="0">
                  <c:v>1612</c:v>
                </c:pt>
                <c:pt idx="1">
                  <c:v>1606</c:v>
                </c:pt>
                <c:pt idx="2">
                  <c:v>1585</c:v>
                </c:pt>
                <c:pt idx="3">
                  <c:v>1573</c:v>
                </c:pt>
                <c:pt idx="4">
                  <c:v>1553</c:v>
                </c:pt>
                <c:pt idx="5">
                  <c:v>1542</c:v>
                </c:pt>
                <c:pt idx="6">
                  <c:v>1514</c:v>
                </c:pt>
                <c:pt idx="7">
                  <c:v>1502</c:v>
                </c:pt>
                <c:pt idx="8">
                  <c:v>1501</c:v>
                </c:pt>
                <c:pt idx="9">
                  <c:v>1496</c:v>
                </c:pt>
                <c:pt idx="10">
                  <c:v>1474</c:v>
                </c:pt>
                <c:pt idx="11">
                  <c:v>1426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B7-41B9-803A-3C2DB3998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1458560"/>
        <c:axId val="1611458080"/>
      </c:lineChart>
      <c:catAx>
        <c:axId val="161145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458080"/>
        <c:crosses val="autoZero"/>
        <c:auto val="1"/>
        <c:lblAlgn val="ctr"/>
        <c:lblOffset val="100"/>
        <c:noMultiLvlLbl val="0"/>
      </c:catAx>
      <c:valAx>
        <c:axId val="161145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45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sz="2800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927811" y="3464935"/>
            <a:ext cx="8359114" cy="2714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6600" dirty="0"/>
              <a:t>Data Visualization &amp; Storytelling</a:t>
            </a:r>
            <a:endParaRPr lang="en-US" sz="66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5A231-01DF-9003-793A-D0206D240689}"/>
              </a:ext>
            </a:extLst>
          </p:cNvPr>
          <p:cNvGrpSpPr/>
          <p:nvPr/>
        </p:nvGrpSpPr>
        <p:grpSpPr>
          <a:xfrm>
            <a:off x="11536681" y="6362700"/>
            <a:ext cx="4515604" cy="3924300"/>
            <a:chOff x="0" y="0"/>
            <a:chExt cx="2473282" cy="237499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6045BE-15E6-FEB2-DCD4-1021960AF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3" name="Freeform 31">
                <a:extLst>
                  <a:ext uri="{FF2B5EF4-FFF2-40B4-BE49-F238E27FC236}">
                    <a16:creationId xmlns:a16="http://schemas.microsoft.com/office/drawing/2014/main" id="{1CECA5D2-C565-7B6E-BD55-CE30EE3883D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>
              <a:extLst>
                <a:ext uri="{FF2B5EF4-FFF2-40B4-BE49-F238E27FC236}">
                  <a16:creationId xmlns:a16="http://schemas.microsoft.com/office/drawing/2014/main" id="{2F3FE6A0-A950-B34A-2A87-4AB13DE3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E2A048-EF5F-6E54-E40E-DF2EFDD2B8A0}"/>
              </a:ext>
            </a:extLst>
          </p:cNvPr>
          <p:cNvSpPr txBox="1"/>
          <p:nvPr/>
        </p:nvSpPr>
        <p:spPr>
          <a:xfrm>
            <a:off x="12592890" y="7171605"/>
            <a:ext cx="3606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By:</a:t>
            </a:r>
          </a:p>
          <a:p>
            <a:r>
              <a:rPr lang="en-IN" sz="2800" b="1" dirty="0"/>
              <a:t>Sai Sharan Reddy Manne</a:t>
            </a:r>
          </a:p>
          <a:p>
            <a:endParaRPr lang="en-IN" sz="2800" b="1" dirty="0"/>
          </a:p>
          <a:p>
            <a:r>
              <a:rPr lang="en-IN" sz="2800" b="1" dirty="0"/>
              <a:t>Data Analyst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166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5A71674-0735-7649-F756-6D67953815FA}"/>
              </a:ext>
            </a:extLst>
          </p:cNvPr>
          <p:cNvSpPr txBox="1"/>
          <p:nvPr/>
        </p:nvSpPr>
        <p:spPr>
          <a:xfrm>
            <a:off x="11581833" y="1919209"/>
            <a:ext cx="56774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Top 5 content categories:  </a:t>
            </a:r>
            <a:r>
              <a:rPr lang="en-IN" sz="3600" dirty="0"/>
              <a:t>Travel, Science, Healthy eating, Animals and Cooking.</a:t>
            </a:r>
          </a:p>
          <a:p>
            <a:endParaRPr lang="en-IN" sz="3600" dirty="0"/>
          </a:p>
          <a:p>
            <a:r>
              <a:rPr lang="en-IN" sz="3600" b="1" dirty="0"/>
              <a:t>Unique Categories: </a:t>
            </a:r>
            <a:r>
              <a:rPr lang="en-IN" sz="3600" dirty="0"/>
              <a:t>16</a:t>
            </a:r>
          </a:p>
          <a:p>
            <a:endParaRPr lang="en-IN" sz="3600" dirty="0"/>
          </a:p>
          <a:p>
            <a:r>
              <a:rPr lang="en-IN" sz="3600" b="1" dirty="0"/>
              <a:t>Most popular category: </a:t>
            </a:r>
            <a:r>
              <a:rPr lang="en-IN" sz="3600" dirty="0"/>
              <a:t>Travel.</a:t>
            </a:r>
          </a:p>
          <a:p>
            <a:endParaRPr lang="en-IN" sz="3600" dirty="0"/>
          </a:p>
          <a:p>
            <a:r>
              <a:rPr lang="en-US" sz="3600" b="1" dirty="0"/>
              <a:t>Month with the Most Posts: </a:t>
            </a:r>
            <a:r>
              <a:rPr lang="en-US" sz="3600" dirty="0"/>
              <a:t>December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rial Black" panose="020B0A040201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691332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200" y="1634601"/>
            <a:ext cx="10866870" cy="5460787"/>
            <a:chOff x="-237855" y="-2200933"/>
            <a:chExt cx="14489160" cy="7281048"/>
          </a:xfrm>
        </p:grpSpPr>
        <p:sp>
          <p:nvSpPr>
            <p:cNvPr id="3" name="TextBox 3"/>
            <p:cNvSpPr txBox="1"/>
            <p:nvPr/>
          </p:nvSpPr>
          <p:spPr>
            <a:xfrm>
              <a:off x="-237855" y="-2200933"/>
              <a:ext cx="14489160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800" spc="-8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67258" y="648133"/>
              <a:ext cx="11564591" cy="4431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165874" y="1909667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E33739-992B-FBBD-4CAB-9D3943289544}"/>
              </a:ext>
            </a:extLst>
          </p:cNvPr>
          <p:cNvSpPr txBox="1"/>
          <p:nvPr/>
        </p:nvSpPr>
        <p:spPr>
          <a:xfrm>
            <a:off x="8719949" y="2324100"/>
            <a:ext cx="75850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main goal of the project is to improve decision-making through visualized insights.</a:t>
            </a:r>
          </a:p>
          <a:p>
            <a:endParaRPr lang="en-US" sz="3600" b="1" dirty="0"/>
          </a:p>
          <a:p>
            <a:r>
              <a:rPr lang="en-US" sz="3600" b="1" dirty="0"/>
              <a:t>Scope</a:t>
            </a:r>
            <a:r>
              <a:rPr lang="en-US" sz="36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sources, Data cleaning, and analysis.</a:t>
            </a:r>
          </a:p>
          <a:p>
            <a:endParaRPr lang="en-US" sz="3600" b="1" dirty="0"/>
          </a:p>
          <a:p>
            <a:r>
              <a:rPr lang="en-IN" sz="3600" b="1" dirty="0"/>
              <a:t>Expected Outcome</a:t>
            </a:r>
            <a:r>
              <a:rPr lang="en-IN" sz="3600" dirty="0"/>
              <a:t>: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Maintaining a clean data, Performing required analysis.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46279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9A159-BAB1-E30B-2587-D8185245FF3E}"/>
              </a:ext>
            </a:extLst>
          </p:cNvPr>
          <p:cNvSpPr txBox="1"/>
          <p:nvPr/>
        </p:nvSpPr>
        <p:spPr>
          <a:xfrm>
            <a:off x="2286000" y="4961741"/>
            <a:ext cx="73410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the recent analysis: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data sets contain huge amounts of data and multiple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found multiple Duplicate values and many unwanted columns which did not help for our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can select the required data before downloading which avoids duplicate and unwanted data in the dataset.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754783" y="406152"/>
            <a:ext cx="4464479" cy="398148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3816678" y="4000500"/>
            <a:ext cx="3964600" cy="3668161"/>
            <a:chOff x="-687025" y="673606"/>
            <a:chExt cx="7114465" cy="6582506"/>
          </a:xfrm>
        </p:grpSpPr>
        <p:sp>
          <p:nvSpPr>
            <p:cNvPr id="22" name="Freeform 22"/>
            <p:cNvSpPr/>
            <p:nvPr/>
          </p:nvSpPr>
          <p:spPr>
            <a:xfrm>
              <a:off x="-687025" y="673606"/>
              <a:ext cx="7114465" cy="6582506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0856433" y="7025118"/>
            <a:ext cx="3329190" cy="3006721"/>
            <a:chOff x="-602640" y="869638"/>
            <a:chExt cx="8968699" cy="8099982"/>
          </a:xfrm>
        </p:grpSpPr>
        <p:sp>
          <p:nvSpPr>
            <p:cNvPr id="27" name="Freeform 27"/>
            <p:cNvSpPr/>
            <p:nvPr/>
          </p:nvSpPr>
          <p:spPr>
            <a:xfrm>
              <a:off x="-602640" y="869638"/>
              <a:ext cx="8968699" cy="809998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DAE64-90AB-3B7F-FF8E-10C4802A1C1E}"/>
              </a:ext>
            </a:extLst>
          </p:cNvPr>
          <p:cNvSpPr txBox="1"/>
          <p:nvPr/>
        </p:nvSpPr>
        <p:spPr>
          <a:xfrm>
            <a:off x="11386174" y="1348024"/>
            <a:ext cx="4657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Andrew Fleming</a:t>
            </a:r>
          </a:p>
          <a:p>
            <a:endParaRPr lang="en-IN" sz="3600" dirty="0"/>
          </a:p>
          <a:p>
            <a:r>
              <a:rPr lang="en-IN" sz="36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B5494-D144-37B6-4922-2411D7756955}"/>
              </a:ext>
            </a:extLst>
          </p:cNvPr>
          <p:cNvSpPr txBox="1"/>
          <p:nvPr/>
        </p:nvSpPr>
        <p:spPr>
          <a:xfrm>
            <a:off x="14293806" y="5049750"/>
            <a:ext cx="3155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endParaRPr lang="en-IN" sz="3200" b="1" dirty="0"/>
          </a:p>
          <a:p>
            <a:endParaRPr lang="en-IN" sz="3200" dirty="0"/>
          </a:p>
          <a:p>
            <a:r>
              <a:rPr lang="en-IN" sz="3200" dirty="0"/>
              <a:t>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D24D6-7520-F865-853E-929CB59F8DAA}"/>
              </a:ext>
            </a:extLst>
          </p:cNvPr>
          <p:cNvSpPr txBox="1"/>
          <p:nvPr/>
        </p:nvSpPr>
        <p:spPr>
          <a:xfrm>
            <a:off x="11049000" y="7668661"/>
            <a:ext cx="27676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Sai Sharan Reddy Manne</a:t>
            </a:r>
          </a:p>
          <a:p>
            <a:endParaRPr lang="en-IN" sz="2800" dirty="0"/>
          </a:p>
          <a:p>
            <a:r>
              <a:rPr lang="en-IN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237E39-B592-ACDC-38D8-B09B529D3EE5}"/>
              </a:ext>
            </a:extLst>
          </p:cNvPr>
          <p:cNvSpPr txBox="1"/>
          <p:nvPr/>
        </p:nvSpPr>
        <p:spPr>
          <a:xfrm>
            <a:off x="4157190" y="1430261"/>
            <a:ext cx="3859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Data Collection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5C7D5E-9D56-2BA6-2C4B-B8D085129A11}"/>
              </a:ext>
            </a:extLst>
          </p:cNvPr>
          <p:cNvSpPr txBox="1"/>
          <p:nvPr/>
        </p:nvSpPr>
        <p:spPr>
          <a:xfrm>
            <a:off x="6019800" y="2984043"/>
            <a:ext cx="3129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094DFC-79E2-641B-331E-12D10C04A174}"/>
              </a:ext>
            </a:extLst>
          </p:cNvPr>
          <p:cNvSpPr txBox="1"/>
          <p:nvPr/>
        </p:nvSpPr>
        <p:spPr>
          <a:xfrm>
            <a:off x="8045120" y="4577947"/>
            <a:ext cx="1928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1A76AC-E23D-3E0D-FEEC-A7BFE52BD37D}"/>
              </a:ext>
            </a:extLst>
          </p:cNvPr>
          <p:cNvSpPr txBox="1"/>
          <p:nvPr/>
        </p:nvSpPr>
        <p:spPr>
          <a:xfrm>
            <a:off x="9852776" y="6239785"/>
            <a:ext cx="2903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891207-B277-466B-6276-2C6189E7222A}"/>
              </a:ext>
            </a:extLst>
          </p:cNvPr>
          <p:cNvSpPr txBox="1"/>
          <p:nvPr/>
        </p:nvSpPr>
        <p:spPr>
          <a:xfrm>
            <a:off x="11651537" y="7975777"/>
            <a:ext cx="1826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pSp>
        <p:nvGrpSpPr>
          <p:cNvPr id="14" name="Group 16">
            <a:extLst>
              <a:ext uri="{FF2B5EF4-FFF2-40B4-BE49-F238E27FC236}">
                <a16:creationId xmlns:a16="http://schemas.microsoft.com/office/drawing/2014/main" id="{0D4FD08D-1AE6-5BC1-44AA-7B403DA722BF}"/>
              </a:ext>
            </a:extLst>
          </p:cNvPr>
          <p:cNvGrpSpPr>
            <a:grpSpLocks noChangeAspect="1"/>
          </p:cNvGrpSpPr>
          <p:nvPr/>
        </p:nvGrpSpPr>
        <p:grpSpPr>
          <a:xfrm>
            <a:off x="4055383" y="3196031"/>
            <a:ext cx="3658923" cy="3263079"/>
            <a:chOff x="0" y="0"/>
            <a:chExt cx="6350000" cy="6350000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2527EC35-8C5D-2645-9918-D1E003F96A7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65A3B86-6F4D-EBE5-77D3-7B3F28060E7F}"/>
              </a:ext>
            </a:extLst>
          </p:cNvPr>
          <p:cNvGrpSpPr>
            <a:grpSpLocks noChangeAspect="1"/>
          </p:cNvGrpSpPr>
          <p:nvPr/>
        </p:nvGrpSpPr>
        <p:grpSpPr>
          <a:xfrm>
            <a:off x="7314538" y="573420"/>
            <a:ext cx="3658923" cy="3263079"/>
            <a:chOff x="0" y="0"/>
            <a:chExt cx="6350000" cy="63500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15F553D-14B9-F7A5-0145-2B95459EC17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13321054-2E0B-D5A1-70C3-33D91F2EC3D3}"/>
              </a:ext>
            </a:extLst>
          </p:cNvPr>
          <p:cNvGrpSpPr>
            <a:grpSpLocks noChangeAspect="1"/>
          </p:cNvGrpSpPr>
          <p:nvPr/>
        </p:nvGrpSpPr>
        <p:grpSpPr>
          <a:xfrm>
            <a:off x="9887111" y="3526865"/>
            <a:ext cx="3658923" cy="3263079"/>
            <a:chOff x="0" y="0"/>
            <a:chExt cx="6350000" cy="6350000"/>
          </a:xfrm>
        </p:grpSpPr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8E86C7D-D02E-2B57-46A6-230289CCE61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2B842730-91CB-3383-0775-B2F18A7620E8}"/>
              </a:ext>
            </a:extLst>
          </p:cNvPr>
          <p:cNvGrpSpPr>
            <a:grpSpLocks noChangeAspect="1"/>
          </p:cNvGrpSpPr>
          <p:nvPr/>
        </p:nvGrpSpPr>
        <p:grpSpPr>
          <a:xfrm>
            <a:off x="12623170" y="590738"/>
            <a:ext cx="3658924" cy="3263080"/>
            <a:chOff x="0" y="0"/>
            <a:chExt cx="6350000" cy="6350000"/>
          </a:xfrm>
        </p:grpSpPr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3E7407D-D789-33DC-96BA-04055E029B9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FB7918-543F-73FD-00BC-62AFA72DEFDC}"/>
              </a:ext>
            </a:extLst>
          </p:cNvPr>
          <p:cNvSpPr txBox="1"/>
          <p:nvPr/>
        </p:nvSpPr>
        <p:spPr>
          <a:xfrm>
            <a:off x="4716861" y="4035342"/>
            <a:ext cx="2776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Content Categories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4F171-BAFD-8E23-7CDC-8211A1719007}"/>
              </a:ext>
            </a:extLst>
          </p:cNvPr>
          <p:cNvSpPr txBox="1"/>
          <p:nvPr/>
        </p:nvSpPr>
        <p:spPr>
          <a:xfrm>
            <a:off x="8059549" y="1449978"/>
            <a:ext cx="253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Unique Categories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62ADD-E26A-C9F4-BD3E-7D4968C59E1C}"/>
              </a:ext>
            </a:extLst>
          </p:cNvPr>
          <p:cNvSpPr txBox="1"/>
          <p:nvPr/>
        </p:nvSpPr>
        <p:spPr>
          <a:xfrm>
            <a:off x="10852468" y="4400694"/>
            <a:ext cx="2514145" cy="122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Popular Category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659B69-52C9-77B2-30AF-D812330706DE}"/>
              </a:ext>
            </a:extLst>
          </p:cNvPr>
          <p:cNvSpPr txBox="1"/>
          <p:nvPr/>
        </p:nvSpPr>
        <p:spPr>
          <a:xfrm>
            <a:off x="13366613" y="1709638"/>
            <a:ext cx="27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B3663D3-28F3-DCC2-E1A9-6284BA85ED80}"/>
              </a:ext>
            </a:extLst>
          </p:cNvPr>
          <p:cNvSpPr txBox="1"/>
          <p:nvPr/>
        </p:nvSpPr>
        <p:spPr>
          <a:xfrm>
            <a:off x="3169897" y="2019300"/>
            <a:ext cx="1005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Top 5 Content Categories: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Top 5 content categories are – </a:t>
            </a:r>
            <a:r>
              <a:rPr lang="en-IN" sz="3600" b="1" dirty="0"/>
              <a:t>Travel, Science, Healthy eating, Animals and Cooking</a:t>
            </a:r>
            <a:r>
              <a:rPr lang="en-IN" sz="3600" dirty="0"/>
              <a:t>.</a:t>
            </a:r>
          </a:p>
          <a:p>
            <a:endParaRPr lang="en-IN" sz="3600" dirty="0"/>
          </a:p>
          <a:p>
            <a:endParaRPr lang="en-IN" sz="36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CA5072B-2496-C54E-9DDF-2A009980A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948014"/>
              </p:ext>
            </p:extLst>
          </p:nvPr>
        </p:nvGraphicFramePr>
        <p:xfrm>
          <a:off x="12172944" y="25127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F676DB3-E148-AA1E-8961-DEC2E50CFF08}"/>
              </a:ext>
            </a:extLst>
          </p:cNvPr>
          <p:cNvSpPr txBox="1"/>
          <p:nvPr/>
        </p:nvSpPr>
        <p:spPr>
          <a:xfrm>
            <a:off x="3300955" y="5255922"/>
            <a:ext cx="6681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Unique Categories: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There are 16 Unique Categories.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28656D5-A691-BDFA-32BA-F97FC1EE98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39776" y="6184922"/>
            <a:ext cx="234230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04464A2-B6AC-DE62-D2E4-D93D8D6D130F}"/>
              </a:ext>
            </a:extLst>
          </p:cNvPr>
          <p:cNvSpPr txBox="1"/>
          <p:nvPr/>
        </p:nvSpPr>
        <p:spPr>
          <a:xfrm>
            <a:off x="3069359" y="1685151"/>
            <a:ext cx="7197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Most Popular Category: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Most popular category is Travel.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BAD09AD-142D-24E8-B340-864583A59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542895"/>
              </p:ext>
            </p:extLst>
          </p:nvPr>
        </p:nvGraphicFramePr>
        <p:xfrm>
          <a:off x="11182479" y="15138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97DD0D7-A37D-A6F9-F234-44FE4752A6F4}"/>
              </a:ext>
            </a:extLst>
          </p:cNvPr>
          <p:cNvSpPr txBox="1"/>
          <p:nvPr/>
        </p:nvSpPr>
        <p:spPr>
          <a:xfrm>
            <a:off x="3169898" y="4762500"/>
            <a:ext cx="6583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Month with the Most Posts: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December is the month with most posts.</a:t>
            </a:r>
            <a:endParaRPr lang="en-IN" sz="3600" dirty="0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42634726-8F54-1A20-C81A-5F2648FE2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550478"/>
              </p:ext>
            </p:extLst>
          </p:nvPr>
        </p:nvGraphicFramePr>
        <p:xfrm>
          <a:off x="11689841" y="51538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277</Words>
  <Application>Microsoft Office PowerPoint</Application>
  <PresentationFormat>Custom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 Black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MANNE SAI SHARAN REDDY</cp:lastModifiedBy>
  <cp:revision>19</cp:revision>
  <dcterms:created xsi:type="dcterms:W3CDTF">2006-08-16T00:00:00Z</dcterms:created>
  <dcterms:modified xsi:type="dcterms:W3CDTF">2024-12-16T03:54:51Z</dcterms:modified>
  <dc:identifier>DAEhDyfaYKE</dc:identifier>
</cp:coreProperties>
</file>