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ppt/theme/themeOverride8.xml" ContentType="application/vnd.openxmlformats-officedocument.themeOverride+xml"/>
  <Override PartName="/ppt/ink/ink8.xml" ContentType="application/inkml+xml"/>
  <Override PartName="/ppt/theme/themeOverride9.xml" ContentType="application/vnd.openxmlformats-officedocument.themeOverride+xml"/>
  <Override PartName="/ppt/ink/ink9.xml" ContentType="application/inkml+xml"/>
  <Override PartName="/ppt/theme/themeOverride10.xml" ContentType="application/vnd.openxmlformats-officedocument.themeOverride+xml"/>
  <Override PartName="/ppt/ink/ink10.xml" ContentType="application/inkml+xml"/>
  <Override PartName="/ppt/theme/themeOverride11.xml" ContentType="application/vnd.openxmlformats-officedocument.themeOverride+xml"/>
  <Override PartName="/ppt/ink/ink11.xml" ContentType="application/inkml+xml"/>
  <Override PartName="/ppt/theme/themeOverride12.xml" ContentType="application/vnd.openxmlformats-officedocument.themeOverride+xml"/>
  <Override PartName="/ppt/ink/ink12.xml" ContentType="application/inkml+xml"/>
  <Override PartName="/ppt/theme/themeOverride13.xml" ContentType="application/vnd.openxmlformats-officedocument.themeOverride+xml"/>
  <Override PartName="/ppt/ink/ink13.xml" ContentType="application/inkml+xml"/>
  <Override PartName="/ppt/theme/themeOverride14.xml" ContentType="application/vnd.openxmlformats-officedocument.themeOverride+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0"/>
  </p:notesMasterIdLst>
  <p:handoutMasterIdLst>
    <p:handoutMasterId r:id="rId21"/>
  </p:handoutMasterIdLst>
  <p:sldIdLst>
    <p:sldId id="256" r:id="rId2"/>
    <p:sldId id="273" r:id="rId3"/>
    <p:sldId id="284" r:id="rId4"/>
    <p:sldId id="286" r:id="rId5"/>
    <p:sldId id="301" r:id="rId6"/>
    <p:sldId id="311" r:id="rId7"/>
    <p:sldId id="302" r:id="rId8"/>
    <p:sldId id="303" r:id="rId9"/>
    <p:sldId id="304" r:id="rId10"/>
    <p:sldId id="289" r:id="rId11"/>
    <p:sldId id="312" r:id="rId12"/>
    <p:sldId id="287" r:id="rId13"/>
    <p:sldId id="305" r:id="rId14"/>
    <p:sldId id="298" r:id="rId15"/>
    <p:sldId id="257" r:id="rId16"/>
    <p:sldId id="308" r:id="rId17"/>
    <p:sldId id="278"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833"/>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30-10-2024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0.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10.png"/></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4.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5.png"/><Relationship Id="rId5" Type="http://schemas.openxmlformats.org/officeDocument/2006/relationships/image" Target="../media/image200.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customXml" Target="../ink/ink1.xml"/><Relationship Id="rId4" Type="http://schemas.openxmlformats.org/officeDocument/2006/relationships/image" Target="../media/image4.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customXml" Target="../ink/ink6.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5.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8.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9.png"/><Relationship Id="rId9"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3861684" y="1789405"/>
            <a:ext cx="4314831"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A. SAI SHARANYA</a:t>
            </a:r>
          </a:p>
          <a:p>
            <a:pPr>
              <a:spcBef>
                <a:spcPts val="300"/>
              </a:spcBef>
            </a:pPr>
            <a:r>
              <a:rPr lang="en-US" sz="1600" b="0" dirty="0"/>
              <a:t>Roll No. 224G1A3280</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Google Android Developer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Connect to Internet</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1097279"/>
            <a:ext cx="8496625" cy="5294190"/>
          </a:xfrm>
        </p:spPr>
        <p:txBody>
          <a:bodyPr>
            <a:noAutofit/>
          </a:bodyPr>
          <a:lstStyle/>
          <a:p>
            <a:pPr algn="just"/>
            <a:r>
              <a:rPr lang="en-US" sz="1800" dirty="0">
                <a:latin typeface="Times New Roman" pitchFamily="18" charset="0"/>
                <a:cs typeface="Times New Roman" pitchFamily="18" charset="0"/>
              </a:rPr>
              <a:t>Connecting to the internet is a fundamental aspect of modern application development, enabling communication between devices and servers. Here's a concise overview of key concepts when establishing internet connections in software:</a:t>
            </a:r>
          </a:p>
          <a:p>
            <a:pPr algn="just"/>
            <a:r>
              <a:rPr lang="en-US" sz="1800" b="1" dirty="0">
                <a:latin typeface="Times New Roman" pitchFamily="18" charset="0"/>
                <a:cs typeface="Times New Roman" pitchFamily="18" charset="0"/>
              </a:rPr>
              <a:t>Network Permission: </a:t>
            </a:r>
            <a:r>
              <a:rPr lang="en-US" sz="1800" dirty="0">
                <a:latin typeface="Times New Roman" pitchFamily="18" charset="0"/>
                <a:cs typeface="Times New Roman" pitchFamily="18" charset="0"/>
              </a:rPr>
              <a:t>Declare the necessary network permissions in the AndroidManifest.xml file. This is crucial for the app to access the internet. You typically include the &lt;uses-permission&gt; element with appropriate permissions like &lt;uses-permission android: name="android. permission. INTERNET"/&gt;. This permission allows the app to create network sockets for sending and receiving data over the internet.</a:t>
            </a:r>
          </a:p>
          <a:p>
            <a:pPr algn="just"/>
            <a:r>
              <a:rPr lang="en-US" sz="1800" b="1" dirty="0">
                <a:latin typeface="Times New Roman" pitchFamily="18" charset="0"/>
                <a:cs typeface="Times New Roman" pitchFamily="18" charset="0"/>
              </a:rPr>
              <a:t>Network Requests:</a:t>
            </a:r>
            <a:r>
              <a:rPr lang="en-US" sz="1800" dirty="0">
                <a:latin typeface="Times New Roman" pitchFamily="18" charset="0"/>
                <a:cs typeface="Times New Roman" pitchFamily="18" charset="0"/>
              </a:rPr>
              <a:t> Use either HTTP or HTTPS protocols to initiate network requests from your application to remote servers. This is typically done using the following methods:</a:t>
            </a:r>
          </a:p>
          <a:p>
            <a:pPr lvl="0" algn="just"/>
            <a:r>
              <a:rPr lang="en-US" sz="1800" b="1" dirty="0">
                <a:latin typeface="Times New Roman" pitchFamily="18" charset="0"/>
                <a:cs typeface="Times New Roman" pitchFamily="18" charset="0"/>
              </a:rPr>
              <a:t>Http URL Connection:</a:t>
            </a:r>
            <a:r>
              <a:rPr lang="en-US" sz="1800" dirty="0">
                <a:latin typeface="Times New Roman" pitchFamily="18" charset="0"/>
                <a:cs typeface="Times New Roman" pitchFamily="18" charset="0"/>
              </a:rPr>
              <a:t> This is a basic API provided by Java for sending HTTP requests and receiving responses. It's relatively low-level but offers fine-grained control over the request and response process.</a:t>
            </a:r>
          </a:p>
          <a:p>
            <a:pPr lvl="0" algn="just"/>
            <a:r>
              <a:rPr lang="en-US" sz="1800" b="1" dirty="0">
                <a:latin typeface="Times New Roman" pitchFamily="18" charset="0"/>
                <a:cs typeface="Times New Roman" pitchFamily="18" charset="0"/>
              </a:rPr>
              <a:t>Http Client:</a:t>
            </a:r>
            <a:r>
              <a:rPr lang="en-US" sz="1800" dirty="0">
                <a:latin typeface="Times New Roman" pitchFamily="18" charset="0"/>
                <a:cs typeface="Times New Roman" pitchFamily="18" charset="0"/>
              </a:rPr>
              <a:t> Historically, Http Client was a commonly used library for sending HTTP requests. However, it has been deprecated in recent Android versions in favor of newer and more efficient APIs like </a:t>
            </a:r>
            <a:r>
              <a:rPr lang="en-US" sz="1800" dirty="0" err="1">
                <a:latin typeface="Times New Roman" pitchFamily="18" charset="0"/>
                <a:cs typeface="Times New Roman" pitchFamily="18" charset="0"/>
              </a:rPr>
              <a:t>HttpURLConnection</a:t>
            </a:r>
            <a:r>
              <a:rPr lang="en-US" sz="1800" dirty="0">
                <a:latin typeface="Times New Roman" pitchFamily="18" charset="0"/>
                <a:cs typeface="Times New Roman" pitchFamily="18" charset="0"/>
              </a:rPr>
              <a:t> or third-party libraries like </a:t>
            </a:r>
            <a:r>
              <a:rPr lang="en-US" sz="1800" dirty="0" err="1">
                <a:latin typeface="Times New Roman" pitchFamily="18" charset="0"/>
                <a:cs typeface="Times New Roman" pitchFamily="18" charset="0"/>
              </a:rPr>
              <a:t>OkHttp</a:t>
            </a:r>
            <a:r>
              <a:rPr lang="en-US" sz="1800" dirty="0">
                <a:latin typeface="Times New Roman" pitchFamily="18" charset="0"/>
                <a:cs typeface="Times New Roman" pitchFamily="18" charset="0"/>
              </a:rPr>
              <a:t>.</a:t>
            </a:r>
          </a:p>
          <a:p>
            <a:pPr>
              <a:lnSpc>
                <a:spcPct val="150000"/>
              </a:lnSpc>
              <a:buFont typeface="Arial" panose="020B0604020202020204" pitchFamily="34" charset="0"/>
              <a:buChar char="•"/>
            </a:pPr>
            <a:endParaRPr lang="en-IN" sz="2000" b="1" dirty="0"/>
          </a:p>
          <a:p>
            <a:pPr marL="0" indent="0">
              <a:lnSpc>
                <a:spcPct val="150000"/>
              </a:lnSpc>
              <a:spcBef>
                <a:spcPts val="500"/>
              </a:spcBef>
              <a:spcAft>
                <a:spcPts val="5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pic>
        <p:nvPicPr>
          <p:cNvPr id="6" name="Content Placeholder 3">
            <a:extLst>
              <a:ext uri="{FF2B5EF4-FFF2-40B4-BE49-F238E27FC236}">
                <a16:creationId xmlns:a16="http://schemas.microsoft.com/office/drawing/2014/main" id="{7942A8C3-34E1-75BF-1584-475393CDA5D3}"/>
              </a:ext>
            </a:extLst>
          </p:cNvPr>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8920820" y="2174445"/>
            <a:ext cx="3071675" cy="3160449"/>
          </a:xfrm>
          <a:prstGeom prst="rect">
            <a:avLst/>
          </a:prstGeom>
          <a:noFill/>
          <a:ln>
            <a:noFill/>
          </a:ln>
        </p:spPr>
      </p:pic>
    </p:spTree>
    <p:extLst>
      <p:ext uri="{BB962C8B-B14F-4D97-AF65-F5344CB8AC3E}">
        <p14:creationId xmlns:p14="http://schemas.microsoft.com/office/powerpoint/2010/main" val="120651610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Data Persistence</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pic>
        <p:nvPicPr>
          <p:cNvPr id="7" name="Content Placeholder 6" descr="14 Essential SQL Commands [2024] | SQL Commands List PDF">
            <a:extLst>
              <a:ext uri="{FF2B5EF4-FFF2-40B4-BE49-F238E27FC236}">
                <a16:creationId xmlns:a16="http://schemas.microsoft.com/office/drawing/2014/main" id="{FAFDCE9D-7354-689C-C3DE-20C188FBD40D}"/>
              </a:ext>
            </a:extLst>
          </p:cNvPr>
          <p:cNvPicPr>
            <a:picLocks noGrp="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7623110" y="1082351"/>
            <a:ext cx="3310294" cy="1872218"/>
          </a:xfrm>
          <a:prstGeom prst="rect">
            <a:avLst/>
          </a:prstGeom>
          <a:noFill/>
          <a:ln>
            <a:noFill/>
          </a:ln>
        </p:spPr>
      </p:pic>
      <p:sp>
        <p:nvSpPr>
          <p:cNvPr id="8" name="Content Placeholder 5">
            <a:extLst>
              <a:ext uri="{FF2B5EF4-FFF2-40B4-BE49-F238E27FC236}">
                <a16:creationId xmlns:a16="http://schemas.microsoft.com/office/drawing/2014/main" id="{F3B66416-BB92-136C-8351-3BAA41D03E53}"/>
              </a:ext>
            </a:extLst>
          </p:cNvPr>
          <p:cNvSpPr txBox="1">
            <a:spLocks/>
          </p:cNvSpPr>
          <p:nvPr/>
        </p:nvSpPr>
        <p:spPr>
          <a:xfrm>
            <a:off x="4992" y="947651"/>
            <a:ext cx="11992494" cy="5394960"/>
          </a:xfrm>
          <a:prstGeom prst="rect">
            <a:avLst/>
          </a:prstGeom>
        </p:spPr>
        <p:txBody>
          <a:bodyPr vert="horz" lIns="91440" tIns="45720" rIns="91440" bIns="45720" rtlCol="0">
            <a:normAutofit fontScale="55000" lnSpcReduction="20000"/>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t>Data persistence in software development refers to the process</a:t>
            </a:r>
          </a:p>
          <a:p>
            <a:pPr>
              <a:buFont typeface="Wingdings" panose="05000000000000000000" pitchFamily="2" charset="2"/>
              <a:buNone/>
            </a:pPr>
            <a:r>
              <a:rPr lang="en-US" sz="3600" dirty="0"/>
              <a:t>   of storing and retrieving data to and from a persistent storage medium,</a:t>
            </a:r>
          </a:p>
          <a:p>
            <a:pPr>
              <a:buFont typeface="Wingdings" panose="05000000000000000000" pitchFamily="2" charset="2"/>
              <a:buNone/>
            </a:pPr>
            <a:r>
              <a:rPr lang="en-US" sz="3600" dirty="0"/>
              <a:t>   such as a database or file system. It is a crucial aspect of creating robust </a:t>
            </a:r>
          </a:p>
          <a:p>
            <a:pPr>
              <a:buFont typeface="Wingdings" panose="05000000000000000000" pitchFamily="2" charset="2"/>
              <a:buNone/>
            </a:pPr>
            <a:r>
              <a:rPr lang="en-US" sz="3600" dirty="0"/>
              <a:t>   and user-friendly applications. There are several methods for achieving</a:t>
            </a:r>
          </a:p>
          <a:p>
            <a:pPr>
              <a:buFont typeface="Wingdings" panose="05000000000000000000" pitchFamily="2" charset="2"/>
              <a:buNone/>
            </a:pPr>
            <a:r>
              <a:rPr lang="en-US" sz="3600" dirty="0"/>
              <a:t> data persistence in Android applications:</a:t>
            </a:r>
            <a:endParaRPr lang="en-US" sz="3600" b="1" dirty="0"/>
          </a:p>
          <a:p>
            <a:r>
              <a:rPr lang="en-US" sz="4400" b="1" dirty="0"/>
              <a:t>Structured Query Language:</a:t>
            </a:r>
            <a:endParaRPr lang="en-US" sz="4400" dirty="0"/>
          </a:p>
          <a:p>
            <a:r>
              <a:rPr lang="en-US" sz="4400" dirty="0"/>
              <a:t>SQL, or Structured Query Language, is a powerful domain-specific language designed for managing and manipulating relational databases. It provides a standardized way to interact with databases, allowing users to perform operations such as querying, updating, inserting,</a:t>
            </a:r>
          </a:p>
          <a:p>
            <a:pPr>
              <a:buFont typeface="Wingdings" panose="05000000000000000000" pitchFamily="2" charset="2"/>
              <a:buNone/>
            </a:pPr>
            <a:r>
              <a:rPr lang="en-US" sz="4400" dirty="0"/>
              <a:t>and deleting data. SQL is used to define and manipulate the structure of relational databases, create and modify tables, and retrieve information based on specified criteria.</a:t>
            </a:r>
          </a:p>
          <a:p>
            <a:r>
              <a:rPr lang="en-US" sz="4400" b="1" dirty="0"/>
              <a:t>Storing and Accessing Data Using Keys with </a:t>
            </a:r>
            <a:r>
              <a:rPr lang="en-US" sz="4400" b="1" dirty="0" err="1"/>
              <a:t>DataStore</a:t>
            </a:r>
            <a:endParaRPr lang="en-US" sz="4400" dirty="0"/>
          </a:p>
          <a:p>
            <a:pPr>
              <a:buFont typeface="Wingdings" panose="05000000000000000000" pitchFamily="2" charset="2"/>
              <a:buNone/>
            </a:pPr>
            <a:r>
              <a:rPr lang="en-US" sz="4400" dirty="0"/>
              <a:t>         </a:t>
            </a:r>
            <a:r>
              <a:rPr lang="en-US" sz="4400" dirty="0" err="1"/>
              <a:t>DataStore</a:t>
            </a:r>
            <a:r>
              <a:rPr lang="en-US" sz="4400" dirty="0"/>
              <a:t>, a component of Android Jetpack, represents a contemporary approach to managing and persisting key-value pairs, introducing a more robust and type-safe alternative to the traditional </a:t>
            </a:r>
            <a:r>
              <a:rPr lang="en-US" sz="4400" dirty="0" err="1"/>
              <a:t>SharedPreferences</a:t>
            </a:r>
            <a:r>
              <a:rPr lang="en-US" sz="4400" dirty="0"/>
              <a:t> system. Operating on the foundational concept of key-value storage, </a:t>
            </a:r>
            <a:r>
              <a:rPr lang="en-US" sz="4400" dirty="0" err="1"/>
              <a:t>DataStore</a:t>
            </a:r>
            <a:r>
              <a:rPr lang="en-US" sz="4400" dirty="0"/>
              <a:t> ensures that each piece of data is associated with a unique identifier, facilitating straightforward retrieval and updates as needed</a:t>
            </a:r>
            <a:endParaRPr lang="en-US" sz="4400" b="1" dirty="0"/>
          </a:p>
          <a:p>
            <a:endParaRPr lang="en-US" dirty="0"/>
          </a:p>
        </p:txBody>
      </p:sp>
    </p:spTree>
    <p:extLst>
      <p:ext uri="{BB962C8B-B14F-4D97-AF65-F5344CB8AC3E}">
        <p14:creationId xmlns:p14="http://schemas.microsoft.com/office/powerpoint/2010/main" val="320741600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err="1"/>
              <a:t>WorkManager</a:t>
            </a: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
        <p:nvSpPr>
          <p:cNvPr id="13" name="Content Placeholder 12">
            <a:extLst>
              <a:ext uri="{FF2B5EF4-FFF2-40B4-BE49-F238E27FC236}">
                <a16:creationId xmlns:a16="http://schemas.microsoft.com/office/drawing/2014/main" id="{279F835F-559D-FF01-CBB3-780FCA204CF8}"/>
              </a:ext>
            </a:extLst>
          </p:cNvPr>
          <p:cNvSpPr>
            <a:spLocks noGrp="1"/>
          </p:cNvSpPr>
          <p:nvPr>
            <p:ph idx="1"/>
          </p:nvPr>
        </p:nvSpPr>
        <p:spPr/>
        <p:txBody>
          <a:bodyPr>
            <a:normAutofit fontScale="92500"/>
          </a:bodyPr>
          <a:lstStyle/>
          <a:p>
            <a:r>
              <a:rPr lang="en-US" dirty="0"/>
              <a:t>Google's Android </a:t>
            </a:r>
            <a:r>
              <a:rPr lang="en-US" dirty="0" err="1"/>
              <a:t>WorkManager</a:t>
            </a:r>
            <a:r>
              <a:rPr lang="en-US" dirty="0"/>
              <a:t> is a powerful API within the Android Jetpack library designed to simplify and manage background tasks in Android applications. It addresses the need for executing tasks that continue running even when the app is not in the foreground or if the device restarts. Here's a brief summary of </a:t>
            </a:r>
            <a:r>
              <a:rPr lang="en-US" dirty="0" err="1"/>
              <a:t>WorkManager's</a:t>
            </a:r>
            <a:r>
              <a:rPr lang="en-US" dirty="0"/>
              <a:t> key features:</a:t>
            </a:r>
          </a:p>
          <a:p>
            <a:r>
              <a:rPr lang="en-US" b="1" dirty="0"/>
              <a:t>Background Task Management: </a:t>
            </a:r>
            <a:r>
              <a:rPr lang="en-US" dirty="0" err="1"/>
              <a:t>WorkManager</a:t>
            </a:r>
            <a:r>
              <a:rPr lang="en-US" dirty="0"/>
              <a:t> allows developers to schedule and manage tasks that run in the background, such as data syncing, periodic updates, or content downloads.</a:t>
            </a:r>
          </a:p>
          <a:p>
            <a:r>
              <a:rPr lang="en-US" b="1" dirty="0"/>
              <a:t>Persistent Execution: </a:t>
            </a:r>
            <a:r>
              <a:rPr lang="en-US" dirty="0"/>
              <a:t>Tasks scheduled with </a:t>
            </a:r>
            <a:r>
              <a:rPr lang="en-US" dirty="0" err="1"/>
              <a:t>WorkManager</a:t>
            </a:r>
            <a:r>
              <a:rPr lang="en-US" dirty="0"/>
              <a:t> persist across device reboots and app closures, ensuring reliable execution even in challenging conditions.</a:t>
            </a:r>
          </a:p>
          <a:p>
            <a:r>
              <a:rPr lang="en-US" b="1" dirty="0"/>
              <a:t>Simplified API: </a:t>
            </a:r>
            <a:r>
              <a:rPr lang="en-US" dirty="0" err="1"/>
              <a:t>WorkManager</a:t>
            </a:r>
            <a:r>
              <a:rPr lang="en-US" dirty="0"/>
              <a:t> provides a simplified and consistent API, abstracting away the complexity of managing background tasks. It is built on top of existing Android background job mechanisms, offering a unified approach.</a:t>
            </a:r>
          </a:p>
          <a:p>
            <a:endParaRPr lang="en-US" dirty="0"/>
          </a:p>
        </p:txBody>
      </p:sp>
    </p:spTree>
    <p:extLst>
      <p:ext uri="{BB962C8B-B14F-4D97-AF65-F5344CB8AC3E}">
        <p14:creationId xmlns:p14="http://schemas.microsoft.com/office/powerpoint/2010/main" val="189069948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Views and Compose</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pic>
        <p:nvPicPr>
          <p:cNvPr id="6" name="Content Placeholder 3" descr="Different Types Of Views In Android | FormGet">
            <a:extLst>
              <a:ext uri="{FF2B5EF4-FFF2-40B4-BE49-F238E27FC236}">
                <a16:creationId xmlns:a16="http://schemas.microsoft.com/office/drawing/2014/main" id="{8B59FDE4-4AA9-83C8-E6EE-82C644F8566F}"/>
              </a:ext>
            </a:extLst>
          </p:cNvPr>
          <p:cNvPicPr>
            <a:picLocks noGrp="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8017137" y="3946849"/>
            <a:ext cx="3200400" cy="2456219"/>
          </a:xfrm>
          <a:prstGeom prst="rect">
            <a:avLst/>
          </a:prstGeom>
          <a:noFill/>
          <a:ln>
            <a:noFill/>
          </a:ln>
        </p:spPr>
      </p:pic>
      <p:sp>
        <p:nvSpPr>
          <p:cNvPr id="8" name="TextBox 7">
            <a:extLst>
              <a:ext uri="{FF2B5EF4-FFF2-40B4-BE49-F238E27FC236}">
                <a16:creationId xmlns:a16="http://schemas.microsoft.com/office/drawing/2014/main" id="{84DC04D6-617C-5B8E-97F1-67CFFDAA3FBE}"/>
              </a:ext>
            </a:extLst>
          </p:cNvPr>
          <p:cNvSpPr txBox="1"/>
          <p:nvPr/>
        </p:nvSpPr>
        <p:spPr>
          <a:xfrm>
            <a:off x="971098" y="1358529"/>
            <a:ext cx="6745318" cy="3477875"/>
          </a:xfrm>
          <a:prstGeom prst="rect">
            <a:avLst/>
          </a:prstGeom>
          <a:noFill/>
        </p:spPr>
        <p:txBody>
          <a:bodyPr wrap="square">
            <a:spAutoFit/>
          </a:bodyPr>
          <a:lstStyle/>
          <a:p>
            <a:pPr algn="just"/>
            <a:r>
              <a:rPr lang="en-US" sz="2200" dirty="0">
                <a:latin typeface="Times New Roman" pitchFamily="18" charset="0"/>
                <a:cs typeface="Times New Roman" pitchFamily="18" charset="0"/>
              </a:rPr>
              <a:t>A View is a fundamental element for any user interface (or design) in android. The View is a base class for all UI components in android. For example, the </a:t>
            </a:r>
            <a:r>
              <a:rPr lang="en-US" sz="2200" dirty="0" err="1">
                <a:latin typeface="Times New Roman" pitchFamily="18" charset="0"/>
                <a:cs typeface="Times New Roman" pitchFamily="18" charset="0"/>
              </a:rPr>
              <a:t>EditText</a:t>
            </a:r>
            <a:r>
              <a:rPr lang="en-US" sz="2200" dirty="0">
                <a:latin typeface="Times New Roman" pitchFamily="18" charset="0"/>
                <a:cs typeface="Times New Roman" pitchFamily="18" charset="0"/>
              </a:rPr>
              <a:t> class is used to accept the input from users in android apps, which is a subclass of View . Following are the some of common View subclasses that will be used in android applications.</a:t>
            </a:r>
          </a:p>
          <a:p>
            <a:pPr lvl="0" algn="just">
              <a:buFont typeface="Arial" pitchFamily="34" charset="0"/>
              <a:buChar char="•"/>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TextView</a:t>
            </a:r>
            <a:endParaRPr lang="en-US" sz="2200" dirty="0">
              <a:latin typeface="Times New Roman" pitchFamily="18" charset="0"/>
              <a:cs typeface="Times New Roman" pitchFamily="18" charset="0"/>
            </a:endParaRPr>
          </a:p>
          <a:p>
            <a:pPr lvl="0" algn="just">
              <a:buFont typeface="Arial" pitchFamily="34" charset="0"/>
              <a:buChar char="•"/>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EditText</a:t>
            </a:r>
            <a:endParaRPr lang="en-US" sz="2200" dirty="0">
              <a:latin typeface="Times New Roman" pitchFamily="18" charset="0"/>
              <a:cs typeface="Times New Roman" pitchFamily="18" charset="0"/>
            </a:endParaRPr>
          </a:p>
          <a:p>
            <a:pPr lvl="0" algn="just">
              <a:buFont typeface="Arial" pitchFamily="34" charset="0"/>
              <a:buChar char="•"/>
            </a:pPr>
            <a:r>
              <a:rPr lang="en-US" sz="2200" dirty="0">
                <a:latin typeface="Times New Roman" pitchFamily="18" charset="0"/>
                <a:cs typeface="Times New Roman" pitchFamily="18" charset="0"/>
              </a:rPr>
              <a:t> Button</a:t>
            </a:r>
          </a:p>
          <a:p>
            <a:pPr lvl="0" algn="just">
              <a:buFont typeface="Arial" pitchFamily="34" charset="0"/>
              <a:buChar char="•"/>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CheckBox</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4974740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Real-time Examples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224G1A3280</a:t>
            </a:r>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
        <p:nvSpPr>
          <p:cNvPr id="11" name="Content Placeholder 10">
            <a:extLst>
              <a:ext uri="{FF2B5EF4-FFF2-40B4-BE49-F238E27FC236}">
                <a16:creationId xmlns:a16="http://schemas.microsoft.com/office/drawing/2014/main" id="{5A8754BC-A7BF-E1EF-47ED-9A5819A284EC}"/>
              </a:ext>
            </a:extLst>
          </p:cNvPr>
          <p:cNvSpPr>
            <a:spLocks noGrp="1"/>
          </p:cNvSpPr>
          <p:nvPr>
            <p:ph idx="1"/>
          </p:nvPr>
        </p:nvSpPr>
        <p:spPr/>
        <p:txBody>
          <a:bodyPr/>
          <a:lstStyle/>
          <a:p>
            <a:pPr lvl="0">
              <a:lnSpc>
                <a:spcPct val="150000"/>
              </a:lnSpc>
            </a:pPr>
            <a:r>
              <a:rPr lang="en-US" dirty="0"/>
              <a:t>Ride-Sharing Apps (e.g., Uber, Lyft)</a:t>
            </a:r>
          </a:p>
          <a:p>
            <a:pPr lvl="0">
              <a:lnSpc>
                <a:spcPct val="150000"/>
              </a:lnSpc>
            </a:pPr>
            <a:r>
              <a:rPr lang="en-US" dirty="0"/>
              <a:t>Food Delivery Apps (e.g., </a:t>
            </a:r>
            <a:r>
              <a:rPr lang="en-US" dirty="0" err="1"/>
              <a:t>DoorDash</a:t>
            </a:r>
            <a:r>
              <a:rPr lang="en-US" dirty="0"/>
              <a:t>, Grubhub)</a:t>
            </a:r>
          </a:p>
          <a:p>
            <a:pPr lvl="0">
              <a:lnSpc>
                <a:spcPct val="150000"/>
              </a:lnSpc>
            </a:pPr>
            <a:r>
              <a:rPr lang="en-US" dirty="0"/>
              <a:t>Weather Apps with Real-Time Updates (e.g., AccuWeather)</a:t>
            </a:r>
          </a:p>
          <a:p>
            <a:pPr lvl="0">
              <a:lnSpc>
                <a:spcPct val="150000"/>
              </a:lnSpc>
            </a:pPr>
            <a:r>
              <a:rPr lang="en-US" dirty="0"/>
              <a:t>Home Security Apps with Live Camera Feeds (e.g., Nest, Ring)</a:t>
            </a:r>
          </a:p>
          <a:p>
            <a:pPr>
              <a:lnSpc>
                <a:spcPct val="150000"/>
              </a:lnSpc>
            </a:pPr>
            <a:r>
              <a:rPr lang="en-US" dirty="0"/>
              <a:t>Emergency Services Apps (e.g., SOS Apps)</a:t>
            </a:r>
          </a:p>
          <a:p>
            <a:pPr>
              <a:lnSpc>
                <a:spcPct val="150000"/>
              </a:lnSpc>
            </a:pPr>
            <a:r>
              <a:rPr lang="en-US" dirty="0"/>
              <a:t>Health and Fitness Apps with GPS (e.g., Strava, </a:t>
            </a:r>
            <a:r>
              <a:rPr lang="en-US" dirty="0" err="1"/>
              <a:t>Runkeeper</a:t>
            </a:r>
            <a:r>
              <a:rPr lang="en-US" dirty="0"/>
              <a:t>)</a:t>
            </a:r>
          </a:p>
        </p:txBody>
      </p:sp>
    </p:spTree>
    <p:extLst>
      <p:ext uri="{BB962C8B-B14F-4D97-AF65-F5344CB8AC3E}">
        <p14:creationId xmlns:p14="http://schemas.microsoft.com/office/powerpoint/2010/main" val="380692977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Conclusion </a:t>
            </a:r>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023315" y="-63206"/>
            <a:ext cx="5809785"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
        <p:nvSpPr>
          <p:cNvPr id="10" name="Content Placeholder 9">
            <a:extLst>
              <a:ext uri="{FF2B5EF4-FFF2-40B4-BE49-F238E27FC236}">
                <a16:creationId xmlns:a16="http://schemas.microsoft.com/office/drawing/2014/main" id="{5657D5B9-E198-80B6-A2DA-0F22C18F98C3}"/>
              </a:ext>
            </a:extLst>
          </p:cNvPr>
          <p:cNvSpPr>
            <a:spLocks noGrp="1"/>
          </p:cNvSpPr>
          <p:nvPr>
            <p:ph idx="1"/>
          </p:nvPr>
        </p:nvSpPr>
        <p:spPr>
          <a:xfrm>
            <a:off x="199505" y="1015831"/>
            <a:ext cx="11880878" cy="5476408"/>
          </a:xfrm>
        </p:spPr>
        <p:txBody>
          <a:bodyPr>
            <a:normAutofit/>
          </a:bodyPr>
          <a:lstStyle/>
          <a:p>
            <a:pPr marL="0" indent="0">
              <a:lnSpc>
                <a:spcPct val="150000"/>
              </a:lnSpc>
              <a:buNone/>
            </a:pPr>
            <a:r>
              <a:rPr lang="en-US" sz="2400" dirty="0"/>
              <a:t>Enrolling in Google's Android development course provides a concise yet comprehensive journey into the world of mobile app creation. With Google's expertise in developing the Android platform, learners can expect a focused curriculum covering essential topics like programming languages, the Android SDK, and API integration. The course's hands-on approach ensures a practical understanding of building robust applications, aligning with industry standards. Google's direct involvement assures access to up-to-date content, reflecting the latest trends and tools in Android development. Completing this course not only equips individuals with the skills necessary for app creation but also stands as a valuable endorsement from a leading authority in the mobile technology landscape</a:t>
            </a:r>
            <a:endParaRPr lang="en-IN" sz="2400" b="1" dirty="0"/>
          </a:p>
          <a:p>
            <a:endParaRPr lang="en-IN" sz="2400" b="1"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1120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Git Hub Dashboard</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marL="0" indent="0">
              <a:lnSpc>
                <a:spcPct val="100000"/>
              </a:lnSpc>
              <a:spcBef>
                <a:spcPts val="500"/>
              </a:spcBef>
              <a:spcAft>
                <a:spcPts val="500"/>
              </a:spcAft>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marL="0" indent="0" algn="l">
              <a:buNone/>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gn="l">
              <a:buNone/>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457200" indent="-457200">
              <a:lnSpc>
                <a:spcPct val="100000"/>
              </a:lnSpc>
              <a:spcBef>
                <a:spcPts val="500"/>
              </a:spcBef>
              <a:spcAft>
                <a:spcPts val="500"/>
              </a:spcAft>
            </a:pPr>
            <a:r>
              <a:rPr lang="en-US" dirty="0"/>
              <a:t>Repository Name : Summer Internship - I</a:t>
            </a:r>
          </a:p>
          <a:p>
            <a:pPr marL="457200" indent="-457200">
              <a:lnSpc>
                <a:spcPct val="100000"/>
              </a:lnSpc>
              <a:spcBef>
                <a:spcPts val="500"/>
              </a:spcBef>
              <a:spcAft>
                <a:spcPts val="500"/>
              </a:spcAft>
            </a:pPr>
            <a:r>
              <a:rPr lang="en-US" dirty="0"/>
              <a:t>Git Hub Link: </a:t>
            </a:r>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4G1A3280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Tree>
    <p:extLst>
      <p:ext uri="{BB962C8B-B14F-4D97-AF65-F5344CB8AC3E}">
        <p14:creationId xmlns:p14="http://schemas.microsoft.com/office/powerpoint/2010/main" val="254935925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224G1A3280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Tree>
    <p:extLst>
      <p:ext uri="{BB962C8B-B14F-4D97-AF65-F5344CB8AC3E}">
        <p14:creationId xmlns:p14="http://schemas.microsoft.com/office/powerpoint/2010/main" val="5351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224G1A3280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             Google Android Developer Virtual Internship</a:t>
            </a:r>
          </a:p>
        </p:txBody>
      </p:sp>
    </p:spTree>
    <p:extLst>
      <p:ext uri="{BB962C8B-B14F-4D97-AF65-F5344CB8AC3E}">
        <p14:creationId xmlns:p14="http://schemas.microsoft.com/office/powerpoint/2010/main" val="233517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462280" indent="-462280">
              <a:buBlip>
                <a:blip r:embed="rId3">
                  <a:extLst>
                    <a:ext uri="{96DAC541-7B7A-43D3-8B79-37D633B846F1}">
                      <asvg:svgBlip xmlns:asvg="http://schemas.microsoft.com/office/drawing/2016/SVG/main" r:embed="rId4"/>
                    </a:ext>
                  </a:extLst>
                </a:blip>
              </a:buBlip>
            </a:pPr>
            <a:r>
              <a:rPr lang="en-US" dirty="0"/>
              <a:t>Introduction</a:t>
            </a:r>
          </a:p>
          <a:p>
            <a:pPr marL="462280" indent="-462280">
              <a:buBlip>
                <a:blip r:embed="rId3">
                  <a:extLst>
                    <a:ext uri="{96DAC541-7B7A-43D3-8B79-37D633B846F1}">
                      <asvg:svgBlip xmlns:asvg="http://schemas.microsoft.com/office/drawing/2016/SVG/main" r:embed="rId4"/>
                    </a:ext>
                  </a:extLst>
                </a:blip>
              </a:buBlip>
            </a:pPr>
            <a:r>
              <a:rPr lang="en-US" altLang="en-IN" dirty="0"/>
              <a:t>Modules</a:t>
            </a:r>
          </a:p>
          <a:p>
            <a:pPr marL="462280" indent="-462280">
              <a:buBlip>
                <a:blip r:embed="rId3">
                  <a:extLst>
                    <a:ext uri="{96DAC541-7B7A-43D3-8B79-37D633B846F1}">
                      <asvg:svgBlip xmlns:asvg="http://schemas.microsoft.com/office/drawing/2016/SVG/main" r:embed="rId4"/>
                    </a:ext>
                  </a:extLst>
                </a:blip>
              </a:buBlip>
            </a:pPr>
            <a:r>
              <a:rPr lang="en-US" dirty="0"/>
              <a:t>Modules Explanation</a:t>
            </a:r>
          </a:p>
          <a:p>
            <a:pPr marL="462280" indent="-462280">
              <a:buBlip>
                <a:blip r:embed="rId3">
                  <a:extLst>
                    <a:ext uri="{96DAC541-7B7A-43D3-8B79-37D633B846F1}">
                      <asvg:svgBlip xmlns:asvg="http://schemas.microsoft.com/office/drawing/2016/SVG/main" r:embed="rId4"/>
                    </a:ext>
                  </a:extLst>
                </a:blip>
              </a:buBlip>
            </a:pPr>
            <a:r>
              <a:rPr lang="en-US" dirty="0"/>
              <a:t>Real-time Examples</a:t>
            </a:r>
          </a:p>
          <a:p>
            <a:pPr marL="462280" indent="-462280">
              <a:buBlip>
                <a:blip r:embed="rId3">
                  <a:extLst>
                    <a:ext uri="{96DAC541-7B7A-43D3-8B79-37D633B846F1}">
                      <asvg:svgBlip xmlns:asvg="http://schemas.microsoft.com/office/drawing/2016/SVG/main" r:embed="rId4"/>
                    </a:ext>
                  </a:extLst>
                </a:blip>
              </a:buBlip>
            </a:pPr>
            <a:r>
              <a:rPr lang="en-US" dirty="0"/>
              <a:t>Conclusion</a:t>
            </a:r>
          </a:p>
          <a:p>
            <a:pPr marL="462280" indent="-462280">
              <a:buBlip>
                <a:blip r:embed="rId3">
                  <a:extLst>
                    <a:ext uri="{96DAC541-7B7A-43D3-8B79-37D633B846F1}">
                      <asvg:svgBlip xmlns:asvg="http://schemas.microsoft.com/office/drawing/2016/SVG/main" r:embed="rId4"/>
                    </a:ext>
                  </a:extLst>
                </a:blip>
              </a:buBlip>
            </a:pPr>
            <a:r>
              <a:rPr lang="en-IN" dirty="0"/>
              <a:t>References</a:t>
            </a:r>
            <a:endParaRPr lang="en-US"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7"/>
              <a:stretch>
                <a:fillRect/>
              </a:stretch>
            </p:blipFill>
            <p:spPr>
              <a:xfrm>
                <a:off x="598134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Tree>
    <p:extLst>
      <p:ext uri="{BB962C8B-B14F-4D97-AF65-F5344CB8AC3E}">
        <p14:creationId xmlns:p14="http://schemas.microsoft.com/office/powerpoint/2010/main" val="53209461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BAA4E4-5779-FBDE-1228-D3CFF2BB39F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20000"/>
              </a:lnSpc>
              <a:buNone/>
            </a:pPr>
            <a:r>
              <a:rPr lang="en-US" sz="2400" dirty="0"/>
              <a:t>           Google Central to Android's development is Google, offering core software, services, and updates. The Google Play Store serves as the official app distribution platform, granting users access to millions of applications. The user interface of Android is tailored for touch gestures, featuring a customizable home screen and support for widgets, ensuring an interactive and intuitive experience.</a:t>
            </a:r>
            <a:endParaRPr lang="en-US" sz="2400" dirty="0">
              <a:latin typeface="Times New Roman" pitchFamily="18" charset="0"/>
              <a:cs typeface="Times New Roman" pitchFamily="18" charset="0"/>
            </a:endParaRPr>
          </a:p>
          <a:p>
            <a:pPr>
              <a:lnSpc>
                <a:spcPct val="120000"/>
              </a:lnSpc>
            </a:pPr>
            <a:r>
              <a:rPr lang="en-US" sz="2400" dirty="0"/>
              <a:t>From </a:t>
            </a:r>
            <a:r>
              <a:rPr lang="en-US" sz="2400" dirty="0" err="1"/>
              <a:t>Eduskills</a:t>
            </a:r>
            <a:r>
              <a:rPr lang="en-US" sz="2400" dirty="0"/>
              <a:t> Foundation, AICTE launches a Virtual Internship on Google Android Virtual Internship.</a:t>
            </a:r>
          </a:p>
          <a:p>
            <a:pPr>
              <a:lnSpc>
                <a:spcPct val="120000"/>
              </a:lnSpc>
            </a:pPr>
            <a:r>
              <a:rPr lang="en-US" sz="2400" dirty="0"/>
              <a:t>The main aim of this is to gain insights on Android applications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Tree>
    <p:extLst>
      <p:ext uri="{BB962C8B-B14F-4D97-AF65-F5344CB8AC3E}">
        <p14:creationId xmlns:p14="http://schemas.microsoft.com/office/powerpoint/2010/main" val="28382651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just"/>
            <a:r>
              <a:rPr lang="en-US" dirty="0"/>
              <a:t> Modules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81623"/>
            <a:ext cx="11779135" cy="5383571"/>
          </a:xfrm>
        </p:spPr>
        <p:txBody>
          <a:bodyPr>
            <a:noAutofit/>
          </a:bodyPr>
          <a:lstStyle/>
          <a:p>
            <a:pPr marL="457200" indent="-457200">
              <a:buFont typeface="+mj-lt"/>
              <a:buAutoNum type="arabicPeriod"/>
            </a:pPr>
            <a:r>
              <a:rPr lang="en-US" sz="2400" dirty="0"/>
              <a:t>Your first Android app</a:t>
            </a:r>
          </a:p>
          <a:p>
            <a:pPr marL="457200" indent="-457200">
              <a:buFont typeface="+mj-lt"/>
              <a:buAutoNum type="arabicPeriod"/>
            </a:pPr>
            <a:r>
              <a:rPr lang="en-US" sz="2400" dirty="0"/>
              <a:t> Building App UI</a:t>
            </a:r>
          </a:p>
          <a:p>
            <a:pPr marL="457200" indent="-457200">
              <a:buFont typeface="+mj-lt"/>
              <a:buAutoNum type="arabicPeriod"/>
            </a:pPr>
            <a:r>
              <a:rPr lang="en-US" sz="2400" dirty="0"/>
              <a:t> Display lists and use Material Design</a:t>
            </a:r>
          </a:p>
          <a:p>
            <a:pPr marL="457200" indent="-457200">
              <a:buFont typeface="+mj-lt"/>
              <a:buAutoNum type="arabicPeriod"/>
            </a:pPr>
            <a:r>
              <a:rPr lang="en-US" sz="2400" dirty="0"/>
              <a:t> Navigation and app architecture</a:t>
            </a:r>
          </a:p>
          <a:p>
            <a:pPr marL="457200" indent="-457200">
              <a:buFont typeface="+mj-lt"/>
              <a:buAutoNum type="arabicPeriod"/>
            </a:pPr>
            <a:r>
              <a:rPr lang="en-US" sz="2400" dirty="0"/>
              <a:t> Connect to Internet</a:t>
            </a:r>
          </a:p>
          <a:p>
            <a:pPr marL="457200" indent="-457200">
              <a:buFont typeface="+mj-lt"/>
              <a:buAutoNum type="arabicPeriod"/>
            </a:pPr>
            <a:r>
              <a:rPr lang="en-US" sz="2400" dirty="0"/>
              <a:t> Data Persistence</a:t>
            </a:r>
          </a:p>
          <a:p>
            <a:pPr marL="457200" indent="-457200">
              <a:buFont typeface="+mj-lt"/>
              <a:buAutoNum type="arabicPeriod"/>
            </a:pPr>
            <a:r>
              <a:rPr lang="en-US" sz="2400" dirty="0"/>
              <a:t> Work Manager</a:t>
            </a:r>
          </a:p>
          <a:p>
            <a:pPr marL="457200" indent="-457200">
              <a:buFont typeface="+mj-lt"/>
              <a:buAutoNum type="arabicPeriod"/>
            </a:pPr>
            <a:r>
              <a:rPr lang="en-US" sz="2400" dirty="0"/>
              <a:t> Views and Compose</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224G1A3280</a:t>
            </a: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pPr algn="just"/>
            <a:r>
              <a:rPr lang="en-US" dirty="0"/>
              <a:t>First Android App</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
        <p:nvSpPr>
          <p:cNvPr id="7" name="Content Placeholder 6">
            <a:extLst>
              <a:ext uri="{FF2B5EF4-FFF2-40B4-BE49-F238E27FC236}">
                <a16:creationId xmlns:a16="http://schemas.microsoft.com/office/drawing/2014/main" id="{A24F36A7-AC04-20CD-2F88-407BC26AA870}"/>
              </a:ext>
            </a:extLst>
          </p:cNvPr>
          <p:cNvSpPr>
            <a:spLocks noGrp="1"/>
          </p:cNvSpPr>
          <p:nvPr>
            <p:ph idx="1"/>
          </p:nvPr>
        </p:nvSpPr>
        <p:spPr/>
        <p:txBody>
          <a:bodyPr/>
          <a:lstStyle/>
          <a:p>
            <a:pPr marL="0" indent="0">
              <a:buNone/>
            </a:pPr>
            <a:r>
              <a:rPr lang="en-US" sz="2800" dirty="0">
                <a:sym typeface="+mn-ea"/>
              </a:rPr>
              <a:t>Android Studio Installation</a:t>
            </a:r>
          </a:p>
          <a:p>
            <a:pPr marL="0" indent="0">
              <a:buNone/>
            </a:pPr>
            <a:endParaRPr lang="en-US" sz="2800" dirty="0"/>
          </a:p>
        </p:txBody>
      </p:sp>
      <p:pic>
        <p:nvPicPr>
          <p:cNvPr id="10" name="Picture 2">
            <a:extLst>
              <a:ext uri="{FF2B5EF4-FFF2-40B4-BE49-F238E27FC236}">
                <a16:creationId xmlns:a16="http://schemas.microsoft.com/office/drawing/2014/main" id="{7E138E3B-A46A-E464-B412-FFF7B6983FB3}"/>
              </a:ext>
            </a:extLst>
          </p:cNvPr>
          <p:cNvPicPr>
            <a:picLocks noChangeAspect="1" noChangeArrowheads="1"/>
          </p:cNvPicPr>
          <p:nvPr/>
        </p:nvPicPr>
        <p:blipFill>
          <a:blip r:embed="rId7"/>
          <a:srcRect/>
          <a:stretch>
            <a:fillRect/>
          </a:stretch>
        </p:blipFill>
        <p:spPr bwMode="auto">
          <a:xfrm>
            <a:off x="2219419" y="1802921"/>
            <a:ext cx="8037632" cy="3713668"/>
          </a:xfrm>
          <a:prstGeom prst="rect">
            <a:avLst/>
          </a:prstGeom>
          <a:noFill/>
          <a:ln w="9525">
            <a:noFill/>
            <a:miter lim="800000"/>
            <a:headEnd/>
            <a:tailEnd/>
          </a:ln>
          <a:effectLst/>
        </p:spPr>
      </p:pic>
    </p:spTree>
    <p:extLst>
      <p:ext uri="{BB962C8B-B14F-4D97-AF65-F5344CB8AC3E}">
        <p14:creationId xmlns:p14="http://schemas.microsoft.com/office/powerpoint/2010/main" val="19178515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
        <p:nvSpPr>
          <p:cNvPr id="8" name="TextBox 7">
            <a:extLst>
              <a:ext uri="{FF2B5EF4-FFF2-40B4-BE49-F238E27FC236}">
                <a16:creationId xmlns:a16="http://schemas.microsoft.com/office/drawing/2014/main" id="{28883621-E369-78A0-59C8-59E2D0A26277}"/>
              </a:ext>
            </a:extLst>
          </p:cNvPr>
          <p:cNvSpPr txBox="1"/>
          <p:nvPr/>
        </p:nvSpPr>
        <p:spPr>
          <a:xfrm>
            <a:off x="551708" y="1191016"/>
            <a:ext cx="10876548" cy="4896853"/>
          </a:xfrm>
          <a:prstGeom prst="rect">
            <a:avLst/>
          </a:prstGeom>
          <a:noFill/>
        </p:spPr>
        <p:txBody>
          <a:bodyPr wrap="square">
            <a:spAutoFit/>
          </a:bodyPr>
          <a:lstStyle/>
          <a:p>
            <a:pPr algn="just"/>
            <a:r>
              <a:rPr lang="en-US" sz="2400" dirty="0">
                <a:latin typeface="Times New Roman" pitchFamily="18" charset="0"/>
                <a:cs typeface="Times New Roman" pitchFamily="18" charset="0"/>
              </a:rPr>
              <a:t>The module describes about the android and requirements of android. The requirements Kotlin programming language, setting up the android studio and describes building a Kotlin, a modern and concise programming language, has emerged as a preferred choice for Android app development. Endorsed by Google, Kotlin offers a seamless integration with existing Java code and brings a host of features like null safety, concise syntax, and improved code readability. Its expressive and pragmatic nature accelerates development, making it an excellent fit for Android projects. As the official language for Android app development since </a:t>
            </a:r>
            <a:r>
              <a:rPr lang="en-US" sz="2400" dirty="0" err="1">
                <a:latin typeface="Times New Roman" pitchFamily="18" charset="0"/>
                <a:cs typeface="Times New Roman" pitchFamily="18" charset="0"/>
              </a:rPr>
              <a:t>ces</a:t>
            </a:r>
            <a:r>
              <a:rPr lang="en-US" sz="2400" dirty="0">
                <a:latin typeface="Times New Roman" pitchFamily="18" charset="0"/>
                <a:cs typeface="Times New Roman" pitchFamily="18" charset="0"/>
              </a:rPr>
              <a:t> developer productivity, reduces boilerplate code, and contributes to building robust, efficient, and more maintainable </a:t>
            </a:r>
          </a:p>
          <a:p>
            <a:pPr algn="just"/>
            <a:r>
              <a:rPr lang="en-US" sz="2400" b="1" dirty="0">
                <a:latin typeface="Times New Roman" pitchFamily="18" charset="0"/>
                <a:cs typeface="Times New Roman" pitchFamily="18" charset="0"/>
              </a:rPr>
              <a:t>Android applications Configuration of  JDK &amp; IDE</a:t>
            </a:r>
          </a:p>
          <a:p>
            <a:pPr algn="just"/>
            <a:r>
              <a:rPr lang="en-US" sz="2400" dirty="0">
                <a:latin typeface="Times New Roman" pitchFamily="18" charset="0"/>
                <a:cs typeface="Times New Roman" pitchFamily="18" charset="0"/>
              </a:rPr>
              <a:t>https://www.oracle.com/java/technologies/downloads/#jdk17-windows https://developer.android.com/studioOperationsPerspective </a:t>
            </a:r>
          </a:p>
          <a:p>
            <a:pPr>
              <a:lnSpc>
                <a:spcPct val="150000"/>
              </a:lnSpc>
            </a:pPr>
            <a:endParaRPr lang="en-IN" sz="1800" dirty="0"/>
          </a:p>
        </p:txBody>
      </p:sp>
      <p:sp>
        <p:nvSpPr>
          <p:cNvPr id="11" name="Title 10">
            <a:extLst>
              <a:ext uri="{FF2B5EF4-FFF2-40B4-BE49-F238E27FC236}">
                <a16:creationId xmlns:a16="http://schemas.microsoft.com/office/drawing/2014/main" id="{39699F93-A214-A76B-854C-429A36FDED2C}"/>
              </a:ext>
            </a:extLst>
          </p:cNvPr>
          <p:cNvSpPr>
            <a:spLocks noGrp="1"/>
          </p:cNvSpPr>
          <p:nvPr>
            <p:ph type="title"/>
          </p:nvPr>
        </p:nvSpPr>
        <p:spPr/>
        <p:txBody>
          <a:bodyPr/>
          <a:lstStyle/>
          <a:p>
            <a:r>
              <a:rPr lang="en-IN" dirty="0" err="1"/>
              <a:t>Contd</a:t>
            </a:r>
            <a:r>
              <a:rPr lang="en-IN" dirty="0"/>
              <a:t>….</a:t>
            </a:r>
          </a:p>
        </p:txBody>
      </p:sp>
    </p:spTree>
    <p:extLst>
      <p:ext uri="{BB962C8B-B14F-4D97-AF65-F5344CB8AC3E}">
        <p14:creationId xmlns:p14="http://schemas.microsoft.com/office/powerpoint/2010/main" val="42063358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Building App UI</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17100"/>
            <a:ext cx="11779135" cy="5394960"/>
          </a:xfrm>
        </p:spPr>
        <p:txBody>
          <a:bodyPr>
            <a:noAutofit/>
          </a:bodyPr>
          <a:lstStyle/>
          <a:p>
            <a:pPr marL="0" indent="0">
              <a:buNone/>
            </a:pPr>
            <a:endParaRPr lang="en-IN" sz="24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pic>
        <p:nvPicPr>
          <p:cNvPr id="6" name="Picture 5" descr="Calculator App In Android With Source Code - Source Code &amp; Projects">
            <a:extLst>
              <a:ext uri="{FF2B5EF4-FFF2-40B4-BE49-F238E27FC236}">
                <a16:creationId xmlns:a16="http://schemas.microsoft.com/office/drawing/2014/main" id="{F2E6934E-AB67-4EA3-66BA-510BC13EF614}"/>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084990" y="1257853"/>
            <a:ext cx="5092540" cy="2953379"/>
          </a:xfrm>
          <a:prstGeom prst="rect">
            <a:avLst/>
          </a:prstGeom>
          <a:noFill/>
          <a:ln>
            <a:noFill/>
          </a:ln>
        </p:spPr>
      </p:pic>
      <p:sp>
        <p:nvSpPr>
          <p:cNvPr id="11" name="TextBox 10">
            <a:extLst>
              <a:ext uri="{FF2B5EF4-FFF2-40B4-BE49-F238E27FC236}">
                <a16:creationId xmlns:a16="http://schemas.microsoft.com/office/drawing/2014/main" id="{47049170-3CA3-B2E7-D3C4-E3F312C21005}"/>
              </a:ext>
            </a:extLst>
          </p:cNvPr>
          <p:cNvSpPr txBox="1"/>
          <p:nvPr/>
        </p:nvSpPr>
        <p:spPr>
          <a:xfrm>
            <a:off x="587829" y="4360860"/>
            <a:ext cx="10739534" cy="1938992"/>
          </a:xfrm>
          <a:prstGeom prst="rect">
            <a:avLst/>
          </a:prstGeom>
          <a:noFill/>
        </p:spPr>
        <p:txBody>
          <a:bodyPr wrap="square">
            <a:spAutoFit/>
          </a:bodyPr>
          <a:lstStyle/>
          <a:p>
            <a:pPr algn="just"/>
            <a:r>
              <a:rPr lang="en-US" sz="2000" dirty="0">
                <a:latin typeface="Times New Roman" pitchFamily="18" charset="0"/>
                <a:cs typeface="Times New Roman" pitchFamily="18" charset="0"/>
              </a:rPr>
              <a:t>The app is designed to compute tips based on user input, demonstrating fundamental principles of user interface design and state management. Throughout the development process, we explore techniques for capturing user input, dynamically updating the UI, and managing the application's state to ensure a seamless and responsive user experience. By the end of this module, learners will have gained valuable insights into creating interactive UIs and handling states, providing a solid foundation for developing user-friendly applications.</a:t>
            </a:r>
          </a:p>
        </p:txBody>
      </p:sp>
    </p:spTree>
    <p:extLst>
      <p:ext uri="{BB962C8B-B14F-4D97-AF65-F5344CB8AC3E}">
        <p14:creationId xmlns:p14="http://schemas.microsoft.com/office/powerpoint/2010/main" val="295379339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
        <p:nvSpPr>
          <p:cNvPr id="7" name="Title 6">
            <a:extLst>
              <a:ext uri="{FF2B5EF4-FFF2-40B4-BE49-F238E27FC236}">
                <a16:creationId xmlns:a16="http://schemas.microsoft.com/office/drawing/2014/main" id="{AAF0A942-7CD0-5EE2-1953-866CF8B8D426}"/>
              </a:ext>
            </a:extLst>
          </p:cNvPr>
          <p:cNvSpPr>
            <a:spLocks noGrp="1"/>
          </p:cNvSpPr>
          <p:nvPr>
            <p:ph type="title"/>
          </p:nvPr>
        </p:nvSpPr>
        <p:spPr/>
        <p:txBody>
          <a:bodyPr/>
          <a:lstStyle/>
          <a:p>
            <a:r>
              <a:rPr lang="en-IN" dirty="0"/>
              <a:t>Display lists and use Material Design</a:t>
            </a:r>
          </a:p>
        </p:txBody>
      </p:sp>
      <p:pic>
        <p:nvPicPr>
          <p:cNvPr id="9" name="Content Placeholder 8" descr="Accessibility - Material Design">
            <a:extLst>
              <a:ext uri="{FF2B5EF4-FFF2-40B4-BE49-F238E27FC236}">
                <a16:creationId xmlns:a16="http://schemas.microsoft.com/office/drawing/2014/main" id="{29567EA1-0E01-75F7-4B31-BD30FDA92F7C}"/>
              </a:ext>
            </a:extLst>
          </p:cNvPr>
          <p:cNvPicPr>
            <a:picLocks noGrp="1"/>
          </p:cNvPicPr>
          <p:nvPr>
            <p:ph idx="1"/>
          </p:nvPr>
        </p:nvPicPr>
        <p:blipFill>
          <a:blip r:embed="rId7" cstate="print">
            <a:extLst>
              <a:ext uri="{28A0092B-C50C-407E-A947-70E740481C1C}">
                <a14:useLocalDpi xmlns:a14="http://schemas.microsoft.com/office/drawing/2010/main" val="0"/>
              </a:ext>
            </a:extLst>
          </a:blip>
          <a:srcRect/>
          <a:stretch>
            <a:fillRect/>
          </a:stretch>
        </p:blipFill>
        <p:spPr bwMode="auto">
          <a:xfrm>
            <a:off x="7791062" y="1257854"/>
            <a:ext cx="3284376" cy="4881690"/>
          </a:xfrm>
          <a:prstGeom prst="rect">
            <a:avLst/>
          </a:prstGeom>
          <a:noFill/>
          <a:ln>
            <a:noFill/>
          </a:ln>
        </p:spPr>
      </p:pic>
      <p:sp>
        <p:nvSpPr>
          <p:cNvPr id="12" name="TextBox 11">
            <a:extLst>
              <a:ext uri="{FF2B5EF4-FFF2-40B4-BE49-F238E27FC236}">
                <a16:creationId xmlns:a16="http://schemas.microsoft.com/office/drawing/2014/main" id="{97A446E5-15EB-0561-02B8-E801087B6C32}"/>
              </a:ext>
            </a:extLst>
          </p:cNvPr>
          <p:cNvSpPr txBox="1"/>
          <p:nvPr/>
        </p:nvSpPr>
        <p:spPr>
          <a:xfrm>
            <a:off x="588950" y="1492512"/>
            <a:ext cx="6279808" cy="4524315"/>
          </a:xfrm>
          <a:prstGeom prst="rect">
            <a:avLst/>
          </a:prstGeom>
          <a:noFill/>
        </p:spPr>
        <p:txBody>
          <a:bodyPr wrap="square">
            <a:spAutoFit/>
          </a:bodyPr>
          <a:lstStyle/>
          <a:p>
            <a:pPr algn="just"/>
            <a:r>
              <a:rPr lang="en-US" sz="2400" dirty="0">
                <a:latin typeface="Times New Roman" pitchFamily="18" charset="0"/>
                <a:cs typeface="Times New Roman" pitchFamily="18" charset="0"/>
              </a:rPr>
              <a:t>In this module, we explore the creation of an app using Compose that showcases a scrollable list containing both text and images. By following the provided guidelines, developers will gain hands-on experience in leveraging Compose, a modern Android UI toolkit, to design and implement dynamic interfaces. The app's functionality includes the seamless integration of text and images within a scrollable layout, demonstrating essential techniques for creating engaging and visually appealing user experiences.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79641334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8"/>
            <a:ext cx="12192000" cy="714892"/>
          </a:xfrm>
        </p:spPr>
        <p:txBody>
          <a:bodyPr/>
          <a:lstStyle/>
          <a:p>
            <a:r>
              <a:rPr lang="en-US" dirty="0"/>
              <a:t>Navigation and app architecture</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pic>
        <p:nvPicPr>
          <p:cNvPr id="3" name="Content Placeholder 2" descr="Clean Architecture with Jetpack Compose | by Aamir Choksi | Medium">
            <a:extLst>
              <a:ext uri="{FF2B5EF4-FFF2-40B4-BE49-F238E27FC236}">
                <a16:creationId xmlns:a16="http://schemas.microsoft.com/office/drawing/2014/main" id="{7CD65284-1847-C599-14CC-86A3EA44DBDE}"/>
              </a:ext>
            </a:extLst>
          </p:cNvPr>
          <p:cNvPicPr>
            <a:picLocks noGrp="1"/>
          </p:cNvPicPr>
          <p:nvPr>
            <p:ph idx="1"/>
          </p:nvPr>
        </p:nvPicPr>
        <p:blipFill>
          <a:blip r:embed="rId9">
            <a:extLst>
              <a:ext uri="{28A0092B-C50C-407E-A947-70E740481C1C}">
                <a14:useLocalDpi xmlns:a14="http://schemas.microsoft.com/office/drawing/2010/main" val="0"/>
              </a:ext>
            </a:extLst>
          </a:blip>
          <a:srcRect/>
          <a:stretch>
            <a:fillRect/>
          </a:stretch>
        </p:blipFill>
        <p:spPr bwMode="auto">
          <a:xfrm>
            <a:off x="4389782" y="1170451"/>
            <a:ext cx="3200400" cy="2379114"/>
          </a:xfrm>
          <a:prstGeom prst="rect">
            <a:avLst/>
          </a:prstGeom>
          <a:noFill/>
          <a:ln>
            <a:noFill/>
          </a:ln>
        </p:spPr>
      </p:pic>
      <p:sp>
        <p:nvSpPr>
          <p:cNvPr id="8" name="TextBox 7">
            <a:extLst>
              <a:ext uri="{FF2B5EF4-FFF2-40B4-BE49-F238E27FC236}">
                <a16:creationId xmlns:a16="http://schemas.microsoft.com/office/drawing/2014/main" id="{A8ACC137-E374-F25F-5568-04DAE875F72D}"/>
              </a:ext>
            </a:extLst>
          </p:cNvPr>
          <p:cNvSpPr txBox="1"/>
          <p:nvPr/>
        </p:nvSpPr>
        <p:spPr>
          <a:xfrm>
            <a:off x="702904" y="3717877"/>
            <a:ext cx="10786188" cy="2677656"/>
          </a:xfrm>
          <a:prstGeom prst="rect">
            <a:avLst/>
          </a:prstGeom>
          <a:noFill/>
        </p:spPr>
        <p:txBody>
          <a:bodyPr wrap="square">
            <a:spAutoFit/>
          </a:bodyPr>
          <a:lstStyle/>
          <a:p>
            <a:pPr algn="just"/>
            <a:r>
              <a:rPr lang="en-US" sz="2400" dirty="0">
                <a:latin typeface="Times New Roman" pitchFamily="18" charset="0"/>
                <a:cs typeface="Times New Roman" pitchFamily="18" charset="0"/>
              </a:rPr>
              <a:t>This module provides nuanced insights into the hierarchical structure and design principles conducive to an integrated user journey. Additionally, developers will gain profound knowledge on the effective passing and management of data between screens, emphasizing efficiency and maintaining a resilient architecture. This resource is tailored to help developers master the advanced functionalities of the Navigation component, enabling the creation of dynamic, interconnected applications that respond dynamically to user interactions.</a:t>
            </a:r>
            <a:endParaRPr lang="en-US" sz="2400" b="0" i="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91718549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6241</TotalTime>
  <Words>1596</Words>
  <Application>Microsoft Office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Times New Roman</vt:lpstr>
      <vt:lpstr>Wingdings</vt:lpstr>
      <vt:lpstr>Custom Design</vt:lpstr>
      <vt:lpstr>PowerPoint Presentation</vt:lpstr>
      <vt:lpstr>Contents</vt:lpstr>
      <vt:lpstr>Introduction</vt:lpstr>
      <vt:lpstr> Modules</vt:lpstr>
      <vt:lpstr>First Android App</vt:lpstr>
      <vt:lpstr>Contd….</vt:lpstr>
      <vt:lpstr>Building App UI</vt:lpstr>
      <vt:lpstr>Display lists and use Material Design</vt:lpstr>
      <vt:lpstr>Navigation and app architecture</vt:lpstr>
      <vt:lpstr>Connect to Internet</vt:lpstr>
      <vt:lpstr>Data Persistence</vt:lpstr>
      <vt:lpstr>WorkManager</vt:lpstr>
      <vt:lpstr>Views and Compose</vt:lpstr>
      <vt:lpstr>Real-time Examples</vt:lpstr>
      <vt:lpstr>Conclusion </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Vyshnavi Gavvala</cp:lastModifiedBy>
  <cp:revision>160</cp:revision>
  <dcterms:created xsi:type="dcterms:W3CDTF">2019-06-11T05:35:51Z</dcterms:created>
  <dcterms:modified xsi:type="dcterms:W3CDTF">2024-10-30T05:04:04Z</dcterms:modified>
</cp:coreProperties>
</file>