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0EFC5E4-F68F-4715-AE05-A24AFE739D8B}">
  <a:tblStyle styleId="{F0EFC5E4-F68F-4715-AE05-A24AFE739D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BC09CE1-74FB-4535-AEC2-87155F35AE60}" styleName="Table_1">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18701f4b2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8701f4b2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18701f4b2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8701f4b2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18701f4b26_1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8701f4b26_1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18701f4b26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8701f4b26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18701f4b2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8701f4b2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01100"/>
            <a:ext cx="8520600" cy="181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DMSL Mini Project</a:t>
            </a:r>
            <a:endParaRPr sz="3600"/>
          </a:p>
          <a:p>
            <a:pPr indent="0" lvl="0" marL="0" rtl="0" algn="ctr">
              <a:spcBef>
                <a:spcPts val="0"/>
              </a:spcBef>
              <a:spcAft>
                <a:spcPts val="0"/>
              </a:spcAft>
              <a:buNone/>
            </a:pPr>
            <a:r>
              <a:rPr lang="en-GB" sz="4800"/>
              <a:t>Bus Breakdown Management</a:t>
            </a:r>
            <a:endParaRPr sz="4800"/>
          </a:p>
        </p:txBody>
      </p:sp>
      <p:sp>
        <p:nvSpPr>
          <p:cNvPr id="55" name="Google Shape;55;p13"/>
          <p:cNvSpPr txBox="1"/>
          <p:nvPr>
            <p:ph idx="1" type="subTitle"/>
          </p:nvPr>
        </p:nvSpPr>
        <p:spPr>
          <a:xfrm>
            <a:off x="417875" y="31644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400">
              <a:solidFill>
                <a:srgbClr val="000000"/>
              </a:solidFill>
            </a:endParaRPr>
          </a:p>
          <a:p>
            <a:pPr indent="0" lvl="0" marL="0" rtl="0" algn="ctr">
              <a:spcBef>
                <a:spcPts val="0"/>
              </a:spcBef>
              <a:spcAft>
                <a:spcPts val="0"/>
              </a:spcAft>
              <a:buNone/>
            </a:pPr>
            <a:r>
              <a:t/>
            </a:r>
            <a:endParaRPr/>
          </a:p>
        </p:txBody>
      </p:sp>
      <p:graphicFrame>
        <p:nvGraphicFramePr>
          <p:cNvPr id="56" name="Google Shape;56;p13"/>
          <p:cNvGraphicFramePr/>
          <p:nvPr/>
        </p:nvGraphicFramePr>
        <p:xfrm>
          <a:off x="1981700" y="2277500"/>
          <a:ext cx="3000000" cy="3000000"/>
        </p:xfrm>
        <a:graphic>
          <a:graphicData uri="http://schemas.openxmlformats.org/drawingml/2006/table">
            <a:tbl>
              <a:tblPr>
                <a:noFill/>
                <a:tableStyleId>{F0EFC5E4-F68F-4715-AE05-A24AFE739D8B}</a:tableStyleId>
              </a:tblPr>
              <a:tblGrid>
                <a:gridCol w="2870375"/>
                <a:gridCol w="2870375"/>
              </a:tblGrid>
              <a:tr h="396100">
                <a:tc>
                  <a:txBody>
                    <a:bodyPr>
                      <a:noAutofit/>
                    </a:bodyPr>
                    <a:lstStyle/>
                    <a:p>
                      <a:pPr indent="0" lvl="0" marL="0" rtl="0" algn="ctr">
                        <a:lnSpc>
                          <a:spcPct val="115000"/>
                        </a:lnSpc>
                        <a:spcBef>
                          <a:spcPts val="0"/>
                        </a:spcBef>
                        <a:spcAft>
                          <a:spcPts val="0"/>
                        </a:spcAft>
                        <a:buClr>
                          <a:schemeClr val="dk1"/>
                        </a:buClr>
                        <a:buSzPts val="1100"/>
                        <a:buFont typeface="Arial"/>
                        <a:buNone/>
                      </a:pPr>
                      <a:r>
                        <a:rPr b="1" lang="en-GB">
                          <a:solidFill>
                            <a:schemeClr val="dk1"/>
                          </a:solidFill>
                        </a:rPr>
                        <a:t>Exam Number</a:t>
                      </a:r>
                      <a:endParaRPr b="1">
                        <a:solidFill>
                          <a:schemeClr val="dk1"/>
                        </a:solidFill>
                      </a:endParaRPr>
                    </a:p>
                    <a:p>
                      <a:pPr indent="0" lvl="0" marL="0" rtl="0" algn="ctr">
                        <a:spcBef>
                          <a:spcPts val="0"/>
                        </a:spcBef>
                        <a:spcAft>
                          <a:spcPts val="0"/>
                        </a:spcAft>
                        <a:buNone/>
                      </a:pPr>
                      <a:r>
                        <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Clr>
                          <a:schemeClr val="dk1"/>
                        </a:buClr>
                        <a:buSzPts val="1100"/>
                        <a:buFont typeface="Arial"/>
                        <a:buNone/>
                      </a:pPr>
                      <a:r>
                        <a:rPr b="1" lang="en-GB">
                          <a:solidFill>
                            <a:schemeClr val="dk1"/>
                          </a:solidFill>
                        </a:rPr>
                        <a:t>Name of the Students</a:t>
                      </a:r>
                      <a:endParaRPr b="1">
                        <a:solidFill>
                          <a:schemeClr val="dk1"/>
                        </a:solidFill>
                      </a:endParaRPr>
                    </a:p>
                    <a:p>
                      <a:pPr indent="0" lvl="0" marL="0" rtl="0" algn="ctr">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100">
                <a:tc>
                  <a:txBody>
                    <a:bodyPr>
                      <a:noAutofit/>
                    </a:bodyPr>
                    <a:lstStyle/>
                    <a:p>
                      <a:pPr indent="0" lvl="0" marL="0" rtl="0" algn="ctr">
                        <a:lnSpc>
                          <a:spcPct val="115000"/>
                        </a:lnSpc>
                        <a:spcBef>
                          <a:spcPts val="0"/>
                        </a:spcBef>
                        <a:spcAft>
                          <a:spcPts val="0"/>
                        </a:spcAft>
                        <a:buClr>
                          <a:schemeClr val="dk1"/>
                        </a:buClr>
                        <a:buSzPts val="1100"/>
                        <a:buFont typeface="Arial"/>
                        <a:buNone/>
                      </a:pPr>
                      <a:r>
                        <a:rPr b="1" lang="en-GB">
                          <a:solidFill>
                            <a:schemeClr val="dk1"/>
                          </a:solidFill>
                        </a:rPr>
                        <a:t> </a:t>
                      </a:r>
                      <a:r>
                        <a:rPr lang="en-GB">
                          <a:solidFill>
                            <a:schemeClr val="dk1"/>
                          </a:solidFill>
                        </a:rPr>
                        <a:t>T120028531</a:t>
                      </a:r>
                      <a:endParaRPr>
                        <a:solidFill>
                          <a:schemeClr val="dk1"/>
                        </a:solidFill>
                      </a:endParaRPr>
                    </a:p>
                    <a:p>
                      <a:pPr indent="0" lvl="0" marL="0" rtl="0" algn="ctr">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lang="en-GB">
                          <a:solidFill>
                            <a:schemeClr val="dk1"/>
                          </a:solidFill>
                        </a:rPr>
                        <a:t>Kamath Anil Ramanatha</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72525">
                <a:tc>
                  <a:txBody>
                    <a:bodyPr>
                      <a:noAutofit/>
                    </a:bodyPr>
                    <a:lstStyle/>
                    <a:p>
                      <a:pPr indent="0" lvl="0" marL="0" rtl="0" algn="ctr">
                        <a:spcBef>
                          <a:spcPts val="0"/>
                        </a:spcBef>
                        <a:spcAft>
                          <a:spcPts val="0"/>
                        </a:spcAft>
                        <a:buClr>
                          <a:schemeClr val="dk1"/>
                        </a:buClr>
                        <a:buSzPts val="1100"/>
                        <a:buFont typeface="Arial"/>
                        <a:buNone/>
                      </a:pPr>
                      <a:r>
                        <a:rPr lang="en-GB">
                          <a:solidFill>
                            <a:schemeClr val="dk1"/>
                          </a:solidFill>
                        </a:rPr>
                        <a:t>T120028537</a:t>
                      </a:r>
                      <a:endParaRPr>
                        <a:solidFill>
                          <a:schemeClr val="dk1"/>
                        </a:solidFill>
                      </a:endParaRPr>
                    </a:p>
                    <a:p>
                      <a:pPr indent="0" lvl="0" marL="0" rtl="0" algn="ctr">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lang="en-GB">
                          <a:solidFill>
                            <a:schemeClr val="dk1"/>
                          </a:solidFill>
                        </a:rPr>
                        <a:t>Konduri Saishashank Murthy</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72525">
                <a:tc>
                  <a:txBody>
                    <a:bodyPr>
                      <a:noAutofit/>
                    </a:bodyPr>
                    <a:lstStyle/>
                    <a:p>
                      <a:pPr indent="0" lvl="0" marL="0" rtl="0" algn="ctr">
                        <a:spcBef>
                          <a:spcPts val="0"/>
                        </a:spcBef>
                        <a:spcAft>
                          <a:spcPts val="0"/>
                        </a:spcAft>
                        <a:buClr>
                          <a:schemeClr val="dk1"/>
                        </a:buClr>
                        <a:buSzPts val="1100"/>
                        <a:buFont typeface="Arial"/>
                        <a:buNone/>
                      </a:pPr>
                      <a:r>
                        <a:rPr lang="en-GB">
                          <a:solidFill>
                            <a:schemeClr val="dk1"/>
                          </a:solidFill>
                        </a:rPr>
                        <a:t>T120028569</a:t>
                      </a:r>
                      <a:endParaRPr>
                        <a:solidFill>
                          <a:schemeClr val="dk1"/>
                        </a:solidFill>
                      </a:endParaRPr>
                    </a:p>
                    <a:p>
                      <a:pPr indent="0" lvl="0" marL="0" rtl="0" algn="ctr">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lang="en-GB">
                          <a:solidFill>
                            <a:schemeClr val="dk1"/>
                          </a:solidFill>
                        </a:rPr>
                        <a:t>Shah Hardik Hemant</a:t>
                      </a:r>
                      <a:endParaRPr>
                        <a:solidFill>
                          <a:schemeClr val="dk1"/>
                        </a:solidFill>
                      </a:endParaRPr>
                    </a:p>
                    <a:p>
                      <a:pPr indent="0" lvl="0" marL="0" rtl="0" algn="ctr">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85500" y="98475"/>
            <a:ext cx="8520600" cy="48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2600">
                <a:solidFill>
                  <a:schemeClr val="dk1"/>
                </a:solidFill>
              </a:rPr>
              <a:t>Problem Statement</a:t>
            </a:r>
            <a:endParaRPr sz="2600">
              <a:solidFill>
                <a:schemeClr val="dk1"/>
              </a:solidFill>
            </a:endParaRPr>
          </a:p>
          <a:p>
            <a:pPr indent="0" lvl="0" marL="0" rtl="0" algn="l">
              <a:spcBef>
                <a:spcPts val="300"/>
              </a:spcBef>
              <a:spcAft>
                <a:spcPts val="0"/>
              </a:spcAft>
              <a:buClr>
                <a:schemeClr val="dk1"/>
              </a:buClr>
              <a:buSzPts val="1100"/>
              <a:buFont typeface="Arial"/>
              <a:buNone/>
            </a:pPr>
            <a:r>
              <a:rPr b="1" lang="en-GB" sz="1200">
                <a:solidFill>
                  <a:schemeClr val="dk1"/>
                </a:solidFill>
              </a:rPr>
              <a:t>	</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GB" sz="1200">
                <a:solidFill>
                  <a:schemeClr val="dk1"/>
                </a:solidFill>
              </a:rPr>
              <a:t>	</a:t>
            </a:r>
            <a:r>
              <a:rPr lang="en-GB" sz="1200">
                <a:solidFill>
                  <a:schemeClr val="dk1"/>
                </a:solidFill>
              </a:rPr>
              <a:t>To develop a database application that will handle the bus breakdown scenario.The application has 2 stakeholders ie. the manager and the conductor.</a:t>
            </a:r>
            <a:endParaRPr sz="1200">
              <a:solidFill>
                <a:schemeClr val="dk1"/>
              </a:solidFill>
            </a:endParaRPr>
          </a:p>
          <a:p>
            <a:pPr indent="0" lvl="0" marL="0" rtl="0" algn="l">
              <a:spcBef>
                <a:spcPts val="0"/>
              </a:spcBef>
              <a:spcAft>
                <a:spcPts val="0"/>
              </a:spcAft>
              <a:buClr>
                <a:schemeClr val="dk1"/>
              </a:buClr>
              <a:buSzPts val="1100"/>
              <a:buFont typeface="Arial"/>
              <a:buNone/>
            </a:pPr>
            <a:r>
              <a:rPr b="1" lang="en-GB" sz="1200" u="sng">
                <a:solidFill>
                  <a:schemeClr val="dk1"/>
                </a:solidFill>
              </a:rPr>
              <a:t>Conductor </a:t>
            </a:r>
            <a:r>
              <a:rPr lang="en-GB" sz="1200">
                <a:solidFill>
                  <a:schemeClr val="dk1"/>
                </a:solidFill>
              </a:rPr>
              <a:t>: </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Conductor has to login to use the system.</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As soon as conductor logs in , he gets a schedule of all conductors if he logged in at a time when there is no schedule assigned for him.</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Conductor has no authentication to view other breakdowns.</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When a schedule is assigned to the conductor, he gets the report breakdown option in which if breakdown occurs , he can immediately report breakdown .</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As bus gets reached , conductor gets in the new bus and resumes his schedule.</a:t>
            </a:r>
            <a:endParaRPr sz="1200">
              <a:solidFill>
                <a:schemeClr val="dk1"/>
              </a:solidFill>
            </a:endParaRPr>
          </a:p>
          <a:p>
            <a:pPr indent="0" lvl="0" marL="0" rtl="0" algn="l">
              <a:spcBef>
                <a:spcPts val="0"/>
              </a:spcBef>
              <a:spcAft>
                <a:spcPts val="0"/>
              </a:spcAft>
              <a:buClr>
                <a:srgbClr val="000000"/>
              </a:buClr>
              <a:buSzPts val="1100"/>
              <a:buFont typeface="Arial"/>
              <a:buNone/>
            </a:pPr>
            <a:r>
              <a:rPr b="1" lang="en-GB" sz="1200" u="sng">
                <a:solidFill>
                  <a:schemeClr val="dk1"/>
                </a:solidFill>
              </a:rPr>
              <a:t>Manager </a:t>
            </a:r>
            <a:r>
              <a:rPr lang="en-GB" sz="1200">
                <a:solidFill>
                  <a:schemeClr val="dk1"/>
                </a:solidFill>
              </a:rPr>
              <a:t> : </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Manager will login first to use the bus breakdown system.</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Manager will add the employees and buses working in the system and assign the schedule for every bus and conductor .</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When a breakdown is reported by the conductor, manager decides which bus to send .</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As soon as the bus is reached , manager gets a message from conductor . </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Manager has all the details of the breakdown and according to that he decides what action should be taken for the bus.</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GB" sz="1200">
                <a:solidFill>
                  <a:schemeClr val="dk1"/>
                </a:solidFill>
              </a:rPr>
              <a:t>Manager has analysis graphs of all the breakdowns.</a:t>
            </a:r>
            <a:endParaRPr sz="1200">
              <a:solidFill>
                <a:schemeClr val="dk1"/>
              </a:solidFill>
            </a:endParaRPr>
          </a:p>
          <a:p>
            <a:pPr indent="0" lvl="0" marL="0" rtl="0" algn="l">
              <a:spcBef>
                <a:spcPts val="0"/>
              </a:spcBef>
              <a:spcAft>
                <a:spcPts val="0"/>
              </a:spcAft>
              <a:buClr>
                <a:srgbClr val="000000"/>
              </a:buClr>
              <a:buSzPts val="1100"/>
              <a:buFont typeface="Arial"/>
              <a:buNone/>
            </a:pPr>
            <a:r>
              <a:rPr lang="en-GB" sz="1200">
                <a:solidFill>
                  <a:schemeClr val="dk1"/>
                </a:solidFill>
              </a:rPr>
              <a:t>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b="1" sz="1200" u="sng">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244975"/>
            <a:ext cx="8520600" cy="4323900"/>
          </a:xfrm>
          <a:prstGeom prst="rect">
            <a:avLst/>
          </a:prstGeom>
        </p:spPr>
        <p:txBody>
          <a:bodyPr anchorCtr="0" anchor="t" bIns="91425" lIns="91425" spcFirstLastPara="1" rIns="91425" wrap="square" tIns="91425">
            <a:noAutofit/>
          </a:bodyPr>
          <a:lstStyle/>
          <a:p>
            <a:pPr indent="457200" lvl="0" marL="2743200" rtl="0" algn="l">
              <a:lnSpc>
                <a:spcPct val="115000"/>
              </a:lnSpc>
              <a:spcBef>
                <a:spcPts val="0"/>
              </a:spcBef>
              <a:spcAft>
                <a:spcPts val="0"/>
              </a:spcAft>
              <a:buClr>
                <a:schemeClr val="dk1"/>
              </a:buClr>
              <a:buSzPts val="1100"/>
              <a:buFont typeface="Arial"/>
              <a:buNone/>
            </a:pPr>
            <a:r>
              <a:rPr lang="en-GB" sz="2600">
                <a:solidFill>
                  <a:schemeClr val="dk1"/>
                </a:solidFill>
              </a:rPr>
              <a:t>Project Scope</a:t>
            </a:r>
            <a:endParaRPr sz="1200">
              <a:solidFill>
                <a:schemeClr val="dk1"/>
              </a:solidFill>
            </a:endParaRPr>
          </a:p>
          <a:p>
            <a:pPr indent="0" lvl="0" marL="228600" rtl="0" algn="l">
              <a:lnSpc>
                <a:spcPct val="115000"/>
              </a:lnSpc>
              <a:spcBef>
                <a:spcPts val="1000"/>
              </a:spcBef>
              <a:spcAft>
                <a:spcPts val="0"/>
              </a:spcAft>
              <a:buNone/>
            </a:pPr>
            <a:r>
              <a:rPr lang="en-GB" sz="1400">
                <a:solidFill>
                  <a:schemeClr val="dk1"/>
                </a:solidFill>
              </a:rPr>
              <a:t>1)The Project has a greater scope for implementation as their is no automated mechanism for bus breakdown management,in Pune municipal transport</a:t>
            </a:r>
            <a:endParaRPr sz="1400">
              <a:solidFill>
                <a:schemeClr val="dk1"/>
              </a:solidFill>
            </a:endParaRPr>
          </a:p>
          <a:p>
            <a:pPr indent="0" lvl="0" marL="228600" rtl="0" algn="l">
              <a:lnSpc>
                <a:spcPct val="115000"/>
              </a:lnSpc>
              <a:spcBef>
                <a:spcPts val="1000"/>
              </a:spcBef>
              <a:spcAft>
                <a:spcPts val="0"/>
              </a:spcAft>
              <a:buNone/>
            </a:pPr>
            <a:r>
              <a:rPr lang="en-GB" sz="1400">
                <a:solidFill>
                  <a:schemeClr val="dk1"/>
                </a:solidFill>
              </a:rPr>
              <a:t>2)The extended version of this project can be used to overcome the above failure that exists in the bus transport system across India.</a:t>
            </a:r>
            <a:endParaRPr sz="1400">
              <a:solidFill>
                <a:schemeClr val="dk1"/>
              </a:solidFill>
            </a:endParaRPr>
          </a:p>
          <a:p>
            <a:pPr indent="0" lvl="0" marL="228600" rtl="0" algn="l">
              <a:lnSpc>
                <a:spcPct val="115000"/>
              </a:lnSpc>
              <a:spcBef>
                <a:spcPts val="1000"/>
              </a:spcBef>
              <a:spcAft>
                <a:spcPts val="0"/>
              </a:spcAft>
              <a:buClr>
                <a:schemeClr val="dk1"/>
              </a:buClr>
              <a:buSzPts val="1100"/>
              <a:buFont typeface="Arial"/>
              <a:buNone/>
            </a:pPr>
            <a:r>
              <a:rPr lang="en-GB" sz="1400">
                <a:solidFill>
                  <a:schemeClr val="dk1"/>
                </a:solidFill>
              </a:rPr>
              <a:t>3)The project is not only limited to bus transport system in the city of Pune,but it is scalable its improved version or updated version can be applied to any city which currently goes the same situation as the Pune bus transport.</a:t>
            </a:r>
            <a:endParaRPr sz="1400">
              <a:solidFill>
                <a:schemeClr val="dk1"/>
              </a:solidFill>
            </a:endParaRPr>
          </a:p>
          <a:p>
            <a:pPr indent="0" lvl="0" marL="228600" rtl="0" algn="l">
              <a:lnSpc>
                <a:spcPct val="115000"/>
              </a:lnSpc>
              <a:spcBef>
                <a:spcPts val="1000"/>
              </a:spcBef>
              <a:spcAft>
                <a:spcPts val="0"/>
              </a:spcAft>
              <a:buNone/>
            </a:pPr>
            <a:r>
              <a:rPr lang="en-GB" sz="1400">
                <a:solidFill>
                  <a:schemeClr val="dk1"/>
                </a:solidFill>
              </a:rPr>
              <a:t>4)The current system designed has user as Conductor and Manager,an improved version of the project we can extend the after breakdown functionalities to the user</a:t>
            </a:r>
            <a:endParaRPr sz="1400">
              <a:solidFill>
                <a:schemeClr val="dk1"/>
              </a:solidFill>
            </a:endParaRPr>
          </a:p>
          <a:p>
            <a:pPr indent="0" lvl="0" marL="228600" rtl="0" algn="l">
              <a:lnSpc>
                <a:spcPct val="115000"/>
              </a:lnSpc>
              <a:spcBef>
                <a:spcPts val="1000"/>
              </a:spcBef>
              <a:spcAft>
                <a:spcPts val="0"/>
              </a:spcAft>
              <a:buClr>
                <a:schemeClr val="dk1"/>
              </a:buClr>
              <a:buSzPts val="1100"/>
              <a:buFont typeface="Arial"/>
              <a:buNone/>
            </a:pPr>
            <a:r>
              <a:rPr lang="en-GB" sz="1400">
                <a:solidFill>
                  <a:schemeClr val="dk1"/>
                </a:solidFill>
              </a:rPr>
              <a:t>5).Hence a large number of real world problems of breakdown by passenger can be solved.The current system requires manual scheduling by the manager</a:t>
            </a:r>
            <a:endParaRPr sz="1400">
              <a:solidFill>
                <a:schemeClr val="dk1"/>
              </a:solidFill>
            </a:endParaRPr>
          </a:p>
          <a:p>
            <a:pPr indent="0" lvl="0" marL="0" rtl="0" algn="l">
              <a:spcBef>
                <a:spcPts val="10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250775" y="129050"/>
            <a:ext cx="8581500" cy="495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72" name="Google Shape;72;p16"/>
          <p:cNvGraphicFramePr/>
          <p:nvPr/>
        </p:nvGraphicFramePr>
        <p:xfrm>
          <a:off x="243350" y="802650"/>
          <a:ext cx="3000000" cy="3000000"/>
        </p:xfrm>
        <a:graphic>
          <a:graphicData uri="http://schemas.openxmlformats.org/drawingml/2006/table">
            <a:tbl>
              <a:tblPr bandCol="1" bandRow="1">
                <a:noFill/>
                <a:tableStyleId>{8BC09CE1-74FB-4535-AEC2-87155F35AE60}</a:tableStyleId>
              </a:tblPr>
              <a:tblGrid>
                <a:gridCol w="2865800"/>
                <a:gridCol w="5723125"/>
              </a:tblGrid>
              <a:tr h="372725">
                <a:tc>
                  <a:txBody>
                    <a:bodyPr>
                      <a:noAutofit/>
                    </a:bodyPr>
                    <a:lstStyle/>
                    <a:p>
                      <a:pPr indent="0" lvl="0" marL="0" rtl="0" algn="ctr">
                        <a:spcBef>
                          <a:spcPts val="0"/>
                        </a:spcBef>
                        <a:spcAft>
                          <a:spcPts val="0"/>
                        </a:spcAft>
                        <a:buNone/>
                      </a:pPr>
                      <a:r>
                        <a:rPr b="1" lang="en-GB" sz="1200"/>
                        <a:t>PREMISE</a:t>
                      </a:r>
                      <a:endParaRPr sz="1200"/>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b="1" lang="en-GB" sz="1200"/>
                        <a:t>DESCRIPTION</a:t>
                      </a:r>
                      <a:endParaRPr b="1" sz="1200"/>
                    </a:p>
                    <a:p>
                      <a:pPr indent="0" lvl="0" marL="0" rtl="0" algn="ctr">
                        <a:spcBef>
                          <a:spcPts val="0"/>
                        </a:spcBef>
                        <a:spcAft>
                          <a:spcPts val="0"/>
                        </a:spcAft>
                        <a:buNone/>
                      </a:pPr>
                      <a:r>
                        <a:t/>
                      </a:r>
                      <a:endParaRPr sz="1200"/>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FFFF"/>
                    </a:solidFill>
                  </a:tcPr>
                </a:tc>
              </a:tr>
              <a:tr h="1304525">
                <a:tc>
                  <a:txBody>
                    <a:bodyPr>
                      <a:noAutofit/>
                    </a:bodyPr>
                    <a:lstStyle/>
                    <a:p>
                      <a:pPr indent="0" lvl="0" marL="0" rtl="0" algn="ctr">
                        <a:spcBef>
                          <a:spcPts val="0"/>
                        </a:spcBef>
                        <a:spcAft>
                          <a:spcPts val="0"/>
                        </a:spcAft>
                        <a:buNone/>
                      </a:pPr>
                      <a:r>
                        <a:t/>
                      </a:r>
                      <a:endParaRPr sz="1200"/>
                    </a:p>
                    <a:p>
                      <a:pPr indent="0" lvl="0" marL="0" rtl="0" algn="ctr">
                        <a:spcBef>
                          <a:spcPts val="0"/>
                        </a:spcBef>
                        <a:spcAft>
                          <a:spcPts val="0"/>
                        </a:spcAft>
                        <a:buNone/>
                      </a:pPr>
                      <a:r>
                        <a:rPr lang="en-GB" sz="1200"/>
                        <a:t>Bus report back next day</a:t>
                      </a:r>
                      <a:endParaRPr sz="1200"/>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t/>
                      </a:r>
                      <a:endParaRPr sz="1200"/>
                    </a:p>
                    <a:p>
                      <a:pPr indent="0" lvl="0" marL="0" rtl="0" algn="ctr">
                        <a:spcBef>
                          <a:spcPts val="0"/>
                        </a:spcBef>
                        <a:spcAft>
                          <a:spcPts val="0"/>
                        </a:spcAft>
                        <a:buNone/>
                      </a:pPr>
                      <a:r>
                        <a:rPr lang="en-GB" sz="1200"/>
                        <a:t>The Bus which has been broken down will report the next day and will follow the schedule.The Manager will have to manually update the schedule if bus is not repaired.</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FFFF"/>
                    </a:solidFill>
                  </a:tcPr>
                </a:tc>
              </a:tr>
              <a:tr h="1118175">
                <a:tc>
                  <a:txBody>
                    <a:bodyPr>
                      <a:noAutofit/>
                    </a:bodyPr>
                    <a:lstStyle/>
                    <a:p>
                      <a:pPr indent="0" lvl="0" marL="0" rtl="0" algn="ctr">
                        <a:spcBef>
                          <a:spcPts val="0"/>
                        </a:spcBef>
                        <a:spcAft>
                          <a:spcPts val="0"/>
                        </a:spcAft>
                        <a:buNone/>
                      </a:pPr>
                      <a:r>
                        <a:t/>
                      </a:r>
                      <a:endParaRPr sz="1200"/>
                    </a:p>
                    <a:p>
                      <a:pPr indent="0" lvl="0" marL="0" rtl="0" algn="ctr">
                        <a:spcBef>
                          <a:spcPts val="0"/>
                        </a:spcBef>
                        <a:spcAft>
                          <a:spcPts val="0"/>
                        </a:spcAft>
                        <a:buNone/>
                      </a:pPr>
                      <a:r>
                        <a:rPr lang="en-GB" sz="1200"/>
                        <a:t>Limited options</a:t>
                      </a:r>
                      <a:endParaRPr sz="1200"/>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t/>
                      </a:r>
                      <a:endParaRPr sz="1200"/>
                    </a:p>
                    <a:p>
                      <a:pPr indent="0" lvl="0" marL="0" rtl="0" algn="ctr">
                        <a:spcBef>
                          <a:spcPts val="0"/>
                        </a:spcBef>
                        <a:spcAft>
                          <a:spcPts val="0"/>
                        </a:spcAft>
                        <a:buNone/>
                      </a:pPr>
                      <a:r>
                        <a:rPr lang="en-GB" sz="1200"/>
                        <a:t>The Conductor has limited functionality ,the function of conductor is to report breakdown and report whether the bus has reached.</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FFFF"/>
                    </a:solidFill>
                  </a:tcPr>
                </a:tc>
              </a:tr>
              <a:tr h="1490875">
                <a:tc>
                  <a:txBody>
                    <a:bodyPr>
                      <a:noAutofit/>
                    </a:bodyPr>
                    <a:lstStyle/>
                    <a:p>
                      <a:pPr indent="0" lvl="0" marL="0" rtl="0" algn="ctr">
                        <a:spcBef>
                          <a:spcPts val="0"/>
                        </a:spcBef>
                        <a:spcAft>
                          <a:spcPts val="0"/>
                        </a:spcAft>
                        <a:buNone/>
                      </a:pPr>
                      <a:r>
                        <a:t/>
                      </a:r>
                      <a:endParaRPr sz="1200"/>
                    </a:p>
                    <a:p>
                      <a:pPr indent="0" lvl="0" marL="0" rtl="0" algn="ctr">
                        <a:spcBef>
                          <a:spcPts val="0"/>
                        </a:spcBef>
                        <a:spcAft>
                          <a:spcPts val="0"/>
                        </a:spcAft>
                        <a:buNone/>
                      </a:pPr>
                      <a:r>
                        <a:rPr lang="en-GB" sz="1200"/>
                        <a:t>Manager has no authority on Broken buses</a:t>
                      </a:r>
                      <a:endParaRPr sz="1200"/>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t/>
                      </a:r>
                      <a:endParaRPr sz="1200"/>
                    </a:p>
                    <a:p>
                      <a:pPr indent="0" lvl="0" marL="0" rtl="0" algn="ctr">
                        <a:spcBef>
                          <a:spcPts val="0"/>
                        </a:spcBef>
                        <a:spcAft>
                          <a:spcPts val="0"/>
                        </a:spcAft>
                        <a:buNone/>
                      </a:pPr>
                      <a:r>
                        <a:rPr lang="en-GB" sz="1200"/>
                        <a:t>Manager has no say on broken bus as he just assigns the new bus. The broken bus is not handled by the manger.It is assumed that the mechanic has been assigned to the broken bus and there has been no further failure.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FFFF"/>
                    </a:solidFill>
                  </a:tcPr>
                </a:tc>
              </a:tr>
            </a:tbl>
          </a:graphicData>
        </a:graphic>
      </p:graphicFrame>
      <p:sp>
        <p:nvSpPr>
          <p:cNvPr id="73" name="Google Shape;73;p16"/>
          <p:cNvSpPr txBox="1"/>
          <p:nvPr/>
        </p:nvSpPr>
        <p:spPr>
          <a:xfrm>
            <a:off x="2812525" y="129050"/>
            <a:ext cx="3000000" cy="69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300"/>
              </a:spcAft>
              <a:buNone/>
            </a:pPr>
            <a:r>
              <a:rPr lang="en-GB" sz="2600"/>
              <a:t>Project Limitations</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0" y="34005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lang="en-GB" sz="2400">
                <a:latin typeface="Times New Roman"/>
                <a:ea typeface="Times New Roman"/>
                <a:cs typeface="Times New Roman"/>
                <a:sym typeface="Times New Roman"/>
              </a:rPr>
              <a:t>Project Requirements</a:t>
            </a:r>
            <a:endParaRPr>
              <a:latin typeface="Times New Roman"/>
              <a:ea typeface="Times New Roman"/>
              <a:cs typeface="Times New Roman"/>
              <a:sym typeface="Times New Roman"/>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solidFill>
                <a:schemeClr val="dk1"/>
              </a:solidFill>
            </a:endParaRPr>
          </a:p>
          <a:p>
            <a:pPr indent="-304800" lvl="0" marL="596900" rtl="0" algn="l">
              <a:spcBef>
                <a:spcPts val="0"/>
              </a:spcBef>
              <a:spcAft>
                <a:spcPts val="0"/>
              </a:spcAft>
              <a:buClr>
                <a:schemeClr val="dk1"/>
              </a:buClr>
              <a:buSzPts val="1200"/>
              <a:buChar char="➢"/>
            </a:pPr>
            <a:r>
              <a:rPr b="1" lang="en-GB" sz="1200">
                <a:solidFill>
                  <a:schemeClr val="dk1"/>
                </a:solidFill>
              </a:rPr>
              <a:t>Software requirements</a:t>
            </a:r>
            <a:endParaRPr b="1" sz="1200">
              <a:solidFill>
                <a:schemeClr val="dk1"/>
              </a:solidFill>
            </a:endParaRPr>
          </a:p>
          <a:p>
            <a:pPr indent="-304800" lvl="0" marL="914400" rtl="0" algn="l">
              <a:spcBef>
                <a:spcPts val="0"/>
              </a:spcBef>
              <a:spcAft>
                <a:spcPts val="0"/>
              </a:spcAft>
              <a:buClr>
                <a:schemeClr val="dk1"/>
              </a:buClr>
              <a:buSzPts val="1200"/>
              <a:buChar char="❏"/>
            </a:pPr>
            <a:r>
              <a:rPr lang="en-GB" sz="1200">
                <a:solidFill>
                  <a:schemeClr val="dk1"/>
                </a:solidFill>
              </a:rPr>
              <a:t>XAMPP Web servers</a:t>
            </a:r>
            <a:endParaRPr sz="1200">
              <a:solidFill>
                <a:schemeClr val="dk1"/>
              </a:solidFill>
            </a:endParaRPr>
          </a:p>
          <a:p>
            <a:pPr indent="-304800" lvl="0" marL="914400" rtl="0" algn="l">
              <a:spcBef>
                <a:spcPts val="0"/>
              </a:spcBef>
              <a:spcAft>
                <a:spcPts val="0"/>
              </a:spcAft>
              <a:buClr>
                <a:schemeClr val="dk1"/>
              </a:buClr>
              <a:buSzPts val="1200"/>
              <a:buChar char="❏"/>
            </a:pPr>
            <a:r>
              <a:rPr lang="en-GB" sz="1200">
                <a:solidFill>
                  <a:schemeClr val="dk1"/>
                </a:solidFill>
              </a:rPr>
              <a:t>MongoDB - mongo,mongod</a:t>
            </a:r>
            <a:endParaRPr sz="1200">
              <a:solidFill>
                <a:schemeClr val="dk1"/>
              </a:solidFill>
            </a:endParaRPr>
          </a:p>
          <a:p>
            <a:pPr indent="-304800" lvl="0" marL="914400" rtl="0" algn="l">
              <a:spcBef>
                <a:spcPts val="0"/>
              </a:spcBef>
              <a:spcAft>
                <a:spcPts val="0"/>
              </a:spcAft>
              <a:buClr>
                <a:schemeClr val="dk1"/>
              </a:buClr>
              <a:buSzPts val="1200"/>
              <a:buChar char="❏"/>
            </a:pPr>
            <a:r>
              <a:rPr lang="en-GB" sz="1200">
                <a:solidFill>
                  <a:schemeClr val="dk1"/>
                </a:solidFill>
              </a:rPr>
              <a:t>Web Browser</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304800" lvl="0" marL="596900" rtl="0" algn="l">
              <a:spcBef>
                <a:spcPts val="0"/>
              </a:spcBef>
              <a:spcAft>
                <a:spcPts val="0"/>
              </a:spcAft>
              <a:buClr>
                <a:schemeClr val="dk1"/>
              </a:buClr>
              <a:buSzPts val="1200"/>
              <a:buChar char="➢"/>
            </a:pPr>
            <a:r>
              <a:rPr b="1" lang="en-GB" sz="1200">
                <a:solidFill>
                  <a:schemeClr val="dk1"/>
                </a:solidFill>
              </a:rPr>
              <a:t>Hardware requirements</a:t>
            </a:r>
            <a:endParaRPr b="1" sz="1200">
              <a:solidFill>
                <a:schemeClr val="dk1"/>
              </a:solidFill>
            </a:endParaRPr>
          </a:p>
          <a:p>
            <a:pPr indent="-304800" lvl="0" marL="914400" rtl="0" algn="l">
              <a:spcBef>
                <a:spcPts val="0"/>
              </a:spcBef>
              <a:spcAft>
                <a:spcPts val="0"/>
              </a:spcAft>
              <a:buClr>
                <a:schemeClr val="dk1"/>
              </a:buClr>
              <a:buSzPts val="1200"/>
              <a:buChar char="❏"/>
            </a:pPr>
            <a:r>
              <a:rPr lang="en-GB" sz="1200">
                <a:solidFill>
                  <a:schemeClr val="dk1"/>
                </a:solidFill>
              </a:rPr>
              <a:t>Workstation</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MongoDB Operators and Functions</a:t>
            </a:r>
            <a:endParaRPr/>
          </a:p>
          <a:p>
            <a:pPr indent="0" lvl="0" marL="0" rtl="0" algn="ctr">
              <a:spcBef>
                <a:spcPts val="0"/>
              </a:spcBef>
              <a:spcAft>
                <a:spcPts val="0"/>
              </a:spcAft>
              <a:buNone/>
            </a:pPr>
            <a:r>
              <a:rPr lang="en-GB" sz="1800"/>
              <a:t>Apart from CRUD operations</a:t>
            </a:r>
            <a:endParaRPr sz="1800"/>
          </a:p>
        </p:txBody>
      </p:sp>
      <p:graphicFrame>
        <p:nvGraphicFramePr>
          <p:cNvPr id="85" name="Google Shape;85;p18"/>
          <p:cNvGraphicFramePr/>
          <p:nvPr/>
        </p:nvGraphicFramePr>
        <p:xfrm>
          <a:off x="392150" y="1375625"/>
          <a:ext cx="3000000" cy="3000000"/>
        </p:xfrm>
        <a:graphic>
          <a:graphicData uri="http://schemas.openxmlformats.org/drawingml/2006/table">
            <a:tbl>
              <a:tblPr>
                <a:noFill/>
                <a:tableStyleId>{F0EFC5E4-F68F-4715-AE05-A24AFE739D8B}</a:tableStyleId>
              </a:tblPr>
              <a:tblGrid>
                <a:gridCol w="2404400"/>
                <a:gridCol w="6085050"/>
              </a:tblGrid>
              <a:tr h="522150">
                <a:tc>
                  <a:txBody>
                    <a:bodyPr>
                      <a:noAutofit/>
                    </a:bodyPr>
                    <a:lstStyle/>
                    <a:p>
                      <a:pPr indent="0" lvl="0" marL="0" rtl="0" algn="l">
                        <a:spcBef>
                          <a:spcPts val="0"/>
                        </a:spcBef>
                        <a:spcAft>
                          <a:spcPts val="0"/>
                        </a:spcAft>
                        <a:buNone/>
                      </a:pPr>
                      <a:r>
                        <a:rPr lang="en-GB"/>
                        <a:t>$group</a:t>
                      </a:r>
                      <a:endParaRPr/>
                    </a:p>
                  </a:txBody>
                  <a:tcPr marT="91425" marB="91425" marR="91425" marL="91425"/>
                </a:tc>
                <a:tc>
                  <a:txBody>
                    <a:bodyPr>
                      <a:noAutofit/>
                    </a:bodyPr>
                    <a:lstStyle/>
                    <a:p>
                      <a:pPr indent="0" lvl="0" marL="0" rtl="0" algn="l">
                        <a:spcBef>
                          <a:spcPts val="0"/>
                        </a:spcBef>
                        <a:spcAft>
                          <a:spcPts val="0"/>
                        </a:spcAft>
                        <a:buNone/>
                      </a:pPr>
                      <a:r>
                        <a:rPr lang="en-GB"/>
                        <a:t>Grouping of breakdown information for analysis graphs</a:t>
                      </a:r>
                      <a:endParaRPr/>
                    </a:p>
                  </a:txBody>
                  <a:tcPr marT="91425" marB="91425" marR="91425" marL="91425"/>
                </a:tc>
              </a:tr>
              <a:tr h="672725">
                <a:tc>
                  <a:txBody>
                    <a:bodyPr>
                      <a:noAutofit/>
                    </a:bodyPr>
                    <a:lstStyle/>
                    <a:p>
                      <a:pPr indent="0" lvl="0" marL="0" rtl="0" algn="l">
                        <a:spcBef>
                          <a:spcPts val="0"/>
                        </a:spcBef>
                        <a:spcAft>
                          <a:spcPts val="0"/>
                        </a:spcAft>
                        <a:buNone/>
                      </a:pPr>
                      <a:r>
                        <a:rPr lang="en-GB"/>
                        <a:t>$sum</a:t>
                      </a:r>
                      <a:endParaRPr/>
                    </a:p>
                  </a:txBody>
                  <a:tcPr marT="91425" marB="91425" marR="91425" marL="91425"/>
                </a:tc>
                <a:tc>
                  <a:txBody>
                    <a:bodyPr>
                      <a:noAutofit/>
                    </a:bodyPr>
                    <a:lstStyle/>
                    <a:p>
                      <a:pPr indent="0" lvl="0" marL="0" rtl="0" algn="l">
                        <a:spcBef>
                          <a:spcPts val="0"/>
                        </a:spcBef>
                        <a:spcAft>
                          <a:spcPts val="0"/>
                        </a:spcAft>
                        <a:buNone/>
                      </a:pPr>
                      <a:r>
                        <a:rPr lang="en-GB"/>
                        <a:t>Counting number of </a:t>
                      </a:r>
                      <a:r>
                        <a:rPr lang="en-GB"/>
                        <a:t>occurrences</a:t>
                      </a:r>
                      <a:r>
                        <a:rPr lang="en-GB"/>
                        <a:t> with {$sum:1} for analysis graph along with $group</a:t>
                      </a:r>
                      <a:endParaRPr/>
                    </a:p>
                  </a:txBody>
                  <a:tcPr marT="91425" marB="91425" marR="91425" marL="91425"/>
                </a:tc>
              </a:tr>
              <a:tr h="510800">
                <a:tc>
                  <a:txBody>
                    <a:bodyPr>
                      <a:noAutofit/>
                    </a:bodyPr>
                    <a:lstStyle/>
                    <a:p>
                      <a:pPr indent="0" lvl="0" marL="0" rtl="0" algn="l">
                        <a:spcBef>
                          <a:spcPts val="0"/>
                        </a:spcBef>
                        <a:spcAft>
                          <a:spcPts val="0"/>
                        </a:spcAft>
                        <a:buNone/>
                      </a:pPr>
                      <a:r>
                        <a:rPr lang="en-GB"/>
                        <a:t>$sort</a:t>
                      </a:r>
                      <a:endParaRPr/>
                    </a:p>
                  </a:txBody>
                  <a:tcPr marT="91425" marB="91425" marR="91425" marL="91425"/>
                </a:tc>
                <a:tc>
                  <a:txBody>
                    <a:bodyPr>
                      <a:noAutofit/>
                    </a:bodyPr>
                    <a:lstStyle/>
                    <a:p>
                      <a:pPr indent="0" lvl="0" marL="0" rtl="0" algn="l">
                        <a:spcBef>
                          <a:spcPts val="0"/>
                        </a:spcBef>
                        <a:spcAft>
                          <a:spcPts val="0"/>
                        </a:spcAft>
                        <a:buNone/>
                      </a:pPr>
                      <a:r>
                        <a:rPr lang="en-GB"/>
                        <a:t>Sorting schedule and breakdown information according to date/time.</a:t>
                      </a:r>
                      <a:endParaRPr/>
                    </a:p>
                  </a:txBody>
                  <a:tcPr marT="91425" marB="91425" marR="91425" marL="91425"/>
                </a:tc>
              </a:tr>
              <a:tr h="534375">
                <a:tc>
                  <a:txBody>
                    <a:bodyPr>
                      <a:noAutofit/>
                    </a:bodyPr>
                    <a:lstStyle/>
                    <a:p>
                      <a:pPr indent="0" lvl="0" marL="0" rtl="0" algn="l">
                        <a:spcBef>
                          <a:spcPts val="0"/>
                        </a:spcBef>
                        <a:spcAft>
                          <a:spcPts val="0"/>
                        </a:spcAft>
                        <a:buNone/>
                      </a:pPr>
                      <a:r>
                        <a:rPr lang="en-GB"/>
                        <a:t>count()</a:t>
                      </a:r>
                      <a:endParaRPr/>
                    </a:p>
                  </a:txBody>
                  <a:tcPr marT="91425" marB="91425" marR="91425" marL="91425"/>
                </a:tc>
                <a:tc>
                  <a:txBody>
                    <a:bodyPr>
                      <a:noAutofit/>
                    </a:bodyPr>
                    <a:lstStyle/>
                    <a:p>
                      <a:pPr indent="0" lvl="0" marL="0" rtl="0" algn="l">
                        <a:spcBef>
                          <a:spcPts val="0"/>
                        </a:spcBef>
                        <a:spcAft>
                          <a:spcPts val="0"/>
                        </a:spcAft>
                        <a:buNone/>
                      </a:pPr>
                      <a:r>
                        <a:rPr lang="en-GB"/>
                        <a:t>To check if MongoCursor returns any value ($cursor-&gt;count() != 0)</a:t>
                      </a:r>
                      <a:endParaRPr/>
                    </a:p>
                  </a:txBody>
                  <a:tcPr marT="91425" marB="91425" marR="91425" marL="91425"/>
                </a:tc>
              </a:tr>
              <a:tr h="463600">
                <a:tc>
                  <a:txBody>
                    <a:bodyPr>
                      <a:noAutofit/>
                    </a:bodyPr>
                    <a:lstStyle/>
                    <a:p>
                      <a:pPr indent="0" lvl="0" marL="0" rtl="0" algn="l">
                        <a:spcBef>
                          <a:spcPts val="0"/>
                        </a:spcBef>
                        <a:spcAft>
                          <a:spcPts val="0"/>
                        </a:spcAft>
                        <a:buNone/>
                      </a:pPr>
                      <a:r>
                        <a:rPr lang="en-GB"/>
                        <a:t>$or</a:t>
                      </a:r>
                      <a:endParaRPr/>
                    </a:p>
                  </a:txBody>
                  <a:tcPr marT="91425" marB="91425" marR="91425" marL="91425"/>
                </a:tc>
                <a:tc>
                  <a:txBody>
                    <a:bodyPr>
                      <a:noAutofit/>
                    </a:bodyPr>
                    <a:lstStyle/>
                    <a:p>
                      <a:pPr indent="0" lvl="0" marL="0" rtl="0" algn="l">
                        <a:spcBef>
                          <a:spcPts val="0"/>
                        </a:spcBef>
                        <a:spcAft>
                          <a:spcPts val="0"/>
                        </a:spcAft>
                        <a:buNone/>
                      </a:pPr>
                      <a:r>
                        <a:rPr lang="en-GB"/>
                        <a:t>Checking if Free bus is currently broken down or is sent as a replacement</a:t>
                      </a:r>
                      <a:endParaRPr/>
                    </a:p>
                  </a:txBody>
                  <a:tcPr marT="91425" marB="91425" marR="91425" marL="91425"/>
                </a:tc>
              </a:tr>
              <a:tr h="475400">
                <a:tc>
                  <a:txBody>
                    <a:bodyPr>
                      <a:noAutofit/>
                    </a:bodyPr>
                    <a:lstStyle/>
                    <a:p>
                      <a:pPr indent="0" lvl="0" marL="0" rtl="0" algn="l">
                        <a:spcBef>
                          <a:spcPts val="0"/>
                        </a:spcBef>
                        <a:spcAft>
                          <a:spcPts val="0"/>
                        </a:spcAft>
                        <a:buNone/>
                      </a:pPr>
                      <a:r>
                        <a:rPr lang="en-GB"/>
                        <a:t>$gt, $lt</a:t>
                      </a:r>
                      <a:endParaRPr/>
                    </a:p>
                  </a:txBody>
                  <a:tcPr marT="91425" marB="91425" marR="91425" marL="91425"/>
                </a:tc>
                <a:tc>
                  <a:txBody>
                    <a:bodyPr>
                      <a:noAutofit/>
                    </a:bodyPr>
                    <a:lstStyle/>
                    <a:p>
                      <a:pPr indent="0" lvl="0" marL="0" rtl="0" algn="l">
                        <a:spcBef>
                          <a:spcPts val="0"/>
                        </a:spcBef>
                        <a:spcAft>
                          <a:spcPts val="0"/>
                        </a:spcAft>
                        <a:buNone/>
                      </a:pPr>
                      <a:r>
                        <a:rPr lang="en-GB"/>
                        <a:t>Checking of current time with conductors’ schedule</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