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09" r:id="rId2"/>
    <p:sldMasterId id="2147483742" r:id="rId3"/>
  </p:sldMasterIdLst>
  <p:notesMasterIdLst>
    <p:notesMasterId r:id="rId17"/>
  </p:notesMasterIdLst>
  <p:handoutMasterIdLst>
    <p:handoutMasterId r:id="rId18"/>
  </p:handoutMasterIdLst>
  <p:sldIdLst>
    <p:sldId id="283" r:id="rId4"/>
    <p:sldId id="279" r:id="rId5"/>
    <p:sldId id="312" r:id="rId6"/>
    <p:sldId id="323" r:id="rId7"/>
    <p:sldId id="315" r:id="rId8"/>
    <p:sldId id="318" r:id="rId9"/>
    <p:sldId id="316" r:id="rId10"/>
    <p:sldId id="320" r:id="rId11"/>
    <p:sldId id="302" r:id="rId12"/>
    <p:sldId id="288" r:id="rId13"/>
    <p:sldId id="299" r:id="rId14"/>
    <p:sldId id="304" r:id="rId15"/>
    <p:sldId id="307" r:id="rId16"/>
  </p:sldIdLst>
  <p:sldSz cx="9144000" cy="5143500" type="screen16x9"/>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7F1"/>
    <a:srgbClr val="873AC0"/>
    <a:srgbClr val="954ECA"/>
    <a:srgbClr val="C670DA"/>
    <a:srgbClr val="BC58D4"/>
    <a:srgbClr val="C773DB"/>
    <a:srgbClr val="B13BCD"/>
    <a:srgbClr val="641E75"/>
    <a:srgbClr val="7030A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5338" autoAdjust="0"/>
  </p:normalViewPr>
  <p:slideViewPr>
    <p:cSldViewPr>
      <p:cViewPr varScale="1">
        <p:scale>
          <a:sx n="145" d="100"/>
          <a:sy n="145" d="100"/>
        </p:scale>
        <p:origin x="1134" y="114"/>
      </p:cViewPr>
      <p:guideLst>
        <p:guide orient="horz" pos="1620"/>
        <p:guide pos="2880"/>
      </p:guideLst>
    </p:cSldViewPr>
  </p:slideViewPr>
  <p:outlineViewPr>
    <p:cViewPr>
      <p:scale>
        <a:sx n="33" d="100"/>
        <a:sy n="33" d="100"/>
      </p:scale>
      <p:origin x="0" y="-117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A0526C-2D8F-41B7-BE4E-740ACC9B75A1}" type="datetimeFigureOut">
              <a:rPr lang="en-US" smtClean="0"/>
              <a:t>5/11/2020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32657A-53E0-4A3D-9846-AC14D2743D2E}" type="slidenum">
              <a:rPr lang="en-US" smtClean="0"/>
              <a:t>‹#›</a:t>
            </a:fld>
            <a:endParaRPr lang="en-US"/>
          </a:p>
        </p:txBody>
      </p:sp>
    </p:spTree>
    <p:extLst>
      <p:ext uri="{BB962C8B-B14F-4D97-AF65-F5344CB8AC3E}">
        <p14:creationId xmlns:p14="http://schemas.microsoft.com/office/powerpoint/2010/main" val="3683136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CA898-F605-4900-878E-E9768DF1D293}" type="datetimeFigureOut">
              <a:rPr lang="en-US" smtClean="0"/>
              <a:t>5/11/2020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FCFF5-268C-450A-90CA-A9303B69089F}" type="slidenum">
              <a:rPr lang="en-US" smtClean="0"/>
              <a:t>‹#›</a:t>
            </a:fld>
            <a:endParaRPr lang="en-US"/>
          </a:p>
        </p:txBody>
      </p:sp>
    </p:spTree>
    <p:extLst>
      <p:ext uri="{BB962C8B-B14F-4D97-AF65-F5344CB8AC3E}">
        <p14:creationId xmlns:p14="http://schemas.microsoft.com/office/powerpoint/2010/main" val="1676584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414404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193347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657" y="1885950"/>
            <a:ext cx="9144000" cy="3257550"/>
          </a:xfrm>
          <a:prstGeom prst="rect">
            <a:avLst/>
          </a:prstGeom>
        </p:spPr>
      </p:pic>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3" y="2743200"/>
            <a:ext cx="7880905" cy="334566"/>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28950"/>
            <a:ext cx="5918467" cy="2129320"/>
          </a:xfrm>
          <a:prstGeom prst="rect">
            <a:avLst/>
          </a:prstGeom>
        </p:spPr>
      </p:pic>
      <p:cxnSp>
        <p:nvCxnSpPr>
          <p:cNvPr id="24" name="Straight Connector 23"/>
          <p:cNvCxnSpPr/>
          <p:nvPr userDrawn="1"/>
        </p:nvCxnSpPr>
        <p:spPr>
          <a:xfrm>
            <a:off x="609603" y="26289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0" y="209550"/>
            <a:ext cx="24320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18062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8520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6904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116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2082330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93093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1519238"/>
            <a:ext cx="3121486" cy="830997"/>
          </a:xfrm>
        </p:spPr>
        <p:txBody>
          <a:bodyPr wrap="square" rIns="0" anchor="b">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4269622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019" y="2364001"/>
            <a:ext cx="3121486" cy="415499"/>
          </a:xfrm>
        </p:spPr>
        <p:txBody>
          <a:bodyPr wrap="square" rIns="0" anchor="ctr" anchorCtr="0">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864488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2236228"/>
            <a:ext cx="3120390" cy="646331"/>
          </a:xfrm>
        </p:spPr>
        <p:txBody>
          <a:bodyPr wrap="square" anchor="t">
            <a:spAutoFit/>
          </a:bodyPr>
          <a:lstStyle>
            <a:lvl1pPr>
              <a:lnSpc>
                <a:spcPct val="100000"/>
              </a:lnSpc>
              <a:defRPr sz="21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31095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4078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9157119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649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7402749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hite Header without line an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tx2"/>
                </a:solidFill>
              </a:defRPr>
            </a:lvl1pPr>
          </a:lstStyle>
          <a:p>
            <a:r>
              <a:rPr lang="en-US" dirty="0"/>
              <a:t>Header white – use white if images have white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58214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3"/>
          </a:xfrm>
        </p:spPr>
        <p:txBody>
          <a:bodyPr/>
          <a:lstStyle>
            <a:lvl1pPr marL="0" indent="0" algn="ctr">
              <a:spcBef>
                <a:spcPts val="0"/>
              </a:spcBef>
              <a:buNone/>
              <a:defRPr sz="1500"/>
            </a:lvl1pPr>
          </a:lstStyle>
          <a:p>
            <a:pPr lvl="0"/>
            <a:r>
              <a:rPr lang="en-US"/>
              <a:t>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3"/>
          </a:xfrm>
        </p:spPr>
        <p:txBody>
          <a:bodyPr/>
          <a:lstStyle>
            <a:lvl1pPr marL="0" indent="0" algn="ctr">
              <a:spcBef>
                <a:spcPts val="0"/>
              </a:spcBef>
              <a:buNone/>
              <a:defRPr sz="1500"/>
            </a:lvl1pPr>
          </a:lstStyle>
          <a:p>
            <a:pPr lvl="0"/>
            <a:r>
              <a:rPr lang="en-US"/>
              <a:t>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813805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3"/>
          </a:xfrm>
        </p:spPr>
        <p:txBody>
          <a:bodyPr/>
          <a:lstStyle>
            <a:lvl1pPr marL="0" indent="0" algn="ctr">
              <a:spcBef>
                <a:spcPts val="0"/>
              </a:spcBef>
              <a:buNone/>
              <a:defRPr sz="1500"/>
            </a:lvl1pPr>
          </a:lstStyle>
          <a:p>
            <a:pPr lvl="0"/>
            <a:r>
              <a:rPr lang="en-US"/>
              <a:t>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3"/>
          </a:xfrm>
        </p:spPr>
        <p:txBody>
          <a:bodyPr/>
          <a:lstStyle>
            <a:lvl1pPr marL="0" indent="0" algn="ctr">
              <a:spcBef>
                <a:spcPts val="0"/>
              </a:spcBef>
              <a:buNone/>
              <a:defRPr sz="1500"/>
            </a:lvl1pPr>
          </a:lstStyle>
          <a:p>
            <a:pPr lvl="0"/>
            <a:r>
              <a:rPr lang="en-US"/>
              <a:t>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3"/>
          </a:xfrm>
        </p:spPr>
        <p:txBody>
          <a:bodyPr/>
          <a:lstStyle>
            <a:lvl1pPr marL="0" indent="0" algn="ctr">
              <a:spcBef>
                <a:spcPts val="0"/>
              </a:spcBef>
              <a:buNone/>
              <a:defRPr sz="1500"/>
            </a:lvl1pPr>
          </a:lstStyle>
          <a:p>
            <a:pPr lvl="0"/>
            <a:r>
              <a:rPr lang="en-US"/>
              <a:t>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224896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230833"/>
          </a:xfrm>
        </p:spPr>
        <p:txBody>
          <a:bodyPr/>
          <a:lstStyle>
            <a:lvl1pPr marL="0" indent="0" algn="ctr">
              <a:spcBef>
                <a:spcPts val="0"/>
              </a:spcBef>
              <a:buNone/>
              <a:defRPr sz="1500"/>
            </a:lvl1pPr>
          </a:lstStyle>
          <a:p>
            <a:pPr lvl="0"/>
            <a:r>
              <a:rPr lang="en-US"/>
              <a:t>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230833"/>
          </a:xfrm>
        </p:spPr>
        <p:txBody>
          <a:bodyPr/>
          <a:lstStyle>
            <a:lvl1pPr marL="0" indent="0" algn="ctr">
              <a:spcBef>
                <a:spcPts val="0"/>
              </a:spcBef>
              <a:buNone/>
              <a:defRPr sz="1500"/>
            </a:lvl1pPr>
          </a:lstStyle>
          <a:p>
            <a:pPr lvl="0"/>
            <a:r>
              <a:rPr lang="en-US"/>
              <a:t>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230833"/>
          </a:xfrm>
        </p:spPr>
        <p:txBody>
          <a:bodyPr/>
          <a:lstStyle>
            <a:lvl1pPr marL="0" indent="0" algn="ctr">
              <a:spcBef>
                <a:spcPts val="0"/>
              </a:spcBef>
              <a:buNone/>
              <a:defRPr sz="1500"/>
            </a:lvl1pPr>
          </a:lstStyle>
          <a:p>
            <a:pPr lvl="0"/>
            <a:r>
              <a:rPr lang="en-US"/>
              <a:t>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230833"/>
          </a:xfrm>
        </p:spPr>
        <p:txBody>
          <a:bodyPr/>
          <a:lstStyle>
            <a:lvl1pPr marL="0" indent="0" algn="ctr">
              <a:spcBef>
                <a:spcPts val="0"/>
              </a:spcBef>
              <a:buNone/>
              <a:defRPr sz="1500"/>
            </a:lvl1pPr>
          </a:lstStyle>
          <a:p>
            <a:pPr lvl="0"/>
            <a:r>
              <a:rPr lang="en-US"/>
              <a:t>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6557194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6096000" y="1513285"/>
            <a:ext cx="2611041" cy="230833"/>
          </a:xfrm>
        </p:spPr>
        <p:txBody>
          <a:bodyPr wrap="square">
            <a:spAutoFit/>
          </a:bodyPr>
          <a:lstStyle>
            <a:lvl1pPr marL="0" indent="0">
              <a:buNone/>
              <a:defRPr sz="150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97280" anchor="ctr">
            <a:noAutofit/>
          </a:bodyPr>
          <a:lstStyle>
            <a:lvl1pPr marL="0" indent="0" algn="ctr">
              <a:buNone/>
              <a:defRPr sz="105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595874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1"/>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267075" y="1835279"/>
            <a:ext cx="5438394" cy="276999"/>
          </a:xfrm>
        </p:spPr>
        <p:txBody>
          <a:bodyPr/>
          <a:lstStyle>
            <a:lvl1pPr marL="0" indent="0">
              <a:spcAft>
                <a:spcPts val="900"/>
              </a:spcAft>
              <a:buNone/>
              <a:defRPr sz="1800"/>
            </a:lvl1pPr>
            <a:lvl2pPr marL="17145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xmlns=""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xmlns="" val="1"/>
              </a:ext>
            </a:extLst>
          </p:cNvPr>
          <p:cNvCxnSpPr>
            <a:cxnSpLocks/>
          </p:cNvCxnSpPr>
          <p:nvPr userDrawn="1"/>
        </p:nvCxnSpPr>
        <p:spPr>
          <a:xfrm>
            <a:off x="3267075" y="1513285"/>
            <a:ext cx="5439966"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393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xmlns=""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a:t>Edit Master text styles</a:t>
            </a:r>
          </a:p>
        </p:txBody>
      </p:sp>
    </p:spTree>
    <p:extLst>
      <p:ext uri="{BB962C8B-B14F-4D97-AF65-F5344CB8AC3E}">
        <p14:creationId xmlns:p14="http://schemas.microsoft.com/office/powerpoint/2010/main" val="19638747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96353E-AE14-4DD0-9CFC-E131DA9D8CCF}"/>
              </a:ext>
            </a:extLst>
          </p:cNvPr>
          <p:cNvPicPr>
            <a:picLocks noChangeAspect="1"/>
          </p:cNvPicPr>
          <p:nvPr userDrawn="1"/>
        </p:nvPicPr>
        <p:blipFill rotWithShape="1">
          <a:blip r:embed="rId2"/>
          <a:srcRect l="22792" r="34862"/>
          <a:stretch/>
        </p:blipFill>
        <p:spPr>
          <a:xfrm>
            <a:off x="0" y="0"/>
            <a:ext cx="3267075" cy="5143500"/>
          </a:xfrm>
          <a:custGeom>
            <a:avLst/>
            <a:gdLst>
              <a:gd name="connsiteX0" fmla="*/ 0 w 4356100"/>
              <a:gd name="connsiteY0" fmla="*/ 0 h 6858000"/>
              <a:gd name="connsiteX1" fmla="*/ 4356100 w 4356100"/>
              <a:gd name="connsiteY1" fmla="*/ 0 h 6858000"/>
              <a:gd name="connsiteX2" fmla="*/ 4356100 w 4356100"/>
              <a:gd name="connsiteY2" fmla="*/ 6858000 h 6858000"/>
              <a:gd name="connsiteX3" fmla="*/ 0 w 43561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56100" h="6858000">
                <a:moveTo>
                  <a:pt x="0" y="0"/>
                </a:moveTo>
                <a:lnTo>
                  <a:pt x="4356100" y="0"/>
                </a:lnTo>
                <a:lnTo>
                  <a:pt x="4356100" y="6858000"/>
                </a:lnTo>
                <a:lnTo>
                  <a:pt x="0" y="6858000"/>
                </a:lnTo>
                <a:close/>
              </a:path>
            </a:pathLst>
          </a:custGeom>
        </p:spPr>
      </p:pic>
      <p:sp>
        <p:nvSpPr>
          <p:cNvPr id="9" name="Rectangle 8">
            <a:extLst>
              <a:ext uri="{FF2B5EF4-FFF2-40B4-BE49-F238E27FC236}">
                <a16:creationId xmlns:a16="http://schemas.microsoft.com/office/drawing/2014/main" id="{23268861-55BD-4B42-9602-50B6350788AD}"/>
              </a:ext>
              <a:ext uri="{C183D7F6-B498-43B3-948B-1728B52AA6E4}">
                <adec:decorative xmlns:adec="http://schemas.microsoft.com/office/drawing/2017/decorative" xmlns="" val="1"/>
              </a:ext>
            </a:extLst>
          </p:cNvPr>
          <p:cNvSpPr/>
          <p:nvPr userDrawn="1"/>
        </p:nvSpPr>
        <p:spPr bwMode="blackWhite">
          <a:xfrm>
            <a:off x="0" y="0"/>
            <a:ext cx="3267075" cy="5143500"/>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dirty="0"/>
              <a:t>Edit Master text styles</a:t>
            </a:r>
          </a:p>
        </p:txBody>
      </p:sp>
    </p:spTree>
    <p:extLst>
      <p:ext uri="{BB962C8B-B14F-4D97-AF65-F5344CB8AC3E}">
        <p14:creationId xmlns:p14="http://schemas.microsoft.com/office/powerpoint/2010/main" val="952430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441198" y="2384776"/>
            <a:ext cx="2386966" cy="373949"/>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spAutoFit/>
          </a:bodyPr>
          <a:lstStyle>
            <a:lvl1pPr marL="0" indent="0">
              <a:spcAft>
                <a:spcPts val="900"/>
              </a:spcAft>
              <a:buNone/>
              <a:defRPr sz="2100"/>
            </a:lvl1pPr>
            <a:lvl2pPr marL="171450" indent="0">
              <a:buNone/>
              <a:defRPr/>
            </a:lvl2pPr>
          </a:lstStyle>
          <a:p>
            <a:pPr lvl="0"/>
            <a:r>
              <a:rPr lang="en-US"/>
              <a:t>Edit Master text styles</a:t>
            </a:r>
          </a:p>
        </p:txBody>
      </p:sp>
    </p:spTree>
    <p:extLst>
      <p:ext uri="{BB962C8B-B14F-4D97-AF65-F5344CB8AC3E}">
        <p14:creationId xmlns:p14="http://schemas.microsoft.com/office/powerpoint/2010/main" val="6992025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0399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20627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background blank">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7836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07346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49772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5576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641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55179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4573669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2221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group of people in a meeting sitting at a table using laptops and tablets">
            <a:extLst>
              <a:ext uri="{FF2B5EF4-FFF2-40B4-BE49-F238E27FC236}">
                <a16:creationId xmlns:a16="http://schemas.microsoft.com/office/drawing/2014/main" id="{A12608C9-548E-45D7-9B83-F36CA62AA6D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76700" y="19050"/>
            <a:ext cx="5143500" cy="5143500"/>
          </a:xfrm>
          <a:prstGeom prst="rect">
            <a:avLst/>
          </a:prstGeom>
        </p:spPr>
      </p:pic>
    </p:spTree>
    <p:extLst>
      <p:ext uri="{BB962C8B-B14F-4D97-AF65-F5344CB8AC3E}">
        <p14:creationId xmlns:p14="http://schemas.microsoft.com/office/powerpoint/2010/main" val="3950099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B321057F-5FE2-4E98-A82A-F395CCC9BA5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00500" y="0"/>
            <a:ext cx="5143500" cy="5143500"/>
          </a:xfrm>
          <a:prstGeom prst="rect">
            <a:avLst/>
          </a:prstGeom>
        </p:spPr>
      </p:pic>
    </p:spTree>
    <p:extLst>
      <p:ext uri="{BB962C8B-B14F-4D97-AF65-F5344CB8AC3E}">
        <p14:creationId xmlns:p14="http://schemas.microsoft.com/office/powerpoint/2010/main" val="2389736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658274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no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31972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3818474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998322"/>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913681"/>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0050714"/>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157402"/>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219149219"/>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65246789"/>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1519238"/>
            <a:ext cx="3121486" cy="830997"/>
          </a:xfrm>
        </p:spPr>
        <p:txBody>
          <a:bodyPr wrap="square" rIns="0" anchor="b">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94375244"/>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019" y="2364001"/>
            <a:ext cx="3121486" cy="415499"/>
          </a:xfrm>
        </p:spPr>
        <p:txBody>
          <a:bodyPr wrap="square" rIns="0" anchor="ctr" anchorCtr="0">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28246885"/>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2236228"/>
            <a:ext cx="3120390" cy="646331"/>
          </a:xfrm>
        </p:spPr>
        <p:txBody>
          <a:bodyPr wrap="square" anchor="t">
            <a:spAutoFit/>
          </a:bodyPr>
          <a:lstStyle>
            <a:lvl1pPr>
              <a:lnSpc>
                <a:spcPct val="100000"/>
              </a:lnSpc>
              <a:defRPr sz="21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75408779"/>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group of people in a meeting sitting at a table using laptops and tablets">
            <a:extLst>
              <a:ext uri="{FF2B5EF4-FFF2-40B4-BE49-F238E27FC236}">
                <a16:creationId xmlns:a16="http://schemas.microsoft.com/office/drawing/2014/main" id="{A12608C9-548E-45D7-9B83-F36CA62AA6D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000500" y="0"/>
            <a:ext cx="5143500" cy="5143500"/>
          </a:xfrm>
          <a:prstGeom prst="rect">
            <a:avLst/>
          </a:prstGeom>
        </p:spPr>
      </p:pic>
    </p:spTree>
    <p:extLst>
      <p:ext uri="{BB962C8B-B14F-4D97-AF65-F5344CB8AC3E}">
        <p14:creationId xmlns:p14="http://schemas.microsoft.com/office/powerpoint/2010/main" val="220967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4078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025020334"/>
      </p:ext>
    </p:extLst>
  </p:cSld>
  <p:clrMapOvr>
    <a:masterClrMapping/>
  </p:clrMapOvr>
  <p:transition>
    <p:fade/>
  </p:transition>
  <p:hf hdr="0" ftr="0" dt="0"/>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649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62242028"/>
      </p:ext>
    </p:extLst>
  </p:cSld>
  <p:clrMapOvr>
    <a:masterClrMapping/>
  </p:clrMapOvr>
  <p:transition>
    <p:fade/>
  </p:transition>
  <p:hf hdr="0" ftr="0" dt="0"/>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9953703"/>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3"/>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3800007"/>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17646403"/>
      </p:ext>
    </p:extLst>
  </p:cSld>
  <p:clrMapOvr>
    <a:masterClrMapping/>
  </p:clrMapOvr>
  <p:transition>
    <p:fade/>
  </p:transition>
  <p:hf hdr="0" ftr="0" dt="0"/>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6096000" y="1513285"/>
            <a:ext cx="2611041" cy="230833"/>
          </a:xfrm>
        </p:spPr>
        <p:txBody>
          <a:bodyPr wrap="square">
            <a:spAutoFit/>
          </a:bodyPr>
          <a:lstStyle>
            <a:lvl1pPr marL="0" indent="0">
              <a:buNone/>
              <a:defRPr sz="150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97280" anchor="ctr">
            <a:noAutofit/>
          </a:bodyPr>
          <a:lstStyle>
            <a:lvl1pPr marL="0" indent="0" algn="ctr">
              <a:buNone/>
              <a:defRPr sz="105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2333481101"/>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1"/>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267075" y="1835279"/>
            <a:ext cx="5438394"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xmlns="" val="1"/>
              </a:ext>
            </a:extLst>
          </p:cNvPr>
          <p:cNvCxnSpPr/>
          <p:nvPr/>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xmlns="" val="1"/>
              </a:ext>
            </a:extLst>
          </p:cNvPr>
          <p:cNvCxnSpPr>
            <a:cxnSpLocks/>
          </p:cNvCxnSpPr>
          <p:nvPr/>
        </p:nvCxnSpPr>
        <p:spPr>
          <a:xfrm>
            <a:off x="3267075" y="1513285"/>
            <a:ext cx="5439966"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923447"/>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xmlns="" val="1"/>
              </a:ext>
            </a:extLst>
          </p:cNvPr>
          <p:cNvSpPr/>
          <p:nvPr/>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3724423903"/>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96353E-AE14-4DD0-9CFC-E131DA9D8CCF}"/>
              </a:ext>
            </a:extLst>
          </p:cNvPr>
          <p:cNvPicPr>
            <a:picLocks noChangeAspect="1"/>
          </p:cNvPicPr>
          <p:nvPr/>
        </p:nvPicPr>
        <p:blipFill rotWithShape="1">
          <a:blip r:embed="rId2"/>
          <a:srcRect l="22792" r="34862"/>
          <a:stretch/>
        </p:blipFill>
        <p:spPr>
          <a:xfrm>
            <a:off x="0" y="0"/>
            <a:ext cx="3267075" cy="5143500"/>
          </a:xfrm>
          <a:custGeom>
            <a:avLst/>
            <a:gdLst>
              <a:gd name="connsiteX0" fmla="*/ 0 w 4356100"/>
              <a:gd name="connsiteY0" fmla="*/ 0 h 6858000"/>
              <a:gd name="connsiteX1" fmla="*/ 4356100 w 4356100"/>
              <a:gd name="connsiteY1" fmla="*/ 0 h 6858000"/>
              <a:gd name="connsiteX2" fmla="*/ 4356100 w 4356100"/>
              <a:gd name="connsiteY2" fmla="*/ 6858000 h 6858000"/>
              <a:gd name="connsiteX3" fmla="*/ 0 w 43561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56100" h="6858000">
                <a:moveTo>
                  <a:pt x="0" y="0"/>
                </a:moveTo>
                <a:lnTo>
                  <a:pt x="4356100" y="0"/>
                </a:lnTo>
                <a:lnTo>
                  <a:pt x="4356100" y="6858000"/>
                </a:lnTo>
                <a:lnTo>
                  <a:pt x="0" y="6858000"/>
                </a:lnTo>
                <a:close/>
              </a:path>
            </a:pathLst>
          </a:custGeom>
        </p:spPr>
      </p:pic>
      <p:sp>
        <p:nvSpPr>
          <p:cNvPr id="9" name="Rectangle 8">
            <a:extLst>
              <a:ext uri="{FF2B5EF4-FFF2-40B4-BE49-F238E27FC236}">
                <a16:creationId xmlns:a16="http://schemas.microsoft.com/office/drawing/2014/main" id="{23268861-55BD-4B42-9602-50B6350788AD}"/>
              </a:ext>
              <a:ext uri="{C183D7F6-B498-43B3-948B-1728B52AA6E4}">
                <adec:decorative xmlns:adec="http://schemas.microsoft.com/office/drawing/2017/decorative" xmlns="" val="1"/>
              </a:ext>
            </a:extLst>
          </p:cNvPr>
          <p:cNvSpPr/>
          <p:nvPr/>
        </p:nvSpPr>
        <p:spPr bwMode="blackWhite">
          <a:xfrm>
            <a:off x="0" y="0"/>
            <a:ext cx="3267075" cy="5143500"/>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1995655722"/>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441198" y="2384776"/>
            <a:ext cx="2386966" cy="373949"/>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spAutoFit/>
          </a:bodyPr>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2193832845"/>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B321057F-5FE2-4E98-A82A-F395CCC9BA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000500" y="0"/>
            <a:ext cx="5143500" cy="5143500"/>
          </a:xfrm>
          <a:prstGeom prst="rect">
            <a:avLst/>
          </a:prstGeom>
        </p:spPr>
      </p:pic>
    </p:spTree>
    <p:extLst>
      <p:ext uri="{BB962C8B-B14F-4D97-AF65-F5344CB8AC3E}">
        <p14:creationId xmlns:p14="http://schemas.microsoft.com/office/powerpoint/2010/main" val="25608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07186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460058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41964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827647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58860"/>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5324"/>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347164"/>
      </p:ext>
    </p:extLst>
  </p:cSld>
  <p:clrMapOvr>
    <a:masterClrMapping/>
  </p:clrMapOvr>
  <p:transition>
    <p:fade/>
  </p:transition>
  <p:hf hdr="0" ftr="0" dt="0"/>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544598"/>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83515074"/>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eader only with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bg1"/>
                </a:solidFill>
              </a:defRPr>
            </a:lvl1pPr>
          </a:lstStyle>
          <a:p>
            <a:r>
              <a:rPr lang="en-US" dirty="0"/>
              <a:t>Header only with line</a:t>
            </a:r>
          </a:p>
        </p:txBody>
      </p:sp>
      <p:sp>
        <p:nvSpPr>
          <p:cNvPr id="3"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33202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32520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Header with 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bg1"/>
                </a:solidFill>
              </a:defRPr>
            </a:lvl1pPr>
          </a:lstStyle>
          <a:p>
            <a:r>
              <a:rPr lang="en-US" dirty="0"/>
              <a:t>Header with line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408218"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42690796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Header without 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bg1"/>
                </a:solidFill>
              </a:defRPr>
            </a:lvl1pPr>
          </a:lstStyle>
          <a:p>
            <a:r>
              <a:rPr lang="en-US" dirty="0"/>
              <a:t>Header without line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18109094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Blank no backgroun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109869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58292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50553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33"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slideLayout" Target="../slideLayouts/slideLayout36.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 Id="rId8"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theme" Target="../theme/theme3.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 Id="rId3"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6"/>
    </p:custDataLst>
    <p:extLst>
      <p:ext uri="{BB962C8B-B14F-4D97-AF65-F5344CB8AC3E}">
        <p14:creationId xmlns:p14="http://schemas.microsoft.com/office/powerpoint/2010/main" val="1418449807"/>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4" r:id="rId3"/>
    <p:sldLayoutId id="2147483675" r:id="rId4"/>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1756386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4148035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8" r:id="rId33"/>
    <p:sldLayoutId id="2147483779" r:id="rId34"/>
    <p:sldLayoutId id="2147483780" r:id="rId35"/>
    <p:sldLayoutId id="2147483781" r:id="rId36"/>
  </p:sldLayoutIdLst>
  <p:transition>
    <p:fade/>
  </p:transition>
  <p:hf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8" Type="http://schemas.openxmlformats.org/officeDocument/2006/relationships/hyperlink" Target="https://dotnet.microsoft.com/" TargetMode="External"/><Relationship Id="rId13" Type="http://schemas.openxmlformats.org/officeDocument/2006/relationships/hyperlink" Target="https://marketplace.visualstudio.com/items?itemName=vsciot-vscode.azure-iot-tools" TargetMode="External"/><Relationship Id="rId3" Type="http://schemas.openxmlformats.org/officeDocument/2006/relationships/hyperlink" Target="https://docs.microsoft.com/en-us/azure/virtual-machines/dv3-dsv3-series" TargetMode="External"/><Relationship Id="rId7" Type="http://schemas.openxmlformats.org/officeDocument/2006/relationships/hyperlink" Target="https://github.com/Microsoft/Git-Credential-Manager-for-Windows" TargetMode="External"/><Relationship Id="rId12" Type="http://schemas.openxmlformats.org/officeDocument/2006/relationships/hyperlink" Target="https://marketplace.visualstudio.com/search?target=VSCode" TargetMode="External"/><Relationship Id="rId17" Type="http://schemas.openxmlformats.org/officeDocument/2006/relationships/hyperlink" Target="https://marketplace.visualstudio.com/items?itemName=ms-vscode.PowerShell" TargetMode="External"/><Relationship Id="rId2" Type="http://schemas.openxmlformats.org/officeDocument/2006/relationships/hyperlink" Target="https://docs.microsoft.com/azure/virtual-machines/windows/nested-virtualization" TargetMode="External"/><Relationship Id="rId16" Type="http://schemas.openxmlformats.org/officeDocument/2006/relationships/hyperlink" Target="https://marketplace.visualstudio.com/items?itemName=PeterJausovec.vscode-docker" TargetMode="External"/><Relationship Id="rId1" Type="http://schemas.openxmlformats.org/officeDocument/2006/relationships/slideLayout" Target="../slideLayouts/slideLayout45.xml"/><Relationship Id="rId6" Type="http://schemas.openxmlformats.org/officeDocument/2006/relationships/hyperlink" Target="https://gitforwindows.org/" TargetMode="External"/><Relationship Id="rId11" Type="http://schemas.openxmlformats.org/officeDocument/2006/relationships/hyperlink" Target="https://docs.microsoft.com/powershell/azure/overview?view=azps-1.1.0" TargetMode="External"/><Relationship Id="rId5" Type="http://schemas.openxmlformats.org/officeDocument/2006/relationships/hyperlink" Target="https://www.docker.com/products/docker-desktop" TargetMode="External"/><Relationship Id="rId15" Type="http://schemas.openxmlformats.org/officeDocument/2006/relationships/hyperlink" Target="https://marketplace.visualstudio.com/items?itemName=ms-dotnettools.csharp" TargetMode="External"/><Relationship Id="rId10" Type="http://schemas.openxmlformats.org/officeDocument/2006/relationships/hyperlink" Target="https://code.visualstudio.com/" TargetMode="External"/><Relationship Id="rId4" Type="http://schemas.openxmlformats.org/officeDocument/2006/relationships/hyperlink" Target="https://chocolatey.org/" TargetMode="External"/><Relationship Id="rId9" Type="http://schemas.openxmlformats.org/officeDocument/2006/relationships/hyperlink" Target="https://www.python.org/" TargetMode="External"/><Relationship Id="rId14" Type="http://schemas.openxmlformats.org/officeDocument/2006/relationships/hyperlink" Target="https://marketplace.visualstudio.com/items?itemName=ms-python.pytho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oleObject" Target="file:///C:\Users\unameit\Desktop\RunSteps.docx" TargetMode="External"/><Relationship Id="rId2" Type="http://schemas.openxmlformats.org/officeDocument/2006/relationships/slideLayout" Target="../slideLayouts/slideLayout45.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52400" y="1200150"/>
            <a:ext cx="3810000" cy="253916"/>
          </a:xfrm>
        </p:spPr>
        <p:txBody>
          <a:bodyPr/>
          <a:lstStyle/>
          <a:p>
            <a:r>
              <a:rPr lang="en-US" dirty="0"/>
              <a:t>CALIBER </a:t>
            </a:r>
            <a:r>
              <a:rPr lang="en-US" dirty="0" smtClean="0"/>
              <a:t>2020 </a:t>
            </a:r>
            <a:r>
              <a:rPr lang="en-US" dirty="0"/>
              <a:t>Hackathon Submission</a:t>
            </a:r>
          </a:p>
        </p:txBody>
      </p:sp>
      <p:sp>
        <p:nvSpPr>
          <p:cNvPr id="3" name="Text Placeholder 2"/>
          <p:cNvSpPr>
            <a:spLocks noGrp="1"/>
          </p:cNvSpPr>
          <p:nvPr>
            <p:ph type="body" sz="quarter" idx="4294967295"/>
          </p:nvPr>
        </p:nvSpPr>
        <p:spPr>
          <a:xfrm>
            <a:off x="132522" y="2800350"/>
            <a:ext cx="3581400" cy="1752600"/>
          </a:xfrm>
        </p:spPr>
        <p:txBody>
          <a:bodyPr>
            <a:noAutofit/>
          </a:bodyPr>
          <a:lstStyle/>
          <a:p>
            <a:pPr marL="285750" indent="0">
              <a:buNone/>
            </a:pPr>
            <a:r>
              <a:rPr lang="en-US" sz="2200" b="1" dirty="0">
                <a:solidFill>
                  <a:schemeClr val="tx1"/>
                </a:solidFill>
              </a:rPr>
              <a:t>Team </a:t>
            </a:r>
            <a:r>
              <a:rPr lang="en-US" sz="2200" b="1" dirty="0" smtClean="0">
                <a:solidFill>
                  <a:schemeClr val="tx1"/>
                </a:solidFill>
              </a:rPr>
              <a:t>BANK AI</a:t>
            </a:r>
            <a:endParaRPr lang="en-US" sz="2200" b="1" dirty="0">
              <a:solidFill>
                <a:schemeClr val="tx1"/>
              </a:solidFill>
            </a:endParaRPr>
          </a:p>
          <a:p>
            <a:pPr marL="457200" lvl="1" indent="0">
              <a:buNone/>
            </a:pPr>
            <a:endParaRPr lang="en-US" sz="1400" dirty="0">
              <a:solidFill>
                <a:schemeClr val="tx1"/>
              </a:solidFill>
            </a:endParaRPr>
          </a:p>
          <a:p>
            <a:pPr lvl="1">
              <a:buFont typeface="Arial" panose="020B0604020202020204" pitchFamily="34" charset="0"/>
              <a:buChar char="•"/>
            </a:pPr>
            <a:r>
              <a:rPr lang="en-US" sz="1400" dirty="0" smtClean="0">
                <a:solidFill>
                  <a:schemeClr val="tx1"/>
                </a:solidFill>
              </a:rPr>
              <a:t>Karthik</a:t>
            </a:r>
            <a:r>
              <a:rPr lang="en-US" sz="1400" dirty="0" smtClean="0"/>
              <a:t>, Rajendran</a:t>
            </a:r>
            <a:endParaRPr lang="en-US" sz="1400" dirty="0">
              <a:solidFill>
                <a:schemeClr val="tx1"/>
              </a:solidFill>
            </a:endParaRPr>
          </a:p>
          <a:p>
            <a:pPr lvl="1">
              <a:buFont typeface="Arial" panose="020B0604020202020204" pitchFamily="34" charset="0"/>
              <a:buChar char="•"/>
            </a:pPr>
            <a:r>
              <a:rPr lang="en-US" sz="1400" dirty="0" smtClean="0">
                <a:solidFill>
                  <a:schemeClr val="tx1"/>
                </a:solidFill>
              </a:rPr>
              <a:t>Rajaram</a:t>
            </a:r>
            <a:r>
              <a:rPr lang="en-US" sz="1400" dirty="0" smtClean="0"/>
              <a:t>, Senthilkumar</a:t>
            </a:r>
            <a:endParaRPr lang="en-US" sz="1400" dirty="0">
              <a:solidFill>
                <a:schemeClr val="tx1"/>
              </a:solidFill>
            </a:endParaRPr>
          </a:p>
        </p:txBody>
      </p:sp>
    </p:spTree>
    <p:custDataLst>
      <p:tags r:id="rId1"/>
    </p:custDataLst>
    <p:extLst>
      <p:ext uri="{BB962C8B-B14F-4D97-AF65-F5344CB8AC3E}">
        <p14:creationId xmlns:p14="http://schemas.microsoft.com/office/powerpoint/2010/main" val="606292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4">
        <p15:prstTrans prst="pageCurlDouble"/>
      </p:transition>
    </mc:Choice>
    <mc:Fallback xmlns="">
      <p:transition spd="slow" advTm="122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42900"/>
            <a:ext cx="8263890" cy="415499"/>
          </a:xfrm>
          <a:prstGeom prst="rect">
            <a:avLst/>
          </a:prstGeom>
        </p:spPr>
        <p:txBody>
          <a:bodyPr wrap="square" anchor="t">
            <a:normAutofit fontScale="90000"/>
          </a:bodyPr>
          <a:lstStyle/>
          <a:p>
            <a:r>
              <a:rPr lang="en-US" dirty="0"/>
              <a:t>Architecture </a:t>
            </a:r>
            <a:r>
              <a:rPr lang="en-US" dirty="0" smtClean="0"/>
              <a:t>Explanation</a:t>
            </a:r>
            <a:br>
              <a:rPr lang="en-US" dirty="0" smtClean="0"/>
            </a:br>
            <a:r>
              <a:rPr lang="en-US" dirty="0"/>
              <a:t/>
            </a:r>
            <a:br>
              <a:rPr lang="en-US" dirty="0"/>
            </a:br>
            <a:r>
              <a:rPr lang="en-US" sz="1300" dirty="0">
                <a:latin typeface="Calibri" panose="020F0502020204030204" pitchFamily="34" charset="0"/>
                <a:cs typeface="Calibri" panose="020F0502020204030204" pitchFamily="34" charset="0"/>
              </a:rPr>
              <a:t>T</a:t>
            </a:r>
            <a:r>
              <a:rPr lang="en-US" sz="1300" dirty="0" smtClean="0">
                <a:latin typeface="Calibri" panose="020F0502020204030204" pitchFamily="34" charset="0"/>
                <a:cs typeface="Calibri" panose="020F0502020204030204" pitchFamily="34" charset="0"/>
              </a:rPr>
              <a:t>raining </a:t>
            </a:r>
            <a:r>
              <a:rPr lang="en-US" sz="1300" dirty="0">
                <a:latin typeface="Calibri" panose="020F0502020204030204" pitchFamily="34" charset="0"/>
                <a:cs typeface="Calibri" panose="020F0502020204030204" pitchFamily="34" charset="0"/>
              </a:rPr>
              <a:t>a machine learning model with data collected from IoT devices in the cloud, deploying that model to IoT Edge, and maintaining and refining the model periodically</a:t>
            </a:r>
            <a:r>
              <a:rPr lang="en-US" sz="1300" dirty="0" smtClean="0">
                <a:latin typeface="Calibri" panose="020F0502020204030204" pitchFamily="34" charset="0"/>
                <a:cs typeface="Calibri" panose="020F0502020204030204" pitchFamily="34" charset="0"/>
              </a:rPr>
              <a:t>.</a:t>
            </a:r>
            <a:br>
              <a:rPr lang="en-US" sz="1300" dirty="0" smtClean="0">
                <a:latin typeface="Calibri" panose="020F0502020204030204" pitchFamily="34" charset="0"/>
                <a:cs typeface="Calibri" panose="020F0502020204030204" pitchFamily="34" charset="0"/>
              </a:rPr>
            </a:br>
            <a:r>
              <a:rPr lang="en-US" sz="1300" dirty="0" smtClean="0">
                <a:latin typeface="Calibri" panose="020F0502020204030204" pitchFamily="34" charset="0"/>
                <a:cs typeface="Calibri" panose="020F0502020204030204" pitchFamily="34" charset="0"/>
              </a:rPr>
              <a:t>The </a:t>
            </a:r>
            <a:r>
              <a:rPr lang="en-US" sz="1300" dirty="0">
                <a:latin typeface="Calibri" panose="020F0502020204030204" pitchFamily="34" charset="0"/>
                <a:cs typeface="Calibri" panose="020F0502020204030204" pitchFamily="34" charset="0"/>
              </a:rPr>
              <a:t>processing of IoT data with machine learning, specifically on the edge. While we touch many aspects of a general machine learning </a:t>
            </a:r>
            <a:r>
              <a:rPr lang="en-US" sz="1300" dirty="0" smtClean="0">
                <a:latin typeface="Calibri" panose="020F0502020204030204" pitchFamily="34" charset="0"/>
                <a:cs typeface="Calibri" panose="020F0502020204030204" pitchFamily="34" charset="0"/>
              </a:rPr>
              <a:t>workflow</a:t>
            </a:r>
            <a:br>
              <a:rPr lang="en-US" sz="1300" dirty="0" smtClean="0">
                <a:latin typeface="Calibri" panose="020F0502020204030204" pitchFamily="34" charset="0"/>
                <a:cs typeface="Calibri" panose="020F0502020204030204" pitchFamily="34" charset="0"/>
              </a:rPr>
            </a:br>
            <a:r>
              <a:rPr lang="en-US" sz="1300" dirty="0" smtClean="0">
                <a:latin typeface="Calibri" panose="020F0502020204030204" pitchFamily="34" charset="0"/>
                <a:cs typeface="Calibri" panose="020F0502020204030204" pitchFamily="34" charset="0"/>
              </a:rPr>
              <a:t>After Procssing the data that will store into Cloud Storage</a:t>
            </a:r>
            <a:endParaRPr lang="en-US"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6725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23022"/>
            <a:ext cx="8263890" cy="415499"/>
          </a:xfrm>
          <a:prstGeom prst="rect">
            <a:avLst/>
          </a:prstGeom>
        </p:spPr>
        <p:txBody>
          <a:bodyPr wrap="square" anchor="t">
            <a:normAutofit fontScale="90000"/>
          </a:bodyPr>
          <a:lstStyle/>
          <a:p>
            <a:r>
              <a:rPr lang="en-US" dirty="0"/>
              <a:t>Technical Details (Explain why you have chosen particular components in your architecture</a:t>
            </a:r>
            <a:r>
              <a:rPr lang="en-US" dirty="0" smtClean="0"/>
              <a:t>)</a:t>
            </a:r>
            <a:br>
              <a:rPr lang="en-US" dirty="0" smtClean="0"/>
            </a:br>
            <a:r>
              <a:rPr lang="en-US" dirty="0" smtClean="0"/>
              <a:t/>
            </a:r>
            <a:br>
              <a:rPr lang="en-US" dirty="0" smtClean="0"/>
            </a:b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smtClean="0">
                <a:latin typeface="Calibri" panose="020F0502020204030204" pitchFamily="34" charset="0"/>
                <a:cs typeface="Calibri" panose="020F0502020204030204" pitchFamily="34" charset="0"/>
              </a:rPr>
              <a:t>1. We </a:t>
            </a:r>
            <a:r>
              <a:rPr lang="en-US" sz="1300" dirty="0">
                <a:latin typeface="Calibri" panose="020F0502020204030204" pitchFamily="34" charset="0"/>
                <a:cs typeface="Calibri" panose="020F0502020204030204" pitchFamily="34" charset="0"/>
              </a:rPr>
              <a:t>created a PowerShell script that creates an Azure virtual machine with many of the prerequisites already configured. The VM that we create needs to be able to handle </a:t>
            </a:r>
            <a:r>
              <a:rPr lang="en-US" sz="1300" u="sng" dirty="0">
                <a:latin typeface="Calibri" panose="020F0502020204030204" pitchFamily="34" charset="0"/>
                <a:cs typeface="Calibri" panose="020F0502020204030204" pitchFamily="34" charset="0"/>
                <a:hlinkClick r:id="rId2"/>
              </a:rPr>
              <a:t>nested virtualization</a:t>
            </a:r>
            <a:r>
              <a:rPr lang="en-US" sz="1300" dirty="0">
                <a:latin typeface="Calibri" panose="020F0502020204030204" pitchFamily="34" charset="0"/>
                <a:cs typeface="Calibri" panose="020F0502020204030204" pitchFamily="34" charset="0"/>
              </a:rPr>
              <a:t>, which is why we chose a </a:t>
            </a:r>
            <a:r>
              <a:rPr lang="en-US" sz="1300" u="sng" dirty="0">
                <a:latin typeface="Calibri" panose="020F0502020204030204" pitchFamily="34" charset="0"/>
                <a:cs typeface="Calibri" panose="020F0502020204030204" pitchFamily="34" charset="0"/>
                <a:hlinkClick r:id="rId3"/>
              </a:rPr>
              <a:t>Standard_D8s_v3</a:t>
            </a:r>
            <a:r>
              <a:rPr lang="en-US" sz="1300" dirty="0">
                <a:latin typeface="Calibri" panose="020F0502020204030204" pitchFamily="34" charset="0"/>
                <a:cs typeface="Calibri" panose="020F0502020204030204" pitchFamily="34" charset="0"/>
              </a:rPr>
              <a:t> machine size.</a:t>
            </a: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The development VM will be set up with:</a:t>
            </a: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Windows 10</a:t>
            </a:r>
            <a:br>
              <a:rPr lang="en-US" sz="1300" dirty="0">
                <a:latin typeface="Calibri" panose="020F0502020204030204" pitchFamily="34" charset="0"/>
                <a:cs typeface="Calibri" panose="020F0502020204030204" pitchFamily="34" charset="0"/>
              </a:rPr>
            </a:br>
            <a:r>
              <a:rPr lang="en-US" sz="1300" dirty="0" smtClean="0">
                <a:latin typeface="Calibri" panose="020F0502020204030204" pitchFamily="34" charset="0"/>
                <a:cs typeface="Calibri" panose="020F0502020204030204" pitchFamily="34" charset="0"/>
                <a:hlinkClick r:id="rId4"/>
              </a:rPr>
              <a:t>Chocolatey</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hlinkClick r:id="rId5"/>
              </a:rPr>
              <a:t>Docker Desktop for Windows</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err="1">
                <a:latin typeface="Calibri" panose="020F0502020204030204" pitchFamily="34" charset="0"/>
                <a:cs typeface="Calibri" panose="020F0502020204030204" pitchFamily="34" charset="0"/>
                <a:hlinkClick r:id="rId6"/>
              </a:rPr>
              <a:t>Git</a:t>
            </a:r>
            <a:r>
              <a:rPr lang="en-US" sz="1300" dirty="0">
                <a:latin typeface="Calibri" panose="020F0502020204030204" pitchFamily="34" charset="0"/>
                <a:cs typeface="Calibri" panose="020F0502020204030204" pitchFamily="34" charset="0"/>
                <a:hlinkClick r:id="rId6"/>
              </a:rPr>
              <a:t> for Windows</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err="1">
                <a:latin typeface="Calibri" panose="020F0502020204030204" pitchFamily="34" charset="0"/>
                <a:cs typeface="Calibri" panose="020F0502020204030204" pitchFamily="34" charset="0"/>
                <a:hlinkClick r:id="rId7"/>
              </a:rPr>
              <a:t>Git</a:t>
            </a:r>
            <a:r>
              <a:rPr lang="en-US" sz="1300" dirty="0">
                <a:latin typeface="Calibri" panose="020F0502020204030204" pitchFamily="34" charset="0"/>
                <a:cs typeface="Calibri" panose="020F0502020204030204" pitchFamily="34" charset="0"/>
                <a:hlinkClick r:id="rId7"/>
              </a:rPr>
              <a:t> Credential Manager for Windows</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hlinkClick r:id="rId8"/>
              </a:rPr>
              <a:t>.NET Core SDK</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hlinkClick r:id="rId9"/>
              </a:rPr>
              <a:t>Python 3</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hlinkClick r:id="rId10"/>
              </a:rPr>
              <a:t>Visual Studio Code</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hlinkClick r:id="rId11"/>
              </a:rPr>
              <a:t>Azure PowerShell</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hlinkClick r:id="rId12"/>
              </a:rPr>
              <a:t>VS Code Extensions</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hlinkClick r:id="rId13"/>
              </a:rPr>
              <a:t>Azure IoT Tools</a:t>
            </a:r>
            <a:r>
              <a:rPr lang="en-US" sz="1300" dirty="0">
                <a:latin typeface="Calibri" panose="020F0502020204030204" pitchFamily="34" charset="0"/>
                <a:cs typeface="Calibri" panose="020F0502020204030204" pitchFamily="34" charset="0"/>
              </a:rPr>
              <a:t>,</a:t>
            </a:r>
            <a:r>
              <a:rPr lang="en-US" sz="1300" dirty="0">
                <a:latin typeface="Calibri" panose="020F0502020204030204" pitchFamily="34" charset="0"/>
                <a:cs typeface="Calibri" panose="020F0502020204030204" pitchFamily="34" charset="0"/>
                <a:hlinkClick r:id="rId14"/>
              </a:rPr>
              <a:t>Python</a:t>
            </a:r>
            <a:r>
              <a:rPr lang="en-US" sz="1300" dirty="0">
                <a:latin typeface="Calibri" panose="020F0502020204030204" pitchFamily="34" charset="0"/>
                <a:cs typeface="Calibri" panose="020F0502020204030204" pitchFamily="34" charset="0"/>
              </a:rPr>
              <a:t>,</a:t>
            </a:r>
            <a:r>
              <a:rPr lang="en-US" sz="1300" dirty="0">
                <a:latin typeface="Calibri" panose="020F0502020204030204" pitchFamily="34" charset="0"/>
                <a:cs typeface="Calibri" panose="020F0502020204030204" pitchFamily="34" charset="0"/>
                <a:hlinkClick r:id="rId15"/>
              </a:rPr>
              <a:t>C#</a:t>
            </a:r>
            <a:r>
              <a:rPr lang="en-US" sz="1300" dirty="0">
                <a:latin typeface="Calibri" panose="020F0502020204030204" pitchFamily="34" charset="0"/>
                <a:cs typeface="Calibri" panose="020F0502020204030204" pitchFamily="34" charset="0"/>
              </a:rPr>
              <a:t>,</a:t>
            </a:r>
            <a:r>
              <a:rPr lang="en-US" sz="1300" dirty="0" err="1">
                <a:latin typeface="Calibri" panose="020F0502020204030204" pitchFamily="34" charset="0"/>
                <a:cs typeface="Calibri" panose="020F0502020204030204" pitchFamily="34" charset="0"/>
                <a:hlinkClick r:id="rId16"/>
              </a:rPr>
              <a:t>Docker</a:t>
            </a:r>
            <a:r>
              <a:rPr lang="en-US" sz="1300" dirty="0" err="1">
                <a:latin typeface="Calibri" panose="020F0502020204030204" pitchFamily="34" charset="0"/>
                <a:cs typeface="Calibri" panose="020F0502020204030204" pitchFamily="34" charset="0"/>
              </a:rPr>
              <a:t>,</a:t>
            </a:r>
            <a:r>
              <a:rPr lang="en-US" sz="1300" dirty="0" err="1">
                <a:latin typeface="Calibri" panose="020F0502020204030204" pitchFamily="34" charset="0"/>
                <a:cs typeface="Calibri" panose="020F0502020204030204" pitchFamily="34" charset="0"/>
                <a:hlinkClick r:id="rId17"/>
              </a:rPr>
              <a:t>PowerShell</a:t>
            </a:r>
            <a:r>
              <a:rPr lang="en-US" sz="1300" dirty="0">
                <a:latin typeface="Calibri" panose="020F0502020204030204" pitchFamily="34" charset="0"/>
                <a:cs typeface="Calibri" panose="020F0502020204030204" pitchFamily="34" charset="0"/>
              </a:rPr>
              <a:t/>
            </a:r>
            <a:br>
              <a:rPr lang="en-US" sz="1300" dirty="0">
                <a:latin typeface="Calibri" panose="020F0502020204030204" pitchFamily="34" charset="0"/>
                <a:cs typeface="Calibri" panose="020F0502020204030204" pitchFamily="34" charset="0"/>
              </a:rPr>
            </a:br>
            <a:endParaRPr lang="en-US"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6357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327">
        <p15:prstTrans prst="pageCurlDouble"/>
      </p:transition>
    </mc:Choice>
    <mc:Fallback xmlns="">
      <p:transition spd="slow" advTm="232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
          <p:cNvSpPr>
            <a:spLocks noGrp="1"/>
          </p:cNvSpPr>
          <p:nvPr>
            <p:ph type="title"/>
          </p:nvPr>
        </p:nvSpPr>
        <p:spPr>
          <a:xfrm>
            <a:off x="441197" y="342900"/>
            <a:ext cx="8263890" cy="415499"/>
          </a:xfrm>
          <a:prstGeom prst="rect">
            <a:avLst/>
          </a:prstGeom>
        </p:spPr>
        <p:txBody>
          <a:bodyPr wrap="square" anchor="t">
            <a:normAutofit fontScale="90000"/>
          </a:bodyPr>
          <a:lstStyle/>
          <a:p>
            <a:r>
              <a:rPr lang="en-US" dirty="0"/>
              <a:t>Sample Execution </a:t>
            </a:r>
            <a:r>
              <a:rPr lang="en-US" dirty="0" smtClean="0"/>
              <a:t>Flow</a:t>
            </a:r>
            <a:br>
              <a:rPr lang="en-US" dirty="0" smtClean="0"/>
            </a:br>
            <a:endParaRPr lang="en-IN" dirty="0"/>
          </a:p>
        </p:txBody>
      </p:sp>
      <p:pic>
        <p:nvPicPr>
          <p:cNvPr id="2" name="Picture 1"/>
          <p:cNvPicPr>
            <a:picLocks noChangeAspect="1"/>
          </p:cNvPicPr>
          <p:nvPr/>
        </p:nvPicPr>
        <p:blipFill>
          <a:blip r:embed="rId2"/>
          <a:stretch>
            <a:fillRect/>
          </a:stretch>
        </p:blipFill>
        <p:spPr>
          <a:xfrm>
            <a:off x="1295401" y="1714500"/>
            <a:ext cx="4862512" cy="1714500"/>
          </a:xfrm>
          <a:prstGeom prst="rect">
            <a:avLst/>
          </a:prstGeom>
        </p:spPr>
      </p:pic>
    </p:spTree>
    <p:extLst>
      <p:ext uri="{BB962C8B-B14F-4D97-AF65-F5344CB8AC3E}">
        <p14:creationId xmlns:p14="http://schemas.microsoft.com/office/powerpoint/2010/main" val="2553367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sz="2400" dirty="0">
                <a:solidFill>
                  <a:schemeClr val="tx1"/>
                </a:solidFill>
              </a:rPr>
              <a:t>Thank You</a:t>
            </a:r>
          </a:p>
        </p:txBody>
      </p:sp>
    </p:spTree>
    <p:extLst>
      <p:ext uri="{BB962C8B-B14F-4D97-AF65-F5344CB8AC3E}">
        <p14:creationId xmlns:p14="http://schemas.microsoft.com/office/powerpoint/2010/main" val="3004539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42900"/>
            <a:ext cx="8263890" cy="415499"/>
          </a:xfrm>
          <a:prstGeom prst="rect">
            <a:avLst/>
          </a:prstGeom>
        </p:spPr>
        <p:txBody>
          <a:bodyPr wrap="square" anchor="t">
            <a:normAutofit fontScale="90000"/>
          </a:bodyPr>
          <a:lstStyle/>
          <a:p>
            <a:r>
              <a:rPr lang="en-US" dirty="0"/>
              <a:t>Introduction of the Team with </a:t>
            </a:r>
            <a:r>
              <a:rPr lang="en-US" dirty="0" smtClean="0"/>
              <a:t>Pictures</a:t>
            </a:r>
            <a:br>
              <a:rPr lang="en-US" dirty="0" smtClean="0"/>
            </a:br>
            <a:r>
              <a:rPr lang="en-US" dirty="0"/>
              <a:t/>
            </a:r>
            <a:br>
              <a:rPr lang="en-US" dirty="0"/>
            </a:br>
            <a:r>
              <a:rPr lang="en-US" sz="1300" dirty="0" smtClean="0"/>
              <a:t>Karthik Rajendran</a:t>
            </a:r>
            <a:r>
              <a:rPr lang="en-US" sz="1300" dirty="0"/>
              <a:t> </a:t>
            </a:r>
            <a:r>
              <a:rPr lang="en-US" sz="1300" dirty="0" smtClean="0"/>
              <a:t> -Full Stack Developer</a:t>
            </a:r>
            <a:br>
              <a:rPr lang="en-US" sz="1300" dirty="0" smtClean="0"/>
            </a:br>
            <a:r>
              <a:rPr lang="en-US" dirty="0"/>
              <a:t/>
            </a:r>
            <a:br>
              <a:rPr lang="en-US" dirty="0"/>
            </a:br>
            <a:r>
              <a:rPr lang="en-US" dirty="0" smtClean="0"/>
              <a:t/>
            </a:r>
            <a:br>
              <a:rPr lang="en-US" dirty="0" smtClean="0"/>
            </a:br>
            <a:r>
              <a:rPr lang="en-US" dirty="0"/>
              <a:t/>
            </a:r>
            <a:br>
              <a:rPr lang="en-US" dirty="0"/>
            </a:br>
            <a:r>
              <a:rPr lang="en-US" sz="1300" dirty="0" smtClean="0"/>
              <a:t>Rajaram, Senthilkumar –Full Stack Developer</a:t>
            </a:r>
            <a:br>
              <a:rPr lang="en-US" sz="1300" dirty="0" smtClean="0"/>
            </a:br>
            <a:r>
              <a:rPr lang="en-US" dirty="0"/>
              <a:t/>
            </a:r>
            <a:br>
              <a:rPr lang="en-US" dirty="0"/>
            </a:br>
            <a:endParaRPr lang="en-US" dirty="0"/>
          </a:p>
        </p:txBody>
      </p:sp>
    </p:spTree>
    <p:custDataLst>
      <p:tags r:id="rId1"/>
    </p:custDataLst>
    <p:extLst>
      <p:ext uri="{BB962C8B-B14F-4D97-AF65-F5344CB8AC3E}">
        <p14:creationId xmlns:p14="http://schemas.microsoft.com/office/powerpoint/2010/main" val="832246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877006"/>
            <a:ext cx="8305800" cy="923330"/>
          </a:xfrm>
          <a:prstGeom prst="rect">
            <a:avLst/>
          </a:prstGeom>
          <a:noFill/>
          <a:ln w="3175">
            <a:solidFill>
              <a:srgbClr val="92D050"/>
            </a:solidFill>
          </a:ln>
        </p:spPr>
        <p:txBody>
          <a:bodyPr wrap="square" rtlCol="0" anchor="t">
            <a:spAutoFit/>
          </a:bodyPr>
          <a:lstStyle/>
          <a:p>
            <a:r>
              <a:rPr lang="en-US" sz="1200" b="1" dirty="0"/>
              <a:t>VM Details</a:t>
            </a:r>
          </a:p>
          <a:p>
            <a:endParaRPr lang="en-US" sz="1200" dirty="0"/>
          </a:p>
          <a:p>
            <a:pPr marL="171450" indent="-171450">
              <a:buFont typeface="Wingdings" panose="05000000000000000000" pitchFamily="2" charset="2"/>
              <a:buChar char="ü"/>
            </a:pPr>
            <a:r>
              <a:rPr lang="en-US" sz="1000" dirty="0"/>
              <a:t>IP </a:t>
            </a:r>
            <a:r>
              <a:rPr lang="en-US" sz="1000" dirty="0" smtClean="0"/>
              <a:t>:13.65.26.255</a:t>
            </a:r>
            <a:endParaRPr lang="en-US" sz="1000" dirty="0"/>
          </a:p>
          <a:p>
            <a:pPr marL="171450" indent="-171450">
              <a:buFont typeface="Wingdings" panose="05000000000000000000" pitchFamily="2" charset="2"/>
              <a:buChar char="ü"/>
            </a:pPr>
            <a:r>
              <a:rPr lang="en-US" sz="1000" dirty="0"/>
              <a:t>User Id </a:t>
            </a:r>
            <a:r>
              <a:rPr lang="en-US" sz="1000" dirty="0" smtClean="0"/>
              <a:t>: CTS\caliber20 </a:t>
            </a:r>
            <a:endParaRPr lang="en-US" sz="1000" dirty="0"/>
          </a:p>
          <a:p>
            <a:pPr marL="171450" indent="-171450">
              <a:buFont typeface="Wingdings" panose="05000000000000000000" pitchFamily="2" charset="2"/>
              <a:buChar char="ü"/>
            </a:pPr>
            <a:r>
              <a:rPr lang="en-US" sz="1000" dirty="0"/>
              <a:t>Password </a:t>
            </a:r>
            <a:r>
              <a:rPr lang="en-US" sz="1000" dirty="0" smtClean="0"/>
              <a:t>:Shastha@2020</a:t>
            </a:r>
            <a:endParaRPr lang="en-US" sz="1000" dirty="0"/>
          </a:p>
        </p:txBody>
      </p:sp>
      <p:sp>
        <p:nvSpPr>
          <p:cNvPr id="8" name="TextBox 7"/>
          <p:cNvSpPr txBox="1"/>
          <p:nvPr/>
        </p:nvSpPr>
        <p:spPr>
          <a:xfrm>
            <a:off x="457200" y="2138465"/>
            <a:ext cx="8305800" cy="3293209"/>
          </a:xfrm>
          <a:prstGeom prst="rect">
            <a:avLst/>
          </a:prstGeom>
          <a:noFill/>
          <a:ln w="3175">
            <a:solidFill>
              <a:schemeClr val="tx1"/>
            </a:solidFill>
          </a:ln>
        </p:spPr>
        <p:txBody>
          <a:bodyPr wrap="square" rtlCol="0">
            <a:spAutoFit/>
          </a:bodyPr>
          <a:lstStyle/>
          <a:p>
            <a:r>
              <a:rPr lang="en-US" sz="1200" b="1" dirty="0"/>
              <a:t>How to Execute the Code (Steps</a:t>
            </a:r>
            <a:r>
              <a:rPr lang="en-US" sz="1200" b="1" dirty="0" smtClean="0"/>
              <a:t>)</a:t>
            </a:r>
          </a:p>
          <a:p>
            <a:endParaRPr lang="en-US" sz="1200" b="1" dirty="0"/>
          </a:p>
          <a:p>
            <a:r>
              <a:rPr lang="en-US" sz="1200" b="1" dirty="0" smtClean="0"/>
              <a:t>Please follow  the below steps to execute</a:t>
            </a:r>
          </a:p>
          <a:p>
            <a:endParaRPr lang="en-US" sz="1200" b="1"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p:txBody>
      </p:sp>
      <p:sp>
        <p:nvSpPr>
          <p:cNvPr id="11" name="Title 4"/>
          <p:cNvSpPr txBox="1">
            <a:spLocks/>
          </p:cNvSpPr>
          <p:nvPr/>
        </p:nvSpPr>
        <p:spPr>
          <a:xfrm>
            <a:off x="381000" y="268892"/>
            <a:ext cx="7467600" cy="493983"/>
          </a:xfrm>
          <a:prstGeom prst="rect">
            <a:avLst/>
          </a:prstGeom>
        </p:spPr>
        <p:txBody>
          <a:bodyPr>
            <a:normAutofit/>
          </a:bodyPr>
          <a:lstStyle>
            <a:lvl1pPr algn="l" defTabSz="457200" rtl="0" eaLnBrk="1" latinLnBrk="0" hangingPunct="1">
              <a:spcBef>
                <a:spcPct val="0"/>
              </a:spcBef>
              <a:buNone/>
              <a:defRPr sz="2000" b="1" kern="1200">
                <a:solidFill>
                  <a:schemeClr val="bg1"/>
                </a:solidFill>
                <a:latin typeface="+mj-lt"/>
                <a:ea typeface="+mj-ea"/>
                <a:cs typeface="+mj-cs"/>
              </a:defRPr>
            </a:lvl1pPr>
          </a:lstStyle>
          <a:p>
            <a:r>
              <a:rPr lang="en-US" sz="1600" dirty="0">
                <a:solidFill>
                  <a:schemeClr val="tx1"/>
                </a:solidFill>
              </a:rPr>
              <a:t>VM Details &amp; Instructions to execute code</a:t>
            </a:r>
          </a:p>
        </p:txBody>
      </p:sp>
      <p:graphicFrame>
        <p:nvGraphicFramePr>
          <p:cNvPr id="2" name="Object 1"/>
          <p:cNvGraphicFramePr>
            <a:graphicFrameLocks noChangeAspect="1"/>
          </p:cNvGraphicFramePr>
          <p:nvPr>
            <p:extLst>
              <p:ext uri="{D42A27DB-BD31-4B8C-83A1-F6EECF244321}">
                <p14:modId xmlns:p14="http://schemas.microsoft.com/office/powerpoint/2010/main" val="2988345355"/>
              </p:ext>
            </p:extLst>
          </p:nvPr>
        </p:nvGraphicFramePr>
        <p:xfrm>
          <a:off x="1066800" y="2876550"/>
          <a:ext cx="914400" cy="771525"/>
        </p:xfrm>
        <a:graphic>
          <a:graphicData uri="http://schemas.openxmlformats.org/presentationml/2006/ole">
            <mc:AlternateContent xmlns:mc="http://schemas.openxmlformats.org/markup-compatibility/2006">
              <mc:Choice xmlns:v="urn:schemas-microsoft-com:vml" Requires="v">
                <p:oleObj spid="_x0000_s1028" name="Document" showAsIcon="1" r:id="rId3" imgW="914400" imgH="771480" progId="Word.Document.12">
                  <p:link updateAutomatic="1"/>
                </p:oleObj>
              </mc:Choice>
              <mc:Fallback>
                <p:oleObj name="Document" showAsIcon="1" r:id="rId3" imgW="914400" imgH="771480" progId="Word.Document.12">
                  <p:link updateAutomatic="1"/>
                  <p:pic>
                    <p:nvPicPr>
                      <p:cNvPr id="0" name=""/>
                      <p:cNvPicPr/>
                      <p:nvPr/>
                    </p:nvPicPr>
                    <p:blipFill>
                      <a:blip r:embed="rId4"/>
                      <a:stretch>
                        <a:fillRect/>
                      </a:stretch>
                    </p:blipFill>
                    <p:spPr>
                      <a:xfrm>
                        <a:off x="1066800" y="28765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136187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3E3A-551E-4F4C-BD6A-FABB717E7E98}"/>
              </a:ext>
            </a:extLst>
          </p:cNvPr>
          <p:cNvSpPr>
            <a:spLocks noGrp="1"/>
          </p:cNvSpPr>
          <p:nvPr>
            <p:ph type="title"/>
          </p:nvPr>
        </p:nvSpPr>
        <p:spPr>
          <a:xfrm>
            <a:off x="441197" y="342900"/>
            <a:ext cx="8263890" cy="1692771"/>
          </a:xfrm>
        </p:spPr>
        <p:txBody>
          <a:bodyPr/>
          <a:lstStyle/>
          <a:p>
            <a:r>
              <a:rPr lang="en-US" dirty="0"/>
              <a:t>Executive </a:t>
            </a:r>
            <a:r>
              <a:rPr lang="en-US" dirty="0" smtClean="0"/>
              <a:t>Summary</a:t>
            </a:r>
            <a:br>
              <a:rPr lang="en-US" dirty="0" smtClean="0"/>
            </a:br>
            <a:r>
              <a:rPr lang="en-US" dirty="0"/>
              <a:t/>
            </a:r>
            <a:br>
              <a:rPr lang="en-US" dirty="0"/>
            </a:br>
            <a:r>
              <a:rPr lang="en-US" sz="1400" dirty="0">
                <a:latin typeface="Calibri" panose="020F0502020204030204" pitchFamily="34" charset="0"/>
                <a:cs typeface="Calibri" panose="020F0502020204030204" pitchFamily="34" charset="0"/>
              </a:rPr>
              <a:t>1. </a:t>
            </a:r>
            <a:r>
              <a:rPr lang="en-US" sz="1400" dirty="0" smtClean="0">
                <a:latin typeface="Calibri" panose="020F0502020204030204" pitchFamily="34" charset="0"/>
                <a:cs typeface="Calibri" panose="020F0502020204030204" pitchFamily="34" charset="0"/>
              </a:rPr>
              <a:t>we </a:t>
            </a:r>
            <a:r>
              <a:rPr lang="en-US" sz="1400" dirty="0">
                <a:latin typeface="Calibri" panose="020F0502020204030204" pitchFamily="34" charset="0"/>
                <a:cs typeface="Calibri" panose="020F0502020204030204" pitchFamily="34" charset="0"/>
              </a:rPr>
              <a:t>use machine learning training data to simulate a device sending telemetry to Azure IoT Hub. As stated in the introduction, </a:t>
            </a:r>
            <a:r>
              <a:rPr lang="en-US" sz="1400" dirty="0" smtClean="0">
                <a:latin typeface="Calibri" panose="020F0502020204030204" pitchFamily="34" charset="0"/>
                <a:cs typeface="Calibri" panose="020F0502020204030204" pitchFamily="34" charset="0"/>
              </a:rPr>
              <a:t>The </a:t>
            </a:r>
            <a:r>
              <a:rPr lang="en-US" sz="1400" dirty="0">
                <a:latin typeface="Calibri" panose="020F0502020204030204" pitchFamily="34" charset="0"/>
                <a:cs typeface="Calibri" panose="020F0502020204030204" pitchFamily="34" charset="0"/>
              </a:rPr>
              <a:t>simulation data set to simulate data from a set of Bank </a:t>
            </a:r>
            <a:r>
              <a:rPr lang="en-US" sz="1400" dirty="0" err="1">
                <a:latin typeface="Calibri" panose="020F0502020204030204" pitchFamily="34" charset="0"/>
                <a:cs typeface="Calibri" panose="020F0502020204030204" pitchFamily="34" charset="0"/>
              </a:rPr>
              <a:t>sensorss</a:t>
            </a:r>
            <a:r>
              <a:rPr lang="en-US" sz="1400" dirty="0">
                <a:latin typeface="Calibri" panose="020F0502020204030204" pitchFamily="34" charset="0"/>
                <a:cs typeface="Calibri" panose="020F0502020204030204" pitchFamily="34" charset="0"/>
              </a:rPr>
              <a:t> for training and testing and store to Could data storage</a:t>
            </a:r>
            <a:r>
              <a:rPr lang="en-US" sz="1400" dirty="0" smtClean="0">
                <a:latin typeface="Calibri" panose="020F0502020204030204" pitchFamily="34" charset="0"/>
                <a:cs typeface="Calibri" panose="020F0502020204030204" pitchFamily="34" charset="0"/>
              </a:rPr>
              <a:t>.</a:t>
            </a:r>
            <a:br>
              <a:rPr lang="en-US" sz="1400" dirty="0" smtClean="0">
                <a:latin typeface="Calibri" panose="020F0502020204030204" pitchFamily="34" charset="0"/>
                <a:cs typeface="Calibri" panose="020F0502020204030204" pitchFamily="34" charset="0"/>
              </a:rPr>
            </a:br>
            <a:r>
              <a:rPr lang="en-US" sz="1400" dirty="0" smtClean="0">
                <a:latin typeface="Calibri" panose="020F0502020204030204" pitchFamily="34" charset="0"/>
                <a:cs typeface="Calibri" panose="020F0502020204030204" pitchFamily="34" charset="0"/>
              </a:rPr>
              <a:t>2. The web applications will  retrieve the data and  populate from cloud data storage</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78529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88D2-4ED3-4A14-87C5-99493D226FF8}"/>
              </a:ext>
            </a:extLst>
          </p:cNvPr>
          <p:cNvSpPr>
            <a:spLocks noGrp="1"/>
          </p:cNvSpPr>
          <p:nvPr>
            <p:ph type="title"/>
          </p:nvPr>
        </p:nvSpPr>
        <p:spPr>
          <a:xfrm>
            <a:off x="441197" y="342900"/>
            <a:ext cx="8263890" cy="415499"/>
          </a:xfrm>
          <a:prstGeom prst="rect">
            <a:avLst/>
          </a:prstGeom>
        </p:spPr>
        <p:txBody>
          <a:bodyPr wrap="square" anchor="t">
            <a:normAutofit fontScale="90000"/>
          </a:bodyPr>
          <a:lstStyle/>
          <a:p>
            <a:r>
              <a:rPr lang="en-US" dirty="0"/>
              <a:t>Use Case / </a:t>
            </a:r>
            <a:r>
              <a:rPr lang="en-US" dirty="0" smtClean="0"/>
              <a:t>Idea</a:t>
            </a:r>
            <a:br>
              <a:rPr lang="en-US" dirty="0" smtClean="0"/>
            </a:br>
            <a:r>
              <a:rPr lang="en-US" b="1" dirty="0">
                <a:solidFill>
                  <a:srgbClr val="171717"/>
                </a:solidFill>
                <a:latin typeface="Segoe UI" panose="020B0502040204020203" pitchFamily="34" charset="0"/>
              </a:rPr>
              <a:t>Predictive maintenance</a:t>
            </a:r>
            <a:r>
              <a:rPr lang="en-US" dirty="0" smtClean="0"/>
              <a:t/>
            </a:r>
            <a:br>
              <a:rPr lang="en-US" dirty="0" smtClean="0"/>
            </a:br>
            <a:r>
              <a:rPr lang="en-US" dirty="0"/>
              <a:t/>
            </a:r>
            <a:br>
              <a:rPr lang="en-US" dirty="0"/>
            </a:br>
            <a:r>
              <a:rPr lang="en-US" sz="1600" dirty="0">
                <a:solidFill>
                  <a:srgbClr val="171717"/>
                </a:solidFill>
                <a:latin typeface="Calibri" panose="020F0502020204030204" pitchFamily="34" charset="0"/>
                <a:cs typeface="Calibri" panose="020F0502020204030204" pitchFamily="34" charset="0"/>
              </a:rPr>
              <a:t>The goal is to predict remaining useful life (RUL) of a set of bank branches. This data was generated using IOT Sensor and devices </a:t>
            </a:r>
            <a:r>
              <a:rPr lang="en-US" sz="1600" dirty="0" smtClean="0">
                <a:solidFill>
                  <a:srgbClr val="171717"/>
                </a:solidFill>
                <a:latin typeface="Calibri" panose="020F0502020204030204" pitchFamily="34" charset="0"/>
                <a:cs typeface="Calibri" panose="020F0502020204030204" pitchFamily="34" charset="0"/>
              </a:rPr>
              <a:t>transaction. This </a:t>
            </a:r>
            <a:r>
              <a:rPr lang="en-US" sz="1600" dirty="0">
                <a:solidFill>
                  <a:srgbClr val="171717"/>
                </a:solidFill>
                <a:latin typeface="Calibri" panose="020F0502020204030204" pitchFamily="34" charset="0"/>
                <a:cs typeface="Calibri" panose="020F0502020204030204" pitchFamily="34" charset="0"/>
              </a:rPr>
              <a:t>software provides a flexible turbofan engine simulation environment to conveniently simulate the customer, control, and devices parameters.</a:t>
            </a:r>
            <a:r>
              <a:rPr lang="en-US" dirty="0">
                <a:solidFill>
                  <a:srgbClr val="171717"/>
                </a:solidFill>
                <a:latin typeface="Segoe UI" panose="020B0502040204020203" pitchFamily="34" charset="0"/>
              </a:rPr>
              <a:t/>
            </a:r>
            <a:br>
              <a:rPr lang="en-US" dirty="0">
                <a:solidFill>
                  <a:srgbClr val="171717"/>
                </a:solidFill>
                <a:latin typeface="Segoe UI" panose="020B0502040204020203" pitchFamily="34" charset="0"/>
              </a:rPr>
            </a:br>
            <a:endParaRPr lang="en-US" dirty="0"/>
          </a:p>
        </p:txBody>
      </p:sp>
      <p:sp>
        <p:nvSpPr>
          <p:cNvPr id="3" name="Slide Number Placeholder 2" hidden="1">
            <a:extLst>
              <a:ext uri="{FF2B5EF4-FFF2-40B4-BE49-F238E27FC236}">
                <a16:creationId xmlns:a16="http://schemas.microsoft.com/office/drawing/2014/main" id="{EEFE018C-8645-484F-AF8A-92DC70320D2F}"/>
              </a:ext>
            </a:extLst>
          </p:cNvPr>
          <p:cNvSpPr>
            <a:spLocks noGrp="1"/>
          </p:cNvSpPr>
          <p:nvPr>
            <p:ph type="sldNum" sz="quarter" idx="4294967295"/>
          </p:nvPr>
        </p:nvSpPr>
        <p:spPr>
          <a:xfrm>
            <a:off x="8661501" y="4786949"/>
            <a:ext cx="440354" cy="325469"/>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5</a:t>
            </a:fld>
            <a:endParaRPr lang="en-US">
              <a:solidFill>
                <a:prstClr val="white"/>
              </a:solidFill>
            </a:endParaRPr>
          </a:p>
        </p:txBody>
      </p:sp>
    </p:spTree>
    <p:extLst>
      <p:ext uri="{BB962C8B-B14F-4D97-AF65-F5344CB8AC3E}">
        <p14:creationId xmlns:p14="http://schemas.microsoft.com/office/powerpoint/2010/main" val="5666475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88D2-4ED3-4A14-87C5-99493D226FF8}"/>
              </a:ext>
            </a:extLst>
          </p:cNvPr>
          <p:cNvSpPr>
            <a:spLocks noGrp="1"/>
          </p:cNvSpPr>
          <p:nvPr>
            <p:ph type="title"/>
          </p:nvPr>
        </p:nvSpPr>
        <p:spPr>
          <a:xfrm>
            <a:off x="441197" y="342900"/>
            <a:ext cx="8263890" cy="415499"/>
          </a:xfrm>
          <a:prstGeom prst="rect">
            <a:avLst/>
          </a:prstGeom>
        </p:spPr>
        <p:txBody>
          <a:bodyPr wrap="square" anchor="t">
            <a:normAutofit fontScale="90000"/>
          </a:bodyPr>
          <a:lstStyle/>
          <a:p>
            <a:r>
              <a:rPr lang="en-US" dirty="0"/>
              <a:t>What Problem are we Solving</a:t>
            </a:r>
            <a:r>
              <a:rPr lang="en-US" dirty="0" smtClean="0"/>
              <a:t>?</a:t>
            </a:r>
            <a:br>
              <a:rPr lang="en-US" dirty="0" smtClean="0"/>
            </a:br>
            <a:r>
              <a:rPr lang="en-US" dirty="0"/>
              <a:t/>
            </a:r>
            <a:br>
              <a:rPr lang="en-US" dirty="0"/>
            </a:br>
            <a:r>
              <a:rPr lang="en-US" dirty="0" smtClean="0"/>
              <a:t/>
            </a:r>
            <a:br>
              <a:rPr lang="en-US" dirty="0" smtClean="0"/>
            </a:br>
            <a:r>
              <a:rPr lang="en-US" sz="1300" dirty="0">
                <a:latin typeface="Calibri" panose="020F0502020204030204" pitchFamily="34" charset="0"/>
                <a:cs typeface="Calibri" panose="020F0502020204030204" pitchFamily="34" charset="0"/>
              </a:rPr>
              <a:t>The </a:t>
            </a:r>
            <a:r>
              <a:rPr lang="en-US" sz="1300" dirty="0" smtClean="0">
                <a:latin typeface="Calibri" panose="020F0502020204030204" pitchFamily="34" charset="0"/>
                <a:cs typeface="Calibri" panose="020F0502020204030204" pitchFamily="34" charset="0"/>
              </a:rPr>
              <a:t>Bank </a:t>
            </a:r>
            <a:r>
              <a:rPr lang="en-US" sz="1300" dirty="0">
                <a:latin typeface="Calibri" panose="020F0502020204030204" pitchFamily="34" charset="0"/>
                <a:cs typeface="Calibri" panose="020F0502020204030204" pitchFamily="34" charset="0"/>
              </a:rPr>
              <a:t>is operating normally at the start of each time series and develops a fault at some point during the series. In the training set, the fault grows in magnitude until system failure. In the test set, the time series ends some time prior to system failure. The objective of the competition is to predict the number of remaining operational cycles before failure in the test set, i.e., the number of operational cycles after the last cycle that the engine will continue to operate. Also provided a vector of true Remaining Useful Life (RUL) values for the test data.</a:t>
            </a:r>
          </a:p>
        </p:txBody>
      </p:sp>
      <p:sp>
        <p:nvSpPr>
          <p:cNvPr id="3" name="Slide Number Placeholder 2" hidden="1">
            <a:extLst>
              <a:ext uri="{FF2B5EF4-FFF2-40B4-BE49-F238E27FC236}">
                <a16:creationId xmlns:a16="http://schemas.microsoft.com/office/drawing/2014/main" id="{EEFE018C-8645-484F-AF8A-92DC70320D2F}"/>
              </a:ext>
            </a:extLst>
          </p:cNvPr>
          <p:cNvSpPr>
            <a:spLocks noGrp="1"/>
          </p:cNvSpPr>
          <p:nvPr>
            <p:ph type="sldNum" sz="quarter" idx="4294967295"/>
          </p:nvPr>
        </p:nvSpPr>
        <p:spPr>
          <a:xfrm>
            <a:off x="8661501" y="4786949"/>
            <a:ext cx="440354" cy="325469"/>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6</a:t>
            </a:fld>
            <a:endParaRPr lang="en-US">
              <a:solidFill>
                <a:prstClr val="white"/>
              </a:solidFill>
            </a:endParaRPr>
          </a:p>
        </p:txBody>
      </p:sp>
    </p:spTree>
    <p:extLst>
      <p:ext uri="{BB962C8B-B14F-4D97-AF65-F5344CB8AC3E}">
        <p14:creationId xmlns:p14="http://schemas.microsoft.com/office/powerpoint/2010/main" val="16119278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EFA9-B2C7-486D-BBA2-593F59D6FA8C}"/>
              </a:ext>
            </a:extLst>
          </p:cNvPr>
          <p:cNvSpPr>
            <a:spLocks noGrp="1"/>
          </p:cNvSpPr>
          <p:nvPr>
            <p:ph type="title"/>
          </p:nvPr>
        </p:nvSpPr>
        <p:spPr>
          <a:xfrm>
            <a:off x="441197" y="342900"/>
            <a:ext cx="8263890" cy="415499"/>
          </a:xfrm>
          <a:prstGeom prst="rect">
            <a:avLst/>
          </a:prstGeom>
        </p:spPr>
        <p:txBody>
          <a:bodyPr wrap="square" anchor="t">
            <a:normAutofit fontScale="90000"/>
          </a:bodyPr>
          <a:lstStyle/>
          <a:p>
            <a:r>
              <a:rPr lang="en-US" dirty="0"/>
              <a:t>Introduction to </a:t>
            </a:r>
            <a:r>
              <a:rPr lang="en-US" dirty="0" smtClean="0"/>
              <a:t>Solution</a:t>
            </a:r>
            <a:br>
              <a:rPr lang="en-US" dirty="0" smtClean="0"/>
            </a:br>
            <a:r>
              <a:rPr lang="en-US" dirty="0"/>
              <a:t/>
            </a:r>
            <a:br>
              <a:rPr lang="en-US" dirty="0"/>
            </a:br>
            <a:endParaRPr lang="en-US" dirty="0"/>
          </a:p>
        </p:txBody>
      </p:sp>
      <p:sp>
        <p:nvSpPr>
          <p:cNvPr id="3" name="Slide Number Placeholder 2" hidden="1">
            <a:extLst>
              <a:ext uri="{FF2B5EF4-FFF2-40B4-BE49-F238E27FC236}">
                <a16:creationId xmlns:a16="http://schemas.microsoft.com/office/drawing/2014/main" id="{7B79D984-8127-4422-A910-5B8E86F7BF41}"/>
              </a:ext>
            </a:extLst>
          </p:cNvPr>
          <p:cNvSpPr>
            <a:spLocks noGrp="1"/>
          </p:cNvSpPr>
          <p:nvPr>
            <p:ph type="sldNum" sz="quarter" idx="4294967295"/>
          </p:nvPr>
        </p:nvSpPr>
        <p:spPr>
          <a:xfrm>
            <a:off x="8661501" y="4786949"/>
            <a:ext cx="440354" cy="325469"/>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7</a:t>
            </a:fld>
            <a:endParaRPr lang="en-US">
              <a:solidFill>
                <a:prstClr val="white"/>
              </a:solidFill>
            </a:endParaRPr>
          </a:p>
        </p:txBody>
      </p:sp>
      <p:sp>
        <p:nvSpPr>
          <p:cNvPr id="4" name="Content Placeholder 5"/>
          <p:cNvSpPr txBox="1">
            <a:spLocks/>
          </p:cNvSpPr>
          <p:nvPr/>
        </p:nvSpPr>
        <p:spPr>
          <a:xfrm>
            <a:off x="3733800" y="849845"/>
            <a:ext cx="5410201" cy="3973484"/>
          </a:xfrm>
          <a:prstGeom prst="rect">
            <a:avLst/>
          </a:prstGeom>
        </p:spPr>
        <p:txBody>
          <a:bodyPr>
            <a:normAutofit fontScale="32500" lnSpcReduction="20000"/>
          </a:bodyPr>
          <a:lst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3200" b="1" dirty="0" smtClean="0">
                <a:latin typeface="Calibri" panose="020F0502020204030204" pitchFamily="34" charset="0"/>
                <a:cs typeface="Calibri" panose="020F0502020204030204" pitchFamily="34" charset="0"/>
              </a:rPr>
              <a:t>Collect training data</a:t>
            </a:r>
            <a:r>
              <a:rPr lang="en-US" sz="3200" dirty="0" smtClean="0">
                <a:latin typeface="Calibri" panose="020F0502020204030204" pitchFamily="34" charset="0"/>
                <a:cs typeface="Calibri" panose="020F0502020204030204" pitchFamily="34" charset="0"/>
              </a:rPr>
              <a:t>: The process begins by collecting training data. In some cases, data has already been collected and is available in a database, or in form of data files. In other cases, especially for IoT scenarios, the data needs to be collected from IoT devices and sensors and stored in the cloud.</a:t>
            </a:r>
          </a:p>
          <a:p>
            <a:r>
              <a:rPr lang="en-US" sz="3200" dirty="0" smtClean="0">
                <a:latin typeface="Calibri" panose="020F0502020204030204" pitchFamily="34" charset="0"/>
                <a:cs typeface="Calibri" panose="020F0502020204030204" pitchFamily="34" charset="0"/>
              </a:rPr>
              <a:t>We assume that you don't have a collection of turbofan engines, so the project files include a simple device simulator that sends the NASA device data to the cloud.</a:t>
            </a:r>
          </a:p>
          <a:p>
            <a:r>
              <a:rPr lang="en-US" sz="3200" b="1" dirty="0" smtClean="0">
                <a:latin typeface="Calibri" panose="020F0502020204030204" pitchFamily="34" charset="0"/>
                <a:cs typeface="Calibri" panose="020F0502020204030204" pitchFamily="34" charset="0"/>
              </a:rPr>
              <a:t>Prepare data</a:t>
            </a:r>
            <a:r>
              <a:rPr lang="en-US" sz="3200" dirty="0" smtClean="0">
                <a:latin typeface="Calibri" panose="020F0502020204030204" pitchFamily="34" charset="0"/>
                <a:cs typeface="Calibri" panose="020F0502020204030204" pitchFamily="34" charset="0"/>
              </a:rPr>
              <a:t>. In most cases, the raw data as collected from devices and sensors will require preparation for machine learning. This step may involve data clean up, data reformatting, or preprocessing to inject additional information machine learning can key off.</a:t>
            </a:r>
          </a:p>
          <a:p>
            <a:r>
              <a:rPr lang="en-US" sz="3200" dirty="0" smtClean="0">
                <a:latin typeface="Calibri" panose="020F0502020204030204" pitchFamily="34" charset="0"/>
                <a:cs typeface="Calibri" panose="020F0502020204030204" pitchFamily="34" charset="0"/>
              </a:rPr>
              <a:t>For our airplane engine machine data, data preparation involves calculating explicit time-to-failure times for every data point in the sample based on the actual observations on the data. This information allows the machine learning algorithm to find correlations between actual sensor data patterns and the expected remaining life time of the engine. This step is highly domain-specific.</a:t>
            </a:r>
          </a:p>
          <a:p>
            <a:r>
              <a:rPr lang="en-US" sz="3200" b="1" dirty="0" smtClean="0">
                <a:latin typeface="Calibri" panose="020F0502020204030204" pitchFamily="34" charset="0"/>
                <a:cs typeface="Calibri" panose="020F0502020204030204" pitchFamily="34" charset="0"/>
              </a:rPr>
              <a:t>Build a machine learning model</a:t>
            </a:r>
            <a:r>
              <a:rPr lang="en-US" sz="3200" dirty="0" smtClean="0">
                <a:latin typeface="Calibri" panose="020F0502020204030204" pitchFamily="34" charset="0"/>
                <a:cs typeface="Calibri" panose="020F0502020204030204" pitchFamily="34" charset="0"/>
              </a:rPr>
              <a:t>. Based on the prepared data, we can now experiment with different machine learning algorithms and parameterizations to train models and compare the results to one another.</a:t>
            </a:r>
          </a:p>
          <a:p>
            <a:r>
              <a:rPr lang="en-US" sz="3200" dirty="0" smtClean="0">
                <a:latin typeface="Calibri" panose="020F0502020204030204" pitchFamily="34" charset="0"/>
                <a:cs typeface="Calibri" panose="020F0502020204030204" pitchFamily="34" charset="0"/>
              </a:rPr>
              <a:t>In this case, for testing we compare the predicted outcome computed by the model with the real outcome observed on a set of engines. In Azure Machine Learning, we can manage the different iterations of models we create in a model registry.</a:t>
            </a:r>
          </a:p>
          <a:p>
            <a:r>
              <a:rPr lang="en-US" sz="3200" b="1" dirty="0" smtClean="0">
                <a:latin typeface="Calibri" panose="020F0502020204030204" pitchFamily="34" charset="0"/>
                <a:cs typeface="Calibri" panose="020F0502020204030204" pitchFamily="34" charset="0"/>
              </a:rPr>
              <a:t>Deploy the model</a:t>
            </a:r>
            <a:r>
              <a:rPr lang="en-US" sz="3200" dirty="0" smtClean="0">
                <a:latin typeface="Calibri" panose="020F0502020204030204" pitchFamily="34" charset="0"/>
                <a:cs typeface="Calibri" panose="020F0502020204030204" pitchFamily="34" charset="0"/>
              </a:rPr>
              <a:t>. Once we have a model that satisfies our success criteria, we can move to deployment. That involves wrapping the model into a web service app that can be fed with data using REST calls and return analysis results. The web service app is then packaged into a </a:t>
            </a:r>
            <a:r>
              <a:rPr lang="en-US" sz="3200" dirty="0" err="1" smtClean="0">
                <a:latin typeface="Calibri" panose="020F0502020204030204" pitchFamily="34" charset="0"/>
                <a:cs typeface="Calibri" panose="020F0502020204030204" pitchFamily="34" charset="0"/>
              </a:rPr>
              <a:t>docker</a:t>
            </a:r>
            <a:r>
              <a:rPr lang="en-US" sz="3200" dirty="0" smtClean="0">
                <a:latin typeface="Calibri" panose="020F0502020204030204" pitchFamily="34" charset="0"/>
                <a:cs typeface="Calibri" panose="020F0502020204030204" pitchFamily="34" charset="0"/>
              </a:rPr>
              <a:t> container, which in turn can be deployed either in the cloud or as an IoT Edge module. In this example, we focus on deployment to IoT Edge.</a:t>
            </a:r>
          </a:p>
          <a:p>
            <a:r>
              <a:rPr lang="en-US" sz="3200" b="1" dirty="0" smtClean="0">
                <a:latin typeface="Calibri" panose="020F0502020204030204" pitchFamily="34" charset="0"/>
                <a:cs typeface="Calibri" panose="020F0502020204030204" pitchFamily="34" charset="0"/>
              </a:rPr>
              <a:t>Maintain and refine the model</a:t>
            </a:r>
            <a:r>
              <a:rPr lang="en-US" sz="3200" dirty="0" smtClean="0">
                <a:latin typeface="Calibri" panose="020F0502020204030204" pitchFamily="34" charset="0"/>
                <a:cs typeface="Calibri" panose="020F0502020204030204" pitchFamily="34" charset="0"/>
              </a:rPr>
              <a:t>. Our work is not done once the model is deployed. In many cases, we want to continue collecting data and periodically upload that data to the cloud. We can then use this data to retrain and refine our model, which we then can redeploy to IoT Edge.</a:t>
            </a:r>
          </a:p>
          <a:p>
            <a:endParaRPr lang="en-US" dirty="0"/>
          </a:p>
        </p:txBody>
      </p:sp>
      <p:pic>
        <p:nvPicPr>
          <p:cNvPr id="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2412" y="730384"/>
            <a:ext cx="3657600" cy="398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3170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1FC7-897F-4923-B824-0B64913A5BBC}"/>
              </a:ext>
            </a:extLst>
          </p:cNvPr>
          <p:cNvSpPr>
            <a:spLocks noGrp="1"/>
          </p:cNvSpPr>
          <p:nvPr>
            <p:ph type="title"/>
          </p:nvPr>
        </p:nvSpPr>
        <p:spPr>
          <a:xfrm>
            <a:off x="441197" y="342900"/>
            <a:ext cx="8263890" cy="1046440"/>
          </a:xfrm>
        </p:spPr>
        <p:txBody>
          <a:bodyPr/>
          <a:lstStyle/>
          <a:p>
            <a:r>
              <a:rPr lang="en-US" dirty="0"/>
              <a:t>What it does (detail it out</a:t>
            </a:r>
            <a:r>
              <a:rPr lang="en-US" dirty="0" smtClean="0"/>
              <a:t>)?</a:t>
            </a:r>
            <a:br>
              <a:rPr lang="en-US" dirty="0" smtClean="0"/>
            </a:br>
            <a:r>
              <a:rPr lang="en-US" dirty="0"/>
              <a:t/>
            </a:r>
            <a:br>
              <a:rPr lang="en-US" dirty="0"/>
            </a:br>
            <a:r>
              <a:rPr lang="en-US" sz="1400" dirty="0" smtClean="0">
                <a:latin typeface="Calibri" panose="020F0502020204030204" pitchFamily="34" charset="0"/>
                <a:cs typeface="Calibri" panose="020F0502020204030204" pitchFamily="34" charset="0"/>
              </a:rPr>
              <a:t>This is suitable for predict the any secure information from IOT device</a:t>
            </a:r>
            <a:endParaRPr lang="en-US" sz="1400"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1D6EE68-3801-4537-A046-02005B96209C}"/>
              </a:ext>
            </a:extLst>
          </p:cNvPr>
          <p:cNvSpPr>
            <a:spLocks noGrp="1"/>
          </p:cNvSpPr>
          <p:nvPr>
            <p:ph type="sldNum" sz="quarter" idx="4294967295"/>
          </p:nvPr>
        </p:nvSpPr>
        <p:spPr>
          <a:xfrm>
            <a:off x="8704263" y="4786313"/>
            <a:ext cx="439737" cy="325437"/>
          </a:xfrm>
          <a:prstGeom prst="rect">
            <a:avLst/>
          </a:prstGeom>
        </p:spPr>
        <p:txBody>
          <a:bodyPr/>
          <a:lstStyle/>
          <a:p>
            <a:fld id="{B32AB80A-78BA-6B42-BA0D-B44ACF890F5A}"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27888225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0A4EF-7DE2-46E7-B52C-34F8D89EA505}"/>
              </a:ext>
            </a:extLst>
          </p:cNvPr>
          <p:cNvSpPr>
            <a:spLocks noGrp="1"/>
          </p:cNvSpPr>
          <p:nvPr>
            <p:ph type="title"/>
          </p:nvPr>
        </p:nvSpPr>
        <p:spPr>
          <a:xfrm>
            <a:off x="441197" y="342900"/>
            <a:ext cx="8263890" cy="415499"/>
          </a:xfrm>
          <a:prstGeom prst="rect">
            <a:avLst/>
          </a:prstGeom>
        </p:spPr>
        <p:txBody>
          <a:bodyPr vert="horz" wrap="square" lIns="0" tIns="0" rIns="0" bIns="0" rtlCol="0" anchor="t" anchorCtr="0">
            <a:normAutofit fontScale="90000"/>
          </a:bodyPr>
          <a:lstStyle/>
          <a:p>
            <a:r>
              <a:rPr lang="en-US" b="0" kern="1200" cap="none" spc="-38" baseline="0" dirty="0">
                <a:ln w="3175">
                  <a:noFill/>
                </a:ln>
                <a:effectLst/>
              </a:rPr>
              <a:t>Detailed Architecture </a:t>
            </a:r>
            <a:r>
              <a:rPr lang="en-US" b="0" kern="1200" cap="none" spc="-38" baseline="0" dirty="0" smtClean="0">
                <a:ln w="3175">
                  <a:noFill/>
                </a:ln>
                <a:effectLst/>
              </a:rPr>
              <a:t>Diagram</a:t>
            </a:r>
            <a:br>
              <a:rPr lang="en-US" b="0" kern="1200" cap="none" spc="-38" baseline="0" dirty="0" smtClean="0">
                <a:ln w="3175">
                  <a:noFill/>
                </a:ln>
                <a:effectLst/>
              </a:rPr>
            </a:br>
            <a:r>
              <a:rPr lang="en-US" dirty="0"/>
              <a:t/>
            </a:r>
            <a:br>
              <a:rPr lang="en-US" dirty="0"/>
            </a:br>
            <a:endParaRPr lang="en-US" b="0" kern="1200" cap="none" spc="-38" baseline="0" dirty="0">
              <a:ln w="3175">
                <a:noFill/>
              </a:ln>
              <a:effectLst/>
            </a:endParaRPr>
          </a:p>
        </p:txBody>
      </p:sp>
      <p:pic>
        <p:nvPicPr>
          <p:cNvPr id="2" name="Picture 1"/>
          <p:cNvPicPr>
            <a:picLocks noChangeAspect="1"/>
          </p:cNvPicPr>
          <p:nvPr/>
        </p:nvPicPr>
        <p:blipFill>
          <a:blip r:embed="rId3"/>
          <a:stretch>
            <a:fillRect/>
          </a:stretch>
        </p:blipFill>
        <p:spPr>
          <a:xfrm>
            <a:off x="1614487" y="1790700"/>
            <a:ext cx="5915025" cy="1562100"/>
          </a:xfrm>
          <a:prstGeom prst="rect">
            <a:avLst/>
          </a:prstGeom>
        </p:spPr>
      </p:pic>
    </p:spTree>
    <p:extLst>
      <p:ext uri="{BB962C8B-B14F-4D97-AF65-F5344CB8AC3E}">
        <p14:creationId xmlns:p14="http://schemas.microsoft.com/office/powerpoint/2010/main" val="114246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HCC16 - PPT_TEMPLATE_SCALING THE SUMMIT" val="1nlSF7vi"/>
  <p:tag name="ARTICULATE_SLIDE_THUMBNAIL_REFRESH" val="1"/>
  <p:tag name="ARTICULATE_PROJECT_OPEN" val="0"/>
  <p:tag name="ARTICULATE_SLIDE_COUNT" val="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HCC16 - PPT_Template_Scaling the summit">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38B4141F-19E8-4729-A392-CD2A2D913255}"/>
    </a:ext>
  </a:extLst>
</a:theme>
</file>

<file path=ppt/theme/theme3.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38B4141F-19E8-4729-A392-CD2A2D91325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982</Words>
  <Application>Microsoft Office PowerPoint</Application>
  <PresentationFormat>On-screen Show (16:9)</PresentationFormat>
  <Paragraphs>54</Paragraphs>
  <Slides>13</Slides>
  <Notes>2</Notes>
  <HiddenSlides>0</HiddenSlides>
  <MMClips>0</MMClips>
  <ScaleCrop>false</ScaleCrop>
  <HeadingPairs>
    <vt:vector size="8" baseType="variant">
      <vt:variant>
        <vt:lpstr>Fonts Used</vt:lpstr>
      </vt:variant>
      <vt:variant>
        <vt:i4>6</vt:i4>
      </vt:variant>
      <vt:variant>
        <vt:lpstr>Theme</vt:lpstr>
      </vt:variant>
      <vt:variant>
        <vt:i4>3</vt:i4>
      </vt:variant>
      <vt:variant>
        <vt:lpstr>Links</vt:lpstr>
      </vt:variant>
      <vt:variant>
        <vt:i4>1</vt:i4>
      </vt:variant>
      <vt:variant>
        <vt:lpstr>Slide Titles</vt:lpstr>
      </vt:variant>
      <vt:variant>
        <vt:i4>13</vt:i4>
      </vt:variant>
    </vt:vector>
  </HeadingPairs>
  <TitlesOfParts>
    <vt:vector size="23" baseType="lpstr">
      <vt:lpstr>Arial</vt:lpstr>
      <vt:lpstr>Calibri</vt:lpstr>
      <vt:lpstr>Consolas</vt:lpstr>
      <vt:lpstr>Segoe UI</vt:lpstr>
      <vt:lpstr>Segoe UI Semibold</vt:lpstr>
      <vt:lpstr>Wingdings</vt:lpstr>
      <vt:lpstr>HCC16 - PPT_Template_Scaling the summit</vt:lpstr>
      <vt:lpstr>White Template</vt:lpstr>
      <vt:lpstr>1_White Template</vt:lpstr>
      <vt:lpstr>C:\Users\unameit\Desktop\RunSteps.docx</vt:lpstr>
      <vt:lpstr>PowerPoint Presentation</vt:lpstr>
      <vt:lpstr>Introduction of the Team with Pictures  Karthik Rajendran  -Full Stack Developer    Rajaram, Senthilkumar –Full Stack Developer  </vt:lpstr>
      <vt:lpstr>PowerPoint Presentation</vt:lpstr>
      <vt:lpstr>Executive Summary  1. we use machine learning training data to simulate a device sending telemetry to Azure IoT Hub. As stated in the introduction, The simulation data set to simulate data from a set of Bank sensorss for training and testing and store to Could data storage. 2. The web applications will  retrieve the data and  populate from cloud data storage</vt:lpstr>
      <vt:lpstr>Use Case / Idea Predictive maintenance  The goal is to predict remaining useful life (RUL) of a set of bank branches. This data was generated using IOT Sensor and devices transaction. This software provides a flexible turbofan engine simulation environment to conveniently simulate the customer, control, and devices parameters. </vt:lpstr>
      <vt:lpstr>What Problem are we Solving?   The Bank is operating normally at the start of each time series and develops a fault at some point during the series. In the training set, the fault grows in magnitude until system failure. In the test set, the time series ends some time prior to system failure. The objective of the competition is to predict the number of remaining operational cycles before failure in the test set, i.e., the number of operational cycles after the last cycle that the engine will continue to operate. Also provided a vector of true Remaining Useful Life (RUL) values for the test data.</vt:lpstr>
      <vt:lpstr>Introduction to Solution  </vt:lpstr>
      <vt:lpstr>What it does (detail it out)?  This is suitable for predict the any secure information from IOT device</vt:lpstr>
      <vt:lpstr>Detailed Architecture Diagram  </vt:lpstr>
      <vt:lpstr>Architecture Explanation  Training a machine learning model with data collected from IoT devices in the cloud, deploying that model to IoT Edge, and maintaining and refining the model periodically. The processing of IoT data with machine learning, specifically on the edge. While we touch many aspects of a general machine learning workflow After Procssing the data that will store into Cloud Storage</vt:lpstr>
      <vt:lpstr>Technical Details (Explain why you have chosen particular components in your architecture)   1. We created a PowerShell script that creates an Azure virtual machine with many of the prerequisites already configured. The VM that we create needs to be able to handle nested virtualization, which is why we chose a Standard_D8s_v3 machine size. The development VM will be set up with: Windows 10 Chocolatey Docker Desktop for Windows Git for Windows Git Credential Manager for Windows .NET Core SDK Python 3 Visual Studio Code Azure PowerShell VS Code Extensions Azure IoT Tools,Python,C#,Docker,PowerShell </vt:lpstr>
      <vt:lpstr>Sample Execution Flow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Agrawal</dc:creator>
  <cp:lastModifiedBy>Windows User</cp:lastModifiedBy>
  <cp:revision>20</cp:revision>
  <dcterms:created xsi:type="dcterms:W3CDTF">2019-05-15T13:41:36Z</dcterms:created>
  <dcterms:modified xsi:type="dcterms:W3CDTF">2020-05-11T08:21:11Z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pankaga@microsoft.com</vt:lpwstr>
  </property>
  <property fmtid="{D5CDD505-2E9C-101B-9397-08002B2CF9AE}" pid="5" name="MSIP_Label_f42aa342-8706-4288-bd11-ebb85995028c_SetDate">
    <vt:lpwstr>2019-05-15T13:49:14.4653625Z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6de99c28-5804-412f-95f2-1dccd1482e03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