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D73C4D-BD35-4973-8418-7D1A93B32CD9}"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A05774-4695-4C31-AA61-EBCA5030F316}" type="slidenum">
              <a:rPr lang="en-US" smtClean="0"/>
              <a:t>‹#›</a:t>
            </a:fld>
            <a:endParaRPr lang="en-US"/>
          </a:p>
        </p:txBody>
      </p:sp>
    </p:spTree>
    <p:extLst>
      <p:ext uri="{BB962C8B-B14F-4D97-AF65-F5344CB8AC3E}">
        <p14:creationId xmlns:p14="http://schemas.microsoft.com/office/powerpoint/2010/main" val="1766423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73C4D-BD35-4973-8418-7D1A93B32CD9}"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A05774-4695-4C31-AA61-EBCA5030F316}" type="slidenum">
              <a:rPr lang="en-US" smtClean="0"/>
              <a:t>‹#›</a:t>
            </a:fld>
            <a:endParaRPr lang="en-US"/>
          </a:p>
        </p:txBody>
      </p:sp>
    </p:spTree>
    <p:extLst>
      <p:ext uri="{BB962C8B-B14F-4D97-AF65-F5344CB8AC3E}">
        <p14:creationId xmlns:p14="http://schemas.microsoft.com/office/powerpoint/2010/main" val="16538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73C4D-BD35-4973-8418-7D1A93B32CD9}"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A05774-4695-4C31-AA61-EBCA5030F316}" type="slidenum">
              <a:rPr lang="en-US" smtClean="0"/>
              <a:t>‹#›</a:t>
            </a:fld>
            <a:endParaRPr lang="en-US"/>
          </a:p>
        </p:txBody>
      </p:sp>
    </p:spTree>
    <p:extLst>
      <p:ext uri="{BB962C8B-B14F-4D97-AF65-F5344CB8AC3E}">
        <p14:creationId xmlns:p14="http://schemas.microsoft.com/office/powerpoint/2010/main" val="182236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73C4D-BD35-4973-8418-7D1A93B32CD9}"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A05774-4695-4C31-AA61-EBCA5030F316}" type="slidenum">
              <a:rPr lang="en-US" smtClean="0"/>
              <a:t>‹#›</a:t>
            </a:fld>
            <a:endParaRPr lang="en-US"/>
          </a:p>
        </p:txBody>
      </p:sp>
    </p:spTree>
    <p:extLst>
      <p:ext uri="{BB962C8B-B14F-4D97-AF65-F5344CB8AC3E}">
        <p14:creationId xmlns:p14="http://schemas.microsoft.com/office/powerpoint/2010/main" val="13467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D73C4D-BD35-4973-8418-7D1A93B32CD9}" type="datetimeFigureOut">
              <a:rPr lang="en-US" smtClean="0"/>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A05774-4695-4C31-AA61-EBCA5030F316}" type="slidenum">
              <a:rPr lang="en-US" smtClean="0"/>
              <a:t>‹#›</a:t>
            </a:fld>
            <a:endParaRPr lang="en-US"/>
          </a:p>
        </p:txBody>
      </p:sp>
    </p:spTree>
    <p:extLst>
      <p:ext uri="{BB962C8B-B14F-4D97-AF65-F5344CB8AC3E}">
        <p14:creationId xmlns:p14="http://schemas.microsoft.com/office/powerpoint/2010/main" val="305884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D73C4D-BD35-4973-8418-7D1A93B32CD9}"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A05774-4695-4C31-AA61-EBCA5030F316}" type="slidenum">
              <a:rPr lang="en-US" smtClean="0"/>
              <a:t>‹#›</a:t>
            </a:fld>
            <a:endParaRPr lang="en-US"/>
          </a:p>
        </p:txBody>
      </p:sp>
    </p:spTree>
    <p:extLst>
      <p:ext uri="{BB962C8B-B14F-4D97-AF65-F5344CB8AC3E}">
        <p14:creationId xmlns:p14="http://schemas.microsoft.com/office/powerpoint/2010/main" val="13266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D73C4D-BD35-4973-8418-7D1A93B32CD9}" type="datetimeFigureOut">
              <a:rPr lang="en-US" smtClean="0"/>
              <a:t>4/19/2020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A05774-4695-4C31-AA61-EBCA5030F316}" type="slidenum">
              <a:rPr lang="en-US" smtClean="0"/>
              <a:t>‹#›</a:t>
            </a:fld>
            <a:endParaRPr lang="en-US"/>
          </a:p>
        </p:txBody>
      </p:sp>
    </p:spTree>
    <p:extLst>
      <p:ext uri="{BB962C8B-B14F-4D97-AF65-F5344CB8AC3E}">
        <p14:creationId xmlns:p14="http://schemas.microsoft.com/office/powerpoint/2010/main" val="389038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D73C4D-BD35-4973-8418-7D1A93B32CD9}" type="datetimeFigureOut">
              <a:rPr lang="en-US" smtClean="0"/>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A05774-4695-4C31-AA61-EBCA5030F316}" type="slidenum">
              <a:rPr lang="en-US" smtClean="0"/>
              <a:t>‹#›</a:t>
            </a:fld>
            <a:endParaRPr lang="en-US"/>
          </a:p>
        </p:txBody>
      </p:sp>
    </p:spTree>
    <p:extLst>
      <p:ext uri="{BB962C8B-B14F-4D97-AF65-F5344CB8AC3E}">
        <p14:creationId xmlns:p14="http://schemas.microsoft.com/office/powerpoint/2010/main" val="2563411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73C4D-BD35-4973-8418-7D1A93B32CD9}" type="datetimeFigureOut">
              <a:rPr lang="en-US" smtClean="0"/>
              <a:t>4/19/2020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A05774-4695-4C31-AA61-EBCA5030F316}" type="slidenum">
              <a:rPr lang="en-US" smtClean="0"/>
              <a:t>‹#›</a:t>
            </a:fld>
            <a:endParaRPr lang="en-US"/>
          </a:p>
        </p:txBody>
      </p:sp>
    </p:spTree>
    <p:extLst>
      <p:ext uri="{BB962C8B-B14F-4D97-AF65-F5344CB8AC3E}">
        <p14:creationId xmlns:p14="http://schemas.microsoft.com/office/powerpoint/2010/main" val="25593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D73C4D-BD35-4973-8418-7D1A93B32CD9}"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A05774-4695-4C31-AA61-EBCA5030F316}" type="slidenum">
              <a:rPr lang="en-US" smtClean="0"/>
              <a:t>‹#›</a:t>
            </a:fld>
            <a:endParaRPr lang="en-US"/>
          </a:p>
        </p:txBody>
      </p:sp>
    </p:spTree>
    <p:extLst>
      <p:ext uri="{BB962C8B-B14F-4D97-AF65-F5344CB8AC3E}">
        <p14:creationId xmlns:p14="http://schemas.microsoft.com/office/powerpoint/2010/main" val="1559157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D73C4D-BD35-4973-8418-7D1A93B32CD9}" type="datetimeFigureOut">
              <a:rPr lang="en-US" smtClean="0"/>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A05774-4695-4C31-AA61-EBCA5030F316}" type="slidenum">
              <a:rPr lang="en-US" smtClean="0"/>
              <a:t>‹#›</a:t>
            </a:fld>
            <a:endParaRPr lang="en-US"/>
          </a:p>
        </p:txBody>
      </p:sp>
    </p:spTree>
    <p:extLst>
      <p:ext uri="{BB962C8B-B14F-4D97-AF65-F5344CB8AC3E}">
        <p14:creationId xmlns:p14="http://schemas.microsoft.com/office/powerpoint/2010/main" val="107274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73C4D-BD35-4973-8418-7D1A93B32CD9}" type="datetimeFigureOut">
              <a:rPr lang="en-US" smtClean="0"/>
              <a:t>4/19/2020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A05774-4695-4C31-AA61-EBCA5030F316}" type="slidenum">
              <a:rPr lang="en-US" smtClean="0"/>
              <a:t>‹#›</a:t>
            </a:fld>
            <a:endParaRPr lang="en-US"/>
          </a:p>
        </p:txBody>
      </p:sp>
    </p:spTree>
    <p:extLst>
      <p:ext uri="{BB962C8B-B14F-4D97-AF65-F5344CB8AC3E}">
        <p14:creationId xmlns:p14="http://schemas.microsoft.com/office/powerpoint/2010/main" val="57601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ws.amazon.com/blogs/compute/deploying-java-microservices-on-amazon-ec2-container-service/"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vskills.in/certification/tutorial/web-development/mean-stack/node-js-architecture-2/" TargetMode="External"/><Relationship Id="rId1" Type="http://schemas.openxmlformats.org/officeDocument/2006/relationships/slideLayout" Target="../slideLayouts/slideLayout4.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Comparison</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karthik</a:t>
            </a:r>
            <a:endParaRPr lang="en-US" dirty="0"/>
          </a:p>
        </p:txBody>
      </p:sp>
    </p:spTree>
    <p:extLst>
      <p:ext uri="{BB962C8B-B14F-4D97-AF65-F5344CB8AC3E}">
        <p14:creationId xmlns:p14="http://schemas.microsoft.com/office/powerpoint/2010/main" val="2636410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vs on premise</a:t>
            </a:r>
            <a:endParaRPr lang="en-US" dirty="0"/>
          </a:p>
        </p:txBody>
      </p:sp>
      <p:sp>
        <p:nvSpPr>
          <p:cNvPr id="3" name="Text Placeholder 2"/>
          <p:cNvSpPr>
            <a:spLocks noGrp="1"/>
          </p:cNvSpPr>
          <p:nvPr>
            <p:ph type="body" idx="1"/>
          </p:nvPr>
        </p:nvSpPr>
        <p:spPr/>
        <p:txBody>
          <a:bodyPr/>
          <a:lstStyle/>
          <a:p>
            <a:r>
              <a:rPr lang="en-US" dirty="0" smtClean="0"/>
              <a:t>Cloud </a:t>
            </a:r>
            <a:endParaRPr lang="en-US" dirty="0"/>
          </a:p>
        </p:txBody>
      </p:sp>
      <p:sp>
        <p:nvSpPr>
          <p:cNvPr id="4" name="Content Placeholder 3"/>
          <p:cNvSpPr>
            <a:spLocks noGrp="1"/>
          </p:cNvSpPr>
          <p:nvPr>
            <p:ph sz="half" idx="2"/>
          </p:nvPr>
        </p:nvSpPr>
        <p:spPr/>
        <p:txBody>
          <a:bodyPr>
            <a:normAutofit/>
          </a:bodyPr>
          <a:lstStyle/>
          <a:p>
            <a:r>
              <a:rPr lang="en-US" sz="1050" b="1" dirty="0"/>
              <a:t>Deployment</a:t>
            </a:r>
            <a:r>
              <a:rPr lang="en-US" sz="1050" dirty="0"/>
              <a:t>-While</a:t>
            </a:r>
            <a:r>
              <a:rPr lang="en-US" sz="1050" dirty="0" smtClean="0"/>
              <a:t> </a:t>
            </a:r>
            <a:r>
              <a:rPr lang="en-US" sz="1050" dirty="0"/>
              <a:t>there are different forms of cloud computing (such as public cloud, private cloud, and a hybrid cloud), in a public cloud computing environment, resources are hosted on the premises of the service provider but enterprises are able to access those resources and use as much as they </a:t>
            </a:r>
            <a:r>
              <a:rPr lang="en-US" sz="1050" dirty="0" smtClean="0"/>
              <a:t>want </a:t>
            </a:r>
            <a:r>
              <a:rPr lang="en-US" sz="1050" dirty="0"/>
              <a:t>at any given time</a:t>
            </a:r>
            <a:r>
              <a:rPr lang="en-US" sz="1050" dirty="0" smtClean="0"/>
              <a:t>.</a:t>
            </a:r>
          </a:p>
          <a:p>
            <a:r>
              <a:rPr lang="en-US" sz="1050" b="1" u="sng" dirty="0" smtClean="0"/>
              <a:t>Cost - E</a:t>
            </a:r>
            <a:r>
              <a:rPr lang="en-US" sz="1050" dirty="0" smtClean="0"/>
              <a:t>nterprises </a:t>
            </a:r>
            <a:r>
              <a:rPr lang="en-US" sz="1050" dirty="0"/>
              <a:t>that elect to use a cloud computing model only need to pay for the resources that they use, with none of the maintenance and upkeep costs, and the price adjusts up or down depending on how much is consumed</a:t>
            </a:r>
            <a:r>
              <a:rPr lang="en-US" sz="1050" dirty="0" smtClean="0"/>
              <a:t>.</a:t>
            </a:r>
          </a:p>
          <a:p>
            <a:r>
              <a:rPr lang="en-US" sz="1050" b="1" dirty="0" smtClean="0"/>
              <a:t>Control</a:t>
            </a:r>
            <a:r>
              <a:rPr lang="en-US" sz="1050" dirty="0" smtClean="0"/>
              <a:t> -  </a:t>
            </a:r>
            <a:r>
              <a:rPr lang="en-US" sz="1100" dirty="0"/>
              <a:t>In a cloud computing environment, even though the data and encryption keys are shared with the third-party provider, there is shared  ownership and accessibility remains an issue if there is to be any </a:t>
            </a:r>
            <a:r>
              <a:rPr lang="en-US" sz="1100" dirty="0" smtClean="0"/>
              <a:t>downtime.</a:t>
            </a:r>
          </a:p>
          <a:p>
            <a:pPr algn="just"/>
            <a:r>
              <a:rPr lang="en-US" sz="1050" b="1" dirty="0" smtClean="0"/>
              <a:t>Security-</a:t>
            </a:r>
            <a:r>
              <a:rPr lang="en-US" b="1" dirty="0" smtClean="0"/>
              <a:t> </a:t>
            </a:r>
            <a:r>
              <a:rPr lang="en-US" sz="1050" dirty="0" smtClean="0"/>
              <a:t>With Cloud ERP systems there are very less chances of any hardware, software of infrastructure malfunction that can hinder the entire operation and result in hefty losses. The ERP vendor is more likely to have multiple disaster and redundancy protocols for data security. For both platforms, reliable network connectivity plays a very important role when it comes to remote areas.</a:t>
            </a:r>
            <a:r>
              <a:rPr lang="en-US" sz="1050" b="1" dirty="0"/>
              <a:t> </a:t>
            </a:r>
            <a:endParaRPr lang="en-US" sz="1050" b="1" dirty="0" smtClean="0"/>
          </a:p>
          <a:p>
            <a:r>
              <a:rPr lang="en-US" sz="1050" b="1" dirty="0" smtClean="0"/>
              <a:t>Compliance-</a:t>
            </a:r>
            <a:r>
              <a:rPr lang="en-US" sz="1050" dirty="0" smtClean="0"/>
              <a:t>When </a:t>
            </a:r>
            <a:r>
              <a:rPr lang="en-US" sz="1050" dirty="0"/>
              <a:t>opting for a cloud computing model, companies need to ensure that the service provider is meeting the regulatory mandates within their specific industry. It is important that the data of customers, employees and partners is secure, whereby ensuring privacy.</a:t>
            </a:r>
          </a:p>
          <a:p>
            <a:endParaRPr lang="en-US" sz="1050" b="1" dirty="0" smtClean="0"/>
          </a:p>
        </p:txBody>
      </p:sp>
      <p:sp>
        <p:nvSpPr>
          <p:cNvPr id="5" name="Text Placeholder 4"/>
          <p:cNvSpPr>
            <a:spLocks noGrp="1"/>
          </p:cNvSpPr>
          <p:nvPr>
            <p:ph type="body" sz="quarter" idx="3"/>
          </p:nvPr>
        </p:nvSpPr>
        <p:spPr/>
        <p:txBody>
          <a:bodyPr/>
          <a:lstStyle/>
          <a:p>
            <a:r>
              <a:rPr lang="en-US" dirty="0" smtClean="0"/>
              <a:t>Non Cloud</a:t>
            </a:r>
            <a:endParaRPr lang="en-US" dirty="0"/>
          </a:p>
        </p:txBody>
      </p:sp>
      <p:sp>
        <p:nvSpPr>
          <p:cNvPr id="6" name="Content Placeholder 5"/>
          <p:cNvSpPr>
            <a:spLocks noGrp="1"/>
          </p:cNvSpPr>
          <p:nvPr>
            <p:ph sz="quarter" idx="4"/>
          </p:nvPr>
        </p:nvSpPr>
        <p:spPr/>
        <p:txBody>
          <a:bodyPr>
            <a:normAutofit lnSpcReduction="10000"/>
          </a:bodyPr>
          <a:lstStyle/>
          <a:p>
            <a:r>
              <a:rPr lang="en-US" sz="1050" dirty="0"/>
              <a:t>In an on-premises environment, resources are deployed in-house and within an enterprise’s IT infrastructure. An enterprise is responsible for maintaining the solution and all its </a:t>
            </a:r>
            <a:r>
              <a:rPr lang="en-US" sz="1050" dirty="0" smtClean="0"/>
              <a:t>related processes.</a:t>
            </a:r>
          </a:p>
          <a:p>
            <a:r>
              <a:rPr lang="en-US" sz="1050" dirty="0"/>
              <a:t>For enterprises that deploy software on premise, they are responsible for the ongoing costs of the server hardware, </a:t>
            </a:r>
            <a:r>
              <a:rPr lang="en-US" sz="1050" dirty="0" smtClean="0"/>
              <a:t>power </a:t>
            </a:r>
            <a:r>
              <a:rPr lang="en-US" sz="1050" dirty="0"/>
              <a:t>consumption, and space</a:t>
            </a:r>
            <a:r>
              <a:rPr lang="en-US" sz="1050" dirty="0" smtClean="0"/>
              <a:t>.</a:t>
            </a:r>
          </a:p>
          <a:p>
            <a:endParaRPr lang="en-US" sz="1100" dirty="0" smtClean="0"/>
          </a:p>
          <a:p>
            <a:r>
              <a:rPr lang="en-US" sz="1100" dirty="0" smtClean="0"/>
              <a:t>In </a:t>
            </a:r>
            <a:r>
              <a:rPr lang="en-US" sz="1100" dirty="0"/>
              <a:t>an on premises environment, enterprises enjoy complete control over their systems and maintain 100 percent privacy. These are two reasons why most big </a:t>
            </a:r>
            <a:r>
              <a:rPr lang="en-US" sz="1100" dirty="0" smtClean="0"/>
              <a:t>organizations </a:t>
            </a:r>
            <a:r>
              <a:rPr lang="en-US" sz="1100" dirty="0"/>
              <a:t>choose to stay away from the cloud</a:t>
            </a:r>
            <a:r>
              <a:rPr lang="en-US" sz="1100" dirty="0" smtClean="0"/>
              <a:t>.</a:t>
            </a:r>
          </a:p>
          <a:p>
            <a:endParaRPr lang="en-US" sz="1100" dirty="0" smtClean="0"/>
          </a:p>
          <a:p>
            <a:r>
              <a:rPr lang="en-US" sz="1200" dirty="0"/>
              <a:t>Security is an essential requirement of any </a:t>
            </a:r>
            <a:r>
              <a:rPr lang="en-US" sz="1200" dirty="0" err="1"/>
              <a:t>organisation</a:t>
            </a:r>
            <a:r>
              <a:rPr lang="en-US" sz="1200" dirty="0"/>
              <a:t> when it comes to financial account, customer and employee details.  Even though traditional on premise seems more secure as it is in-house, there are multiple measures that need to </a:t>
            </a:r>
            <a:r>
              <a:rPr lang="en-US" sz="1200" dirty="0" smtClean="0"/>
              <a:t>be </a:t>
            </a:r>
            <a:r>
              <a:rPr lang="en-US" sz="1200" dirty="0"/>
              <a:t>taken to fully maintain the security of the data</a:t>
            </a:r>
            <a:r>
              <a:rPr lang="en-US" sz="1200" dirty="0" smtClean="0"/>
              <a:t>.</a:t>
            </a:r>
          </a:p>
          <a:p>
            <a:endParaRPr lang="en-US" sz="1200" dirty="0" smtClean="0"/>
          </a:p>
          <a:p>
            <a:r>
              <a:rPr lang="en-US" sz="1050" dirty="0"/>
              <a:t>There are regulatory controls that most companies need to abide by. To meet these government and industry regulations, it is imperative that companies remain complaint and have their data in place. This can easily be if all the data is maintained in-house.</a:t>
            </a:r>
          </a:p>
        </p:txBody>
      </p:sp>
    </p:spTree>
    <p:extLst>
      <p:ext uri="{BB962C8B-B14F-4D97-AF65-F5344CB8AC3E}">
        <p14:creationId xmlns:p14="http://schemas.microsoft.com/office/powerpoint/2010/main" val="2365014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t>
            </a:r>
            <a:endParaRPr lang="en-US" dirty="0"/>
          </a:p>
        </p:txBody>
      </p:sp>
      <p:sp>
        <p:nvSpPr>
          <p:cNvPr id="3" name="Text Placeholder 2"/>
          <p:cNvSpPr>
            <a:spLocks noGrp="1"/>
          </p:cNvSpPr>
          <p:nvPr>
            <p:ph type="body" idx="1"/>
          </p:nvPr>
        </p:nvSpPr>
        <p:spPr/>
        <p:txBody>
          <a:bodyPr/>
          <a:lstStyle/>
          <a:p>
            <a:r>
              <a:rPr lang="en-US" dirty="0" smtClean="0"/>
              <a:t>Types </a:t>
            </a:r>
            <a:endParaRPr lang="en-US" dirty="0"/>
          </a:p>
        </p:txBody>
      </p:sp>
      <p:sp>
        <p:nvSpPr>
          <p:cNvPr id="5" name="Text Placeholder 4"/>
          <p:cNvSpPr>
            <a:spLocks noGrp="1"/>
          </p:cNvSpPr>
          <p:nvPr>
            <p:ph type="body" sz="quarter" idx="3"/>
          </p:nvPr>
        </p:nvSpPr>
        <p:spPr/>
        <p:txBody>
          <a:bodyPr>
            <a:normAutofit/>
          </a:bodyPr>
          <a:lstStyle/>
          <a:p>
            <a:r>
              <a:rPr lang="en-US" sz="1300" dirty="0" smtClean="0"/>
              <a:t>Descriptions</a:t>
            </a:r>
            <a:endParaRPr lang="en-US" sz="1300" dirty="0"/>
          </a:p>
        </p:txBody>
      </p:sp>
      <p:sp>
        <p:nvSpPr>
          <p:cNvPr id="6" name="Content Placeholder 5"/>
          <p:cNvSpPr>
            <a:spLocks noGrp="1"/>
          </p:cNvSpPr>
          <p:nvPr>
            <p:ph sz="quarter" idx="4"/>
          </p:nvPr>
        </p:nvSpPr>
        <p:spPr/>
        <p:txBody>
          <a:bodyPr>
            <a:normAutofit fontScale="70000" lnSpcReduction="20000"/>
          </a:bodyPr>
          <a:lstStyle/>
          <a:p>
            <a:r>
              <a:rPr lang="en-US" sz="1900" dirty="0"/>
              <a:t>IaaS: cloud-based services, pay-as-you-go for services such as storage, networking, and virtualization.</a:t>
            </a:r>
          </a:p>
          <a:p>
            <a:r>
              <a:rPr lang="en-US" sz="1900" dirty="0"/>
              <a:t>PaaS: hardware and software tools available over the internet.</a:t>
            </a:r>
          </a:p>
          <a:p>
            <a:r>
              <a:rPr lang="en-US" sz="1900" dirty="0"/>
              <a:t>SaaS: software that’s available via a third-party over the internet.</a:t>
            </a:r>
          </a:p>
          <a:p>
            <a:r>
              <a:rPr lang="en-US" sz="1900" dirty="0"/>
              <a:t>On-premise: software that’s installed in the same building as your </a:t>
            </a:r>
            <a:r>
              <a:rPr lang="en-US" sz="1900" dirty="0" smtClean="0"/>
              <a:t>business</a:t>
            </a:r>
          </a:p>
          <a:p>
            <a:r>
              <a:rPr lang="en-US" sz="1900" b="1" dirty="0"/>
              <a:t>Examples of SaaS, PaaS, and IaaS</a:t>
            </a:r>
          </a:p>
          <a:p>
            <a:r>
              <a:rPr lang="en-US" sz="1900" dirty="0"/>
              <a:t>Most businesses use a combination of SaaS and IaaS cloud computing service models, and many engage developers to create applications using PaaS, too.</a:t>
            </a:r>
          </a:p>
          <a:p>
            <a:r>
              <a:rPr lang="en-US" sz="1900" dirty="0"/>
              <a:t>SaaS examples: </a:t>
            </a:r>
            <a:r>
              <a:rPr lang="en-US" sz="1900" dirty="0" err="1"/>
              <a:t>BigCommerce</a:t>
            </a:r>
            <a:r>
              <a:rPr lang="en-US" sz="1900" dirty="0"/>
              <a:t>, Google Apps, Salesforce, Dropbox, </a:t>
            </a:r>
            <a:r>
              <a:rPr lang="en-US" sz="1900" dirty="0" err="1"/>
              <a:t>MailChimp</a:t>
            </a:r>
            <a:r>
              <a:rPr lang="en-US" sz="1900" dirty="0"/>
              <a:t>, </a:t>
            </a:r>
            <a:r>
              <a:rPr lang="en-US" sz="1900" dirty="0" err="1"/>
              <a:t>ZenDesk</a:t>
            </a:r>
            <a:r>
              <a:rPr lang="en-US" sz="1900" dirty="0"/>
              <a:t>, DocuSign, Slack, </a:t>
            </a:r>
            <a:r>
              <a:rPr lang="en-US" sz="1900" dirty="0" err="1"/>
              <a:t>Hubspot</a:t>
            </a:r>
            <a:r>
              <a:rPr lang="en-US" sz="1900" dirty="0"/>
              <a:t>.</a:t>
            </a:r>
          </a:p>
          <a:p>
            <a:r>
              <a:rPr lang="en-US" sz="1900" dirty="0"/>
              <a:t>PaaS examples: AWS Elastic Beanstalk, </a:t>
            </a:r>
            <a:r>
              <a:rPr lang="en-US" sz="1900" dirty="0" err="1"/>
              <a:t>Heroku</a:t>
            </a:r>
            <a:r>
              <a:rPr lang="en-US" sz="1900" dirty="0"/>
              <a:t>, Windows Azure (mostly used as PaaS), Force.com, </a:t>
            </a:r>
            <a:r>
              <a:rPr lang="en-US" sz="1900" dirty="0" err="1"/>
              <a:t>OpenShift</a:t>
            </a:r>
            <a:r>
              <a:rPr lang="en-US" sz="1900" dirty="0"/>
              <a:t>, Apache </a:t>
            </a:r>
            <a:r>
              <a:rPr lang="en-US" sz="1900" dirty="0" err="1"/>
              <a:t>Stratos</a:t>
            </a:r>
            <a:r>
              <a:rPr lang="en-US" sz="1900" dirty="0"/>
              <a:t>, </a:t>
            </a:r>
            <a:r>
              <a:rPr lang="en-US" sz="1900" dirty="0" err="1"/>
              <a:t>Magento</a:t>
            </a:r>
            <a:r>
              <a:rPr lang="en-US" sz="1900" dirty="0"/>
              <a:t> Commerce Cloud.</a:t>
            </a:r>
          </a:p>
          <a:p>
            <a:r>
              <a:rPr lang="en-US" sz="1900" dirty="0"/>
              <a:t>IaaS examples: AWS EC2, Ra</a:t>
            </a:r>
          </a:p>
          <a:p>
            <a:endParaRPr lang="en-US" dirty="0"/>
          </a:p>
        </p:txBody>
      </p:sp>
      <p:pic>
        <p:nvPicPr>
          <p:cNvPr id="1026" name="Picture 2" descr="saas vs paas vs iaas breakdow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9788" y="3080423"/>
            <a:ext cx="5157787" cy="2533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13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services -AWS</a:t>
            </a:r>
            <a:endParaRPr lang="en-US" dirty="0"/>
          </a:p>
        </p:txBody>
      </p:sp>
      <p:sp>
        <p:nvSpPr>
          <p:cNvPr id="3" name="Text Placeholder 2"/>
          <p:cNvSpPr>
            <a:spLocks noGrp="1"/>
          </p:cNvSpPr>
          <p:nvPr>
            <p:ph type="body" idx="1"/>
          </p:nvPr>
        </p:nvSpPr>
        <p:spPr/>
        <p:txBody>
          <a:bodyPr/>
          <a:lstStyle/>
          <a:p>
            <a:r>
              <a:rPr lang="en-US" dirty="0"/>
              <a:t>Container deployment overview</a:t>
            </a:r>
          </a:p>
          <a:p>
            <a:endParaRPr lang="en-US" dirty="0"/>
          </a:p>
        </p:txBody>
      </p:sp>
      <p:sp>
        <p:nvSpPr>
          <p:cNvPr id="5" name="Text Placeholder 4"/>
          <p:cNvSpPr>
            <a:spLocks noGrp="1"/>
          </p:cNvSpPr>
          <p:nvPr>
            <p:ph type="body" sz="quarter" idx="3"/>
          </p:nvPr>
        </p:nvSpPr>
        <p:spPr/>
        <p:txBody>
          <a:bodyPr/>
          <a:lstStyle/>
          <a:p>
            <a:r>
              <a:rPr lang="en-US" b="0" dirty="0"/>
              <a:t>This setup consists of the following resources:</a:t>
            </a:r>
            <a:endParaRPr lang="en-US" dirty="0"/>
          </a:p>
        </p:txBody>
      </p:sp>
      <p:sp>
        <p:nvSpPr>
          <p:cNvPr id="6" name="Content Placeholder 5"/>
          <p:cNvSpPr>
            <a:spLocks noGrp="1"/>
          </p:cNvSpPr>
          <p:nvPr>
            <p:ph sz="quarter" idx="4"/>
          </p:nvPr>
        </p:nvSpPr>
        <p:spPr/>
        <p:txBody>
          <a:bodyPr>
            <a:normAutofit fontScale="32500" lnSpcReduction="20000"/>
          </a:bodyPr>
          <a:lstStyle/>
          <a:p>
            <a:r>
              <a:rPr lang="en-US" dirty="0" smtClean="0"/>
              <a:t>The </a:t>
            </a:r>
            <a:r>
              <a:rPr lang="en-US" dirty="0"/>
              <a:t>client application that makes a request to the load balancer.</a:t>
            </a:r>
          </a:p>
          <a:p>
            <a:r>
              <a:rPr lang="en-US" dirty="0"/>
              <a:t>The Application Load Balancer that inspects the client request. Based on routing rules, it directs the request to an instance and port from the target group that matches the rule.</a:t>
            </a:r>
          </a:p>
          <a:p>
            <a:r>
              <a:rPr lang="en-US" dirty="0"/>
              <a:t>The Application Load Balancer that has a target group for each </a:t>
            </a:r>
            <a:r>
              <a:rPr lang="en-US" dirty="0" err="1"/>
              <a:t>microservice</a:t>
            </a:r>
            <a:r>
              <a:rPr lang="en-US" dirty="0"/>
              <a:t>. The target groups are used by the corresponding services to register available container instances. Each target group has a path, so when you call the path for a particular </a:t>
            </a:r>
            <a:r>
              <a:rPr lang="en-US" dirty="0" err="1"/>
              <a:t>microservice</a:t>
            </a:r>
            <a:r>
              <a:rPr lang="en-US" dirty="0"/>
              <a:t>, it is mapped to the correct target group. This allows you to use one Application Load Balancer to serve all the different </a:t>
            </a:r>
            <a:r>
              <a:rPr lang="en-US" dirty="0" err="1"/>
              <a:t>microservices</a:t>
            </a:r>
            <a:r>
              <a:rPr lang="en-US" dirty="0"/>
              <a:t>, accessed by the path. For example, https:///owner/* would be mapped and directed to the Owner </a:t>
            </a:r>
            <a:r>
              <a:rPr lang="en-US" dirty="0" err="1"/>
              <a:t>microservice</a:t>
            </a:r>
            <a:r>
              <a:rPr lang="en-US" dirty="0"/>
              <a:t>.</a:t>
            </a:r>
          </a:p>
          <a:p>
            <a:r>
              <a:rPr lang="en-US" dirty="0"/>
              <a:t>One Amazon ECS cluster that hosts the containers for each </a:t>
            </a:r>
            <a:r>
              <a:rPr lang="en-US" dirty="0" err="1"/>
              <a:t>microservice</a:t>
            </a:r>
            <a:r>
              <a:rPr lang="en-US" dirty="0"/>
              <a:t> of the application.</a:t>
            </a:r>
          </a:p>
          <a:p>
            <a:r>
              <a:rPr lang="en-US" dirty="0"/>
              <a:t>A VPC network to host the Amazon ECS cluster and associated security groups.</a:t>
            </a:r>
          </a:p>
          <a:p>
            <a:r>
              <a:rPr lang="en-US" dirty="0"/>
              <a:t>Because you are running multiple containers on the same instances, use dynamic port mapping to avoid port clashing. By using dynamic port mapping, the container is allocated an anonymous port on the host to which the container port (8080) is mapped. The anonymous port is registered with the Application Load Balancer and target group so that traffic is routed correctly.</a:t>
            </a:r>
          </a:p>
          <a:p>
            <a:r>
              <a:rPr lang="en-US" b="1" dirty="0"/>
              <a:t>The following is also part of the solution but not depicted in the above diagram:</a:t>
            </a:r>
          </a:p>
          <a:p>
            <a:r>
              <a:rPr lang="en-US" dirty="0"/>
              <a:t>One Amazon ECR repository for each </a:t>
            </a:r>
            <a:r>
              <a:rPr lang="en-US" dirty="0" err="1"/>
              <a:t>microservice</a:t>
            </a:r>
            <a:r>
              <a:rPr lang="en-US" dirty="0"/>
              <a:t>.</a:t>
            </a:r>
          </a:p>
          <a:p>
            <a:r>
              <a:rPr lang="en-US" dirty="0"/>
              <a:t>A service/task definition per </a:t>
            </a:r>
            <a:r>
              <a:rPr lang="en-US" dirty="0" err="1"/>
              <a:t>microservice</a:t>
            </a:r>
            <a:r>
              <a:rPr lang="en-US" dirty="0"/>
              <a:t> that spins up containers on the instances of the Amazon ECS cluster.</a:t>
            </a:r>
          </a:p>
          <a:p>
            <a:r>
              <a:rPr lang="en-US" dirty="0"/>
              <a:t>A MySQL RDS instance that hosts the applications schema. The information about the MySQL RDS instance is sent in through environment variables to the containers. That way, the application can connect to the MySQL RDS instance.</a:t>
            </a:r>
          </a:p>
          <a:p>
            <a:r>
              <a:rPr lang="en-US">
                <a:hlinkClick r:id="rId2"/>
              </a:rPr>
              <a:t>https://aws.amazon.com/blogs/compute/deploying-java-microservices-on-amazon-ec2-container-service/</a:t>
            </a:r>
            <a:endParaRPr lang="en-US" dirty="0"/>
          </a:p>
        </p:txBody>
      </p:sp>
      <p:pic>
        <p:nvPicPr>
          <p:cNvPr id="1026" name="Picture 2" descr="https://d2908q01vomqb2.cloudfront.net/1b6453892473a467d07372d45eb05abc2031647a/2017/07/10/ecs-spring-microservice-containers.pn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807346" y="2505075"/>
            <a:ext cx="3222671" cy="3684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31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ReactJS Architecture</a:t>
            </a:r>
            <a:endParaRPr lang="en-US" dirty="0"/>
          </a:p>
        </p:txBody>
      </p:sp>
      <p:sp>
        <p:nvSpPr>
          <p:cNvPr id="3" name="Text Placeholder 2"/>
          <p:cNvSpPr>
            <a:spLocks noGrp="1"/>
          </p:cNvSpPr>
          <p:nvPr>
            <p:ph type="body"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r>
              <a:rPr lang="en-US" dirty="0" smtClean="0"/>
              <a:t>Overview</a:t>
            </a:r>
            <a:endParaRPr lang="en-US" dirty="0"/>
          </a:p>
        </p:txBody>
      </p:sp>
      <p:sp>
        <p:nvSpPr>
          <p:cNvPr id="6" name="Content Placeholder 5"/>
          <p:cNvSpPr>
            <a:spLocks noGrp="1"/>
          </p:cNvSpPr>
          <p:nvPr>
            <p:ph sz="quarter" idx="4"/>
          </p:nvPr>
        </p:nvSpPr>
        <p:spPr/>
        <p:txBody>
          <a:bodyPr>
            <a:normAutofit fontScale="55000" lnSpcReduction="20000"/>
          </a:bodyPr>
          <a:lstStyle/>
          <a:p>
            <a:r>
              <a:rPr lang="en-US" dirty="0"/>
              <a:t>The higher order components are the ReactJS containers, which are not visible to the user, but they hold the main components the user will be accessing. The containers provide the UI components with the state and actions they can perform.</a:t>
            </a:r>
          </a:p>
          <a:p>
            <a:r>
              <a:rPr lang="en-US" dirty="0"/>
              <a:t>The UI ReactJS components are the one seen by the users, they are the web interface elements like labels, textbox and dropdowns. They receive parameters, perform data access by calling the Request Module (e.g. ajax get function), send actions to the </a:t>
            </a:r>
            <a:r>
              <a:rPr lang="en-US" dirty="0" err="1"/>
              <a:t>redux</a:t>
            </a:r>
            <a:r>
              <a:rPr lang="en-US" dirty="0"/>
              <a:t> store to update the state, send data to be store by a OData Services (through the Request Module again).</a:t>
            </a:r>
          </a:p>
          <a:p>
            <a:r>
              <a:rPr lang="en-US" dirty="0"/>
              <a:t>The </a:t>
            </a:r>
            <a:r>
              <a:rPr lang="en-US" dirty="0" err="1"/>
              <a:t>ReduxJS</a:t>
            </a:r>
            <a:r>
              <a:rPr lang="en-US" dirty="0"/>
              <a:t> store receives actions from the UI ReactJS components, these actions contain the information passed to the Reducers. The Reducers receive the current data state, the changing data and they return the new state.</a:t>
            </a:r>
          </a:p>
          <a:p>
            <a:endParaRPr lang="en-US" dirty="0"/>
          </a:p>
        </p:txBody>
      </p:sp>
      <p:pic>
        <p:nvPicPr>
          <p:cNvPr id="1026" name="Picture 2" descr="https://miro.medium.com/max/403/1*423HObIERrFbqgYLOVEDLg.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029" y="1681163"/>
            <a:ext cx="4615873" cy="450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20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Activity </a:t>
            </a:r>
            <a:endParaRPr lang="en-US"/>
          </a:p>
        </p:txBody>
      </p:sp>
      <p:sp>
        <p:nvSpPr>
          <p:cNvPr id="4" name="Content Placeholder 3"/>
          <p:cNvSpPr>
            <a:spLocks noGrp="1"/>
          </p:cNvSpPr>
          <p:nvPr>
            <p:ph sz="half" idx="2"/>
          </p:nvPr>
        </p:nvSpPr>
        <p:spPr/>
        <p:txBody>
          <a:bodyPr>
            <a:normAutofit/>
          </a:bodyPr>
          <a:lstStyle/>
          <a:p>
            <a:r>
              <a:rPr lang="en-US" sz="1800" dirty="0"/>
              <a:t>The UI ReactJS component is calling a get function defined at the Request Module, this functions contains the modularity to work will all the forms and organizing the data to make the request (making a very useful single functions to get data dynamically). The Request Module runs an ajax asynchronous function to the OData Services, they respond with a JSON object which is passed back to the UI ReactJS component by the Request Module after being sorted, filtered and converted to an </a:t>
            </a:r>
            <a:r>
              <a:rPr lang="en-US" sz="1800" dirty="0" smtClean="0"/>
              <a:t>immutable </a:t>
            </a:r>
            <a:r>
              <a:rPr lang="en-US" sz="1800" dirty="0"/>
              <a:t>object. Then the UI ReactJS component updates the state and re-renders itself to be presented to the user with all the information obtained by the request.</a:t>
            </a:r>
          </a:p>
        </p:txBody>
      </p:sp>
      <p:pic>
        <p:nvPicPr>
          <p:cNvPr id="2050" name="Picture 2" descr="https://miro.medium.com/max/739/1*45JAE81DHoew5GQv5ivbbQ.jpe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655060"/>
            <a:ext cx="5181600" cy="269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505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Node JS</a:t>
            </a:r>
            <a:r>
              <a:rPr lang="en-US" sz="1800" dirty="0" smtClean="0"/>
              <a:t>-Platform </a:t>
            </a:r>
            <a:r>
              <a:rPr lang="en-US" sz="1800" dirty="0"/>
              <a:t>does not follow Request/Response Multi-Threaded Stateless Model. It follows Single Threaded with Event Loop Model. Node JS Processing model mainly based on </a:t>
            </a:r>
            <a:r>
              <a:rPr lang="en-US" sz="1800" dirty="0" smtClean="0"/>
              <a:t>JavaScript </a:t>
            </a:r>
            <a:r>
              <a:rPr lang="en-US" sz="1800" dirty="0"/>
              <a:t>Event based model with </a:t>
            </a:r>
            <a:r>
              <a:rPr lang="en-US" sz="1800" dirty="0" smtClean="0"/>
              <a:t>JavaScript </a:t>
            </a:r>
            <a:r>
              <a:rPr lang="en-US" sz="1800" dirty="0"/>
              <a:t>callback mechanism</a:t>
            </a:r>
          </a:p>
        </p:txBody>
      </p:sp>
      <p:sp>
        <p:nvSpPr>
          <p:cNvPr id="4" name="Content Placeholder 3"/>
          <p:cNvSpPr>
            <a:spLocks noGrp="1"/>
          </p:cNvSpPr>
          <p:nvPr>
            <p:ph sz="half" idx="2"/>
          </p:nvPr>
        </p:nvSpPr>
        <p:spPr/>
        <p:txBody>
          <a:bodyPr>
            <a:normAutofit fontScale="40000" lnSpcReduction="20000"/>
          </a:bodyPr>
          <a:lstStyle/>
          <a:p>
            <a:r>
              <a:rPr lang="en-US" dirty="0"/>
              <a:t>Single Threaded Event Loop Model Processing Steps:</a:t>
            </a:r>
          </a:p>
          <a:p>
            <a:r>
              <a:rPr lang="en-US" dirty="0"/>
              <a:t>Clients Send request to Web Server.</a:t>
            </a:r>
          </a:p>
          <a:p>
            <a:r>
              <a:rPr lang="en-US" dirty="0"/>
              <a:t>Node JS Web Server internally maintains a Limited Thread pool to provide services to the Client Requests.</a:t>
            </a:r>
          </a:p>
          <a:p>
            <a:r>
              <a:rPr lang="en-US" dirty="0"/>
              <a:t>Node JS Web Server receives those requests and places them into a Queue. It is known as “Event Queue”.</a:t>
            </a:r>
          </a:p>
          <a:p>
            <a:r>
              <a:rPr lang="en-US" dirty="0"/>
              <a:t>Node JS Web Server internally has a Component, known as “Event Loop”. Why it got this name is that it uses indefinite loop to receive requests and process them.</a:t>
            </a:r>
          </a:p>
          <a:p>
            <a:r>
              <a:rPr lang="en-US" dirty="0"/>
              <a:t>Event Loop uses Single Thread only. It is main heart of Node JS Platform Processing Model.</a:t>
            </a:r>
          </a:p>
          <a:p>
            <a:r>
              <a:rPr lang="en-US" dirty="0"/>
              <a:t>Even Loop checks any Client Request is placed in Event Queue. If no, then wait for incoming requests for indefinitely.</a:t>
            </a:r>
          </a:p>
          <a:p>
            <a:r>
              <a:rPr lang="en-US" dirty="0"/>
              <a:t>If yes, then pick up one Client Request from Event Queue</a:t>
            </a:r>
          </a:p>
          <a:p>
            <a:pPr lvl="1"/>
            <a:r>
              <a:rPr lang="en-US" dirty="0"/>
              <a:t>Starts process that Client Request</a:t>
            </a:r>
          </a:p>
          <a:p>
            <a:pPr lvl="1"/>
            <a:r>
              <a:rPr lang="en-US" dirty="0"/>
              <a:t>If that Client Request Does Not requires any Blocking IO Operations, then process everything, prepare response and send it back to client.</a:t>
            </a:r>
          </a:p>
          <a:p>
            <a:pPr lvl="1"/>
            <a:r>
              <a:rPr lang="en-US" dirty="0"/>
              <a:t>If that Client Request requires some Blocking IO Operations like interacting with Database, File System, External Services then it will follow different approach</a:t>
            </a:r>
          </a:p>
          <a:p>
            <a:pPr lvl="2"/>
            <a:r>
              <a:rPr lang="en-US" dirty="0"/>
              <a:t>Checks Threads availability from Internal Thread Pool</a:t>
            </a:r>
          </a:p>
          <a:p>
            <a:pPr lvl="2"/>
            <a:r>
              <a:rPr lang="en-US" dirty="0"/>
              <a:t>Picks up one Thread and assign this Client Request to that thread.</a:t>
            </a:r>
          </a:p>
          <a:p>
            <a:pPr lvl="2"/>
            <a:r>
              <a:rPr lang="en-US" dirty="0"/>
              <a:t>That Thread is responsible for taking that request, process it, perform Blocking IO operations, prepare response and send it back to the Event Loop</a:t>
            </a:r>
          </a:p>
          <a:p>
            <a:pPr lvl="2"/>
            <a:r>
              <a:rPr lang="en-US" dirty="0"/>
              <a:t>Event Loop in turn, sends that Response to the respective Client.</a:t>
            </a:r>
          </a:p>
          <a:p>
            <a:r>
              <a:rPr lang="en-US">
                <a:hlinkClick r:id="rId2"/>
              </a:rPr>
              <a:t>https://www.vskills.in/certification/tutorial/web-development/mean-stack/node-js-architecture-2/</a:t>
            </a:r>
            <a:endParaRPr lang="en-US" dirty="0"/>
          </a:p>
        </p:txBody>
      </p:sp>
      <p:pic>
        <p:nvPicPr>
          <p:cNvPr id="1026" name="Picture 2" descr="https://www.vskills.in/lms/wp-content/uploads/2019/07/image080.jp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771698" y="1690688"/>
            <a:ext cx="5181600" cy="20467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vskills.in/lms/wp-content/uploads/2019/07/image08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454" y="3737420"/>
            <a:ext cx="5329843" cy="2788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690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1509</Words>
  <Application>Microsoft Office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Comparison</vt:lpstr>
      <vt:lpstr>Cloud vs on premise</vt:lpstr>
      <vt:lpstr>Cloud </vt:lpstr>
      <vt:lpstr>Micro services -AWS</vt:lpstr>
      <vt:lpstr>ReactJS Architecture</vt:lpstr>
      <vt:lpstr>Activity </vt:lpstr>
      <vt:lpstr>Node JS-Platform does not follow Request/Response Multi-Threaded Stateless Model. It follows Single Threaded with Event Loop Model. Node JS Processing model mainly based on JavaScript Event based model with JavaScript callback mechanism</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Comparision</dc:title>
  <dc:creator>Windows User</dc:creator>
  <cp:lastModifiedBy>Windows User</cp:lastModifiedBy>
  <cp:revision>22</cp:revision>
  <dcterms:created xsi:type="dcterms:W3CDTF">2020-04-10T08:40:34Z</dcterms:created>
  <dcterms:modified xsi:type="dcterms:W3CDTF">2020-04-19T15:21:56Z</dcterms:modified>
</cp:coreProperties>
</file>