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dotnet.microsoft.com/" TargetMode="External"/><Relationship Id="rId13" Type="http://schemas.openxmlformats.org/officeDocument/2006/relationships/hyperlink" Target="https://marketplace.visualstudio.com/items?itemName=vsciot-vscode.azure-iot-tools" TargetMode="External"/><Relationship Id="rId3" Type="http://schemas.openxmlformats.org/officeDocument/2006/relationships/hyperlink" Target="https://docs.microsoft.com/en-us/azure/virtual-machines/dv3-dsv3-series" TargetMode="External"/><Relationship Id="rId7" Type="http://schemas.openxmlformats.org/officeDocument/2006/relationships/hyperlink" Target="https://github.com/Microsoft/Git-Credential-Manager-for-Windows" TargetMode="External"/><Relationship Id="rId12" Type="http://schemas.openxmlformats.org/officeDocument/2006/relationships/hyperlink" Target="https://marketplace.visualstudio.com/search?target=VSCode" TargetMode="External"/><Relationship Id="rId17" Type="http://schemas.openxmlformats.org/officeDocument/2006/relationships/hyperlink" Target="https://marketplace.visualstudio.com/items?itemName=ms-vscode.PowerShell" TargetMode="External"/><Relationship Id="rId2" Type="http://schemas.openxmlformats.org/officeDocument/2006/relationships/hyperlink" Target="https://docs.microsoft.com/azure/virtual-machines/windows/nested-virtualization" TargetMode="External"/><Relationship Id="rId16" Type="http://schemas.openxmlformats.org/officeDocument/2006/relationships/hyperlink" Target="https://marketplace.visualstudio.com/items?itemName=PeterJausovec.vscode-docker" TargetMode="External"/><Relationship Id="rId1" Type="http://schemas.openxmlformats.org/officeDocument/2006/relationships/slideLayout" Target="../slideLayouts/slideLayout2.xml"/><Relationship Id="rId6" Type="http://schemas.openxmlformats.org/officeDocument/2006/relationships/hyperlink" Target="https://gitforwindows.org/" TargetMode="External"/><Relationship Id="rId11" Type="http://schemas.openxmlformats.org/officeDocument/2006/relationships/hyperlink" Target="https://docs.microsoft.com/powershell/azure/overview?view=azps-1.1.0" TargetMode="External"/><Relationship Id="rId5" Type="http://schemas.openxmlformats.org/officeDocument/2006/relationships/hyperlink" Target="https://www.docker.com/products/docker-desktop" TargetMode="External"/><Relationship Id="rId15" Type="http://schemas.openxmlformats.org/officeDocument/2006/relationships/hyperlink" Target="https://marketplace.visualstudio.com/items?itemName=ms-dotnettools.csharp" TargetMode="External"/><Relationship Id="rId10" Type="http://schemas.openxmlformats.org/officeDocument/2006/relationships/hyperlink" Target="https://code.visualstudio.com/" TargetMode="External"/><Relationship Id="rId4" Type="http://schemas.openxmlformats.org/officeDocument/2006/relationships/hyperlink" Target="https://chocolatey.org/" TargetMode="External"/><Relationship Id="rId9" Type="http://schemas.openxmlformats.org/officeDocument/2006/relationships/hyperlink" Target="https://www.python.org/" TargetMode="External"/><Relationship Id="rId14" Type="http://schemas.openxmlformats.org/officeDocument/2006/relationships/hyperlink" Target="https://marketplace.visualstudio.com/items?itemName=ms-python.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Caliber 2020 Hackathon Submission</a:t>
            </a:r>
            <a:endParaRPr lang="en-US" dirty="0"/>
          </a:p>
        </p:txBody>
      </p:sp>
      <p:sp>
        <p:nvSpPr>
          <p:cNvPr id="3" name="Subtitle 2"/>
          <p:cNvSpPr>
            <a:spLocks noGrp="1"/>
          </p:cNvSpPr>
          <p:nvPr>
            <p:ph type="subTitle" idx="1"/>
          </p:nvPr>
        </p:nvSpPr>
        <p:spPr/>
        <p:txBody>
          <a:bodyPr/>
          <a:lstStyle/>
          <a:p>
            <a:r>
              <a:rPr lang="en-US" dirty="0" smtClean="0"/>
              <a:t>BANK  AI </a:t>
            </a:r>
          </a:p>
          <a:p>
            <a:r>
              <a:rPr lang="en-US" dirty="0" smtClean="0"/>
              <a:t>TEAM  KARTHIK RAJENDRAN(454988)</a:t>
            </a:r>
            <a:endParaRPr lang="en-US" dirty="0"/>
          </a:p>
          <a:p>
            <a:endParaRPr lang="en-US" dirty="0" smtClean="0"/>
          </a:p>
        </p:txBody>
      </p:sp>
    </p:spTree>
    <p:extLst>
      <p:ext uri="{BB962C8B-B14F-4D97-AF65-F5344CB8AC3E}">
        <p14:creationId xmlns:p14="http://schemas.microsoft.com/office/powerpoint/2010/main" val="47319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171717"/>
                </a:solidFill>
                <a:latin typeface="Segoe UI" panose="020B0502040204020203" pitchFamily="34" charset="0"/>
              </a:rPr>
              <a:t>Use case: Predictive maintenance</a:t>
            </a:r>
          </a:p>
        </p:txBody>
      </p:sp>
      <p:sp>
        <p:nvSpPr>
          <p:cNvPr id="3" name="Content Placeholder 2"/>
          <p:cNvSpPr>
            <a:spLocks noGrp="1"/>
          </p:cNvSpPr>
          <p:nvPr>
            <p:ph idx="1"/>
          </p:nvPr>
        </p:nvSpPr>
        <p:spPr/>
        <p:txBody>
          <a:bodyPr/>
          <a:lstStyle/>
          <a:p>
            <a:r>
              <a:rPr lang="en-US" dirty="0">
                <a:solidFill>
                  <a:srgbClr val="171717"/>
                </a:solidFill>
                <a:latin typeface="Segoe UI" panose="020B0502040204020203" pitchFamily="34" charset="0"/>
              </a:rPr>
              <a:t>The goal is to predict remaining useful life (RUL) of a set of bank branches. This data was generated using IOT Sensor and devices </a:t>
            </a:r>
            <a:r>
              <a:rPr lang="en-US" dirty="0" err="1">
                <a:solidFill>
                  <a:srgbClr val="171717"/>
                </a:solidFill>
                <a:latin typeface="Segoe UI" panose="020B0502040204020203" pitchFamily="34" charset="0"/>
              </a:rPr>
              <a:t>transaction.This</a:t>
            </a:r>
            <a:r>
              <a:rPr lang="en-US" dirty="0">
                <a:solidFill>
                  <a:srgbClr val="171717"/>
                </a:solidFill>
                <a:latin typeface="Segoe UI" panose="020B0502040204020203" pitchFamily="34" charset="0"/>
              </a:rPr>
              <a:t> software provides a flexible turbofan engine simulation environment to conveniently simulate the </a:t>
            </a:r>
            <a:r>
              <a:rPr lang="en-US" dirty="0" smtClean="0">
                <a:solidFill>
                  <a:srgbClr val="171717"/>
                </a:solidFill>
                <a:latin typeface="Segoe UI" panose="020B0502040204020203" pitchFamily="34" charset="0"/>
              </a:rPr>
              <a:t>customer, </a:t>
            </a:r>
            <a:r>
              <a:rPr lang="en-US" dirty="0">
                <a:solidFill>
                  <a:srgbClr val="171717"/>
                </a:solidFill>
                <a:latin typeface="Segoe UI" panose="020B0502040204020203" pitchFamily="34" charset="0"/>
              </a:rPr>
              <a:t>control, and </a:t>
            </a:r>
            <a:r>
              <a:rPr lang="en-US" dirty="0" smtClean="0">
                <a:solidFill>
                  <a:srgbClr val="171717"/>
                </a:solidFill>
                <a:latin typeface="Segoe UI" panose="020B0502040204020203" pitchFamily="34" charset="0"/>
              </a:rPr>
              <a:t>devices </a:t>
            </a:r>
            <a:r>
              <a:rPr lang="en-US" dirty="0">
                <a:solidFill>
                  <a:srgbClr val="171717"/>
                </a:solidFill>
                <a:latin typeface="Segoe UI" panose="020B0502040204020203" pitchFamily="34" charset="0"/>
              </a:rPr>
              <a:t>parameters.</a:t>
            </a:r>
          </a:p>
          <a:p>
            <a:endParaRPr lang="en-US" dirty="0"/>
          </a:p>
        </p:txBody>
      </p:sp>
    </p:spTree>
    <p:extLst>
      <p:ext uri="{BB962C8B-B14F-4D97-AF65-F5344CB8AC3E}">
        <p14:creationId xmlns:p14="http://schemas.microsoft.com/office/powerpoint/2010/main" val="237776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Solutions</a:t>
            </a:r>
            <a:endParaRPr lang="en-US" dirty="0"/>
          </a:p>
        </p:txBody>
      </p:sp>
      <p:sp>
        <p:nvSpPr>
          <p:cNvPr id="6" name="Content Placeholder 5"/>
          <p:cNvSpPr>
            <a:spLocks noGrp="1"/>
          </p:cNvSpPr>
          <p:nvPr>
            <p:ph sz="quarter" idx="4"/>
          </p:nvPr>
        </p:nvSpPr>
        <p:spPr>
          <a:xfrm>
            <a:off x="5602778" y="2427316"/>
            <a:ext cx="6483927" cy="3973484"/>
          </a:xfrm>
        </p:spPr>
        <p:txBody>
          <a:bodyPr>
            <a:normAutofit fontScale="32500" lnSpcReduction="20000"/>
          </a:bodyPr>
          <a:lstStyle/>
          <a:p>
            <a:r>
              <a:rPr lang="en-US" sz="3200" b="1" dirty="0">
                <a:latin typeface="Calibri" panose="020F0502020204030204" pitchFamily="34" charset="0"/>
                <a:cs typeface="Calibri" panose="020F0502020204030204" pitchFamily="34" charset="0"/>
              </a:rPr>
              <a:t>Collect training data</a:t>
            </a:r>
            <a:r>
              <a:rPr lang="en-US" sz="3200" dirty="0">
                <a:latin typeface="Calibri" panose="020F0502020204030204" pitchFamily="34" charset="0"/>
                <a:cs typeface="Calibri" panose="020F0502020204030204" pitchFamily="34" charset="0"/>
              </a:rPr>
              <a:t>: The process begins by collecting training data. In some cases, data has already been collected and is available in a database, or in form of data files. In other cases, especially for </a:t>
            </a:r>
            <a:r>
              <a:rPr lang="en-US" sz="3200" dirty="0" err="1">
                <a:latin typeface="Calibri" panose="020F0502020204030204" pitchFamily="34" charset="0"/>
                <a:cs typeface="Calibri" panose="020F0502020204030204" pitchFamily="34" charset="0"/>
              </a:rPr>
              <a:t>IoT</a:t>
            </a:r>
            <a:r>
              <a:rPr lang="en-US" sz="3200" dirty="0">
                <a:latin typeface="Calibri" panose="020F0502020204030204" pitchFamily="34" charset="0"/>
                <a:cs typeface="Calibri" panose="020F0502020204030204" pitchFamily="34" charset="0"/>
              </a:rPr>
              <a:t> scenarios, the data needs to be collected from </a:t>
            </a:r>
            <a:r>
              <a:rPr lang="en-US" sz="3200" dirty="0" err="1">
                <a:latin typeface="Calibri" panose="020F0502020204030204" pitchFamily="34" charset="0"/>
                <a:cs typeface="Calibri" panose="020F0502020204030204" pitchFamily="34" charset="0"/>
              </a:rPr>
              <a:t>IoT</a:t>
            </a:r>
            <a:r>
              <a:rPr lang="en-US" sz="3200" dirty="0">
                <a:latin typeface="Calibri" panose="020F0502020204030204" pitchFamily="34" charset="0"/>
                <a:cs typeface="Calibri" panose="020F0502020204030204" pitchFamily="34" charset="0"/>
              </a:rPr>
              <a:t> devices and sensors and stored in the cloud.</a:t>
            </a:r>
          </a:p>
          <a:p>
            <a:r>
              <a:rPr lang="en-US" sz="3200" dirty="0">
                <a:latin typeface="Calibri" panose="020F0502020204030204" pitchFamily="34" charset="0"/>
                <a:cs typeface="Calibri" panose="020F0502020204030204" pitchFamily="34" charset="0"/>
              </a:rPr>
              <a:t>We assume that you don't have a collection of turbofan engines, so the project files include a simple device simulator that sends the NASA device data to the cloud.</a:t>
            </a:r>
          </a:p>
          <a:p>
            <a:r>
              <a:rPr lang="en-US" sz="3200" b="1" dirty="0">
                <a:latin typeface="Calibri" panose="020F0502020204030204" pitchFamily="34" charset="0"/>
                <a:cs typeface="Calibri" panose="020F0502020204030204" pitchFamily="34" charset="0"/>
              </a:rPr>
              <a:t>Prepare data</a:t>
            </a:r>
            <a:r>
              <a:rPr lang="en-US" sz="3200" dirty="0">
                <a:latin typeface="Calibri" panose="020F0502020204030204" pitchFamily="34" charset="0"/>
                <a:cs typeface="Calibri" panose="020F0502020204030204" pitchFamily="34" charset="0"/>
              </a:rPr>
              <a:t>. In most cases, the raw data as collected from devices and sensors will require preparation for machine learning. This step may involve data clean up, data reformatting, or preprocessing to inject additional information machine learning can key off.</a:t>
            </a:r>
          </a:p>
          <a:p>
            <a:r>
              <a:rPr lang="en-US" sz="3200" dirty="0">
                <a:latin typeface="Calibri" panose="020F0502020204030204" pitchFamily="34" charset="0"/>
                <a:cs typeface="Calibri" panose="020F0502020204030204" pitchFamily="34" charset="0"/>
              </a:rPr>
              <a:t>For our airplane engine machine data, data preparation involves calculating explicit time-to-failure times for every data point in the sample based on the actual observations on the data. This information allows the machine learning algorithm to find correlations between actual sensor data patterns and the expected remaining life time of the engine. This step is highly domain-specific.</a:t>
            </a:r>
          </a:p>
          <a:p>
            <a:r>
              <a:rPr lang="en-US" sz="3200" b="1" dirty="0">
                <a:latin typeface="Calibri" panose="020F0502020204030204" pitchFamily="34" charset="0"/>
                <a:cs typeface="Calibri" panose="020F0502020204030204" pitchFamily="34" charset="0"/>
              </a:rPr>
              <a:t>Build a machine learning model</a:t>
            </a:r>
            <a:r>
              <a:rPr lang="en-US" sz="3200" dirty="0">
                <a:latin typeface="Calibri" panose="020F0502020204030204" pitchFamily="34" charset="0"/>
                <a:cs typeface="Calibri" panose="020F0502020204030204" pitchFamily="34" charset="0"/>
              </a:rPr>
              <a:t>. Based on the prepared data, we can now experiment with different machine learning algorithms and parameterizations to train models and compare the results to one another.</a:t>
            </a:r>
          </a:p>
          <a:p>
            <a:r>
              <a:rPr lang="en-US" sz="3200" dirty="0">
                <a:latin typeface="Calibri" panose="020F0502020204030204" pitchFamily="34" charset="0"/>
                <a:cs typeface="Calibri" panose="020F0502020204030204" pitchFamily="34" charset="0"/>
              </a:rPr>
              <a:t>In this case, for testing we compare the predicted outcome computed by the model with the real outcome observed on a set of engines. In Azure Machine Learning, we can manage the different iterations of models we create in a model registry.</a:t>
            </a:r>
          </a:p>
          <a:p>
            <a:r>
              <a:rPr lang="en-US" sz="3200" b="1" dirty="0">
                <a:latin typeface="Calibri" panose="020F0502020204030204" pitchFamily="34" charset="0"/>
                <a:cs typeface="Calibri" panose="020F0502020204030204" pitchFamily="34" charset="0"/>
              </a:rPr>
              <a:t>Deploy the model</a:t>
            </a:r>
            <a:r>
              <a:rPr lang="en-US" sz="3200" dirty="0">
                <a:latin typeface="Calibri" panose="020F0502020204030204" pitchFamily="34" charset="0"/>
                <a:cs typeface="Calibri" panose="020F0502020204030204" pitchFamily="34" charset="0"/>
              </a:rPr>
              <a:t>. Once we have a model that satisfies our success criteria, we can move to deployment. That involves wrapping the model into a web service app that can be fed with data using REST calls and return analysis results. The web service app is then packaged into a </a:t>
            </a:r>
            <a:r>
              <a:rPr lang="en-US" sz="3200" dirty="0" err="1">
                <a:latin typeface="Calibri" panose="020F0502020204030204" pitchFamily="34" charset="0"/>
                <a:cs typeface="Calibri" panose="020F0502020204030204" pitchFamily="34" charset="0"/>
              </a:rPr>
              <a:t>docker</a:t>
            </a:r>
            <a:r>
              <a:rPr lang="en-US" sz="3200" dirty="0">
                <a:latin typeface="Calibri" panose="020F0502020204030204" pitchFamily="34" charset="0"/>
                <a:cs typeface="Calibri" panose="020F0502020204030204" pitchFamily="34" charset="0"/>
              </a:rPr>
              <a:t> container, which in turn can be deployed either in the cloud or as an </a:t>
            </a:r>
            <a:r>
              <a:rPr lang="en-US" sz="3200" dirty="0" err="1">
                <a:latin typeface="Calibri" panose="020F0502020204030204" pitchFamily="34" charset="0"/>
                <a:cs typeface="Calibri" panose="020F0502020204030204" pitchFamily="34" charset="0"/>
              </a:rPr>
              <a:t>IoT</a:t>
            </a:r>
            <a:r>
              <a:rPr lang="en-US" sz="3200" dirty="0">
                <a:latin typeface="Calibri" panose="020F0502020204030204" pitchFamily="34" charset="0"/>
                <a:cs typeface="Calibri" panose="020F0502020204030204" pitchFamily="34" charset="0"/>
              </a:rPr>
              <a:t> Edge module. In this example, we focus on deployment to </a:t>
            </a:r>
            <a:r>
              <a:rPr lang="en-US" sz="3200" dirty="0" err="1">
                <a:latin typeface="Calibri" panose="020F0502020204030204" pitchFamily="34" charset="0"/>
                <a:cs typeface="Calibri" panose="020F0502020204030204" pitchFamily="34" charset="0"/>
              </a:rPr>
              <a:t>IoT</a:t>
            </a:r>
            <a:r>
              <a:rPr lang="en-US" sz="3200" dirty="0">
                <a:latin typeface="Calibri" panose="020F0502020204030204" pitchFamily="34" charset="0"/>
                <a:cs typeface="Calibri" panose="020F0502020204030204" pitchFamily="34" charset="0"/>
              </a:rPr>
              <a:t> Edge.</a:t>
            </a:r>
          </a:p>
          <a:p>
            <a:r>
              <a:rPr lang="en-US" sz="3200" b="1" dirty="0">
                <a:latin typeface="Calibri" panose="020F0502020204030204" pitchFamily="34" charset="0"/>
                <a:cs typeface="Calibri" panose="020F0502020204030204" pitchFamily="34" charset="0"/>
              </a:rPr>
              <a:t>Maintain and refine the model</a:t>
            </a:r>
            <a:r>
              <a:rPr lang="en-US" sz="3200" dirty="0">
                <a:latin typeface="Calibri" panose="020F0502020204030204" pitchFamily="34" charset="0"/>
                <a:cs typeface="Calibri" panose="020F0502020204030204" pitchFamily="34" charset="0"/>
              </a:rPr>
              <a:t>. Our work is not done once the model is deployed. In many cases, we want to continue collecting data and periodically upload that data to the cloud. We can then use this data to retrain and refine our model, which we then can redeploy to </a:t>
            </a:r>
            <a:r>
              <a:rPr lang="en-US" sz="3200" dirty="0" err="1">
                <a:latin typeface="Calibri" panose="020F0502020204030204" pitchFamily="34" charset="0"/>
                <a:cs typeface="Calibri" panose="020F0502020204030204" pitchFamily="34" charset="0"/>
              </a:rPr>
              <a:t>IoT</a:t>
            </a:r>
            <a:r>
              <a:rPr lang="en-US" sz="3200" dirty="0">
                <a:latin typeface="Calibri" panose="020F0502020204030204" pitchFamily="34" charset="0"/>
                <a:cs typeface="Calibri" panose="020F0502020204030204" pitchFamily="34" charset="0"/>
              </a:rPr>
              <a:t> Edge.</a:t>
            </a:r>
          </a:p>
          <a:p>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48146" y="2307855"/>
            <a:ext cx="4314764" cy="398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2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idx="1"/>
          </p:nvPr>
        </p:nvSpPr>
        <p:spPr>
          <a:xfrm>
            <a:off x="656705" y="2236124"/>
            <a:ext cx="9518073" cy="4397432"/>
          </a:xfrm>
        </p:spPr>
        <p:txBody>
          <a:bodyPr>
            <a:normAutofit fontScale="25000" lnSpcReduction="20000"/>
          </a:bodyPr>
          <a:lstStyle/>
          <a:p>
            <a:r>
              <a:rPr lang="en-US" sz="4200" b="1" dirty="0">
                <a:latin typeface="Calibri" panose="020F0502020204030204" pitchFamily="34" charset="0"/>
                <a:cs typeface="Calibri" panose="020F0502020204030204" pitchFamily="34" charset="0"/>
              </a:rPr>
              <a:t>Set up the development VM</a:t>
            </a:r>
          </a:p>
          <a:p>
            <a:r>
              <a:rPr lang="en-US" sz="4200" dirty="0">
                <a:latin typeface="Calibri" panose="020F0502020204030204" pitchFamily="34" charset="0"/>
                <a:cs typeface="Calibri" panose="020F0502020204030204" pitchFamily="34" charset="0"/>
              </a:rPr>
              <a:t>This step is typically performed by a cloud developer. Some of the software may also be helpful for a data scientist.</a:t>
            </a:r>
          </a:p>
          <a:p>
            <a:r>
              <a:rPr lang="en-US" sz="4200" dirty="0">
                <a:latin typeface="Calibri" panose="020F0502020204030204" pitchFamily="34" charset="0"/>
                <a:cs typeface="Calibri" panose="020F0502020204030204" pitchFamily="34" charset="0"/>
              </a:rPr>
              <a:t>We created a PowerShell script that creates an Azure virtual machine with many of the prerequisites already configured. The VM that we create needs to be able to handle </a:t>
            </a:r>
            <a:r>
              <a:rPr lang="en-US" sz="4200" u="sng" dirty="0">
                <a:latin typeface="Calibri" panose="020F0502020204030204" pitchFamily="34" charset="0"/>
                <a:cs typeface="Calibri" panose="020F0502020204030204" pitchFamily="34" charset="0"/>
                <a:hlinkClick r:id="rId2"/>
              </a:rPr>
              <a:t>nested virtualization</a:t>
            </a:r>
            <a:r>
              <a:rPr lang="en-US" sz="4200" dirty="0">
                <a:latin typeface="Calibri" panose="020F0502020204030204" pitchFamily="34" charset="0"/>
                <a:cs typeface="Calibri" panose="020F0502020204030204" pitchFamily="34" charset="0"/>
              </a:rPr>
              <a:t>, which is why we chose a </a:t>
            </a:r>
            <a:r>
              <a:rPr lang="en-US" sz="4200" u="sng" dirty="0">
                <a:latin typeface="Calibri" panose="020F0502020204030204" pitchFamily="34" charset="0"/>
                <a:cs typeface="Calibri" panose="020F0502020204030204" pitchFamily="34" charset="0"/>
                <a:hlinkClick r:id="rId3"/>
              </a:rPr>
              <a:t>Standard_D8s_v3</a:t>
            </a:r>
            <a:r>
              <a:rPr lang="en-US" sz="4200" dirty="0">
                <a:latin typeface="Calibri" panose="020F0502020204030204" pitchFamily="34" charset="0"/>
                <a:cs typeface="Calibri" panose="020F0502020204030204" pitchFamily="34" charset="0"/>
              </a:rPr>
              <a:t> machine size.</a:t>
            </a:r>
          </a:p>
          <a:p>
            <a:r>
              <a:rPr lang="en-US" sz="4200" dirty="0">
                <a:latin typeface="Calibri" panose="020F0502020204030204" pitchFamily="34" charset="0"/>
                <a:cs typeface="Calibri" panose="020F0502020204030204" pitchFamily="34" charset="0"/>
              </a:rPr>
              <a:t>The development VM will be set up with:</a:t>
            </a:r>
          </a:p>
          <a:p>
            <a:r>
              <a:rPr lang="en-US" sz="4200" dirty="0">
                <a:latin typeface="Calibri" panose="020F0502020204030204" pitchFamily="34" charset="0"/>
                <a:cs typeface="Calibri" panose="020F0502020204030204" pitchFamily="34" charset="0"/>
              </a:rPr>
              <a:t>Windows 10</a:t>
            </a:r>
          </a:p>
          <a:p>
            <a:r>
              <a:rPr lang="en-US" sz="4200" dirty="0">
                <a:latin typeface="Calibri" panose="020F0502020204030204" pitchFamily="34" charset="0"/>
                <a:cs typeface="Calibri" panose="020F0502020204030204" pitchFamily="34" charset="0"/>
                <a:hlinkClick r:id="rId4"/>
              </a:rPr>
              <a:t>Chocolatey</a:t>
            </a:r>
            <a:endParaRPr lang="en-US" sz="4200" dirty="0">
              <a:latin typeface="Calibri" panose="020F0502020204030204" pitchFamily="34" charset="0"/>
              <a:cs typeface="Calibri" panose="020F0502020204030204" pitchFamily="34" charset="0"/>
            </a:endParaRPr>
          </a:p>
          <a:p>
            <a:r>
              <a:rPr lang="en-US" sz="4400" dirty="0">
                <a:latin typeface="Calibri" panose="020F0502020204030204" pitchFamily="34" charset="0"/>
                <a:cs typeface="Calibri" panose="020F0502020204030204" pitchFamily="34" charset="0"/>
                <a:hlinkClick r:id="rId5"/>
              </a:rPr>
              <a:t>Docker Desktop for Windows</a:t>
            </a:r>
            <a:endParaRPr lang="en-US" sz="4400" dirty="0">
              <a:latin typeface="Calibri" panose="020F0502020204030204" pitchFamily="34" charset="0"/>
              <a:cs typeface="Calibri" panose="020F0502020204030204" pitchFamily="34" charset="0"/>
            </a:endParaRPr>
          </a:p>
          <a:p>
            <a:r>
              <a:rPr lang="en-US" sz="4400" dirty="0" err="1">
                <a:latin typeface="Calibri" panose="020F0502020204030204" pitchFamily="34" charset="0"/>
                <a:cs typeface="Calibri" panose="020F0502020204030204" pitchFamily="34" charset="0"/>
                <a:hlinkClick r:id="rId6"/>
              </a:rPr>
              <a:t>Git</a:t>
            </a:r>
            <a:r>
              <a:rPr lang="en-US" sz="4400" dirty="0">
                <a:latin typeface="Calibri" panose="020F0502020204030204" pitchFamily="34" charset="0"/>
                <a:cs typeface="Calibri" panose="020F0502020204030204" pitchFamily="34" charset="0"/>
                <a:hlinkClick r:id="rId6"/>
              </a:rPr>
              <a:t> for Windows</a:t>
            </a:r>
            <a:endParaRPr lang="en-US" sz="4400" dirty="0">
              <a:latin typeface="Calibri" panose="020F0502020204030204" pitchFamily="34" charset="0"/>
              <a:cs typeface="Calibri" panose="020F0502020204030204" pitchFamily="34" charset="0"/>
            </a:endParaRPr>
          </a:p>
          <a:p>
            <a:r>
              <a:rPr lang="en-US" sz="4400" dirty="0" err="1">
                <a:latin typeface="Calibri" panose="020F0502020204030204" pitchFamily="34" charset="0"/>
                <a:cs typeface="Calibri" panose="020F0502020204030204" pitchFamily="34" charset="0"/>
                <a:hlinkClick r:id="rId7"/>
              </a:rPr>
              <a:t>Git</a:t>
            </a:r>
            <a:r>
              <a:rPr lang="en-US" sz="4400" dirty="0">
                <a:latin typeface="Calibri" panose="020F0502020204030204" pitchFamily="34" charset="0"/>
                <a:cs typeface="Calibri" panose="020F0502020204030204" pitchFamily="34" charset="0"/>
                <a:hlinkClick r:id="rId7"/>
              </a:rPr>
              <a:t> Credential Manager for Windows</a:t>
            </a:r>
            <a:endParaRPr lang="en-US" sz="4400" dirty="0">
              <a:latin typeface="Calibri" panose="020F0502020204030204" pitchFamily="34" charset="0"/>
              <a:cs typeface="Calibri" panose="020F0502020204030204" pitchFamily="34" charset="0"/>
            </a:endParaRPr>
          </a:p>
          <a:p>
            <a:r>
              <a:rPr lang="en-US" sz="4400" dirty="0">
                <a:latin typeface="Calibri" panose="020F0502020204030204" pitchFamily="34" charset="0"/>
                <a:cs typeface="Calibri" panose="020F0502020204030204" pitchFamily="34" charset="0"/>
                <a:hlinkClick r:id="rId8"/>
              </a:rPr>
              <a:t>.NET Core SDK</a:t>
            </a:r>
            <a:endParaRPr lang="en-US" sz="4400" dirty="0">
              <a:latin typeface="Calibri" panose="020F0502020204030204" pitchFamily="34" charset="0"/>
              <a:cs typeface="Calibri" panose="020F0502020204030204" pitchFamily="34" charset="0"/>
            </a:endParaRPr>
          </a:p>
          <a:p>
            <a:r>
              <a:rPr lang="en-US" sz="4400" dirty="0">
                <a:latin typeface="Calibri" panose="020F0502020204030204" pitchFamily="34" charset="0"/>
                <a:cs typeface="Calibri" panose="020F0502020204030204" pitchFamily="34" charset="0"/>
                <a:hlinkClick r:id="rId9"/>
              </a:rPr>
              <a:t>Python 3</a:t>
            </a:r>
            <a:endParaRPr lang="en-US" sz="4400" dirty="0">
              <a:latin typeface="Calibri" panose="020F0502020204030204" pitchFamily="34" charset="0"/>
              <a:cs typeface="Calibri" panose="020F0502020204030204" pitchFamily="34" charset="0"/>
            </a:endParaRPr>
          </a:p>
          <a:p>
            <a:r>
              <a:rPr lang="en-US" sz="4400" dirty="0">
                <a:latin typeface="Calibri" panose="020F0502020204030204" pitchFamily="34" charset="0"/>
                <a:cs typeface="Calibri" panose="020F0502020204030204" pitchFamily="34" charset="0"/>
                <a:hlinkClick r:id="rId10"/>
              </a:rPr>
              <a:t>Visual Studio Code</a:t>
            </a:r>
            <a:endParaRPr lang="en-US" sz="4400" dirty="0">
              <a:latin typeface="Calibri" panose="020F0502020204030204" pitchFamily="34" charset="0"/>
              <a:cs typeface="Calibri" panose="020F0502020204030204" pitchFamily="34" charset="0"/>
            </a:endParaRPr>
          </a:p>
          <a:p>
            <a:r>
              <a:rPr lang="en-US" sz="4400" dirty="0">
                <a:latin typeface="Calibri" panose="020F0502020204030204" pitchFamily="34" charset="0"/>
                <a:cs typeface="Calibri" panose="020F0502020204030204" pitchFamily="34" charset="0"/>
                <a:hlinkClick r:id="rId11"/>
              </a:rPr>
              <a:t>Azure PowerShell</a:t>
            </a:r>
            <a:endParaRPr lang="en-US" sz="4400" dirty="0">
              <a:latin typeface="Calibri" panose="020F0502020204030204" pitchFamily="34" charset="0"/>
              <a:cs typeface="Calibri" panose="020F0502020204030204" pitchFamily="34" charset="0"/>
            </a:endParaRPr>
          </a:p>
          <a:p>
            <a:r>
              <a:rPr lang="en-US" sz="4400" dirty="0">
                <a:latin typeface="Calibri" panose="020F0502020204030204" pitchFamily="34" charset="0"/>
                <a:cs typeface="Calibri" panose="020F0502020204030204" pitchFamily="34" charset="0"/>
                <a:hlinkClick r:id="rId12"/>
              </a:rPr>
              <a:t>VS Code Extensions</a:t>
            </a:r>
            <a:endParaRPr lang="en-US" sz="4400" dirty="0">
              <a:latin typeface="Calibri" panose="020F0502020204030204" pitchFamily="34" charset="0"/>
              <a:cs typeface="Calibri" panose="020F0502020204030204" pitchFamily="34" charset="0"/>
            </a:endParaRPr>
          </a:p>
          <a:p>
            <a:pPr lvl="1"/>
            <a:r>
              <a:rPr lang="en-US" sz="4400" dirty="0">
                <a:latin typeface="Calibri" panose="020F0502020204030204" pitchFamily="34" charset="0"/>
                <a:cs typeface="Calibri" panose="020F0502020204030204" pitchFamily="34" charset="0"/>
                <a:hlinkClick r:id="rId13"/>
              </a:rPr>
              <a:t>Azure </a:t>
            </a:r>
            <a:r>
              <a:rPr lang="en-US" sz="4400" dirty="0" err="1">
                <a:latin typeface="Calibri" panose="020F0502020204030204" pitchFamily="34" charset="0"/>
                <a:cs typeface="Calibri" panose="020F0502020204030204" pitchFamily="34" charset="0"/>
                <a:hlinkClick r:id="rId13"/>
              </a:rPr>
              <a:t>IoT</a:t>
            </a:r>
            <a:r>
              <a:rPr lang="en-US" sz="4400" dirty="0">
                <a:latin typeface="Calibri" panose="020F0502020204030204" pitchFamily="34" charset="0"/>
                <a:cs typeface="Calibri" panose="020F0502020204030204" pitchFamily="34" charset="0"/>
                <a:hlinkClick r:id="rId13"/>
              </a:rPr>
              <a:t> Tools</a:t>
            </a:r>
            <a:r>
              <a:rPr lang="en-US" sz="4400" dirty="0">
                <a:latin typeface="Calibri" panose="020F0502020204030204" pitchFamily="34" charset="0"/>
                <a:cs typeface="Calibri" panose="020F0502020204030204" pitchFamily="34" charset="0"/>
              </a:rPr>
              <a:t>,</a:t>
            </a:r>
            <a:r>
              <a:rPr lang="en-US" sz="4400" dirty="0">
                <a:latin typeface="Calibri" panose="020F0502020204030204" pitchFamily="34" charset="0"/>
                <a:cs typeface="Calibri" panose="020F0502020204030204" pitchFamily="34" charset="0"/>
                <a:hlinkClick r:id="rId14"/>
              </a:rPr>
              <a:t>Python</a:t>
            </a:r>
            <a:r>
              <a:rPr lang="en-US" sz="4400" dirty="0">
                <a:latin typeface="Calibri" panose="020F0502020204030204" pitchFamily="34" charset="0"/>
                <a:cs typeface="Calibri" panose="020F0502020204030204" pitchFamily="34" charset="0"/>
              </a:rPr>
              <a:t>,</a:t>
            </a:r>
            <a:r>
              <a:rPr lang="en-US" sz="4400" dirty="0">
                <a:latin typeface="Calibri" panose="020F0502020204030204" pitchFamily="34" charset="0"/>
                <a:cs typeface="Calibri" panose="020F0502020204030204" pitchFamily="34" charset="0"/>
                <a:hlinkClick r:id="rId15"/>
              </a:rPr>
              <a:t>C#</a:t>
            </a:r>
            <a:r>
              <a:rPr lang="en-US" sz="4400" dirty="0">
                <a:latin typeface="Calibri" panose="020F0502020204030204" pitchFamily="34" charset="0"/>
                <a:cs typeface="Calibri" panose="020F0502020204030204" pitchFamily="34" charset="0"/>
              </a:rPr>
              <a:t>,</a:t>
            </a:r>
            <a:r>
              <a:rPr lang="en-US" sz="4400" dirty="0" err="1">
                <a:latin typeface="Calibri" panose="020F0502020204030204" pitchFamily="34" charset="0"/>
                <a:cs typeface="Calibri" panose="020F0502020204030204" pitchFamily="34" charset="0"/>
                <a:hlinkClick r:id="rId16"/>
              </a:rPr>
              <a:t>Docker</a:t>
            </a:r>
            <a:r>
              <a:rPr lang="en-US" sz="4400" dirty="0" err="1">
                <a:latin typeface="Calibri" panose="020F0502020204030204" pitchFamily="34" charset="0"/>
                <a:cs typeface="Calibri" panose="020F0502020204030204" pitchFamily="34" charset="0"/>
              </a:rPr>
              <a:t>,</a:t>
            </a:r>
            <a:r>
              <a:rPr lang="en-US" sz="4400" dirty="0" err="1">
                <a:latin typeface="Calibri" panose="020F0502020204030204" pitchFamily="34" charset="0"/>
                <a:cs typeface="Calibri" panose="020F0502020204030204" pitchFamily="34" charset="0"/>
                <a:hlinkClick r:id="rId17"/>
              </a:rPr>
              <a:t>PowerShell</a:t>
            </a:r>
            <a:endParaRPr lang="en-US" sz="44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909360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33</TotalTime>
  <Words>607</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Gothic</vt:lpstr>
      <vt:lpstr>Segoe UI</vt:lpstr>
      <vt:lpstr>Wingdings 3</vt:lpstr>
      <vt:lpstr>Ion Boardroom</vt:lpstr>
      <vt:lpstr>Caliber 2020 Hackathon Submission</vt:lpstr>
      <vt:lpstr>Use case: Predictive maintenance</vt:lpstr>
      <vt:lpstr>Introduction Solutions</vt:lpstr>
      <vt:lpstr>Technical Details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Caliber 2020 Hackathon Submission</dc:title>
  <dc:creator>Windows User</dc:creator>
  <cp:lastModifiedBy>Windows User</cp:lastModifiedBy>
  <cp:revision>7</cp:revision>
  <dcterms:created xsi:type="dcterms:W3CDTF">2020-05-09T11:32:59Z</dcterms:created>
  <dcterms:modified xsi:type="dcterms:W3CDTF">2020-05-11T07:26:11Z</dcterms:modified>
</cp:coreProperties>
</file>