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71" r:id="rId8"/>
    <p:sldId id="261" r:id="rId9"/>
    <p:sldId id="264" r:id="rId10"/>
    <p:sldId id="265" r:id="rId11"/>
    <p:sldId id="266" r:id="rId12"/>
    <p:sldId id="273" r:id="rId13"/>
    <p:sldId id="272" r:id="rId14"/>
    <p:sldId id="267" r:id="rId15"/>
    <p:sldId id="268" r:id="rId16"/>
    <p:sldId id="269" r:id="rId17"/>
    <p:sldId id="270" r:id="rId18"/>
  </p:sldIdLst>
  <p:sldSz cx="9144000" cy="6858000" type="screen4x3"/>
  <p:notesSz cx="6954838" cy="9309100"/>
  <p:embeddedFontLst>
    <p:embeddedFont>
      <p:font typeface="EB Garamond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AA9B93-32B7-4BFA-9589-1D4DD9AAA21C}">
  <a:tblStyle styleId="{2CAA9B93-32B7-4BFA-9589-1D4DD9AAA2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8500"/>
            <a:ext cx="4652962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1:notes"/>
          <p:cNvSpPr txBox="1">
            <a:spLocks noGrp="1"/>
          </p:cNvSpPr>
          <p:nvPr>
            <p:ph type="body" idx="1"/>
          </p:nvPr>
        </p:nvSpPr>
        <p:spPr>
          <a:xfrm>
            <a:off x="695160" y="4421160"/>
            <a:ext cx="5563440" cy="4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75" tIns="46425" rIns="92875" bIns="46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:notes"/>
          <p:cNvSpPr txBox="1">
            <a:spLocks noGrp="1"/>
          </p:cNvSpPr>
          <p:nvPr>
            <p:ph type="sldNum" idx="12"/>
          </p:nvPr>
        </p:nvSpPr>
        <p:spPr>
          <a:xfrm>
            <a:off x="3940200" y="8842320"/>
            <a:ext cx="301248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75" tIns="46425" rIns="92875" bIns="46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:notes"/>
          <p:cNvSpPr txBox="1">
            <a:spLocks noGrp="1"/>
          </p:cNvSpPr>
          <p:nvPr>
            <p:ph type="dt" idx="10"/>
          </p:nvPr>
        </p:nvSpPr>
        <p:spPr>
          <a:xfrm>
            <a:off x="3940200" y="0"/>
            <a:ext cx="301248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75" tIns="46425" rIns="92875" bIns="46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endParaRPr sz="2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>
          <a:extLst>
            <a:ext uri="{FF2B5EF4-FFF2-40B4-BE49-F238E27FC236}">
              <a16:creationId xmlns:a16="http://schemas.microsoft.com/office/drawing/2014/main" id="{EB9A64CF-1B12-7054-FE79-9F677FE85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>
            <a:extLst>
              <a:ext uri="{FF2B5EF4-FFF2-40B4-BE49-F238E27FC236}">
                <a16:creationId xmlns:a16="http://schemas.microsoft.com/office/drawing/2014/main" id="{F9089562-4C60-5EE2-CA8E-F02F2E07B1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3:notes">
            <a:extLst>
              <a:ext uri="{FF2B5EF4-FFF2-40B4-BE49-F238E27FC236}">
                <a16:creationId xmlns:a16="http://schemas.microsoft.com/office/drawing/2014/main" id="{32658058-9BD8-72AC-2179-8AC63B4728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5220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>
          <a:extLst>
            <a:ext uri="{FF2B5EF4-FFF2-40B4-BE49-F238E27FC236}">
              <a16:creationId xmlns:a16="http://schemas.microsoft.com/office/drawing/2014/main" id="{3999F499-CFB9-E0E8-1B07-1A47E72E1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>
            <a:extLst>
              <a:ext uri="{FF2B5EF4-FFF2-40B4-BE49-F238E27FC236}">
                <a16:creationId xmlns:a16="http://schemas.microsoft.com/office/drawing/2014/main" id="{169643D6-4EB9-B94C-1AFF-535C5F525B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3:notes">
            <a:extLst>
              <a:ext uri="{FF2B5EF4-FFF2-40B4-BE49-F238E27FC236}">
                <a16:creationId xmlns:a16="http://schemas.microsoft.com/office/drawing/2014/main" id="{5AEBA343-A90B-400E-C477-3B674800BF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891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30c51ff492_0_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g330c51ff49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8500"/>
            <a:ext cx="4652962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Google Shape;153;p2:notes"/>
          <p:cNvSpPr txBox="1">
            <a:spLocks noGrp="1"/>
          </p:cNvSpPr>
          <p:nvPr>
            <p:ph type="body" idx="1"/>
          </p:nvPr>
        </p:nvSpPr>
        <p:spPr>
          <a:xfrm>
            <a:off x="695160" y="4421160"/>
            <a:ext cx="5563440" cy="4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75" tIns="46425" rIns="92875" bIns="46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:notes"/>
          <p:cNvSpPr txBox="1">
            <a:spLocks noGrp="1"/>
          </p:cNvSpPr>
          <p:nvPr>
            <p:ph type="sldNum" idx="12"/>
          </p:nvPr>
        </p:nvSpPr>
        <p:spPr>
          <a:xfrm>
            <a:off x="3940200" y="8842320"/>
            <a:ext cx="301248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75" tIns="46425" rIns="92875" bIns="46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:notes"/>
          <p:cNvSpPr txBox="1">
            <a:spLocks noGrp="1"/>
          </p:cNvSpPr>
          <p:nvPr>
            <p:ph type="dt" idx="10"/>
          </p:nvPr>
        </p:nvSpPr>
        <p:spPr>
          <a:xfrm>
            <a:off x="3940200" y="0"/>
            <a:ext cx="301248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75" tIns="46425" rIns="92875" bIns="46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endParaRPr sz="2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0938" y="698500"/>
            <a:ext cx="4652962" cy="34893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p4:notes"/>
          <p:cNvSpPr txBox="1">
            <a:spLocks noGrp="1"/>
          </p:cNvSpPr>
          <p:nvPr>
            <p:ph type="body" idx="1"/>
          </p:nvPr>
        </p:nvSpPr>
        <p:spPr>
          <a:xfrm>
            <a:off x="695160" y="4421160"/>
            <a:ext cx="5563440" cy="4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75" tIns="46425" rIns="92875" bIns="46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:notes"/>
          <p:cNvSpPr txBox="1">
            <a:spLocks noGrp="1"/>
          </p:cNvSpPr>
          <p:nvPr>
            <p:ph type="dt" idx="10"/>
          </p:nvPr>
        </p:nvSpPr>
        <p:spPr>
          <a:xfrm>
            <a:off x="3940200" y="0"/>
            <a:ext cx="301248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75" tIns="46425" rIns="92875" bIns="46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</a:pPr>
            <a:endParaRPr sz="2400" b="0" i="0" u="none" strike="noStrike" cap="non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4:notes"/>
          <p:cNvSpPr txBox="1">
            <a:spLocks noGrp="1"/>
          </p:cNvSpPr>
          <p:nvPr>
            <p:ph type="sldNum" idx="12"/>
          </p:nvPr>
        </p:nvSpPr>
        <p:spPr>
          <a:xfrm>
            <a:off x="3940200" y="8842320"/>
            <a:ext cx="301248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875" tIns="46425" rIns="92875" bIns="46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10288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468360" y="6356520"/>
            <a:ext cx="4755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ftr" idx="11"/>
          </p:nvPr>
        </p:nvSpPr>
        <p:spPr>
          <a:xfrm>
            <a:off x="10288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468360" y="6356520"/>
            <a:ext cx="4755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ftr" idx="11"/>
          </p:nvPr>
        </p:nvSpPr>
        <p:spPr>
          <a:xfrm>
            <a:off x="10288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468360" y="6356520"/>
            <a:ext cx="4755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ftr" idx="11"/>
          </p:nvPr>
        </p:nvSpPr>
        <p:spPr>
          <a:xfrm>
            <a:off x="10288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468360" y="6356520"/>
            <a:ext cx="4755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ftr" idx="11"/>
          </p:nvPr>
        </p:nvSpPr>
        <p:spPr>
          <a:xfrm>
            <a:off x="10288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468360" y="6356520"/>
            <a:ext cx="4755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ftr" idx="11"/>
          </p:nvPr>
        </p:nvSpPr>
        <p:spPr>
          <a:xfrm>
            <a:off x="10288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468360" y="6356520"/>
            <a:ext cx="4755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ftr" idx="11"/>
          </p:nvPr>
        </p:nvSpPr>
        <p:spPr>
          <a:xfrm>
            <a:off x="10288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ldNum" idx="12"/>
          </p:nvPr>
        </p:nvSpPr>
        <p:spPr>
          <a:xfrm>
            <a:off x="468360" y="6356520"/>
            <a:ext cx="4755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ftr" idx="11"/>
          </p:nvPr>
        </p:nvSpPr>
        <p:spPr>
          <a:xfrm>
            <a:off x="10288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468360" y="6356520"/>
            <a:ext cx="4755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ftr" idx="11"/>
          </p:nvPr>
        </p:nvSpPr>
        <p:spPr>
          <a:xfrm>
            <a:off x="10288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468360" y="6356520"/>
            <a:ext cx="4755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ftr" idx="11"/>
          </p:nvPr>
        </p:nvSpPr>
        <p:spPr>
          <a:xfrm>
            <a:off x="10288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468360" y="6356520"/>
            <a:ext cx="4755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10288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468360" y="6356520"/>
            <a:ext cx="4755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ftr" idx="11"/>
          </p:nvPr>
        </p:nvSpPr>
        <p:spPr>
          <a:xfrm>
            <a:off x="10288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sldNum" idx="12"/>
          </p:nvPr>
        </p:nvSpPr>
        <p:spPr>
          <a:xfrm>
            <a:off x="468360" y="6356520"/>
            <a:ext cx="4755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strike="noStrik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subTitle" idx="1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4"/>
          <p:cNvCxnSpPr/>
          <p:nvPr/>
        </p:nvCxnSpPr>
        <p:spPr>
          <a:xfrm>
            <a:off x="395280" y="1125360"/>
            <a:ext cx="8353080" cy="360"/>
          </a:xfrm>
          <a:prstGeom prst="straightConnector1">
            <a:avLst/>
          </a:prstGeom>
          <a:noFill/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4"/>
          <p:cNvCxnSpPr/>
          <p:nvPr/>
        </p:nvCxnSpPr>
        <p:spPr>
          <a:xfrm>
            <a:off x="395280" y="6308640"/>
            <a:ext cx="6192720" cy="360"/>
          </a:xfrm>
          <a:prstGeom prst="straightConnector1">
            <a:avLst/>
          </a:prstGeom>
          <a:noFill/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63;p14"/>
          <p:cNvCxnSpPr/>
          <p:nvPr/>
        </p:nvCxnSpPr>
        <p:spPr>
          <a:xfrm>
            <a:off x="971280" y="6381720"/>
            <a:ext cx="360" cy="360360"/>
          </a:xfrm>
          <a:prstGeom prst="straightConnector1">
            <a:avLst/>
          </a:prstGeom>
          <a:noFill/>
          <a:ln w="9525" cap="flat" cmpd="sng">
            <a:solidFill>
              <a:srgbClr val="0D0D0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4" name="Google Shape;64;p14" descr="C:\Users\abc\Pictures\RAIT-DEEMED-LOGO.jp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672240" y="5780160"/>
            <a:ext cx="2471040" cy="108972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10288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468360" y="6356520"/>
            <a:ext cx="4755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Clr>
                <a:srgbClr val="404040"/>
              </a:buClr>
              <a:buSzPts val="1400"/>
              <a:buFont typeface="EB Garamond"/>
              <a:buNone/>
              <a:defRPr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api.tiangolo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postgresql.org/docs" TargetMode="External"/><Relationship Id="rId4" Type="http://schemas.openxmlformats.org/officeDocument/2006/relationships/hyperlink" Target="https://react.dev/reference/react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1C33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>
            <a:spLocks noGrp="1"/>
          </p:cNvSpPr>
          <p:nvPr>
            <p:ph type="body" idx="4294967295"/>
          </p:nvPr>
        </p:nvSpPr>
        <p:spPr>
          <a:xfrm>
            <a:off x="402480" y="139680"/>
            <a:ext cx="8338320" cy="40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lang="en-US" sz="25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endParaRPr sz="25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ts val="2500"/>
              <a:buFont typeface="Arial"/>
              <a:buNone/>
            </a:pPr>
            <a:endParaRPr sz="25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ts val="2500"/>
              <a:buFont typeface="Arial"/>
              <a:buNone/>
            </a:pPr>
            <a:endParaRPr sz="25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ts val="2500"/>
              <a:buFont typeface="Arial"/>
              <a:buNone/>
            </a:pPr>
            <a:endParaRPr sz="25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lang="en-US" sz="25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sz="25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ts val="2500"/>
              <a:buFont typeface="Arial"/>
              <a:buNone/>
            </a:pPr>
            <a:endParaRPr sz="25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lang="en-US" sz="25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sz="25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Ramrao Adik Institute of Technology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lang="en-US" sz="25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Department of Computer Engineering</a:t>
            </a:r>
            <a:endParaRPr sz="25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B.E.</a:t>
            </a:r>
            <a:r>
              <a:rPr lang="en-US" sz="2800" b="1" i="1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INTERNSHIP</a:t>
            </a:r>
            <a:r>
              <a:rPr lang="en-US" sz="2800" b="1" i="1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- </a:t>
            </a:r>
            <a:r>
              <a:rPr lang="en-US" sz="2800" b="1" i="1" dirty="0">
                <a:solidFill>
                  <a:srgbClr val="FFFFFF"/>
                </a:solidFill>
              </a:rPr>
              <a:t>Final Review</a:t>
            </a:r>
            <a:r>
              <a:rPr lang="en-US" sz="2800" b="1" i="1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1" i="1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1" i="1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“Software Development Internship at Unbox Robotics”</a:t>
            </a:r>
            <a:endParaRPr lang="en-US"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8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lang="en-US" sz="25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				</a:t>
            </a:r>
            <a:endParaRPr sz="25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ts val="2500"/>
              <a:buFont typeface="Arial"/>
              <a:buNone/>
            </a:pPr>
            <a:endParaRPr sz="25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ts val="2500"/>
              <a:buFont typeface="Arial"/>
              <a:buNone/>
            </a:pPr>
            <a:endParaRPr sz="25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ts val="2500"/>
              <a:buFont typeface="Arial"/>
              <a:buNone/>
            </a:pPr>
            <a:endParaRPr sz="25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ts val="2500"/>
              <a:buFont typeface="Arial"/>
              <a:buNone/>
            </a:pPr>
            <a:endParaRPr sz="25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ts val="2500"/>
              <a:buFont typeface="Arial"/>
              <a:buNone/>
            </a:pPr>
            <a:endParaRPr sz="25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lang="en-US" sz="25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5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465840" y="4644000"/>
            <a:ext cx="8279640" cy="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lang="en-US" sz="2500" b="1" dirty="0">
                <a:solidFill>
                  <a:srgbClr val="FFFFFF"/>
                </a:solidFill>
              </a:rPr>
              <a:t>21CE1490</a:t>
            </a:r>
            <a:r>
              <a:rPr lang="en-US" sz="25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           </a:t>
            </a:r>
            <a:r>
              <a:rPr lang="en-US" sz="2500" b="1" dirty="0">
                <a:solidFill>
                  <a:srgbClr val="FFFFFF"/>
                </a:solidFill>
              </a:rPr>
              <a:t> Saish Santoshkumar Chaskar</a:t>
            </a:r>
            <a:endParaRPr sz="25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1303854" y="5495400"/>
            <a:ext cx="6603612" cy="123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lang="en-US" sz="25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Guided by </a:t>
            </a:r>
            <a:endParaRPr sz="25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lang="en-US" sz="25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Mr</a:t>
            </a:r>
            <a:r>
              <a:rPr lang="en-US" sz="2500" b="1" dirty="0">
                <a:solidFill>
                  <a:srgbClr val="FFFFFF"/>
                </a:solidFill>
              </a:rPr>
              <a:t>. </a:t>
            </a:r>
            <a:r>
              <a:rPr lang="en-US" sz="2500" b="1" dirty="0" err="1">
                <a:solidFill>
                  <a:srgbClr val="FFFFFF"/>
                </a:solidFill>
              </a:rPr>
              <a:t>Ujjval</a:t>
            </a:r>
            <a:r>
              <a:rPr lang="en-US" sz="2500" b="1" dirty="0">
                <a:solidFill>
                  <a:srgbClr val="FFFFFF"/>
                </a:solidFill>
              </a:rPr>
              <a:t> </a:t>
            </a:r>
            <a:r>
              <a:rPr lang="en-US" sz="2500" b="1" dirty="0" err="1">
                <a:solidFill>
                  <a:srgbClr val="FFFFFF"/>
                </a:solidFill>
              </a:rPr>
              <a:t>Pamnani</a:t>
            </a:r>
            <a:r>
              <a:rPr lang="en-US" sz="2500" b="1" dirty="0">
                <a:solidFill>
                  <a:srgbClr val="FFFFFF"/>
                </a:solidFill>
              </a:rPr>
              <a:t>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lang="en-US" sz="2500" b="1" dirty="0">
                <a:solidFill>
                  <a:srgbClr val="FFFFFF"/>
                </a:solidFill>
              </a:rPr>
              <a:t>(Associate Director, Software Team)</a:t>
            </a:r>
            <a:endParaRPr lang="en-US" sz="25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Arial"/>
              <a:buNone/>
            </a:pPr>
            <a:endParaRPr sz="25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7" descr="C:\Users\abc\Pictures\RAIT-DEEMED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3640" y="130320"/>
            <a:ext cx="2494800" cy="1065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8880" cy="84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1C33"/>
              </a:buClr>
              <a:buSzPts val="2000"/>
              <a:buFont typeface="EB Garamond"/>
              <a:buNone/>
            </a:pPr>
            <a:r>
              <a:rPr lang="en-US" sz="2000" b="1" i="0" u="none" strike="noStrike" cap="none" dirty="0">
                <a:solidFill>
                  <a:srgbClr val="9F1C33"/>
                </a:solidFill>
                <a:latin typeface="EB Garamond"/>
                <a:ea typeface="EB Garamond"/>
                <a:cs typeface="EB Garamond"/>
                <a:sym typeface="EB Garamond"/>
              </a:rPr>
              <a:t> PCB Testing Tool - Implementation</a:t>
            </a:r>
            <a:endParaRPr lang="en-US"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7"/>
          <p:cNvSpPr txBox="1">
            <a:spLocks noGrp="1"/>
          </p:cNvSpPr>
          <p:nvPr>
            <p:ph type="body" idx="4294967295"/>
          </p:nvPr>
        </p:nvSpPr>
        <p:spPr>
          <a:xfrm>
            <a:off x="539640" y="1484279"/>
            <a:ext cx="8063640" cy="4641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 fontScale="92500" lnSpcReduction="10000"/>
          </a:bodyPr>
          <a:lstStyle/>
          <a:p>
            <a:pPr rt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Features</a:t>
            </a:r>
            <a:r>
              <a:rPr lang="en-US" sz="1600" dirty="0"/>
              <a:t>:</a:t>
            </a:r>
          </a:p>
          <a:p>
            <a:pPr marL="742950" lvl="1" indent="-285750" rt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Responsive UI for test configuration and result visualization</a:t>
            </a:r>
          </a:p>
          <a:p>
            <a:pPr marL="742950" lvl="1" indent="-285750" rt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Real-time communication via WebSocket</a:t>
            </a:r>
          </a:p>
          <a:p>
            <a:pPr marL="742950" lvl="1" indent="-285750" rt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Automated test execution and CSV report generation</a:t>
            </a:r>
          </a:p>
          <a:p>
            <a:pPr rt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Testing Strategies</a:t>
            </a:r>
            <a:r>
              <a:rPr lang="en-US" sz="1600" dirty="0"/>
              <a:t>:</a:t>
            </a:r>
          </a:p>
          <a:p>
            <a:pPr marL="742950" lvl="1" indent="-285750" rt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Unit testing for </a:t>
            </a:r>
            <a:r>
              <a:rPr lang="en-US" sz="1600" dirty="0" err="1"/>
              <a:t>FastAPI</a:t>
            </a:r>
            <a:r>
              <a:rPr lang="en-US" sz="1600" dirty="0"/>
              <a:t> and React components</a:t>
            </a:r>
          </a:p>
          <a:p>
            <a:pPr marL="742950" lvl="1" indent="-285750" rt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Integration testing for WebSocket communication</a:t>
            </a:r>
          </a:p>
          <a:p>
            <a:pPr marL="742950" lvl="1" indent="-285750" rt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Hardware testing for PCB outputs</a:t>
            </a:r>
          </a:p>
          <a:p>
            <a:pPr rt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Results</a:t>
            </a:r>
            <a:r>
              <a:rPr lang="en-US" sz="1600" dirty="0"/>
              <a:t>:</a:t>
            </a:r>
          </a:p>
          <a:p>
            <a:pPr marL="742950" lvl="1" indent="-285750" rt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Reduced testing time from 2-3 hours to 5 minutes</a:t>
            </a:r>
          </a:p>
          <a:p>
            <a:pPr marL="742950" lvl="1" indent="-285750" rt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Consistent UI aligned with Unbox Robotics products</a:t>
            </a:r>
          </a:p>
          <a:p>
            <a:pPr marL="742950" lvl="1" indent="-285750" rt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Version 1 developed, ongoing enhancements</a:t>
            </a:r>
          </a:p>
          <a:p>
            <a:pPr marL="0" marR="0" lvl="0" indent="0" algn="l" rtl="0">
              <a:lnSpc>
                <a:spcPct val="170000"/>
              </a:lnSpc>
              <a:spcBef>
                <a:spcPts val="320"/>
              </a:spcBef>
              <a:spcAft>
                <a:spcPts val="0"/>
              </a:spcAft>
              <a:buSzPts val="1600"/>
              <a:buFont typeface="Arial"/>
              <a:buNone/>
            </a:pPr>
            <a:endParaRPr lang="en-US" sz="1600" b="1" dirty="0"/>
          </a:p>
        </p:txBody>
      </p:sp>
      <p:sp>
        <p:nvSpPr>
          <p:cNvPr id="234" name="Google Shape;234;p37"/>
          <p:cNvSpPr txBox="1">
            <a:spLocks noGrp="1"/>
          </p:cNvSpPr>
          <p:nvPr>
            <p:ph type="ftr" idx="11"/>
          </p:nvPr>
        </p:nvSpPr>
        <p:spPr>
          <a:xfrm>
            <a:off x="10288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</a:pPr>
            <a:r>
              <a:rPr lang="en-US" sz="1400" b="0" i="0" u="none" strike="noStrike" cap="none" dirty="0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rPr>
              <a:t>BE Internship Review</a:t>
            </a:r>
            <a:endParaRPr sz="1400" b="0" i="0" u="none" strike="noStrike" cap="none" dirty="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37"/>
          <p:cNvSpPr txBox="1">
            <a:spLocks noGrp="1"/>
          </p:cNvSpPr>
          <p:nvPr>
            <p:ph type="sldNum" idx="12"/>
          </p:nvPr>
        </p:nvSpPr>
        <p:spPr>
          <a:xfrm>
            <a:off x="468360" y="6356520"/>
            <a:ext cx="4755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rPr>
              <a:t>10</a:t>
            </a:fld>
            <a:endParaRPr sz="1400" b="0" i="0" u="none" strike="noStrike" cap="none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>
          <a:extLst>
            <a:ext uri="{FF2B5EF4-FFF2-40B4-BE49-F238E27FC236}">
              <a16:creationId xmlns:a16="http://schemas.microsoft.com/office/drawing/2014/main" id="{A3D1CF16-E969-B897-6D71-8BC321274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>
            <a:extLst>
              <a:ext uri="{FF2B5EF4-FFF2-40B4-BE49-F238E27FC236}">
                <a16:creationId xmlns:a16="http://schemas.microsoft.com/office/drawing/2014/main" id="{A8BD5205-21A4-B63E-7335-31B8D083AB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8880" cy="84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1C33"/>
              </a:buClr>
              <a:buSzPts val="2000"/>
              <a:buFont typeface="EB Garamond"/>
              <a:buNone/>
            </a:pPr>
            <a:r>
              <a:rPr lang="en-US" sz="2000" b="1" i="0" u="none" strike="noStrike" cap="none" dirty="0">
                <a:solidFill>
                  <a:srgbClr val="9F1C33"/>
                </a:solidFill>
                <a:latin typeface="EB Garamond"/>
                <a:ea typeface="EB Garamond"/>
                <a:cs typeface="EB Garamond"/>
                <a:sym typeface="EB Garamond"/>
              </a:rPr>
              <a:t> PCB Testing Tool Implementation – Results</a:t>
            </a:r>
            <a:endParaRPr lang="en-US"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7">
            <a:extLst>
              <a:ext uri="{FF2B5EF4-FFF2-40B4-BE49-F238E27FC236}">
                <a16:creationId xmlns:a16="http://schemas.microsoft.com/office/drawing/2014/main" id="{DF6FACF2-73C5-3891-CA9C-59818D32909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288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</a:pPr>
            <a:r>
              <a:rPr lang="en-US" sz="1400" b="0" i="0" u="none" strike="noStrike" cap="none" dirty="0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rPr>
              <a:t>BE Internship Review</a:t>
            </a:r>
            <a:endParaRPr sz="1400" b="0" i="0" u="none" strike="noStrike" cap="none" dirty="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37">
            <a:extLst>
              <a:ext uri="{FF2B5EF4-FFF2-40B4-BE49-F238E27FC236}">
                <a16:creationId xmlns:a16="http://schemas.microsoft.com/office/drawing/2014/main" id="{5035382E-314F-3E22-D0F7-0637C336252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68360" y="6356520"/>
            <a:ext cx="4755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rPr>
              <a:t>11</a:t>
            </a:fld>
            <a:endParaRPr sz="1400" b="0" i="0" u="none" strike="noStrike" cap="none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BA08DC-BC22-A4B0-4FF7-D81490263E2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535737"/>
            <a:ext cx="785699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PCB Testing Tool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testing time by over 90%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architecture for diverse PCB versions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B0C141-6F07-AE54-7E07-20D7522E2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892" y="3042081"/>
            <a:ext cx="5063613" cy="284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055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>
          <a:extLst>
            <a:ext uri="{FF2B5EF4-FFF2-40B4-BE49-F238E27FC236}">
              <a16:creationId xmlns:a16="http://schemas.microsoft.com/office/drawing/2014/main" id="{B64F67DC-4304-DFA7-803B-763C0DBC6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>
            <a:extLst>
              <a:ext uri="{FF2B5EF4-FFF2-40B4-BE49-F238E27FC236}">
                <a16:creationId xmlns:a16="http://schemas.microsoft.com/office/drawing/2014/main" id="{4750A227-BA2D-A3D6-0755-A5955A68F78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8880" cy="84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1C33"/>
              </a:buClr>
              <a:buSzPts val="2000"/>
              <a:buFont typeface="EB Garamond"/>
              <a:buNone/>
            </a:pPr>
            <a:r>
              <a:rPr lang="en-US" sz="2000" b="1" i="0" u="none" strike="noStrike" cap="none" dirty="0">
                <a:solidFill>
                  <a:srgbClr val="9F1C33"/>
                </a:solidFill>
                <a:latin typeface="EB Garamond"/>
                <a:ea typeface="EB Garamond"/>
                <a:cs typeface="EB Garamond"/>
                <a:sym typeface="EB Garamond"/>
              </a:rPr>
              <a:t>UART Implementation</a:t>
            </a:r>
            <a:endParaRPr lang="en-US"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7">
            <a:extLst>
              <a:ext uri="{FF2B5EF4-FFF2-40B4-BE49-F238E27FC236}">
                <a16:creationId xmlns:a16="http://schemas.microsoft.com/office/drawing/2014/main" id="{1C773FE8-5CD3-AAF4-0F6E-FABF9CB57A6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39640" y="1484279"/>
            <a:ext cx="8063640" cy="4641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Objective</a:t>
            </a:r>
            <a:r>
              <a:rPr lang="en-US" sz="1600" dirty="0"/>
              <a:t>: Integrate PDS sensor into robots using UART on Intel Atom processor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Motivation</a:t>
            </a:r>
            <a:r>
              <a:rPr lang="en-US" sz="1600" dirty="0"/>
              <a:t>: Minimize USB port usage (only 3 available)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Implementation</a:t>
            </a:r>
            <a:r>
              <a:rPr lang="en-US" sz="1600" dirty="0"/>
              <a:t>: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Configured UART for 824 bytes every 43 </a:t>
            </a:r>
            <a:r>
              <a:rPr lang="en-US" sz="1600" dirty="0" err="1"/>
              <a:t>ms</a:t>
            </a:r>
            <a:endParaRPr lang="en-US" sz="1600" dirty="0"/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Developed C++ scripts for data processing and error handling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CSV logging for data analysis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Testing</a:t>
            </a:r>
            <a:r>
              <a:rPr lang="en-US" sz="1600" dirty="0"/>
              <a:t>: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Tested baud rates and configurations using minicom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Analyzed logs to ensure no packet loss</a:t>
            </a:r>
          </a:p>
        </p:txBody>
      </p:sp>
      <p:sp>
        <p:nvSpPr>
          <p:cNvPr id="234" name="Google Shape;234;p37">
            <a:extLst>
              <a:ext uri="{FF2B5EF4-FFF2-40B4-BE49-F238E27FC236}">
                <a16:creationId xmlns:a16="http://schemas.microsoft.com/office/drawing/2014/main" id="{F1B189AA-A8C4-B8B9-422B-4877D9E4EF8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10288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</a:pPr>
            <a:r>
              <a:rPr lang="en-US" sz="1400" b="0" i="0" u="none" strike="noStrike" cap="none" dirty="0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rPr>
              <a:t>BE Internship Review</a:t>
            </a:r>
            <a:endParaRPr sz="1400" b="0" i="0" u="none" strike="noStrike" cap="none" dirty="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37">
            <a:extLst>
              <a:ext uri="{FF2B5EF4-FFF2-40B4-BE49-F238E27FC236}">
                <a16:creationId xmlns:a16="http://schemas.microsoft.com/office/drawing/2014/main" id="{D256DADD-D72F-1C0E-B7BD-D4247958414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68360" y="6356520"/>
            <a:ext cx="4755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rPr>
              <a:t>12</a:t>
            </a:fld>
            <a:endParaRPr sz="1400" b="0" i="0" u="none" strike="noStrike" cap="none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6684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9000" cy="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1C33"/>
              </a:buClr>
              <a:buSzPts val="2000"/>
              <a:buFont typeface="EB Garamond"/>
              <a:buNone/>
            </a:pPr>
            <a:r>
              <a:rPr lang="en-US" sz="2000" b="1" dirty="0">
                <a:solidFill>
                  <a:srgbClr val="9F1C33"/>
                </a:solidFill>
                <a:latin typeface="EB Garamond"/>
                <a:ea typeface="EB Garamond"/>
                <a:cs typeface="EB Garamond"/>
                <a:sym typeface="EB Garamond"/>
              </a:rPr>
              <a:t>UART Implementation - Results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8"/>
          <p:cNvSpPr txBox="1">
            <a:spLocks noGrp="1"/>
          </p:cNvSpPr>
          <p:nvPr>
            <p:ph type="body" idx="4294967295"/>
          </p:nvPr>
        </p:nvSpPr>
        <p:spPr>
          <a:xfrm>
            <a:off x="539640" y="1484280"/>
            <a:ext cx="8063700" cy="4444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rmAutofit/>
          </a:bodyPr>
          <a:lstStyle/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Achievements</a:t>
            </a:r>
            <a:r>
              <a:rPr lang="en-US" sz="1600" dirty="0"/>
              <a:t>: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Average packet time: 42.82 </a:t>
            </a:r>
            <a:r>
              <a:rPr lang="en-US" sz="1600" dirty="0" err="1"/>
              <a:t>ms</a:t>
            </a:r>
            <a:r>
              <a:rPr lang="en-US" sz="1600" dirty="0"/>
              <a:t> (meets 43 </a:t>
            </a:r>
            <a:r>
              <a:rPr lang="en-US" sz="1600" dirty="0" err="1"/>
              <a:t>ms</a:t>
            </a:r>
            <a:r>
              <a:rPr lang="en-US" sz="1600" dirty="0"/>
              <a:t> requirement)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CPU utilization: &lt;1.5% (target &lt;3%)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Mitigated packet drop issues through error handling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Impact</a:t>
            </a:r>
            <a:r>
              <a:rPr lang="en-US" sz="1600" dirty="0"/>
              <a:t>: Enabled reliable sensor data communication with minimal hardware resources</a:t>
            </a:r>
          </a:p>
        </p:txBody>
      </p:sp>
      <p:sp>
        <p:nvSpPr>
          <p:cNvPr id="242" name="Google Shape;242;p38"/>
          <p:cNvSpPr txBox="1">
            <a:spLocks noGrp="1"/>
          </p:cNvSpPr>
          <p:nvPr>
            <p:ph type="ftr" idx="11"/>
          </p:nvPr>
        </p:nvSpPr>
        <p:spPr>
          <a:xfrm>
            <a:off x="1028880" y="6356520"/>
            <a:ext cx="28947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</a:pPr>
            <a:r>
              <a:rPr lang="en-US" sz="1400" b="0" i="0" u="none" strike="noStrike" cap="none" dirty="0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rPr>
              <a:t>BE Internship Review</a:t>
            </a:r>
            <a:endParaRPr sz="1400" b="0" i="0" u="none" strike="noStrike" cap="none" dirty="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p38"/>
          <p:cNvSpPr txBox="1">
            <a:spLocks noGrp="1"/>
          </p:cNvSpPr>
          <p:nvPr>
            <p:ph type="sldNum" idx="12"/>
          </p:nvPr>
        </p:nvSpPr>
        <p:spPr>
          <a:xfrm>
            <a:off x="468360" y="6356520"/>
            <a:ext cx="475500" cy="3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rPr>
              <a:t>13</a:t>
            </a:fld>
            <a:endParaRPr sz="1400" b="0" i="0" u="none" strike="noStrike" cap="none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Google Shape;244;p38">
            <a:extLst>
              <a:ext uri="{FF2B5EF4-FFF2-40B4-BE49-F238E27FC236}">
                <a16:creationId xmlns:a16="http://schemas.microsoft.com/office/drawing/2014/main" id="{407E29D0-4A9B-29E2-3C1E-47A66962E23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625" y="3746090"/>
            <a:ext cx="6870336" cy="2084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9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8880" cy="84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1C33"/>
              </a:buClr>
              <a:buSzPts val="2000"/>
              <a:buFont typeface="EB Garamond"/>
              <a:buNone/>
            </a:pPr>
            <a:r>
              <a:rPr lang="en-US" sz="2000" b="1" i="0" u="none" strike="noStrike" cap="none">
                <a:solidFill>
                  <a:srgbClr val="9F1C33"/>
                </a:solidFill>
                <a:latin typeface="EB Garamond"/>
                <a:ea typeface="EB Garamond"/>
                <a:cs typeface="EB Garamond"/>
                <a:sym typeface="EB Garamond"/>
              </a:rPr>
              <a:t>Internship Progress Update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9"/>
          <p:cNvSpPr txBox="1">
            <a:spLocks noGrp="1"/>
          </p:cNvSpPr>
          <p:nvPr>
            <p:ph type="body" idx="4294967295"/>
          </p:nvPr>
        </p:nvSpPr>
        <p:spPr>
          <a:xfrm>
            <a:off x="539640" y="1484280"/>
            <a:ext cx="8063640" cy="403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30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Title:</a:t>
            </a:r>
            <a:r>
              <a:rPr lang="en-US" sz="1600" dirty="0"/>
              <a:t> Unbox Robotics Initial Month Activities performed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308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Milestones Achieved and Tasks Completed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538200" marR="0" lvl="0" indent="-34308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Char char="✔"/>
            </a:pPr>
            <a:r>
              <a:rPr lang="en-US" sz="1600" dirty="0"/>
              <a:t>Learnt about the software Architecture of system and started performing test execution and validation on the fix and releases released to get better understanding and deep understanding of the system.</a:t>
            </a:r>
            <a:endParaRPr sz="1600" dirty="0"/>
          </a:p>
          <a:p>
            <a:pPr marL="538200" marR="0" lvl="0" indent="-34308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Char char="✔"/>
            </a:pPr>
            <a:r>
              <a:rPr lang="en-US" sz="1600" dirty="0"/>
              <a:t>Overtook an Initial Project to implement UART communication in C++ </a:t>
            </a:r>
            <a:endParaRPr sz="1600" dirty="0"/>
          </a:p>
          <a:p>
            <a:pPr marL="538200" marR="0" lvl="0" indent="-34308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Char char="✔"/>
            </a:pPr>
            <a:r>
              <a:rPr lang="en-US" sz="1600" dirty="0"/>
              <a:t>Analyzed the existing PCB testing tool for development of the newer version of it.</a:t>
            </a:r>
          </a:p>
          <a:p>
            <a:pPr marL="538200" marR="0" lvl="0" indent="-34308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Char char="✔"/>
            </a:pPr>
            <a:r>
              <a:rPr lang="en-US" sz="1600" dirty="0"/>
              <a:t>Software Architecture and Development of the PCB Testing Tool</a:t>
            </a:r>
          </a:p>
          <a:p>
            <a:pPr marL="538200" indent="-343080">
              <a:lnSpc>
                <a:spcPct val="150000"/>
              </a:lnSpc>
              <a:spcBef>
                <a:spcPts val="320"/>
              </a:spcBef>
              <a:buSzPts val="1600"/>
              <a:buFont typeface="Arial"/>
              <a:buChar char="✔"/>
            </a:pPr>
            <a:r>
              <a:rPr lang="en-US" sz="1600" dirty="0"/>
              <a:t>Successfully contributed to automation at Unbox Robotics</a:t>
            </a:r>
          </a:p>
          <a:p>
            <a:pPr marL="538200" indent="-343080">
              <a:lnSpc>
                <a:spcPct val="150000"/>
              </a:lnSpc>
              <a:spcBef>
                <a:spcPts val="320"/>
              </a:spcBef>
              <a:buSzPts val="1600"/>
              <a:buFont typeface="Arial"/>
              <a:buChar char="✔"/>
            </a:pPr>
            <a:r>
              <a:rPr lang="en-US" sz="1600" dirty="0"/>
              <a:t>Developed industry-relevant skills in </a:t>
            </a:r>
            <a:r>
              <a:rPr lang="en-US" sz="1600" dirty="0" err="1"/>
              <a:t>fullstack</a:t>
            </a:r>
            <a:r>
              <a:rPr lang="en-US" sz="1600" dirty="0"/>
              <a:t> and embedded systems</a:t>
            </a:r>
          </a:p>
          <a:p>
            <a:pPr marL="538200" indent="-343080">
              <a:lnSpc>
                <a:spcPct val="150000"/>
              </a:lnSpc>
              <a:spcBef>
                <a:spcPts val="320"/>
              </a:spcBef>
              <a:buSzPts val="1600"/>
              <a:buFont typeface="Arial"/>
              <a:buChar char="✔"/>
            </a:pPr>
            <a:r>
              <a:rPr lang="en-US" sz="1600" dirty="0"/>
              <a:t>Projects improved operational efficiency and scalability</a:t>
            </a:r>
          </a:p>
          <a:p>
            <a:pPr marL="538200" indent="-343080">
              <a:lnSpc>
                <a:spcPct val="150000"/>
              </a:lnSpc>
              <a:spcBef>
                <a:spcPts val="320"/>
              </a:spcBef>
              <a:buSzPts val="1600"/>
              <a:buFont typeface="Arial"/>
              <a:buChar char="✔"/>
            </a:pPr>
            <a:r>
              <a:rPr lang="en-US" sz="1600" dirty="0"/>
              <a:t>Valuable experience in a cutting-edge robotics environment</a:t>
            </a:r>
          </a:p>
          <a:p>
            <a:pPr marL="538200" marR="0" lvl="0" indent="-34308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Char char="✔"/>
            </a:pPr>
            <a:endParaRPr lang="en-US" sz="1600" dirty="0"/>
          </a:p>
        </p:txBody>
      </p:sp>
      <p:sp>
        <p:nvSpPr>
          <p:cNvPr id="251" name="Google Shape;251;p39"/>
          <p:cNvSpPr txBox="1">
            <a:spLocks noGrp="1"/>
          </p:cNvSpPr>
          <p:nvPr>
            <p:ph type="ftr" idx="11"/>
          </p:nvPr>
        </p:nvSpPr>
        <p:spPr>
          <a:xfrm>
            <a:off x="10288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</a:pPr>
            <a:r>
              <a:rPr lang="en-US" sz="1400" b="0" i="0" u="none" strike="noStrike" cap="none" dirty="0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rPr>
              <a:t>BE Internship Review</a:t>
            </a:r>
            <a:endParaRPr sz="1400" b="0" i="0" u="none" strike="noStrike" cap="none" dirty="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39"/>
          <p:cNvSpPr txBox="1">
            <a:spLocks noGrp="1"/>
          </p:cNvSpPr>
          <p:nvPr>
            <p:ph type="sldNum" idx="12"/>
          </p:nvPr>
        </p:nvSpPr>
        <p:spPr>
          <a:xfrm>
            <a:off x="468360" y="6356520"/>
            <a:ext cx="4755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rPr>
              <a:t>14</a:t>
            </a:fld>
            <a:endParaRPr sz="1400" b="0" i="0" u="none" strike="noStrike" cap="none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8880" cy="85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1C33"/>
              </a:buClr>
              <a:buSzPts val="2000"/>
              <a:buFont typeface="EB Garamond"/>
              <a:buNone/>
            </a:pPr>
            <a:r>
              <a:rPr lang="en-US" sz="2000" b="1" i="0" u="none" strike="noStrike" cap="none">
                <a:solidFill>
                  <a:srgbClr val="9F1C33"/>
                </a:solidFill>
                <a:latin typeface="EB Garamond"/>
                <a:ea typeface="EB Garamond"/>
                <a:cs typeface="EB Garamond"/>
                <a:sym typeface="EB Garamond"/>
              </a:rPr>
              <a:t>References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40"/>
          <p:cNvSpPr txBox="1">
            <a:spLocks noGrp="1"/>
          </p:cNvSpPr>
          <p:nvPr>
            <p:ph type="body" idx="4294967295"/>
          </p:nvPr>
        </p:nvSpPr>
        <p:spPr>
          <a:xfrm>
            <a:off x="539640" y="1484280"/>
            <a:ext cx="8063640" cy="403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31999" marR="0" lvl="0" indent="-323999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-US" dirty="0">
                <a:latin typeface="Calibri"/>
                <a:ea typeface="Calibri"/>
                <a:cs typeface="Calibri"/>
                <a:sym typeface="Calibri"/>
                <a:hlinkClick r:id="rId3"/>
              </a:rPr>
              <a:t>https://fastapi.tiangolo.com/</a:t>
            </a: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431999" marR="0" lvl="0" indent="-361464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 dirty="0">
                <a:latin typeface="Calibri"/>
                <a:ea typeface="Calibri"/>
                <a:cs typeface="Calibri"/>
                <a:sym typeface="Calibri"/>
                <a:hlinkClick r:id="rId4"/>
              </a:rPr>
              <a:t>https://react.dev/reference/react</a:t>
            </a:r>
            <a:r>
              <a:rPr lang="en-US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431999" marR="0" lvl="0" indent="-361464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 dirty="0">
                <a:latin typeface="Calibri"/>
                <a:ea typeface="Calibri"/>
                <a:cs typeface="Calibri"/>
                <a:sym typeface="Calibri"/>
                <a:hlinkClick r:id="rId5"/>
              </a:rPr>
              <a:t>https://www.postgresql.org/docs</a:t>
            </a:r>
            <a:r>
              <a:rPr lang="en-US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40"/>
          <p:cNvSpPr txBox="1">
            <a:spLocks noGrp="1"/>
          </p:cNvSpPr>
          <p:nvPr>
            <p:ph type="ftr" idx="11"/>
          </p:nvPr>
        </p:nvSpPr>
        <p:spPr>
          <a:xfrm>
            <a:off x="10288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</a:pPr>
            <a:r>
              <a:rPr lang="en-US" sz="1400" b="0" i="0" u="none" strike="noStrike" cap="none" dirty="0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rPr>
              <a:t>BE Internship Review</a:t>
            </a:r>
            <a:endParaRPr sz="1400" b="0" i="0" u="none" strike="noStrike" cap="none" dirty="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40"/>
          <p:cNvSpPr txBox="1">
            <a:spLocks noGrp="1"/>
          </p:cNvSpPr>
          <p:nvPr>
            <p:ph type="sldNum" idx="12"/>
          </p:nvPr>
        </p:nvSpPr>
        <p:spPr>
          <a:xfrm>
            <a:off x="468360" y="6356520"/>
            <a:ext cx="4755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rPr>
              <a:t>15</a:t>
            </a:fld>
            <a:endParaRPr sz="1400" b="0" i="0" u="none" strike="noStrike" cap="none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1C33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1"/>
          <p:cNvSpPr txBox="1">
            <a:spLocks noGrp="1"/>
          </p:cNvSpPr>
          <p:nvPr>
            <p:ph type="body" idx="4294967295"/>
          </p:nvPr>
        </p:nvSpPr>
        <p:spPr>
          <a:xfrm>
            <a:off x="1989000" y="3068640"/>
            <a:ext cx="5164920" cy="575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36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p41" descr="C:\Users\abc\Pictures\RAIT-DEEMED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78600" y="5780160"/>
            <a:ext cx="3064680" cy="1089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1C33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body" idx="4294967295"/>
          </p:nvPr>
        </p:nvSpPr>
        <p:spPr>
          <a:xfrm>
            <a:off x="402480" y="139680"/>
            <a:ext cx="8338320" cy="407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endParaRPr sz="25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ts val="2500"/>
              <a:buFont typeface="Arial"/>
              <a:buNone/>
            </a:pPr>
            <a:endParaRPr sz="25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ts val="2500"/>
              <a:buFont typeface="Arial"/>
              <a:buNone/>
            </a:pPr>
            <a:endParaRPr sz="25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ts val="2500"/>
              <a:buFont typeface="Arial"/>
              <a:buNone/>
            </a:pPr>
            <a:endParaRPr sz="25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endParaRPr sz="25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ts val="2500"/>
              <a:buFont typeface="Arial"/>
              <a:buNone/>
            </a:pPr>
            <a:endParaRPr sz="25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endParaRPr sz="25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561"/>
              </a:spcBef>
              <a:spcAft>
                <a:spcPts val="0"/>
              </a:spcAft>
              <a:buSzPts val="2800"/>
              <a:buFont typeface="Arial"/>
              <a:buNone/>
            </a:pP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ts val="2500"/>
              <a:buFont typeface="Arial"/>
              <a:buNone/>
            </a:pPr>
            <a:endParaRPr sz="25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ts val="2500"/>
              <a:buFont typeface="Arial"/>
              <a:buNone/>
            </a:pPr>
            <a:endParaRPr sz="25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ts val="2500"/>
              <a:buFont typeface="Arial"/>
              <a:buNone/>
            </a:pPr>
            <a:endParaRPr sz="2500" b="0" i="0" u="none" strike="noStrike" cap="none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25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8"/>
          <p:cNvSpPr/>
          <p:nvPr/>
        </p:nvSpPr>
        <p:spPr>
          <a:xfrm>
            <a:off x="3065760" y="1268640"/>
            <a:ext cx="3422880" cy="51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Unbox Robotics 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9" name="Google Shape;159;p28"/>
          <p:cNvGraphicFramePr/>
          <p:nvPr>
            <p:extLst>
              <p:ext uri="{D42A27DB-BD31-4B8C-83A1-F6EECF244321}">
                <p14:modId xmlns:p14="http://schemas.microsoft.com/office/powerpoint/2010/main" val="3453023410"/>
              </p:ext>
            </p:extLst>
          </p:nvPr>
        </p:nvGraphicFramePr>
        <p:xfrm>
          <a:off x="122400" y="2178000"/>
          <a:ext cx="8633875" cy="3499940"/>
        </p:xfrm>
        <a:graphic>
          <a:graphicData uri="http://schemas.openxmlformats.org/drawingml/2006/table">
            <a:tbl>
              <a:tblPr>
                <a:noFill/>
                <a:tableStyleId>{2CAA9B93-32B7-4BFA-9589-1D4DD9AAA21C}</a:tableStyleId>
              </a:tblPr>
              <a:tblGrid>
                <a:gridCol w="3202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CIN No.: 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U72900KA2019PTC124451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Industry/Sector of Company: 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Automation Machinery Manufacturing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endParaRPr lang="en-US"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 of Mentor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Mr.Ujjval Pamnani (Associate Director, Software Team)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Designation: 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Software Development Intern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Emailid: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Saish.chaskar@unboxrobotics.com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Internship Duration: </a:t>
                      </a:r>
                      <a:endParaRPr sz="1800" b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[15/1/2025 – 15/6/2025, 6 months]</a:t>
                      </a:r>
                      <a:endParaRPr sz="18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2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0" name="Google Shape;16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7800" y="307800"/>
            <a:ext cx="951840" cy="95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8880" cy="85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1C33"/>
              </a:buClr>
              <a:buSzPts val="2800"/>
              <a:buFont typeface="EB Garamond"/>
              <a:buNone/>
            </a:pPr>
            <a:r>
              <a:rPr lang="en-US" sz="2800" b="1" i="0" u="none" strike="noStrike" cap="none">
                <a:solidFill>
                  <a:srgbClr val="9F1C33"/>
                </a:solidFill>
                <a:latin typeface="EB Garamond"/>
                <a:ea typeface="EB Garamond"/>
                <a:cs typeface="EB Garamond"/>
                <a:sym typeface="EB Garamond"/>
              </a:rPr>
              <a:t>Outline </a:t>
            </a:r>
            <a:endParaRPr sz="2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9"/>
          <p:cNvSpPr txBox="1">
            <a:spLocks noGrp="1"/>
          </p:cNvSpPr>
          <p:nvPr>
            <p:ph type="body" idx="4294967295"/>
          </p:nvPr>
        </p:nvSpPr>
        <p:spPr>
          <a:xfrm>
            <a:off x="539640" y="1413000"/>
            <a:ext cx="8063640" cy="43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409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 of Company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4096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of Project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4096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Roles and Responsibilities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4096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 of Existing Solutions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4096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of a Problem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4096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Methodologies/Techniques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4096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and Architecture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4096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Skills Development 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4096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4096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Internship Progress Update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343080" marR="0" lvl="0" indent="-344096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9"/>
          <p:cNvSpPr txBox="1">
            <a:spLocks noGrp="1"/>
          </p:cNvSpPr>
          <p:nvPr>
            <p:ph type="sldNum" idx="12"/>
          </p:nvPr>
        </p:nvSpPr>
        <p:spPr>
          <a:xfrm>
            <a:off x="468360" y="6356520"/>
            <a:ext cx="4755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rPr>
              <a:t>3</a:t>
            </a:fld>
            <a:endParaRPr sz="1400" b="0" i="0" u="none" strike="noStrike" cap="none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9"/>
          <p:cNvSpPr txBox="1">
            <a:spLocks noGrp="1"/>
          </p:cNvSpPr>
          <p:nvPr>
            <p:ph type="ftr" idx="11"/>
          </p:nvPr>
        </p:nvSpPr>
        <p:spPr>
          <a:xfrm>
            <a:off x="1028880" y="6524640"/>
            <a:ext cx="3974400" cy="1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</a:pPr>
            <a:r>
              <a:rPr lang="en-US" sz="1400" b="0" i="0" u="none" strike="noStrike" cap="none" dirty="0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rPr>
              <a:t>BE Internship Review</a:t>
            </a:r>
            <a:endParaRPr sz="1400" b="0" i="0" u="none" strike="noStrike" cap="none" dirty="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29" descr="C:\Users\abc\Pictures\RAIT-DEEMED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80000" y="5773680"/>
            <a:ext cx="2663280" cy="947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8880" cy="85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1C33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9F1C33"/>
                </a:solidFill>
                <a:latin typeface="Arial"/>
                <a:ea typeface="Arial"/>
                <a:cs typeface="Arial"/>
                <a:sym typeface="Arial"/>
              </a:rPr>
              <a:t>Overview of Company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0"/>
          <p:cNvSpPr txBox="1">
            <a:spLocks noGrp="1"/>
          </p:cNvSpPr>
          <p:nvPr>
            <p:ph type="sldNum" idx="12"/>
          </p:nvPr>
        </p:nvSpPr>
        <p:spPr>
          <a:xfrm>
            <a:off x="468360" y="6356520"/>
            <a:ext cx="4755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rPr>
              <a:t>4</a:t>
            </a:fld>
            <a:endParaRPr sz="1400" b="0" i="0" u="none" strike="noStrike" cap="none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30"/>
          <p:cNvSpPr txBox="1">
            <a:spLocks noGrp="1"/>
          </p:cNvSpPr>
          <p:nvPr>
            <p:ph type="ftr" idx="11"/>
          </p:nvPr>
        </p:nvSpPr>
        <p:spPr>
          <a:xfrm>
            <a:off x="10288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</a:pPr>
            <a:r>
              <a:rPr lang="en-US" sz="1400" b="0" i="0" u="none" strike="noStrike" cap="none" dirty="0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rPr>
              <a:t>BE Internship Review</a:t>
            </a:r>
            <a:endParaRPr sz="1400" b="0" i="0" u="none" strike="noStrike" cap="none" dirty="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30"/>
          <p:cNvSpPr txBox="1">
            <a:spLocks noGrp="1"/>
          </p:cNvSpPr>
          <p:nvPr>
            <p:ph type="body" idx="4294967295"/>
          </p:nvPr>
        </p:nvSpPr>
        <p:spPr>
          <a:xfrm>
            <a:off x="468360" y="1267971"/>
            <a:ext cx="8063640" cy="403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Industry</a:t>
            </a:r>
            <a:r>
              <a:rPr lang="en-US" sz="1600" dirty="0"/>
              <a:t>: Automation Machinery Manufacturing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Focus</a:t>
            </a:r>
            <a:r>
              <a:rPr lang="en-US" sz="1600" dirty="0"/>
              <a:t>: Robotics-based fulfillment and distribution technology for e-commerce, retail, and logistics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Mission</a:t>
            </a:r>
            <a:r>
              <a:rPr lang="en-US" sz="1600" dirty="0"/>
              <a:t>: Deliver efficient order fulfillment using advanced robotic systems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Vision</a:t>
            </a:r>
            <a:r>
              <a:rPr lang="en-US" sz="1600" dirty="0"/>
              <a:t>: Become the global leader in logistics automation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Internship Duration</a:t>
            </a:r>
            <a:r>
              <a:rPr lang="en-US" sz="1600" dirty="0"/>
              <a:t>: January 15, 2025 – July 15, 2025 (6 months)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Role</a:t>
            </a:r>
            <a:r>
              <a:rPr lang="en-US" sz="1600" dirty="0"/>
              <a:t>: Software Development Intern (</a:t>
            </a:r>
            <a:r>
              <a:rPr lang="en-US" sz="1600" dirty="0" err="1"/>
              <a:t>Fullstack</a:t>
            </a:r>
            <a:r>
              <a:rPr lang="en-US" sz="1600" dirty="0"/>
              <a:t>)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Supervisor</a:t>
            </a:r>
            <a:r>
              <a:rPr lang="en-US" sz="1600" dirty="0"/>
              <a:t>: Mrs. Poonam Gadge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Industry Mentor</a:t>
            </a:r>
            <a:r>
              <a:rPr lang="en-US" sz="1600" dirty="0"/>
              <a:t>: Mr. Ujjval </a:t>
            </a:r>
            <a:r>
              <a:rPr lang="en-US" sz="1600" dirty="0" err="1"/>
              <a:t>Pamnani</a:t>
            </a:r>
            <a:r>
              <a:rPr lang="en-US" sz="1600" dirty="0"/>
              <a:t>, Associate Director (Software)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Objective</a:t>
            </a:r>
            <a:r>
              <a:rPr lang="en-US" sz="1600" dirty="0"/>
              <a:t>: Develop tools to enhance automation and efficiency in robotic systems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Projects</a:t>
            </a:r>
            <a:r>
              <a:rPr lang="en-US" sz="1600" dirty="0"/>
              <a:t>: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PCB Testing Tool for automated testing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UART communication for sensor integration</a:t>
            </a:r>
          </a:p>
          <a:p>
            <a:pPr rtl="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8880" cy="84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1C33"/>
              </a:buClr>
              <a:buSzPts val="2000"/>
              <a:buFont typeface="EB Garamond"/>
              <a:buNone/>
            </a:pPr>
            <a:r>
              <a:rPr lang="en-US" sz="2000" b="1" i="0" u="none" strike="noStrike" cap="none" dirty="0">
                <a:solidFill>
                  <a:srgbClr val="9F1C33"/>
                </a:solidFill>
                <a:latin typeface="EB Garamond"/>
                <a:ea typeface="EB Garamond"/>
                <a:cs typeface="EB Garamond"/>
                <a:sym typeface="EB Garamond"/>
              </a:rPr>
              <a:t>Introduction of Project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1"/>
          <p:cNvSpPr txBox="1">
            <a:spLocks noGrp="1"/>
          </p:cNvSpPr>
          <p:nvPr>
            <p:ph type="body" idx="4294967295"/>
          </p:nvPr>
        </p:nvSpPr>
        <p:spPr>
          <a:xfrm>
            <a:off x="539820" y="1257480"/>
            <a:ext cx="8063640" cy="509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43080" marR="0" lvl="0" indent="-34308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PCB Testing Tool:</a:t>
            </a:r>
            <a:endParaRPr lang="en-US" sz="16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600" dirty="0"/>
              <a:t>Creating an internal testing software tool with UI interactions to automate the testing process of the PCB of different versions and models.  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Objective</a:t>
            </a:r>
            <a:r>
              <a:rPr lang="en-US" sz="1600" dirty="0"/>
              <a:t>: Automate testing of Printed Circuit Boards (PCBs) for various robotic systems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Challenges with Existing System</a:t>
            </a:r>
            <a:r>
              <a:rPr lang="en-US" sz="1600" dirty="0"/>
              <a:t>: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Manual testing (1-2 hours per cycle)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Limited scalability and outdated UI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Proposed Solution</a:t>
            </a:r>
            <a:r>
              <a:rPr lang="en-US" sz="1600" dirty="0"/>
              <a:t>: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Browser-based tool with modern UI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Tech Stack: React (Vite.js), </a:t>
            </a:r>
            <a:r>
              <a:rPr lang="en-US" sz="1600" dirty="0" err="1"/>
              <a:t>FastAPI</a:t>
            </a:r>
            <a:r>
              <a:rPr lang="en-US" sz="1600" dirty="0"/>
              <a:t>, PostgreSQL, C++ middleware, WebSocket</a:t>
            </a:r>
          </a:p>
          <a:p>
            <a:pPr marL="0" marR="0" lvl="0" indent="0" algn="l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</a:pPr>
            <a:endParaRPr lang="en-US" sz="1600" b="1" dirty="0"/>
          </a:p>
        </p:txBody>
      </p:sp>
      <p:sp>
        <p:nvSpPr>
          <p:cNvPr id="186" name="Google Shape;186;p31"/>
          <p:cNvSpPr txBox="1">
            <a:spLocks noGrp="1"/>
          </p:cNvSpPr>
          <p:nvPr>
            <p:ph type="ftr" idx="11"/>
          </p:nvPr>
        </p:nvSpPr>
        <p:spPr>
          <a:xfrm>
            <a:off x="10288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</a:pPr>
            <a:r>
              <a:rPr lang="en-US" sz="1400" b="0" i="0" u="none" strike="noStrike" cap="none" dirty="0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rPr>
              <a:t>BE Internship Review</a:t>
            </a:r>
            <a:endParaRPr sz="1400" b="0" i="0" u="none" strike="noStrike" cap="none" dirty="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31"/>
          <p:cNvSpPr txBox="1">
            <a:spLocks noGrp="1"/>
          </p:cNvSpPr>
          <p:nvPr>
            <p:ph type="sldNum" idx="12"/>
          </p:nvPr>
        </p:nvSpPr>
        <p:spPr>
          <a:xfrm>
            <a:off x="468360" y="6356520"/>
            <a:ext cx="4755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rPr>
              <a:t>5</a:t>
            </a:fld>
            <a:endParaRPr sz="1400" b="0" i="0" u="none" strike="noStrike" cap="none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6B13-435D-2DC8-F26C-4D76120A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u="none" strike="noStrike" cap="none" dirty="0">
                <a:solidFill>
                  <a:srgbClr val="9F1C33"/>
                </a:solidFill>
                <a:latin typeface="EB Garamond"/>
                <a:ea typeface="EB Garamond"/>
                <a:cs typeface="EB Garamond"/>
                <a:sym typeface="EB Garamond"/>
              </a:rPr>
              <a:t>Architecture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78F57-4EF8-9EBD-E7EB-01651DE766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74B61-37EB-B020-7DCC-D1A95086B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4520"/>
            <a:ext cx="8229240" cy="397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46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8880" cy="84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1C33"/>
              </a:buClr>
              <a:buSzPts val="2000"/>
              <a:buFont typeface="EB Garamond"/>
              <a:buNone/>
            </a:pPr>
            <a:r>
              <a:rPr lang="en-US" sz="2000" b="1" i="0" u="none" strike="noStrike" cap="none">
                <a:solidFill>
                  <a:srgbClr val="9F1C33"/>
                </a:solidFill>
                <a:latin typeface="EB Garamond"/>
                <a:ea typeface="EB Garamond"/>
                <a:cs typeface="EB Garamond"/>
                <a:sym typeface="EB Garamond"/>
              </a:rPr>
              <a:t>Roles and Responsibilities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2"/>
          <p:cNvSpPr txBox="1">
            <a:spLocks noGrp="1"/>
          </p:cNvSpPr>
          <p:nvPr>
            <p:ph type="body" idx="4294967295"/>
          </p:nvPr>
        </p:nvSpPr>
        <p:spPr>
          <a:xfrm>
            <a:off x="539640" y="1484280"/>
            <a:ext cx="8063640" cy="403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Designed intuitive user flows and scalable software architecture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Developed </a:t>
            </a:r>
            <a:r>
              <a:rPr lang="en-US" sz="1600" dirty="0" err="1"/>
              <a:t>fullstack</a:t>
            </a:r>
            <a:r>
              <a:rPr lang="en-US" sz="1600" dirty="0"/>
              <a:t> applications (React, </a:t>
            </a:r>
            <a:r>
              <a:rPr lang="en-US" sz="1600" dirty="0" err="1"/>
              <a:t>FastAPI</a:t>
            </a:r>
            <a:r>
              <a:rPr lang="en-US" sz="1600" dirty="0"/>
              <a:t>, PostgreSQL)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Implemented UART communication and C++ middleware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Conducted end-to-end testing and deployment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Debugged issues and documented technical findings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Collaborated with stakeholders for requirements and feedback</a:t>
            </a:r>
          </a:p>
        </p:txBody>
      </p:sp>
      <p:sp>
        <p:nvSpPr>
          <p:cNvPr id="194" name="Google Shape;194;p32"/>
          <p:cNvSpPr txBox="1">
            <a:spLocks noGrp="1"/>
          </p:cNvSpPr>
          <p:nvPr>
            <p:ph type="ftr" idx="11"/>
          </p:nvPr>
        </p:nvSpPr>
        <p:spPr>
          <a:xfrm>
            <a:off x="10288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</a:pPr>
            <a:r>
              <a:rPr lang="en-US" sz="1400" b="0" i="0" u="none" strike="noStrike" cap="none" dirty="0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rPr>
              <a:t>BE Internship Review</a:t>
            </a:r>
            <a:endParaRPr sz="1400" b="0" i="0" u="none" strike="noStrike" cap="none" dirty="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32"/>
          <p:cNvSpPr txBox="1">
            <a:spLocks noGrp="1"/>
          </p:cNvSpPr>
          <p:nvPr>
            <p:ph type="sldNum" idx="12"/>
          </p:nvPr>
        </p:nvSpPr>
        <p:spPr>
          <a:xfrm>
            <a:off x="468360" y="6356520"/>
            <a:ext cx="4755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rPr>
              <a:t>7</a:t>
            </a:fld>
            <a:endParaRPr sz="1400" b="0" i="0" u="none" strike="noStrike" cap="none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8880" cy="85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1C33"/>
              </a:buClr>
              <a:buSzPts val="2000"/>
              <a:buFont typeface="EB Garamond"/>
              <a:buNone/>
            </a:pPr>
            <a:r>
              <a:rPr lang="en-US" sz="2000" b="1" i="0" u="none" strike="noStrike" cap="none">
                <a:solidFill>
                  <a:srgbClr val="9F1C33"/>
                </a:solidFill>
                <a:latin typeface="EB Garamond"/>
                <a:ea typeface="EB Garamond"/>
                <a:cs typeface="EB Garamond"/>
                <a:sym typeface="EB Garamond"/>
              </a:rPr>
              <a:t>Project Methodology /Techniques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5"/>
          <p:cNvSpPr txBox="1">
            <a:spLocks noGrp="1"/>
          </p:cNvSpPr>
          <p:nvPr>
            <p:ph type="body" idx="4294967295"/>
          </p:nvPr>
        </p:nvSpPr>
        <p:spPr>
          <a:xfrm>
            <a:off x="539640" y="1484280"/>
            <a:ext cx="8063640" cy="403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Methodology</a:t>
            </a:r>
            <a:r>
              <a:rPr lang="en-US" sz="1600" dirty="0"/>
              <a:t>: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Literature review: Studied </a:t>
            </a:r>
            <a:r>
              <a:rPr lang="en-US" sz="1600" dirty="0" err="1"/>
              <a:t>FastAPI</a:t>
            </a:r>
            <a:r>
              <a:rPr lang="en-US" sz="1600" dirty="0"/>
              <a:t>, React, WebSocket, UART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Experimental approach: Conducted POCs for tech stack validation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Agile development with MVC architecture</a:t>
            </a:r>
          </a:p>
          <a:p>
            <a:pPr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Skills Gained</a:t>
            </a:r>
            <a:r>
              <a:rPr lang="en-US" sz="1600" dirty="0"/>
              <a:t>: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Fullstack</a:t>
            </a:r>
            <a:r>
              <a:rPr lang="en-US" sz="1600" dirty="0"/>
              <a:t> development (React, </a:t>
            </a:r>
            <a:r>
              <a:rPr lang="en-US" sz="1600" dirty="0" err="1"/>
              <a:t>FastAPI</a:t>
            </a:r>
            <a:r>
              <a:rPr lang="en-US" sz="1600" dirty="0"/>
              <a:t>, PostgreSQL)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Embedded systems (UART, C++ middleware)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Automation and testing workflows</a:t>
            </a:r>
          </a:p>
          <a:p>
            <a:pPr marL="742950" lvl="1" indent="-285750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Technical documentation and stakeholder collaboration</a:t>
            </a:r>
          </a:p>
        </p:txBody>
      </p:sp>
      <p:sp>
        <p:nvSpPr>
          <p:cNvPr id="218" name="Google Shape;218;p35"/>
          <p:cNvSpPr txBox="1">
            <a:spLocks noGrp="1"/>
          </p:cNvSpPr>
          <p:nvPr>
            <p:ph type="ftr" idx="11"/>
          </p:nvPr>
        </p:nvSpPr>
        <p:spPr>
          <a:xfrm>
            <a:off x="10288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</a:pPr>
            <a:r>
              <a:rPr lang="en-US" sz="1400" b="0" i="0" u="none" strike="noStrike" cap="none" dirty="0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rPr>
              <a:t>BE Internship Review</a:t>
            </a:r>
            <a:endParaRPr sz="1400" b="0" i="0" u="none" strike="noStrike" cap="none" dirty="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35"/>
          <p:cNvSpPr txBox="1">
            <a:spLocks noGrp="1"/>
          </p:cNvSpPr>
          <p:nvPr>
            <p:ph type="sldNum" idx="12"/>
          </p:nvPr>
        </p:nvSpPr>
        <p:spPr>
          <a:xfrm>
            <a:off x="468360" y="6356520"/>
            <a:ext cx="4755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rPr>
              <a:t>8</a:t>
            </a:fld>
            <a:endParaRPr sz="1400" b="0" i="0" u="none" strike="noStrike" cap="none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>
            <a:spLocks noGrp="1"/>
          </p:cNvSpPr>
          <p:nvPr>
            <p:ph type="title" idx="4294967295"/>
          </p:nvPr>
        </p:nvSpPr>
        <p:spPr>
          <a:xfrm>
            <a:off x="457200" y="274680"/>
            <a:ext cx="8228880" cy="84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F1C33"/>
              </a:buClr>
              <a:buSzPts val="2000"/>
              <a:buFont typeface="EB Garamond"/>
              <a:buNone/>
            </a:pPr>
            <a:r>
              <a:rPr lang="en-US" sz="2000" b="1" i="0" u="none" strike="noStrike" cap="none">
                <a:solidFill>
                  <a:srgbClr val="9F1C33"/>
                </a:solidFill>
                <a:latin typeface="EB Garamond"/>
                <a:ea typeface="EB Garamond"/>
                <a:cs typeface="EB Garamond"/>
                <a:sym typeface="EB Garamond"/>
              </a:rPr>
              <a:t>Skills Development</a:t>
            </a:r>
            <a:endParaRPr sz="20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6"/>
          <p:cNvSpPr txBox="1">
            <a:spLocks noGrp="1"/>
          </p:cNvSpPr>
          <p:nvPr>
            <p:ph type="ftr" idx="11"/>
          </p:nvPr>
        </p:nvSpPr>
        <p:spPr>
          <a:xfrm>
            <a:off x="1028880" y="6356520"/>
            <a:ext cx="28947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</a:pPr>
            <a:r>
              <a:rPr lang="en-US" sz="1400" b="0" i="0" u="none" strike="noStrike" cap="none" dirty="0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rPr>
              <a:t>BE Internship Review</a:t>
            </a:r>
            <a:endParaRPr sz="1400" b="0" i="0" u="none" strike="noStrike" cap="none" dirty="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36"/>
          <p:cNvSpPr txBox="1">
            <a:spLocks noGrp="1"/>
          </p:cNvSpPr>
          <p:nvPr>
            <p:ph type="sldNum" idx="12"/>
          </p:nvPr>
        </p:nvSpPr>
        <p:spPr>
          <a:xfrm>
            <a:off x="468360" y="6356520"/>
            <a:ext cx="475560" cy="36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EB Garamond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404040"/>
                </a:solidFill>
                <a:latin typeface="EB Garamond"/>
                <a:ea typeface="EB Garamond"/>
                <a:cs typeface="EB Garamond"/>
                <a:sym typeface="EB Garamond"/>
              </a:rPr>
              <a:t>9</a:t>
            </a:fld>
            <a:endParaRPr sz="1400" b="0" i="0" u="none" strike="noStrike" cap="none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EAA9D4-886E-6328-1B89-FADBC6A03DB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39750" y="1238281"/>
            <a:ext cx="771557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Development &amp; Architecture 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design, API development, and database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and frontend (React)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Embedded Systems &amp; PCB 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PCB components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testing procedures, and automation.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Experience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C++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IPC communication (Shared Memory).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Automation &amp; 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workflows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testing PCB versions.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Writing and executing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cases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report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Collaboration &amp; Documentation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Working with stakeholders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documentation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software and hardware integration.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947</Words>
  <Application>Microsoft Office PowerPoint</Application>
  <PresentationFormat>On-screen Show (4:3)</PresentationFormat>
  <Paragraphs>199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EB Garamond</vt:lpstr>
      <vt:lpstr>Noto Sans Symbols</vt:lpstr>
      <vt:lpstr>Arial</vt:lpstr>
      <vt:lpstr>Times New Roman</vt:lpstr>
      <vt:lpstr>Calibri</vt:lpstr>
      <vt:lpstr>Office Theme</vt:lpstr>
      <vt:lpstr>Office Theme</vt:lpstr>
      <vt:lpstr>PowerPoint Presentation</vt:lpstr>
      <vt:lpstr>PowerPoint Presentation</vt:lpstr>
      <vt:lpstr>Outline </vt:lpstr>
      <vt:lpstr>Overview of Company</vt:lpstr>
      <vt:lpstr>Introduction of Project</vt:lpstr>
      <vt:lpstr>Architecture</vt:lpstr>
      <vt:lpstr>Roles and Responsibilities</vt:lpstr>
      <vt:lpstr>Project Methodology /Techniques</vt:lpstr>
      <vt:lpstr>Skills Development</vt:lpstr>
      <vt:lpstr> PCB Testing Tool - Implementation</vt:lpstr>
      <vt:lpstr> PCB Testing Tool Implementation – Results</vt:lpstr>
      <vt:lpstr>UART Implementation</vt:lpstr>
      <vt:lpstr>UART Implementation - Results</vt:lpstr>
      <vt:lpstr>Internship Progress Update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Saish Chaskar</dc:creator>
  <cp:lastModifiedBy>Saish Chaskar</cp:lastModifiedBy>
  <cp:revision>12</cp:revision>
  <dcterms:modified xsi:type="dcterms:W3CDTF">2025-05-03T07:43:51Z</dcterms:modified>
</cp:coreProperties>
</file>