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Inter"/>
      <p:regular r:id="rId37"/>
      <p:bold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Orbitron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8.xml"/><Relationship Id="rId44" Type="http://schemas.openxmlformats.org/officeDocument/2006/relationships/font" Target="fonts/Orbitron-bold.fntdata"/><Relationship Id="rId21" Type="http://schemas.openxmlformats.org/officeDocument/2006/relationships/slide" Target="slides/slide17.xml"/><Relationship Id="rId43" Type="http://schemas.openxmlformats.org/officeDocument/2006/relationships/font" Target="fonts/Orbitron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Inter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2.xml"/><Relationship Id="rId38" Type="http://schemas.openxmlformats.org/officeDocument/2006/relationships/font" Target="fonts/Int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4c4f0080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4c4f0080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4c4f008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4c4f008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4c4f008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4c4f008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4c4f008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4c4f008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4c4f0080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4c4f0080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4c4f0080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4c4f0080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4c4f0080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4c4f0080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4c4f0080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4c4f008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c4f0080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c4f0080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4c4f008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4c4f008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e2af5b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e2af5b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4c4f0080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4c4f008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133ace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1133ace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c4f008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4c4f008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4c4f008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4c4f008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4c4f008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4c4f008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4c4f008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4c4f008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4c4f008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4c4f008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4c4f008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4c4f008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759345" y="1955125"/>
            <a:ext cx="46623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759325" y="2929425"/>
            <a:ext cx="46623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1"/>
          <p:cNvSpPr/>
          <p:nvPr>
            <p:ph idx="2" type="pic"/>
          </p:nvPr>
        </p:nvSpPr>
        <p:spPr>
          <a:xfrm>
            <a:off x="722410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1455125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4070300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6685478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22375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3338000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5952728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1455125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8" type="title"/>
          </p:nvPr>
        </p:nvSpPr>
        <p:spPr>
          <a:xfrm>
            <a:off x="4070300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9" type="title"/>
          </p:nvPr>
        </p:nvSpPr>
        <p:spPr>
          <a:xfrm>
            <a:off x="6685478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722375" y="3854081"/>
            <a:ext cx="24690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3337999" y="3854096"/>
            <a:ext cx="24681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952726" y="3854081"/>
            <a:ext cx="24690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-2385814" y="-1554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421586" y="16055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>
            <a:off x="-2462014" y="-1554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497836" y="30498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2379" y="539500"/>
            <a:ext cx="364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2375" y="2012475"/>
            <a:ext cx="43083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056650" y="539500"/>
            <a:ext cx="43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056575" y="1207525"/>
            <a:ext cx="4365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6211431" y="2441426"/>
            <a:ext cx="1942800" cy="194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" name="Google Shape;88;p16"/>
          <p:cNvSpPr/>
          <p:nvPr>
            <p:ph idx="3" type="pic"/>
          </p:nvPr>
        </p:nvSpPr>
        <p:spPr>
          <a:xfrm>
            <a:off x="3770387" y="2441374"/>
            <a:ext cx="1942800" cy="194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" name="Google Shape;89;p16"/>
          <p:cNvSpPr/>
          <p:nvPr>
            <p:ph idx="4" type="pic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22375" y="1360725"/>
            <a:ext cx="37116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709975" y="1360725"/>
            <a:ext cx="37116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-740789" y="-26442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722337" y="2835257"/>
            <a:ext cx="2492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subTitle"/>
          </p:nvPr>
        </p:nvSpPr>
        <p:spPr>
          <a:xfrm>
            <a:off x="3325650" y="2835257"/>
            <a:ext cx="2492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subTitle"/>
          </p:nvPr>
        </p:nvSpPr>
        <p:spPr>
          <a:xfrm>
            <a:off x="5928963" y="2835257"/>
            <a:ext cx="2492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4" type="subTitle"/>
          </p:nvPr>
        </p:nvSpPr>
        <p:spPr>
          <a:xfrm>
            <a:off x="722337" y="2243100"/>
            <a:ext cx="24927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01" name="Google Shape;101;p18"/>
          <p:cNvSpPr txBox="1"/>
          <p:nvPr>
            <p:ph idx="5" type="subTitle"/>
          </p:nvPr>
        </p:nvSpPr>
        <p:spPr>
          <a:xfrm>
            <a:off x="3325650" y="2243100"/>
            <a:ext cx="24927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02" name="Google Shape;102;p18"/>
          <p:cNvSpPr txBox="1"/>
          <p:nvPr>
            <p:ph idx="6" type="subTitle"/>
          </p:nvPr>
        </p:nvSpPr>
        <p:spPr>
          <a:xfrm>
            <a:off x="5928963" y="2243100"/>
            <a:ext cx="24927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613486" y="-25688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551436" y="4604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722425" y="1702625"/>
            <a:ext cx="38772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4638177" y="1702624"/>
            <a:ext cx="38772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722425" y="1313250"/>
            <a:ext cx="38772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638175" y="1313250"/>
            <a:ext cx="38772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11" name="Google Shape;111;p19"/>
          <p:cNvSpPr txBox="1"/>
          <p:nvPr>
            <p:ph idx="5" type="subTitle"/>
          </p:nvPr>
        </p:nvSpPr>
        <p:spPr>
          <a:xfrm>
            <a:off x="722425" y="3417625"/>
            <a:ext cx="38772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6" type="subTitle"/>
          </p:nvPr>
        </p:nvSpPr>
        <p:spPr>
          <a:xfrm>
            <a:off x="4638177" y="3417625"/>
            <a:ext cx="38772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7" type="subTitle"/>
          </p:nvPr>
        </p:nvSpPr>
        <p:spPr>
          <a:xfrm>
            <a:off x="722425" y="3028275"/>
            <a:ext cx="38772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14" name="Google Shape;114;p19"/>
          <p:cNvSpPr txBox="1"/>
          <p:nvPr>
            <p:ph idx="8" type="subTitle"/>
          </p:nvPr>
        </p:nvSpPr>
        <p:spPr>
          <a:xfrm>
            <a:off x="4638175" y="3028275"/>
            <a:ext cx="3877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15" name="Google Shape;115;p19"/>
          <p:cNvSpPr/>
          <p:nvPr/>
        </p:nvSpPr>
        <p:spPr>
          <a:xfrm>
            <a:off x="6035711" y="-25688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-1106389" y="4604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23" name="Google Shape;123;p20"/>
          <p:cNvSpPr txBox="1"/>
          <p:nvPr>
            <p:ph idx="5" type="subTitle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25" name="Google Shape;125;p20"/>
          <p:cNvSpPr txBox="1"/>
          <p:nvPr>
            <p:ph idx="7" type="subTitle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8" type="subTitle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9" type="subTitle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3" type="subTitle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29" name="Google Shape;129;p20"/>
          <p:cNvSpPr txBox="1"/>
          <p:nvPr>
            <p:ph idx="14" type="subTitle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30" name="Google Shape;130;p20"/>
          <p:cNvSpPr txBox="1"/>
          <p:nvPr>
            <p:ph idx="15" type="subTitle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2375" y="2723038"/>
            <a:ext cx="4520100" cy="13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077625" y="1294550"/>
            <a:ext cx="1809600" cy="9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3017861" y="-24453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22564" y="44905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151060" y="1264875"/>
            <a:ext cx="3537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hasCustomPrompt="1" type="title"/>
          </p:nvPr>
        </p:nvSpPr>
        <p:spPr>
          <a:xfrm>
            <a:off x="1151259" y="718925"/>
            <a:ext cx="35370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/>
          <p:nvPr>
            <p:ph idx="2" type="subTitle"/>
          </p:nvPr>
        </p:nvSpPr>
        <p:spPr>
          <a:xfrm>
            <a:off x="1150874" y="2664875"/>
            <a:ext cx="3537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hasCustomPrompt="1" idx="3" type="title"/>
          </p:nvPr>
        </p:nvSpPr>
        <p:spPr>
          <a:xfrm>
            <a:off x="1151073" y="2118875"/>
            <a:ext cx="35376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/>
          <p:nvPr>
            <p:ph idx="4" type="subTitle"/>
          </p:nvPr>
        </p:nvSpPr>
        <p:spPr>
          <a:xfrm>
            <a:off x="1151060" y="4064875"/>
            <a:ext cx="3537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hasCustomPrompt="1" idx="5" type="title"/>
          </p:nvPr>
        </p:nvSpPr>
        <p:spPr>
          <a:xfrm>
            <a:off x="1151259" y="3518875"/>
            <a:ext cx="35370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/>
          <p:nvPr>
            <p:ph idx="6" type="pic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1"/>
          <p:cNvSpPr/>
          <p:nvPr/>
        </p:nvSpPr>
        <p:spPr>
          <a:xfrm>
            <a:off x="-1366014" y="45282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013125" y="3513525"/>
            <a:ext cx="32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75" y="1360725"/>
            <a:ext cx="76992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-2474864" y="-2373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070125" y="539500"/>
            <a:ext cx="43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715650" y="1658800"/>
            <a:ext cx="37059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715720" y="3301350"/>
            <a:ext cx="37059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4715650" y="1299100"/>
            <a:ext cx="37059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715720" y="2941650"/>
            <a:ext cx="37059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0" name="Google Shape;30;p5"/>
          <p:cNvSpPr/>
          <p:nvPr>
            <p:ph idx="5" type="pic"/>
          </p:nvPr>
        </p:nvSpPr>
        <p:spPr>
          <a:xfrm>
            <a:off x="72238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201911" y="4604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5747586" y="-2645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412739" y="46802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CREDIT CARD </a:t>
            </a:r>
            <a:r>
              <a:rPr b="0" lang="en" sz="3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LAUNCH ANALYSIS</a:t>
            </a:r>
            <a:endParaRPr b="0" sz="3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Saish Bavalekar (Aspiring Data Analyst)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025" y="1589350"/>
            <a:ext cx="2689050" cy="14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959900" y="3215275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b="1" sz="17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2235425" y="330875"/>
            <a:ext cx="48960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EXPENDITURE ANALYSIS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549900" y="1389675"/>
            <a:ext cx="80442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Total Income: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1.24 bn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Avg Monthly Income: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51.66k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Total Expenditure: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531M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42.82%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is the ratio of total customer expenditure by total customer income.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549900" y="3048500"/>
            <a:ext cx="80442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EXPENDITURE BY MONTH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have spent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September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approx.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116M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have spent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approx.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68M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months May, June, July have lower expenditure compared to August, September, November.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549900" y="1492600"/>
            <a:ext cx="8044200" cy="23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EXPENDITURE AND INCOME UTILIZATION BY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most used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approx.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216M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i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ncome utilization 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17.4%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followed by UPI, Debit Card and Net Banking.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Net Banking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least used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approx.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54M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216M (Income Utilization: 17.45%)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UPI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140M (Income Utilization: 11.36%)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Debit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119M (Income Utilization: 9.64%)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Netbanking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54M (Income Utilization: 4.37%)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549900" y="1492600"/>
            <a:ext cx="8044200" cy="23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INCOME AND EXPENDITURE BY AGE 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age group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25-34):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Income:465M, Expenditure:203M, Income Utilization:43.66%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Income:408M, Expenditure:191M, Income Utilization:46.72%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(21-24)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Income:169M,Expenditure:69M, Income Utilization:40.59%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(45+)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Income:197M, Expenditure:68M, Income Utilization:34.70%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Although people belonging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when we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income utilization 46.72%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549900" y="1492600"/>
            <a:ext cx="80442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INCOME AND EXPENDITURE AND INCOME UTILIZATION BY 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income(477M)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expenditure(243M)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i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ncome utilization of 51.04%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164M, Expenditure:75M, Income Utilization:45.80%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Salaried Other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Income:207M, Expenditure:87M, Income Utilization:42.10%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Business Owners: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Income:264M, Expenditure:8M, Income Utilization:33.22%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Government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lowest income(121M)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expenditure(36M)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of 29.00%.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49900" y="1492600"/>
            <a:ext cx="80442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 DISTRIBUTION BY 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expenditure (357M)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i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ncome utilization (44.39%)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females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 of (173M)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(39.92%).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549900" y="2842200"/>
            <a:ext cx="80442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 DISTRIBUTION BY 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Married Couples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expenditure (429M)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(42.77%)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Singles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 of (101M)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(43.06%).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549900" y="1492600"/>
            <a:ext cx="804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EXPENDITURE AND INCOME UTILIZATION BY CATEGORY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spend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on their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Bills(104M)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constitutes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8.46%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Groceries(86M)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constitutes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6.96%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Electronics(79M)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constituting of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6.42%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HealthCare: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Expenditure:65M, income utilization:5.29%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Travel: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Expenditure:59M, income utilization:4.78%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Food: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44M, income utilization:3.55%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Entertainment: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Expenditure:41M, income utilization:3.33%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Apparel: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34M, income utilization:2.75%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Other: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15M, income utilization:1.29%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549900" y="1492600"/>
            <a:ext cx="8044200" cy="21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 INCOME, EXPENDITURE AND INCOME UTILIZATION BY 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Mumbai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highest income[334M]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expenditure[172M]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51.49%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Customers from Delhi NCR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income[232M]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xpenditure[111M]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48.03%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Customers from Bengaluru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income[230M]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expenditure[100M]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43.46%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Customers from Hyderabad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income[186M]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expenditure[67M]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36.25%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Customers from Chennai: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income[334M]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expenditure[172M]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31.10%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2124000" y="619100"/>
            <a:ext cx="4896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SEGMENTS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549900" y="1459450"/>
            <a:ext cx="80442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AGE 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age groups 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25-34)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has Income Utilization:43.66%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has Income Utilization:46.72%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These are customer groups we should target.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549900" y="3207100"/>
            <a:ext cx="80442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expenditure (357M)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Females (173M)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(44.39%)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Females (39.92%)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Males are more likely to use the credit card.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549900" y="611575"/>
            <a:ext cx="489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SEGMENTS</a:t>
            </a:r>
            <a:endParaRPr sz="2000"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549900" y="1145350"/>
            <a:ext cx="8044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Married 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expenditure (429M)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Single Customers (102M)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But, Singles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(43.06%)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Married Couples (42.77%)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Both the groups are likely to be our target customers.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549900" y="2616050"/>
            <a:ext cx="80442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highest income(477M)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expenditure(243M)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 of 51.04%.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Followed by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income:164M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Expenditure:75M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Utilization:45.80%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Other salaried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income:207M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Expenditure:87M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Utilization:42.10%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working in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as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in other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Other Salaried Jobs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like to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spend a lot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would benefit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using a 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549900" y="611575"/>
            <a:ext cx="489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SEGMENTS</a:t>
            </a:r>
            <a:endParaRPr sz="2000"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549900" y="1145350"/>
            <a:ext cx="80442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Bills, Groceries, Electronics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credit card 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end user purchases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these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would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attract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more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549900" y="2327775"/>
            <a:ext cx="80442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living in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Mumbai, Delhi NCR and Bengaluru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Credit Card 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should be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tailored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respect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spending patterns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 people living in these cities.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549900" y="3458475"/>
            <a:ext cx="80442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MONTHS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spend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lot of money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August, September and November.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Launching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June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July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would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benefit the 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548675" y="1447213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548675" y="3041575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163850" y="1447213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163850" y="3041575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79028" y="1447213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779028" y="3041575"/>
            <a:ext cx="742500" cy="74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8" name="Google Shape;178;p27"/>
          <p:cNvSpPr txBox="1"/>
          <p:nvPr>
            <p:ph idx="2" type="title"/>
          </p:nvPr>
        </p:nvSpPr>
        <p:spPr>
          <a:xfrm>
            <a:off x="1418175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27"/>
          <p:cNvSpPr txBox="1"/>
          <p:nvPr>
            <p:ph idx="3" type="title"/>
          </p:nvPr>
        </p:nvSpPr>
        <p:spPr>
          <a:xfrm>
            <a:off x="4033350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27"/>
          <p:cNvSpPr txBox="1"/>
          <p:nvPr>
            <p:ph idx="4" type="title"/>
          </p:nvPr>
        </p:nvSpPr>
        <p:spPr>
          <a:xfrm>
            <a:off x="6648528" y="1553988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685425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2" name="Google Shape;182;p27"/>
          <p:cNvSpPr txBox="1"/>
          <p:nvPr>
            <p:ph idx="5" type="subTitle"/>
          </p:nvPr>
        </p:nvSpPr>
        <p:spPr>
          <a:xfrm>
            <a:off x="3301050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83" name="Google Shape;183;p27"/>
          <p:cNvSpPr txBox="1"/>
          <p:nvPr>
            <p:ph idx="6" type="subTitle"/>
          </p:nvPr>
        </p:nvSpPr>
        <p:spPr>
          <a:xfrm>
            <a:off x="5915778" y="2259552"/>
            <a:ext cx="2469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84" name="Google Shape;184;p27"/>
          <p:cNvSpPr txBox="1"/>
          <p:nvPr>
            <p:ph idx="7" type="title"/>
          </p:nvPr>
        </p:nvSpPr>
        <p:spPr>
          <a:xfrm>
            <a:off x="1418175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5" name="Google Shape;185;p27"/>
          <p:cNvSpPr txBox="1"/>
          <p:nvPr>
            <p:ph idx="8" type="title"/>
          </p:nvPr>
        </p:nvSpPr>
        <p:spPr>
          <a:xfrm>
            <a:off x="4033350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6" name="Google Shape;186;p27"/>
          <p:cNvSpPr txBox="1"/>
          <p:nvPr>
            <p:ph idx="9" type="title"/>
          </p:nvPr>
        </p:nvSpPr>
        <p:spPr>
          <a:xfrm>
            <a:off x="6648528" y="3148375"/>
            <a:ext cx="1003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7" name="Google Shape;187;p27"/>
          <p:cNvSpPr txBox="1"/>
          <p:nvPr>
            <p:ph idx="13" type="subTitle"/>
          </p:nvPr>
        </p:nvSpPr>
        <p:spPr>
          <a:xfrm>
            <a:off x="685425" y="3854081"/>
            <a:ext cx="24690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Expenditure Analysis</a:t>
            </a:r>
            <a:endParaRPr/>
          </a:p>
        </p:txBody>
      </p:sp>
      <p:sp>
        <p:nvSpPr>
          <p:cNvPr id="188" name="Google Shape;188;p27"/>
          <p:cNvSpPr txBox="1"/>
          <p:nvPr>
            <p:ph idx="14" type="subTitle"/>
          </p:nvPr>
        </p:nvSpPr>
        <p:spPr>
          <a:xfrm>
            <a:off x="3301049" y="3854096"/>
            <a:ext cx="24681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Customer Segments</a:t>
            </a:r>
            <a:endParaRPr/>
          </a:p>
        </p:txBody>
      </p:sp>
      <p:sp>
        <p:nvSpPr>
          <p:cNvPr id="189" name="Google Shape;189;p27"/>
          <p:cNvSpPr txBox="1"/>
          <p:nvPr>
            <p:ph idx="15" type="subTitle"/>
          </p:nvPr>
        </p:nvSpPr>
        <p:spPr>
          <a:xfrm>
            <a:off x="5688825" y="3880300"/>
            <a:ext cx="29229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Feature Recommendation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47350" y="489600"/>
            <a:ext cx="83583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CREDIT CARD FEATURE RECOMMENDATION</a:t>
            </a:r>
            <a:endParaRPr sz="2500"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549900" y="1101050"/>
            <a:ext cx="80442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age groups 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highest 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expenditure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so, rewarding them with points and cashbacks could motivate them to 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higher credit limit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 help spenders accommodate their expenditure with ease.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spend the highest on bills, groceries and electronics.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Discounts and special offers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these categories can motivate the customers to abuse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salaried employees like to spend the most and have the highest income utilization.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So providing them rewards, discounts, and special offers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credit card purchases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softwares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application subscriptions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electronics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 make them 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UPI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 second most preferred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so i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ntegrating and linking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credit card with UPI, will introduce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ease in transaction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at the same time benefit the company.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great features,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 robust security mechanism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should be implemented.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456400" y="709475"/>
            <a:ext cx="4231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59200" y="3422675"/>
            <a:ext cx="8025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Mitron Bank is a legacy financial institution headquartered in Hyderabad. They want to introduce a new line of credit cards, aiming to broaden its product offerings and reach in the financial market. </a:t>
            </a:r>
            <a:endParaRPr sz="1500"/>
          </a:p>
          <a:p>
            <a:pPr indent="0" lvl="0" marL="0" rtl="0" algn="just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25" y="1529525"/>
            <a:ext cx="2203550" cy="1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3415350" y="2875125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b="1" sz="17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594525" y="879425"/>
            <a:ext cx="4231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663025" y="1862625"/>
            <a:ext cx="60942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 a dashboard with your metrics and analysis.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Data-driven recommendations to introduce a new line of credit cards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 recommendations on what key features should be included in the credit card which will improve the likelihood of credit card usage.</a:t>
            </a:r>
            <a:endParaRPr sz="1500"/>
          </a:p>
          <a:p>
            <a:pPr indent="0" lvl="0" marL="9144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5" y="1684600"/>
            <a:ext cx="2203550" cy="1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404600" y="3030200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b="1" sz="17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2357988" y="561038"/>
            <a:ext cx="4231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535388" y="1322963"/>
            <a:ext cx="8044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consists entries of 4000 customers (Dim_Customer) and their expenditure (Fact_Spend).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35388" y="1799663"/>
            <a:ext cx="80442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Dim_Customer: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Demographics such as Gender, Marital Status, Age-Group, Occupation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distribution in with respect to city (5 different cities).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Monthly Income.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564413" y="3191063"/>
            <a:ext cx="80442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Fact_Spend: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Categories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Expenditure (over a period of 6 months)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 of Payment.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235426" y="574750"/>
            <a:ext cx="4702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ANALYSIS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535388" y="1322963"/>
            <a:ext cx="8044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consists entries of 4000 customers (Dim_Customer) and their expenditure (Fact_Spend).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564425" y="1799673"/>
            <a:ext cx="8044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form the majority of our customer base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(64.93%)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females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constitute the remaining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(35.07%).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Males: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2597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Females: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1403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535400" y="3103648"/>
            <a:ext cx="8044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Majority of the customer base is married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78.4%)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21.6%)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single.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Married: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3136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Singles: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864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549900" y="1169050"/>
            <a:ext cx="80442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followed by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other salaried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our customer base. Others include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Business Owners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Government Employees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Salaried IT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1294 (721-Male,573-Female)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Other Salaried Employees: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893 (541-Male,352-Female)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Other Freelancers: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784 (585-Male,199-Female)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Other Business Owners: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630 (503-Male,127-Female)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Other Government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399 (247-Male,152-Female)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49900" y="1169049"/>
            <a:ext cx="80442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Top 3 cities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that our customers belong to are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Mumbai, Chennai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Bengaluru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Others include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Delhi NCR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Hyderabad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Mumbai: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1078(693-Male.385-Female)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Chennai: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834(537-Male.297-Female)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Bengaluru: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751(496-Male.255-Female)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Delhi NCR: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744(474-Male.270-Female)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Hyderabad: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593(397-Male.196-Female)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549900" y="1169049"/>
            <a:ext cx="80442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AGE-GROUP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age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(25-34)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our customer base. People belonging to age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(21-24)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(45+)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lower count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comparatively.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(25-34):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1498 (966-Male, 532-Female)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(35-45):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1273(834-Male, 439-Female)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(21-24):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691(966-Male, 532-Female)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of Customers in (45+):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538(363-Male, 175-Female)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