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86" r:id="rId3"/>
    <p:sldId id="287" r:id="rId4"/>
    <p:sldId id="288" r:id="rId5"/>
    <p:sldId id="289" r:id="rId6"/>
    <p:sldId id="290" r:id="rId7"/>
    <p:sldId id="298" r:id="rId8"/>
    <p:sldId id="299" r:id="rId9"/>
    <p:sldId id="303" r:id="rId10"/>
    <p:sldId id="302" r:id="rId11"/>
    <p:sldId id="304" r:id="rId12"/>
    <p:sldId id="305" r:id="rId13"/>
    <p:sldId id="297" r:id="rId14"/>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8" userDrawn="1">
          <p15:clr>
            <a:srgbClr val="A4A3A4"/>
          </p15:clr>
        </p15:guide>
        <p15:guide id="4" pos="1209" userDrawn="1">
          <p15:clr>
            <a:srgbClr val="A4A3A4"/>
          </p15:clr>
        </p15:guide>
        <p15:guide id="5" pos="2955" userDrawn="1">
          <p15:clr>
            <a:srgbClr val="A4A3A4"/>
          </p15:clr>
        </p15:guide>
        <p15:guide id="6" pos="2066" userDrawn="1">
          <p15:clr>
            <a:srgbClr val="A4A3A4"/>
          </p15:clr>
        </p15:guide>
        <p15:guide id="9" pos="3840" userDrawn="1">
          <p15:clr>
            <a:srgbClr val="A4A3A4"/>
          </p15:clr>
        </p15:guide>
        <p15:guide id="10" pos="4668" userDrawn="1">
          <p15:clr>
            <a:srgbClr val="A4A3A4"/>
          </p15:clr>
        </p15:guide>
        <p15:guide id="11" pos="5560" userDrawn="1">
          <p15:clr>
            <a:srgbClr val="A4A3A4"/>
          </p15:clr>
        </p15:guide>
        <p15:guide id="12" pos="7318" userDrawn="1">
          <p15:clr>
            <a:srgbClr val="A4A3A4"/>
          </p15:clr>
        </p15:guide>
        <p15:guide id="13" orient="horz" pos="3967" userDrawn="1">
          <p15:clr>
            <a:srgbClr val="A4A3A4"/>
          </p15:clr>
        </p15:guide>
        <p15:guide id="15" pos="6461" userDrawn="1">
          <p15:clr>
            <a:srgbClr val="A4A3A4"/>
          </p15:clr>
        </p15:guide>
        <p15:guide id="16" orient="horz" pos="94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showGuides="1">
      <p:cViewPr varScale="1">
        <p:scale>
          <a:sx n="113" d="100"/>
          <a:sy n="113" d="100"/>
        </p:scale>
        <p:origin x="216" y="352"/>
      </p:cViewPr>
      <p:guideLst>
        <p:guide pos="328"/>
        <p:guide pos="1209"/>
        <p:guide pos="2955"/>
        <p:guide pos="2066"/>
        <p:guide pos="3840"/>
        <p:guide pos="4668"/>
        <p:guide pos="5560"/>
        <p:guide pos="7318"/>
        <p:guide orient="horz" pos="3967"/>
        <p:guide pos="6461"/>
        <p:guide orient="horz" pos="946"/>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6.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US"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90625" y="2400300"/>
            <a:ext cx="10199370" cy="1167765"/>
          </a:xfrm>
        </p:spPr>
        <p:txBody>
          <a:bodyPr>
            <a:normAutofit/>
          </a:bodyPr>
          <a:lstStyle/>
          <a:p>
            <a:pPr algn="ctr"/>
            <a:r>
              <a:rPr sz="2800"/>
              <a:t>Red Wine Quality</a:t>
            </a:r>
            <a:endParaRPr sz="2800"/>
          </a:p>
        </p:txBody>
      </p:sp>
      <p:sp>
        <p:nvSpPr>
          <p:cNvPr id="3" name="Текст 2"/>
          <p:cNvSpPr>
            <a:spLocks noGrp="1"/>
          </p:cNvSpPr>
          <p:nvPr>
            <p:ph type="body" sz="quarter" idx="10"/>
          </p:nvPr>
        </p:nvSpPr>
        <p:spPr/>
        <p:txBody>
          <a:bodyPr/>
          <a:lstStyle/>
          <a:p>
            <a:r>
              <a:rPr lang="en-US" altLang="ru-RU"/>
              <a:t>Computer Science</a:t>
            </a:r>
            <a:endParaRPr lang="en-US" altLang="ru-RU"/>
          </a:p>
        </p:txBody>
      </p:sp>
      <p:sp>
        <p:nvSpPr>
          <p:cNvPr id="4" name="Текст 3"/>
          <p:cNvSpPr>
            <a:spLocks noGrp="1"/>
          </p:cNvSpPr>
          <p:nvPr>
            <p:ph type="body" sz="quarter" idx="11"/>
          </p:nvPr>
        </p:nvSpPr>
        <p:spPr/>
        <p:txBody>
          <a:bodyPr/>
          <a:lstStyle/>
          <a:p>
            <a:r>
              <a:rPr lang="en-US" altLang="ru-RU"/>
              <a:t>Wang Peng</a:t>
            </a:r>
            <a:endParaRPr lang="en-US" altLang="ru-RU"/>
          </a:p>
          <a:p>
            <a:r>
              <a:rPr lang="en-US" altLang="ru-RU"/>
              <a:t>Gero</a:t>
            </a:r>
            <a:endParaRPr lang="en-US" altLang="ru-RU"/>
          </a:p>
        </p:txBody>
      </p:sp>
      <p:sp>
        <p:nvSpPr>
          <p:cNvPr id="5" name="Текст 4"/>
          <p:cNvSpPr>
            <a:spLocks noGrp="1"/>
          </p:cNvSpPr>
          <p:nvPr>
            <p:ph type="body" idx="12"/>
          </p:nvPr>
        </p:nvSpPr>
        <p:spPr>
          <a:xfrm>
            <a:off x="8786495" y="1174115"/>
            <a:ext cx="2218055" cy="462915"/>
          </a:xfrm>
        </p:spPr>
        <p:txBody>
          <a:bodyPr/>
          <a:lstStyle/>
          <a:p>
            <a:r>
              <a:rPr lang="en-US" altLang="ru-RU"/>
              <a:t>Moscow,2023</a:t>
            </a:r>
            <a:endParaRPr lang="en-US" altLang="ru-RU"/>
          </a:p>
        </p:txBody>
      </p:sp>
      <p:pic>
        <p:nvPicPr>
          <p:cNvPr id="6" name="图片 5" descr="dataset-cover"/>
          <p:cNvPicPr>
            <a:picLocks noChangeAspect="1"/>
          </p:cNvPicPr>
          <p:nvPr/>
        </p:nvPicPr>
        <p:blipFill>
          <a:blip r:embed="rId1"/>
          <a:stretch>
            <a:fillRect/>
          </a:stretch>
        </p:blipFill>
        <p:spPr>
          <a:xfrm>
            <a:off x="1030605" y="3241675"/>
            <a:ext cx="9973945" cy="27089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sp>
        <p:nvSpPr>
          <p:cNvPr id="4" name="文本框 3"/>
          <p:cNvSpPr txBox="1"/>
          <p:nvPr/>
        </p:nvSpPr>
        <p:spPr>
          <a:xfrm>
            <a:off x="536575" y="1701165"/>
            <a:ext cx="4993005" cy="398780"/>
          </a:xfrm>
          <a:prstGeom prst="rect">
            <a:avLst/>
          </a:prstGeom>
          <a:noFill/>
        </p:spPr>
        <p:txBody>
          <a:bodyPr wrap="square" rtlCol="0">
            <a:spAutoFit/>
          </a:bodyPr>
          <a:p>
            <a:pPr algn="l"/>
            <a:r>
              <a:rPr lang="en-US" sz="2000" dirty="0">
                <a:latin typeface="HSE Sans" panose="02000000000000000000" pitchFamily="2" charset="0"/>
              </a:rPr>
              <a:t>R</a:t>
            </a:r>
            <a:r>
              <a:rPr sz="2000" dirty="0">
                <a:latin typeface="HSE Sans" panose="02000000000000000000" pitchFamily="2" charset="0"/>
              </a:rPr>
              <a:t>andom forest</a:t>
            </a:r>
            <a:endParaRPr sz="2000" dirty="0">
              <a:latin typeface="HSE Sans" panose="02000000000000000000" pitchFamily="2" charset="0"/>
            </a:endParaRPr>
          </a:p>
        </p:txBody>
      </p:sp>
      <p:pic>
        <p:nvPicPr>
          <p:cNvPr id="2" name="图片 1" descr="9"/>
          <p:cNvPicPr>
            <a:picLocks noChangeAspect="1"/>
          </p:cNvPicPr>
          <p:nvPr/>
        </p:nvPicPr>
        <p:blipFill>
          <a:blip r:embed="rId1"/>
          <a:stretch>
            <a:fillRect/>
          </a:stretch>
        </p:blipFill>
        <p:spPr>
          <a:xfrm>
            <a:off x="375285" y="2662555"/>
            <a:ext cx="5223510" cy="38201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sp>
        <p:nvSpPr>
          <p:cNvPr id="4" name="文本框 3"/>
          <p:cNvSpPr txBox="1"/>
          <p:nvPr/>
        </p:nvSpPr>
        <p:spPr>
          <a:xfrm>
            <a:off x="636905" y="1892935"/>
            <a:ext cx="10229215" cy="645160"/>
          </a:xfrm>
          <a:prstGeom prst="rect">
            <a:avLst/>
          </a:prstGeom>
          <a:noFill/>
        </p:spPr>
        <p:txBody>
          <a:bodyPr wrap="square" rtlCol="0">
            <a:noAutofit/>
          </a:bodyPr>
          <a:p>
            <a:pPr algn="l"/>
            <a:r>
              <a:rPr lang="en-US" sz="2000" dirty="0">
                <a:latin typeface="HSE Sans" panose="02000000000000000000" pitchFamily="2" charset="0"/>
                <a:sym typeface="+mn-ea"/>
              </a:rPr>
              <a:t>Conclusion:</a:t>
            </a:r>
            <a:endParaRPr lang="en-US" sz="2000" dirty="0">
              <a:latin typeface="HSE Sans" panose="02000000000000000000" pitchFamily="2" charset="0"/>
            </a:endParaRPr>
          </a:p>
          <a:p>
            <a:pPr algn="l"/>
            <a:r>
              <a:rPr lang="en-US" sz="2000" dirty="0">
                <a:latin typeface="HSE Sans" panose="02000000000000000000" pitchFamily="2" charset="0"/>
              </a:rPr>
              <a:t>We used root mean square error (RMSE) to evaluate 3 models, random forest performs best, with an RMSE of 0.54  </a:t>
            </a:r>
            <a:endParaRPr lang="en-US" sz="2000" dirty="0">
              <a:latin typeface="HSE Sans"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3" name="Текст 2"/>
          <p:cNvSpPr>
            <a:spLocks noGrp="1"/>
          </p:cNvSpPr>
          <p:nvPr>
            <p:ph type="body" sz="quarter" idx="14"/>
          </p:nvPr>
        </p:nvSpPr>
        <p:spPr/>
        <p:txBody>
          <a:bodyPr/>
          <a:lstStyle/>
          <a:p>
            <a:r>
              <a:rPr lang="en-US" altLang="ru-RU"/>
              <a:t>Wang Peng</a:t>
            </a:r>
            <a:endParaRPr lang="en-US" altLang="ru-RU"/>
          </a:p>
        </p:txBody>
      </p:sp>
      <p:sp>
        <p:nvSpPr>
          <p:cNvPr id="4" name="Текст 3"/>
          <p:cNvSpPr>
            <a:spLocks noGrp="1"/>
          </p:cNvSpPr>
          <p:nvPr>
            <p:ph type="body" sz="quarter" idx="15"/>
          </p:nvPr>
        </p:nvSpPr>
        <p:spPr/>
        <p:txBody>
          <a:bodyPr/>
          <a:lstStyle/>
          <a:p>
            <a:r>
              <a:rPr lang="en-US" altLang="ru-RU"/>
              <a:t>Moscow,2023</a:t>
            </a:r>
            <a:endParaRPr lang="en-US" altLang="ru-RU"/>
          </a:p>
        </p:txBody>
      </p:sp>
      <p:sp>
        <p:nvSpPr>
          <p:cNvPr id="5" name="文本框 4"/>
          <p:cNvSpPr txBox="1"/>
          <p:nvPr/>
        </p:nvSpPr>
        <p:spPr>
          <a:xfrm>
            <a:off x="529590" y="2165350"/>
            <a:ext cx="11233785" cy="706755"/>
          </a:xfrm>
          <a:prstGeom prst="rect">
            <a:avLst/>
          </a:prstGeom>
          <a:noFill/>
        </p:spPr>
        <p:txBody>
          <a:bodyPr wrap="square" rtlCol="0">
            <a:spAutoFit/>
          </a:bodyPr>
          <a:p>
            <a:pPr algn="ctr"/>
            <a:r>
              <a:rPr lang="en-US" altLang="zh-CN" sz="4000" dirty="0">
                <a:latin typeface="HSE Sans" panose="02000000000000000000" pitchFamily="2" charset="0"/>
              </a:rPr>
              <a:t>Thanks</a:t>
            </a:r>
            <a:endParaRPr lang="en-US" altLang="zh-CN" sz="4000" dirty="0">
              <a:latin typeface="HSE Sans"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5245735" cy="556260"/>
          </a:xfrm>
        </p:spPr>
        <p:txBody>
          <a:bodyPr/>
          <a:lstStyle/>
          <a:p>
            <a:r>
              <a:rPr lang="en-US" altLang="ru-RU"/>
              <a:t>D</a:t>
            </a:r>
            <a:r>
              <a:rPr lang="en-US" altLang="ru-RU"/>
              <a:t>ataset</a:t>
            </a:r>
            <a:endParaRPr lang="en-US" altLang="ru-RU"/>
          </a:p>
        </p:txBody>
      </p:sp>
      <p:sp>
        <p:nvSpPr>
          <p:cNvPr id="5" name="Текст 4"/>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6" name="Текст 5"/>
          <p:cNvSpPr>
            <a:spLocks noGrp="1"/>
          </p:cNvSpPr>
          <p:nvPr>
            <p:ph type="body" sz="quarter" idx="14"/>
          </p:nvPr>
        </p:nvSpPr>
        <p:spPr/>
        <p:txBody>
          <a:bodyPr/>
          <a:lstStyle/>
          <a:p>
            <a:r>
              <a:rPr lang="en-US" altLang="ru-RU">
                <a:sym typeface="+mn-ea"/>
              </a:rPr>
              <a:t>Wang Peng</a:t>
            </a:r>
            <a:endParaRPr lang="ru-RU"/>
          </a:p>
        </p:txBody>
      </p:sp>
      <p:sp>
        <p:nvSpPr>
          <p:cNvPr id="7" name="Текст 6"/>
          <p:cNvSpPr>
            <a:spLocks noGrp="1"/>
          </p:cNvSpPr>
          <p:nvPr>
            <p:ph type="body" sz="quarter" idx="15"/>
          </p:nvPr>
        </p:nvSpPr>
        <p:spPr/>
        <p:txBody>
          <a:bodyPr/>
          <a:lstStyle/>
          <a:p>
            <a:r>
              <a:rPr lang="en-US" altLang="ru-RU"/>
              <a:t>Moscow,2023</a:t>
            </a:r>
            <a:endParaRPr lang="en-US" altLang="ru-RU"/>
          </a:p>
        </p:txBody>
      </p:sp>
      <p:pic>
        <p:nvPicPr>
          <p:cNvPr id="9" name="图片 8" descr="screenshot20231210"/>
          <p:cNvPicPr>
            <a:picLocks noChangeAspect="1"/>
          </p:cNvPicPr>
          <p:nvPr/>
        </p:nvPicPr>
        <p:blipFill>
          <a:blip r:embed="rId1"/>
          <a:stretch>
            <a:fillRect/>
          </a:stretch>
        </p:blipFill>
        <p:spPr>
          <a:xfrm>
            <a:off x="1463675" y="2004060"/>
            <a:ext cx="8620125" cy="3514725"/>
          </a:xfrm>
          <a:prstGeom prst="rect">
            <a:avLst/>
          </a:prstGeom>
        </p:spPr>
      </p:pic>
      <p:sp>
        <p:nvSpPr>
          <p:cNvPr id="10" name="文本框 9"/>
          <p:cNvSpPr txBox="1"/>
          <p:nvPr/>
        </p:nvSpPr>
        <p:spPr>
          <a:xfrm>
            <a:off x="905510" y="5831205"/>
            <a:ext cx="9996170" cy="491490"/>
          </a:xfrm>
          <a:prstGeom prst="rect">
            <a:avLst/>
          </a:prstGeom>
          <a:noFill/>
        </p:spPr>
        <p:txBody>
          <a:bodyPr wrap="square" rtlCol="0">
            <a:noAutofit/>
          </a:bodyPr>
          <a:p>
            <a:pPr algn="l"/>
            <a:r>
              <a:rPr lang="en-US" altLang="zh-CN" sz="1600" dirty="0">
                <a:latin typeface="HSE Sans" panose="02000000000000000000" pitchFamily="2" charset="0"/>
              </a:rPr>
              <a:t>All features are float64,and the target(quality) is an interger(1-10)</a:t>
            </a:r>
            <a:endParaRPr lang="en-US" altLang="zh-CN" sz="1600" dirty="0">
              <a:latin typeface="HSE Sans"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title"/>
          </p:nvPr>
        </p:nvSpPr>
        <p:spPr>
          <a:xfrm>
            <a:off x="586105" y="1447800"/>
            <a:ext cx="10088245" cy="777240"/>
          </a:xfrm>
        </p:spPr>
        <p:txBody>
          <a:bodyPr>
            <a:noAutofit/>
          </a:bodyPr>
          <a:lstStyle/>
          <a:p>
            <a:r>
              <a:rPr lang="en-US" altLang="ru-RU" sz="2000"/>
              <a:t>Data preprocessing</a:t>
            </a:r>
            <a:endParaRPr lang="en-US" altLang="ru-RU" sz="2000"/>
          </a:p>
        </p:txBody>
      </p:sp>
      <p:sp>
        <p:nvSpPr>
          <p:cNvPr id="17" name="Текст 16"/>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18" name="Текст 17"/>
          <p:cNvSpPr>
            <a:spLocks noGrp="1"/>
          </p:cNvSpPr>
          <p:nvPr>
            <p:ph type="body" sz="quarter" idx="14"/>
          </p:nvPr>
        </p:nvSpPr>
        <p:spPr/>
        <p:txBody>
          <a:bodyPr/>
          <a:lstStyle/>
          <a:p>
            <a:r>
              <a:rPr lang="en-US" altLang="ru-RU"/>
              <a:t>Wang Peng</a:t>
            </a:r>
            <a:endParaRPr lang="en-US" altLang="ru-RU"/>
          </a:p>
        </p:txBody>
      </p:sp>
      <p:sp>
        <p:nvSpPr>
          <p:cNvPr id="19" name="Текст 18"/>
          <p:cNvSpPr>
            <a:spLocks noGrp="1"/>
          </p:cNvSpPr>
          <p:nvPr>
            <p:ph type="body" sz="quarter" idx="15"/>
          </p:nvPr>
        </p:nvSpPr>
        <p:spPr/>
        <p:txBody>
          <a:bodyPr/>
          <a:lstStyle/>
          <a:p>
            <a:r>
              <a:rPr lang="en-US" altLang="ru-RU"/>
              <a:t>Moscow,2023</a:t>
            </a:r>
            <a:endParaRPr lang="en-US" altLang="ru-RU"/>
          </a:p>
        </p:txBody>
      </p:sp>
      <p:pic>
        <p:nvPicPr>
          <p:cNvPr id="2" name="图片 1" descr="screenshot20231210"/>
          <p:cNvPicPr>
            <a:picLocks noChangeAspect="1"/>
          </p:cNvPicPr>
          <p:nvPr/>
        </p:nvPicPr>
        <p:blipFill>
          <a:blip r:embed="rId1"/>
          <a:stretch>
            <a:fillRect/>
          </a:stretch>
        </p:blipFill>
        <p:spPr>
          <a:xfrm>
            <a:off x="730885" y="2382520"/>
            <a:ext cx="3826510" cy="2092960"/>
          </a:xfrm>
          <a:prstGeom prst="rect">
            <a:avLst/>
          </a:prstGeom>
        </p:spPr>
      </p:pic>
      <p:sp>
        <p:nvSpPr>
          <p:cNvPr id="5" name="文本框 4"/>
          <p:cNvSpPr txBox="1"/>
          <p:nvPr/>
        </p:nvSpPr>
        <p:spPr>
          <a:xfrm>
            <a:off x="586105" y="5354955"/>
            <a:ext cx="7086600" cy="528955"/>
          </a:xfrm>
          <a:prstGeom prst="rect">
            <a:avLst/>
          </a:prstGeom>
          <a:noFill/>
        </p:spPr>
        <p:txBody>
          <a:bodyPr wrap="square" rtlCol="0">
            <a:noAutofit/>
          </a:bodyPr>
          <a:p>
            <a:pPr algn="l"/>
            <a:r>
              <a:rPr lang="en-US" altLang="zh-CN" sz="2000" dirty="0">
                <a:latin typeface="HSE Sans" panose="02000000000000000000" pitchFamily="2" charset="0"/>
              </a:rPr>
              <a:t>None features are null</a:t>
            </a:r>
            <a:endParaRPr lang="en-US" altLang="zh-CN" sz="2000" dirty="0">
              <a:latin typeface="HSE Sans"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7"/>
          </p:nvPr>
        </p:nvSpPr>
        <p:spPr>
          <a:xfrm>
            <a:off x="678815" y="1099185"/>
            <a:ext cx="6253480" cy="702945"/>
          </a:xfrm>
        </p:spPr>
        <p:txBody>
          <a:bodyPr/>
          <a:lstStyle/>
          <a:p>
            <a:pPr algn="l"/>
            <a:r>
              <a:rPr lang="en-US" altLang="ru-RU" sz="2000"/>
              <a:t>Relations between features</a:t>
            </a:r>
            <a:endParaRPr lang="en-US" altLang="ru-RU" sz="2000"/>
          </a:p>
        </p:txBody>
      </p:sp>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pic>
        <p:nvPicPr>
          <p:cNvPr id="9" name="图片 8" descr="下载"/>
          <p:cNvPicPr>
            <a:picLocks noChangeAspect="1"/>
          </p:cNvPicPr>
          <p:nvPr/>
        </p:nvPicPr>
        <p:blipFill>
          <a:blip r:embed="rId1"/>
          <a:stretch>
            <a:fillRect/>
          </a:stretch>
        </p:blipFill>
        <p:spPr>
          <a:xfrm>
            <a:off x="2049780" y="1728470"/>
            <a:ext cx="8092440" cy="4791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sp>
        <p:nvSpPr>
          <p:cNvPr id="2" name="文本框 1"/>
          <p:cNvSpPr txBox="1"/>
          <p:nvPr/>
        </p:nvSpPr>
        <p:spPr>
          <a:xfrm>
            <a:off x="674370" y="1516380"/>
            <a:ext cx="4744720" cy="398780"/>
          </a:xfrm>
          <a:prstGeom prst="rect">
            <a:avLst/>
          </a:prstGeom>
          <a:noFill/>
        </p:spPr>
        <p:txBody>
          <a:bodyPr wrap="square" rtlCol="0">
            <a:spAutoFit/>
          </a:bodyPr>
          <a:p>
            <a:pPr algn="l"/>
            <a:r>
              <a:rPr lang="en-US" altLang="zh-CN" sz="2000" dirty="0">
                <a:latin typeface="HSE Sans" panose="02000000000000000000" pitchFamily="2" charset="0"/>
              </a:rPr>
              <a:t>Choose features</a:t>
            </a:r>
            <a:endParaRPr lang="en-US" altLang="zh-CN" sz="2000" dirty="0">
              <a:latin typeface="HSE Sans" panose="02000000000000000000" pitchFamily="2" charset="0"/>
            </a:endParaRPr>
          </a:p>
        </p:txBody>
      </p:sp>
      <p:pic>
        <p:nvPicPr>
          <p:cNvPr id="3" name="图片 2"/>
          <p:cNvPicPr>
            <a:picLocks noChangeAspect="1"/>
          </p:cNvPicPr>
          <p:nvPr>
            <p:custDataLst>
              <p:tags r:id="rId1"/>
            </p:custDataLst>
          </p:nvPr>
        </p:nvPicPr>
        <p:blipFill>
          <a:blip r:embed="rId2"/>
          <a:stretch>
            <a:fillRect/>
          </a:stretch>
        </p:blipFill>
        <p:spPr>
          <a:xfrm>
            <a:off x="854710" y="2129790"/>
            <a:ext cx="1715770" cy="3163570"/>
          </a:xfrm>
          <a:prstGeom prst="rect">
            <a:avLst/>
          </a:prstGeom>
        </p:spPr>
      </p:pic>
      <p:sp>
        <p:nvSpPr>
          <p:cNvPr id="4" name="文本框 3"/>
          <p:cNvSpPr txBox="1"/>
          <p:nvPr/>
        </p:nvSpPr>
        <p:spPr>
          <a:xfrm>
            <a:off x="674370" y="5877560"/>
            <a:ext cx="11054715" cy="706755"/>
          </a:xfrm>
          <a:prstGeom prst="rect">
            <a:avLst/>
          </a:prstGeom>
          <a:noFill/>
        </p:spPr>
        <p:txBody>
          <a:bodyPr wrap="square" rtlCol="0">
            <a:spAutoFit/>
          </a:bodyPr>
          <a:p>
            <a:pPr algn="l"/>
            <a:r>
              <a:rPr lang="en-US" altLang="zh-CN" sz="2000" dirty="0">
                <a:latin typeface="HSE Sans" panose="02000000000000000000" pitchFamily="2" charset="0"/>
              </a:rPr>
              <a:t>We choose the features which abs of the correlations beyond 0.2:</a:t>
            </a:r>
            <a:endParaRPr lang="en-US" altLang="zh-CN" sz="2000" dirty="0">
              <a:latin typeface="HSE Sans" panose="02000000000000000000" pitchFamily="2" charset="0"/>
            </a:endParaRPr>
          </a:p>
          <a:p>
            <a:pPr algn="l"/>
            <a:r>
              <a:rPr lang="en-US" altLang="zh-CN" sz="2000" dirty="0">
                <a:latin typeface="HSE Sans" panose="02000000000000000000" pitchFamily="2" charset="0"/>
              </a:rPr>
              <a:t>alcohol,sulphates,citric_acid,volatile_acidity </a:t>
            </a:r>
            <a:endParaRPr lang="en-US" altLang="zh-CN" sz="2000" dirty="0">
              <a:latin typeface="HSE Sans"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6" name="Текст 5"/>
          <p:cNvSpPr>
            <a:spLocks noGrp="1"/>
          </p:cNvSpPr>
          <p:nvPr>
            <p:ph type="body" sz="quarter" idx="14"/>
          </p:nvPr>
        </p:nvSpPr>
        <p:spPr/>
        <p:txBody>
          <a:bodyPr/>
          <a:lstStyle/>
          <a:p>
            <a:r>
              <a:rPr lang="en-US" altLang="ru-RU"/>
              <a:t>Wang Peng</a:t>
            </a:r>
            <a:endParaRPr lang="en-US" altLang="ru-RU"/>
          </a:p>
        </p:txBody>
      </p:sp>
      <p:sp>
        <p:nvSpPr>
          <p:cNvPr id="7" name="Текст 6"/>
          <p:cNvSpPr>
            <a:spLocks noGrp="1"/>
          </p:cNvSpPr>
          <p:nvPr>
            <p:ph type="body" sz="quarter" idx="15"/>
          </p:nvPr>
        </p:nvSpPr>
        <p:spPr/>
        <p:txBody>
          <a:bodyPr/>
          <a:lstStyle/>
          <a:p>
            <a:r>
              <a:rPr lang="en-US" altLang="ru-RU"/>
              <a:t>Moscow,2023</a:t>
            </a:r>
            <a:endParaRPr lang="en-US" altLang="ru-RU"/>
          </a:p>
        </p:txBody>
      </p:sp>
      <p:graphicFrame>
        <p:nvGraphicFramePr>
          <p:cNvPr id="8" name="Table 2"/>
          <p:cNvGraphicFramePr>
            <a:graphicFrameLocks noGrp="1"/>
          </p:cNvGraphicFramePr>
          <p:nvPr>
            <p:custDataLst>
              <p:tags r:id="rId1"/>
            </p:custDataLst>
          </p:nvPr>
        </p:nvGraphicFramePr>
        <p:xfrm>
          <a:off x="11748135" y="-4618355"/>
          <a:ext cx="6783705" cy="4356735"/>
        </p:xfrm>
        <a:graphic>
          <a:graphicData uri="http://schemas.openxmlformats.org/drawingml/2006/table">
            <a:tbl>
              <a:tblPr firstRow="1" bandRow="1">
                <a:tableStyleId>{5C22544A-7EE6-4342-B048-85BDC9FD1C3A}</a:tableStyleId>
              </a:tblPr>
              <a:tblGrid>
                <a:gridCol w="1355090"/>
                <a:gridCol w="1357630"/>
                <a:gridCol w="1355725"/>
                <a:gridCol w="1360170"/>
                <a:gridCol w="1355090"/>
              </a:tblGrid>
              <a:tr h="1097280">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921385">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33120">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04950">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 name="图片 1" descr="1"/>
          <p:cNvPicPr>
            <a:picLocks noChangeAspect="1"/>
          </p:cNvPicPr>
          <p:nvPr/>
        </p:nvPicPr>
        <p:blipFill>
          <a:blip r:embed="rId2"/>
          <a:stretch>
            <a:fillRect/>
          </a:stretch>
        </p:blipFill>
        <p:spPr>
          <a:xfrm>
            <a:off x="666115" y="1172210"/>
            <a:ext cx="3220085" cy="2318385"/>
          </a:xfrm>
          <a:prstGeom prst="rect">
            <a:avLst/>
          </a:prstGeom>
        </p:spPr>
      </p:pic>
      <p:pic>
        <p:nvPicPr>
          <p:cNvPr id="3" name="图片 2" descr="2"/>
          <p:cNvPicPr>
            <a:picLocks noChangeAspect="1"/>
          </p:cNvPicPr>
          <p:nvPr/>
        </p:nvPicPr>
        <p:blipFill>
          <a:blip r:embed="rId3"/>
          <a:stretch>
            <a:fillRect/>
          </a:stretch>
        </p:blipFill>
        <p:spPr>
          <a:xfrm>
            <a:off x="6715125" y="1172210"/>
            <a:ext cx="3547745" cy="2491105"/>
          </a:xfrm>
          <a:prstGeom prst="rect">
            <a:avLst/>
          </a:prstGeom>
        </p:spPr>
      </p:pic>
      <p:pic>
        <p:nvPicPr>
          <p:cNvPr id="4" name="图片 3" descr="3"/>
          <p:cNvPicPr>
            <a:picLocks noChangeAspect="1"/>
          </p:cNvPicPr>
          <p:nvPr/>
        </p:nvPicPr>
        <p:blipFill>
          <a:blip r:embed="rId4"/>
          <a:stretch>
            <a:fillRect/>
          </a:stretch>
        </p:blipFill>
        <p:spPr>
          <a:xfrm>
            <a:off x="666115" y="3870960"/>
            <a:ext cx="3197860" cy="2279650"/>
          </a:xfrm>
          <a:prstGeom prst="rect">
            <a:avLst/>
          </a:prstGeom>
        </p:spPr>
      </p:pic>
      <p:pic>
        <p:nvPicPr>
          <p:cNvPr id="9" name="图片 8" descr="4"/>
          <p:cNvPicPr>
            <a:picLocks noChangeAspect="1"/>
          </p:cNvPicPr>
          <p:nvPr/>
        </p:nvPicPr>
        <p:blipFill>
          <a:blip r:embed="rId5"/>
          <a:stretch>
            <a:fillRect/>
          </a:stretch>
        </p:blipFill>
        <p:spPr>
          <a:xfrm>
            <a:off x="6715125" y="3870960"/>
            <a:ext cx="3548380" cy="2529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pic>
        <p:nvPicPr>
          <p:cNvPr id="2" name="图片 1" descr="5"/>
          <p:cNvPicPr>
            <a:picLocks noChangeAspect="1"/>
          </p:cNvPicPr>
          <p:nvPr/>
        </p:nvPicPr>
        <p:blipFill>
          <a:blip r:embed="rId1"/>
          <a:stretch>
            <a:fillRect/>
          </a:stretch>
        </p:blipFill>
        <p:spPr>
          <a:xfrm>
            <a:off x="478155" y="1073150"/>
            <a:ext cx="8033385" cy="4003040"/>
          </a:xfrm>
          <a:prstGeom prst="rect">
            <a:avLst/>
          </a:prstGeom>
        </p:spPr>
      </p:pic>
      <p:sp>
        <p:nvSpPr>
          <p:cNvPr id="3" name="文本框 2"/>
          <p:cNvSpPr txBox="1"/>
          <p:nvPr/>
        </p:nvSpPr>
        <p:spPr>
          <a:xfrm>
            <a:off x="521335" y="5708650"/>
            <a:ext cx="11347450" cy="706755"/>
          </a:xfrm>
          <a:prstGeom prst="rect">
            <a:avLst/>
          </a:prstGeom>
          <a:noFill/>
        </p:spPr>
        <p:txBody>
          <a:bodyPr wrap="square" rtlCol="0">
            <a:spAutoFit/>
          </a:bodyPr>
          <a:p>
            <a:pPr algn="l"/>
            <a:r>
              <a:rPr lang="zh-CN" altLang="en-US" sz="2000" dirty="0">
                <a:latin typeface="HSE Sans" panose="02000000000000000000" pitchFamily="2" charset="0"/>
              </a:rPr>
              <a:t>Alcohol, sulfate and citric acid are positively correlated</a:t>
            </a:r>
            <a:r>
              <a:rPr lang="en-US" altLang="zh-CN" sz="2000" dirty="0">
                <a:latin typeface="HSE Sans" panose="02000000000000000000" pitchFamily="2" charset="0"/>
              </a:rPr>
              <a:t>,acetic acid is negatively correlated</a:t>
            </a:r>
            <a:endParaRPr lang="en-US" altLang="zh-CN" sz="2000" dirty="0">
              <a:latin typeface="HSE Sans" panose="0200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sp>
        <p:nvSpPr>
          <p:cNvPr id="4" name="文本框 3"/>
          <p:cNvSpPr txBox="1"/>
          <p:nvPr/>
        </p:nvSpPr>
        <p:spPr>
          <a:xfrm>
            <a:off x="859155" y="1501140"/>
            <a:ext cx="7877175" cy="398780"/>
          </a:xfrm>
          <a:prstGeom prst="rect">
            <a:avLst/>
          </a:prstGeom>
          <a:noFill/>
        </p:spPr>
        <p:txBody>
          <a:bodyPr wrap="square" rtlCol="0">
            <a:spAutoFit/>
          </a:bodyPr>
          <a:p>
            <a:pPr algn="l"/>
            <a:r>
              <a:rPr lang="en-US" altLang="zh-CN" sz="2000" dirty="0">
                <a:latin typeface="HSE Sans" panose="02000000000000000000" pitchFamily="2" charset="0"/>
              </a:rPr>
              <a:t>L</a:t>
            </a:r>
            <a:r>
              <a:rPr lang="zh-CN" altLang="en-US" sz="2000" dirty="0">
                <a:latin typeface="HSE Sans" panose="02000000000000000000" pitchFamily="2" charset="0"/>
              </a:rPr>
              <a:t>inear regression</a:t>
            </a:r>
            <a:endParaRPr lang="zh-CN" altLang="en-US" sz="2000" dirty="0">
              <a:latin typeface="HSE Sans" panose="02000000000000000000" pitchFamily="2" charset="0"/>
            </a:endParaRPr>
          </a:p>
        </p:txBody>
      </p:sp>
      <p:pic>
        <p:nvPicPr>
          <p:cNvPr id="5" name="图片 4" descr="7"/>
          <p:cNvPicPr>
            <a:picLocks noChangeAspect="1"/>
          </p:cNvPicPr>
          <p:nvPr/>
        </p:nvPicPr>
        <p:blipFill>
          <a:blip r:embed="rId1"/>
          <a:stretch>
            <a:fillRect/>
          </a:stretch>
        </p:blipFill>
        <p:spPr>
          <a:xfrm>
            <a:off x="859155" y="2212975"/>
            <a:ext cx="5966460" cy="4363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sp>
        <p:nvSpPr>
          <p:cNvPr id="4" name="文本框 3"/>
          <p:cNvSpPr txBox="1"/>
          <p:nvPr/>
        </p:nvSpPr>
        <p:spPr>
          <a:xfrm>
            <a:off x="536575" y="1701165"/>
            <a:ext cx="4993005" cy="398780"/>
          </a:xfrm>
          <a:prstGeom prst="rect">
            <a:avLst/>
          </a:prstGeom>
          <a:noFill/>
        </p:spPr>
        <p:txBody>
          <a:bodyPr wrap="square" rtlCol="0">
            <a:spAutoFit/>
          </a:bodyPr>
          <a:p>
            <a:pPr algn="l"/>
            <a:r>
              <a:rPr lang="en-US" altLang="zh-CN" sz="2000" dirty="0">
                <a:latin typeface="HSE Sans" panose="02000000000000000000" pitchFamily="2" charset="0"/>
              </a:rPr>
              <a:t>D</a:t>
            </a:r>
            <a:r>
              <a:rPr lang="zh-CN" altLang="en-US" sz="2000" dirty="0">
                <a:latin typeface="HSE Sans" panose="02000000000000000000" pitchFamily="2" charset="0"/>
              </a:rPr>
              <a:t>ecision tree</a:t>
            </a:r>
            <a:endParaRPr lang="zh-CN" altLang="en-US" sz="2000" dirty="0">
              <a:latin typeface="HSE Sans" panose="02000000000000000000" pitchFamily="2" charset="0"/>
            </a:endParaRPr>
          </a:p>
        </p:txBody>
      </p:sp>
      <p:pic>
        <p:nvPicPr>
          <p:cNvPr id="5" name="图片 4" descr="8"/>
          <p:cNvPicPr>
            <a:picLocks noChangeAspect="1"/>
          </p:cNvPicPr>
          <p:nvPr/>
        </p:nvPicPr>
        <p:blipFill>
          <a:blip r:embed="rId1"/>
          <a:stretch>
            <a:fillRect/>
          </a:stretch>
        </p:blipFill>
        <p:spPr>
          <a:xfrm>
            <a:off x="375285" y="2494280"/>
            <a:ext cx="5557520" cy="40640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534*304"/>
  <p:tag name="TABLE_ENDDRAG_RECT" val="506*-164*534*304"/>
</p:tagLst>
</file>

<file path=ppt/tags/tag6.xml><?xml version="1.0" encoding="utf-8"?>
<p:tagLst xmlns:p="http://schemas.openxmlformats.org/presentationml/2006/main">
  <p:tag name="commondata" val="eyJoZGlkIjoiMzM4YTEyOTA1ZjUyNTY3M2I1MGYwY2JjZjliN2Y0ODIifQ=="/>
</p:tagLst>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c t : c o n t e n t T y p e S c h e m a   c t : _ = " "   m a : _ = " "   m a : c o n t e n t T y p e N a m e = " >:C<5=B"   m a : c o n t e n t T y p e I D = " 0 x 0 1 0 1 0 0 2 A 9 C 7 4 E 6 E 8 3 0 D 7 4 E 9 B 0 F D D B 4 0 1 7 A 5 4 1 7 "   m a : c o n t e n t T y p e V e r s i o n = " 1 3 "   m a : c o n t e n t T y p e D e s c r i p t i o n = " !>740=85  4>:C<5=B0. "   m a : c o n t e n t T y p e S c o p e = " "   m a : v e r s i o n I D = " d 4 e 4 2 3 6 2 2 4 5 1 d 6 0 8 a 8 a 0 5 f 4 d a 7 a 1 e 1 a 2 "   x m l n s : c t = " h t t p : / / s c h e m a s . m i c r o s o f t . c o m / o f f i c e / 2 0 0 6 / m e t a d a t a / c o n t e n t T y p e "   x m l n s : m a = " h t t p : / / s c h e m a s . m i c r o s o f t . c o m / o f f i c e / 2 0 0 6 / m e t a d a t a / p r o p e r t i e s / m e t a A t t r i b u t e s " >  
 < x s d : s c h e m a   t a r g e t N a m e s p a c e = " h t t p : / / s c h e m a s . m i c r o s o f t . c o m / o f f i c e / 2 0 0 6 / m e t a d a t a / p r o p e r t i e s "   m a : r o o t = " t r u e "   m a : f i e l d s I D = " 4 8 3 1 2 0 3 c 6 3 c 0 8 b 9 f 5 2 e a 6 d 3 e e 0 d 7 a 9 6 e "   n s 2 : _ = " "   n s 3 : _ = " "   x m l n s : x s d = " h t t p : / / w w w . w 3 . o r g / 2 0 0 1 / X M L S c h e m a "   x m l n s : x s = " h t t p : / / w w w . w 3 . o r g / 2 0 0 1 / X M L S c h e m a "   x m l n s : p = " h t t p : / / s c h e m a s . m i c r o s o f t . c o m / o f f i c e / 2 0 0 6 / m e t a d a t a / p r o p e r t i e s "   x m l n s : n s 2 = " 9 8 7 5 b d 7 1 - c d e 8 - 4 9 6 c - a 1 3 6 - 4 3 3 f 5 5 d 5 e 6 d 0 "   x m l n s : n s 3 = " e 9 6 a f e 7 7 - 3 a c b - 4 3 2 8 - 9 7 f c - 4 0 8 e 1 b d e 3 e c d " >  
 < x s d : i m p o r t   n a m e s p a c e = " 9 8 7 5 b d 7 1 - c d e 8 - 4 9 6 c - a 1 3 6 - 4 3 3 f 5 5 d 5 e 6 d 0 " / >  
 < x s d : i m p o r t   n a m e s p a c e = " e 9 6 a f e 7 7 - 3 a c b - 4 3 2 8 - 9 7 f c - 4 0 8 e 1 b d e 3 e c d " / >  
 < x s d : e l e m e n t   n a m e = " p r o p e r t i e s " >  
 < x s d : c o m p l e x T y p e >  
 < x s d : s e q u e n c e >  
 < x s d : e l e m e n t   n a m e = " d o c u m e n t M a n a g e m e n t " >  
 < x s d : c o m p l e x T y p e >  
 < x s d : a l l >  
 < x s d : e l e m e n t   r e f = " n s 2 : M e d i a S e r v i c e M e t a d a t a "   m i n O c c u r s = " 0 " / >  
 < x s d : e l e m e n t   r e f = " n s 2 : M e d i a S e r v i c e F a s t M e t a d a t a "   m i n O c c u r s = " 0 " / >  
 < x s d : e l e m e n t   r e f = " n s 2 : M e d i a S e r v i c e A u t o T a g s "   m i n O c c u r s = " 0 " / >  
 < x s d : e l e m e n t   r e f = " n s 2 : M e d i a S e r v i c e G e n e r a t i o n T i m e "   m i n O c c u r s = " 0 " / >  
 < x s d : e l e m e n t   r e f = " n s 2 : M e d i a S e r v i c e E v e n t H a s h C o d e "   m i n O c c u r s = " 0 " / >  
 < x s d : e l e m e n t   r e f = " n s 2 : M e d i a S e r v i c e O C R "   m i n O c c u r s = " 0 " / >  
 < x s d : e l e m e n t   r e f = " n s 2 : M e d i a S e r v i c e D a t e T a k e n "   m i n O c c u r s = " 0 " / >  
 < x s d : e l e m e n t   r e f = " n s 2 : M e d i a S e r v i c e L o c a t i o n "   m i n O c c u r s = " 0 " / >  
 < x s d : e l e m e n t   r e f = " n s 2 : M e d i a S e r v i c e A u t o K e y P o i n t s "   m i n O c c u r s = " 0 " / >  
 < x s d : e l e m e n t   r e f = " n s 2 : M e d i a S e r v i c e K e y P o i n t s "   m i n O c c u r s = " 0 " / >  
 < x s d : e l e m e n t   r e f = " n s 3 : S h a r e d W i t h U s e r s "   m i n O c c u r s = " 0 " / >  
 < x s d : e l e m e n t   r e f = " n s 3 : S h a r e d W i t h D e t a i l s "   m i n O c c u r s = " 0 " / >  
 < x s d : e l e m e n t   r e f = " n s 2 : M e d i a L e n g t h I n S e c o n d s "   m i n O c c u r s = " 0 " / >  
 < / x s d : a l l >  
 < / x s d : c o m p l e x T y p e >  
 < / x s d : e l e m e n t >  
 < / x s d : s e q u e n c e >  
 < / x s d : c o m p l e x T y p e >  
 < / x s d : e l e m e n t >  
 < / x s d : s c h e m a >  
 < x s d : s c h e m a   t a r g e t N a m e s p a c e = " 9 8 7 5 b d 7 1 - c d e 8 - 4 9 6 c - a 1 3 6 - 4 3 3 f 5 5 d 5 e 6 d 0 " 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0 "   n i l l a b l e = " t r u e "   m a : d i s p l a y N a m e = " T a g s "   m a : i n t e r n a l N a m e = " M e d i a S e r v i c e A u t o T a g s "   m a : r e a d O n l y = " t r u e " >  
 < x s d : s i m p l e T y p e >  
 < x s d : r e s t r i c t i o n   b a s e = " d m s : T e x t " / >  
 < / x s d : s i m p l e T y p e >  
 < / x s d : e l e m e n t >  
 < x s d : e l e m e n t   n a m e = " M e d i a S e r v i c e G e n e r a t i o n T i m e "   m a : i n d e x = " 1 1 "   n i l l a b l e = " t r u e "   m a : d i s p l a y N a m e = " M e d i a S e r v i c e G e n e r a t i o n T i m e "   m a : h i d d e n = " t r u e "   m a : i n t e r n a l N a m e = " M e d i a S e r v i c e G e n e r a t i o n T i m e " 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O C R "   m a : i n d e x = " 1 3 "   n i l l a b l e = " t r u e "   m a : d i s p l a y N a m e = " E x t r a c t e d   T e x t "   m a : i n t e r n a l N a m e = " M e d i a S e r v i c e O C R "   m a : r e a d O n l y = " t r u e " >  
 < x s d : s i m p l e T y p e >  
 < x s d : r e s t r i c t i o n   b a s e = " d m s : N o t e " >  
 < x s d : m a x L e n g t h   v a l u e = " 2 5 5 " / >  
 < / x s d : r e s t r i c t i o n >  
 < / x s d : s i m p l e T y p e >  
 < / x s d : e l e m e n t >  
 < x s d : e l e m e n t   n a m e = " M e d i a S e r v i c e D a t e T a k e n "   m a : i n d e x = " 1 4 "   n i l l a b l e = " t r u e "   m a : d i s p l a y N a m e = " M e d i a S e r v i c e D a t e T a k e n "   m a : h i d d e n = " t r u e "   m a : i n t e r n a l N a m e = " M e d i a S e r v i c e D a t e T a k e n "   m a : r e a d O n l y = " t r u e " >  
 < x s d : s i m p l e T y p e >  
 < x s d : r e s t r i c t i o n   b a s e = " d m s : T e x t " / >  
 < / x s d : s i m p l e T y p e >  
 < / x s d : e l e m e n t >  
 < x s d : e l e m e n t   n a m e = " M e d i a S e r v i c e L o c a t i o n "   m a : i n d e x = " 1 5 "   n i l l a b l e = " t r u e "   m a : d i s p l a y N a m e = " L o c a t i o n "   m a : i n t e r n a l N a m e = " M e d i a S e r v i c e L o c a t i o n " 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t r u e " >  
 < x s d : s i m p l e T y p e >  
 < x s d : r e s t r i c t i o n   b a s e = " d m s : N o t e " >  
 < x s d : m a x L e n g t h   v a l u e = " 2 5 5 " / >  
 < / x s d : r e s t r i c t i o n >  
 < / x s d : s i m p l e T y p e >  
 < / x s d : e l e m e n t >  
 < x s d : e l e m e n t   n a m e = " M e d i a L e n g t h I n S e c o n d s "   m a : i n d e x = " 2 0 "   n i l l a b l e = " t r u e "   m a : d i s p l a y N a m e = " L e n g t h   ( s e c o n d s ) "   m a : i n t e r n a l N a m e = " M e d i a L e n g t h I n S e c o n d s "   m a : r e a d O n l y = " t r u e " >  
 < x s d : s i m p l e T y p e >  
 < x s d : r e s t r i c t i o n   b a s e = " d m s : U n k n o w n " / >  
 < / x s d : s i m p l e T y p e >  
 < / x s d : e l e m e n t >  
 < / x s d : s c h e m a >  
 < x s d : s c h e m a   t a r g e t N a m e s p a c e = " e 9 6 a f e 7 7 - 3 a c b - 4 3 2 8 - 9 7 f c - 4 0 8 e 1 b d e 3 e c d " 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8 "   n i l l a b l e = " t r u e "   m a : d i s p l a y N a m e = " 1I89  4>ABC?  A  8A?>;L7>20=85<" 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9 "   n i l l a b l e = " t r u e "   m a : d i s p l a y N a m e = " !>2<5AB=>  A  ?>4@>1=>ABO<8" 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8?  :>=B5=B0" / >  
 < x s d : e l e m e n t   r e f = " d c : t i t l e "   m i n O c c u r s = " 0 "   m a x O c c u r s = " 1 "   m a : i n d e x = " 4 "   m a : d i s p l a y N a m e = " 0720=85" / > 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p : p r o p e r t i e s > 
</file>

<file path=customXml/item3.xml>��< ? m s o - c o n t e n t T y p e ? > < F o r m T e m p l a t e s   x m l n s = " h t t p : / / s c h e m a s . m i c r o s o f t . c o m / s h a r e p o i n t / v 3 / c o n t e n t t y p e / f o r m s " > < D i s p l a y > D o c u m e n t L i b r a r y F o r m < / D i s p l a y > < E d i t > D o c u m e n t L i b r a r y F o r m < / E d i t > < N e w > D o c u m e n t L i b r a r y F o r m < / N e w > < / F o r m T e m p l a t e s > 
</file>

<file path=customXml/itemProps3.xml><?xml version="1.0" encoding="utf-8"?>
<ds:datastoreItem xmlns:ds="http://schemas.openxmlformats.org/officeDocument/2006/customXml" ds:itemID="{4D4651DD-DCCC-4759-B2F6-7F520BDCC2B9}">
  <ds:schemaRefs/>
</ds:datastoreItem>
</file>

<file path=customXml/itemProps4.xml><?xml version="1.0" encoding="utf-8"?>
<ds:datastoreItem xmlns:ds="http://schemas.openxmlformats.org/officeDocument/2006/customXml" ds:itemID="{433DAF31-D8A6-49A0-9A5D-8B2EA5B1C511}">
  <ds:schemaRefs/>
</ds:datastoreItem>
</file>

<file path=customXml/itemProps5.xml><?xml version="1.0" encoding="utf-8"?>
<ds:datastoreItem xmlns:ds="http://schemas.openxmlformats.org/officeDocument/2006/customXml" ds:itemID="{B34386AA-1848-4C75-B336-1053927CB025}">
  <ds:schemaRefs/>
</ds:datastoreItem>
</file>

<file path=docProps/app.xml><?xml version="1.0" encoding="utf-8"?>
<Properties xmlns="http://schemas.openxmlformats.org/officeDocument/2006/extended-properties" xmlns:vt="http://schemas.openxmlformats.org/officeDocument/2006/docPropsVTypes">
  <TotalTime>0</TotalTime>
  <Words>986</Words>
  <Application>WPS 演示</Application>
  <PresentationFormat>Широкоэкранный</PresentationFormat>
  <Paragraphs>114</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HSE Sans</vt:lpstr>
      <vt:lpstr>Verdana</vt:lpstr>
      <vt:lpstr>微软雅黑</vt:lpstr>
      <vt:lpstr>Arial Unicode MS</vt:lpstr>
      <vt:lpstr>Calibri</vt:lpstr>
      <vt:lpstr>等线</vt:lpstr>
      <vt:lpstr>Office Theme</vt:lpstr>
      <vt:lpstr>Red Wine Quality</vt:lpstr>
      <vt:lpstr>Dataset</vt:lpstr>
      <vt:lpstr>Data preprocessing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wp</cp:lastModifiedBy>
  <cp:revision>23</cp:revision>
  <cp:lastPrinted>2021-11-11T13:08:00Z</cp:lastPrinted>
  <dcterms:created xsi:type="dcterms:W3CDTF">2021-11-11T08:52:00Z</dcterms:created>
  <dcterms:modified xsi:type="dcterms:W3CDTF">2023-12-25T16:32:27Z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y fmtid="{D5CDD505-2E9C-101B-9397-08002B2CF9AE}" pid="3" name="ICV">
    <vt:lpwstr>D6AE97EF8E3D4C87853F500FE7411CAA_12</vt:lpwstr>
  </property>
  <property fmtid="{D5CDD505-2E9C-101B-9397-08002B2CF9AE}" pid="4" name="KSOProductBuildVer">
    <vt:lpwstr>2052-12.1.0.15990</vt:lpwstr>
  </property>
</Properties>
</file>