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86" r:id="rId5"/>
    <p:sldId id="287" r:id="rId6"/>
    <p:sldId id="288" r:id="rId7"/>
    <p:sldId id="289" r:id="rId8"/>
    <p:sldId id="290" r:id="rId9"/>
    <p:sldId id="298" r:id="rId10"/>
    <p:sldId id="299" r:id="rId11"/>
    <p:sldId id="306" r:id="rId12"/>
    <p:sldId id="303" r:id="rId13"/>
    <p:sldId id="302" r:id="rId14"/>
    <p:sldId id="304" r:id="rId15"/>
    <p:sldId id="307" r:id="rId16"/>
    <p:sldId id="308" r:id="rId17"/>
    <p:sldId id="309" r:id="rId18"/>
    <p:sldId id="310" r:id="rId19"/>
    <p:sldId id="305" r:id="rId20"/>
    <p:sldId id="297" r:id="rId21"/>
    <p:sldId id="311"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8" userDrawn="1">
          <p15:clr>
            <a:srgbClr val="A4A3A4"/>
          </p15:clr>
        </p15:guide>
        <p15:guide id="4" pos="1209" userDrawn="1">
          <p15:clr>
            <a:srgbClr val="A4A3A4"/>
          </p15:clr>
        </p15:guide>
        <p15:guide id="5" pos="2955" userDrawn="1">
          <p15:clr>
            <a:srgbClr val="A4A3A4"/>
          </p15:clr>
        </p15:guide>
        <p15:guide id="6" pos="2066" userDrawn="1">
          <p15:clr>
            <a:srgbClr val="A4A3A4"/>
          </p15:clr>
        </p15:guide>
        <p15:guide id="9" pos="3840" userDrawn="1">
          <p15:clr>
            <a:srgbClr val="A4A3A4"/>
          </p15:clr>
        </p15:guide>
        <p15:guide id="10" pos="4668" userDrawn="1">
          <p15:clr>
            <a:srgbClr val="A4A3A4"/>
          </p15:clr>
        </p15:guide>
        <p15:guide id="11" pos="5560" userDrawn="1">
          <p15:clr>
            <a:srgbClr val="A4A3A4"/>
          </p15:clr>
        </p15:guide>
        <p15:guide id="12" pos="7318" userDrawn="1">
          <p15:clr>
            <a:srgbClr val="A4A3A4"/>
          </p15:clr>
        </p15:guide>
        <p15:guide id="13" orient="horz" pos="3967" userDrawn="1">
          <p15:clr>
            <a:srgbClr val="A4A3A4"/>
          </p15:clr>
        </p15:guide>
        <p15:guide id="15" pos="6461" userDrawn="1">
          <p15:clr>
            <a:srgbClr val="A4A3A4"/>
          </p15:clr>
        </p15:guide>
        <p15:guide id="16" orient="horz" pos="946" userDrawn="1">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94694"/>
  </p:normalViewPr>
  <p:slideViewPr>
    <p:cSldViewPr snapToGrid="0" snapToObjects="1" showGuides="1">
      <p:cViewPr varScale="1">
        <p:scale>
          <a:sx n="77" d="100"/>
          <a:sy n="77" d="100"/>
        </p:scale>
        <p:origin x="1032" y="58"/>
      </p:cViewPr>
      <p:guideLst>
        <p:guide pos="328"/>
        <p:guide pos="1209"/>
        <p:guide pos="2955"/>
        <p:guide pos="2066"/>
        <p:guide pos="3840"/>
        <p:guide pos="4668"/>
        <p:guide pos="5560"/>
        <p:guide pos="7318"/>
        <p:guide orient="horz" pos="3967"/>
        <p:guide pos="6461"/>
        <p:guide orient="horz" pos="946"/>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0625" y="2400300"/>
            <a:ext cx="10199370" cy="1167765"/>
          </a:xfrm>
        </p:spPr>
        <p:txBody>
          <a:bodyPr>
            <a:normAutofit/>
          </a:bodyPr>
          <a:lstStyle/>
          <a:p>
            <a:pPr algn="ctr"/>
            <a:r>
              <a:rPr sz="2800" dirty="0"/>
              <a:t>Red Wine Quality</a:t>
            </a:r>
          </a:p>
        </p:txBody>
      </p:sp>
      <p:sp>
        <p:nvSpPr>
          <p:cNvPr id="3" name="Текст 2"/>
          <p:cNvSpPr>
            <a:spLocks noGrp="1"/>
          </p:cNvSpPr>
          <p:nvPr>
            <p:ph type="body" sz="quarter" idx="10"/>
          </p:nvPr>
        </p:nvSpPr>
        <p:spPr/>
        <p:txBody>
          <a:bodyPr/>
          <a:lstStyle/>
          <a:p>
            <a:r>
              <a:rPr lang="en-US" altLang="ru-RU"/>
              <a:t>Computer Science</a:t>
            </a:r>
          </a:p>
        </p:txBody>
      </p:sp>
      <p:sp>
        <p:nvSpPr>
          <p:cNvPr id="4" name="Текст 3"/>
          <p:cNvSpPr>
            <a:spLocks noGrp="1"/>
          </p:cNvSpPr>
          <p:nvPr>
            <p:ph type="body" sz="quarter" idx="11"/>
          </p:nvPr>
        </p:nvSpPr>
        <p:spPr/>
        <p:txBody>
          <a:bodyPr/>
          <a:lstStyle/>
          <a:p>
            <a:r>
              <a:rPr lang="en-US" altLang="ru-RU" dirty="0"/>
              <a:t>Wang Peng</a:t>
            </a:r>
          </a:p>
          <a:p>
            <a:r>
              <a:rPr lang="en-US" altLang="ru-RU" dirty="0"/>
              <a:t>Takweh C</a:t>
            </a:r>
          </a:p>
        </p:txBody>
      </p:sp>
      <p:sp>
        <p:nvSpPr>
          <p:cNvPr id="5" name="Текст 4"/>
          <p:cNvSpPr>
            <a:spLocks noGrp="1"/>
          </p:cNvSpPr>
          <p:nvPr>
            <p:ph type="body" idx="12"/>
          </p:nvPr>
        </p:nvSpPr>
        <p:spPr>
          <a:xfrm>
            <a:off x="8786495" y="1174115"/>
            <a:ext cx="2218055" cy="462915"/>
          </a:xfrm>
        </p:spPr>
        <p:txBody>
          <a:bodyPr/>
          <a:lstStyle/>
          <a:p>
            <a:r>
              <a:rPr lang="en-US" altLang="ru-RU"/>
              <a:t>Moscow,2023</a:t>
            </a:r>
          </a:p>
        </p:txBody>
      </p:sp>
      <p:pic>
        <p:nvPicPr>
          <p:cNvPr id="6" name="图片 5" descr="dataset-cover"/>
          <p:cNvPicPr>
            <a:picLocks noChangeAspect="1"/>
          </p:cNvPicPr>
          <p:nvPr/>
        </p:nvPicPr>
        <p:blipFill>
          <a:blip r:embed="rId2"/>
          <a:stretch>
            <a:fillRect/>
          </a:stretch>
        </p:blipFill>
        <p:spPr>
          <a:xfrm>
            <a:off x="1027430" y="2785316"/>
            <a:ext cx="9973945" cy="2708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pic>
        <p:nvPicPr>
          <p:cNvPr id="2" name="Picture 1">
            <a:extLst>
              <a:ext uri="{FF2B5EF4-FFF2-40B4-BE49-F238E27FC236}">
                <a16:creationId xmlns:a16="http://schemas.microsoft.com/office/drawing/2014/main" id="{2118242C-2EEA-15A1-433A-4BDB0275435E}"/>
              </a:ext>
            </a:extLst>
          </p:cNvPr>
          <p:cNvPicPr>
            <a:picLocks noChangeAspect="1"/>
          </p:cNvPicPr>
          <p:nvPr/>
        </p:nvPicPr>
        <p:blipFill>
          <a:blip r:embed="rId2"/>
          <a:stretch>
            <a:fillRect/>
          </a:stretch>
        </p:blipFill>
        <p:spPr>
          <a:xfrm>
            <a:off x="5377484" y="1750321"/>
            <a:ext cx="5353050" cy="3933825"/>
          </a:xfrm>
          <a:prstGeom prst="rect">
            <a:avLst/>
          </a:prstGeom>
        </p:spPr>
      </p:pic>
      <p:sp>
        <p:nvSpPr>
          <p:cNvPr id="9" name="TextBox 8">
            <a:extLst>
              <a:ext uri="{FF2B5EF4-FFF2-40B4-BE49-F238E27FC236}">
                <a16:creationId xmlns:a16="http://schemas.microsoft.com/office/drawing/2014/main" id="{E9B74D80-F738-7E03-CB46-33886AE6B3E9}"/>
              </a:ext>
            </a:extLst>
          </p:cNvPr>
          <p:cNvSpPr txBox="1"/>
          <p:nvPr/>
        </p:nvSpPr>
        <p:spPr>
          <a:xfrm>
            <a:off x="991428" y="1992725"/>
            <a:ext cx="3630268" cy="3139321"/>
          </a:xfrm>
          <a:prstGeom prst="rect">
            <a:avLst/>
          </a:prstGeom>
          <a:noFill/>
        </p:spPr>
        <p:txBody>
          <a:bodyPr wrap="square">
            <a:spAutoFit/>
          </a:bodyPr>
          <a:lstStyle/>
          <a:p>
            <a:r>
              <a:rPr lang="en-GB" dirty="0"/>
              <a:t>The above distribution plot displays the overlapped outcomes for the good and bad quality plots of the red wine.</a:t>
            </a:r>
          </a:p>
          <a:p>
            <a:r>
              <a:rPr lang="en-GB" dirty="0"/>
              <a:t>We can observe that the precision for the good wine prediction is almost 96% accurate, where as for bad wine its only 4%, which is not good. But overall there is 92% average precision in wine quality rate prediction.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a:xfrm>
            <a:off x="3459480" y="548720"/>
            <a:ext cx="2070100" cy="408109"/>
          </a:xfrm>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536575" y="1701165"/>
            <a:ext cx="7394851" cy="400110"/>
          </a:xfrm>
          <a:prstGeom prst="rect">
            <a:avLst/>
          </a:prstGeom>
          <a:noFill/>
        </p:spPr>
        <p:txBody>
          <a:bodyPr wrap="square" rtlCol="0">
            <a:spAutoFit/>
          </a:bodyPr>
          <a:lstStyle/>
          <a:p>
            <a:pPr algn="l"/>
            <a:r>
              <a:rPr lang="en-GB" sz="2000" b="1" i="0" dirty="0">
                <a:effectLst/>
                <a:latin typeface="-apple-system"/>
              </a:rPr>
              <a:t>Classification using </a:t>
            </a:r>
            <a:r>
              <a:rPr lang="en-GB" sz="2000" b="1" i="0" dirty="0" err="1">
                <a:effectLst/>
                <a:latin typeface="-apple-system"/>
              </a:rPr>
              <a:t>Sklearn's</a:t>
            </a:r>
            <a:r>
              <a:rPr lang="en-GB" sz="2000" b="1" i="0" dirty="0">
                <a:effectLst/>
                <a:latin typeface="-apple-system"/>
              </a:rPr>
              <a:t> </a:t>
            </a:r>
            <a:r>
              <a:rPr lang="en-GB" sz="2000" b="1" i="0" dirty="0" err="1">
                <a:effectLst/>
                <a:latin typeface="-apple-system"/>
              </a:rPr>
              <a:t>LogisticRegression</a:t>
            </a:r>
            <a:r>
              <a:rPr lang="en-GB" sz="2000" b="1" i="0" dirty="0">
                <a:effectLst/>
                <a:latin typeface="-apple-system"/>
              </a:rPr>
              <a:t>:</a:t>
            </a:r>
          </a:p>
        </p:txBody>
      </p:sp>
      <p:pic>
        <p:nvPicPr>
          <p:cNvPr id="10" name="Picture 9">
            <a:extLst>
              <a:ext uri="{FF2B5EF4-FFF2-40B4-BE49-F238E27FC236}">
                <a16:creationId xmlns:a16="http://schemas.microsoft.com/office/drawing/2014/main" id="{DA3E6DB2-424F-B136-ABB5-C49B55534002}"/>
              </a:ext>
            </a:extLst>
          </p:cNvPr>
          <p:cNvPicPr>
            <a:picLocks noChangeAspect="1"/>
          </p:cNvPicPr>
          <p:nvPr/>
        </p:nvPicPr>
        <p:blipFill>
          <a:blip r:embed="rId2"/>
          <a:stretch>
            <a:fillRect/>
          </a:stretch>
        </p:blipFill>
        <p:spPr>
          <a:xfrm>
            <a:off x="2007705" y="2354770"/>
            <a:ext cx="7603434" cy="36186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a:xfrm>
            <a:off x="3459480" y="548720"/>
            <a:ext cx="2070100" cy="408109"/>
          </a:xfrm>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536575" y="1701165"/>
            <a:ext cx="7394851" cy="400110"/>
          </a:xfrm>
          <a:prstGeom prst="rect">
            <a:avLst/>
          </a:prstGeom>
          <a:noFill/>
        </p:spPr>
        <p:txBody>
          <a:bodyPr wrap="square" rtlCol="0">
            <a:spAutoFit/>
          </a:bodyPr>
          <a:lstStyle/>
          <a:p>
            <a:pPr algn="l"/>
            <a:r>
              <a:rPr lang="en-GB" sz="2000" b="1" i="0" dirty="0">
                <a:effectLst/>
                <a:latin typeface="-apple-system"/>
              </a:rPr>
              <a:t>Classification using </a:t>
            </a:r>
            <a:r>
              <a:rPr lang="en-GB" sz="2000" b="1" i="0" dirty="0" err="1">
                <a:effectLst/>
                <a:latin typeface="-apple-system"/>
              </a:rPr>
              <a:t>Sklearn's</a:t>
            </a:r>
            <a:r>
              <a:rPr lang="en-GB" sz="2000" b="1" i="0" dirty="0">
                <a:effectLst/>
                <a:latin typeface="-apple-system"/>
              </a:rPr>
              <a:t> </a:t>
            </a:r>
            <a:r>
              <a:rPr lang="en-GB" sz="2000" b="1" i="0" dirty="0" err="1">
                <a:effectLst/>
                <a:latin typeface="-apple-system"/>
              </a:rPr>
              <a:t>RandomForestClassifier</a:t>
            </a:r>
            <a:r>
              <a:rPr lang="en-GB" sz="2000" b="1" i="0" dirty="0">
                <a:effectLst/>
                <a:latin typeface="-apple-system"/>
              </a:rPr>
              <a:t>:</a:t>
            </a:r>
          </a:p>
        </p:txBody>
      </p:sp>
      <p:pic>
        <p:nvPicPr>
          <p:cNvPr id="3" name="Picture 2">
            <a:extLst>
              <a:ext uri="{FF2B5EF4-FFF2-40B4-BE49-F238E27FC236}">
                <a16:creationId xmlns:a16="http://schemas.microsoft.com/office/drawing/2014/main" id="{CDEBD05F-2F66-2957-B916-C2097DFBB42A}"/>
              </a:ext>
            </a:extLst>
          </p:cNvPr>
          <p:cNvPicPr>
            <a:picLocks noChangeAspect="1"/>
          </p:cNvPicPr>
          <p:nvPr/>
        </p:nvPicPr>
        <p:blipFill>
          <a:blip r:embed="rId2"/>
          <a:stretch>
            <a:fillRect/>
          </a:stretch>
        </p:blipFill>
        <p:spPr>
          <a:xfrm>
            <a:off x="1411357" y="2368532"/>
            <a:ext cx="9770165" cy="3058233"/>
          </a:xfrm>
          <a:prstGeom prst="rect">
            <a:avLst/>
          </a:prstGeom>
        </p:spPr>
      </p:pic>
    </p:spTree>
    <p:extLst>
      <p:ext uri="{BB962C8B-B14F-4D97-AF65-F5344CB8AC3E}">
        <p14:creationId xmlns:p14="http://schemas.microsoft.com/office/powerpoint/2010/main" val="166200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a:xfrm>
            <a:off x="3459480" y="548720"/>
            <a:ext cx="2070100" cy="408109"/>
          </a:xfrm>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536575" y="1701165"/>
            <a:ext cx="7394851" cy="400110"/>
          </a:xfrm>
          <a:prstGeom prst="rect">
            <a:avLst/>
          </a:prstGeom>
          <a:noFill/>
        </p:spPr>
        <p:txBody>
          <a:bodyPr wrap="square" rtlCol="0">
            <a:spAutoFit/>
          </a:bodyPr>
          <a:lstStyle/>
          <a:p>
            <a:pPr algn="l"/>
            <a:r>
              <a:rPr lang="en-GB" sz="2000" b="1" i="0" dirty="0">
                <a:effectLst/>
                <a:latin typeface="-apple-system"/>
              </a:rPr>
              <a:t>Classification using </a:t>
            </a:r>
            <a:r>
              <a:rPr lang="en-GB" sz="2000" b="0" i="0" dirty="0">
                <a:effectLst/>
                <a:latin typeface="-apple-system"/>
              </a:rPr>
              <a:t>Decision Tree Classifier</a:t>
            </a:r>
            <a:r>
              <a:rPr lang="en-GB" sz="2000" b="1" i="0" dirty="0">
                <a:effectLst/>
                <a:latin typeface="-apple-system"/>
              </a:rPr>
              <a:t>:</a:t>
            </a:r>
          </a:p>
        </p:txBody>
      </p:sp>
      <p:pic>
        <p:nvPicPr>
          <p:cNvPr id="5" name="Picture 4">
            <a:extLst>
              <a:ext uri="{FF2B5EF4-FFF2-40B4-BE49-F238E27FC236}">
                <a16:creationId xmlns:a16="http://schemas.microsoft.com/office/drawing/2014/main" id="{E5F8E64A-33F4-6C5D-B29B-472322BEAD3E}"/>
              </a:ext>
            </a:extLst>
          </p:cNvPr>
          <p:cNvPicPr>
            <a:picLocks noChangeAspect="1"/>
          </p:cNvPicPr>
          <p:nvPr/>
        </p:nvPicPr>
        <p:blipFill>
          <a:blip r:embed="rId2"/>
          <a:stretch>
            <a:fillRect/>
          </a:stretch>
        </p:blipFill>
        <p:spPr>
          <a:xfrm>
            <a:off x="1908313" y="2236304"/>
            <a:ext cx="7315199" cy="3535641"/>
          </a:xfrm>
          <a:prstGeom prst="rect">
            <a:avLst/>
          </a:prstGeom>
        </p:spPr>
      </p:pic>
    </p:spTree>
    <p:extLst>
      <p:ext uri="{BB962C8B-B14F-4D97-AF65-F5344CB8AC3E}">
        <p14:creationId xmlns:p14="http://schemas.microsoft.com/office/powerpoint/2010/main" val="306944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a:xfrm>
            <a:off x="3459480" y="548720"/>
            <a:ext cx="2070100" cy="408109"/>
          </a:xfrm>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536575" y="1701165"/>
            <a:ext cx="10644947" cy="400110"/>
          </a:xfrm>
          <a:prstGeom prst="rect">
            <a:avLst/>
          </a:prstGeom>
          <a:noFill/>
        </p:spPr>
        <p:txBody>
          <a:bodyPr wrap="square" rtlCol="0">
            <a:spAutoFit/>
          </a:bodyPr>
          <a:lstStyle/>
          <a:p>
            <a:pPr algn="l"/>
            <a:r>
              <a:rPr lang="en-GB" sz="2000" b="1" i="0" dirty="0">
                <a:effectLst/>
                <a:latin typeface="-apple-system"/>
              </a:rPr>
              <a:t>Classification using </a:t>
            </a:r>
            <a:r>
              <a:rPr lang="en-GB" sz="2000" b="0" i="0" dirty="0">
                <a:effectLst/>
                <a:latin typeface="-apple-system"/>
              </a:rPr>
              <a:t>Support Vector Machine (SVM) and K-Nearest </a:t>
            </a:r>
            <a:r>
              <a:rPr lang="en-GB" sz="2000" b="0" i="0" dirty="0" err="1">
                <a:effectLst/>
                <a:latin typeface="-apple-system"/>
              </a:rPr>
              <a:t>Neighbors</a:t>
            </a:r>
            <a:r>
              <a:rPr lang="en-GB" sz="2000" b="0" i="0" dirty="0">
                <a:effectLst/>
                <a:latin typeface="-apple-system"/>
              </a:rPr>
              <a:t> (KNN)</a:t>
            </a:r>
            <a:endParaRPr lang="en-GB" sz="2000" b="1" i="0" dirty="0">
              <a:effectLst/>
              <a:latin typeface="-apple-system"/>
            </a:endParaRPr>
          </a:p>
        </p:txBody>
      </p:sp>
      <p:pic>
        <p:nvPicPr>
          <p:cNvPr id="3" name="Picture 2">
            <a:extLst>
              <a:ext uri="{FF2B5EF4-FFF2-40B4-BE49-F238E27FC236}">
                <a16:creationId xmlns:a16="http://schemas.microsoft.com/office/drawing/2014/main" id="{E6F0B40E-A62F-D090-AD2F-212BE2C73868}"/>
              </a:ext>
            </a:extLst>
          </p:cNvPr>
          <p:cNvPicPr>
            <a:picLocks noChangeAspect="1"/>
          </p:cNvPicPr>
          <p:nvPr/>
        </p:nvPicPr>
        <p:blipFill>
          <a:blip r:embed="rId2"/>
          <a:stretch>
            <a:fillRect/>
          </a:stretch>
        </p:blipFill>
        <p:spPr>
          <a:xfrm>
            <a:off x="569705" y="2101275"/>
            <a:ext cx="4959875" cy="3592997"/>
          </a:xfrm>
          <a:prstGeom prst="rect">
            <a:avLst/>
          </a:prstGeom>
        </p:spPr>
      </p:pic>
      <p:pic>
        <p:nvPicPr>
          <p:cNvPr id="10" name="Picture 9">
            <a:extLst>
              <a:ext uri="{FF2B5EF4-FFF2-40B4-BE49-F238E27FC236}">
                <a16:creationId xmlns:a16="http://schemas.microsoft.com/office/drawing/2014/main" id="{ABB87A8E-57E5-4C8D-401C-768A15DDB732}"/>
              </a:ext>
            </a:extLst>
          </p:cNvPr>
          <p:cNvPicPr>
            <a:picLocks noChangeAspect="1"/>
          </p:cNvPicPr>
          <p:nvPr/>
        </p:nvPicPr>
        <p:blipFill>
          <a:blip r:embed="rId3"/>
          <a:stretch>
            <a:fillRect/>
          </a:stretch>
        </p:blipFill>
        <p:spPr>
          <a:xfrm>
            <a:off x="6096000" y="2240279"/>
            <a:ext cx="4959874" cy="3733138"/>
          </a:xfrm>
          <a:prstGeom prst="rect">
            <a:avLst/>
          </a:prstGeom>
        </p:spPr>
      </p:pic>
    </p:spTree>
    <p:extLst>
      <p:ext uri="{BB962C8B-B14F-4D97-AF65-F5344CB8AC3E}">
        <p14:creationId xmlns:p14="http://schemas.microsoft.com/office/powerpoint/2010/main" val="208794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a:xfrm>
            <a:off x="3459480" y="548720"/>
            <a:ext cx="2070100" cy="408109"/>
          </a:xfrm>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536575" y="1701165"/>
            <a:ext cx="10644947" cy="400110"/>
          </a:xfrm>
          <a:prstGeom prst="rect">
            <a:avLst/>
          </a:prstGeom>
          <a:noFill/>
        </p:spPr>
        <p:txBody>
          <a:bodyPr wrap="square" rtlCol="0">
            <a:spAutoFit/>
          </a:bodyPr>
          <a:lstStyle/>
          <a:p>
            <a:pPr algn="l"/>
            <a:r>
              <a:rPr lang="en-GB" sz="2000" b="1" i="0" dirty="0">
                <a:effectLst/>
                <a:latin typeface="-apple-system"/>
              </a:rPr>
              <a:t>Classification using </a:t>
            </a:r>
            <a:r>
              <a:rPr lang="en-GB" sz="2000" b="0" i="0" dirty="0">
                <a:effectLst/>
                <a:latin typeface="-apple-system"/>
              </a:rPr>
              <a:t>Gradient Boosting Classifier and Naive Bayes Classifier</a:t>
            </a:r>
            <a:endParaRPr lang="en-GB" sz="2000" b="1" i="0" dirty="0">
              <a:effectLst/>
              <a:latin typeface="-apple-system"/>
            </a:endParaRPr>
          </a:p>
        </p:txBody>
      </p:sp>
      <p:pic>
        <p:nvPicPr>
          <p:cNvPr id="5" name="Picture 4">
            <a:extLst>
              <a:ext uri="{FF2B5EF4-FFF2-40B4-BE49-F238E27FC236}">
                <a16:creationId xmlns:a16="http://schemas.microsoft.com/office/drawing/2014/main" id="{F2D6B6C3-54EF-5348-6F63-44D024465574}"/>
              </a:ext>
            </a:extLst>
          </p:cNvPr>
          <p:cNvPicPr>
            <a:picLocks noChangeAspect="1"/>
          </p:cNvPicPr>
          <p:nvPr/>
        </p:nvPicPr>
        <p:blipFill>
          <a:blip r:embed="rId2"/>
          <a:stretch>
            <a:fillRect/>
          </a:stretch>
        </p:blipFill>
        <p:spPr>
          <a:xfrm>
            <a:off x="536575" y="2240279"/>
            <a:ext cx="4683982" cy="3516442"/>
          </a:xfrm>
          <a:prstGeom prst="rect">
            <a:avLst/>
          </a:prstGeom>
        </p:spPr>
      </p:pic>
      <p:pic>
        <p:nvPicPr>
          <p:cNvPr id="11" name="Picture 10">
            <a:extLst>
              <a:ext uri="{FF2B5EF4-FFF2-40B4-BE49-F238E27FC236}">
                <a16:creationId xmlns:a16="http://schemas.microsoft.com/office/drawing/2014/main" id="{464CE755-006F-0D1A-1100-611CDC66444B}"/>
              </a:ext>
            </a:extLst>
          </p:cNvPr>
          <p:cNvPicPr>
            <a:picLocks noChangeAspect="1"/>
          </p:cNvPicPr>
          <p:nvPr/>
        </p:nvPicPr>
        <p:blipFill>
          <a:blip r:embed="rId3"/>
          <a:stretch>
            <a:fillRect/>
          </a:stretch>
        </p:blipFill>
        <p:spPr>
          <a:xfrm>
            <a:off x="6054482" y="2405634"/>
            <a:ext cx="5256247" cy="3597601"/>
          </a:xfrm>
          <a:prstGeom prst="rect">
            <a:avLst/>
          </a:prstGeom>
        </p:spPr>
      </p:pic>
    </p:spTree>
    <p:extLst>
      <p:ext uri="{BB962C8B-B14F-4D97-AF65-F5344CB8AC3E}">
        <p14:creationId xmlns:p14="http://schemas.microsoft.com/office/powerpoint/2010/main" val="7500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636905" y="1892935"/>
            <a:ext cx="10229215" cy="645160"/>
          </a:xfrm>
          <a:prstGeom prst="rect">
            <a:avLst/>
          </a:prstGeom>
          <a:noFill/>
        </p:spPr>
        <p:txBody>
          <a:bodyPr wrap="square" rtlCol="0">
            <a:noAutofit/>
          </a:bodyPr>
          <a:lstStyle/>
          <a:p>
            <a:pPr algn="l"/>
            <a:r>
              <a:rPr lang="en-US" sz="2000" dirty="0">
                <a:latin typeface="HSE Sans" panose="02000000000000000000" pitchFamily="2" charset="0"/>
                <a:sym typeface="+mn-ea"/>
              </a:rPr>
              <a:t>Putting everything together</a:t>
            </a:r>
            <a:endParaRPr lang="en-US" sz="2000" dirty="0">
              <a:latin typeface="HSE Sans" panose="02000000000000000000" pitchFamily="2" charset="0"/>
            </a:endParaRPr>
          </a:p>
        </p:txBody>
      </p:sp>
      <p:pic>
        <p:nvPicPr>
          <p:cNvPr id="3" name="Picture 2">
            <a:extLst>
              <a:ext uri="{FF2B5EF4-FFF2-40B4-BE49-F238E27FC236}">
                <a16:creationId xmlns:a16="http://schemas.microsoft.com/office/drawing/2014/main" id="{5B70BBB7-018B-97CA-A550-62F97FF5ACD8}"/>
              </a:ext>
            </a:extLst>
          </p:cNvPr>
          <p:cNvPicPr>
            <a:picLocks noChangeAspect="1"/>
          </p:cNvPicPr>
          <p:nvPr/>
        </p:nvPicPr>
        <p:blipFill>
          <a:blip r:embed="rId2"/>
          <a:stretch>
            <a:fillRect/>
          </a:stretch>
        </p:blipFill>
        <p:spPr>
          <a:xfrm>
            <a:off x="2729920" y="2413740"/>
            <a:ext cx="6043184" cy="33226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3" name="Текст 2"/>
          <p:cNvSpPr>
            <a:spLocks noGrp="1"/>
          </p:cNvSpPr>
          <p:nvPr>
            <p:ph type="body" sz="quarter" idx="14"/>
          </p:nvPr>
        </p:nvSpPr>
        <p:spPr/>
        <p:txBody>
          <a:bodyPr/>
          <a:lstStyle/>
          <a:p>
            <a:r>
              <a:rPr lang="en-US" altLang="ru-RU" dirty="0"/>
              <a:t>Wang Peng</a:t>
            </a:r>
          </a:p>
          <a:p>
            <a:r>
              <a:rPr lang="en-US" altLang="ru-RU" dirty="0"/>
              <a:t>Takweh</a:t>
            </a:r>
          </a:p>
        </p:txBody>
      </p:sp>
      <p:sp>
        <p:nvSpPr>
          <p:cNvPr id="4" name="Текст 3"/>
          <p:cNvSpPr>
            <a:spLocks noGrp="1"/>
          </p:cNvSpPr>
          <p:nvPr>
            <p:ph type="body" sz="quarter" idx="15"/>
          </p:nvPr>
        </p:nvSpPr>
        <p:spPr/>
        <p:txBody>
          <a:bodyPr/>
          <a:lstStyle/>
          <a:p>
            <a:r>
              <a:rPr lang="en-US" altLang="ru-RU"/>
              <a:t>Moscow,2023</a:t>
            </a:r>
          </a:p>
        </p:txBody>
      </p:sp>
      <p:sp>
        <p:nvSpPr>
          <p:cNvPr id="5" name="文本框 4"/>
          <p:cNvSpPr txBox="1"/>
          <p:nvPr/>
        </p:nvSpPr>
        <p:spPr>
          <a:xfrm>
            <a:off x="529590" y="2165350"/>
            <a:ext cx="11233785" cy="706755"/>
          </a:xfrm>
          <a:prstGeom prst="rect">
            <a:avLst/>
          </a:prstGeom>
          <a:noFill/>
        </p:spPr>
        <p:txBody>
          <a:bodyPr wrap="square" rtlCol="0">
            <a:spAutoFit/>
          </a:bodyPr>
          <a:lstStyle/>
          <a:p>
            <a:pPr algn="ctr"/>
            <a:r>
              <a:rPr lang="en-US" altLang="zh-CN" sz="4000" dirty="0">
                <a:latin typeface="HSE Sans" panose="02000000000000000000" pitchFamily="2" charset="0"/>
              </a:rPr>
              <a:t>Conclusion</a:t>
            </a:r>
          </a:p>
        </p:txBody>
      </p:sp>
      <p:pic>
        <p:nvPicPr>
          <p:cNvPr id="7" name="Picture 6">
            <a:extLst>
              <a:ext uri="{FF2B5EF4-FFF2-40B4-BE49-F238E27FC236}">
                <a16:creationId xmlns:a16="http://schemas.microsoft.com/office/drawing/2014/main" id="{61A55587-C69D-363B-DBF5-87ECE2C5F3B7}"/>
              </a:ext>
            </a:extLst>
          </p:cNvPr>
          <p:cNvPicPr>
            <a:picLocks noChangeAspect="1"/>
          </p:cNvPicPr>
          <p:nvPr/>
        </p:nvPicPr>
        <p:blipFill>
          <a:blip r:embed="rId2"/>
          <a:stretch>
            <a:fillRect/>
          </a:stretch>
        </p:blipFill>
        <p:spPr>
          <a:xfrm>
            <a:off x="844825" y="2964784"/>
            <a:ext cx="9998765" cy="25613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309E53-DB5F-1641-408C-F928D4BD957D}"/>
              </a:ext>
            </a:extLst>
          </p:cNvPr>
          <p:cNvSpPr>
            <a:spLocks noGrp="1"/>
          </p:cNvSpPr>
          <p:nvPr>
            <p:ph type="body" sz="quarter" idx="14"/>
          </p:nvPr>
        </p:nvSpPr>
        <p:spPr>
          <a:xfrm>
            <a:off x="2094601" y="2873322"/>
            <a:ext cx="10227365" cy="408109"/>
          </a:xfrm>
        </p:spPr>
        <p:txBody>
          <a:bodyPr/>
          <a:lstStyle/>
          <a:p>
            <a:r>
              <a:rPr lang="en-GB" sz="5400" dirty="0"/>
              <a:t>Thanks for your attention.</a:t>
            </a:r>
          </a:p>
        </p:txBody>
      </p:sp>
    </p:spTree>
    <p:extLst>
      <p:ext uri="{BB962C8B-B14F-4D97-AF65-F5344CB8AC3E}">
        <p14:creationId xmlns:p14="http://schemas.microsoft.com/office/powerpoint/2010/main" val="294141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5245735" cy="556260"/>
          </a:xfrm>
        </p:spPr>
        <p:txBody>
          <a:bodyPr/>
          <a:lstStyle/>
          <a:p>
            <a:r>
              <a:rPr lang="en-US" altLang="ru-RU"/>
              <a:t>Dataset</a:t>
            </a:r>
          </a:p>
        </p:txBody>
      </p:sp>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dirty="0">
                <a:sym typeface="+mn-ea"/>
              </a:rPr>
              <a:t>Wang Peng</a:t>
            </a:r>
          </a:p>
          <a:p>
            <a:r>
              <a:rPr lang="en-US" dirty="0">
                <a:sym typeface="+mn-ea"/>
              </a:rPr>
              <a:t>Takweh C</a:t>
            </a:r>
            <a:endParaRPr lang="ru-RU" dirty="0"/>
          </a:p>
        </p:txBody>
      </p:sp>
      <p:sp>
        <p:nvSpPr>
          <p:cNvPr id="7" name="Текст 6"/>
          <p:cNvSpPr>
            <a:spLocks noGrp="1"/>
          </p:cNvSpPr>
          <p:nvPr>
            <p:ph type="body" sz="quarter" idx="15"/>
          </p:nvPr>
        </p:nvSpPr>
        <p:spPr/>
        <p:txBody>
          <a:bodyPr/>
          <a:lstStyle/>
          <a:p>
            <a:r>
              <a:rPr lang="en-US" altLang="ru-RU"/>
              <a:t>Moscow,2023</a:t>
            </a:r>
          </a:p>
        </p:txBody>
      </p:sp>
      <p:pic>
        <p:nvPicPr>
          <p:cNvPr id="9" name="图片 8" descr="screenshot20231210"/>
          <p:cNvPicPr>
            <a:picLocks noChangeAspect="1"/>
          </p:cNvPicPr>
          <p:nvPr/>
        </p:nvPicPr>
        <p:blipFill>
          <a:blip r:embed="rId2"/>
          <a:stretch>
            <a:fillRect/>
          </a:stretch>
        </p:blipFill>
        <p:spPr>
          <a:xfrm>
            <a:off x="400188" y="2004060"/>
            <a:ext cx="4896487" cy="3514725"/>
          </a:xfrm>
          <a:prstGeom prst="rect">
            <a:avLst/>
          </a:prstGeom>
        </p:spPr>
      </p:pic>
      <p:sp>
        <p:nvSpPr>
          <p:cNvPr id="10" name="文本框 9"/>
          <p:cNvSpPr txBox="1"/>
          <p:nvPr/>
        </p:nvSpPr>
        <p:spPr>
          <a:xfrm>
            <a:off x="905510" y="5831205"/>
            <a:ext cx="9996170" cy="491490"/>
          </a:xfrm>
          <a:prstGeom prst="rect">
            <a:avLst/>
          </a:prstGeom>
          <a:noFill/>
        </p:spPr>
        <p:txBody>
          <a:bodyPr wrap="square" rtlCol="0">
            <a:noAutofit/>
          </a:bodyPr>
          <a:lstStyle/>
          <a:p>
            <a:pPr algn="l"/>
            <a:r>
              <a:rPr lang="en-US" altLang="zh-CN" sz="1600" dirty="0">
                <a:latin typeface="HSE Sans" panose="02000000000000000000" pitchFamily="2" charset="0"/>
              </a:rPr>
              <a:t>All features are float64,and the target(quality) is an interger(1-10)</a:t>
            </a:r>
          </a:p>
        </p:txBody>
      </p:sp>
      <p:pic>
        <p:nvPicPr>
          <p:cNvPr id="4" name="Picture 3">
            <a:extLst>
              <a:ext uri="{FF2B5EF4-FFF2-40B4-BE49-F238E27FC236}">
                <a16:creationId xmlns:a16="http://schemas.microsoft.com/office/drawing/2014/main" id="{E370DAFD-931C-7DFF-5B98-221CC7C28E56}"/>
              </a:ext>
            </a:extLst>
          </p:cNvPr>
          <p:cNvPicPr>
            <a:picLocks noChangeAspect="1"/>
          </p:cNvPicPr>
          <p:nvPr/>
        </p:nvPicPr>
        <p:blipFill>
          <a:blip r:embed="rId3"/>
          <a:stretch>
            <a:fillRect/>
          </a:stretch>
        </p:blipFill>
        <p:spPr>
          <a:xfrm>
            <a:off x="5752348" y="1789043"/>
            <a:ext cx="5875529" cy="37297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a:xfrm>
            <a:off x="586105" y="1447800"/>
            <a:ext cx="10088245" cy="777240"/>
          </a:xfrm>
        </p:spPr>
        <p:txBody>
          <a:bodyPr>
            <a:noAutofit/>
          </a:bodyPr>
          <a:lstStyle/>
          <a:p>
            <a:r>
              <a:rPr lang="en-US" altLang="ru-RU" sz="2000"/>
              <a:t>Data preprocessing</a:t>
            </a:r>
          </a:p>
        </p:txBody>
      </p:sp>
      <p:sp>
        <p:nvSpPr>
          <p:cNvPr id="17" name="Текст 16"/>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18" name="Текст 17"/>
          <p:cNvSpPr>
            <a:spLocks noGrp="1"/>
          </p:cNvSpPr>
          <p:nvPr>
            <p:ph type="body" sz="quarter" idx="14"/>
          </p:nvPr>
        </p:nvSpPr>
        <p:spPr/>
        <p:txBody>
          <a:bodyPr/>
          <a:lstStyle/>
          <a:p>
            <a:r>
              <a:rPr lang="en-US" altLang="ru-RU" dirty="0"/>
              <a:t>Wang Peng</a:t>
            </a:r>
          </a:p>
          <a:p>
            <a:r>
              <a:rPr lang="en-US" altLang="ru-RU" dirty="0"/>
              <a:t>Takweh C</a:t>
            </a:r>
          </a:p>
        </p:txBody>
      </p:sp>
      <p:sp>
        <p:nvSpPr>
          <p:cNvPr id="19" name="Текст 18"/>
          <p:cNvSpPr>
            <a:spLocks noGrp="1"/>
          </p:cNvSpPr>
          <p:nvPr>
            <p:ph type="body" sz="quarter" idx="15"/>
          </p:nvPr>
        </p:nvSpPr>
        <p:spPr/>
        <p:txBody>
          <a:bodyPr/>
          <a:lstStyle/>
          <a:p>
            <a:r>
              <a:rPr lang="en-US" altLang="ru-RU"/>
              <a:t>Moscow,2023</a:t>
            </a:r>
          </a:p>
        </p:txBody>
      </p:sp>
      <p:pic>
        <p:nvPicPr>
          <p:cNvPr id="2" name="图片 1" descr="screenshot20231210"/>
          <p:cNvPicPr>
            <a:picLocks noChangeAspect="1"/>
          </p:cNvPicPr>
          <p:nvPr/>
        </p:nvPicPr>
        <p:blipFill>
          <a:blip r:embed="rId2"/>
          <a:stretch>
            <a:fillRect/>
          </a:stretch>
        </p:blipFill>
        <p:spPr>
          <a:xfrm>
            <a:off x="730885" y="2382520"/>
            <a:ext cx="3826510" cy="2092960"/>
          </a:xfrm>
          <a:prstGeom prst="rect">
            <a:avLst/>
          </a:prstGeom>
        </p:spPr>
      </p:pic>
      <p:sp>
        <p:nvSpPr>
          <p:cNvPr id="5" name="文本框 4"/>
          <p:cNvSpPr txBox="1"/>
          <p:nvPr/>
        </p:nvSpPr>
        <p:spPr>
          <a:xfrm>
            <a:off x="586105" y="5354955"/>
            <a:ext cx="7086600" cy="528955"/>
          </a:xfrm>
          <a:prstGeom prst="rect">
            <a:avLst/>
          </a:prstGeom>
          <a:noFill/>
        </p:spPr>
        <p:txBody>
          <a:bodyPr wrap="square" rtlCol="0">
            <a:noAutofit/>
          </a:bodyPr>
          <a:lstStyle/>
          <a:p>
            <a:pPr algn="l"/>
            <a:r>
              <a:rPr lang="en-US" altLang="zh-CN" sz="2000" dirty="0">
                <a:latin typeface="HSE Sans" panose="02000000000000000000" pitchFamily="2" charset="0"/>
              </a:rPr>
              <a:t>None features are null</a:t>
            </a:r>
          </a:p>
        </p:txBody>
      </p:sp>
      <p:pic>
        <p:nvPicPr>
          <p:cNvPr id="4" name="Picture 3">
            <a:extLst>
              <a:ext uri="{FF2B5EF4-FFF2-40B4-BE49-F238E27FC236}">
                <a16:creationId xmlns:a16="http://schemas.microsoft.com/office/drawing/2014/main" id="{97EBEAED-9AF1-90E3-C192-E44760B22B16}"/>
              </a:ext>
            </a:extLst>
          </p:cNvPr>
          <p:cNvPicPr>
            <a:picLocks noChangeAspect="1"/>
          </p:cNvPicPr>
          <p:nvPr/>
        </p:nvPicPr>
        <p:blipFill>
          <a:blip r:embed="rId3"/>
          <a:stretch>
            <a:fillRect/>
          </a:stretch>
        </p:blipFill>
        <p:spPr>
          <a:xfrm>
            <a:off x="5456035" y="1200200"/>
            <a:ext cx="6005080" cy="1821338"/>
          </a:xfrm>
          <a:prstGeom prst="rect">
            <a:avLst/>
          </a:prstGeom>
        </p:spPr>
      </p:pic>
      <p:pic>
        <p:nvPicPr>
          <p:cNvPr id="7" name="Picture 6">
            <a:extLst>
              <a:ext uri="{FF2B5EF4-FFF2-40B4-BE49-F238E27FC236}">
                <a16:creationId xmlns:a16="http://schemas.microsoft.com/office/drawing/2014/main" id="{1F7A7734-FF3A-55CE-FD71-39401B5E321A}"/>
              </a:ext>
            </a:extLst>
          </p:cNvPr>
          <p:cNvPicPr>
            <a:picLocks noChangeAspect="1"/>
          </p:cNvPicPr>
          <p:nvPr/>
        </p:nvPicPr>
        <p:blipFill>
          <a:blip r:embed="rId4"/>
          <a:stretch>
            <a:fillRect/>
          </a:stretch>
        </p:blipFill>
        <p:spPr>
          <a:xfrm>
            <a:off x="5370380" y="3186407"/>
            <a:ext cx="6387612" cy="634343"/>
          </a:xfrm>
          <a:prstGeom prst="rect">
            <a:avLst/>
          </a:prstGeom>
        </p:spPr>
      </p:pic>
      <p:pic>
        <p:nvPicPr>
          <p:cNvPr id="9" name="Picture 8">
            <a:extLst>
              <a:ext uri="{FF2B5EF4-FFF2-40B4-BE49-F238E27FC236}">
                <a16:creationId xmlns:a16="http://schemas.microsoft.com/office/drawing/2014/main" id="{57F139B4-ADBC-A8D0-8D6A-886D49820061}"/>
              </a:ext>
            </a:extLst>
          </p:cNvPr>
          <p:cNvPicPr>
            <a:picLocks noChangeAspect="1"/>
          </p:cNvPicPr>
          <p:nvPr/>
        </p:nvPicPr>
        <p:blipFill>
          <a:blip r:embed="rId5"/>
          <a:stretch>
            <a:fillRect/>
          </a:stretch>
        </p:blipFill>
        <p:spPr>
          <a:xfrm>
            <a:off x="5088089" y="3772348"/>
            <a:ext cx="6373026" cy="2648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7"/>
          </p:nvPr>
        </p:nvSpPr>
        <p:spPr>
          <a:xfrm>
            <a:off x="678815" y="1099185"/>
            <a:ext cx="6253480" cy="702945"/>
          </a:xfrm>
        </p:spPr>
        <p:txBody>
          <a:bodyPr/>
          <a:lstStyle/>
          <a:p>
            <a:pPr algn="l"/>
            <a:r>
              <a:rPr lang="en-GB" sz="2400" b="1" i="0" dirty="0">
                <a:effectLst/>
                <a:latin typeface="-apple-system"/>
              </a:rPr>
              <a:t>Corelation between features/variables:</a:t>
            </a:r>
          </a:p>
        </p:txBody>
      </p:sp>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 C</a:t>
            </a:r>
          </a:p>
        </p:txBody>
      </p:sp>
      <p:sp>
        <p:nvSpPr>
          <p:cNvPr id="8" name="Текст 7"/>
          <p:cNvSpPr>
            <a:spLocks noGrp="1"/>
          </p:cNvSpPr>
          <p:nvPr>
            <p:ph type="body" sz="quarter" idx="15"/>
          </p:nvPr>
        </p:nvSpPr>
        <p:spPr/>
        <p:txBody>
          <a:bodyPr/>
          <a:lstStyle/>
          <a:p>
            <a:r>
              <a:rPr lang="en-US" altLang="ru-RU"/>
              <a:t>Moscow,2023</a:t>
            </a:r>
          </a:p>
        </p:txBody>
      </p:sp>
      <p:pic>
        <p:nvPicPr>
          <p:cNvPr id="2" name="Picture 1">
            <a:extLst>
              <a:ext uri="{FF2B5EF4-FFF2-40B4-BE49-F238E27FC236}">
                <a16:creationId xmlns:a16="http://schemas.microsoft.com/office/drawing/2014/main" id="{C05F1811-BE23-238E-5385-C0A00F0177A2}"/>
              </a:ext>
            </a:extLst>
          </p:cNvPr>
          <p:cNvPicPr>
            <a:picLocks noChangeAspect="1"/>
          </p:cNvPicPr>
          <p:nvPr/>
        </p:nvPicPr>
        <p:blipFill>
          <a:blip r:embed="rId2"/>
          <a:stretch>
            <a:fillRect/>
          </a:stretch>
        </p:blipFill>
        <p:spPr>
          <a:xfrm>
            <a:off x="181182" y="1944486"/>
            <a:ext cx="6253481" cy="4262645"/>
          </a:xfrm>
          <a:prstGeom prst="rect">
            <a:avLst/>
          </a:prstGeom>
        </p:spPr>
      </p:pic>
      <p:pic>
        <p:nvPicPr>
          <p:cNvPr id="5" name="Picture 4">
            <a:extLst>
              <a:ext uri="{FF2B5EF4-FFF2-40B4-BE49-F238E27FC236}">
                <a16:creationId xmlns:a16="http://schemas.microsoft.com/office/drawing/2014/main" id="{7DC89151-184A-D615-241F-B7B62553A56D}"/>
              </a:ext>
            </a:extLst>
          </p:cNvPr>
          <p:cNvPicPr>
            <a:picLocks noChangeAspect="1"/>
          </p:cNvPicPr>
          <p:nvPr/>
        </p:nvPicPr>
        <p:blipFill>
          <a:blip r:embed="rId3"/>
          <a:stretch>
            <a:fillRect/>
          </a:stretch>
        </p:blipFill>
        <p:spPr>
          <a:xfrm>
            <a:off x="6259892" y="1560444"/>
            <a:ext cx="5750926" cy="10418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2" name="文本框 1"/>
          <p:cNvSpPr txBox="1"/>
          <p:nvPr/>
        </p:nvSpPr>
        <p:spPr>
          <a:xfrm>
            <a:off x="674370" y="1516380"/>
            <a:ext cx="4744720" cy="398780"/>
          </a:xfrm>
          <a:prstGeom prst="rect">
            <a:avLst/>
          </a:prstGeom>
          <a:noFill/>
        </p:spPr>
        <p:txBody>
          <a:bodyPr wrap="square" rtlCol="0">
            <a:spAutoFit/>
          </a:bodyPr>
          <a:lstStyle/>
          <a:p>
            <a:pPr algn="l"/>
            <a:r>
              <a:rPr lang="en-US" altLang="zh-CN" sz="2000" dirty="0">
                <a:latin typeface="HSE Sans" panose="02000000000000000000" pitchFamily="2" charset="0"/>
              </a:rPr>
              <a:t>Choose features</a:t>
            </a:r>
          </a:p>
        </p:txBody>
      </p:sp>
      <p:pic>
        <p:nvPicPr>
          <p:cNvPr id="3" name="图片 2"/>
          <p:cNvPicPr>
            <a:picLocks noChangeAspect="1"/>
          </p:cNvPicPr>
          <p:nvPr>
            <p:custDataLst>
              <p:tags r:id="rId1"/>
            </p:custDataLst>
          </p:nvPr>
        </p:nvPicPr>
        <p:blipFill>
          <a:blip r:embed="rId3"/>
          <a:stretch>
            <a:fillRect/>
          </a:stretch>
        </p:blipFill>
        <p:spPr>
          <a:xfrm>
            <a:off x="854710" y="2129790"/>
            <a:ext cx="1715770" cy="3163570"/>
          </a:xfrm>
          <a:prstGeom prst="rect">
            <a:avLst/>
          </a:prstGeom>
        </p:spPr>
      </p:pic>
      <p:sp>
        <p:nvSpPr>
          <p:cNvPr id="4" name="文本框 3"/>
          <p:cNvSpPr txBox="1"/>
          <p:nvPr/>
        </p:nvSpPr>
        <p:spPr>
          <a:xfrm>
            <a:off x="674370" y="5877560"/>
            <a:ext cx="11054715" cy="706755"/>
          </a:xfrm>
          <a:prstGeom prst="rect">
            <a:avLst/>
          </a:prstGeom>
          <a:noFill/>
        </p:spPr>
        <p:txBody>
          <a:bodyPr wrap="square" rtlCol="0">
            <a:spAutoFit/>
          </a:bodyPr>
          <a:lstStyle/>
          <a:p>
            <a:pPr algn="l"/>
            <a:r>
              <a:rPr lang="en-US" altLang="zh-CN" sz="2000" dirty="0">
                <a:latin typeface="HSE Sans" panose="02000000000000000000" pitchFamily="2" charset="0"/>
              </a:rPr>
              <a:t>We choose the features which abs of the correlations beyond 0.2:</a:t>
            </a:r>
          </a:p>
          <a:p>
            <a:pPr algn="l"/>
            <a:r>
              <a:rPr lang="en-US" altLang="zh-CN" sz="2000" dirty="0">
                <a:latin typeface="HSE Sans" panose="02000000000000000000" pitchFamily="2" charset="0"/>
              </a:rPr>
              <a:t>alcohol,sulphates,citric_acid,volatile_acidity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dirty="0"/>
              <a:t>Wang Peng</a:t>
            </a:r>
          </a:p>
          <a:p>
            <a:r>
              <a:rPr lang="en-US" altLang="ru-RU" dirty="0"/>
              <a:t>Takweh</a:t>
            </a:r>
          </a:p>
        </p:txBody>
      </p:sp>
      <p:sp>
        <p:nvSpPr>
          <p:cNvPr id="7" name="Текст 6"/>
          <p:cNvSpPr>
            <a:spLocks noGrp="1"/>
          </p:cNvSpPr>
          <p:nvPr>
            <p:ph type="body" sz="quarter" idx="15"/>
          </p:nvPr>
        </p:nvSpPr>
        <p:spPr/>
        <p:txBody>
          <a:bodyPr/>
          <a:lstStyle/>
          <a:p>
            <a:r>
              <a:rPr lang="en-US" altLang="ru-RU"/>
              <a:t>Moscow,2023</a:t>
            </a:r>
          </a:p>
        </p:txBody>
      </p:sp>
      <p:graphicFrame>
        <p:nvGraphicFramePr>
          <p:cNvPr id="8" name="Table 2"/>
          <p:cNvGraphicFramePr>
            <a:graphicFrameLocks noGrp="1"/>
          </p:cNvGraphicFramePr>
          <p:nvPr>
            <p:custDataLst>
              <p:tags r:id="rId1"/>
            </p:custDataLst>
          </p:nvPr>
        </p:nvGraphicFramePr>
        <p:xfrm>
          <a:off x="11748135" y="-4618355"/>
          <a:ext cx="6783705" cy="4356735"/>
        </p:xfrm>
        <a:graphic>
          <a:graphicData uri="http://schemas.openxmlformats.org/drawingml/2006/table">
            <a:tbl>
              <a:tblPr firstRow="1" bandRow="1">
                <a:tableStyleId>{5C22544A-7EE6-4342-B048-85BDC9FD1C3A}</a:tableStyleId>
              </a:tblPr>
              <a:tblGrid>
                <a:gridCol w="1355090">
                  <a:extLst>
                    <a:ext uri="{9D8B030D-6E8A-4147-A177-3AD203B41FA5}">
                      <a16:colId xmlns:a16="http://schemas.microsoft.com/office/drawing/2014/main" val="20000"/>
                    </a:ext>
                  </a:extLst>
                </a:gridCol>
                <a:gridCol w="1357630">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60170">
                  <a:extLst>
                    <a:ext uri="{9D8B030D-6E8A-4147-A177-3AD203B41FA5}">
                      <a16:colId xmlns:a16="http://schemas.microsoft.com/office/drawing/2014/main" val="20003"/>
                    </a:ext>
                  </a:extLst>
                </a:gridCol>
                <a:gridCol w="1355090">
                  <a:extLst>
                    <a:ext uri="{9D8B030D-6E8A-4147-A177-3AD203B41FA5}">
                      <a16:colId xmlns:a16="http://schemas.microsoft.com/office/drawing/2014/main" val="20004"/>
                    </a:ext>
                  </a:extLst>
                </a:gridCol>
              </a:tblGrid>
              <a:tr h="1097280">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921385">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3312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0495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2" name="图片 1" descr="1"/>
          <p:cNvPicPr>
            <a:picLocks noChangeAspect="1"/>
          </p:cNvPicPr>
          <p:nvPr/>
        </p:nvPicPr>
        <p:blipFill>
          <a:blip r:embed="rId3"/>
          <a:stretch>
            <a:fillRect/>
          </a:stretch>
        </p:blipFill>
        <p:spPr>
          <a:xfrm>
            <a:off x="666115" y="1172210"/>
            <a:ext cx="3220085" cy="2318385"/>
          </a:xfrm>
          <a:prstGeom prst="rect">
            <a:avLst/>
          </a:prstGeom>
        </p:spPr>
      </p:pic>
      <p:pic>
        <p:nvPicPr>
          <p:cNvPr id="3" name="图片 2" descr="2"/>
          <p:cNvPicPr>
            <a:picLocks noChangeAspect="1"/>
          </p:cNvPicPr>
          <p:nvPr/>
        </p:nvPicPr>
        <p:blipFill>
          <a:blip r:embed="rId4"/>
          <a:stretch>
            <a:fillRect/>
          </a:stretch>
        </p:blipFill>
        <p:spPr>
          <a:xfrm>
            <a:off x="6715125" y="1172210"/>
            <a:ext cx="3547745" cy="2491105"/>
          </a:xfrm>
          <a:prstGeom prst="rect">
            <a:avLst/>
          </a:prstGeom>
        </p:spPr>
      </p:pic>
      <p:pic>
        <p:nvPicPr>
          <p:cNvPr id="4" name="图片 3" descr="3"/>
          <p:cNvPicPr>
            <a:picLocks noChangeAspect="1"/>
          </p:cNvPicPr>
          <p:nvPr/>
        </p:nvPicPr>
        <p:blipFill>
          <a:blip r:embed="rId5"/>
          <a:stretch>
            <a:fillRect/>
          </a:stretch>
        </p:blipFill>
        <p:spPr>
          <a:xfrm>
            <a:off x="666115" y="3870960"/>
            <a:ext cx="3197860" cy="2279650"/>
          </a:xfrm>
          <a:prstGeom prst="rect">
            <a:avLst/>
          </a:prstGeom>
        </p:spPr>
      </p:pic>
      <p:pic>
        <p:nvPicPr>
          <p:cNvPr id="9" name="图片 8" descr="4"/>
          <p:cNvPicPr>
            <a:picLocks noChangeAspect="1"/>
          </p:cNvPicPr>
          <p:nvPr/>
        </p:nvPicPr>
        <p:blipFill>
          <a:blip r:embed="rId6"/>
          <a:stretch>
            <a:fillRect/>
          </a:stretch>
        </p:blipFill>
        <p:spPr>
          <a:xfrm>
            <a:off x="6715125" y="3870960"/>
            <a:ext cx="3548380" cy="2529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pic>
        <p:nvPicPr>
          <p:cNvPr id="2" name="图片 1" descr="5"/>
          <p:cNvPicPr>
            <a:picLocks noChangeAspect="1"/>
          </p:cNvPicPr>
          <p:nvPr/>
        </p:nvPicPr>
        <p:blipFill>
          <a:blip r:embed="rId2"/>
          <a:stretch>
            <a:fillRect/>
          </a:stretch>
        </p:blipFill>
        <p:spPr>
          <a:xfrm>
            <a:off x="478155" y="1073150"/>
            <a:ext cx="8033385" cy="4003040"/>
          </a:xfrm>
          <a:prstGeom prst="rect">
            <a:avLst/>
          </a:prstGeom>
        </p:spPr>
      </p:pic>
      <p:sp>
        <p:nvSpPr>
          <p:cNvPr id="3" name="文本框 2"/>
          <p:cNvSpPr txBox="1"/>
          <p:nvPr/>
        </p:nvSpPr>
        <p:spPr>
          <a:xfrm>
            <a:off x="521335" y="5708650"/>
            <a:ext cx="11347450" cy="706755"/>
          </a:xfrm>
          <a:prstGeom prst="rect">
            <a:avLst/>
          </a:prstGeom>
          <a:noFill/>
        </p:spPr>
        <p:txBody>
          <a:bodyPr wrap="square" rtlCol="0">
            <a:spAutoFit/>
          </a:bodyPr>
          <a:lstStyle/>
          <a:p>
            <a:pPr algn="l"/>
            <a:r>
              <a:rPr lang="zh-CN" altLang="en-US" sz="2000" dirty="0">
                <a:latin typeface="HSE Sans" panose="02000000000000000000" pitchFamily="2" charset="0"/>
              </a:rPr>
              <a:t>Alcohol, sulfate and citric acid are positively correlated</a:t>
            </a:r>
            <a:r>
              <a:rPr lang="en-US" altLang="zh-CN" sz="2000" dirty="0">
                <a:latin typeface="HSE Sans" panose="02000000000000000000" pitchFamily="2" charset="0"/>
              </a:rPr>
              <a:t>,acetic acid is negatively correlated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7"/>
          </p:nvPr>
        </p:nvSpPr>
        <p:spPr>
          <a:xfrm>
            <a:off x="678815" y="1099185"/>
            <a:ext cx="6253480" cy="702945"/>
          </a:xfrm>
        </p:spPr>
        <p:txBody>
          <a:bodyPr/>
          <a:lstStyle/>
          <a:p>
            <a:pPr algn="l"/>
            <a:r>
              <a:rPr lang="en-GB" sz="2800" b="1" i="0" dirty="0">
                <a:effectLst/>
                <a:latin typeface="-apple-system"/>
              </a:rPr>
              <a:t>Linear regression</a:t>
            </a:r>
          </a:p>
        </p:txBody>
      </p:sp>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 C</a:t>
            </a:r>
          </a:p>
        </p:txBody>
      </p:sp>
      <p:sp>
        <p:nvSpPr>
          <p:cNvPr id="8" name="Текст 7"/>
          <p:cNvSpPr>
            <a:spLocks noGrp="1"/>
          </p:cNvSpPr>
          <p:nvPr>
            <p:ph type="body" sz="quarter" idx="15"/>
          </p:nvPr>
        </p:nvSpPr>
        <p:spPr/>
        <p:txBody>
          <a:bodyPr/>
          <a:lstStyle/>
          <a:p>
            <a:r>
              <a:rPr lang="en-US" altLang="ru-RU"/>
              <a:t>Moscow,2023</a:t>
            </a:r>
          </a:p>
        </p:txBody>
      </p:sp>
      <p:pic>
        <p:nvPicPr>
          <p:cNvPr id="9" name="Picture 8">
            <a:extLst>
              <a:ext uri="{FF2B5EF4-FFF2-40B4-BE49-F238E27FC236}">
                <a16:creationId xmlns:a16="http://schemas.microsoft.com/office/drawing/2014/main" id="{5AB46A3F-7043-85CF-5FF9-F01D021E2735}"/>
              </a:ext>
            </a:extLst>
          </p:cNvPr>
          <p:cNvPicPr>
            <a:picLocks noChangeAspect="1"/>
          </p:cNvPicPr>
          <p:nvPr/>
        </p:nvPicPr>
        <p:blipFill>
          <a:blip r:embed="rId2"/>
          <a:stretch>
            <a:fillRect/>
          </a:stretch>
        </p:blipFill>
        <p:spPr>
          <a:xfrm>
            <a:off x="1898374" y="1605678"/>
            <a:ext cx="8160026" cy="4864695"/>
          </a:xfrm>
          <a:prstGeom prst="rect">
            <a:avLst/>
          </a:prstGeom>
        </p:spPr>
      </p:pic>
    </p:spTree>
    <p:extLst>
      <p:ext uri="{BB962C8B-B14F-4D97-AF65-F5344CB8AC3E}">
        <p14:creationId xmlns:p14="http://schemas.microsoft.com/office/powerpoint/2010/main" val="16919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dirty="0"/>
              <a:t>Wang Peng</a:t>
            </a:r>
          </a:p>
          <a:p>
            <a:r>
              <a:rPr lang="en-US" altLang="ru-RU" dirty="0"/>
              <a:t>Takweh</a:t>
            </a:r>
          </a:p>
        </p:txBody>
      </p:sp>
      <p:sp>
        <p:nvSpPr>
          <p:cNvPr id="8" name="Текст 7"/>
          <p:cNvSpPr>
            <a:spLocks noGrp="1"/>
          </p:cNvSpPr>
          <p:nvPr>
            <p:ph type="body" sz="quarter" idx="15"/>
          </p:nvPr>
        </p:nvSpPr>
        <p:spPr/>
        <p:txBody>
          <a:bodyPr/>
          <a:lstStyle/>
          <a:p>
            <a:r>
              <a:rPr lang="en-US" altLang="ru-RU"/>
              <a:t>Moscow,2023</a:t>
            </a:r>
          </a:p>
        </p:txBody>
      </p:sp>
      <p:sp>
        <p:nvSpPr>
          <p:cNvPr id="4" name="文本框 3"/>
          <p:cNvSpPr txBox="1"/>
          <p:nvPr/>
        </p:nvSpPr>
        <p:spPr>
          <a:xfrm>
            <a:off x="1252744" y="1501140"/>
            <a:ext cx="7877175" cy="398780"/>
          </a:xfrm>
          <a:prstGeom prst="rect">
            <a:avLst/>
          </a:prstGeom>
          <a:noFill/>
        </p:spPr>
        <p:txBody>
          <a:bodyPr wrap="square" rtlCol="0">
            <a:spAutoFit/>
          </a:bodyPr>
          <a:lstStyle/>
          <a:p>
            <a:pPr algn="l"/>
            <a:r>
              <a:rPr lang="en-GB" sz="2000" b="1" i="0" dirty="0">
                <a:effectLst/>
                <a:latin typeface="-apple-system"/>
              </a:rPr>
              <a:t>Classification using </a:t>
            </a:r>
            <a:r>
              <a:rPr lang="en-GB" sz="2000" b="1" i="0" dirty="0" err="1">
                <a:effectLst/>
                <a:latin typeface="-apple-system"/>
              </a:rPr>
              <a:t>Statsmodel</a:t>
            </a:r>
            <a:r>
              <a:rPr lang="en-GB" sz="2000" b="1" i="0" dirty="0">
                <a:effectLst/>
                <a:latin typeface="-apple-system"/>
              </a:rPr>
              <a:t>:</a:t>
            </a:r>
          </a:p>
        </p:txBody>
      </p:sp>
      <p:sp>
        <p:nvSpPr>
          <p:cNvPr id="3" name="TextBox 2">
            <a:extLst>
              <a:ext uri="{FF2B5EF4-FFF2-40B4-BE49-F238E27FC236}">
                <a16:creationId xmlns:a16="http://schemas.microsoft.com/office/drawing/2014/main" id="{385A099B-5262-8F0E-84DB-D1670C4F5823}"/>
              </a:ext>
            </a:extLst>
          </p:cNvPr>
          <p:cNvSpPr txBox="1"/>
          <p:nvPr/>
        </p:nvSpPr>
        <p:spPr>
          <a:xfrm>
            <a:off x="1143689" y="1993949"/>
            <a:ext cx="6097656" cy="1200329"/>
          </a:xfrm>
          <a:prstGeom prst="rect">
            <a:avLst/>
          </a:prstGeom>
          <a:noFill/>
        </p:spPr>
        <p:txBody>
          <a:bodyPr wrap="square">
            <a:spAutoFit/>
          </a:bodyPr>
          <a:lstStyle/>
          <a:p>
            <a:r>
              <a:rPr lang="en-GB" dirty="0"/>
              <a:t>We will use </a:t>
            </a:r>
            <a:r>
              <a:rPr lang="en-GB" dirty="0" err="1"/>
              <a:t>statsmodel</a:t>
            </a:r>
            <a:r>
              <a:rPr lang="en-GB" dirty="0"/>
              <a:t> for this logistic regression analysis of predicting good wine quality (&gt;4).</a:t>
            </a:r>
          </a:p>
          <a:p>
            <a:r>
              <a:rPr lang="en-GB" dirty="0"/>
              <a:t>Let's create a new categorical variable/column (</a:t>
            </a:r>
            <a:r>
              <a:rPr lang="en-GB" dirty="0" err="1"/>
              <a:t>rate_code</a:t>
            </a:r>
            <a:r>
              <a:rPr lang="en-GB" dirty="0"/>
              <a:t>) with two possible values (good = 1 &amp; bad = 0).</a:t>
            </a:r>
          </a:p>
        </p:txBody>
      </p:sp>
      <p:pic>
        <p:nvPicPr>
          <p:cNvPr id="9" name="Picture 8">
            <a:extLst>
              <a:ext uri="{FF2B5EF4-FFF2-40B4-BE49-F238E27FC236}">
                <a16:creationId xmlns:a16="http://schemas.microsoft.com/office/drawing/2014/main" id="{D298CCB7-894C-9415-0E28-9AA47E92FF08}"/>
              </a:ext>
            </a:extLst>
          </p:cNvPr>
          <p:cNvPicPr>
            <a:picLocks noChangeAspect="1"/>
          </p:cNvPicPr>
          <p:nvPr/>
        </p:nvPicPr>
        <p:blipFill>
          <a:blip r:embed="rId2"/>
          <a:stretch>
            <a:fillRect/>
          </a:stretch>
        </p:blipFill>
        <p:spPr>
          <a:xfrm>
            <a:off x="7444408" y="1621113"/>
            <a:ext cx="4263783" cy="3933825"/>
          </a:xfrm>
          <a:prstGeom prst="rect">
            <a:avLst/>
          </a:prstGeom>
        </p:spPr>
      </p:pic>
      <p:sp>
        <p:nvSpPr>
          <p:cNvPr id="11" name="TextBox 10">
            <a:extLst>
              <a:ext uri="{FF2B5EF4-FFF2-40B4-BE49-F238E27FC236}">
                <a16:creationId xmlns:a16="http://schemas.microsoft.com/office/drawing/2014/main" id="{5F767ABE-927F-21AE-7BF5-494B6210A816}"/>
              </a:ext>
            </a:extLst>
          </p:cNvPr>
          <p:cNvSpPr txBox="1"/>
          <p:nvPr/>
        </p:nvSpPr>
        <p:spPr>
          <a:xfrm>
            <a:off x="1011306" y="3922140"/>
            <a:ext cx="6097656" cy="1200329"/>
          </a:xfrm>
          <a:prstGeom prst="rect">
            <a:avLst/>
          </a:prstGeom>
          <a:noFill/>
        </p:spPr>
        <p:txBody>
          <a:bodyPr wrap="square">
            <a:spAutoFit/>
          </a:bodyPr>
          <a:lstStyle/>
          <a:p>
            <a:r>
              <a:rPr lang="en-GB" dirty="0"/>
              <a:t>The above plot shows the higher probability for red wine quality will be good if alcohol percentage is more than equal to 12, whereas the same probability reduces as alcohol percentage decreases.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M4YTEyOTA1ZjUyNTY3M2I1MGYwY2JjZjliN2Y0OD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34*304"/>
  <p:tag name="TABLE_ENDDRAG_RECT" val="506*-164*534*304"/>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datastoreItem>
</file>

<file path=customXml/itemProps2.xml><?xml version="1.0" encoding="utf-8"?>
<ds:datastoreItem xmlns:ds="http://schemas.openxmlformats.org/officeDocument/2006/customXml" ds:itemID="{433DAF31-D8A6-49A0-9A5D-8B2EA5B1C511}">
  <ds:schemaRefs/>
</ds:datastoreItem>
</file>

<file path=customXml/itemProps3.xml><?xml version="1.0" encoding="utf-8"?>
<ds:datastoreItem xmlns:ds="http://schemas.openxmlformats.org/officeDocument/2006/customXml" ds:itemID="{4D4651DD-DCCC-4759-B2F6-7F520BDCC2B9}">
  <ds:schemaRefs/>
</ds:datastoreItem>
</file>

<file path=docProps/app.xml><?xml version="1.0" encoding="utf-8"?>
<Properties xmlns="http://schemas.openxmlformats.org/officeDocument/2006/extended-properties" xmlns:vt="http://schemas.openxmlformats.org/officeDocument/2006/docPropsVTypes">
  <TotalTime>31</TotalTime>
  <Words>452</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HSE Sans</vt:lpstr>
      <vt:lpstr>Office Theme</vt:lpstr>
      <vt:lpstr>Red Wine Quality</vt:lpstr>
      <vt:lpstr>Dataset</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Takweh Cedric</cp:lastModifiedBy>
  <cp:revision>24</cp:revision>
  <cp:lastPrinted>2021-11-11T13:08:00Z</cp:lastPrinted>
  <dcterms:created xsi:type="dcterms:W3CDTF">2021-11-11T08:52:00Z</dcterms:created>
  <dcterms:modified xsi:type="dcterms:W3CDTF">2023-12-26T14:00:34Z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ICV">
    <vt:lpwstr>D6AE97EF8E3D4C87853F500FE7411CAA_12</vt:lpwstr>
  </property>
  <property fmtid="{D5CDD505-2E9C-101B-9397-08002B2CF9AE}" pid="4" name="KSOProductBuildVer">
    <vt:lpwstr>2052-12.1.0.15990</vt:lpwstr>
  </property>
</Properties>
</file>