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9" r:id="rId3"/>
    <p:sldId id="257" r:id="rId4"/>
    <p:sldId id="280" r:id="rId5"/>
    <p:sldId id="260" r:id="rId6"/>
    <p:sldId id="261" r:id="rId7"/>
    <p:sldId id="262" r:id="rId8"/>
    <p:sldId id="263" r:id="rId9"/>
    <p:sldId id="282" r:id="rId10"/>
    <p:sldId id="283" r:id="rId11"/>
    <p:sldId id="284" r:id="rId12"/>
    <p:sldId id="285" r:id="rId13"/>
    <p:sldId id="287" r:id="rId14"/>
    <p:sldId id="286" r:id="rId15"/>
    <p:sldId id="264" r:id="rId16"/>
    <p:sldId id="274" r:id="rId17"/>
    <p:sldId id="294" r:id="rId18"/>
    <p:sldId id="295" r:id="rId19"/>
    <p:sldId id="296" r:id="rId20"/>
    <p:sldId id="297" r:id="rId21"/>
    <p:sldId id="288" r:id="rId22"/>
    <p:sldId id="298" r:id="rId23"/>
    <p:sldId id="299" r:id="rId24"/>
    <p:sldId id="300" r:id="rId25"/>
    <p:sldId id="289" r:id="rId26"/>
    <p:sldId id="301" r:id="rId27"/>
    <p:sldId id="302" r:id="rId28"/>
    <p:sldId id="303" r:id="rId29"/>
    <p:sldId id="304" r:id="rId30"/>
    <p:sldId id="281" r:id="rId31"/>
    <p:sldId id="272" r:id="rId32"/>
    <p:sldId id="290" r:id="rId33"/>
    <p:sldId id="291" r:id="rId34"/>
    <p:sldId id="292" r:id="rId35"/>
    <p:sldId id="293"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74" d="100"/>
          <a:sy n="74" d="100"/>
        </p:scale>
        <p:origin x="-56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229559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131797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403107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62840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181016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302167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14159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90741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167723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269797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C0CDF2B-D904-4D03-A957-AEA0AD172FBF}" type="datetimeFigureOut">
              <a:rPr lang="en-US" smtClean="0"/>
              <a:pPr/>
              <a:t>8/3/2021</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9F84291-9202-4E00-9606-A10FB635D097}" type="slidenum">
              <a:rPr lang="en-US" smtClean="0"/>
              <a:pPr/>
              <a:t>‹#›</a:t>
            </a:fld>
            <a:endParaRPr lang="en-US" dirty="0"/>
          </a:p>
        </p:txBody>
      </p:sp>
    </p:spTree>
    <p:extLst>
      <p:ext uri="{BB962C8B-B14F-4D97-AF65-F5344CB8AC3E}">
        <p14:creationId xmlns:p14="http://schemas.microsoft.com/office/powerpoint/2010/main" val="159591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0C0CDF2B-D904-4D03-A957-AEA0AD172FBF}" type="datetimeFigureOut">
              <a:rPr lang="en-US" smtClean="0"/>
              <a:pPr/>
              <a:t>8/3/2021</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9F84291-9202-4E00-9606-A10FB635D09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javatpoint.com/servlet-tutorial" TargetMode="External"/><Relationship Id="rId2" Type="http://schemas.openxmlformats.org/officeDocument/2006/relationships/hyperlink" Target="https://www.geeksforgeeks.org/introduction-to-jsp/" TargetMode="External"/><Relationship Id="rId1" Type="http://schemas.openxmlformats.org/officeDocument/2006/relationships/slideLayout" Target="../slideLayouts/slideLayout2.xml"/><Relationship Id="rId4" Type="http://schemas.openxmlformats.org/officeDocument/2006/relationships/hyperlink" Target="https://www.mysq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2820472"/>
            <a:ext cx="9144000" cy="99858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ONLINE COLLEGE YEAR BOOK SYSTEM</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36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835705"/>
          </a:xfrm>
        </p:spPr>
        <p:txBody>
          <a:bodyPr/>
          <a:lstStyle/>
          <a:p>
            <a:r>
              <a:rPr lang="en-US" sz="4000" b="1" dirty="0" smtClean="0">
                <a:latin typeface="Times New Roman" pitchFamily="18" charset="0"/>
                <a:cs typeface="Times New Roman" pitchFamily="18" charset="0"/>
              </a:rPr>
              <a:t>FLOW DIAGRAM</a:t>
            </a:r>
            <a:endParaRPr lang="en-IN" sz="4000" b="1" dirty="0">
              <a:latin typeface="Times New Roman" pitchFamily="18" charset="0"/>
              <a:cs typeface="Times New Roman" pitchFamily="18" charset="0"/>
            </a:endParaRPr>
          </a:p>
        </p:txBody>
      </p:sp>
      <p:sp>
        <p:nvSpPr>
          <p:cNvPr id="2" name="Rectangle 27"/>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2" name="Group 51"/>
          <p:cNvGrpSpPr/>
          <p:nvPr/>
        </p:nvGrpSpPr>
        <p:grpSpPr>
          <a:xfrm>
            <a:off x="4155134" y="1136668"/>
            <a:ext cx="4124707" cy="4901070"/>
            <a:chOff x="4155134" y="1136668"/>
            <a:chExt cx="4124707" cy="4901070"/>
          </a:xfrm>
        </p:grpSpPr>
        <p:grpSp>
          <p:nvGrpSpPr>
            <p:cNvPr id="46" name="Group 45"/>
            <p:cNvGrpSpPr/>
            <p:nvPr/>
          </p:nvGrpSpPr>
          <p:grpSpPr>
            <a:xfrm>
              <a:off x="4155134" y="1136668"/>
              <a:ext cx="4124707" cy="4901070"/>
              <a:chOff x="4155134" y="1136668"/>
              <a:chExt cx="4124707" cy="4901070"/>
            </a:xfrm>
          </p:grpSpPr>
          <p:grpSp>
            <p:nvGrpSpPr>
              <p:cNvPr id="3" name="Group 1"/>
              <p:cNvGrpSpPr>
                <a:grpSpLocks noChangeAspect="1"/>
              </p:cNvGrpSpPr>
              <p:nvPr/>
            </p:nvGrpSpPr>
            <p:grpSpPr bwMode="auto">
              <a:xfrm>
                <a:off x="4155134" y="1136668"/>
                <a:ext cx="4124707" cy="4901070"/>
                <a:chOff x="3107" y="11714"/>
                <a:chExt cx="6258" cy="7872"/>
              </a:xfrm>
            </p:grpSpPr>
            <p:sp>
              <p:nvSpPr>
                <p:cNvPr id="9" name="Oval 25"/>
                <p:cNvSpPr>
                  <a:spLocks noChangeArrowheads="1"/>
                </p:cNvSpPr>
                <p:nvPr/>
              </p:nvSpPr>
              <p:spPr bwMode="auto">
                <a:xfrm>
                  <a:off x="5426" y="11714"/>
                  <a:ext cx="1404" cy="1211"/>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Register </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Oval 24"/>
                <p:cNvSpPr>
                  <a:spLocks noChangeArrowheads="1"/>
                </p:cNvSpPr>
                <p:nvPr/>
              </p:nvSpPr>
              <p:spPr bwMode="auto">
                <a:xfrm>
                  <a:off x="5426" y="13199"/>
                  <a:ext cx="1404" cy="1209"/>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Login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 name="Oval 23"/>
                <p:cNvSpPr>
                  <a:spLocks noChangeArrowheads="1"/>
                </p:cNvSpPr>
                <p:nvPr/>
              </p:nvSpPr>
              <p:spPr bwMode="auto">
                <a:xfrm>
                  <a:off x="5426" y="18119"/>
                  <a:ext cx="1494" cy="1467"/>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lang="en-US" sz="900" dirty="0" smtClean="0">
                      <a:solidFill>
                        <a:schemeClr val="tx1"/>
                      </a:solidFill>
                      <a:latin typeface="Times New Roman" pitchFamily="18" charset="0"/>
                      <a:ea typeface="Calibri" pitchFamily="34" charset="0"/>
                      <a:cs typeface="Times New Roman" pitchFamily="18" charset="0"/>
                    </a:rPr>
                    <a:t>View </a:t>
                  </a:r>
                  <a:r>
                    <a:rPr lang="en-US" sz="900" dirty="0">
                      <a:solidFill>
                        <a:schemeClr val="tx1"/>
                      </a:solidFill>
                      <a:latin typeface="Times New Roman" pitchFamily="18" charset="0"/>
                      <a:ea typeface="Calibri" pitchFamily="34" charset="0"/>
                      <a:cs typeface="Times New Roman" pitchFamily="18" charset="0"/>
                    </a:rPr>
                    <a:t>Teacher achievements        details</a:t>
                  </a:r>
                  <a:endParaRPr lang="en-US" sz="1100" dirty="0">
                    <a:solidFill>
                      <a:schemeClr val="tx1"/>
                    </a:solidFill>
                    <a:latin typeface="Times New Roman" pitchFamily="18" charset="0"/>
                    <a:cs typeface="Times New Roman" pitchFamily="18" charset="0"/>
                  </a:endParaRPr>
                </a:p>
              </p:txBody>
            </p:sp>
            <p:sp>
              <p:nvSpPr>
                <p:cNvPr id="13" name="Oval 22"/>
                <p:cNvSpPr>
                  <a:spLocks noChangeArrowheads="1"/>
                </p:cNvSpPr>
                <p:nvPr/>
              </p:nvSpPr>
              <p:spPr bwMode="auto">
                <a:xfrm>
                  <a:off x="5336" y="14678"/>
                  <a:ext cx="1584" cy="137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cs typeface="Times New Roman" pitchFamily="18" charset="0"/>
                    </a:rPr>
                    <a:t>Add/update</a:t>
                  </a:r>
                  <a:r>
                    <a:rPr kumimoji="0" lang="en-US" sz="900" b="0" i="0" u="none" strike="noStrike" cap="none" normalizeH="0" dirty="0" smtClean="0">
                      <a:ln>
                        <a:noFill/>
                      </a:ln>
                      <a:solidFill>
                        <a:schemeClr val="tx1"/>
                      </a:solidFill>
                      <a:effectLst/>
                      <a:latin typeface="Times New Roman" pitchFamily="18" charset="0"/>
                      <a:cs typeface="Times New Roman" pitchFamily="18" charset="0"/>
                    </a:rPr>
                    <a:t> student and  teacher achievements</a:t>
                  </a:r>
                  <a:endParaRPr kumimoji="0" lang="en-US" sz="9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 name="Oval 21"/>
                <p:cNvSpPr>
                  <a:spLocks noChangeArrowheads="1"/>
                </p:cNvSpPr>
                <p:nvPr/>
              </p:nvSpPr>
              <p:spPr bwMode="auto">
                <a:xfrm>
                  <a:off x="5349" y="16364"/>
                  <a:ext cx="1584" cy="1301"/>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view student achievements</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5" name="Rectangle 20"/>
                <p:cNvSpPr>
                  <a:spLocks noChangeArrowheads="1"/>
                </p:cNvSpPr>
                <p:nvPr/>
              </p:nvSpPr>
              <p:spPr bwMode="auto">
                <a:xfrm>
                  <a:off x="3571" y="13620"/>
                  <a:ext cx="1043" cy="424"/>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Admin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 name="Rectangle 19"/>
                <p:cNvSpPr>
                  <a:spLocks noChangeArrowheads="1"/>
                </p:cNvSpPr>
                <p:nvPr/>
              </p:nvSpPr>
              <p:spPr bwMode="auto">
                <a:xfrm>
                  <a:off x="8006" y="12141"/>
                  <a:ext cx="1043" cy="424"/>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Student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 name="Rectangle 18"/>
                <p:cNvSpPr>
                  <a:spLocks noChangeArrowheads="1"/>
                </p:cNvSpPr>
                <p:nvPr/>
              </p:nvSpPr>
              <p:spPr bwMode="auto">
                <a:xfrm>
                  <a:off x="7690" y="17014"/>
                  <a:ext cx="1675" cy="45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Database </a:t>
                  </a:r>
                  <a:endParaRPr kumimoji="0" lang="en-US" sz="105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 name="Rectangle 17"/>
                <p:cNvSpPr>
                  <a:spLocks noChangeArrowheads="1"/>
                </p:cNvSpPr>
                <p:nvPr/>
              </p:nvSpPr>
              <p:spPr bwMode="auto">
                <a:xfrm>
                  <a:off x="3107" y="12139"/>
                  <a:ext cx="1043" cy="426"/>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Teacher</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9" name="AutoShape 16"/>
                <p:cNvSpPr>
                  <a:spLocks noChangeShapeType="1"/>
                </p:cNvSpPr>
                <p:nvPr/>
              </p:nvSpPr>
              <p:spPr bwMode="auto">
                <a:xfrm>
                  <a:off x="7690" y="16884"/>
                  <a:ext cx="1675" cy="0"/>
                </a:xfrm>
                <a:prstGeom prst="straightConnector1">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0" name="AutoShape 15"/>
                <p:cNvSpPr>
                  <a:spLocks noChangeShapeType="1"/>
                </p:cNvSpPr>
                <p:nvPr/>
              </p:nvSpPr>
              <p:spPr bwMode="auto">
                <a:xfrm>
                  <a:off x="7690" y="17451"/>
                  <a:ext cx="1675" cy="13"/>
                </a:xfrm>
                <a:prstGeom prst="straightConnector1">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1" name="AutoShape 14"/>
                <p:cNvSpPr>
                  <a:spLocks noChangeShapeType="1"/>
                </p:cNvSpPr>
                <p:nvPr/>
              </p:nvSpPr>
              <p:spPr bwMode="auto">
                <a:xfrm flipV="1">
                  <a:off x="4150" y="12320"/>
                  <a:ext cx="1276" cy="32"/>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3" name="AutoShape 13"/>
                <p:cNvSpPr>
                  <a:spLocks noChangeShapeType="1"/>
                </p:cNvSpPr>
                <p:nvPr/>
              </p:nvSpPr>
              <p:spPr bwMode="auto">
                <a:xfrm flipH="1" flipV="1">
                  <a:off x="6830" y="12320"/>
                  <a:ext cx="1176" cy="34"/>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4" name="AutoShape 12"/>
                <p:cNvSpPr>
                  <a:spLocks noChangeShapeType="1"/>
                </p:cNvSpPr>
                <p:nvPr/>
              </p:nvSpPr>
              <p:spPr bwMode="auto">
                <a:xfrm>
                  <a:off x="6128" y="12925"/>
                  <a:ext cx="1" cy="274"/>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5" name="AutoShape 11"/>
                <p:cNvSpPr>
                  <a:spLocks noChangeShapeType="1"/>
                </p:cNvSpPr>
                <p:nvPr/>
              </p:nvSpPr>
              <p:spPr bwMode="auto">
                <a:xfrm>
                  <a:off x="6128" y="14408"/>
                  <a:ext cx="1" cy="267"/>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6" name="AutoShape 10"/>
                <p:cNvSpPr>
                  <a:spLocks noChangeShapeType="1"/>
                </p:cNvSpPr>
                <p:nvPr/>
              </p:nvSpPr>
              <p:spPr bwMode="auto">
                <a:xfrm>
                  <a:off x="6141" y="16051"/>
                  <a:ext cx="13" cy="32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8" name="AutoShape 9"/>
                <p:cNvSpPr>
                  <a:spLocks noChangeShapeType="1"/>
                </p:cNvSpPr>
                <p:nvPr/>
              </p:nvSpPr>
              <p:spPr bwMode="auto">
                <a:xfrm flipH="1">
                  <a:off x="6130" y="17665"/>
                  <a:ext cx="11" cy="454"/>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9" name="AutoShape 8"/>
                <p:cNvSpPr>
                  <a:spLocks noChangeShapeType="1"/>
                </p:cNvSpPr>
                <p:nvPr/>
              </p:nvSpPr>
              <p:spPr bwMode="auto">
                <a:xfrm flipV="1">
                  <a:off x="4614" y="13804"/>
                  <a:ext cx="812" cy="2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1" name="AutoShape 7"/>
                <p:cNvSpPr>
                  <a:spLocks noChangeShapeType="1"/>
                </p:cNvSpPr>
                <p:nvPr/>
              </p:nvSpPr>
              <p:spPr bwMode="auto">
                <a:xfrm>
                  <a:off x="6753" y="15281"/>
                  <a:ext cx="1030" cy="1603"/>
                </a:xfrm>
                <a:prstGeom prst="bentConnector2">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2" name="AutoShape 6"/>
                <p:cNvSpPr>
                  <a:spLocks noChangeShapeType="1"/>
                </p:cNvSpPr>
                <p:nvPr/>
              </p:nvSpPr>
              <p:spPr bwMode="auto">
                <a:xfrm rot="5400000">
                  <a:off x="5553" y="13765"/>
                  <a:ext cx="4173" cy="1774"/>
                </a:xfrm>
                <a:prstGeom prst="bentConnector3">
                  <a:avLst>
                    <a:gd name="adj1" fmla="val 99270"/>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3" name="AutoShape 5"/>
                <p:cNvSpPr>
                  <a:spLocks noChangeShapeType="1"/>
                </p:cNvSpPr>
                <p:nvPr/>
              </p:nvSpPr>
              <p:spPr bwMode="auto">
                <a:xfrm rot="10800000" flipH="1" flipV="1">
                  <a:off x="3107" y="12352"/>
                  <a:ext cx="2242" cy="4585"/>
                </a:xfrm>
                <a:prstGeom prst="bentConnector3">
                  <a:avLst>
                    <a:gd name="adj1" fmla="val -12352"/>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5" name="AutoShape 3"/>
                <p:cNvSpPr>
                  <a:spLocks noChangeShapeType="1"/>
                </p:cNvSpPr>
                <p:nvPr/>
              </p:nvSpPr>
              <p:spPr bwMode="auto">
                <a:xfrm flipH="1">
                  <a:off x="6833" y="12354"/>
                  <a:ext cx="2216" cy="6371"/>
                </a:xfrm>
                <a:prstGeom prst="bentConnector3">
                  <a:avLst>
                    <a:gd name="adj1" fmla="val -15212"/>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6" name="AutoShape 2"/>
                <p:cNvSpPr>
                  <a:spLocks noChangeShapeType="1"/>
                </p:cNvSpPr>
                <p:nvPr/>
              </p:nvSpPr>
              <p:spPr bwMode="auto">
                <a:xfrm rot="10800000">
                  <a:off x="3107" y="12352"/>
                  <a:ext cx="2319" cy="6373"/>
                </a:xfrm>
                <a:prstGeom prst="bentConnector3">
                  <a:avLst>
                    <a:gd name="adj1" fmla="val 111944"/>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grpSp>
          <p:cxnSp>
            <p:nvCxnSpPr>
              <p:cNvPr id="45" name="Elbow Connector 44"/>
              <p:cNvCxnSpPr>
                <a:stCxn id="15" idx="2"/>
                <a:endCxn id="13" idx="2"/>
              </p:cNvCxnSpPr>
              <p:nvPr/>
            </p:nvCxnSpPr>
            <p:spPr>
              <a:xfrm rot="16200000" flipH="1">
                <a:off x="4803420" y="2588580"/>
                <a:ext cx="822137" cy="819602"/>
              </a:xfrm>
              <a:prstGeom prst="bentConnector2">
                <a:avLst/>
              </a:prstGeom>
              <a:ln>
                <a:tailEnd type="arrow"/>
              </a:ln>
            </p:spPr>
            <p:style>
              <a:lnRef idx="1">
                <a:schemeClr val="dk1"/>
              </a:lnRef>
              <a:fillRef idx="2">
                <a:schemeClr val="dk1"/>
              </a:fillRef>
              <a:effectRef idx="1">
                <a:schemeClr val="dk1"/>
              </a:effectRef>
              <a:fontRef idx="minor">
                <a:schemeClr val="dk1"/>
              </a:fontRef>
            </p:style>
          </p:cxnSp>
        </p:grpSp>
        <p:cxnSp>
          <p:nvCxnSpPr>
            <p:cNvPr id="48" name="Straight Arrow Connector 47"/>
            <p:cNvCxnSpPr/>
            <p:nvPr/>
          </p:nvCxnSpPr>
          <p:spPr>
            <a:xfrm flipV="1">
              <a:off x="8071563" y="1666806"/>
              <a:ext cx="0" cy="2688677"/>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1" name="Straight Connector 50"/>
            <p:cNvCxnSpPr/>
            <p:nvPr/>
          </p:nvCxnSpPr>
          <p:spPr>
            <a:xfrm>
              <a:off x="6897688" y="4264896"/>
              <a:ext cx="0" cy="1236786"/>
            </a:xfrm>
            <a:prstGeom prst="line">
              <a:avLst/>
            </a:prstGeom>
          </p:spPr>
          <p:style>
            <a:lnRef idx="1">
              <a:schemeClr val="dk1"/>
            </a:lnRef>
            <a:fillRef idx="2">
              <a:schemeClr val="dk1"/>
            </a:fillRef>
            <a:effectRef idx="1">
              <a:schemeClr val="dk1"/>
            </a:effectRef>
            <a:fontRef idx="minor">
              <a:schemeClr val="dk1"/>
            </a:fontRef>
          </p:style>
        </p:cxnSp>
      </p:grpSp>
    </p:spTree>
    <p:extLst>
      <p:ext uri="{BB962C8B-B14F-4D97-AF65-F5344CB8AC3E}">
        <p14:creationId xmlns:p14="http://schemas.microsoft.com/office/powerpoint/2010/main" val="277174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USECASE DIAGRAM</a:t>
            </a:r>
            <a:endParaRPr lang="en-IN" sz="4000" b="1" dirty="0">
              <a:latin typeface="Times New Roman" pitchFamily="18" charset="0"/>
              <a:cs typeface="Times New Roman" pitchFamily="18" charset="0"/>
            </a:endParaRPr>
          </a:p>
        </p:txBody>
      </p:sp>
      <p:grpSp>
        <p:nvGrpSpPr>
          <p:cNvPr id="22" name="Group 21"/>
          <p:cNvGrpSpPr/>
          <p:nvPr/>
        </p:nvGrpSpPr>
        <p:grpSpPr>
          <a:xfrm>
            <a:off x="1983302" y="1598614"/>
            <a:ext cx="7228098" cy="3882675"/>
            <a:chOff x="1983302" y="1598614"/>
            <a:chExt cx="7228098" cy="3882675"/>
          </a:xfrm>
        </p:grpSpPr>
        <p:grpSp>
          <p:nvGrpSpPr>
            <p:cNvPr id="1026" name="Group 2"/>
            <p:cNvGrpSpPr>
              <a:grpSpLocks/>
            </p:cNvGrpSpPr>
            <p:nvPr/>
          </p:nvGrpSpPr>
          <p:grpSpPr bwMode="auto">
            <a:xfrm>
              <a:off x="1983302" y="1598614"/>
              <a:ext cx="7228098" cy="3882675"/>
              <a:chOff x="846" y="2214"/>
              <a:chExt cx="10738" cy="7020"/>
            </a:xfrm>
          </p:grpSpPr>
          <p:cxnSp>
            <p:nvCxnSpPr>
              <p:cNvPr id="1027" name="AutoShape 3"/>
              <p:cNvCxnSpPr>
                <a:cxnSpLocks noChangeShapeType="1"/>
              </p:cNvCxnSpPr>
              <p:nvPr/>
            </p:nvCxnSpPr>
            <p:spPr bwMode="auto">
              <a:xfrm>
                <a:off x="6285" y="3091"/>
                <a:ext cx="0" cy="32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28" name="AutoShape 4"/>
              <p:cNvCxnSpPr>
                <a:cxnSpLocks noChangeShapeType="1"/>
              </p:cNvCxnSpPr>
              <p:nvPr/>
            </p:nvCxnSpPr>
            <p:spPr bwMode="auto">
              <a:xfrm>
                <a:off x="6285" y="4372"/>
                <a:ext cx="0" cy="32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29" name="AutoShape 5"/>
              <p:cNvCxnSpPr>
                <a:cxnSpLocks noChangeShapeType="1"/>
              </p:cNvCxnSpPr>
              <p:nvPr/>
            </p:nvCxnSpPr>
            <p:spPr bwMode="auto">
              <a:xfrm>
                <a:off x="6285" y="5578"/>
                <a:ext cx="0" cy="32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30" name="AutoShape 6"/>
              <p:cNvCxnSpPr>
                <a:cxnSpLocks noChangeShapeType="1"/>
              </p:cNvCxnSpPr>
              <p:nvPr/>
            </p:nvCxnSpPr>
            <p:spPr bwMode="auto">
              <a:xfrm>
                <a:off x="6285" y="6827"/>
                <a:ext cx="0" cy="32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31" name="AutoShape 7"/>
              <p:cNvCxnSpPr>
                <a:cxnSpLocks noChangeShapeType="1"/>
              </p:cNvCxnSpPr>
              <p:nvPr/>
            </p:nvCxnSpPr>
            <p:spPr bwMode="auto">
              <a:xfrm>
                <a:off x="6559" y="8027"/>
                <a:ext cx="0" cy="32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033" name="Oval 9"/>
              <p:cNvSpPr>
                <a:spLocks noChangeArrowheads="1"/>
              </p:cNvSpPr>
              <p:nvPr/>
            </p:nvSpPr>
            <p:spPr bwMode="auto">
              <a:xfrm>
                <a:off x="846" y="2343"/>
                <a:ext cx="1378" cy="74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34" name="AutoShape 10"/>
              <p:cNvCxnSpPr>
                <a:cxnSpLocks noChangeShapeType="1"/>
              </p:cNvCxnSpPr>
              <p:nvPr/>
            </p:nvCxnSpPr>
            <p:spPr bwMode="auto">
              <a:xfrm>
                <a:off x="1543" y="3073"/>
                <a:ext cx="0" cy="696"/>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1035" name="AutoShape 11"/>
              <p:cNvCxnSpPr>
                <a:cxnSpLocks noChangeShapeType="1"/>
              </p:cNvCxnSpPr>
              <p:nvPr/>
            </p:nvCxnSpPr>
            <p:spPr bwMode="auto">
              <a:xfrm flipH="1">
                <a:off x="1229" y="3253"/>
                <a:ext cx="314" cy="333"/>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1036" name="AutoShape 12"/>
              <p:cNvCxnSpPr>
                <a:cxnSpLocks noChangeShapeType="1"/>
              </p:cNvCxnSpPr>
              <p:nvPr/>
            </p:nvCxnSpPr>
            <p:spPr bwMode="auto">
              <a:xfrm>
                <a:off x="1543" y="3253"/>
                <a:ext cx="298" cy="333"/>
              </a:xfrm>
              <a:prstGeom prst="straightConnector1">
                <a:avLst/>
              </a:prstGeom>
              <a:ln>
                <a:headEnd/>
                <a:tailEnd/>
              </a:ln>
            </p:spPr>
            <p:style>
              <a:lnRef idx="1">
                <a:schemeClr val="dk1"/>
              </a:lnRef>
              <a:fillRef idx="2">
                <a:schemeClr val="dk1"/>
              </a:fillRef>
              <a:effectRef idx="1">
                <a:schemeClr val="dk1"/>
              </a:effectRef>
              <a:fontRef idx="minor">
                <a:schemeClr val="dk1"/>
              </a:fontRef>
            </p:style>
          </p:cxnSp>
          <p:sp>
            <p:nvSpPr>
              <p:cNvPr id="1037" name="Oval 13"/>
              <p:cNvSpPr>
                <a:spLocks noChangeArrowheads="1"/>
              </p:cNvSpPr>
              <p:nvPr/>
            </p:nvSpPr>
            <p:spPr bwMode="auto">
              <a:xfrm>
                <a:off x="3738" y="2214"/>
                <a:ext cx="5004" cy="877"/>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REGISTER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8" name="Oval 14"/>
              <p:cNvSpPr>
                <a:spLocks noChangeArrowheads="1"/>
              </p:cNvSpPr>
              <p:nvPr/>
            </p:nvSpPr>
            <p:spPr bwMode="auto">
              <a:xfrm>
                <a:off x="3898" y="3420"/>
                <a:ext cx="5003" cy="879"/>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LOGIN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9" name="Oval 15"/>
              <p:cNvSpPr>
                <a:spLocks noChangeArrowheads="1"/>
              </p:cNvSpPr>
              <p:nvPr/>
            </p:nvSpPr>
            <p:spPr bwMode="auto">
              <a:xfrm>
                <a:off x="4009" y="5961"/>
                <a:ext cx="5003" cy="87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dirty="0" smtClean="0">
                    <a:latin typeface="Times New Roman" pitchFamily="18" charset="0"/>
                    <a:cs typeface="Times New Roman" pitchFamily="18" charset="0"/>
                  </a:rPr>
                  <a:t>UPDATE PROFILE</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40" name="Oval 16"/>
              <p:cNvSpPr>
                <a:spLocks noChangeArrowheads="1"/>
              </p:cNvSpPr>
              <p:nvPr/>
            </p:nvSpPr>
            <p:spPr bwMode="auto">
              <a:xfrm>
                <a:off x="3898" y="4701"/>
                <a:ext cx="5003" cy="877"/>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ADD /VIEW AND</a:t>
                </a:r>
                <a:r>
                  <a:rPr kumimoji="0" lang="en-IN" sz="1100" b="0" i="0" u="none" strike="noStrike" cap="none" normalizeH="0" dirty="0" smtClean="0">
                    <a:ln>
                      <a:noFill/>
                    </a:ln>
                    <a:solidFill>
                      <a:schemeClr val="tx1"/>
                    </a:solidFill>
                    <a:effectLst/>
                    <a:latin typeface="Times New Roman" pitchFamily="18" charset="0"/>
                    <a:cs typeface="Arial" pitchFamily="34" charset="0"/>
                  </a:rPr>
                  <a:t> UPDATE ACHIEVEMENT YEARWISE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1" name="Oval 17"/>
              <p:cNvSpPr>
                <a:spLocks noChangeArrowheads="1"/>
              </p:cNvSpPr>
              <p:nvPr/>
            </p:nvSpPr>
            <p:spPr bwMode="auto">
              <a:xfrm>
                <a:off x="4120" y="7155"/>
                <a:ext cx="5003" cy="87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dirty="0" smtClean="0">
                    <a:latin typeface="Times New Roman" pitchFamily="18" charset="0"/>
                    <a:cs typeface="Arial" pitchFamily="34" charset="0"/>
                  </a:rPr>
                  <a:t>VIEW AND SEARCH TEACHER ACHIEVEMENTS YEARWISE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2" name="Oval 18"/>
              <p:cNvSpPr>
                <a:spLocks noChangeArrowheads="1"/>
              </p:cNvSpPr>
              <p:nvPr/>
            </p:nvSpPr>
            <p:spPr bwMode="auto">
              <a:xfrm>
                <a:off x="4231" y="8356"/>
                <a:ext cx="5004" cy="87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100" dirty="0">
                    <a:latin typeface="Times New Roman" pitchFamily="18" charset="0"/>
                    <a:cs typeface="Arial" pitchFamily="34" charset="0"/>
                  </a:rPr>
                  <a:t>VIEW AND SEARCH </a:t>
                </a:r>
                <a:r>
                  <a:rPr lang="en-US" sz="1100" dirty="0" smtClean="0">
                    <a:latin typeface="Times New Roman" pitchFamily="18" charset="0"/>
                    <a:cs typeface="Arial" pitchFamily="34" charset="0"/>
                  </a:rPr>
                  <a:t>STUDENT </a:t>
                </a:r>
                <a:r>
                  <a:rPr lang="en-US" sz="1100" dirty="0">
                    <a:latin typeface="Times New Roman" pitchFamily="18" charset="0"/>
                    <a:cs typeface="Arial" pitchFamily="34" charset="0"/>
                  </a:rPr>
                  <a:t>ACHIEVEMENTS YEARWISE</a:t>
                </a:r>
                <a:endParaRPr lang="en-US" dirty="0">
                  <a:solidFill>
                    <a:schemeClr val="tx1"/>
                  </a:solidFill>
                  <a:latin typeface="Arial" pitchFamily="34" charset="0"/>
                  <a:cs typeface="Arial" pitchFamily="34" charset="0"/>
                </a:endParaRPr>
              </a:p>
            </p:txBody>
          </p:sp>
          <p:sp>
            <p:nvSpPr>
              <p:cNvPr id="1044" name="Oval 20"/>
              <p:cNvSpPr>
                <a:spLocks noChangeArrowheads="1"/>
              </p:cNvSpPr>
              <p:nvPr/>
            </p:nvSpPr>
            <p:spPr bwMode="auto">
              <a:xfrm>
                <a:off x="10179" y="6956"/>
                <a:ext cx="1405" cy="74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latin typeface="Times New Roman" pitchFamily="18" charset="0"/>
                    <a:cs typeface="Arial" pitchFamily="34" charset="0"/>
                  </a:rPr>
                  <a:t>Admin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5" name="AutoShape 21"/>
              <p:cNvCxnSpPr>
                <a:cxnSpLocks noChangeShapeType="1"/>
              </p:cNvCxnSpPr>
              <p:nvPr/>
            </p:nvCxnSpPr>
            <p:spPr bwMode="auto">
              <a:xfrm>
                <a:off x="10826" y="7704"/>
                <a:ext cx="0" cy="695"/>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1046" name="AutoShape 22"/>
              <p:cNvCxnSpPr>
                <a:cxnSpLocks noChangeShapeType="1"/>
              </p:cNvCxnSpPr>
              <p:nvPr/>
            </p:nvCxnSpPr>
            <p:spPr bwMode="auto">
              <a:xfrm flipH="1">
                <a:off x="10513" y="7884"/>
                <a:ext cx="313" cy="332"/>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1047" name="AutoShape 23"/>
              <p:cNvCxnSpPr>
                <a:cxnSpLocks noChangeShapeType="1"/>
              </p:cNvCxnSpPr>
              <p:nvPr/>
            </p:nvCxnSpPr>
            <p:spPr bwMode="auto">
              <a:xfrm>
                <a:off x="10826" y="7884"/>
                <a:ext cx="298" cy="332"/>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1048" name="AutoShape 24"/>
              <p:cNvCxnSpPr>
                <a:cxnSpLocks noChangeShapeType="1"/>
              </p:cNvCxnSpPr>
              <p:nvPr/>
            </p:nvCxnSpPr>
            <p:spPr bwMode="auto">
              <a:xfrm>
                <a:off x="2224" y="2649"/>
                <a:ext cx="1514" cy="0"/>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9" name="AutoShape 25"/>
              <p:cNvCxnSpPr>
                <a:cxnSpLocks noChangeShapeType="1"/>
              </p:cNvCxnSpPr>
              <p:nvPr/>
            </p:nvCxnSpPr>
            <p:spPr bwMode="auto">
              <a:xfrm>
                <a:off x="2224" y="2649"/>
                <a:ext cx="1788" cy="113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0" name="AutoShape 26"/>
              <p:cNvCxnSpPr>
                <a:cxnSpLocks noChangeShapeType="1"/>
                <a:endCxn id="1039" idx="2"/>
              </p:cNvCxnSpPr>
              <p:nvPr/>
            </p:nvCxnSpPr>
            <p:spPr bwMode="auto">
              <a:xfrm>
                <a:off x="2224" y="2649"/>
                <a:ext cx="1785" cy="375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cxnSp>
          <p:nvCxnSpPr>
            <p:cNvPr id="32" name="AutoShape 29"/>
            <p:cNvCxnSpPr>
              <a:cxnSpLocks noChangeShapeType="1"/>
              <a:endCxn id="1040" idx="6"/>
            </p:cNvCxnSpPr>
            <p:nvPr/>
          </p:nvCxnSpPr>
          <p:spPr bwMode="auto">
            <a:xfrm flipH="1" flipV="1">
              <a:off x="7405385" y="3216672"/>
              <a:ext cx="860265" cy="116729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34" name="AutoShape 29"/>
            <p:cNvCxnSpPr>
              <a:cxnSpLocks noChangeShapeType="1"/>
              <a:stCxn id="1044" idx="2"/>
              <a:endCxn id="1038" idx="6"/>
            </p:cNvCxnSpPr>
            <p:nvPr/>
          </p:nvCxnSpPr>
          <p:spPr bwMode="auto">
            <a:xfrm flipH="1" flipV="1">
              <a:off x="7405385" y="2508720"/>
              <a:ext cx="860264" cy="1919490"/>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29" name="Oval 20"/>
            <p:cNvSpPr>
              <a:spLocks noChangeArrowheads="1"/>
            </p:cNvSpPr>
            <p:nvPr/>
          </p:nvSpPr>
          <p:spPr bwMode="auto">
            <a:xfrm>
              <a:off x="8169999" y="2151793"/>
              <a:ext cx="945751" cy="41371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latin typeface="Times New Roman" pitchFamily="18" charset="0"/>
                  <a:cs typeface="Arial" pitchFamily="34" charset="0"/>
                </a:rPr>
                <a:t>Teacher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0" name="AutoShape 21"/>
            <p:cNvCxnSpPr>
              <a:cxnSpLocks noChangeShapeType="1"/>
            </p:cNvCxnSpPr>
            <p:nvPr/>
          </p:nvCxnSpPr>
          <p:spPr bwMode="auto">
            <a:xfrm>
              <a:off x="8690715" y="2574105"/>
              <a:ext cx="0" cy="384396"/>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31" name="AutoShape 22"/>
            <p:cNvCxnSpPr>
              <a:cxnSpLocks noChangeShapeType="1"/>
            </p:cNvCxnSpPr>
            <p:nvPr/>
          </p:nvCxnSpPr>
          <p:spPr bwMode="auto">
            <a:xfrm flipH="1">
              <a:off x="8480024" y="2673661"/>
              <a:ext cx="210690" cy="183625"/>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33" name="AutoShape 23"/>
            <p:cNvCxnSpPr>
              <a:cxnSpLocks noChangeShapeType="1"/>
            </p:cNvCxnSpPr>
            <p:nvPr/>
          </p:nvCxnSpPr>
          <p:spPr bwMode="auto">
            <a:xfrm>
              <a:off x="8690715" y="2673661"/>
              <a:ext cx="200594" cy="183625"/>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36" name="AutoShape 29"/>
            <p:cNvCxnSpPr>
              <a:cxnSpLocks noChangeShapeType="1"/>
              <a:stCxn id="29" idx="2"/>
              <a:endCxn id="1039" idx="6"/>
            </p:cNvCxnSpPr>
            <p:nvPr/>
          </p:nvCxnSpPr>
          <p:spPr bwMode="auto">
            <a:xfrm flipH="1">
              <a:off x="7480102" y="2358648"/>
              <a:ext cx="689897" cy="155519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39" name="AutoShape 26"/>
            <p:cNvCxnSpPr>
              <a:cxnSpLocks noChangeShapeType="1"/>
              <a:stCxn id="1033" idx="6"/>
              <a:endCxn id="1042" idx="2"/>
            </p:cNvCxnSpPr>
            <p:nvPr/>
          </p:nvCxnSpPr>
          <p:spPr bwMode="auto">
            <a:xfrm>
              <a:off x="2910879" y="1876817"/>
              <a:ext cx="1350977" cy="3361667"/>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42" name="AutoShape 26"/>
            <p:cNvCxnSpPr>
              <a:cxnSpLocks noChangeShapeType="1"/>
              <a:stCxn id="1033" idx="6"/>
              <a:endCxn id="1041" idx="2"/>
            </p:cNvCxnSpPr>
            <p:nvPr/>
          </p:nvCxnSpPr>
          <p:spPr bwMode="auto">
            <a:xfrm>
              <a:off x="2910879" y="1876817"/>
              <a:ext cx="1276259" cy="269740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46" name="AutoShape 29"/>
            <p:cNvCxnSpPr>
              <a:cxnSpLocks noChangeShapeType="1"/>
              <a:stCxn id="29" idx="2"/>
              <a:endCxn id="1041" idx="6"/>
            </p:cNvCxnSpPr>
            <p:nvPr/>
          </p:nvCxnSpPr>
          <p:spPr bwMode="auto">
            <a:xfrm flipH="1">
              <a:off x="7554820" y="2358648"/>
              <a:ext cx="615179" cy="221557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49" name="AutoShape 29"/>
            <p:cNvCxnSpPr>
              <a:cxnSpLocks noChangeShapeType="1"/>
              <a:stCxn id="29" idx="2"/>
              <a:endCxn id="1042" idx="6"/>
            </p:cNvCxnSpPr>
            <p:nvPr/>
          </p:nvCxnSpPr>
          <p:spPr bwMode="auto">
            <a:xfrm flipH="1">
              <a:off x="7630212" y="2358648"/>
              <a:ext cx="539787" cy="2879836"/>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55" name="AutoShape 29"/>
            <p:cNvCxnSpPr>
              <a:cxnSpLocks noChangeShapeType="1"/>
              <a:stCxn id="29" idx="2"/>
              <a:endCxn id="1037" idx="6"/>
            </p:cNvCxnSpPr>
            <p:nvPr/>
          </p:nvCxnSpPr>
          <p:spPr bwMode="auto">
            <a:xfrm flipH="1" flipV="1">
              <a:off x="7298358" y="1841143"/>
              <a:ext cx="871641" cy="517505"/>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spTree>
    <p:extLst>
      <p:ext uri="{BB962C8B-B14F-4D97-AF65-F5344CB8AC3E}">
        <p14:creationId xmlns:p14="http://schemas.microsoft.com/office/powerpoint/2010/main" val="179765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CLASS DIAGRAM</a:t>
            </a:r>
            <a:endParaRPr lang="en-IN" sz="4000" b="1" dirty="0">
              <a:latin typeface="Times New Roman" pitchFamily="18" charset="0"/>
              <a:cs typeface="Times New Roman" pitchFamily="18" charset="0"/>
            </a:endParaRPr>
          </a:p>
        </p:txBody>
      </p:sp>
      <p:grpSp>
        <p:nvGrpSpPr>
          <p:cNvPr id="15" name="Group 2"/>
          <p:cNvGrpSpPr>
            <a:grpSpLocks/>
          </p:cNvGrpSpPr>
          <p:nvPr/>
        </p:nvGrpSpPr>
        <p:grpSpPr bwMode="auto">
          <a:xfrm>
            <a:off x="2924120" y="1689704"/>
            <a:ext cx="6297153" cy="3921355"/>
            <a:chOff x="2360" y="1356"/>
            <a:chExt cx="8365" cy="5929"/>
          </a:xfrm>
        </p:grpSpPr>
        <p:sp>
          <p:nvSpPr>
            <p:cNvPr id="16" name="AutoShape 3"/>
            <p:cNvSpPr>
              <a:spLocks noChangeArrowheads="1"/>
            </p:cNvSpPr>
            <p:nvPr/>
          </p:nvSpPr>
          <p:spPr bwMode="auto">
            <a:xfrm>
              <a:off x="2360" y="1356"/>
              <a:ext cx="2216" cy="2346"/>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Home page</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Login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7" name="AutoShape 4"/>
            <p:cNvCxnSpPr>
              <a:cxnSpLocks noChangeShapeType="1"/>
            </p:cNvCxnSpPr>
            <p:nvPr/>
          </p:nvCxnSpPr>
          <p:spPr bwMode="auto">
            <a:xfrm>
              <a:off x="2360" y="1955"/>
              <a:ext cx="2216" cy="0"/>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18" name="AutoShape 5"/>
            <p:cNvCxnSpPr>
              <a:cxnSpLocks noChangeShapeType="1"/>
            </p:cNvCxnSpPr>
            <p:nvPr/>
          </p:nvCxnSpPr>
          <p:spPr bwMode="auto">
            <a:xfrm>
              <a:off x="4576" y="2780"/>
              <a:ext cx="647" cy="0"/>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9" name="AutoShape 6"/>
            <p:cNvSpPr>
              <a:spLocks noChangeArrowheads="1"/>
            </p:cNvSpPr>
            <p:nvPr/>
          </p:nvSpPr>
          <p:spPr bwMode="auto">
            <a:xfrm>
              <a:off x="5223" y="1356"/>
              <a:ext cx="2216" cy="2346"/>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User/Teacher Register</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User/Teacher  Login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 name="AutoShape 7"/>
            <p:cNvCxnSpPr>
              <a:cxnSpLocks noChangeShapeType="1"/>
            </p:cNvCxnSpPr>
            <p:nvPr/>
          </p:nvCxnSpPr>
          <p:spPr bwMode="auto">
            <a:xfrm>
              <a:off x="5223" y="1955"/>
              <a:ext cx="2216" cy="0"/>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21" name="AutoShape 8"/>
            <p:cNvCxnSpPr>
              <a:cxnSpLocks noChangeShapeType="1"/>
            </p:cNvCxnSpPr>
            <p:nvPr/>
          </p:nvCxnSpPr>
          <p:spPr bwMode="auto">
            <a:xfrm>
              <a:off x="7439" y="2780"/>
              <a:ext cx="647" cy="0"/>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22" name="AutoShape 9"/>
            <p:cNvSpPr>
              <a:spLocks noChangeArrowheads="1"/>
            </p:cNvSpPr>
            <p:nvPr/>
          </p:nvSpPr>
          <p:spPr bwMode="auto">
            <a:xfrm>
              <a:off x="8086" y="1356"/>
              <a:ext cx="2216" cy="2346"/>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dirty="0" smtClean="0">
                  <a:latin typeface="Times New Roman" pitchFamily="18" charset="0"/>
                  <a:cs typeface="Arial" pitchFamily="34" charset="0"/>
                </a:rPr>
                <a:t>Admin Login</a:t>
              </a: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Admin()</a:t>
              </a:r>
            </a:p>
          </p:txBody>
        </p:sp>
        <p:cxnSp>
          <p:nvCxnSpPr>
            <p:cNvPr id="23" name="AutoShape 10"/>
            <p:cNvCxnSpPr>
              <a:cxnSpLocks noChangeShapeType="1"/>
            </p:cNvCxnSpPr>
            <p:nvPr/>
          </p:nvCxnSpPr>
          <p:spPr bwMode="auto">
            <a:xfrm>
              <a:off x="8086" y="2052"/>
              <a:ext cx="2216" cy="0"/>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24" name="AutoShape 11"/>
            <p:cNvCxnSpPr>
              <a:cxnSpLocks noChangeShapeType="1"/>
            </p:cNvCxnSpPr>
            <p:nvPr/>
          </p:nvCxnSpPr>
          <p:spPr bwMode="auto">
            <a:xfrm>
              <a:off x="6243" y="3702"/>
              <a:ext cx="0" cy="712"/>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25" name="AutoShape 12"/>
            <p:cNvCxnSpPr>
              <a:cxnSpLocks noChangeShapeType="1"/>
            </p:cNvCxnSpPr>
            <p:nvPr/>
          </p:nvCxnSpPr>
          <p:spPr bwMode="auto">
            <a:xfrm>
              <a:off x="9204" y="3702"/>
              <a:ext cx="0" cy="712"/>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26" name="AutoShape 13"/>
            <p:cNvSpPr>
              <a:spLocks noChangeArrowheads="1"/>
            </p:cNvSpPr>
            <p:nvPr/>
          </p:nvSpPr>
          <p:spPr bwMode="auto">
            <a:xfrm>
              <a:off x="4884" y="4495"/>
              <a:ext cx="2555" cy="2790"/>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User/ Teacher</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Register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Login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View and</a:t>
              </a:r>
              <a:r>
                <a:rPr kumimoji="0" lang="en-IN" sz="1200" b="0" i="0" u="none" strike="noStrike" cap="none" normalizeH="0" dirty="0" smtClean="0">
                  <a:ln>
                    <a:noFill/>
                  </a:ln>
                  <a:solidFill>
                    <a:schemeClr val="tx1"/>
                  </a:solidFill>
                  <a:effectLst/>
                  <a:latin typeface="Times New Roman" pitchFamily="18" charset="0"/>
                  <a:cs typeface="Arial" pitchFamily="34" charset="0"/>
                </a:rPr>
                <a:t> search event by the year</a:t>
              </a: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7" name="AutoShape 14"/>
            <p:cNvCxnSpPr>
              <a:cxnSpLocks noChangeShapeType="1"/>
            </p:cNvCxnSpPr>
            <p:nvPr/>
          </p:nvCxnSpPr>
          <p:spPr bwMode="auto">
            <a:xfrm>
              <a:off x="4884" y="5191"/>
              <a:ext cx="2555" cy="0"/>
            </a:xfrm>
            <a:prstGeom prst="straightConnector1">
              <a:avLst/>
            </a:prstGeom>
            <a:ln>
              <a:headEnd/>
              <a:tailEnd/>
            </a:ln>
          </p:spPr>
          <p:style>
            <a:lnRef idx="1">
              <a:schemeClr val="dk1"/>
            </a:lnRef>
            <a:fillRef idx="2">
              <a:schemeClr val="dk1"/>
            </a:fillRef>
            <a:effectRef idx="1">
              <a:schemeClr val="dk1"/>
            </a:effectRef>
            <a:fontRef idx="minor">
              <a:schemeClr val="dk1"/>
            </a:fontRef>
          </p:style>
        </p:cxnSp>
        <p:sp>
          <p:nvSpPr>
            <p:cNvPr id="28" name="AutoShape 15"/>
            <p:cNvSpPr>
              <a:spLocks noChangeArrowheads="1"/>
            </p:cNvSpPr>
            <p:nvPr/>
          </p:nvSpPr>
          <p:spPr bwMode="auto">
            <a:xfrm>
              <a:off x="8180" y="4495"/>
              <a:ext cx="2545" cy="2750"/>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dirty="0" smtClean="0">
                  <a:latin typeface="Times New Roman" pitchFamily="18" charset="0"/>
                  <a:cs typeface="Arial" pitchFamily="34" charset="0"/>
                </a:rPr>
                <a:t>Admin</a:t>
              </a: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Login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Times New Roman" pitchFamily="18" charset="0"/>
                </a:rPr>
                <a:t>Add the event</a:t>
              </a:r>
            </a:p>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latin typeface="Times New Roman" pitchFamily="18" charset="0"/>
                  <a:cs typeface="Times New Roman" pitchFamily="18" charset="0"/>
                </a:rPr>
                <a:t>View and search the event</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cxnSp>
          <p:nvCxnSpPr>
            <p:cNvPr id="29" name="AutoShape 16"/>
            <p:cNvCxnSpPr>
              <a:cxnSpLocks noChangeShapeType="1"/>
            </p:cNvCxnSpPr>
            <p:nvPr/>
          </p:nvCxnSpPr>
          <p:spPr bwMode="auto">
            <a:xfrm>
              <a:off x="8180" y="5191"/>
              <a:ext cx="2545" cy="0"/>
            </a:xfrm>
            <a:prstGeom prst="straightConnector1">
              <a:avLst/>
            </a:prstGeom>
            <a:ln>
              <a:headEnd/>
              <a:tailEnd/>
            </a:ln>
          </p:spPr>
          <p:style>
            <a:lnRef idx="1">
              <a:schemeClr val="dk1"/>
            </a:lnRef>
            <a:fillRef idx="2">
              <a:schemeClr val="dk1"/>
            </a:fillRef>
            <a:effectRef idx="1">
              <a:schemeClr val="dk1"/>
            </a:effectRef>
            <a:fontRef idx="minor">
              <a:schemeClr val="dk1"/>
            </a:fontRef>
          </p:style>
        </p:cxnSp>
      </p:grpSp>
    </p:spTree>
    <p:extLst>
      <p:ext uri="{BB962C8B-B14F-4D97-AF65-F5344CB8AC3E}">
        <p14:creationId xmlns:p14="http://schemas.microsoft.com/office/powerpoint/2010/main" val="33973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SEQUENCE DIAGRAM</a:t>
            </a:r>
            <a:endParaRPr lang="en-IN" sz="4000" b="1" dirty="0">
              <a:latin typeface="Times New Roman" pitchFamily="18" charset="0"/>
              <a:cs typeface="Times New Roman" pitchFamily="18" charset="0"/>
            </a:endParaRPr>
          </a:p>
        </p:txBody>
      </p:sp>
      <p:grpSp>
        <p:nvGrpSpPr>
          <p:cNvPr id="4" name="Group 3"/>
          <p:cNvGrpSpPr/>
          <p:nvPr/>
        </p:nvGrpSpPr>
        <p:grpSpPr>
          <a:xfrm>
            <a:off x="2444462" y="1419797"/>
            <a:ext cx="7274304" cy="4393175"/>
            <a:chOff x="2444462" y="1419797"/>
            <a:chExt cx="7274304" cy="4393175"/>
          </a:xfrm>
        </p:grpSpPr>
        <p:grpSp>
          <p:nvGrpSpPr>
            <p:cNvPr id="4100" name="Group 4"/>
            <p:cNvGrpSpPr>
              <a:grpSpLocks/>
            </p:cNvGrpSpPr>
            <p:nvPr/>
          </p:nvGrpSpPr>
          <p:grpSpPr bwMode="auto">
            <a:xfrm>
              <a:off x="3361962" y="1450976"/>
              <a:ext cx="6356804" cy="4361996"/>
              <a:chOff x="1714" y="6872"/>
              <a:chExt cx="5612" cy="8513"/>
            </a:xfrm>
          </p:grpSpPr>
          <p:sp>
            <p:nvSpPr>
              <p:cNvPr id="4101" name="Text Box 5"/>
              <p:cNvSpPr txBox="1">
                <a:spLocks noChangeArrowheads="1"/>
              </p:cNvSpPr>
              <p:nvPr/>
            </p:nvSpPr>
            <p:spPr bwMode="auto">
              <a:xfrm>
                <a:off x="4189" y="8057"/>
                <a:ext cx="2325" cy="636"/>
              </a:xfrm>
              <a:prstGeom prst="rect">
                <a:avLst/>
              </a:prstGeom>
              <a:noFill/>
              <a:ln>
                <a:noFill/>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Register and login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2" name="Text Box 6"/>
              <p:cNvSpPr txBox="1">
                <a:spLocks noChangeArrowheads="1"/>
              </p:cNvSpPr>
              <p:nvPr/>
            </p:nvSpPr>
            <p:spPr bwMode="auto">
              <a:xfrm>
                <a:off x="2103" y="7888"/>
                <a:ext cx="1347" cy="677"/>
              </a:xfrm>
              <a:prstGeom prst="rect">
                <a:avLst/>
              </a:prstGeom>
              <a:noFill/>
              <a:ln>
                <a:noFill/>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dirty="0" smtClean="0">
                    <a:latin typeface="Times New Roman" pitchFamily="18" charset="0"/>
                    <a:cs typeface="Arial" pitchFamily="34" charset="0"/>
                  </a:rPr>
                  <a:t>login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4" name="AutoShape 8"/>
              <p:cNvSpPr>
                <a:spLocks noChangeArrowheads="1"/>
              </p:cNvSpPr>
              <p:nvPr/>
            </p:nvSpPr>
            <p:spPr bwMode="auto">
              <a:xfrm>
                <a:off x="3260" y="6872"/>
                <a:ext cx="1620" cy="909"/>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IN" sz="1100" dirty="0" smtClean="0">
                    <a:latin typeface="Times New Roman" pitchFamily="18" charset="0"/>
                    <a:cs typeface="Arial" pitchFamily="34" charset="0"/>
                  </a:rPr>
                  <a:t>Ad</a:t>
                </a:r>
                <a:r>
                  <a:rPr kumimoji="0" lang="en-IN" sz="1100" b="0" i="0" u="none" strike="noStrike" cap="none" normalizeH="0" baseline="0" dirty="0" smtClean="0">
                    <a:ln>
                      <a:noFill/>
                    </a:ln>
                    <a:solidFill>
                      <a:schemeClr val="tx1"/>
                    </a:solidFill>
                    <a:effectLst/>
                    <a:latin typeface="Times New Roman" pitchFamily="18" charset="0"/>
                    <a:cs typeface="Arial" pitchFamily="34" charset="0"/>
                  </a:rPr>
                  <a:t>min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5" name="AutoShape 9"/>
              <p:cNvSpPr>
                <a:spLocks noChangeArrowheads="1"/>
              </p:cNvSpPr>
              <p:nvPr/>
            </p:nvSpPr>
            <p:spPr bwMode="auto">
              <a:xfrm>
                <a:off x="5706" y="6872"/>
                <a:ext cx="1620" cy="909"/>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User / Teacher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106" name="AutoShape 10"/>
              <p:cNvCxnSpPr>
                <a:cxnSpLocks noChangeShapeType="1"/>
              </p:cNvCxnSpPr>
              <p:nvPr/>
            </p:nvCxnSpPr>
            <p:spPr bwMode="auto">
              <a:xfrm>
                <a:off x="4114" y="7781"/>
                <a:ext cx="0" cy="7604"/>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4107" name="AutoShape 11"/>
              <p:cNvCxnSpPr>
                <a:cxnSpLocks noChangeShapeType="1"/>
              </p:cNvCxnSpPr>
              <p:nvPr/>
            </p:nvCxnSpPr>
            <p:spPr bwMode="auto">
              <a:xfrm>
                <a:off x="6544" y="7781"/>
                <a:ext cx="0" cy="7473"/>
              </a:xfrm>
              <a:prstGeom prst="straightConnector1">
                <a:avLst/>
              </a:prstGeom>
              <a:ln>
                <a:headEnd/>
                <a:tailEnd/>
              </a:ln>
            </p:spPr>
            <p:style>
              <a:lnRef idx="1">
                <a:schemeClr val="dk1"/>
              </a:lnRef>
              <a:fillRef idx="2">
                <a:schemeClr val="dk1"/>
              </a:fillRef>
              <a:effectRef idx="1">
                <a:schemeClr val="dk1"/>
              </a:effectRef>
              <a:fontRef idx="minor">
                <a:schemeClr val="dk1"/>
              </a:fontRef>
            </p:style>
          </p:cxnSp>
          <p:cxnSp>
            <p:nvCxnSpPr>
              <p:cNvPr id="4108" name="AutoShape 12"/>
              <p:cNvCxnSpPr>
                <a:cxnSpLocks noChangeShapeType="1"/>
              </p:cNvCxnSpPr>
              <p:nvPr/>
            </p:nvCxnSpPr>
            <p:spPr bwMode="auto">
              <a:xfrm>
                <a:off x="1714" y="8693"/>
                <a:ext cx="2400" cy="0"/>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4109" name="AutoShape 13"/>
              <p:cNvCxnSpPr>
                <a:cxnSpLocks noChangeShapeType="1"/>
              </p:cNvCxnSpPr>
              <p:nvPr/>
            </p:nvCxnSpPr>
            <p:spPr bwMode="auto">
              <a:xfrm>
                <a:off x="1714" y="10871"/>
                <a:ext cx="2400" cy="0"/>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4110" name="Text Box 14"/>
              <p:cNvSpPr txBox="1">
                <a:spLocks noChangeArrowheads="1"/>
              </p:cNvSpPr>
              <p:nvPr/>
            </p:nvSpPr>
            <p:spPr bwMode="auto">
              <a:xfrm>
                <a:off x="2103" y="9856"/>
                <a:ext cx="1820" cy="821"/>
              </a:xfrm>
              <a:prstGeom prst="rect">
                <a:avLst/>
              </a:prstGeom>
              <a:noFill/>
              <a:ln>
                <a:noFill/>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latin typeface="Times New Roman" pitchFamily="18" charset="0"/>
                    <a:cs typeface="Arial" pitchFamily="34" charset="0"/>
                  </a:rPr>
                  <a:t>Add and view the event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111" name="AutoShape 15"/>
              <p:cNvCxnSpPr>
                <a:cxnSpLocks noChangeShapeType="1"/>
              </p:cNvCxnSpPr>
              <p:nvPr/>
            </p:nvCxnSpPr>
            <p:spPr bwMode="auto">
              <a:xfrm>
                <a:off x="4114" y="10300"/>
                <a:ext cx="2430" cy="0"/>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4112" name="Text Box 16"/>
              <p:cNvSpPr txBox="1">
                <a:spLocks noChangeArrowheads="1"/>
              </p:cNvSpPr>
              <p:nvPr/>
            </p:nvSpPr>
            <p:spPr bwMode="auto">
              <a:xfrm>
                <a:off x="4189" y="9200"/>
                <a:ext cx="2205" cy="952"/>
              </a:xfrm>
              <a:prstGeom prst="rect">
                <a:avLst/>
              </a:prstGeom>
              <a:noFill/>
              <a:ln>
                <a:noFill/>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View the</a:t>
                </a:r>
                <a:r>
                  <a:rPr kumimoji="0" lang="en-IN" sz="1100" b="0" i="0" u="none" strike="noStrike" cap="none" normalizeH="0" dirty="0" smtClean="0">
                    <a:ln>
                      <a:noFill/>
                    </a:ln>
                    <a:solidFill>
                      <a:schemeClr val="tx1"/>
                    </a:solidFill>
                    <a:effectLst/>
                    <a:latin typeface="Times New Roman" pitchFamily="18" charset="0"/>
                    <a:cs typeface="Arial" pitchFamily="34" charset="0"/>
                  </a:rPr>
                  <a:t> events and search the </a:t>
                </a:r>
                <a:r>
                  <a:rPr lang="en-IN" sz="1100" dirty="0">
                    <a:latin typeface="Times New Roman" pitchFamily="18" charset="0"/>
                    <a:cs typeface="Arial" pitchFamily="34" charset="0"/>
                  </a:rPr>
                  <a:t> </a:t>
                </a:r>
                <a:r>
                  <a:rPr lang="en-IN" sz="1100" dirty="0" smtClean="0">
                    <a:latin typeface="Times New Roman" pitchFamily="18" charset="0"/>
                    <a:cs typeface="Arial" pitchFamily="34" charset="0"/>
                  </a:rPr>
                  <a:t>achievements</a:t>
                </a: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113" name="AutoShape 17"/>
              <p:cNvCxnSpPr>
                <a:cxnSpLocks noChangeShapeType="1"/>
              </p:cNvCxnSpPr>
              <p:nvPr/>
            </p:nvCxnSpPr>
            <p:spPr bwMode="auto">
              <a:xfrm>
                <a:off x="4114" y="8903"/>
                <a:ext cx="2400" cy="0"/>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sp>
          <p:nvSpPr>
            <p:cNvPr id="17" name="AutoShape 8"/>
            <p:cNvSpPr>
              <a:spLocks noChangeArrowheads="1"/>
            </p:cNvSpPr>
            <p:nvPr/>
          </p:nvSpPr>
          <p:spPr bwMode="auto">
            <a:xfrm>
              <a:off x="2444462" y="1419797"/>
              <a:ext cx="1835000" cy="465765"/>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IN" sz="1100" dirty="0" smtClean="0">
                  <a:latin typeface="Times New Roman" pitchFamily="18" charset="0"/>
                  <a:cs typeface="Arial" pitchFamily="34" charset="0"/>
                </a:rPr>
                <a:t>Start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8" name="AutoShape 10"/>
            <p:cNvCxnSpPr>
              <a:cxnSpLocks noChangeShapeType="1"/>
            </p:cNvCxnSpPr>
            <p:nvPr/>
          </p:nvCxnSpPr>
          <p:spPr bwMode="auto">
            <a:xfrm>
              <a:off x="3361962" y="1883179"/>
              <a:ext cx="0" cy="3896231"/>
            </a:xfrm>
            <a:prstGeom prst="straightConnector1">
              <a:avLst/>
            </a:prstGeom>
            <a:ln>
              <a:headEnd/>
              <a:tailEnd/>
            </a:ln>
          </p:spPr>
          <p:style>
            <a:lnRef idx="1">
              <a:schemeClr val="dk1"/>
            </a:lnRef>
            <a:fillRef idx="2">
              <a:schemeClr val="dk1"/>
            </a:fillRef>
            <a:effectRef idx="1">
              <a:schemeClr val="dk1"/>
            </a:effectRef>
            <a:fontRef idx="minor">
              <a:schemeClr val="dk1"/>
            </a:fontRef>
          </p:style>
        </p:cxnSp>
      </p:grpSp>
    </p:spTree>
    <p:extLst>
      <p:ext uri="{BB962C8B-B14F-4D97-AF65-F5344CB8AC3E}">
        <p14:creationId xmlns:p14="http://schemas.microsoft.com/office/powerpoint/2010/main" val="223419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E-R DIAGRAM</a:t>
            </a:r>
            <a:endParaRPr lang="en-IN" sz="4000" b="1" dirty="0">
              <a:latin typeface="Times New Roman" pitchFamily="18" charset="0"/>
              <a:cs typeface="Times New Roman" pitchFamily="18" charset="0"/>
            </a:endParaRPr>
          </a:p>
        </p:txBody>
      </p:sp>
      <p:grpSp>
        <p:nvGrpSpPr>
          <p:cNvPr id="59" name="Group 58"/>
          <p:cNvGrpSpPr/>
          <p:nvPr/>
        </p:nvGrpSpPr>
        <p:grpSpPr>
          <a:xfrm>
            <a:off x="2248861" y="1456731"/>
            <a:ext cx="7748386" cy="4412032"/>
            <a:chOff x="2248861" y="1456731"/>
            <a:chExt cx="7748386" cy="4412032"/>
          </a:xfrm>
        </p:grpSpPr>
        <p:grpSp>
          <p:nvGrpSpPr>
            <p:cNvPr id="16" name="Group 15"/>
            <p:cNvGrpSpPr/>
            <p:nvPr/>
          </p:nvGrpSpPr>
          <p:grpSpPr>
            <a:xfrm>
              <a:off x="2248861" y="1456731"/>
              <a:ext cx="7748386" cy="3932794"/>
              <a:chOff x="0" y="-157080"/>
              <a:chExt cx="10724787" cy="4058569"/>
            </a:xfrm>
          </p:grpSpPr>
          <p:grpSp>
            <p:nvGrpSpPr>
              <p:cNvPr id="17" name="Group 16"/>
              <p:cNvGrpSpPr/>
              <p:nvPr/>
            </p:nvGrpSpPr>
            <p:grpSpPr>
              <a:xfrm>
                <a:off x="0" y="-157080"/>
                <a:ext cx="7903785" cy="4058569"/>
                <a:chOff x="0" y="-157080"/>
                <a:chExt cx="7903785" cy="4058569"/>
              </a:xfrm>
            </p:grpSpPr>
            <p:grpSp>
              <p:nvGrpSpPr>
                <p:cNvPr id="22" name="Group 21"/>
                <p:cNvGrpSpPr/>
                <p:nvPr/>
              </p:nvGrpSpPr>
              <p:grpSpPr>
                <a:xfrm>
                  <a:off x="633949" y="-157080"/>
                  <a:ext cx="7269836" cy="4058569"/>
                  <a:chOff x="771404" y="-188489"/>
                  <a:chExt cx="9477009" cy="4870060"/>
                </a:xfrm>
              </p:grpSpPr>
              <p:grpSp>
                <p:nvGrpSpPr>
                  <p:cNvPr id="27" name="Group 26"/>
                  <p:cNvGrpSpPr/>
                  <p:nvPr/>
                </p:nvGrpSpPr>
                <p:grpSpPr>
                  <a:xfrm>
                    <a:off x="2121431" y="1691641"/>
                    <a:ext cx="2268670" cy="535136"/>
                    <a:chOff x="2121431" y="1691641"/>
                    <a:chExt cx="2268670" cy="535136"/>
                  </a:xfrm>
                </p:grpSpPr>
                <p:sp>
                  <p:nvSpPr>
                    <p:cNvPr id="57" name="Rounded Rectangle 56"/>
                    <p:cNvSpPr/>
                    <p:nvPr/>
                  </p:nvSpPr>
                  <p:spPr>
                    <a:xfrm>
                      <a:off x="2341365" y="1691641"/>
                      <a:ext cx="1853899" cy="47814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endParaRPr lang="en-IN"/>
                    </a:p>
                  </p:txBody>
                </p:sp>
                <p:sp>
                  <p:nvSpPr>
                    <p:cNvPr id="58" name="TextBox 45"/>
                    <p:cNvSpPr txBox="1"/>
                    <p:nvPr/>
                  </p:nvSpPr>
                  <p:spPr>
                    <a:xfrm>
                      <a:off x="2121431" y="1816469"/>
                      <a:ext cx="2268670" cy="410308"/>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algn="ctr">
                        <a:spcAft>
                          <a:spcPts val="0"/>
                        </a:spcAft>
                      </a:pPr>
                      <a:r>
                        <a:rPr lang="en-US" sz="1200" b="1" kern="1200" dirty="0" smtClean="0">
                          <a:solidFill>
                            <a:srgbClr val="000000"/>
                          </a:solidFill>
                          <a:effectLst/>
                          <a:latin typeface="Times New Roman"/>
                          <a:ea typeface="Times New Roman"/>
                        </a:rPr>
                        <a:t>ADMIN</a:t>
                      </a:r>
                      <a:endParaRPr lang="en-IN" sz="1200" dirty="0">
                        <a:effectLst/>
                        <a:latin typeface="Times New Roman"/>
                        <a:ea typeface="Times New Roman"/>
                      </a:endParaRPr>
                    </a:p>
                  </p:txBody>
                </p:sp>
              </p:grpSp>
              <p:grpSp>
                <p:nvGrpSpPr>
                  <p:cNvPr id="29" name="Group 28"/>
                  <p:cNvGrpSpPr/>
                  <p:nvPr/>
                </p:nvGrpSpPr>
                <p:grpSpPr>
                  <a:xfrm>
                    <a:off x="6240259" y="1406158"/>
                    <a:ext cx="3523378" cy="820622"/>
                    <a:chOff x="6240259" y="1406158"/>
                    <a:chExt cx="3523378" cy="820622"/>
                  </a:xfrm>
                </p:grpSpPr>
                <p:sp>
                  <p:nvSpPr>
                    <p:cNvPr id="53" name="Rounded Rectangle 52"/>
                    <p:cNvSpPr/>
                    <p:nvPr/>
                  </p:nvSpPr>
                  <p:spPr>
                    <a:xfrm>
                      <a:off x="6240259" y="1406158"/>
                      <a:ext cx="3523378" cy="82062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endParaRPr lang="en-IN"/>
                    </a:p>
                  </p:txBody>
                </p:sp>
                <p:sp>
                  <p:nvSpPr>
                    <p:cNvPr id="54" name="TextBox 41"/>
                    <p:cNvSpPr txBox="1"/>
                    <p:nvPr/>
                  </p:nvSpPr>
                  <p:spPr>
                    <a:xfrm>
                      <a:off x="6450758" y="1691641"/>
                      <a:ext cx="3154005" cy="478146"/>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algn="ctr">
                        <a:spcAft>
                          <a:spcPts val="0"/>
                        </a:spcAft>
                      </a:pPr>
                      <a:r>
                        <a:rPr lang="en-US" sz="1200" b="1" kern="1200" dirty="0" smtClean="0">
                          <a:solidFill>
                            <a:srgbClr val="000000"/>
                          </a:solidFill>
                          <a:effectLst/>
                          <a:latin typeface="Times New Roman"/>
                          <a:ea typeface="Times New Roman"/>
                        </a:rPr>
                        <a:t>TEACHER</a:t>
                      </a:r>
                      <a:endParaRPr lang="en-IN" sz="1200" dirty="0">
                        <a:effectLst/>
                        <a:latin typeface="Times New Roman"/>
                        <a:ea typeface="Times New Roman"/>
                      </a:endParaRPr>
                    </a:p>
                  </p:txBody>
                </p:sp>
              </p:grpSp>
              <p:grpSp>
                <p:nvGrpSpPr>
                  <p:cNvPr id="30" name="Group 29"/>
                  <p:cNvGrpSpPr/>
                  <p:nvPr/>
                </p:nvGrpSpPr>
                <p:grpSpPr>
                  <a:xfrm>
                    <a:off x="6195883" y="3341189"/>
                    <a:ext cx="3011493" cy="839622"/>
                    <a:chOff x="6195883" y="3341189"/>
                    <a:chExt cx="3011493" cy="839622"/>
                  </a:xfrm>
                </p:grpSpPr>
                <p:sp>
                  <p:nvSpPr>
                    <p:cNvPr id="51" name="Rounded Rectangle 50"/>
                    <p:cNvSpPr/>
                    <p:nvPr/>
                  </p:nvSpPr>
                  <p:spPr>
                    <a:xfrm>
                      <a:off x="6195883" y="3341189"/>
                      <a:ext cx="3011493" cy="83962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endParaRPr lang="en-IN"/>
                    </a:p>
                  </p:txBody>
                </p:sp>
                <p:sp>
                  <p:nvSpPr>
                    <p:cNvPr id="52" name="TextBox 39"/>
                    <p:cNvSpPr txBox="1"/>
                    <p:nvPr/>
                  </p:nvSpPr>
                  <p:spPr>
                    <a:xfrm>
                      <a:off x="6195883" y="3549770"/>
                      <a:ext cx="2988619" cy="449746"/>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algn="ctr">
                        <a:spcAft>
                          <a:spcPts val="0"/>
                        </a:spcAft>
                      </a:pPr>
                      <a:r>
                        <a:rPr lang="en-US" sz="1200" b="1" kern="1200" dirty="0" smtClean="0">
                          <a:solidFill>
                            <a:srgbClr val="000000"/>
                          </a:solidFill>
                          <a:effectLst/>
                          <a:latin typeface="Times New Roman"/>
                          <a:ea typeface="Times New Roman"/>
                        </a:rPr>
                        <a:t>STUDENT</a:t>
                      </a:r>
                      <a:endParaRPr lang="en-IN" sz="1200" dirty="0">
                        <a:effectLst/>
                        <a:latin typeface="Times New Roman"/>
                        <a:ea typeface="Times New Roman"/>
                      </a:endParaRPr>
                    </a:p>
                  </p:txBody>
                </p:sp>
              </p:grpSp>
              <p:sp>
                <p:nvSpPr>
                  <p:cNvPr id="32" name="Oval 31"/>
                  <p:cNvSpPr/>
                  <p:nvPr/>
                </p:nvSpPr>
                <p:spPr>
                  <a:xfrm>
                    <a:off x="771404" y="-144522"/>
                    <a:ext cx="3006003" cy="6713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spcAft>
                        <a:spcPts val="0"/>
                      </a:spcAft>
                    </a:pPr>
                    <a:r>
                      <a:rPr lang="en-US" sz="1200" b="1" kern="1200" dirty="0" smtClean="0">
                        <a:solidFill>
                          <a:srgbClr val="000000"/>
                        </a:solidFill>
                        <a:effectLst/>
                        <a:latin typeface="Times New Roman"/>
                        <a:ea typeface="Times New Roman"/>
                      </a:rPr>
                      <a:t>Add/update achievements</a:t>
                    </a:r>
                    <a:endParaRPr lang="en-IN" sz="1200" dirty="0">
                      <a:effectLst/>
                      <a:latin typeface="Times New Roman"/>
                      <a:ea typeface="Times New Roman"/>
                    </a:endParaRPr>
                  </a:p>
                </p:txBody>
              </p:sp>
              <p:sp>
                <p:nvSpPr>
                  <p:cNvPr id="33" name="Oval 32"/>
                  <p:cNvSpPr/>
                  <p:nvPr/>
                </p:nvSpPr>
                <p:spPr>
                  <a:xfrm>
                    <a:off x="3097475" y="646545"/>
                    <a:ext cx="2195584" cy="64759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spcAft>
                        <a:spcPts val="0"/>
                      </a:spcAft>
                    </a:pPr>
                    <a:r>
                      <a:rPr lang="en-US" sz="1200" b="1" kern="1200" dirty="0">
                        <a:solidFill>
                          <a:srgbClr val="000000"/>
                        </a:solidFill>
                        <a:effectLst/>
                        <a:latin typeface="Times New Roman"/>
                        <a:ea typeface="Times New Roman"/>
                      </a:rPr>
                      <a:t>Preview Data</a:t>
                    </a:r>
                    <a:endParaRPr lang="en-IN" sz="1200" dirty="0">
                      <a:effectLst/>
                      <a:latin typeface="Times New Roman"/>
                      <a:ea typeface="Times New Roman"/>
                    </a:endParaRPr>
                  </a:p>
                </p:txBody>
              </p:sp>
              <p:sp>
                <p:nvSpPr>
                  <p:cNvPr id="36" name="Oval 35"/>
                  <p:cNvSpPr/>
                  <p:nvPr/>
                </p:nvSpPr>
                <p:spPr>
                  <a:xfrm>
                    <a:off x="6472515" y="-188489"/>
                    <a:ext cx="3775898" cy="75925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spcAft>
                        <a:spcPts val="0"/>
                      </a:spcAft>
                    </a:pPr>
                    <a:r>
                      <a:rPr lang="en-US" sz="1100" b="1" dirty="0" smtClean="0">
                        <a:solidFill>
                          <a:srgbClr val="000000"/>
                        </a:solidFill>
                        <a:latin typeface="Times New Roman"/>
                        <a:ea typeface="Times New Roman"/>
                      </a:rPr>
                      <a:t>View student and teacher acheivements yearwise</a:t>
                    </a:r>
                    <a:endParaRPr lang="en-IN" sz="1100" dirty="0">
                      <a:effectLst/>
                      <a:latin typeface="Times New Roman"/>
                      <a:ea typeface="Times New Roman"/>
                    </a:endParaRPr>
                  </a:p>
                </p:txBody>
              </p:sp>
              <p:cxnSp>
                <p:nvCxnSpPr>
                  <p:cNvPr id="39" name="Straight Arrow Connector 38"/>
                  <p:cNvCxnSpPr>
                    <a:endCxn id="32" idx="4"/>
                  </p:cNvCxnSpPr>
                  <p:nvPr/>
                </p:nvCxnSpPr>
                <p:spPr>
                  <a:xfrm flipH="1" flipV="1">
                    <a:off x="2274406" y="526800"/>
                    <a:ext cx="981356" cy="1188071"/>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0" name="Straight Arrow Connector 39"/>
                  <p:cNvCxnSpPr>
                    <a:endCxn id="33" idx="4"/>
                  </p:cNvCxnSpPr>
                  <p:nvPr/>
                </p:nvCxnSpPr>
                <p:spPr>
                  <a:xfrm flipV="1">
                    <a:off x="3255762" y="1294139"/>
                    <a:ext cx="939505" cy="420732"/>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4" name="Straight Arrow Connector 43"/>
                  <p:cNvCxnSpPr>
                    <a:endCxn id="53" idx="1"/>
                  </p:cNvCxnSpPr>
                  <p:nvPr/>
                </p:nvCxnSpPr>
                <p:spPr>
                  <a:xfrm flipV="1">
                    <a:off x="4108914" y="1816469"/>
                    <a:ext cx="2131345" cy="48952"/>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6" name="Straight Arrow Connector 45"/>
                  <p:cNvCxnSpPr>
                    <a:stCxn id="53" idx="0"/>
                    <a:endCxn id="36" idx="4"/>
                  </p:cNvCxnSpPr>
                  <p:nvPr/>
                </p:nvCxnSpPr>
                <p:spPr>
                  <a:xfrm flipV="1">
                    <a:off x="8001947" y="570769"/>
                    <a:ext cx="358516" cy="835389"/>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7" name="Straight Arrow Connector 46"/>
                  <p:cNvCxnSpPr>
                    <a:stCxn id="51" idx="2"/>
                    <a:endCxn id="67" idx="1"/>
                  </p:cNvCxnSpPr>
                  <p:nvPr/>
                </p:nvCxnSpPr>
                <p:spPr>
                  <a:xfrm>
                    <a:off x="7701631" y="4180811"/>
                    <a:ext cx="931185" cy="500760"/>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8" name="Straight Arrow Connector 47"/>
                  <p:cNvCxnSpPr>
                    <a:stCxn id="51" idx="2"/>
                    <a:endCxn id="66" idx="7"/>
                  </p:cNvCxnSpPr>
                  <p:nvPr/>
                </p:nvCxnSpPr>
                <p:spPr>
                  <a:xfrm flipH="1">
                    <a:off x="6819463" y="4180811"/>
                    <a:ext cx="882168" cy="44614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grpSp>
            <p:cxnSp>
              <p:nvCxnSpPr>
                <p:cNvPr id="25" name="Straight Arrow Connector 24"/>
                <p:cNvCxnSpPr>
                  <a:endCxn id="26" idx="6"/>
                </p:cNvCxnSpPr>
                <p:nvPr/>
              </p:nvCxnSpPr>
              <p:spPr>
                <a:xfrm flipH="1" flipV="1">
                  <a:off x="1418079" y="997206"/>
                  <a:ext cx="1121627" cy="431919"/>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26" name="Oval 25"/>
                <p:cNvSpPr/>
                <p:nvPr/>
              </p:nvSpPr>
              <p:spPr>
                <a:xfrm>
                  <a:off x="0" y="727449"/>
                  <a:ext cx="1418079" cy="53951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spcAft>
                      <a:spcPts val="0"/>
                    </a:spcAft>
                  </a:pPr>
                  <a:r>
                    <a:rPr lang="en-US" sz="1200" b="1" kern="1200" dirty="0" smtClean="0">
                      <a:solidFill>
                        <a:srgbClr val="000000"/>
                      </a:solidFill>
                      <a:effectLst/>
                      <a:latin typeface="Times New Roman"/>
                      <a:ea typeface="Times New Roman"/>
                    </a:rPr>
                    <a:t>Login</a:t>
                  </a:r>
                  <a:endParaRPr lang="en-IN" sz="1200" dirty="0">
                    <a:effectLst/>
                    <a:latin typeface="Times New Roman"/>
                    <a:ea typeface="Times New Roman"/>
                  </a:endParaRPr>
                </a:p>
              </p:txBody>
            </p:sp>
          </p:grpSp>
          <p:cxnSp>
            <p:nvCxnSpPr>
              <p:cNvPr id="18" name="Straight Arrow Connector 17"/>
              <p:cNvCxnSpPr>
                <a:stCxn id="53" idx="0"/>
                <a:endCxn id="19" idx="2"/>
              </p:cNvCxnSpPr>
              <p:nvPr/>
            </p:nvCxnSpPr>
            <p:spPr>
              <a:xfrm flipV="1">
                <a:off x="6180515" y="478468"/>
                <a:ext cx="2435448" cy="693385"/>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19" name="Oval 18"/>
              <p:cNvSpPr/>
              <p:nvPr/>
            </p:nvSpPr>
            <p:spPr>
              <a:xfrm>
                <a:off x="8615963" y="226464"/>
                <a:ext cx="2108824" cy="5040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spcAft>
                    <a:spcPts val="0"/>
                  </a:spcAft>
                </a:pPr>
                <a:r>
                  <a:rPr lang="en-US" sz="1200" b="1" kern="1200" dirty="0" smtClean="0">
                    <a:solidFill>
                      <a:srgbClr val="000000"/>
                    </a:solidFill>
                    <a:effectLst/>
                    <a:latin typeface="Times New Roman"/>
                    <a:ea typeface="Times New Roman"/>
                  </a:rPr>
                  <a:t>Update Profile</a:t>
                </a:r>
                <a:endParaRPr lang="en-IN" sz="1200" dirty="0">
                  <a:effectLst/>
                  <a:latin typeface="Times New Roman"/>
                  <a:ea typeface="Times New Roman"/>
                </a:endParaRPr>
              </a:p>
            </p:txBody>
          </p:sp>
          <p:cxnSp>
            <p:nvCxnSpPr>
              <p:cNvPr id="20" name="Straight Arrow Connector 19"/>
              <p:cNvCxnSpPr>
                <a:stCxn id="53" idx="2"/>
              </p:cNvCxnSpPr>
              <p:nvPr/>
            </p:nvCxnSpPr>
            <p:spPr>
              <a:xfrm>
                <a:off x="6180515" y="1855733"/>
                <a:ext cx="15854" cy="928719"/>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grpSp>
        <p:sp>
          <p:nvSpPr>
            <p:cNvPr id="66" name="Oval 65"/>
            <p:cNvSpPr/>
            <p:nvPr/>
          </p:nvSpPr>
          <p:spPr>
            <a:xfrm>
              <a:off x="4272592" y="5255628"/>
              <a:ext cx="2092648" cy="61313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spcAft>
                  <a:spcPts val="0"/>
                </a:spcAft>
              </a:pPr>
              <a:r>
                <a:rPr lang="en-US" sz="1100" b="1" dirty="0" smtClean="0">
                  <a:solidFill>
                    <a:srgbClr val="000000"/>
                  </a:solidFill>
                  <a:latin typeface="Times New Roman"/>
                  <a:ea typeface="Times New Roman"/>
                </a:rPr>
                <a:t>View student and teacher acheivements yearwise</a:t>
              </a:r>
              <a:endParaRPr lang="en-IN" sz="1100" dirty="0">
                <a:effectLst/>
                <a:latin typeface="Times New Roman"/>
                <a:ea typeface="Times New Roman"/>
              </a:endParaRPr>
            </a:p>
          </p:txBody>
        </p:sp>
        <p:sp>
          <p:nvSpPr>
            <p:cNvPr id="67" name="Oval 66"/>
            <p:cNvSpPr/>
            <p:nvPr/>
          </p:nvSpPr>
          <p:spPr>
            <a:xfrm>
              <a:off x="6840639" y="5318001"/>
              <a:ext cx="1523572" cy="4883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spcAft>
                  <a:spcPts val="0"/>
                </a:spcAft>
              </a:pPr>
              <a:r>
                <a:rPr lang="en-US" sz="1200" b="1" kern="1200" dirty="0" smtClean="0">
                  <a:solidFill>
                    <a:srgbClr val="000000"/>
                  </a:solidFill>
                  <a:effectLst/>
                  <a:latin typeface="Times New Roman"/>
                  <a:ea typeface="Times New Roman"/>
                </a:rPr>
                <a:t>Update Profile</a:t>
              </a:r>
              <a:endParaRPr lang="en-IN" sz="1200" dirty="0">
                <a:effectLst/>
                <a:latin typeface="Times New Roman"/>
                <a:ea typeface="Times New Roman"/>
              </a:endParaRPr>
            </a:p>
          </p:txBody>
        </p:sp>
      </p:grpSp>
    </p:spTree>
    <p:extLst>
      <p:ext uri="{BB962C8B-B14F-4D97-AF65-F5344CB8AC3E}">
        <p14:creationId xmlns:p14="http://schemas.microsoft.com/office/powerpoint/2010/main" val="293650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anose="02020603050405020304" pitchFamily="18" charset="0"/>
                <a:cs typeface="Times New Roman" panose="02020603050405020304" pitchFamily="18" charset="0"/>
              </a:rPr>
              <a:t>MODULES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2035" y="1404259"/>
            <a:ext cx="10972800" cy="4525963"/>
          </a:xfrm>
        </p:spPr>
        <p:txBody>
          <a:bodyPr/>
          <a:lstStyle/>
          <a:p>
            <a:pPr algn="just">
              <a:lnSpc>
                <a:spcPct val="150000"/>
              </a:lnSpc>
              <a:buFont typeface="Wingdings" pitchFamily="2" charset="2"/>
              <a:buChar char="ü"/>
            </a:pPr>
            <a:r>
              <a:rPr lang="en-US" sz="2000" dirty="0" smtClean="0">
                <a:latin typeface="Times New Roman" pitchFamily="18" charset="0"/>
                <a:cs typeface="Times New Roman" pitchFamily="18" charset="0"/>
              </a:rPr>
              <a:t>Admin</a:t>
            </a:r>
          </a:p>
          <a:p>
            <a:pPr algn="just">
              <a:lnSpc>
                <a:spcPct val="150000"/>
              </a:lnSpc>
              <a:buFont typeface="Wingdings" pitchFamily="2" charset="2"/>
              <a:buChar char="ü"/>
            </a:pPr>
            <a:r>
              <a:rPr lang="en-US" sz="2000" dirty="0" smtClean="0">
                <a:latin typeface="Times New Roman" pitchFamily="18" charset="0"/>
                <a:cs typeface="Times New Roman" pitchFamily="18" charset="0"/>
              </a:rPr>
              <a:t>Teacher</a:t>
            </a:r>
          </a:p>
          <a:p>
            <a:pPr algn="just">
              <a:lnSpc>
                <a:spcPct val="150000"/>
              </a:lnSpc>
              <a:buFont typeface="Wingdings" pitchFamily="2" charset="2"/>
              <a:buChar char="ü"/>
            </a:pPr>
            <a:r>
              <a:rPr lang="en-US" sz="2000" dirty="0" smtClean="0">
                <a:latin typeface="Times New Roman" pitchFamily="18" charset="0"/>
                <a:cs typeface="Times New Roman" pitchFamily="18" charset="0"/>
              </a:rPr>
              <a:t>Students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7131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MODULE DESCRIPTION </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buNone/>
            </a:pPr>
            <a:r>
              <a:rPr lang="en-US" sz="2000" b="1" dirty="0" smtClean="0">
                <a:latin typeface="Times New Roman" pitchFamily="18" charset="0"/>
                <a:cs typeface="Times New Roman" pitchFamily="18" charset="0"/>
              </a:rPr>
              <a:t>ADMIN:</a:t>
            </a:r>
          </a:p>
          <a:p>
            <a:pPr>
              <a:lnSpc>
                <a:spcPct val="150000"/>
              </a:lnSpc>
            </a:pPr>
            <a:r>
              <a:rPr lang="en-US" sz="2000" dirty="0" smtClean="0">
                <a:latin typeface="Times New Roman" pitchFamily="18" charset="0"/>
                <a:cs typeface="Times New Roman" pitchFamily="18" charset="0"/>
              </a:rPr>
              <a:t>Admin can login with their username and password.</a:t>
            </a:r>
          </a:p>
          <a:p>
            <a:pPr>
              <a:lnSpc>
                <a:spcPct val="150000"/>
              </a:lnSpc>
            </a:pPr>
            <a:r>
              <a:rPr lang="en-US" sz="2000" dirty="0" smtClean="0">
                <a:latin typeface="Times New Roman" pitchFamily="18" charset="0"/>
                <a:cs typeface="Times New Roman" pitchFamily="18" charset="0"/>
              </a:rPr>
              <a:t>Then add/update  the achievements with the particular details like branch name, experience , year and image.</a:t>
            </a:r>
          </a:p>
          <a:p>
            <a:pPr>
              <a:lnSpc>
                <a:spcPct val="150000"/>
              </a:lnSpc>
            </a:pPr>
            <a:r>
              <a:rPr lang="en-US" sz="2000" dirty="0" smtClean="0">
                <a:latin typeface="Times New Roman" pitchFamily="18" charset="0"/>
                <a:cs typeface="Times New Roman" pitchFamily="18" charset="0"/>
              </a:rPr>
              <a:t>Then admin can view the data and also search with the branch name, year.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58256" y="2017734"/>
            <a:ext cx="5731510" cy="3054350"/>
          </a:xfrm>
          <a:prstGeom prst="rect">
            <a:avLst/>
          </a:prstGeom>
        </p:spPr>
      </p:pic>
      <p:pic>
        <p:nvPicPr>
          <p:cNvPr id="3" name="Picture 2"/>
          <p:cNvPicPr/>
          <p:nvPr/>
        </p:nvPicPr>
        <p:blipFill>
          <a:blip r:embed="rId3"/>
          <a:stretch>
            <a:fillRect/>
          </a:stretch>
        </p:blipFill>
        <p:spPr>
          <a:xfrm>
            <a:off x="6218144" y="2017734"/>
            <a:ext cx="5731510" cy="3054350"/>
          </a:xfrm>
          <a:prstGeom prst="rect">
            <a:avLst/>
          </a:prstGeom>
        </p:spPr>
      </p:pic>
    </p:spTree>
    <p:extLst>
      <p:ext uri="{BB962C8B-B14F-4D97-AF65-F5344CB8AC3E}">
        <p14:creationId xmlns:p14="http://schemas.microsoft.com/office/powerpoint/2010/main" val="1518770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64490" y="1901825"/>
            <a:ext cx="5731510" cy="3054350"/>
          </a:xfrm>
          <a:prstGeom prst="rect">
            <a:avLst/>
          </a:prstGeom>
        </p:spPr>
      </p:pic>
      <p:pic>
        <p:nvPicPr>
          <p:cNvPr id="3" name="Picture 2"/>
          <p:cNvPicPr/>
          <p:nvPr/>
        </p:nvPicPr>
        <p:blipFill>
          <a:blip r:embed="rId3"/>
          <a:stretch>
            <a:fillRect/>
          </a:stretch>
        </p:blipFill>
        <p:spPr>
          <a:xfrm>
            <a:off x="6336405" y="1901825"/>
            <a:ext cx="5639005" cy="3054350"/>
          </a:xfrm>
          <a:prstGeom prst="rect">
            <a:avLst/>
          </a:prstGeom>
        </p:spPr>
      </p:pic>
    </p:spTree>
    <p:extLst>
      <p:ext uri="{BB962C8B-B14F-4D97-AF65-F5344CB8AC3E}">
        <p14:creationId xmlns:p14="http://schemas.microsoft.com/office/powerpoint/2010/main" val="103825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06741" y="1901825"/>
            <a:ext cx="5731510" cy="3054350"/>
          </a:xfrm>
          <a:prstGeom prst="rect">
            <a:avLst/>
          </a:prstGeom>
        </p:spPr>
      </p:pic>
      <p:pic>
        <p:nvPicPr>
          <p:cNvPr id="3" name="Picture 2"/>
          <p:cNvPicPr/>
          <p:nvPr/>
        </p:nvPicPr>
        <p:blipFill>
          <a:blip r:embed="rId3"/>
          <a:stretch>
            <a:fillRect/>
          </a:stretch>
        </p:blipFill>
        <p:spPr>
          <a:xfrm>
            <a:off x="6244313" y="1901825"/>
            <a:ext cx="5731510" cy="3054350"/>
          </a:xfrm>
          <a:prstGeom prst="rect">
            <a:avLst/>
          </a:prstGeom>
        </p:spPr>
      </p:pic>
    </p:spTree>
    <p:extLst>
      <p:ext uri="{BB962C8B-B14F-4D97-AF65-F5344CB8AC3E}">
        <p14:creationId xmlns:p14="http://schemas.microsoft.com/office/powerpoint/2010/main" val="2738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7035"/>
          </a:xfrm>
        </p:spPr>
        <p:txBody>
          <a:bodyPr/>
          <a:lstStyle/>
          <a:p>
            <a:r>
              <a:rPr lang="en-IN" sz="3200" b="1" dirty="0" smtClean="0">
                <a:latin typeface="Times New Roman" pitchFamily="18" charset="0"/>
                <a:cs typeface="Times New Roman" pitchFamily="18" charset="0"/>
              </a:rPr>
              <a:t>DOMAIN INTRODUCTION</a:t>
            </a:r>
            <a:endParaRPr lang="en-IN" sz="3200" b="1" dirty="0">
              <a:latin typeface="Times New Roman" pitchFamily="18" charset="0"/>
              <a:cs typeface="Times New Roman" pitchFamily="18" charset="0"/>
            </a:endParaRPr>
          </a:p>
        </p:txBody>
      </p:sp>
      <p:sp>
        <p:nvSpPr>
          <p:cNvPr id="3" name="Content Placeholder 2"/>
          <p:cNvSpPr txBox="1">
            <a:spLocks/>
          </p:cNvSpPr>
          <p:nvPr/>
        </p:nvSpPr>
        <p:spPr>
          <a:xfrm>
            <a:off x="838200" y="1378039"/>
            <a:ext cx="10515600" cy="4786045"/>
          </a:xfrm>
          <a:prstGeom prst="rect">
            <a:avLst/>
          </a:prstGeom>
        </p:spPr>
        <p:txBody>
          <a:bodyPr>
            <a:norm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nSpc>
                <a:spcPct val="150000"/>
              </a:lnSpc>
            </a:pPr>
            <a:r>
              <a:rPr lang="en-US" sz="2000" b="1" dirty="0" smtClean="0">
                <a:latin typeface="Times New Roman" pitchFamily="18" charset="0"/>
                <a:cs typeface="Times New Roman" pitchFamily="18" charset="0"/>
              </a:rPr>
              <a:t>JAVA SERVER PAGE (JSP)</a:t>
            </a:r>
          </a:p>
          <a:p>
            <a:pPr lvl="1" algn="just">
              <a:lnSpc>
                <a:spcPct val="150000"/>
              </a:lnSpc>
            </a:pPr>
            <a:r>
              <a:rPr lang="en-IN" sz="2000" dirty="0">
                <a:latin typeface="Times New Roman" pitchFamily="18" charset="0"/>
                <a:cs typeface="Times New Roman" pitchFamily="18" charset="0"/>
              </a:rPr>
              <a:t>It is a server side technology.</a:t>
            </a:r>
          </a:p>
          <a:p>
            <a:pPr lvl="1" algn="just">
              <a:lnSpc>
                <a:spcPct val="150000"/>
              </a:lnSpc>
            </a:pPr>
            <a:r>
              <a:rPr lang="en-IN" sz="2000" dirty="0" smtClean="0">
                <a:latin typeface="Times New Roman" pitchFamily="18" charset="0"/>
                <a:cs typeface="Times New Roman" pitchFamily="18" charset="0"/>
              </a:rPr>
              <a:t>used </a:t>
            </a:r>
            <a:r>
              <a:rPr lang="en-IN" sz="2000" dirty="0">
                <a:latin typeface="Times New Roman" pitchFamily="18" charset="0"/>
                <a:cs typeface="Times New Roman" pitchFamily="18" charset="0"/>
              </a:rPr>
              <a:t>for creating web application.</a:t>
            </a:r>
          </a:p>
          <a:p>
            <a:pPr lvl="1" algn="just">
              <a:lnSpc>
                <a:spcPct val="150000"/>
              </a:lnSpc>
            </a:pPr>
            <a:r>
              <a:rPr lang="en-IN" sz="2000" dirty="0" smtClean="0">
                <a:latin typeface="Times New Roman" pitchFamily="18" charset="0"/>
                <a:cs typeface="Times New Roman" pitchFamily="18" charset="0"/>
              </a:rPr>
              <a:t>used </a:t>
            </a:r>
            <a:r>
              <a:rPr lang="en-IN" sz="2000" dirty="0">
                <a:latin typeface="Times New Roman" pitchFamily="18" charset="0"/>
                <a:cs typeface="Times New Roman" pitchFamily="18" charset="0"/>
              </a:rPr>
              <a:t>to create dynamic web content.</a:t>
            </a:r>
          </a:p>
          <a:p>
            <a:pPr lvl="1" algn="just">
              <a:lnSpc>
                <a:spcPct val="150000"/>
              </a:lnSpc>
            </a:pPr>
            <a:r>
              <a:rPr lang="en-IN" sz="2000" dirty="0">
                <a:latin typeface="Times New Roman" pitchFamily="18" charset="0"/>
                <a:cs typeface="Times New Roman" pitchFamily="18" charset="0"/>
              </a:rPr>
              <a:t>In this JSP tags are used to insert JAVA code into HTML pages.</a:t>
            </a:r>
          </a:p>
          <a:p>
            <a:pPr lvl="1" algn="just">
              <a:lnSpc>
                <a:spcPct val="150000"/>
              </a:lnSpc>
            </a:pPr>
            <a:r>
              <a:rPr lang="en-IN" sz="2000" dirty="0" smtClean="0">
                <a:latin typeface="Times New Roman" pitchFamily="18" charset="0"/>
                <a:cs typeface="Times New Roman" pitchFamily="18" charset="0"/>
              </a:rPr>
              <a:t>an </a:t>
            </a:r>
            <a:r>
              <a:rPr lang="en-IN" sz="2000" dirty="0">
                <a:latin typeface="Times New Roman" pitchFamily="18" charset="0"/>
                <a:cs typeface="Times New Roman" pitchFamily="18" charset="0"/>
              </a:rPr>
              <a:t>advanced version of Servlet Technology.</a:t>
            </a:r>
          </a:p>
          <a:p>
            <a:pPr lvl="1" algn="just">
              <a:lnSpc>
                <a:spcPct val="150000"/>
              </a:lnSpc>
            </a:pPr>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Web based technology helps us to create dynamic and platform independent web pages.</a:t>
            </a:r>
          </a:p>
          <a:p>
            <a:pPr lvl="1" algn="just">
              <a:lnSpc>
                <a:spcPct val="150000"/>
              </a:lnSpc>
            </a:pPr>
            <a:r>
              <a:rPr lang="en-IN" sz="2000" dirty="0">
                <a:latin typeface="Times New Roman" pitchFamily="18" charset="0"/>
                <a:cs typeface="Times New Roman" pitchFamily="18" charset="0"/>
              </a:rPr>
              <a:t>In this, Java code can be inserted in HTML/ XML pages or both.</a:t>
            </a:r>
          </a:p>
          <a:p>
            <a:pPr lvl="1" algn="just">
              <a:lnSpc>
                <a:spcPct val="150000"/>
              </a:lnSpc>
            </a:pPr>
            <a:r>
              <a:rPr lang="en-IN" sz="2000" dirty="0">
                <a:latin typeface="Times New Roman" pitchFamily="18" charset="0"/>
                <a:cs typeface="Times New Roman" pitchFamily="18" charset="0"/>
              </a:rPr>
              <a:t>JSP is first converted into servlet by JSP container before processing the client’s request.</a:t>
            </a:r>
          </a:p>
          <a:p>
            <a:pPr lvl="1">
              <a:lnSpc>
                <a:spcPct val="150000"/>
              </a:lnSpc>
            </a:pP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569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12803" y="1901825"/>
            <a:ext cx="5731510" cy="3054350"/>
          </a:xfrm>
          <a:prstGeom prst="rect">
            <a:avLst/>
          </a:prstGeom>
        </p:spPr>
      </p:pic>
      <p:pic>
        <p:nvPicPr>
          <p:cNvPr id="3" name="Picture 2"/>
          <p:cNvPicPr/>
          <p:nvPr/>
        </p:nvPicPr>
        <p:blipFill>
          <a:blip r:embed="rId3"/>
          <a:stretch>
            <a:fillRect/>
          </a:stretch>
        </p:blipFill>
        <p:spPr>
          <a:xfrm>
            <a:off x="6400799" y="1901825"/>
            <a:ext cx="5575023" cy="3054350"/>
          </a:xfrm>
          <a:prstGeom prst="rect">
            <a:avLst/>
          </a:prstGeom>
        </p:spPr>
      </p:pic>
    </p:spTree>
    <p:extLst>
      <p:ext uri="{BB962C8B-B14F-4D97-AF65-F5344CB8AC3E}">
        <p14:creationId xmlns:p14="http://schemas.microsoft.com/office/powerpoint/2010/main" val="452726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MODULE DESCRIPTION </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buNone/>
            </a:pPr>
            <a:r>
              <a:rPr lang="en-US" sz="2000" b="1" dirty="0" smtClean="0">
                <a:latin typeface="Times New Roman" pitchFamily="18" charset="0"/>
                <a:cs typeface="Times New Roman" pitchFamily="18" charset="0"/>
              </a:rPr>
              <a:t>TEACHER:</a:t>
            </a:r>
          </a:p>
          <a:p>
            <a:pPr>
              <a:lnSpc>
                <a:spcPct val="150000"/>
              </a:lnSpc>
            </a:pPr>
            <a:r>
              <a:rPr lang="en-US" sz="2000" dirty="0" smtClean="0">
                <a:latin typeface="Times New Roman" pitchFamily="18" charset="0"/>
                <a:cs typeface="Times New Roman" pitchFamily="18" charset="0"/>
              </a:rPr>
              <a:t>The teacher can register with some details and also login with the username and password that given in register page.</a:t>
            </a:r>
          </a:p>
          <a:p>
            <a:pPr>
              <a:lnSpc>
                <a:spcPct val="150000"/>
              </a:lnSpc>
            </a:pPr>
            <a:r>
              <a:rPr lang="en-US" sz="2000" dirty="0" smtClean="0">
                <a:latin typeface="Times New Roman" pitchFamily="18" charset="0"/>
                <a:cs typeface="Times New Roman" pitchFamily="18" charset="0"/>
              </a:rPr>
              <a:t>Teacher can update the profile with their details if they want.</a:t>
            </a:r>
          </a:p>
          <a:p>
            <a:pPr>
              <a:lnSpc>
                <a:spcPct val="150000"/>
              </a:lnSpc>
            </a:pPr>
            <a:r>
              <a:rPr lang="en-US" sz="2000" dirty="0" smtClean="0">
                <a:latin typeface="Times New Roman" pitchFamily="18" charset="0"/>
                <a:cs typeface="Times New Roman" pitchFamily="18" charset="0"/>
              </a:rPr>
              <a:t>Teachers can view the yearwise achievements of students and teachers search using year and the branch name.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97557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65074" y="1811673"/>
            <a:ext cx="5731510" cy="3054350"/>
          </a:xfrm>
          <a:prstGeom prst="rect">
            <a:avLst/>
          </a:prstGeom>
        </p:spPr>
      </p:pic>
      <p:pic>
        <p:nvPicPr>
          <p:cNvPr id="3" name="Picture 2"/>
          <p:cNvPicPr/>
          <p:nvPr/>
        </p:nvPicPr>
        <p:blipFill>
          <a:blip r:embed="rId3"/>
          <a:stretch>
            <a:fillRect/>
          </a:stretch>
        </p:blipFill>
        <p:spPr>
          <a:xfrm>
            <a:off x="6096000" y="1811673"/>
            <a:ext cx="5731510" cy="3054350"/>
          </a:xfrm>
          <a:prstGeom prst="rect">
            <a:avLst/>
          </a:prstGeom>
        </p:spPr>
      </p:pic>
    </p:spTree>
    <p:extLst>
      <p:ext uri="{BB962C8B-B14F-4D97-AF65-F5344CB8AC3E}">
        <p14:creationId xmlns:p14="http://schemas.microsoft.com/office/powerpoint/2010/main" val="3238013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42347" y="1901825"/>
            <a:ext cx="5731510" cy="3054350"/>
          </a:xfrm>
          <a:prstGeom prst="rect">
            <a:avLst/>
          </a:prstGeom>
        </p:spPr>
      </p:pic>
      <p:pic>
        <p:nvPicPr>
          <p:cNvPr id="3" name="Picture 2"/>
          <p:cNvPicPr/>
          <p:nvPr/>
        </p:nvPicPr>
        <p:blipFill>
          <a:blip r:embed="rId3"/>
          <a:stretch>
            <a:fillRect/>
          </a:stretch>
        </p:blipFill>
        <p:spPr>
          <a:xfrm>
            <a:off x="6254428" y="1901825"/>
            <a:ext cx="5731510" cy="3054350"/>
          </a:xfrm>
          <a:prstGeom prst="rect">
            <a:avLst/>
          </a:prstGeom>
        </p:spPr>
      </p:pic>
    </p:spTree>
    <p:extLst>
      <p:ext uri="{BB962C8B-B14F-4D97-AF65-F5344CB8AC3E}">
        <p14:creationId xmlns:p14="http://schemas.microsoft.com/office/powerpoint/2010/main" val="2115721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93862" y="1901825"/>
            <a:ext cx="5731510" cy="3054350"/>
          </a:xfrm>
          <a:prstGeom prst="rect">
            <a:avLst/>
          </a:prstGeom>
        </p:spPr>
      </p:pic>
      <p:pic>
        <p:nvPicPr>
          <p:cNvPr id="3" name="Picture 2"/>
          <p:cNvPicPr/>
          <p:nvPr/>
        </p:nvPicPr>
        <p:blipFill>
          <a:blip r:embed="rId3"/>
          <a:stretch>
            <a:fillRect/>
          </a:stretch>
        </p:blipFill>
        <p:spPr>
          <a:xfrm>
            <a:off x="6243901" y="1901825"/>
            <a:ext cx="5731510" cy="3054350"/>
          </a:xfrm>
          <a:prstGeom prst="rect">
            <a:avLst/>
          </a:prstGeom>
        </p:spPr>
      </p:pic>
    </p:spTree>
    <p:extLst>
      <p:ext uri="{BB962C8B-B14F-4D97-AF65-F5344CB8AC3E}">
        <p14:creationId xmlns:p14="http://schemas.microsoft.com/office/powerpoint/2010/main" val="1153838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MODULE DESCRIPTION </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buNone/>
            </a:pPr>
            <a:r>
              <a:rPr lang="en-US" sz="2000" b="1" dirty="0" smtClean="0">
                <a:latin typeface="Times New Roman" pitchFamily="18" charset="0"/>
                <a:cs typeface="Times New Roman" pitchFamily="18" charset="0"/>
              </a:rPr>
              <a:t>STUDENTS:</a:t>
            </a:r>
          </a:p>
          <a:p>
            <a:pPr>
              <a:lnSpc>
                <a:spcPct val="150000"/>
              </a:lnSpc>
            </a:pPr>
            <a:r>
              <a:rPr lang="en-US" sz="2000" dirty="0" smtClean="0">
                <a:latin typeface="Times New Roman" pitchFamily="18" charset="0"/>
                <a:cs typeface="Times New Roman" pitchFamily="18" charset="0"/>
              </a:rPr>
              <a:t>The teacher can register with some details and also login with the username and password that given in register page.</a:t>
            </a:r>
          </a:p>
          <a:p>
            <a:pPr>
              <a:lnSpc>
                <a:spcPct val="150000"/>
              </a:lnSpc>
            </a:pPr>
            <a:r>
              <a:rPr lang="en-US" sz="2000" dirty="0" smtClean="0">
                <a:latin typeface="Times New Roman" pitchFamily="18" charset="0"/>
                <a:cs typeface="Times New Roman" pitchFamily="18" charset="0"/>
              </a:rPr>
              <a:t>Teacher can update the profile with their details if they want.</a:t>
            </a:r>
          </a:p>
          <a:p>
            <a:pPr>
              <a:lnSpc>
                <a:spcPct val="150000"/>
              </a:lnSpc>
            </a:pPr>
            <a:r>
              <a:rPr lang="en-US" sz="2000" dirty="0" smtClean="0">
                <a:latin typeface="Times New Roman" pitchFamily="18" charset="0"/>
                <a:cs typeface="Times New Roman" pitchFamily="18" charset="0"/>
              </a:rPr>
              <a:t>Teachers can view the yearwise achievements of students and teachers search using year and the branch name.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74125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96893" y="1901825"/>
            <a:ext cx="5731510" cy="3054350"/>
          </a:xfrm>
          <a:prstGeom prst="rect">
            <a:avLst/>
          </a:prstGeom>
        </p:spPr>
      </p:pic>
      <p:pic>
        <p:nvPicPr>
          <p:cNvPr id="3" name="Picture 2"/>
          <p:cNvPicPr/>
          <p:nvPr/>
        </p:nvPicPr>
        <p:blipFill>
          <a:blip r:embed="rId3"/>
          <a:stretch>
            <a:fillRect/>
          </a:stretch>
        </p:blipFill>
        <p:spPr>
          <a:xfrm>
            <a:off x="6243901" y="1901825"/>
            <a:ext cx="5731510" cy="3054350"/>
          </a:xfrm>
          <a:prstGeom prst="rect">
            <a:avLst/>
          </a:prstGeom>
        </p:spPr>
      </p:pic>
    </p:spTree>
    <p:extLst>
      <p:ext uri="{BB962C8B-B14F-4D97-AF65-F5344CB8AC3E}">
        <p14:creationId xmlns:p14="http://schemas.microsoft.com/office/powerpoint/2010/main" val="3294901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80983" y="1840650"/>
            <a:ext cx="5731510" cy="3054350"/>
          </a:xfrm>
          <a:prstGeom prst="rect">
            <a:avLst/>
          </a:prstGeom>
        </p:spPr>
      </p:pic>
      <p:pic>
        <p:nvPicPr>
          <p:cNvPr id="3" name="Picture 2"/>
          <p:cNvPicPr/>
          <p:nvPr/>
        </p:nvPicPr>
        <p:blipFill>
          <a:blip r:embed="rId3"/>
          <a:stretch>
            <a:fillRect/>
          </a:stretch>
        </p:blipFill>
        <p:spPr>
          <a:xfrm>
            <a:off x="6192386" y="1840650"/>
            <a:ext cx="5731510" cy="3054350"/>
          </a:xfrm>
          <a:prstGeom prst="rect">
            <a:avLst/>
          </a:prstGeom>
        </p:spPr>
      </p:pic>
    </p:spTree>
    <p:extLst>
      <p:ext uri="{BB962C8B-B14F-4D97-AF65-F5344CB8AC3E}">
        <p14:creationId xmlns:p14="http://schemas.microsoft.com/office/powerpoint/2010/main" val="2159761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71135" y="1850311"/>
            <a:ext cx="5731510" cy="3054350"/>
          </a:xfrm>
          <a:prstGeom prst="rect">
            <a:avLst/>
          </a:prstGeom>
        </p:spPr>
      </p:pic>
      <p:pic>
        <p:nvPicPr>
          <p:cNvPr id="3" name="Picture 2"/>
          <p:cNvPicPr/>
          <p:nvPr/>
        </p:nvPicPr>
        <p:blipFill>
          <a:blip r:embed="rId3"/>
          <a:stretch>
            <a:fillRect/>
          </a:stretch>
        </p:blipFill>
        <p:spPr>
          <a:xfrm>
            <a:off x="6203118" y="1850311"/>
            <a:ext cx="5731510" cy="3054350"/>
          </a:xfrm>
          <a:prstGeom prst="rect">
            <a:avLst/>
          </a:prstGeom>
        </p:spPr>
      </p:pic>
    </p:spTree>
    <p:extLst>
      <p:ext uri="{BB962C8B-B14F-4D97-AF65-F5344CB8AC3E}">
        <p14:creationId xmlns:p14="http://schemas.microsoft.com/office/powerpoint/2010/main" val="2221629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230245" y="1901825"/>
            <a:ext cx="5731510" cy="3054350"/>
          </a:xfrm>
          <a:prstGeom prst="rect">
            <a:avLst/>
          </a:prstGeom>
        </p:spPr>
      </p:pic>
    </p:spTree>
    <p:extLst>
      <p:ext uri="{BB962C8B-B14F-4D97-AF65-F5344CB8AC3E}">
        <p14:creationId xmlns:p14="http://schemas.microsoft.com/office/powerpoint/2010/main" val="372489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sz="4000" b="1" dirty="0" smtClean="0">
                <a:latin typeface="Times New Roman" pitchFamily="18" charset="0"/>
                <a:cs typeface="Times New Roman" pitchFamily="18" charset="0"/>
              </a:rPr>
              <a:t>ABSTRACT</a:t>
            </a:r>
            <a:endParaRPr lang="en-US" sz="4000" b="1" dirty="0"/>
          </a:p>
        </p:txBody>
      </p:sp>
      <p:sp>
        <p:nvSpPr>
          <p:cNvPr id="3" name="Content Placeholder 2"/>
          <p:cNvSpPr>
            <a:spLocks noGrp="1"/>
          </p:cNvSpPr>
          <p:nvPr>
            <p:ph idx="1"/>
          </p:nvPr>
        </p:nvSpPr>
        <p:spPr>
          <a:xfrm>
            <a:off x="838200" y="1390918"/>
            <a:ext cx="10515600" cy="4786045"/>
          </a:xfrm>
        </p:spPr>
        <p:txBody>
          <a:bodyPr>
            <a:normAutofit/>
          </a:bodyPr>
          <a:lstStyle/>
          <a:p>
            <a:pPr algn="just">
              <a:lnSpc>
                <a:spcPct val="150000"/>
              </a:lnSpc>
            </a:pPr>
            <a:r>
              <a:rPr lang="en-IN" sz="2000" dirty="0" smtClean="0">
                <a:latin typeface="Times New Roman" pitchFamily="18" charset="0"/>
                <a:cs typeface="Times New Roman" pitchFamily="18" charset="0"/>
              </a:rPr>
              <a:t>A yearbook, also known as an annual, is a type of a book published annually. One use is to record, highlight, and commemorate the past year of a school or college. The term also refers to a book of statistics or facts published annually this book was improve college or school worth. We create website for yearbook because all people easily access our yearbook anytime any ware and improve college worth hypertext Mark-up Language, is used to create web pages.</a:t>
            </a:r>
          </a:p>
          <a:p>
            <a:pPr algn="just">
              <a:lnSpc>
                <a:spcPct val="150000"/>
              </a:lnSpc>
            </a:pPr>
            <a:r>
              <a:rPr lang="en-IN" sz="2000" dirty="0" smtClean="0">
                <a:latin typeface="Times New Roman" pitchFamily="18" charset="0"/>
                <a:cs typeface="Times New Roman" pitchFamily="18" charset="0"/>
              </a:rPr>
              <a:t>Site authors use</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HTML to format text as titles and headings, to arrange graphics on a webpage, to link to different pages within a website, and to link to different websites.</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MySQL is a relational database management system based on SQL – Structured Query Language. The application is used for a wide range of purposes, including data warehousing, e-commerce, and logging applications. The most common use for MySQL however, is for the purpose of a web database.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18141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SYSTEM REQUIREMENTS</a:t>
            </a:r>
            <a:endParaRPr lang="en-IN" sz="4000" dirty="0"/>
          </a:p>
        </p:txBody>
      </p:sp>
      <p:sp>
        <p:nvSpPr>
          <p:cNvPr id="3" name="Content Placeholder 2"/>
          <p:cNvSpPr>
            <a:spLocks noGrp="1"/>
          </p:cNvSpPr>
          <p:nvPr>
            <p:ph idx="1"/>
          </p:nvPr>
        </p:nvSpPr>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Hardware </a:t>
            </a:r>
            <a:r>
              <a:rPr lang="en-US" sz="2000" b="1" dirty="0">
                <a:latin typeface="Times New Roman" panose="02020603050405020304" pitchFamily="18" charset="0"/>
                <a:cs typeface="Times New Roman" panose="02020603050405020304" pitchFamily="18" charset="0"/>
              </a:rPr>
              <a:t>Requirements</a:t>
            </a:r>
          </a:p>
          <a:p>
            <a:pPr lvl="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Processor</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Intel Core i5</a:t>
            </a:r>
            <a:endParaRPr lang="en-US"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Hard Disk              	:   </a:t>
            </a:r>
            <a:r>
              <a:rPr lang="en-US" sz="2000" dirty="0" smtClean="0">
                <a:latin typeface="Times New Roman" panose="02020603050405020304" pitchFamily="18" charset="0"/>
                <a:cs typeface="Times New Roman" panose="02020603050405020304" pitchFamily="18" charset="0"/>
              </a:rPr>
              <a:t>200 </a:t>
            </a:r>
            <a:r>
              <a:rPr lang="en-US" sz="2000" dirty="0">
                <a:latin typeface="Times New Roman" panose="02020603050405020304" pitchFamily="18" charset="0"/>
                <a:cs typeface="Times New Roman" panose="02020603050405020304" pitchFamily="18" charset="0"/>
              </a:rPr>
              <a:t>GB</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Monitor	              :   </a:t>
            </a:r>
            <a:r>
              <a:rPr lang="en-US" sz="2000" dirty="0" smtClean="0">
                <a:latin typeface="Times New Roman" panose="02020603050405020304" pitchFamily="18" charset="0"/>
                <a:cs typeface="Times New Roman" panose="02020603050405020304" pitchFamily="18" charset="0"/>
              </a:rPr>
              <a:t>18’ LED </a:t>
            </a:r>
            <a:r>
              <a:rPr lang="en-US" sz="2000" dirty="0">
                <a:latin typeface="Times New Roman" panose="02020603050405020304" pitchFamily="18" charset="0"/>
                <a:cs typeface="Times New Roman" panose="02020603050405020304" pitchFamily="18" charset="0"/>
              </a:rPr>
              <a:t>color</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Mouse	              :   </a:t>
            </a:r>
            <a:r>
              <a:rPr lang="en-US" sz="2000" dirty="0" smtClean="0">
                <a:latin typeface="Times New Roman" panose="02020603050405020304" pitchFamily="18" charset="0"/>
                <a:cs typeface="Times New Roman" panose="02020603050405020304" pitchFamily="18" charset="0"/>
              </a:rPr>
              <a:t>DELL.</a:t>
            </a:r>
            <a:endParaRPr lang="en-US"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Keyboard	              :   110 keys enhanced</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RAM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3GB</a:t>
            </a:r>
          </a:p>
          <a:p>
            <a:pPr lvl="0">
              <a:lnSpc>
                <a:spcPct val="150000"/>
              </a:lnSpc>
            </a:pPr>
            <a:endParaRPr lang="en-US" sz="2000" dirty="0">
              <a:latin typeface="Times New Roman" panose="02020603050405020304" pitchFamily="18" charset="0"/>
              <a:cs typeface="Times New Roman" panose="02020603050405020304" pitchFamily="18" charset="0"/>
            </a:endParaRPr>
          </a:p>
          <a:p>
            <a:pPr marL="457200" lvl="1"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dirty="0"/>
          </a:p>
          <a:p>
            <a:endParaRPr lang="en-IN" sz="2000" dirty="0"/>
          </a:p>
          <a:p>
            <a:endParaRPr lang="en-IN" dirty="0"/>
          </a:p>
        </p:txBody>
      </p:sp>
    </p:spTree>
    <p:extLst>
      <p:ext uri="{BB962C8B-B14F-4D97-AF65-F5344CB8AC3E}">
        <p14:creationId xmlns:p14="http://schemas.microsoft.com/office/powerpoint/2010/main" val="1140018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SYSTEM REQUIREMENTS</a:t>
            </a:r>
            <a:endParaRPr lang="en-IN" sz="4000" dirty="0"/>
          </a:p>
        </p:txBody>
      </p:sp>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Software Requirements</a:t>
            </a:r>
          </a:p>
          <a:p>
            <a:pPr lvl="0">
              <a:lnSpc>
                <a:spcPct val="150000"/>
              </a:lnSpc>
            </a:pPr>
            <a:r>
              <a:rPr lang="en-US" sz="2000" dirty="0" smtClean="0">
                <a:latin typeface="Times New Roman" panose="02020603050405020304" pitchFamily="18" charset="0"/>
                <a:cs typeface="Times New Roman" panose="02020603050405020304" pitchFamily="18" charset="0"/>
              </a:rPr>
              <a:t>Operating System               :   Windows 7 / 8 / 10</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Language Used                   :  </a:t>
            </a:r>
            <a:r>
              <a:rPr lang="en-US" sz="2000" dirty="0" smtClean="0">
                <a:latin typeface="Times New Roman" panose="02020603050405020304" pitchFamily="18" charset="0"/>
                <a:cs typeface="Times New Roman" panose="02020603050405020304" pitchFamily="18" charset="0"/>
              </a:rPr>
              <a:t>Java (Servlet, JSP)</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Database                             :  My SQL </a:t>
            </a:r>
            <a:endParaRPr lang="en-US" sz="2000" dirty="0" smtClean="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User </a:t>
            </a:r>
            <a:r>
              <a:rPr lang="en-US" sz="2000" dirty="0">
                <a:latin typeface="Times New Roman" panose="02020603050405020304" pitchFamily="18" charset="0"/>
                <a:cs typeface="Times New Roman" panose="02020603050405020304" pitchFamily="18" charset="0"/>
              </a:rPr>
              <a:t>Interface Design         :  HTML, CSS , JAVA SCRIPT</a:t>
            </a:r>
          </a:p>
          <a:p>
            <a:pPr lvl="0">
              <a:lnSpc>
                <a:spcPct val="150000"/>
              </a:lnSpc>
            </a:pPr>
            <a:r>
              <a:rPr lang="en-US" sz="2000" dirty="0">
                <a:latin typeface="Times New Roman" panose="02020603050405020304" pitchFamily="18" charset="0"/>
                <a:cs typeface="Times New Roman" panose="02020603050405020304" pitchFamily="18" charset="0"/>
              </a:rPr>
              <a:t>Web Browser                      :   </a:t>
            </a:r>
            <a:r>
              <a:rPr lang="en-US" sz="2000" dirty="0" smtClean="0">
                <a:latin typeface="Times New Roman" panose="02020603050405020304" pitchFamily="18" charset="0"/>
                <a:cs typeface="Times New Roman" panose="02020603050405020304" pitchFamily="18" charset="0"/>
              </a:rPr>
              <a:t>Mozilla, IE8, Chrome</a:t>
            </a:r>
          </a:p>
          <a:p>
            <a:pPr lvl="0">
              <a:lnSpc>
                <a:spcPct val="150000"/>
              </a:lnSpc>
            </a:pPr>
            <a:r>
              <a:rPr lang="en-US" sz="2000" dirty="0" smtClean="0">
                <a:latin typeface="Times New Roman" panose="02020603050405020304" pitchFamily="18" charset="0"/>
                <a:cs typeface="Times New Roman" panose="02020603050405020304" pitchFamily="18" charset="0"/>
              </a:rPr>
              <a:t>Server 		      :  Apache Derby Network Server , Glass Fish Server 4.1</a:t>
            </a:r>
            <a:endParaRPr lang="en-US" sz="2000" dirty="0">
              <a:latin typeface="Times New Roman" panose="02020603050405020304" pitchFamily="18" charset="0"/>
              <a:cs typeface="Times New Roman" panose="02020603050405020304" pitchFamily="18" charset="0"/>
            </a:endParaRPr>
          </a:p>
          <a:p>
            <a:pPr lvl="0">
              <a:lnSpc>
                <a:spcPct val="150000"/>
              </a:lnSpc>
            </a:pPr>
            <a:endParaRPr lang="en-US" sz="2000" dirty="0">
              <a:latin typeface="Times New Roman" panose="02020603050405020304" pitchFamily="18" charset="0"/>
              <a:cs typeface="Times New Roman" panose="02020603050405020304" pitchFamily="18" charset="0"/>
            </a:endParaRPr>
          </a:p>
          <a:p>
            <a:pPr marL="457200" lvl="1"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dirty="0"/>
          </a:p>
          <a:p>
            <a:endParaRPr lang="en-IN" sz="2000" dirty="0"/>
          </a:p>
          <a:p>
            <a:endParaRPr lang="en-IN" dirty="0"/>
          </a:p>
        </p:txBody>
      </p:sp>
    </p:spTree>
    <p:extLst>
      <p:ext uri="{BB962C8B-B14F-4D97-AF65-F5344CB8AC3E}">
        <p14:creationId xmlns:p14="http://schemas.microsoft.com/office/powerpoint/2010/main" val="120274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CONCLUSION</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nSpc>
                <a:spcPct val="150000"/>
              </a:lnSpc>
              <a:buFont typeface="Wingdings" pitchFamily="2" charset="2"/>
              <a:buChar char="ü"/>
              <a:defRPr/>
            </a:pPr>
            <a:r>
              <a:rPr lang="en-US" sz="2000" dirty="0" smtClean="0">
                <a:latin typeface="Times New Roman" pitchFamily="18" charset="0"/>
                <a:cs typeface="Times New Roman" pitchFamily="18" charset="0"/>
              </a:rPr>
              <a:t>We conclude that the online yearbook system can be update all the achievements of students and teachers based on the previous year easily </a:t>
            </a:r>
            <a:r>
              <a:rPr lang="en-US" sz="2000" dirty="0">
                <a:latin typeface="Times New Roman" pitchFamily="18" charset="0"/>
                <a:cs typeface="Times New Roman" pitchFamily="18" charset="0"/>
              </a:rPr>
              <a:t>using digital </a:t>
            </a:r>
            <a:r>
              <a:rPr lang="en-US" sz="2000" dirty="0" smtClean="0">
                <a:latin typeface="Times New Roman" pitchFamily="18" charset="0"/>
                <a:cs typeface="Times New Roman" pitchFamily="18" charset="0"/>
              </a:rPr>
              <a:t>manner. </a:t>
            </a:r>
          </a:p>
          <a:p>
            <a:pPr lvl="0">
              <a:lnSpc>
                <a:spcPct val="150000"/>
              </a:lnSpc>
              <a:buFont typeface="Wingdings" pitchFamily="2" charset="2"/>
              <a:buChar char="ü"/>
              <a:defRPr/>
            </a:pPr>
            <a:r>
              <a:rPr lang="en-US" sz="2000" dirty="0" smtClean="0">
                <a:latin typeface="Times New Roman" pitchFamily="18" charset="0"/>
                <a:cs typeface="Times New Roman" pitchFamily="18" charset="0"/>
              </a:rPr>
              <a:t>Everyone can easily access the webpage with the proper authentication using username and password to enter into the process to update profile and  view the achievements of the students and teachers.</a:t>
            </a:r>
          </a:p>
          <a:p>
            <a:pPr lvl="0">
              <a:lnSpc>
                <a:spcPct val="150000"/>
              </a:lnSpc>
              <a:buFont typeface="Wingdings" pitchFamily="2" charset="2"/>
              <a:buChar char="ü"/>
              <a:defRPr/>
            </a:pPr>
            <a:r>
              <a:rPr lang="en-US" sz="2000" dirty="0" smtClean="0">
                <a:latin typeface="Times New Roman" pitchFamily="18" charset="0"/>
                <a:cs typeface="Times New Roman" pitchFamily="18" charset="0"/>
              </a:rPr>
              <a:t>This process overcome the manual process and it is converted into digital manner effectively.</a:t>
            </a:r>
            <a:endParaRPr lang="en-IN" sz="2000" dirty="0">
              <a:latin typeface="Times New Roman" pitchFamily="18" charset="0"/>
              <a:cs typeface="Times New Roman" pitchFamily="18" charset="0"/>
            </a:endParaRPr>
          </a:p>
          <a:p>
            <a:pPr>
              <a:lnSpc>
                <a:spcPct val="150000"/>
              </a:lnSpc>
              <a:buNone/>
            </a:pPr>
            <a:r>
              <a:rPr lang="en-US" sz="2000" b="1"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86430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FUTURE ENHANCEMENT</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buFont typeface="Wingdings" pitchFamily="2" charset="2"/>
              <a:buChar char="ü"/>
            </a:pPr>
            <a:r>
              <a:rPr lang="en-US" sz="2000" dirty="0" smtClean="0">
                <a:latin typeface="Times New Roman" pitchFamily="18" charset="0"/>
                <a:cs typeface="Times New Roman" pitchFamily="18" charset="0"/>
              </a:rPr>
              <a:t>In Future, </a:t>
            </a:r>
            <a:r>
              <a:rPr lang="en-IN" sz="2000" dirty="0">
                <a:latin typeface="Times New Roman" pitchFamily="18" charset="0"/>
                <a:cs typeface="Times New Roman" pitchFamily="18" charset="0"/>
              </a:rPr>
              <a:t>for the students who make the yearbook—their view of information value, salience, and framing could be different than the intended audience’s view. </a:t>
            </a:r>
            <a:endParaRPr lang="en-IN" sz="2000" dirty="0" smtClean="0">
              <a:latin typeface="Times New Roman" pitchFamily="18" charset="0"/>
              <a:cs typeface="Times New Roman" pitchFamily="18" charset="0"/>
            </a:endParaRPr>
          </a:p>
          <a:p>
            <a:pPr>
              <a:lnSpc>
                <a:spcPct val="150000"/>
              </a:lnSpc>
              <a:buFont typeface="Wingdings" pitchFamily="2" charset="2"/>
              <a:buChar char="ü"/>
            </a:pPr>
            <a:r>
              <a:rPr lang="en-IN" sz="2000" dirty="0" smtClean="0">
                <a:latin typeface="Times New Roman" pitchFamily="18" charset="0"/>
                <a:cs typeface="Times New Roman" pitchFamily="18" charset="0"/>
              </a:rPr>
              <a:t>For </a:t>
            </a:r>
            <a:r>
              <a:rPr lang="en-IN" sz="2000" dirty="0">
                <a:latin typeface="Times New Roman" pitchFamily="18" charset="0"/>
                <a:cs typeface="Times New Roman" pitchFamily="18" charset="0"/>
              </a:rPr>
              <a:t>each of these areas of further study a larger sample of yearbooks would be needed. </a:t>
            </a:r>
          </a:p>
        </p:txBody>
      </p:sp>
    </p:spTree>
    <p:extLst>
      <p:ext uri="{BB962C8B-B14F-4D97-AF65-F5344CB8AC3E}">
        <p14:creationId xmlns:p14="http://schemas.microsoft.com/office/powerpoint/2010/main" val="4286430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PROBLEM STATEMENT</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buFont typeface="Wingdings" pitchFamily="2" charset="2"/>
              <a:buChar char="ü"/>
            </a:pPr>
            <a:r>
              <a:rPr lang="en-IN" sz="2000" dirty="0">
                <a:latin typeface="Times New Roman" pitchFamily="18" charset="0"/>
                <a:cs typeface="Times New Roman" pitchFamily="18" charset="0"/>
              </a:rPr>
              <a:t>Every year, for each institution it is a part of the curriculum to showcase the tasks, achievements completed by students and teachers, </a:t>
            </a:r>
            <a:r>
              <a:rPr lang="en-IN" sz="2000" dirty="0" smtClean="0">
                <a:latin typeface="Times New Roman" pitchFamily="18" charset="0"/>
                <a:cs typeface="Times New Roman" pitchFamily="18" charset="0"/>
              </a:rPr>
              <a:t>manually.</a:t>
            </a:r>
          </a:p>
          <a:p>
            <a:pPr algn="just">
              <a:lnSpc>
                <a:spcPct val="150000"/>
              </a:lnSpc>
              <a:buFont typeface="Wingdings" pitchFamily="2" charset="2"/>
              <a:buChar char="ü"/>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a:t>
            </a:r>
            <a:r>
              <a:rPr lang="en-IN" sz="2000" dirty="0" smtClean="0">
                <a:latin typeface="Times New Roman" pitchFamily="18" charset="0"/>
                <a:cs typeface="Times New Roman" pitchFamily="18" charset="0"/>
              </a:rPr>
              <a:t>t </a:t>
            </a:r>
            <a:r>
              <a:rPr lang="en-IN" sz="2000" dirty="0">
                <a:latin typeface="Times New Roman" pitchFamily="18" charset="0"/>
                <a:cs typeface="Times New Roman" pitchFamily="18" charset="0"/>
              </a:rPr>
              <a:t>is not suitable and chores take longer time to prepare.</a:t>
            </a:r>
          </a:p>
        </p:txBody>
      </p:sp>
    </p:spTree>
    <p:extLst>
      <p:ext uri="{BB962C8B-B14F-4D97-AF65-F5344CB8AC3E}">
        <p14:creationId xmlns:p14="http://schemas.microsoft.com/office/powerpoint/2010/main" val="526624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REFERENCES</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buFont typeface="Wingdings" pitchFamily="2" charset="2"/>
              <a:buChar char="ü"/>
            </a:pPr>
            <a:r>
              <a:rPr lang="en-IN" sz="2000" dirty="0">
                <a:latin typeface="Times New Roman" pitchFamily="18" charset="0"/>
                <a:cs typeface="Times New Roman" pitchFamily="18" charset="0"/>
                <a:hlinkClick r:id="rId2"/>
              </a:rPr>
              <a:t>https://www.geeksforgeeks.org/introduction-to-jsp</a:t>
            </a:r>
            <a:r>
              <a:rPr lang="en-IN" sz="2000" dirty="0" smtClean="0">
                <a:latin typeface="Times New Roman" pitchFamily="18" charset="0"/>
                <a:cs typeface="Times New Roman" pitchFamily="18" charset="0"/>
                <a:hlinkClick r:id="rId2"/>
              </a:rPr>
              <a:t>/</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ü"/>
            </a:pPr>
            <a:r>
              <a:rPr lang="en-IN" sz="2000" dirty="0">
                <a:latin typeface="Times New Roman" pitchFamily="18" charset="0"/>
                <a:cs typeface="Times New Roman" pitchFamily="18" charset="0"/>
                <a:hlinkClick r:id="rId3"/>
              </a:rPr>
              <a:t>https://</a:t>
            </a:r>
            <a:r>
              <a:rPr lang="en-IN" sz="2000" dirty="0" smtClean="0">
                <a:latin typeface="Times New Roman" pitchFamily="18" charset="0"/>
                <a:cs typeface="Times New Roman" pitchFamily="18" charset="0"/>
                <a:hlinkClick r:id="rId3"/>
              </a:rPr>
              <a:t>www.javatpoint.com/servlet-tutorial</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ü"/>
            </a:pPr>
            <a:r>
              <a:rPr lang="en-IN" sz="2000" dirty="0">
                <a:latin typeface="Times New Roman" pitchFamily="18" charset="0"/>
                <a:cs typeface="Times New Roman" pitchFamily="18" charset="0"/>
                <a:hlinkClick r:id="rId4"/>
              </a:rPr>
              <a:t>https://www.mysql.com</a:t>
            </a:r>
            <a:r>
              <a:rPr lang="en-IN" sz="2000" dirty="0" smtClean="0">
                <a:latin typeface="Times New Roman" pitchFamily="18" charset="0"/>
                <a:cs typeface="Times New Roman" pitchFamily="18" charset="0"/>
                <a:hlinkClick r:id="rId4"/>
              </a:rPr>
              <a:t>/</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ü"/>
            </a:pPr>
            <a:endParaRPr lang="en-IN" sz="2000" dirty="0">
              <a:latin typeface="Times New Roman" pitchFamily="18" charset="0"/>
              <a:cs typeface="Times New Roman" pitchFamily="18" charset="0"/>
            </a:endParaRPr>
          </a:p>
          <a:p>
            <a:pPr algn="just">
              <a:lnSpc>
                <a:spcPct val="150000"/>
              </a:lnSpc>
              <a:buFont typeface="Wingdings" pitchFamily="2" charset="2"/>
              <a:buChar char="ü"/>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96769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746" y="2485623"/>
            <a:ext cx="6375043" cy="1712890"/>
          </a:xfrm>
        </p:spPr>
        <p:txBody>
          <a:bodyPr>
            <a:normAutofit fontScale="25000" lnSpcReduction="20000"/>
          </a:bodyPr>
          <a:lstStyle/>
          <a:p>
            <a:pPr marL="0" indent="0">
              <a:buNone/>
            </a:pPr>
            <a:endParaRPr lang="en-US" sz="6000" dirty="0">
              <a:latin typeface="Times New Roman" pitchFamily="18" charset="0"/>
              <a:cs typeface="Times New Roman" pitchFamily="18" charset="0"/>
            </a:endParaRPr>
          </a:p>
          <a:p>
            <a:pPr marL="0" indent="0">
              <a:buNone/>
            </a:pPr>
            <a:endParaRPr lang="en-US" sz="6000" dirty="0" smtClean="0">
              <a:latin typeface="Times New Roman" pitchFamily="18" charset="0"/>
              <a:cs typeface="Times New Roman" pitchFamily="18" charset="0"/>
            </a:endParaRPr>
          </a:p>
          <a:p>
            <a:pPr marL="0" indent="0" algn="just">
              <a:buNone/>
            </a:pPr>
            <a:r>
              <a:rPr lang="en-US" sz="6000" dirty="0">
                <a:latin typeface="Times New Roman" pitchFamily="18" charset="0"/>
                <a:cs typeface="Times New Roman" pitchFamily="18" charset="0"/>
              </a:rPr>
              <a:t>	</a:t>
            </a:r>
            <a:r>
              <a:rPr lang="en-US" sz="21600" b="1" dirty="0" smtClean="0">
                <a:latin typeface="Times New Roman" pitchFamily="18" charset="0"/>
                <a:cs typeface="Times New Roman" pitchFamily="18" charset="0"/>
              </a:rPr>
              <a:t>THANK YOU…</a:t>
            </a:r>
            <a:endParaRPr lang="en-IN" sz="6000" b="1" dirty="0">
              <a:latin typeface="Times New Roman" pitchFamily="18" charset="0"/>
              <a:cs typeface="Times New Roman" pitchFamily="18" charset="0"/>
            </a:endParaRPr>
          </a:p>
        </p:txBody>
      </p:sp>
    </p:spTree>
    <p:extLst>
      <p:ext uri="{BB962C8B-B14F-4D97-AF65-F5344CB8AC3E}">
        <p14:creationId xmlns:p14="http://schemas.microsoft.com/office/powerpoint/2010/main" val="237271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sz="4000" b="1" dirty="0" smtClean="0">
                <a:latin typeface="Times New Roman" pitchFamily="18" charset="0"/>
                <a:cs typeface="Times New Roman" pitchFamily="18" charset="0"/>
              </a:rPr>
              <a:t>OBJECTIVES</a:t>
            </a:r>
            <a:endParaRPr lang="en-US" sz="4000" b="1" dirty="0"/>
          </a:p>
        </p:txBody>
      </p:sp>
      <p:sp>
        <p:nvSpPr>
          <p:cNvPr id="3" name="Content Placeholder 2"/>
          <p:cNvSpPr>
            <a:spLocks noGrp="1"/>
          </p:cNvSpPr>
          <p:nvPr>
            <p:ph idx="1"/>
          </p:nvPr>
        </p:nvSpPr>
        <p:spPr>
          <a:xfrm>
            <a:off x="838200" y="1390918"/>
            <a:ext cx="10515600" cy="4786045"/>
          </a:xfrm>
        </p:spPr>
        <p:txBody>
          <a:bodyPr>
            <a:normAutofit/>
          </a:bodyPr>
          <a:lstStyle/>
          <a:p>
            <a:pPr algn="just">
              <a:lnSpc>
                <a:spcPct val="150000"/>
              </a:lnSpc>
            </a:pPr>
            <a:r>
              <a:rPr lang="en-IN" sz="2000" dirty="0">
                <a:latin typeface="Times New Roman" pitchFamily="18" charset="0"/>
                <a:cs typeface="Times New Roman" pitchFamily="18" charset="0"/>
              </a:rPr>
              <a:t>The main aim &amp; objective of development of Online College Yearbook java project is to provide an online platform to the college management, Staff and student alumni.</a:t>
            </a:r>
          </a:p>
          <a:p>
            <a:pPr algn="just">
              <a:lnSpc>
                <a:spcPct val="150000"/>
              </a:lnSpc>
            </a:pPr>
            <a:r>
              <a:rPr lang="en-IN" sz="2000" dirty="0">
                <a:latin typeface="Times New Roman" pitchFamily="18" charset="0"/>
                <a:cs typeface="Times New Roman" pitchFamily="18" charset="0"/>
              </a:rPr>
              <a:t>With the help of this project Students &amp; Staff can able see the tasks &amp; achievements done in previous years.</a:t>
            </a:r>
          </a:p>
        </p:txBody>
      </p:sp>
    </p:spTree>
    <p:extLst>
      <p:ext uri="{BB962C8B-B14F-4D97-AF65-F5344CB8AC3E}">
        <p14:creationId xmlns:p14="http://schemas.microsoft.com/office/powerpoint/2010/main" val="169822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EXISTING SYSTEM</a:t>
            </a:r>
            <a:endParaRPr lang="en-US" sz="4000" b="1" dirty="0"/>
          </a:p>
        </p:txBody>
      </p:sp>
      <p:sp>
        <p:nvSpPr>
          <p:cNvPr id="3" name="Content Placeholder 2"/>
          <p:cNvSpPr>
            <a:spLocks noGrp="1"/>
          </p:cNvSpPr>
          <p:nvPr>
            <p:ph idx="1"/>
          </p:nvPr>
        </p:nvSpPr>
        <p:spPr>
          <a:xfrm>
            <a:off x="609600" y="1554481"/>
            <a:ext cx="10972800" cy="4571684"/>
          </a:xfrm>
        </p:spPr>
        <p:txBody>
          <a:bodyPr/>
          <a:lstStyle/>
          <a:p>
            <a:pPr>
              <a:lnSpc>
                <a:spcPct val="150000"/>
              </a:lnSpc>
              <a:buFont typeface="Wingdings" pitchFamily="2" charset="2"/>
              <a:buChar char="ü"/>
            </a:pPr>
            <a:r>
              <a:rPr lang="en-IN" sz="2000" dirty="0" smtClean="0">
                <a:latin typeface="Times New Roman" pitchFamily="18" charset="0"/>
                <a:cs typeface="Times New Roman" pitchFamily="18" charset="0"/>
              </a:rPr>
              <a:t>Yearbook is done manually in existing system. </a:t>
            </a:r>
          </a:p>
          <a:p>
            <a:pPr>
              <a:lnSpc>
                <a:spcPct val="150000"/>
              </a:lnSpc>
              <a:buFont typeface="Wingdings" pitchFamily="2" charset="2"/>
              <a:buChar char="ü"/>
            </a:pPr>
            <a:r>
              <a:rPr lang="en-IN" sz="2000" dirty="0" smtClean="0">
                <a:latin typeface="Times New Roman" pitchFamily="18" charset="0"/>
                <a:cs typeface="Times New Roman" pitchFamily="18" charset="0"/>
              </a:rPr>
              <a:t>It takes a lot of time while updating each events in year book.</a:t>
            </a:r>
          </a:p>
          <a:p>
            <a:pPr>
              <a:lnSpc>
                <a:spcPct val="150000"/>
              </a:lnSpc>
              <a:buFont typeface="Wingdings" pitchFamily="2" charset="2"/>
              <a:buChar char="ü"/>
            </a:pPr>
            <a:r>
              <a:rPr lang="en-US" sz="2000" dirty="0" smtClean="0">
                <a:latin typeface="Times New Roman" pitchFamily="18" charset="0"/>
                <a:cs typeface="Times New Roman" pitchFamily="18" charset="0"/>
              </a:rPr>
              <a:t>Manual errors may happen.</a:t>
            </a:r>
          </a:p>
          <a:p>
            <a:pPr>
              <a:lnSpc>
                <a:spcPct val="150000"/>
              </a:lnSpc>
              <a:buFont typeface="Wingdings" pitchFamily="2" charset="2"/>
              <a:buChar char="ü"/>
            </a:pPr>
            <a:r>
              <a:rPr lang="en-US" sz="2000" dirty="0" smtClean="0">
                <a:latin typeface="Times New Roman" pitchFamily="18" charset="0"/>
                <a:cs typeface="Times New Roman" pitchFamily="18" charset="0"/>
              </a:rPr>
              <a:t>Maintanence of records is a major issue.</a:t>
            </a:r>
            <a:endParaRPr lang="en-IN" sz="2000" dirty="0" smtClean="0">
              <a:latin typeface="Times New Roman" pitchFamily="18" charset="0"/>
              <a:cs typeface="Times New Roman" pitchFamily="18" charset="0"/>
            </a:endParaRPr>
          </a:p>
          <a:p>
            <a:pPr>
              <a:lnSpc>
                <a:spcPct val="150000"/>
              </a:lnSpc>
              <a:buFont typeface="Wingdings" pitchFamily="2" charset="2"/>
              <a:buChar char="ü"/>
            </a:pPr>
            <a:r>
              <a:rPr lang="en-IN" sz="2000" dirty="0" smtClean="0">
                <a:latin typeface="Times New Roman" pitchFamily="18" charset="0"/>
                <a:cs typeface="Times New Roman" pitchFamily="18" charset="0"/>
              </a:rPr>
              <a:t>It has lot of loss information</a:t>
            </a:r>
          </a:p>
          <a:p>
            <a:pPr marL="0" indent="0">
              <a:buNone/>
            </a:pPr>
            <a:endParaRPr lang="en-US" dirty="0"/>
          </a:p>
        </p:txBody>
      </p:sp>
    </p:spTree>
    <p:extLst>
      <p:ext uri="{BB962C8B-B14F-4D97-AF65-F5344CB8AC3E}">
        <p14:creationId xmlns:p14="http://schemas.microsoft.com/office/powerpoint/2010/main" val="210247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DISADVANTAGES</a:t>
            </a:r>
            <a:endParaRPr lang="en-US" sz="4000" b="1"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Less Secure</a:t>
            </a:r>
          </a:p>
          <a:p>
            <a:r>
              <a:rPr lang="en-US" sz="2000" dirty="0" smtClean="0">
                <a:latin typeface="Times New Roman" pitchFamily="18" charset="0"/>
                <a:cs typeface="Times New Roman" pitchFamily="18" charset="0"/>
              </a:rPr>
              <a:t>Data loss </a:t>
            </a:r>
          </a:p>
          <a:p>
            <a:r>
              <a:rPr lang="en-US" sz="2000" dirty="0" smtClean="0">
                <a:latin typeface="Times New Roman" pitchFamily="18" charset="0"/>
                <a:cs typeface="Times New Roman" pitchFamily="18" charset="0"/>
              </a:rPr>
              <a:t>Maintanence is low.</a:t>
            </a:r>
          </a:p>
          <a:p>
            <a:r>
              <a:rPr lang="en-US" sz="2000" dirty="0" smtClean="0">
                <a:latin typeface="Times New Roman" pitchFamily="18" charset="0"/>
                <a:cs typeface="Times New Roman" pitchFamily="18" charset="0"/>
              </a:rPr>
              <a:t>Cost is high</a:t>
            </a:r>
          </a:p>
          <a:p>
            <a:endParaRPr lang="en-US" dirty="0" smtClean="0">
              <a:latin typeface="Times New Roman" pitchFamily="18" charset="0"/>
              <a:cs typeface="Times New Roman" pitchFamily="18" charset="0"/>
            </a:endParaRPr>
          </a:p>
          <a:p>
            <a:pPr marL="0" indent="0">
              <a:buNone/>
            </a:pPr>
            <a:endParaRPr lang="en-IN"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5280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196261"/>
            <a:ext cx="10972800" cy="953270"/>
          </a:xfrm>
        </p:spPr>
        <p:txBody>
          <a:bodyPr/>
          <a:lstStyle/>
          <a:p>
            <a:r>
              <a:rPr lang="en-US" sz="4000" b="1" dirty="0" smtClean="0">
                <a:latin typeface="Times New Roman" pitchFamily="18" charset="0"/>
                <a:cs typeface="Times New Roman" pitchFamily="18" charset="0"/>
              </a:rPr>
              <a:t>PROPOSED SYSTEM</a:t>
            </a:r>
            <a:endParaRPr lang="en-US" sz="4000" b="1" dirty="0"/>
          </a:p>
        </p:txBody>
      </p:sp>
      <p:sp>
        <p:nvSpPr>
          <p:cNvPr id="3" name="Content Placeholder 2"/>
          <p:cNvSpPr>
            <a:spLocks noGrp="1"/>
          </p:cNvSpPr>
          <p:nvPr>
            <p:ph idx="1"/>
          </p:nvPr>
        </p:nvSpPr>
        <p:spPr>
          <a:xfrm>
            <a:off x="609600" y="1417321"/>
            <a:ext cx="10972800" cy="4525963"/>
          </a:xfrm>
        </p:spPr>
        <p:txBody>
          <a:bodyPr>
            <a:normAutofit/>
          </a:bodyPr>
          <a:lstStyle/>
          <a:p>
            <a:pPr marL="0" indent="0">
              <a:buNone/>
            </a:pPr>
            <a:endParaRPr lang="en-US" dirty="0" smtClean="0"/>
          </a:p>
          <a:p>
            <a:pPr>
              <a:buNone/>
            </a:pPr>
            <a:endParaRPr lang="en-US" dirty="0"/>
          </a:p>
        </p:txBody>
      </p:sp>
      <p:sp>
        <p:nvSpPr>
          <p:cNvPr id="4" name="Content Placeholder 2"/>
          <p:cNvSpPr txBox="1">
            <a:spLocks/>
          </p:cNvSpPr>
          <p:nvPr/>
        </p:nvSpPr>
        <p:spPr bwMode="auto">
          <a:xfrm>
            <a:off x="801189" y="1556658"/>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IN" sz="3200" b="0" i="0" u="none" strike="noStrike" kern="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
        <p:nvSpPr>
          <p:cNvPr id="5" name="Content Placeholder 2"/>
          <p:cNvSpPr txBox="1">
            <a:spLocks/>
          </p:cNvSpPr>
          <p:nvPr/>
        </p:nvSpPr>
        <p:spPr bwMode="auto">
          <a:xfrm>
            <a:off x="609600" y="1554481"/>
            <a:ext cx="10972800" cy="4571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Tx/>
              <a:buSzTx/>
              <a:buFont typeface="Wingdings" pitchFamily="2" charset="2"/>
              <a:buChar char="ü"/>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All</a:t>
            </a:r>
            <a:r>
              <a:rPr kumimoji="0" lang="en-US" sz="2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the events can be updated easily using digital manner,</a:t>
            </a:r>
          </a:p>
          <a:p>
            <a:pPr marL="342900" marR="0" lvl="0" indent="-342900" algn="l" defTabSz="914400" rtl="0" eaLnBrk="1" fontAlgn="base" latinLnBrk="0" hangingPunct="1">
              <a:lnSpc>
                <a:spcPct val="150000"/>
              </a:lnSpc>
              <a:spcBef>
                <a:spcPct val="20000"/>
              </a:spcBef>
              <a:spcAft>
                <a:spcPct val="0"/>
              </a:spcAft>
              <a:buClrTx/>
              <a:buSzTx/>
              <a:buFont typeface="Wingdings" pitchFamily="2" charset="2"/>
              <a:buChar char="ü"/>
              <a:tabLst/>
              <a:defRPr/>
            </a:pPr>
            <a:r>
              <a:rPr lang="en-US" sz="2000" kern="0" baseline="0" dirty="0" smtClean="0">
                <a:latin typeface="Times New Roman" pitchFamily="18" charset="0"/>
                <a:cs typeface="Times New Roman" pitchFamily="18" charset="0"/>
              </a:rPr>
              <a:t>Everyone</a:t>
            </a:r>
            <a:r>
              <a:rPr lang="en-US" sz="2000" kern="0" dirty="0" smtClean="0">
                <a:latin typeface="Times New Roman" pitchFamily="18" charset="0"/>
                <a:cs typeface="Times New Roman" pitchFamily="18" charset="0"/>
              </a:rPr>
              <a:t> can view the details </a:t>
            </a:r>
          </a:p>
          <a:p>
            <a:pPr marL="342900" marR="0" lvl="0" indent="-342900" algn="l" defTabSz="914400" rtl="0" eaLnBrk="1" fontAlgn="base" latinLnBrk="0" hangingPunct="1">
              <a:lnSpc>
                <a:spcPct val="150000"/>
              </a:lnSpc>
              <a:spcBef>
                <a:spcPct val="20000"/>
              </a:spcBef>
              <a:spcAft>
                <a:spcPct val="0"/>
              </a:spcAft>
              <a:buClrTx/>
              <a:buSzTx/>
              <a:buFont typeface="Wingdings" pitchFamily="2" charset="2"/>
              <a:buChar char="ü"/>
              <a:tabLst/>
              <a:defRPr/>
            </a:pPr>
            <a:r>
              <a:rPr kumimoji="0" lang="en-US"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Images</a:t>
            </a:r>
            <a:r>
              <a:rPr kumimoji="0" lang="en-US" sz="2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 exact </a:t>
            </a:r>
            <a:r>
              <a:rPr lang="en-US" sz="2000" kern="0" dirty="0" smtClean="0">
                <a:latin typeface="Times New Roman" pitchFamily="18" charset="0"/>
                <a:cs typeface="Times New Roman" pitchFamily="18" charset="0"/>
              </a:rPr>
              <a:t>information about the events can be viewed in a digital manner.</a:t>
            </a:r>
          </a:p>
          <a:p>
            <a:pPr marL="342900" marR="0" lvl="0" indent="-342900" algn="l" defTabSz="914400" rtl="0" eaLnBrk="1" fontAlgn="base" latinLnBrk="0" hangingPunct="1">
              <a:lnSpc>
                <a:spcPct val="150000"/>
              </a:lnSpc>
              <a:spcBef>
                <a:spcPct val="20000"/>
              </a:spcBef>
              <a:spcAft>
                <a:spcPct val="0"/>
              </a:spcAft>
              <a:buClrTx/>
              <a:buSzTx/>
              <a:buFont typeface="Wingdings" pitchFamily="2" charset="2"/>
              <a:buChar char="ü"/>
              <a:tabLst/>
              <a:defRPr/>
            </a:pPr>
            <a:r>
              <a:rPr kumimoji="0" lang="en-US" sz="2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Year book is not done manually. </a:t>
            </a:r>
            <a:endParaRPr kumimoji="0" lang="en-IN" sz="2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49213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82" y="0"/>
            <a:ext cx="10972800" cy="1143000"/>
          </a:xfrm>
        </p:spPr>
        <p:txBody>
          <a:bodyPr/>
          <a:lstStyle/>
          <a:p>
            <a:r>
              <a:rPr lang="en-US" sz="4000" b="1" dirty="0" smtClean="0">
                <a:latin typeface="Times New Roman" pitchFamily="18" charset="0"/>
                <a:cs typeface="Times New Roman" pitchFamily="18" charset="0"/>
              </a:rPr>
              <a:t>ADVANTAGES</a:t>
            </a:r>
            <a:endParaRPr lang="en-US" sz="4000" b="1" dirty="0"/>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The Year book is prepared in a digital manner.</a:t>
            </a:r>
          </a:p>
          <a:p>
            <a:pPr>
              <a:lnSpc>
                <a:spcPct val="150000"/>
              </a:lnSpc>
            </a:pPr>
            <a:r>
              <a:rPr lang="en-US" sz="2000" dirty="0" smtClean="0">
                <a:latin typeface="Times New Roman" panose="02020603050405020304" pitchFamily="18" charset="0"/>
                <a:cs typeface="Times New Roman" panose="02020603050405020304" pitchFamily="18" charset="0"/>
              </a:rPr>
              <a:t>Updating the events is done  easily.  </a:t>
            </a:r>
          </a:p>
          <a:p>
            <a:pPr>
              <a:lnSpc>
                <a:spcPct val="150000"/>
              </a:lnSpc>
            </a:pPr>
            <a:r>
              <a:rPr lang="en-US" sz="2000" dirty="0" smtClean="0">
                <a:latin typeface="Times New Roman" panose="02020603050405020304" pitchFamily="18" charset="0"/>
                <a:cs typeface="Times New Roman" panose="02020603050405020304" pitchFamily="18" charset="0"/>
              </a:rPr>
              <a:t>Time taken is less compared to manual updation.</a:t>
            </a:r>
          </a:p>
          <a:p>
            <a:pPr>
              <a:lnSpc>
                <a:spcPct val="150000"/>
              </a:lnSpc>
            </a:pPr>
            <a:r>
              <a:rPr lang="en-US" sz="2000" dirty="0" smtClean="0">
                <a:latin typeface="Times New Roman" panose="02020603050405020304" pitchFamily="18" charset="0"/>
                <a:cs typeface="Times New Roman" panose="02020603050405020304" pitchFamily="18" charset="0"/>
              </a:rPr>
              <a:t>It is very cost efficient.</a:t>
            </a:r>
          </a:p>
          <a:p>
            <a:pPr>
              <a:lnSpc>
                <a:spcPct val="150000"/>
              </a:lnSpc>
            </a:pPr>
            <a:r>
              <a:rPr lang="en-US" sz="2000" dirty="0" smtClean="0">
                <a:latin typeface="Times New Roman" panose="02020603050405020304" pitchFamily="18" charset="0"/>
                <a:cs typeface="Times New Roman" panose="02020603050405020304" pitchFamily="18" charset="0"/>
              </a:rPr>
              <a:t>Manual errors are avoided.</a:t>
            </a:r>
          </a:p>
          <a:p>
            <a:pPr>
              <a:lnSpc>
                <a:spcPct val="150000"/>
              </a:lnSpc>
            </a:pPr>
            <a:endParaRPr lang="en-US" sz="2000" dirty="0"/>
          </a:p>
        </p:txBody>
      </p:sp>
    </p:spTree>
    <p:extLst>
      <p:ext uri="{BB962C8B-B14F-4D97-AF65-F5344CB8AC3E}">
        <p14:creationId xmlns:p14="http://schemas.microsoft.com/office/powerpoint/2010/main" val="19304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ARCHITECTURE DIAGRAM</a:t>
            </a:r>
            <a:endParaRPr lang="en-IN" sz="4000" b="1" dirty="0">
              <a:latin typeface="Times New Roman" pitchFamily="18" charset="0"/>
              <a:cs typeface="Times New Roman" pitchFamily="18" charset="0"/>
            </a:endParaRPr>
          </a:p>
        </p:txBody>
      </p:sp>
      <p:sp>
        <p:nvSpPr>
          <p:cNvPr id="3" name="Rectangle 15"/>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1"/>
          <p:cNvGrpSpPr>
            <a:grpSpLocks noChangeAspect="1"/>
          </p:cNvGrpSpPr>
          <p:nvPr/>
        </p:nvGrpSpPr>
        <p:grpSpPr bwMode="auto">
          <a:xfrm>
            <a:off x="3106547" y="1329479"/>
            <a:ext cx="5943600" cy="4486275"/>
            <a:chOff x="2528" y="11596"/>
            <a:chExt cx="7200" cy="5435"/>
          </a:xfrm>
        </p:grpSpPr>
        <p:sp>
          <p:nvSpPr>
            <p:cNvPr id="5" name="AutoShape 14"/>
            <p:cNvSpPr>
              <a:spLocks noChangeAspect="1" noChangeArrowheads="1" noTextEdit="1"/>
            </p:cNvSpPr>
            <p:nvPr/>
          </p:nvSpPr>
          <p:spPr bwMode="auto">
            <a:xfrm>
              <a:off x="2528" y="11596"/>
              <a:ext cx="7200" cy="5435"/>
            </a:xfrm>
            <a:prstGeom prst="rect">
              <a:avLst/>
            </a:prstGeom>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6" name="Rectangle 13"/>
            <p:cNvSpPr>
              <a:spLocks noChangeArrowheads="1"/>
            </p:cNvSpPr>
            <p:nvPr/>
          </p:nvSpPr>
          <p:spPr bwMode="auto">
            <a:xfrm>
              <a:off x="3340" y="12079"/>
              <a:ext cx="5306" cy="96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ONLINE COLLEGE YEARBOOK SYSTEM</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AutoShape 12"/>
            <p:cNvSpPr>
              <a:spLocks noChangeArrowheads="1"/>
            </p:cNvSpPr>
            <p:nvPr/>
          </p:nvSpPr>
          <p:spPr bwMode="auto">
            <a:xfrm>
              <a:off x="3340" y="13670"/>
              <a:ext cx="2370" cy="2211"/>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8" name="Rectangle 11"/>
            <p:cNvSpPr>
              <a:spLocks noChangeArrowheads="1"/>
            </p:cNvSpPr>
            <p:nvPr/>
          </p:nvSpPr>
          <p:spPr bwMode="auto">
            <a:xfrm>
              <a:off x="3649" y="14094"/>
              <a:ext cx="1648" cy="426"/>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Student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 name="Rectangle 10"/>
            <p:cNvSpPr>
              <a:spLocks noChangeArrowheads="1"/>
            </p:cNvSpPr>
            <p:nvPr/>
          </p:nvSpPr>
          <p:spPr bwMode="auto">
            <a:xfrm>
              <a:off x="3649" y="15177"/>
              <a:ext cx="1648" cy="425"/>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User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 name="Rectangle 9"/>
            <p:cNvSpPr>
              <a:spLocks noChangeArrowheads="1"/>
            </p:cNvSpPr>
            <p:nvPr/>
          </p:nvSpPr>
          <p:spPr bwMode="auto">
            <a:xfrm>
              <a:off x="3855" y="16383"/>
              <a:ext cx="1338" cy="439"/>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Admin</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AutoShape 8"/>
            <p:cNvSpPr>
              <a:spLocks noChangeArrowheads="1"/>
            </p:cNvSpPr>
            <p:nvPr/>
          </p:nvSpPr>
          <p:spPr bwMode="auto">
            <a:xfrm>
              <a:off x="7861" y="14094"/>
              <a:ext cx="1545" cy="1350"/>
            </a:xfrm>
            <a:prstGeom prst="can">
              <a:avLst>
                <a:gd name="adj" fmla="val 25000"/>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2" name="Rectangle 7"/>
            <p:cNvSpPr>
              <a:spLocks noChangeArrowheads="1"/>
            </p:cNvSpPr>
            <p:nvPr/>
          </p:nvSpPr>
          <p:spPr bwMode="auto">
            <a:xfrm>
              <a:off x="7926" y="15533"/>
              <a:ext cx="1596" cy="438"/>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Database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3" name="AutoShape 6"/>
            <p:cNvSpPr>
              <a:spLocks noChangeShapeType="1"/>
            </p:cNvSpPr>
            <p:nvPr/>
          </p:nvSpPr>
          <p:spPr bwMode="auto">
            <a:xfrm flipV="1">
              <a:off x="4512" y="12935"/>
              <a:ext cx="11" cy="735"/>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5" name="AutoShape 4"/>
            <p:cNvSpPr>
              <a:spLocks noChangeShapeType="1"/>
            </p:cNvSpPr>
            <p:nvPr/>
          </p:nvSpPr>
          <p:spPr bwMode="auto">
            <a:xfrm flipV="1">
              <a:off x="4524" y="15881"/>
              <a:ext cx="2" cy="502"/>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6" name="AutoShape 3"/>
            <p:cNvSpPr>
              <a:spLocks noChangeShapeType="1"/>
            </p:cNvSpPr>
            <p:nvPr/>
          </p:nvSpPr>
          <p:spPr bwMode="auto">
            <a:xfrm flipH="1">
              <a:off x="5710" y="14770"/>
              <a:ext cx="2151" cy="6"/>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7" name="AutoShape 2"/>
            <p:cNvSpPr>
              <a:spLocks noChangeShapeType="1"/>
            </p:cNvSpPr>
            <p:nvPr/>
          </p:nvSpPr>
          <p:spPr bwMode="auto">
            <a:xfrm flipV="1">
              <a:off x="4473" y="14520"/>
              <a:ext cx="1" cy="657"/>
            </a:xfrm>
            <a:prstGeom prst="straightConnector1">
              <a:avLst/>
            </a:prstGeom>
            <a:ln>
              <a:headEnd type="triangl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grpSp>
      <p:cxnSp>
        <p:nvCxnSpPr>
          <p:cNvPr id="21" name="Straight Arrow Connector 20"/>
          <p:cNvCxnSpPr/>
          <p:nvPr/>
        </p:nvCxnSpPr>
        <p:spPr>
          <a:xfrm>
            <a:off x="8036417" y="2522242"/>
            <a:ext cx="12879" cy="8691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773125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1596</Template>
  <TotalTime>790</TotalTime>
  <Words>816</Words>
  <Application>Microsoft Office PowerPoint</Application>
  <PresentationFormat>Custom</PresentationFormat>
  <Paragraphs>166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Diseño predeterminado</vt:lpstr>
      <vt:lpstr>ONLINE COLLEGE YEAR BOOK SYSTEM</vt:lpstr>
      <vt:lpstr>DOMAIN INTRODUCTION</vt:lpstr>
      <vt:lpstr>ABSTRACT</vt:lpstr>
      <vt:lpstr>OBJECTIVES</vt:lpstr>
      <vt:lpstr>EXISTING SYSTEM</vt:lpstr>
      <vt:lpstr>DISADVANTAGES</vt:lpstr>
      <vt:lpstr>PROPOSED SYSTEM</vt:lpstr>
      <vt:lpstr>ADVANTAGES</vt:lpstr>
      <vt:lpstr>ARCHITECTURE DIAGRAM</vt:lpstr>
      <vt:lpstr>FLOW DIAGRAM</vt:lpstr>
      <vt:lpstr>USECASE DIAGRAM</vt:lpstr>
      <vt:lpstr>CLASS DIAGRAM</vt:lpstr>
      <vt:lpstr>SEQUENCE DIAGRAM</vt:lpstr>
      <vt:lpstr>E-R DIAGRAM</vt:lpstr>
      <vt:lpstr>MODULES</vt:lpstr>
      <vt:lpstr>MODULE DESCRIPTION </vt:lpstr>
      <vt:lpstr>PowerPoint Presentation</vt:lpstr>
      <vt:lpstr>PowerPoint Presentation</vt:lpstr>
      <vt:lpstr>PowerPoint Presentation</vt:lpstr>
      <vt:lpstr>PowerPoint Presentation</vt:lpstr>
      <vt:lpstr>MODULE DESCRIPTION </vt:lpstr>
      <vt:lpstr>PowerPoint Presentation</vt:lpstr>
      <vt:lpstr>PowerPoint Presentation</vt:lpstr>
      <vt:lpstr>PowerPoint Presentation</vt:lpstr>
      <vt:lpstr>MODULE DESCRIPTION </vt:lpstr>
      <vt:lpstr>PowerPoint Presentation</vt:lpstr>
      <vt:lpstr>PowerPoint Presentation</vt:lpstr>
      <vt:lpstr>PowerPoint Presentation</vt:lpstr>
      <vt:lpstr>PowerPoint Presentation</vt:lpstr>
      <vt:lpstr>SYSTEM REQUIREMENTS</vt:lpstr>
      <vt:lpstr>SYSTEM REQUIREMENTS</vt:lpstr>
      <vt:lpstr>CONCLUSION</vt:lpstr>
      <vt:lpstr>FUTURE ENHANCEMENT</vt:lpstr>
      <vt:lpstr>PROBLEM STATEMENT</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Jail Management System</dc:title>
  <dc:creator>EGC</dc:creator>
  <cp:lastModifiedBy>EGC</cp:lastModifiedBy>
  <cp:revision>101</cp:revision>
  <dcterms:created xsi:type="dcterms:W3CDTF">2019-02-07T05:38:09Z</dcterms:created>
  <dcterms:modified xsi:type="dcterms:W3CDTF">2021-08-03T11:07:45Z</dcterms:modified>
</cp:coreProperties>
</file>