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handoutMasterIdLst>
    <p:handoutMasterId r:id="rId14"/>
  </p:handoutMasterIdLst>
  <p:sldIdLst>
    <p:sldId id="394" r:id="rId2"/>
    <p:sldId id="340" r:id="rId3"/>
    <p:sldId id="441" r:id="rId4"/>
    <p:sldId id="442" r:id="rId5"/>
    <p:sldId id="446" r:id="rId6"/>
    <p:sldId id="444" r:id="rId7"/>
    <p:sldId id="450" r:id="rId8"/>
    <p:sldId id="447" r:id="rId9"/>
    <p:sldId id="448" r:id="rId10"/>
    <p:sldId id="451" r:id="rId11"/>
    <p:sldId id="452" r:id="rId12"/>
  </p:sldIdLst>
  <p:sldSz cx="9144000" cy="6858000" type="screen4x3"/>
  <p:notesSz cx="6858000" cy="9144000"/>
  <p:defaultTextStyle>
    <a:defPPr>
      <a:defRPr lang="en-US"/>
    </a:defPPr>
    <a:lvl1pPr algn="l" rtl="0" eaLnBrk="0" fontAlgn="base" hangingPunct="0">
      <a:spcBef>
        <a:spcPct val="50000"/>
      </a:spcBef>
      <a:spcAft>
        <a:spcPct val="0"/>
      </a:spcAft>
      <a:defRPr sz="1200" kern="1200">
        <a:solidFill>
          <a:srgbClr val="000000"/>
        </a:solidFill>
        <a:latin typeface="AvantGarde" pitchFamily="34" charset="0"/>
        <a:ea typeface="+mn-ea"/>
        <a:cs typeface="Times New Roman" pitchFamily="18" charset="0"/>
      </a:defRPr>
    </a:lvl1pPr>
    <a:lvl2pPr marL="457200" algn="l" rtl="0" eaLnBrk="0" fontAlgn="base" hangingPunct="0">
      <a:spcBef>
        <a:spcPct val="50000"/>
      </a:spcBef>
      <a:spcAft>
        <a:spcPct val="0"/>
      </a:spcAft>
      <a:defRPr sz="1200" kern="1200">
        <a:solidFill>
          <a:srgbClr val="000000"/>
        </a:solidFill>
        <a:latin typeface="AvantGarde" pitchFamily="34" charset="0"/>
        <a:ea typeface="+mn-ea"/>
        <a:cs typeface="Times New Roman" pitchFamily="18" charset="0"/>
      </a:defRPr>
    </a:lvl2pPr>
    <a:lvl3pPr marL="914400" algn="l" rtl="0" eaLnBrk="0" fontAlgn="base" hangingPunct="0">
      <a:spcBef>
        <a:spcPct val="50000"/>
      </a:spcBef>
      <a:spcAft>
        <a:spcPct val="0"/>
      </a:spcAft>
      <a:defRPr sz="1200" kern="1200">
        <a:solidFill>
          <a:srgbClr val="000000"/>
        </a:solidFill>
        <a:latin typeface="AvantGarde" pitchFamily="34" charset="0"/>
        <a:ea typeface="+mn-ea"/>
        <a:cs typeface="Times New Roman" pitchFamily="18" charset="0"/>
      </a:defRPr>
    </a:lvl3pPr>
    <a:lvl4pPr marL="1371600" algn="l" rtl="0" eaLnBrk="0" fontAlgn="base" hangingPunct="0">
      <a:spcBef>
        <a:spcPct val="50000"/>
      </a:spcBef>
      <a:spcAft>
        <a:spcPct val="0"/>
      </a:spcAft>
      <a:defRPr sz="1200" kern="1200">
        <a:solidFill>
          <a:srgbClr val="000000"/>
        </a:solidFill>
        <a:latin typeface="AvantGarde" pitchFamily="34" charset="0"/>
        <a:ea typeface="+mn-ea"/>
        <a:cs typeface="Times New Roman" pitchFamily="18" charset="0"/>
      </a:defRPr>
    </a:lvl4pPr>
    <a:lvl5pPr marL="1828800" algn="l" rtl="0" eaLnBrk="0" fontAlgn="base" hangingPunct="0">
      <a:spcBef>
        <a:spcPct val="50000"/>
      </a:spcBef>
      <a:spcAft>
        <a:spcPct val="0"/>
      </a:spcAft>
      <a:defRPr sz="1200" kern="1200">
        <a:solidFill>
          <a:srgbClr val="000000"/>
        </a:solidFill>
        <a:latin typeface="AvantGarde" pitchFamily="34" charset="0"/>
        <a:ea typeface="+mn-ea"/>
        <a:cs typeface="Times New Roman" pitchFamily="18" charset="0"/>
      </a:defRPr>
    </a:lvl5pPr>
    <a:lvl6pPr marL="2286000" algn="l" defTabSz="914400" rtl="0" eaLnBrk="1" latinLnBrk="0" hangingPunct="1">
      <a:defRPr sz="1200" kern="1200">
        <a:solidFill>
          <a:srgbClr val="000000"/>
        </a:solidFill>
        <a:latin typeface="AvantGarde" pitchFamily="34" charset="0"/>
        <a:ea typeface="+mn-ea"/>
        <a:cs typeface="Times New Roman" pitchFamily="18" charset="0"/>
      </a:defRPr>
    </a:lvl6pPr>
    <a:lvl7pPr marL="2743200" algn="l" defTabSz="914400" rtl="0" eaLnBrk="1" latinLnBrk="0" hangingPunct="1">
      <a:defRPr sz="1200" kern="1200">
        <a:solidFill>
          <a:srgbClr val="000000"/>
        </a:solidFill>
        <a:latin typeface="AvantGarde" pitchFamily="34" charset="0"/>
        <a:ea typeface="+mn-ea"/>
        <a:cs typeface="Times New Roman" pitchFamily="18" charset="0"/>
      </a:defRPr>
    </a:lvl7pPr>
    <a:lvl8pPr marL="3200400" algn="l" defTabSz="914400" rtl="0" eaLnBrk="1" latinLnBrk="0" hangingPunct="1">
      <a:defRPr sz="1200" kern="1200">
        <a:solidFill>
          <a:srgbClr val="000000"/>
        </a:solidFill>
        <a:latin typeface="AvantGarde" pitchFamily="34" charset="0"/>
        <a:ea typeface="+mn-ea"/>
        <a:cs typeface="Times New Roman" pitchFamily="18" charset="0"/>
      </a:defRPr>
    </a:lvl8pPr>
    <a:lvl9pPr marL="3657600" algn="l" defTabSz="914400" rtl="0" eaLnBrk="1" latinLnBrk="0" hangingPunct="1">
      <a:defRPr sz="1200" kern="1200">
        <a:solidFill>
          <a:srgbClr val="000000"/>
        </a:solidFill>
        <a:latin typeface="AvantGarde" pitchFamily="34"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80008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54" autoAdjust="0"/>
    <p:restoredTop sz="94660"/>
  </p:normalViewPr>
  <p:slideViewPr>
    <p:cSldViewPr>
      <p:cViewPr varScale="1">
        <p:scale>
          <a:sx n="114" d="100"/>
          <a:sy n="114" d="100"/>
        </p:scale>
        <p:origin x="12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defTabSz="912813">
              <a:defRPr>
                <a:latin typeface="Times New Roman" pitchFamily="18" charset="0"/>
              </a:defRPr>
            </a:lvl1pPr>
          </a:lstStyle>
          <a:p>
            <a:endParaRPr lang="en-US" dirty="0"/>
          </a:p>
        </p:txBody>
      </p:sp>
      <p:sp>
        <p:nvSpPr>
          <p:cNvPr id="532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r" defTabSz="912813">
              <a:defRPr>
                <a:latin typeface="Times New Roman" pitchFamily="18" charset="0"/>
              </a:defRPr>
            </a:lvl1pPr>
          </a:lstStyle>
          <a:p>
            <a:endParaRPr lang="en-US" dirty="0"/>
          </a:p>
        </p:txBody>
      </p:sp>
      <p:sp>
        <p:nvSpPr>
          <p:cNvPr id="532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defTabSz="912813">
              <a:defRPr>
                <a:latin typeface="Times New Roman" pitchFamily="18" charset="0"/>
              </a:defRPr>
            </a:lvl1pPr>
          </a:lstStyle>
          <a:p>
            <a:endParaRPr lang="en-US" dirty="0"/>
          </a:p>
        </p:txBody>
      </p:sp>
      <p:sp>
        <p:nvSpPr>
          <p:cNvPr id="532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25" tIns="45713" rIns="91425" bIns="45713" numCol="1" anchor="b" anchorCtr="0" compatLnSpc="1">
            <a:prstTxWarp prst="textNoShape">
              <a:avLst/>
            </a:prstTxWarp>
          </a:bodyPr>
          <a:lstStyle>
            <a:lvl1pPr algn="r" defTabSz="912813">
              <a:defRPr>
                <a:latin typeface="Times New Roman" pitchFamily="18" charset="0"/>
              </a:defRPr>
            </a:lvl1pPr>
          </a:lstStyle>
          <a:p>
            <a:fld id="{69B41F6B-37B6-4D76-9D52-0F083AD979CC}"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81325" cy="454025"/>
          </a:xfrm>
          <a:prstGeom prst="rect">
            <a:avLst/>
          </a:prstGeom>
          <a:noFill/>
          <a:ln w="9525">
            <a:noFill/>
            <a:miter lim="800000"/>
            <a:headEnd/>
            <a:tailEnd/>
          </a:ln>
          <a:effectLst/>
        </p:spPr>
        <p:txBody>
          <a:bodyPr vert="horz" wrap="square" lIns="90260" tIns="45130" rIns="90260" bIns="45130" numCol="1" anchor="t" anchorCtr="0" compatLnSpc="1">
            <a:prstTxWarp prst="textNoShape">
              <a:avLst/>
            </a:prstTxWarp>
          </a:bodyPr>
          <a:lstStyle>
            <a:lvl1pPr defTabSz="903288">
              <a:defRPr>
                <a:latin typeface="Times New Roman" pitchFamily="18" charset="0"/>
              </a:defRPr>
            </a:lvl1pPr>
          </a:lstStyle>
          <a:p>
            <a:endParaRPr lang="en-US" dirty="0"/>
          </a:p>
        </p:txBody>
      </p:sp>
      <p:sp>
        <p:nvSpPr>
          <p:cNvPr id="71683" name="Rectangle 3"/>
          <p:cNvSpPr>
            <a:spLocks noGrp="1" noChangeArrowheads="1"/>
          </p:cNvSpPr>
          <p:nvPr>
            <p:ph type="dt" idx="1"/>
          </p:nvPr>
        </p:nvSpPr>
        <p:spPr bwMode="auto">
          <a:xfrm>
            <a:off x="3876675" y="0"/>
            <a:ext cx="2981325" cy="454025"/>
          </a:xfrm>
          <a:prstGeom prst="rect">
            <a:avLst/>
          </a:prstGeom>
          <a:noFill/>
          <a:ln w="9525">
            <a:noFill/>
            <a:miter lim="800000"/>
            <a:headEnd/>
            <a:tailEnd/>
          </a:ln>
          <a:effectLst/>
        </p:spPr>
        <p:txBody>
          <a:bodyPr vert="horz" wrap="square" lIns="90260" tIns="45130" rIns="90260" bIns="45130" numCol="1" anchor="t" anchorCtr="0" compatLnSpc="1">
            <a:prstTxWarp prst="textNoShape">
              <a:avLst/>
            </a:prstTxWarp>
          </a:bodyPr>
          <a:lstStyle>
            <a:lvl1pPr algn="r" defTabSz="903288">
              <a:defRPr>
                <a:latin typeface="Times New Roman" pitchFamily="18" charset="0"/>
              </a:defRPr>
            </a:lvl1pPr>
          </a:lstStyle>
          <a:p>
            <a:endParaRPr lang="en-US" dirty="0"/>
          </a:p>
        </p:txBody>
      </p:sp>
      <p:sp>
        <p:nvSpPr>
          <p:cNvPr id="71684" name="Rectangle 4"/>
          <p:cNvSpPr>
            <a:spLocks noGrp="1" noRot="1" noChangeAspect="1" noChangeArrowheads="1" noTextEdit="1"/>
          </p:cNvSpPr>
          <p:nvPr>
            <p:ph type="sldImg" idx="2"/>
          </p:nvPr>
        </p:nvSpPr>
        <p:spPr bwMode="auto">
          <a:xfrm>
            <a:off x="1155700" y="681038"/>
            <a:ext cx="4546600" cy="3408362"/>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893763" y="4316413"/>
            <a:ext cx="5070475" cy="4167187"/>
          </a:xfrm>
          <a:prstGeom prst="rect">
            <a:avLst/>
          </a:prstGeom>
          <a:noFill/>
          <a:ln w="9525">
            <a:noFill/>
            <a:miter lim="800000"/>
            <a:headEnd/>
            <a:tailEnd/>
          </a:ln>
          <a:effectLst/>
        </p:spPr>
        <p:txBody>
          <a:bodyPr vert="horz" wrap="square" lIns="90260" tIns="45130" rIns="90260" bIns="4513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686" name="Rectangle 6"/>
          <p:cNvSpPr>
            <a:spLocks noGrp="1" noChangeArrowheads="1"/>
          </p:cNvSpPr>
          <p:nvPr>
            <p:ph type="ftr" sz="quarter" idx="4"/>
          </p:nvPr>
        </p:nvSpPr>
        <p:spPr bwMode="auto">
          <a:xfrm>
            <a:off x="0" y="8710613"/>
            <a:ext cx="2981325" cy="454025"/>
          </a:xfrm>
          <a:prstGeom prst="rect">
            <a:avLst/>
          </a:prstGeom>
          <a:noFill/>
          <a:ln w="9525">
            <a:noFill/>
            <a:miter lim="800000"/>
            <a:headEnd/>
            <a:tailEnd/>
          </a:ln>
          <a:effectLst/>
        </p:spPr>
        <p:txBody>
          <a:bodyPr vert="horz" wrap="square" lIns="90260" tIns="45130" rIns="90260" bIns="45130" numCol="1" anchor="b" anchorCtr="0" compatLnSpc="1">
            <a:prstTxWarp prst="textNoShape">
              <a:avLst/>
            </a:prstTxWarp>
          </a:bodyPr>
          <a:lstStyle>
            <a:lvl1pPr defTabSz="903288">
              <a:defRPr>
                <a:latin typeface="Times New Roman" pitchFamily="18" charset="0"/>
              </a:defRPr>
            </a:lvl1pPr>
          </a:lstStyle>
          <a:p>
            <a:endParaRPr lang="en-US" dirty="0"/>
          </a:p>
        </p:txBody>
      </p:sp>
      <p:sp>
        <p:nvSpPr>
          <p:cNvPr id="71687" name="Rectangle 7"/>
          <p:cNvSpPr>
            <a:spLocks noGrp="1" noChangeArrowheads="1"/>
          </p:cNvSpPr>
          <p:nvPr>
            <p:ph type="sldNum" sz="quarter" idx="5"/>
          </p:nvPr>
        </p:nvSpPr>
        <p:spPr bwMode="auto">
          <a:xfrm>
            <a:off x="3876675" y="8710613"/>
            <a:ext cx="2981325" cy="454025"/>
          </a:xfrm>
          <a:prstGeom prst="rect">
            <a:avLst/>
          </a:prstGeom>
          <a:noFill/>
          <a:ln w="9525">
            <a:noFill/>
            <a:miter lim="800000"/>
            <a:headEnd/>
            <a:tailEnd/>
          </a:ln>
          <a:effectLst/>
        </p:spPr>
        <p:txBody>
          <a:bodyPr vert="horz" wrap="square" lIns="90260" tIns="45130" rIns="90260" bIns="45130" numCol="1" anchor="b" anchorCtr="0" compatLnSpc="1">
            <a:prstTxWarp prst="textNoShape">
              <a:avLst/>
            </a:prstTxWarp>
          </a:bodyPr>
          <a:lstStyle>
            <a:lvl1pPr algn="r" defTabSz="903288">
              <a:defRPr>
                <a:latin typeface="Times New Roman" pitchFamily="18" charset="0"/>
              </a:defRPr>
            </a:lvl1pPr>
          </a:lstStyle>
          <a:p>
            <a:fld id="{B7B67E3F-B727-40BE-8B8D-A925965E5273}"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694377"/>
            <a:ext cx="6858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BD7732D-C919-4748-9C35-700131B8F83C}" type="datetime1">
              <a:rPr lang="en-US" smtClean="0"/>
              <a:t>9/5/2021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3"/>
            <a:ext cx="78867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8"/>
            <a:ext cx="78867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2" y="5186516"/>
            <a:ext cx="7885509"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AA0BA5-939D-4270-971B-09CFFE3D7015}"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29842" y="4489399"/>
            <a:ext cx="7885509"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2FE0E5-4512-41DD-A8DA-800FE73B48D3}"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A67489-F8B1-4CCC-B55F-AD686BE34AD6}"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9" name="TextBox 8"/>
          <p:cNvSpPr txBox="1"/>
          <p:nvPr/>
        </p:nvSpPr>
        <p:spPr>
          <a:xfrm>
            <a:off x="833283" y="7868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70"/>
            <a:ext cx="78867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629842" y="4850581"/>
            <a:ext cx="7885509"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A8AC5F-35F2-41B3-924F-59DFF861E730}"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8"/>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017599" y="257175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440997" y="1885950"/>
            <a:ext cx="220218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71778" y="1885950"/>
            <a:ext cx="2199085"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5871778" y="257175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081B174-F76E-45C3-84E2-313F39E131AC}" type="datetime1">
              <a:rPr lang="en-US" smtClean="0"/>
              <a:t>9/5/2021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8"/>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99064" y="4873768"/>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426749" y="4297503"/>
            <a:ext cx="2197894"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425734" y="4873767"/>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53243" y="4297503"/>
            <a:ext cx="219908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53242"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853149" y="4873765"/>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F246D1-C82E-411E-ACFE-0A33ED96434B}" type="datetime1">
              <a:rPr lang="en-US" smtClean="0"/>
              <a:t>9/5/2021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94D03-951D-417B-BF39-FE32D84A1998}"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C9A5AB-8886-4BA3-8CFA-CCA90C184472}"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445AC-3C3B-46CE-B7CC-A6C99313014E}"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693677"/>
            <a:ext cx="6858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F0FCDB-E815-4925-BE7A-11075666137E}"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D087A-4CF5-4AA2-B753-E12EB8266761}"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1" y="1681163"/>
            <a:ext cx="3776661"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4739881" y="2505075"/>
            <a:ext cx="377666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D27D9-B8F6-463B-8A6B-CA524F4A3637}" type="datetime1">
              <a:rPr lang="en-US" smtClean="0"/>
              <a:t>9/5/2021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666C28-B278-47C8-B2A3-FE92A451314B}" type="datetime1">
              <a:rPr lang="en-US" smtClean="0"/>
              <a:t>9/5/2021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27855-23BD-42C1-B902-290E31DEEA06}" type="datetime1">
              <a:rPr lang="en-US" smtClean="0"/>
              <a:t>9/5/2021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1" y="2057400"/>
            <a:ext cx="2739019"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5D2BE0-32A3-496F-A08D-469FFFD8D09F}"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40001" y="2057400"/>
            <a:ext cx="2739019"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920EFE-72C0-4227-9BD6-7ACF14FE2F32}"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CC505D7-1002-4162-B837-51DAF1F01ABB}" type="datetime1">
              <a:rPr lang="en-US" smtClean="0"/>
              <a:t>9/5/2021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lvl1pPr algn="l" defTabSz="914400" rtl="0" eaLnBrk="1" latinLnBrk="0" hangingPunct="1">
        <a:lnSpc>
          <a:spcPct val="90000"/>
        </a:lnSpc>
        <a:spcBef>
          <a:spcPct val="0"/>
        </a:spcBef>
        <a:buNone/>
        <a:defRPr sz="48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600200"/>
            <a:ext cx="8229600" cy="1828800"/>
          </a:xfrm>
        </p:spPr>
        <p:txBody>
          <a:bodyPr>
            <a:normAutofit/>
          </a:bodyPr>
          <a:lstStyle/>
          <a:p>
            <a:pPr algn="l"/>
            <a:r>
              <a:rPr lang="en-US" sz="6000" dirty="0"/>
              <a:t>CSCI -112</a:t>
            </a:r>
            <a:br>
              <a:rPr lang="en-US" dirty="0"/>
            </a:br>
            <a:r>
              <a:rPr lang="en-US" sz="5000" dirty="0"/>
              <a:t>Introduction to computer Systems</a:t>
            </a:r>
          </a:p>
        </p:txBody>
      </p:sp>
      <p:sp>
        <p:nvSpPr>
          <p:cNvPr id="3" name="Subtitle 2"/>
          <p:cNvSpPr>
            <a:spLocks noGrp="1"/>
          </p:cNvSpPr>
          <p:nvPr>
            <p:ph type="subTitle" idx="1"/>
          </p:nvPr>
        </p:nvSpPr>
        <p:spPr>
          <a:xfrm>
            <a:off x="1371600" y="3657600"/>
            <a:ext cx="6400800" cy="1752600"/>
          </a:xfrm>
        </p:spPr>
        <p:txBody>
          <a:bodyPr/>
          <a:lstStyle/>
          <a:p>
            <a:r>
              <a:rPr lang="en-US" dirty="0"/>
              <a:t>Instructor: Santanu Banerjee</a:t>
            </a:r>
          </a:p>
        </p:txBody>
      </p:sp>
      <p:sp>
        <p:nvSpPr>
          <p:cNvPr id="7" name="Title 1"/>
          <p:cNvSpPr txBox="1">
            <a:spLocks/>
          </p:cNvSpPr>
          <p:nvPr/>
        </p:nvSpPr>
        <p:spPr>
          <a:xfrm>
            <a:off x="426186" y="3413760"/>
            <a:ext cx="2473570" cy="685801"/>
          </a:xfrm>
          <a:prstGeom prst="rect">
            <a:avLst/>
          </a:prstGeom>
        </p:spPr>
        <p:txBody>
          <a:bodyPr vert="horz" wrap="none" lIns="91440" tIns="45720" rIns="91440" bIns="45720" rtlCol="0" anchor="t">
            <a:no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fontAlgn="auto">
              <a:spcAft>
                <a:spcPts val="0"/>
              </a:spcAft>
            </a:pPr>
            <a:r>
              <a:rPr lang="en-US" sz="4400" dirty="0"/>
              <a:t>LAB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611188"/>
            <a:ext cx="8077200" cy="608012"/>
          </a:xfrm>
        </p:spPr>
        <p:txBody>
          <a:bodyPr>
            <a:noAutofit/>
          </a:bodyPr>
          <a:lstStyle/>
          <a:p>
            <a:r>
              <a:rPr lang="en-US" dirty="0"/>
              <a:t>Interpret numbers in 2’s complement or unsigned form</a:t>
            </a:r>
          </a:p>
        </p:txBody>
      </p:sp>
      <p:sp>
        <p:nvSpPr>
          <p:cNvPr id="79875" name="Rectangle 3"/>
          <p:cNvSpPr>
            <a:spLocks noGrp="1" noChangeArrowheads="1"/>
          </p:cNvSpPr>
          <p:nvPr>
            <p:ph idx="1"/>
          </p:nvPr>
        </p:nvSpPr>
        <p:spPr/>
        <p:txBody>
          <a:bodyPr>
            <a:normAutofit/>
          </a:bodyPr>
          <a:lstStyle/>
          <a:p>
            <a:pPr marL="0" indent="0">
              <a:buNone/>
            </a:pPr>
            <a:r>
              <a:rPr lang="en-US" dirty="0"/>
              <a:t>Convert the following numbers from unsigned or 2’s complement form(as specified)  into decimal form.</a:t>
            </a:r>
          </a:p>
          <a:p>
            <a:pPr marL="0" indent="0">
              <a:buNone/>
            </a:pPr>
            <a:r>
              <a:rPr lang="en-US" dirty="0">
                <a:latin typeface="Arial Narrow" panose="020B0606020202030204" pitchFamily="34" charset="0"/>
              </a:rPr>
              <a:t>Example:</a:t>
            </a:r>
          </a:p>
          <a:p>
            <a:pPr marL="0" indent="0">
              <a:buNone/>
            </a:pPr>
            <a:r>
              <a:rPr lang="en-US" dirty="0">
                <a:latin typeface="Arial" panose="020B0604020202020204" pitchFamily="34" charset="0"/>
                <a:cs typeface="Arial" panose="020B0604020202020204" pitchFamily="34" charset="0"/>
              </a:rPr>
              <a:t>2’S Complement: 00 00 F3 E1</a:t>
            </a:r>
          </a:p>
          <a:p>
            <a:pPr marL="0" indent="0">
              <a:buNone/>
            </a:pPr>
            <a:r>
              <a:rPr lang="en-US" dirty="0">
                <a:latin typeface="Arial" panose="020B0604020202020204" pitchFamily="34" charset="0"/>
                <a:cs typeface="Arial" panose="020B0604020202020204" pitchFamily="34" charset="0"/>
              </a:rPr>
              <a:t>Decimal: 62,433</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Unsigned: FF FE</a:t>
            </a:r>
          </a:p>
          <a:p>
            <a:pPr marL="0" indent="0">
              <a:buNone/>
            </a:pPr>
            <a:r>
              <a:rPr lang="en-US" dirty="0">
                <a:latin typeface="Arial" panose="020B0604020202020204" pitchFamily="34" charset="0"/>
                <a:cs typeface="Arial" panose="020B0604020202020204" pitchFamily="34" charset="0"/>
              </a:rPr>
              <a:t>Decimal: 65,534 </a:t>
            </a:r>
          </a:p>
          <a:p>
            <a:pPr marL="0" indent="0">
              <a:buNone/>
            </a:pPr>
            <a:endParaRPr lang="en-US" dirty="0"/>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04628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611188"/>
            <a:ext cx="8077200" cy="608012"/>
          </a:xfrm>
        </p:spPr>
        <p:txBody>
          <a:bodyPr>
            <a:noAutofit/>
          </a:bodyPr>
          <a:lstStyle/>
          <a:p>
            <a:r>
              <a:rPr lang="en-US" dirty="0"/>
              <a:t>Interpret numbers in 2’s complement or unsigned form</a:t>
            </a:r>
          </a:p>
        </p:txBody>
      </p:sp>
      <p:sp>
        <p:nvSpPr>
          <p:cNvPr id="79875" name="Rectangle 3"/>
          <p:cNvSpPr>
            <a:spLocks noGrp="1" noChangeArrowheads="1"/>
          </p:cNvSpPr>
          <p:nvPr>
            <p:ph idx="1"/>
          </p:nvPr>
        </p:nvSpPr>
        <p:spPr/>
        <p:txBody>
          <a:bodyPr>
            <a:normAutofit/>
          </a:bodyPr>
          <a:lstStyle/>
          <a:p>
            <a:pPr marL="0" indent="0">
              <a:buNone/>
            </a:pPr>
            <a:r>
              <a:rPr lang="pt-BR" dirty="0">
                <a:latin typeface="Arial Narrow" panose="020B0606020202030204" pitchFamily="34" charset="0"/>
              </a:rPr>
              <a:t>Find the corresponding decimal.</a:t>
            </a:r>
          </a:p>
          <a:p>
            <a:r>
              <a:rPr lang="pt-BR" dirty="0">
                <a:latin typeface="Arial" panose="020B0604020202020204" pitchFamily="34" charset="0"/>
                <a:cs typeface="Arial" panose="020B0604020202020204" pitchFamily="34" charset="0"/>
              </a:rPr>
              <a:t>2’S Complement: FF FF FE 03</a:t>
            </a:r>
          </a:p>
          <a:p>
            <a:r>
              <a:rPr lang="pt-BR" dirty="0">
                <a:latin typeface="Arial" panose="020B0604020202020204" pitchFamily="34" charset="0"/>
                <a:cs typeface="Arial" panose="020B0604020202020204" pitchFamily="34" charset="0"/>
              </a:rPr>
              <a:t>Unsigned: 56 2B 7F 1E</a:t>
            </a:r>
          </a:p>
          <a:p>
            <a:r>
              <a:rPr lang="pt-BR" dirty="0">
                <a:latin typeface="Arial" panose="020B0604020202020204" pitchFamily="34" charset="0"/>
                <a:cs typeface="Arial" panose="020B0604020202020204" pitchFamily="34" charset="0"/>
              </a:rPr>
              <a:t>2’S Complement: B6 4A</a:t>
            </a:r>
          </a:p>
          <a:p>
            <a:r>
              <a:rPr lang="pt-BR" dirty="0">
                <a:latin typeface="Arial" panose="020B0604020202020204" pitchFamily="34" charset="0"/>
                <a:cs typeface="Arial" panose="020B0604020202020204" pitchFamily="34" charset="0"/>
              </a:rPr>
              <a:t>Unsigned: AB 05</a:t>
            </a:r>
          </a:p>
          <a:p>
            <a:r>
              <a:rPr lang="pt-BR" dirty="0">
                <a:latin typeface="Arial" panose="020B0604020202020204" pitchFamily="34" charset="0"/>
                <a:cs typeface="Arial" panose="020B0604020202020204" pitchFamily="34" charset="0"/>
              </a:rPr>
              <a:t>2’S Complement: 7C</a:t>
            </a:r>
          </a:p>
          <a:p>
            <a:r>
              <a:rPr lang="pt-BR" dirty="0">
                <a:latin typeface="Arial" panose="020B0604020202020204" pitchFamily="34" charset="0"/>
                <a:cs typeface="Arial" panose="020B0604020202020204" pitchFamily="34" charset="0"/>
              </a:rPr>
              <a:t>Unsigned: 95</a:t>
            </a:r>
          </a:p>
        </p:txBody>
      </p:sp>
    </p:spTree>
    <p:extLst>
      <p:ext uri="{BB962C8B-B14F-4D97-AF65-F5344CB8AC3E}">
        <p14:creationId xmlns:p14="http://schemas.microsoft.com/office/powerpoint/2010/main" val="28705646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838200" y="2133600"/>
            <a:ext cx="7391400" cy="2438400"/>
          </a:xfrm>
          <a:prstGeom prst="rect">
            <a:avLst/>
          </a:prstGeom>
          <a:noFill/>
          <a:ln w="9525">
            <a:solidFill>
              <a:schemeClr val="tx1"/>
            </a:solidFill>
            <a:miter lim="800000"/>
            <a:headEnd/>
            <a:tailEnd/>
          </a:ln>
          <a:effectLst/>
        </p:spPr>
        <p:txBody>
          <a:bodyPr anchor="ctr"/>
          <a:lstStyle/>
          <a:p>
            <a:pPr algn="ctr" eaLnBrk="1" hangingPunct="1">
              <a:spcBef>
                <a:spcPct val="0"/>
              </a:spcBef>
            </a:pPr>
            <a:r>
              <a:rPr lang="en-US" sz="3600" dirty="0">
                <a:solidFill>
                  <a:schemeClr val="tx1"/>
                </a:solidFill>
              </a:rPr>
              <a:t> Character Codes</a:t>
            </a:r>
            <a:endParaRPr lang="en-US" sz="3200" dirty="0">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611188"/>
            <a:ext cx="8077200" cy="608012"/>
          </a:xfrm>
        </p:spPr>
        <p:txBody>
          <a:bodyPr>
            <a:noAutofit/>
          </a:bodyPr>
          <a:lstStyle/>
          <a:p>
            <a:r>
              <a:rPr lang="en-US" dirty="0"/>
              <a:t>Convert to ASCII</a:t>
            </a:r>
          </a:p>
        </p:txBody>
      </p:sp>
      <p:sp>
        <p:nvSpPr>
          <p:cNvPr id="79875" name="Rectangle 3"/>
          <p:cNvSpPr>
            <a:spLocks noGrp="1" noChangeArrowheads="1"/>
          </p:cNvSpPr>
          <p:nvPr>
            <p:ph idx="1"/>
          </p:nvPr>
        </p:nvSpPr>
        <p:spPr/>
        <p:txBody>
          <a:bodyPr>
            <a:normAutofit/>
          </a:bodyPr>
          <a:lstStyle/>
          <a:p>
            <a:pPr marL="0" indent="0">
              <a:buNone/>
            </a:pPr>
            <a:r>
              <a:rPr lang="en-US" dirty="0"/>
              <a:t>Find the ASCII codes for the characters in each of the following strings including any whitespace or punctuation characters. Carriage return(CR) and line feed(LF)  are shown together as CRLF to make it clear that there is no space character between them. Write the ASCII values in </a:t>
            </a:r>
            <a:r>
              <a:rPr lang="en-US" dirty="0" err="1"/>
              <a:t>heaxa</a:t>
            </a:r>
            <a:r>
              <a:rPr lang="en-US" dirty="0"/>
              <a:t>-decimal form.</a:t>
            </a:r>
          </a:p>
          <a:p>
            <a:pPr marL="0" indent="0">
              <a:buNone/>
            </a:pPr>
            <a:r>
              <a:rPr lang="en-US" dirty="0">
                <a:latin typeface="Arial Narrow" panose="020B0606020202030204" pitchFamily="34" charset="0"/>
              </a:rPr>
              <a:t>Example:</a:t>
            </a:r>
          </a:p>
          <a:p>
            <a:pPr marL="0" indent="0">
              <a:buNone/>
            </a:pPr>
            <a:r>
              <a:rPr lang="en-US" dirty="0" err="1">
                <a:latin typeface="Arial Narrow" panose="020B0606020202030204" pitchFamily="34" charset="0"/>
              </a:rPr>
              <a:t>String</a:t>
            </a:r>
            <a:r>
              <a:rPr lang="en-US" dirty="0" err="1">
                <a:latin typeface="Arial Narrow" panose="020B0606020202030204" pitchFamily="34" charset="0"/>
                <a:sym typeface="Wingdings" panose="05000000000000000000" pitchFamily="2" charset="2"/>
              </a:rPr>
              <a:t></a:t>
            </a:r>
            <a:r>
              <a:rPr lang="en-US" dirty="0" err="1">
                <a:latin typeface="Arial Narrow" panose="020B0606020202030204" pitchFamily="34" charset="0"/>
              </a:rPr>
              <a:t>Enter</a:t>
            </a:r>
            <a:r>
              <a:rPr lang="en-US" dirty="0">
                <a:latin typeface="Arial Narrow" panose="020B0606020202030204" pitchFamily="34" charset="0"/>
              </a:rPr>
              <a:t> value:</a:t>
            </a:r>
          </a:p>
          <a:p>
            <a:pPr marL="0" indent="0">
              <a:buNone/>
            </a:pPr>
            <a:r>
              <a:rPr lang="en-US" dirty="0">
                <a:latin typeface="Arial Narrow" panose="020B0606020202030204" pitchFamily="34" charset="0"/>
              </a:rPr>
              <a:t>ASCII</a:t>
            </a:r>
            <a:r>
              <a:rPr lang="en-US" dirty="0">
                <a:latin typeface="Arial Narrow" panose="020B0606020202030204" pitchFamily="34" charset="0"/>
                <a:sym typeface="Wingdings" panose="05000000000000000000" pitchFamily="2" charset="2"/>
              </a:rPr>
              <a:t>45 6e 74 65 72 20 76 61 6c 75 65 3a</a:t>
            </a:r>
            <a:endParaRPr lang="en-US" dirty="0">
              <a:latin typeface="Arial Narrow" panose="020B060602020203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90670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611188"/>
            <a:ext cx="8077200" cy="608012"/>
          </a:xfrm>
        </p:spPr>
        <p:txBody>
          <a:bodyPr>
            <a:noAutofit/>
          </a:bodyPr>
          <a:lstStyle/>
          <a:p>
            <a:r>
              <a:rPr lang="en-US" dirty="0"/>
              <a:t>Convert to ASCII</a:t>
            </a:r>
          </a:p>
        </p:txBody>
      </p:sp>
      <p:sp>
        <p:nvSpPr>
          <p:cNvPr id="79875" name="Rectangle 3"/>
          <p:cNvSpPr>
            <a:spLocks noGrp="1" noChangeArrowheads="1"/>
          </p:cNvSpPr>
          <p:nvPr>
            <p:ph idx="1"/>
          </p:nvPr>
        </p:nvSpPr>
        <p:spPr/>
        <p:txBody>
          <a:bodyPr>
            <a:normAutofit/>
          </a:bodyPr>
          <a:lstStyle/>
          <a:p>
            <a:r>
              <a:rPr lang="en-US" dirty="0">
                <a:latin typeface="Arial Narrow" panose="020B0606020202030204" pitchFamily="34" charset="0"/>
              </a:rPr>
              <a:t>Be Happy forever.</a:t>
            </a:r>
          </a:p>
          <a:p>
            <a:r>
              <a:rPr lang="en-US" dirty="0">
                <a:latin typeface="Arial Narrow" panose="020B0606020202030204" pitchFamily="34" charset="0"/>
              </a:rPr>
              <a:t>"What a wonderful Day!"</a:t>
            </a:r>
          </a:p>
          <a:p>
            <a:r>
              <a:rPr lang="en-US" dirty="0">
                <a:latin typeface="Arial Narrow" panose="020B0606020202030204" pitchFamily="34" charset="0"/>
              </a:rPr>
              <a:t>Is ABC far from XYZ ?</a:t>
            </a:r>
          </a:p>
          <a:p>
            <a:r>
              <a:rPr lang="en-US" dirty="0">
                <a:latin typeface="Arial Narrow" panose="020B0606020202030204" pitchFamily="34" charset="0"/>
              </a:rPr>
              <a:t>20+35=55</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56429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611188"/>
            <a:ext cx="8077200" cy="608012"/>
          </a:xfrm>
        </p:spPr>
        <p:txBody>
          <a:bodyPr>
            <a:noAutofit/>
          </a:bodyPr>
          <a:lstStyle/>
          <a:p>
            <a:r>
              <a:rPr lang="en-US" dirty="0"/>
              <a:t>Decode ASCII</a:t>
            </a:r>
          </a:p>
        </p:txBody>
      </p:sp>
      <p:sp>
        <p:nvSpPr>
          <p:cNvPr id="79875" name="Rectangle 3"/>
          <p:cNvSpPr>
            <a:spLocks noGrp="1" noChangeArrowheads="1"/>
          </p:cNvSpPr>
          <p:nvPr>
            <p:ph idx="1"/>
          </p:nvPr>
        </p:nvSpPr>
        <p:spPr/>
        <p:txBody>
          <a:bodyPr>
            <a:normAutofit/>
          </a:bodyPr>
          <a:lstStyle/>
          <a:p>
            <a:pPr marL="0" indent="0">
              <a:buNone/>
            </a:pPr>
            <a:r>
              <a:rPr lang="en-US" dirty="0"/>
              <a:t>What would be displayed if you output each of the following sequences of ASCII codes to a computer’s screen?</a:t>
            </a:r>
          </a:p>
          <a:p>
            <a:pPr marL="0" indent="0">
              <a:buNone/>
            </a:pPr>
            <a:r>
              <a:rPr lang="en-US" dirty="0">
                <a:latin typeface="Arial Narrow" panose="020B0606020202030204" pitchFamily="34" charset="0"/>
              </a:rPr>
              <a:t>Example:</a:t>
            </a:r>
          </a:p>
          <a:p>
            <a:pPr marL="0" indent="0">
              <a:buNone/>
            </a:pPr>
            <a:r>
              <a:rPr lang="en-US" dirty="0">
                <a:latin typeface="Arial Narrow" panose="020B0606020202030204" pitchFamily="34" charset="0"/>
              </a:rPr>
              <a:t>ASCII</a:t>
            </a:r>
            <a:r>
              <a:rPr lang="en-US" dirty="0">
                <a:latin typeface="Arial Narrow" panose="020B0606020202030204" pitchFamily="34" charset="0"/>
                <a:sym typeface="Wingdings" panose="05000000000000000000" pitchFamily="2" charset="2"/>
              </a:rPr>
              <a:t></a:t>
            </a:r>
            <a:r>
              <a:rPr lang="en-US" sz="1800" dirty="0">
                <a:latin typeface="Arial Narrow" panose="020B0606020202030204" pitchFamily="34" charset="0"/>
                <a:sym typeface="Wingdings" panose="05000000000000000000" pitchFamily="2" charset="2"/>
              </a:rPr>
              <a:t>62 6C 6F </a:t>
            </a:r>
            <a:r>
              <a:rPr lang="en-US" sz="1800" dirty="0" err="1">
                <a:latin typeface="Arial Narrow" panose="020B0606020202030204" pitchFamily="34" charset="0"/>
                <a:sym typeface="Wingdings" panose="05000000000000000000" pitchFamily="2" charset="2"/>
              </a:rPr>
              <a:t>6F</a:t>
            </a:r>
            <a:r>
              <a:rPr lang="en-US" sz="1800" dirty="0">
                <a:latin typeface="Arial Narrow" panose="020B0606020202030204" pitchFamily="34" charset="0"/>
                <a:sym typeface="Wingdings" panose="05000000000000000000" pitchFamily="2" charset="2"/>
              </a:rPr>
              <a:t> 64 2C 20 73 77 65 61 74 20 61 6E 64 20 74 65 61 72 73</a:t>
            </a:r>
            <a:endParaRPr lang="en-US" sz="1800" dirty="0">
              <a:latin typeface="Arial Narrow" panose="020B0606020202030204" pitchFamily="34" charset="0"/>
            </a:endParaRPr>
          </a:p>
          <a:p>
            <a:pPr marL="0" indent="0">
              <a:buNone/>
            </a:pPr>
            <a:r>
              <a:rPr lang="en-US" dirty="0" err="1">
                <a:latin typeface="Arial Narrow" panose="020B0606020202030204" pitchFamily="34" charset="0"/>
              </a:rPr>
              <a:t>Display</a:t>
            </a:r>
            <a:r>
              <a:rPr lang="en-US" dirty="0" err="1">
                <a:latin typeface="Arial Narrow" panose="020B0606020202030204" pitchFamily="34" charset="0"/>
                <a:sym typeface="Wingdings" panose="05000000000000000000" pitchFamily="2" charset="2"/>
              </a:rPr>
              <a:t></a:t>
            </a:r>
            <a:r>
              <a:rPr lang="en-US" dirty="0" err="1">
                <a:latin typeface="Arial Narrow" panose="020B0606020202030204" pitchFamily="34" charset="0"/>
              </a:rPr>
              <a:t>blood</a:t>
            </a:r>
            <a:r>
              <a:rPr lang="en-US" dirty="0">
                <a:latin typeface="Arial Narrow" panose="020B0606020202030204" pitchFamily="34" charset="0"/>
              </a:rPr>
              <a:t>, sweat and tears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5309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611188"/>
            <a:ext cx="8077200" cy="608012"/>
          </a:xfrm>
        </p:spPr>
        <p:txBody>
          <a:bodyPr>
            <a:noAutofit/>
          </a:bodyPr>
          <a:lstStyle/>
          <a:p>
            <a:r>
              <a:rPr lang="en-US" dirty="0"/>
              <a:t>Decode ASCII</a:t>
            </a:r>
          </a:p>
        </p:txBody>
      </p:sp>
      <p:sp>
        <p:nvSpPr>
          <p:cNvPr id="79875" name="Rectangle 3"/>
          <p:cNvSpPr>
            <a:spLocks noGrp="1" noChangeArrowheads="1"/>
          </p:cNvSpPr>
          <p:nvPr>
            <p:ph idx="1"/>
          </p:nvPr>
        </p:nvSpPr>
        <p:spPr>
          <a:xfrm>
            <a:off x="685800" y="1825625"/>
            <a:ext cx="7829550" cy="4351338"/>
          </a:xfrm>
        </p:spPr>
        <p:txBody>
          <a:bodyPr>
            <a:normAutofit/>
          </a:bodyPr>
          <a:lstStyle/>
          <a:p>
            <a:r>
              <a:rPr lang="en-US" sz="2400" dirty="0">
                <a:latin typeface="Arial Narrow" panose="020B0606020202030204" pitchFamily="34" charset="0"/>
              </a:rPr>
              <a:t>53 74 61 72 74 20 57 61 72 73 21 20 32 30 32 31 </a:t>
            </a:r>
          </a:p>
          <a:p>
            <a:endParaRPr lang="en-US" sz="2400" dirty="0">
              <a:latin typeface="Arial Narrow" panose="020B0606020202030204" pitchFamily="34" charset="0"/>
            </a:endParaRPr>
          </a:p>
          <a:p>
            <a:r>
              <a:rPr lang="en-US" sz="2400" dirty="0">
                <a:latin typeface="Arial Narrow" panose="020B0606020202030204" pitchFamily="34" charset="0"/>
              </a:rPr>
              <a:t>35 39 37 2E 33 32 </a:t>
            </a:r>
          </a:p>
          <a:p>
            <a:endParaRPr lang="en-US" sz="2400" dirty="0">
              <a:latin typeface="Arial Narrow" panose="020B0606020202030204" pitchFamily="34" charset="0"/>
            </a:endParaRPr>
          </a:p>
          <a:p>
            <a:r>
              <a:rPr lang="en-US" sz="2400" dirty="0">
                <a:latin typeface="Arial Narrow" panose="020B0606020202030204" pitchFamily="34" charset="0"/>
              </a:rPr>
              <a:t>49 44 23 20 30 30 37 2D 39 38 37 36 31 32 33 </a:t>
            </a:r>
          </a:p>
          <a:p>
            <a:endParaRPr lang="en-US" sz="2400" dirty="0">
              <a:latin typeface="Arial Narrow" panose="020B0606020202030204" pitchFamily="34" charset="0"/>
            </a:endParaRPr>
          </a:p>
          <a:p>
            <a:r>
              <a:rPr lang="en-US" sz="2400" dirty="0">
                <a:latin typeface="Arial Narrow" panose="020B0606020202030204" pitchFamily="34" charset="0"/>
              </a:rPr>
              <a:t>57 65 6C 63 6F 6D 65 20 42 61 63 6B 20 74 6F 20 43 53 55 46 21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10997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838200" y="2133600"/>
            <a:ext cx="7391400" cy="2438400"/>
          </a:xfrm>
          <a:prstGeom prst="rect">
            <a:avLst/>
          </a:prstGeom>
          <a:noFill/>
          <a:ln w="9525">
            <a:solidFill>
              <a:schemeClr val="tx1"/>
            </a:solidFill>
            <a:miter lim="800000"/>
            <a:headEnd/>
            <a:tailEnd/>
          </a:ln>
          <a:effectLst/>
        </p:spPr>
        <p:txBody>
          <a:bodyPr anchor="ctr"/>
          <a:lstStyle/>
          <a:p>
            <a:pPr algn="ctr" eaLnBrk="1" hangingPunct="1">
              <a:spcBef>
                <a:spcPct val="0"/>
              </a:spcBef>
            </a:pPr>
            <a:r>
              <a:rPr lang="en-US" sz="3600" dirty="0">
                <a:solidFill>
                  <a:schemeClr val="tx1"/>
                </a:solidFill>
              </a:rPr>
              <a:t> Unsigned and signed integers</a:t>
            </a:r>
            <a:endParaRPr lang="en-US" sz="3200" dirty="0">
              <a:solidFill>
                <a:schemeClr val="tx1"/>
              </a:solidFill>
            </a:endParaRPr>
          </a:p>
        </p:txBody>
      </p:sp>
    </p:spTree>
    <p:extLst>
      <p:ext uri="{BB962C8B-B14F-4D97-AF65-F5344CB8AC3E}">
        <p14:creationId xmlns:p14="http://schemas.microsoft.com/office/powerpoint/2010/main" val="8586819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611188"/>
            <a:ext cx="8077200" cy="608012"/>
          </a:xfrm>
        </p:spPr>
        <p:txBody>
          <a:bodyPr>
            <a:noAutofit/>
          </a:bodyPr>
          <a:lstStyle/>
          <a:p>
            <a:r>
              <a:rPr lang="en-US" dirty="0"/>
              <a:t>Convert to 2’s complement</a:t>
            </a:r>
          </a:p>
        </p:txBody>
      </p:sp>
      <p:sp>
        <p:nvSpPr>
          <p:cNvPr id="79875" name="Rectangle 3"/>
          <p:cNvSpPr>
            <a:spLocks noGrp="1" noChangeArrowheads="1"/>
          </p:cNvSpPr>
          <p:nvPr>
            <p:ph idx="1"/>
          </p:nvPr>
        </p:nvSpPr>
        <p:spPr/>
        <p:txBody>
          <a:bodyPr>
            <a:normAutofit/>
          </a:bodyPr>
          <a:lstStyle/>
          <a:p>
            <a:pPr marL="0" indent="0">
              <a:buNone/>
            </a:pPr>
            <a:r>
              <a:rPr lang="en-US" dirty="0"/>
              <a:t>Find 2’s complement form(in the specified length) of each of the following decimal numbers.</a:t>
            </a:r>
          </a:p>
          <a:p>
            <a:pPr marL="0" indent="0">
              <a:buNone/>
            </a:pPr>
            <a:r>
              <a:rPr lang="en-US" dirty="0">
                <a:latin typeface="Arial Narrow" panose="020B0606020202030204" pitchFamily="34" charset="0"/>
              </a:rPr>
              <a:t>Example:</a:t>
            </a:r>
          </a:p>
          <a:p>
            <a:pPr marL="0" indent="0">
              <a:buNone/>
            </a:pPr>
            <a:r>
              <a:rPr lang="en-US" dirty="0">
                <a:latin typeface="Arial Narrow" panose="020B0606020202030204" pitchFamily="34" charset="0"/>
              </a:rPr>
              <a:t>-4</a:t>
            </a:r>
          </a:p>
          <a:p>
            <a:pPr marL="0" indent="0">
              <a:buNone/>
            </a:pPr>
            <a:r>
              <a:rPr lang="en-US" dirty="0">
                <a:latin typeface="Arial Narrow" panose="020B0606020202030204" pitchFamily="34" charset="0"/>
              </a:rPr>
              <a:t>2’s comp doubleword(4 bytes) form: </a:t>
            </a:r>
            <a:r>
              <a:rPr lang="en-US" dirty="0"/>
              <a:t>FFFFFFFC</a:t>
            </a:r>
            <a:endParaRPr lang="en-US" dirty="0">
              <a:latin typeface="Arial" panose="020B0604020202020204" pitchFamily="34" charset="0"/>
              <a:cs typeface="Arial" panose="020B0604020202020204" pitchFamily="34" charset="0"/>
            </a:endParaRPr>
          </a:p>
          <a:p>
            <a:pPr marL="0" indent="0">
              <a:buNone/>
            </a:pPr>
            <a:r>
              <a:rPr lang="en-US" dirty="0">
                <a:latin typeface="Arial Narrow" panose="020B0606020202030204" pitchFamily="34" charset="0"/>
              </a:rPr>
              <a:t>2’s comp word(2 bytes) form: </a:t>
            </a:r>
            <a:r>
              <a:rPr lang="en-US" dirty="0"/>
              <a:t>FFFC</a:t>
            </a:r>
            <a:endParaRPr lang="en-US" dirty="0">
              <a:latin typeface="Arial" panose="020B0604020202020204" pitchFamily="34" charset="0"/>
              <a:cs typeface="Arial" panose="020B0604020202020204" pitchFamily="34" charset="0"/>
            </a:endParaRPr>
          </a:p>
          <a:p>
            <a:pPr marL="0" indent="0">
              <a:buNone/>
            </a:pPr>
            <a:r>
              <a:rPr lang="en-US" dirty="0">
                <a:latin typeface="Arial Narrow" panose="020B0606020202030204" pitchFamily="34" charset="0"/>
              </a:rPr>
              <a:t>2’s comp byte form: </a:t>
            </a:r>
            <a:r>
              <a:rPr lang="en-US" dirty="0"/>
              <a:t>FC</a:t>
            </a:r>
            <a:endParaRPr lang="en-US" dirty="0">
              <a:latin typeface="Arial" panose="020B0604020202020204" pitchFamily="34" charset="0"/>
              <a:cs typeface="Arial" panose="020B0604020202020204" pitchFamily="34" charset="0"/>
            </a:endParaRPr>
          </a:p>
          <a:p>
            <a:pPr marL="0" indent="0">
              <a:buNone/>
            </a:pPr>
            <a:endParaRPr lang="en-US" dirty="0"/>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412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611188"/>
            <a:ext cx="8077200" cy="608012"/>
          </a:xfrm>
        </p:spPr>
        <p:txBody>
          <a:bodyPr>
            <a:noAutofit/>
          </a:bodyPr>
          <a:lstStyle/>
          <a:p>
            <a:r>
              <a:rPr lang="en-US" dirty="0"/>
              <a:t>Convert to 2’s complement</a:t>
            </a:r>
          </a:p>
        </p:txBody>
      </p:sp>
      <p:sp>
        <p:nvSpPr>
          <p:cNvPr id="79875" name="Rectangle 3"/>
          <p:cNvSpPr>
            <a:spLocks noGrp="1" noChangeArrowheads="1"/>
          </p:cNvSpPr>
          <p:nvPr>
            <p:ph idx="1"/>
          </p:nvPr>
        </p:nvSpPr>
        <p:spPr>
          <a:xfrm>
            <a:off x="609600" y="1825625"/>
            <a:ext cx="7905750" cy="4351338"/>
          </a:xfrm>
        </p:spPr>
        <p:txBody>
          <a:bodyPr>
            <a:normAutofit/>
          </a:bodyPr>
          <a:lstStyle/>
          <a:p>
            <a:r>
              <a:rPr lang="en-US" dirty="0">
                <a:latin typeface="Arial" panose="020B0604020202020204" pitchFamily="34" charset="0"/>
                <a:cs typeface="Arial" panose="020B0604020202020204" pitchFamily="34" charset="0"/>
              </a:rPr>
              <a:t>To 2’s complement </a:t>
            </a:r>
            <a:r>
              <a:rPr lang="en-US" dirty="0" err="1">
                <a:latin typeface="Arial" panose="020B0604020202020204" pitchFamily="34" charset="0"/>
                <a:cs typeface="Arial" panose="020B0604020202020204" pitchFamily="34" charset="0"/>
              </a:rPr>
              <a:t>doubleword</a:t>
            </a:r>
            <a:r>
              <a:rPr lang="en-US" dirty="0">
                <a:latin typeface="Arial" panose="020B0604020202020204" pitchFamily="34" charset="0"/>
                <a:cs typeface="Arial" panose="020B0604020202020204" pitchFamily="34" charset="0"/>
              </a:rPr>
              <a:t>-length : 32767</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2’s complement word-length : -235</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2’s complement byte-length : -78</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0337635"/>
      </p:ext>
    </p:extLst>
  </p:cSld>
  <p:clrMapOvr>
    <a:masterClrMapping/>
  </p:clrMapOvr>
  <p:transition/>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5431</TotalTime>
  <Words>401</Words>
  <Application>Microsoft Office PowerPoint</Application>
  <PresentationFormat>On-screen Show (4:3)</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AvantGarde</vt:lpstr>
      <vt:lpstr>Corbel</vt:lpstr>
      <vt:lpstr>Times New Roman</vt:lpstr>
      <vt:lpstr>Depth</vt:lpstr>
      <vt:lpstr>CSCI -112 Introduction to computer Systems</vt:lpstr>
      <vt:lpstr>PowerPoint Presentation</vt:lpstr>
      <vt:lpstr>Convert to ASCII</vt:lpstr>
      <vt:lpstr>Convert to ASCII</vt:lpstr>
      <vt:lpstr>Decode ASCII</vt:lpstr>
      <vt:lpstr>Decode ASCII</vt:lpstr>
      <vt:lpstr>PowerPoint Presentation</vt:lpstr>
      <vt:lpstr>Convert to 2’s complement</vt:lpstr>
      <vt:lpstr>Convert to 2’s complement</vt:lpstr>
      <vt:lpstr>Interpret numbers in 2’s complement or unsigned form</vt:lpstr>
      <vt:lpstr>Interpret numbers in 2’s complement or unsigned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Science  Lecture 14:  Recursion Instructor:  Evan Korth New York University</dc:title>
  <dc:creator>Evan Korth</dc:creator>
  <cp:lastModifiedBy>Santanu Banerjee</cp:lastModifiedBy>
  <cp:revision>703</cp:revision>
  <dcterms:created xsi:type="dcterms:W3CDTF">2000-06-12T17:02:08Z</dcterms:created>
  <dcterms:modified xsi:type="dcterms:W3CDTF">2021-09-06T02:52:21Z</dcterms:modified>
</cp:coreProperties>
</file>