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handoutMasterIdLst>
    <p:handoutMasterId r:id="rId9"/>
  </p:handoutMasterIdLst>
  <p:sldIdLst>
    <p:sldId id="394" r:id="rId2"/>
    <p:sldId id="340" r:id="rId3"/>
    <p:sldId id="461" r:id="rId4"/>
    <p:sldId id="455" r:id="rId5"/>
    <p:sldId id="457" r:id="rId6"/>
    <p:sldId id="462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00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4" autoAdjust="0"/>
    <p:restoredTop sz="94660"/>
  </p:normalViewPr>
  <p:slideViewPr>
    <p:cSldViewPr>
      <p:cViewPr varScale="1">
        <p:scale>
          <a:sx n="114" d="100"/>
          <a:sy n="114" d="100"/>
        </p:scale>
        <p:origin x="12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fld id="{69B41F6B-37B6-4D76-9D52-0F083AD979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1038"/>
            <a:ext cx="4546600" cy="3408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16413"/>
            <a:ext cx="50704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fld id="{B7B67E3F-B727-40BE-8B8D-A925965E52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732D-C919-4748-9C35-700131B8F83C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0BA5-939D-4270-971B-09CFFE3D7015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0E5-4512-41DD-A8DA-800FE73B48D3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489-F8B1-4CCC-B55F-AD686BE34AD6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C5F-35F2-41B3-924F-59DFF861E730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B174-F76E-45C3-84E2-313F39E131AC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46D1-C82E-411E-ACFE-0A33ED96434B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4D03-951D-417B-BF39-FE32D84A1998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A5AB-8886-4BA3-8CFA-CCA90C184472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45AC-3C3B-46CE-B7CC-A6C99313014E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CDB-E815-4925-BE7A-11075666137E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87A-4CF5-4AA2-B753-E12EB8266761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27D9-B8F6-463B-8A6B-CA524F4A3637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6C28-B278-47C8-B2A3-FE92A451314B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7855-23BD-42C1-B902-290E31DEEA06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BE0-32A3-496F-A08D-469FFFD8D09F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0EFE-72C0-4227-9BD6-7ACF14FE2F32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C505D7-1002-4162-B837-51DAF1F01ABB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6002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CSCI -112</a:t>
            </a:r>
            <a:br>
              <a:rPr lang="en-US" dirty="0"/>
            </a:br>
            <a:r>
              <a:rPr lang="en-US" sz="5000" dirty="0"/>
              <a:t>Introduction to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/>
              <a:t>Instructor: Santanu Banerjee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186" y="3413760"/>
            <a:ext cx="2473570" cy="68580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400" dirty="0"/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Integer arithmetic exercise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Integer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vantGarde"/>
                <a:cs typeface="Courier New" panose="02070309020205020404" pitchFamily="49" charset="0"/>
              </a:rPr>
              <a:t>Total 10 points</a:t>
            </a:r>
          </a:p>
          <a:p>
            <a:pPr marL="0" indent="0">
              <a:buNone/>
            </a:pPr>
            <a:endParaRPr lang="en-US" dirty="0">
              <a:latin typeface="AvantGard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vantGarde"/>
                <a:cs typeface="Arial" panose="020B0604020202020204" pitchFamily="34" charset="0"/>
              </a:rPr>
              <a:t>For each instruction, </a:t>
            </a:r>
          </a:p>
          <a:p>
            <a:pPr marL="0" indent="0"/>
            <a:r>
              <a:rPr lang="en-US" dirty="0">
                <a:latin typeface="AvantGarde"/>
                <a:cs typeface="Arial" panose="020B0604020202020204" pitchFamily="34" charset="0"/>
              </a:rPr>
              <a:t> Give the 80x86 opcode and the total number of bytes of object code, including the prefix bytes. </a:t>
            </a:r>
          </a:p>
          <a:p>
            <a:pPr marL="0" indent="0"/>
            <a:r>
              <a:rPr lang="en-US" dirty="0">
                <a:latin typeface="AvantGarde"/>
                <a:cs typeface="Courier New" panose="02070309020205020404" pitchFamily="49" charset="0"/>
              </a:rPr>
              <a:t>Assume the “before” values when the given instruction is executed. Give the requested “after” values.</a:t>
            </a:r>
          </a:p>
          <a:p>
            <a:pPr marL="0" indent="0"/>
            <a:r>
              <a:rPr lang="en-US" dirty="0">
                <a:latin typeface="AvantGarde"/>
                <a:cs typeface="Courier New" panose="02070309020205020404" pitchFamily="49" charset="0"/>
              </a:rPr>
              <a:t>If any of the instruction cause any errors, identify the instruction.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1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basic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67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vantGarde"/>
                <a:cs typeface="Arial" panose="020B0604020202020204" pitchFamily="34" charset="0"/>
              </a:rPr>
              <a:t>(Provide </a:t>
            </a:r>
            <a:r>
              <a:rPr lang="en-US" dirty="0" err="1">
                <a:latin typeface="AvantGarde"/>
                <a:cs typeface="Arial" panose="020B0604020202020204" pitchFamily="34" charset="0"/>
              </a:rPr>
              <a:t>Opcode</a:t>
            </a:r>
            <a:r>
              <a:rPr lang="en-US" dirty="0">
                <a:latin typeface="AvantGarde"/>
                <a:cs typeface="Arial" panose="020B0604020202020204" pitchFamily="34" charset="0"/>
              </a:rPr>
              <a:t> &amp; #Bytes only)</a:t>
            </a:r>
          </a:p>
          <a:p>
            <a:pPr marL="0" indent="0">
              <a:buNone/>
            </a:pPr>
            <a:r>
              <a:rPr lang="en-US" dirty="0">
                <a:latin typeface="AvantGarde"/>
                <a:cs typeface="Arial" panose="020B0604020202020204" pitchFamily="34" charset="0"/>
              </a:rPr>
              <a:t>Assume that you are in 32-bit mode and that </a:t>
            </a:r>
            <a:r>
              <a:rPr lang="en-US" i="1" dirty="0" err="1">
                <a:latin typeface="AvantGarde"/>
                <a:cs typeface="Arial" panose="020B0604020202020204" pitchFamily="34" charset="0"/>
              </a:rPr>
              <a:t>wordOp</a:t>
            </a:r>
            <a:r>
              <a:rPr lang="en-US" dirty="0">
                <a:latin typeface="AvantGarde"/>
                <a:cs typeface="Arial" panose="020B0604020202020204" pitchFamily="34" charset="0"/>
              </a:rPr>
              <a:t> references to a word in data.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add dx,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wordOp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bl,dh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dec cl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neg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1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basic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77416"/>
              </p:ext>
            </p:extLst>
          </p:nvPr>
        </p:nvGraphicFramePr>
        <p:xfrm>
          <a:off x="762000" y="2286000"/>
          <a:ext cx="769620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84">
                  <a:extLst>
                    <a:ext uri="{9D8B030D-6E8A-4147-A177-3AD203B41FA5}">
                      <a16:colId xmlns:a16="http://schemas.microsoft.com/office/drawing/2014/main" val="1314436485"/>
                    </a:ext>
                  </a:extLst>
                </a:gridCol>
                <a:gridCol w="2234381">
                  <a:extLst>
                    <a:ext uri="{9D8B030D-6E8A-4147-A177-3AD203B41FA5}">
                      <a16:colId xmlns:a16="http://schemas.microsoft.com/office/drawing/2014/main" val="3781071561"/>
                    </a:ext>
                  </a:extLst>
                </a:gridCol>
                <a:gridCol w="1834535">
                  <a:extLst>
                    <a:ext uri="{9D8B030D-6E8A-4147-A177-3AD203B41FA5}">
                      <a16:colId xmlns:a16="http://schemas.microsoft.com/office/drawing/2014/main" val="2345932177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050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9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EBX: FF 0D F9 75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ECX: 01 C0 A1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EBX, ECX, SF, ZF, CF,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23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EBX: 00 61 01 32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ECX: FF 25 0F 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EBX, ECX, SF, ZF, CF, OF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CX: 0D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CX, SF, ZF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EAX: 00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00 00 01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EAX, SF, ZF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EBX: FF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EBX, SF, ZF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7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34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basic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8288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AvantGarde"/>
                <a:cs typeface="Arial" panose="020B0604020202020204" pitchFamily="34" charset="0"/>
              </a:rPr>
              <a:t>Add More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3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5607</TotalTime>
  <Words>234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AvantGarde</vt:lpstr>
      <vt:lpstr>Corbel</vt:lpstr>
      <vt:lpstr>Courier New</vt:lpstr>
      <vt:lpstr>Times New Roman</vt:lpstr>
      <vt:lpstr>Depth</vt:lpstr>
      <vt:lpstr>CSCI -112 Introduction to computer Systems</vt:lpstr>
      <vt:lpstr>PowerPoint Presentation</vt:lpstr>
      <vt:lpstr>Exercise Integer arithmetic</vt:lpstr>
      <vt:lpstr>Exercise basic arithmetic</vt:lpstr>
      <vt:lpstr>Exercise basic arithmetic</vt:lpstr>
      <vt:lpstr>Exercise basic arithmetic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Science  Lecture 14:  Recursion Instructor:  Evan Korth New York University</dc:title>
  <dc:creator>Evan Korth</dc:creator>
  <cp:lastModifiedBy>Santanu Banerjee</cp:lastModifiedBy>
  <cp:revision>722</cp:revision>
  <cp:lastPrinted>2016-02-16T07:37:48Z</cp:lastPrinted>
  <dcterms:created xsi:type="dcterms:W3CDTF">2000-06-12T17:02:08Z</dcterms:created>
  <dcterms:modified xsi:type="dcterms:W3CDTF">2021-10-03T07:01:35Z</dcterms:modified>
</cp:coreProperties>
</file>