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394" r:id="rId2"/>
    <p:sldId id="340" r:id="rId3"/>
    <p:sldId id="461" r:id="rId4"/>
    <p:sldId id="458" r:id="rId5"/>
    <p:sldId id="459" r:id="rId6"/>
    <p:sldId id="46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4660"/>
  </p:normalViewPr>
  <p:slideViewPr>
    <p:cSldViewPr>
      <p:cViewPr varScale="1">
        <p:scale>
          <a:sx n="114" d="100"/>
          <a:sy n="114" d="100"/>
        </p:scale>
        <p:origin x="12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Integer arithmetic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Integer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vantGarde"/>
                <a:cs typeface="Courier New" panose="02070309020205020404" pitchFamily="49" charset="0"/>
              </a:rPr>
              <a:t>Total 10 points</a:t>
            </a:r>
          </a:p>
          <a:p>
            <a:pPr marL="0" indent="0">
              <a:buNone/>
            </a:pPr>
            <a:endParaRPr lang="en-US" dirty="0">
              <a:latin typeface="AvantGard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vantGarde"/>
                <a:cs typeface="Arial" panose="020B0604020202020204" pitchFamily="34" charset="0"/>
              </a:rPr>
              <a:t>For each instruction, </a:t>
            </a:r>
          </a:p>
          <a:p>
            <a:pPr marL="0" indent="0"/>
            <a:r>
              <a:rPr lang="en-US" dirty="0">
                <a:latin typeface="AvantGarde"/>
                <a:cs typeface="Arial" panose="020B0604020202020204" pitchFamily="34" charset="0"/>
              </a:rPr>
              <a:t> Give the 80x86 opcode and the total number of bytes of object code, including the prefix bytes. </a:t>
            </a:r>
          </a:p>
          <a:p>
            <a:pPr marL="0" indent="0"/>
            <a:r>
              <a:rPr lang="en-US" dirty="0">
                <a:latin typeface="AvantGarde"/>
                <a:cs typeface="Courier New" panose="02070309020205020404" pitchFamily="49" charset="0"/>
              </a:rPr>
              <a:t>Assume the “before” values when the given instruction is executed. Give the requested “after” values.</a:t>
            </a:r>
          </a:p>
          <a:p>
            <a:pPr marL="0" indent="0"/>
            <a:r>
              <a:rPr lang="en-US" dirty="0">
                <a:latin typeface="AvantGarde"/>
                <a:cs typeface="Courier New" panose="02070309020205020404" pitchFamily="49" charset="0"/>
              </a:rPr>
              <a:t>If any of the instruction cause any errors, identify the instruction.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err="1"/>
              <a:t>mul</a:t>
            </a:r>
            <a:r>
              <a:rPr lang="en-US" dirty="0"/>
              <a:t>, </a:t>
            </a:r>
            <a:r>
              <a:rPr lang="en-US" dirty="0" err="1"/>
              <a:t>imul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2684"/>
              </p:ext>
            </p:extLst>
          </p:nvPr>
        </p:nvGraphicFramePr>
        <p:xfrm>
          <a:off x="685800" y="1600200"/>
          <a:ext cx="769620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84">
                  <a:extLst>
                    <a:ext uri="{9D8B030D-6E8A-4147-A177-3AD203B41FA5}">
                      <a16:colId xmlns:a16="http://schemas.microsoft.com/office/drawing/2014/main" val="1314436485"/>
                    </a:ext>
                  </a:extLst>
                </a:gridCol>
                <a:gridCol w="2234381">
                  <a:extLst>
                    <a:ext uri="{9D8B030D-6E8A-4147-A177-3AD203B41FA5}">
                      <a16:colId xmlns:a16="http://schemas.microsoft.com/office/drawing/2014/main" val="3781071561"/>
                    </a:ext>
                  </a:extLst>
                </a:gridCol>
                <a:gridCol w="1834535">
                  <a:extLst>
                    <a:ext uri="{9D8B030D-6E8A-4147-A177-3AD203B41FA5}">
                      <a16:colId xmlns:a16="http://schemas.microsoft.com/office/drawing/2014/main" val="2345932177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05008252"/>
                    </a:ext>
                  </a:extLst>
                </a:gridCol>
              </a:tblGrid>
              <a:tr h="121603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9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EAX: FF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E4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EBX: 00 00 00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EAX, EDX, CF,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3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EAX: FF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E4</a:t>
                      </a:r>
                    </a:p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value:</a:t>
                      </a: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EAX, EDX, CF, OF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EAX: FF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E4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EBX: 00 00 04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EAX, EDX, CF,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EAX: FF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E4</a:t>
                      </a:r>
                    </a:p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Dword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value:</a:t>
                      </a: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imul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EAX, EDX, CF,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4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4048"/>
              </p:ext>
            </p:extLst>
          </p:nvPr>
        </p:nvGraphicFramePr>
        <p:xfrm>
          <a:off x="914400" y="2590800"/>
          <a:ext cx="70802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23">
                  <a:extLst>
                    <a:ext uri="{9D8B030D-6E8A-4147-A177-3AD203B41FA5}">
                      <a16:colId xmlns:a16="http://schemas.microsoft.com/office/drawing/2014/main" val="1314436485"/>
                    </a:ext>
                  </a:extLst>
                </a:gridCol>
                <a:gridCol w="2055557">
                  <a:extLst>
                    <a:ext uri="{9D8B030D-6E8A-4147-A177-3AD203B41FA5}">
                      <a16:colId xmlns:a16="http://schemas.microsoft.com/office/drawing/2014/main" val="3781071561"/>
                    </a:ext>
                  </a:extLst>
                </a:gridCol>
                <a:gridCol w="2111022">
                  <a:extLst>
                    <a:ext uri="{9D8B030D-6E8A-4147-A177-3AD203B41FA5}">
                      <a16:colId xmlns:a16="http://schemas.microsoft.com/office/drawing/2014/main" val="2345932177"/>
                    </a:ext>
                  </a:extLst>
                </a:gridCol>
                <a:gridCol w="2380749">
                  <a:extLst>
                    <a:ext uri="{9D8B030D-6E8A-4147-A177-3AD203B41FA5}">
                      <a16:colId xmlns:a16="http://schemas.microsoft.com/office/drawing/2014/main" val="14050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9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EBX: 00 00 00 17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ECX: 00 00 00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EBX, CF,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3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EBX: 00 00 04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EBX, CF,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EDX: 00 00 00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imul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EAX, CF,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9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5459"/>
              </p:ext>
            </p:extLst>
          </p:nvPr>
        </p:nvGraphicFramePr>
        <p:xfrm>
          <a:off x="990600" y="2286000"/>
          <a:ext cx="708025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23">
                  <a:extLst>
                    <a:ext uri="{9D8B030D-6E8A-4147-A177-3AD203B41FA5}">
                      <a16:colId xmlns:a16="http://schemas.microsoft.com/office/drawing/2014/main" val="1314436485"/>
                    </a:ext>
                  </a:extLst>
                </a:gridCol>
                <a:gridCol w="2055557">
                  <a:extLst>
                    <a:ext uri="{9D8B030D-6E8A-4147-A177-3AD203B41FA5}">
                      <a16:colId xmlns:a16="http://schemas.microsoft.com/office/drawing/2014/main" val="3781071561"/>
                    </a:ext>
                  </a:extLst>
                </a:gridCol>
                <a:gridCol w="2111022">
                  <a:extLst>
                    <a:ext uri="{9D8B030D-6E8A-4147-A177-3AD203B41FA5}">
                      <a16:colId xmlns:a16="http://schemas.microsoft.com/office/drawing/2014/main" val="2345932177"/>
                    </a:ext>
                  </a:extLst>
                </a:gridCol>
                <a:gridCol w="2380749">
                  <a:extLst>
                    <a:ext uri="{9D8B030D-6E8A-4147-A177-3AD203B41FA5}">
                      <a16:colId xmlns:a16="http://schemas.microsoft.com/office/drawing/2014/main" val="14050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9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EDX: 00 00 00 00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EAX: 00 00 00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EBX: 00 00 00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0F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idiv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EDX,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EAX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3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FF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75</a:t>
                      </a: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 at count: FC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idiv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FF 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 at count: FC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011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306</Words>
  <Application>Microsoft Office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AvantGarde</vt:lpstr>
      <vt:lpstr>Corbel</vt:lpstr>
      <vt:lpstr>Times New Roman</vt:lpstr>
      <vt:lpstr>Depth</vt:lpstr>
      <vt:lpstr>CSCI -112 Introduction to computer Systems</vt:lpstr>
      <vt:lpstr>PowerPoint Presentation</vt:lpstr>
      <vt:lpstr>Exercise Integer arithmetic</vt:lpstr>
      <vt:lpstr>Exercise mul, imul</vt:lpstr>
      <vt:lpstr>Exercise Multiplication</vt:lpstr>
      <vt:lpstr>Exercise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722</cp:revision>
  <cp:lastPrinted>2016-02-16T07:37:48Z</cp:lastPrinted>
  <dcterms:created xsi:type="dcterms:W3CDTF">2000-06-12T17:02:08Z</dcterms:created>
  <dcterms:modified xsi:type="dcterms:W3CDTF">2021-10-10T23:39:26Z</dcterms:modified>
</cp:coreProperties>
</file>