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8" r:id="rId2"/>
    <p:sldId id="286" r:id="rId3"/>
    <p:sldId id="256" r:id="rId4"/>
    <p:sldId id="288" r:id="rId5"/>
    <p:sldId id="287" r:id="rId6"/>
    <p:sldId id="289" r:id="rId7"/>
    <p:sldId id="292" r:id="rId8"/>
    <p:sldId id="290" r:id="rId9"/>
    <p:sldId id="291" r:id="rId10"/>
    <p:sldId id="294" r:id="rId11"/>
    <p:sldId id="295" r:id="rId12"/>
    <p:sldId id="263" r:id="rId13"/>
    <p:sldId id="264" r:id="rId14"/>
    <p:sldId id="265" r:id="rId15"/>
    <p:sldId id="296" r:id="rId16"/>
    <p:sldId id="270" r:id="rId17"/>
    <p:sldId id="285" r:id="rId18"/>
    <p:sldId id="271" r:id="rId19"/>
    <p:sldId id="274" r:id="rId20"/>
    <p:sldId id="297" r:id="rId21"/>
    <p:sldId id="275" r:id="rId22"/>
    <p:sldId id="278" r:id="rId23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25"/>
      <p:bold r:id="rId26"/>
    </p:embeddedFont>
    <p:embeddedFont>
      <p:font typeface="Bebas Neue" panose="020B0604020202020204" charset="0"/>
      <p:regular r:id="rId27"/>
    </p:embeddedFon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Calisto MT" panose="02040603050505030304" pitchFamily="18" charset="0"/>
      <p:regular r:id="rId32"/>
      <p:bold r:id="rId33"/>
      <p:italic r:id="rId34"/>
      <p:boldItalic r:id="rId35"/>
    </p:embeddedFont>
    <p:embeddedFont>
      <p:font typeface="Rockwell" panose="02060603020205020403" pitchFamily="18" charset="0"/>
      <p:regular r:id="rId36"/>
      <p:bold r:id="rId37"/>
      <p:italic r:id="rId38"/>
      <p:boldItalic r:id="rId39"/>
    </p:embeddedFont>
    <p:embeddedFont>
      <p:font typeface="Saira Semi Condensed" panose="020B0604020202020204" charset="0"/>
      <p:regular r:id="rId40"/>
      <p:bold r:id="rId41"/>
    </p:embeddedFont>
    <p:embeddedFont>
      <p:font typeface="Saira SemiCondensed Ligh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909BB-344D-459A-9132-45C8A476C9A1}">
  <a:tblStyle styleId="{0D3909BB-344D-459A-9132-45C8A476C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 autoAdjust="0"/>
    <p:restoredTop sz="92294" autoAdjust="0"/>
  </p:normalViewPr>
  <p:slideViewPr>
    <p:cSldViewPr>
      <p:cViewPr>
        <p:scale>
          <a:sx n="65" d="100"/>
          <a:sy n="65" d="100"/>
        </p:scale>
        <p:origin x="1219" y="9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9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1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5"/>
          <p:cNvPicPr preferRelativeResize="0"/>
          <p:nvPr/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05688">
            <a:off x="5049424" y="1089687"/>
            <a:ext cx="3953451" cy="2641713"/>
          </a:xfrm>
          <a:prstGeom prst="triangle">
            <a:avLst>
              <a:gd name="adj" fmla="val 36600"/>
            </a:avLst>
          </a:prstGeom>
          <a:noFill/>
          <a:ln w="38100">
            <a:solidFill>
              <a:schemeClr val="bg1">
                <a:lumMod val="90000"/>
                <a:lumOff val="1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914400" y="2876550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b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!</a:t>
            </a:r>
            <a:endParaRPr sz="1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147BB4E-833F-4BE5-AB6C-89059E53E51E}"/>
              </a:ext>
            </a:extLst>
          </p:cNvPr>
          <p:cNvSpPr txBox="1"/>
          <p:nvPr/>
        </p:nvSpPr>
        <p:spPr>
          <a:xfrm>
            <a:off x="1107337" y="1418336"/>
            <a:ext cx="670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1DBDB"/>
                </a:solidFill>
              </a:rPr>
              <a:t>Computer vision </a:t>
            </a:r>
            <a:r>
              <a:rPr lang="en-US" sz="2800" b="1" dirty="0">
                <a:solidFill>
                  <a:schemeClr val="tx1"/>
                </a:solidFill>
              </a:rPr>
              <a:t>for analysis of </a:t>
            </a:r>
            <a:r>
              <a:rPr lang="en-US" sz="2800" b="1" dirty="0" err="1">
                <a:solidFill>
                  <a:schemeClr val="tx1"/>
                </a:solidFill>
              </a:rPr>
              <a:t>xrays</a:t>
            </a:r>
            <a:r>
              <a:rPr lang="en-US" sz="2800" b="1" dirty="0">
                <a:solidFill>
                  <a:schemeClr val="tx1"/>
                </a:solidFill>
              </a:rPr>
              <a:t> and scans..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For amazingly </a:t>
            </a:r>
            <a:r>
              <a:rPr lang="en-US" sz="3600" b="1" dirty="0">
                <a:solidFill>
                  <a:srgbClr val="81DBDB"/>
                </a:solidFill>
              </a:rPr>
              <a:t>accurate results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after referring through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thousands of sample data   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B021F2C-37D0-4767-AF5C-FD53CF3EC036}"/>
              </a:ext>
            </a:extLst>
          </p:cNvPr>
          <p:cNvSpPr txBox="1"/>
          <p:nvPr/>
        </p:nvSpPr>
        <p:spPr>
          <a:xfrm>
            <a:off x="979313" y="181476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1DBDB"/>
                </a:solidFill>
              </a:rPr>
              <a:t>Automate processes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 promote </a:t>
            </a:r>
          </a:p>
          <a:p>
            <a:pPr algn="ctr"/>
            <a:r>
              <a:rPr lang="en-US" sz="3600" b="1" dirty="0">
                <a:solidFill>
                  <a:srgbClr val="81DBDB"/>
                </a:solidFill>
              </a:rPr>
              <a:t>e- services</a:t>
            </a:r>
          </a:p>
        </p:txBody>
      </p:sp>
    </p:spTree>
    <p:extLst>
      <p:ext uri="{BB962C8B-B14F-4D97-AF65-F5344CB8AC3E}">
        <p14:creationId xmlns:p14="http://schemas.microsoft.com/office/powerpoint/2010/main" val="3708987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65142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SO  WHAT  DOES  A.T.A.C  DO ??</a:t>
            </a:r>
            <a:endParaRPr sz="5400"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52400" y="1352550"/>
            <a:ext cx="8991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Patient stats are recorded –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81DBDB"/>
                </a:solidFill>
              </a:rPr>
              <a:t>general details</a:t>
            </a:r>
          </a:p>
          <a:p>
            <a:pPr marL="0" indent="0">
              <a:buNone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81DBDB"/>
                </a:solidFill>
              </a:rPr>
              <a:t>medical details -</a:t>
            </a:r>
          </a:p>
          <a:p>
            <a:pPr marL="0" indent="0">
              <a:buNone/>
            </a:pPr>
            <a:r>
              <a:rPr lang="en-US" sz="2400" b="1" dirty="0"/>
              <a:t>			temperature</a:t>
            </a:r>
          </a:p>
          <a:p>
            <a:pPr marL="0" indent="0">
              <a:buNone/>
            </a:pPr>
            <a:r>
              <a:rPr lang="en-US" sz="2400" b="1" dirty="0"/>
              <a:t>			oximeter reading</a:t>
            </a:r>
          </a:p>
          <a:p>
            <a:pPr marL="0" indent="0"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spirometer</a:t>
            </a:r>
            <a:r>
              <a:rPr lang="en-US" sz="2400" b="1" dirty="0"/>
              <a:t>  reading (fev1 and </a:t>
            </a:r>
            <a:r>
              <a:rPr lang="en-US" sz="2400" b="1" dirty="0" err="1"/>
              <a:t>fvc</a:t>
            </a:r>
            <a:r>
              <a:rPr lang="en-US" sz="2400" b="1" dirty="0"/>
              <a:t> 									reading)</a:t>
            </a:r>
          </a:p>
          <a:p>
            <a:pPr marL="0" indent="0">
              <a:buNone/>
            </a:pPr>
            <a:r>
              <a:rPr lang="en-US" sz="2400" b="1" dirty="0"/>
              <a:t>			image of chest x ray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C:\Users\Admin\AppData\Local\Microsoft\Windows\Temporary Internet Files\Content.IE5\Y24KJES2\Green_checklist[1]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6115"/>
          <a:stretch>
            <a:fillRect/>
          </a:stretch>
        </p:blipFill>
        <p:spPr bwMode="auto">
          <a:xfrm>
            <a:off x="0" y="3158258"/>
            <a:ext cx="2819400" cy="1985242"/>
          </a:xfrm>
          <a:prstGeom prst="rect">
            <a:avLst/>
          </a:prstGeom>
          <a:noFill/>
        </p:spPr>
      </p:pic>
      <p:pic>
        <p:nvPicPr>
          <p:cNvPr id="1027" name="Picture 3" descr="C:\Users\Admin\AppData\Local\Microsoft\Windows\Temporary Internet Files\Content.IE5\J0FCD82W\665px-WikiProject_Council_project_list_icon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971550"/>
            <a:ext cx="2209800" cy="199380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157979-F255-4CDE-ABC3-EE388CB18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07" b="5091"/>
          <a:stretch/>
        </p:blipFill>
        <p:spPr>
          <a:xfrm>
            <a:off x="97731" y="1281850"/>
            <a:ext cx="6052939" cy="2931596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E0FFE-41D0-4DB5-A1DE-4EFE560993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679" b="6114"/>
          <a:stretch/>
        </p:blipFill>
        <p:spPr>
          <a:xfrm>
            <a:off x="2533325" y="2190750"/>
            <a:ext cx="6308789" cy="29527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7AE28-8F3D-4A06-B25F-1FE3694A2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" t="9720" r="1523" b="7564"/>
          <a:stretch/>
        </p:blipFill>
        <p:spPr>
          <a:xfrm>
            <a:off x="3429000" y="971550"/>
            <a:ext cx="5080678" cy="2396203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EFEA51-DC6C-458A-8260-FE0B397F233F}"/>
              </a:ext>
            </a:extLst>
          </p:cNvPr>
          <p:cNvSpPr txBox="1"/>
          <p:nvPr/>
        </p:nvSpPr>
        <p:spPr>
          <a:xfrm>
            <a:off x="791270" y="3246173"/>
            <a:ext cx="685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9898767687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1219200" y="1504950"/>
            <a:ext cx="20070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   INPUT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PROCESSED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SEVERITY OF THE CONDITION OF THE VIRUS IN ONES BODY</a:t>
            </a:r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581400" y="1504950"/>
            <a:ext cx="2007000" cy="3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Readings obtained</a:t>
            </a:r>
            <a:endParaRPr sz="200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485900" y="207645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486694" y="2913856"/>
            <a:ext cx="381000" cy="1588"/>
          </a:xfrm>
          <a:prstGeom prst="straightConnector1">
            <a:avLst/>
          </a:prstGeom>
          <a:ln w="28575">
            <a:solidFill>
              <a:srgbClr val="81DB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445;p21"/>
          <p:cNvSpPr txBox="1">
            <a:spLocks/>
          </p:cNvSpPr>
          <p:nvPr/>
        </p:nvSpPr>
        <p:spPr>
          <a:xfrm>
            <a:off x="4038600" y="2571750"/>
            <a:ext cx="2007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aira SemiCondensed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Critical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points of each  test are assessed and the  severity of the disease is predicted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38400" y="1581150"/>
            <a:ext cx="1066800" cy="1524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200400" y="3562350"/>
            <a:ext cx="685800" cy="6096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2647950"/>
            <a:ext cx="990600" cy="4572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24600" y="-95250"/>
            <a:ext cx="2560320" cy="5577840"/>
          </a:xfrm>
          <a:prstGeom prst="rect">
            <a:avLst/>
          </a:prstGeom>
          <a:solidFill>
            <a:schemeClr val="bg1"/>
          </a:solidFill>
          <a:ln w="28575">
            <a:solidFill>
              <a:srgbClr val="81DBD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completely  </a:t>
            </a:r>
            <a:r>
              <a:rPr lang="en-US" sz="3200" b="1" dirty="0">
                <a:solidFill>
                  <a:srgbClr val="81DBDB"/>
                </a:solidFill>
              </a:rPr>
              <a:t>automated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Result  generation </a:t>
            </a:r>
          </a:p>
        </p:txBody>
      </p:sp>
      <p:grpSp>
        <p:nvGrpSpPr>
          <p:cNvPr id="24" name="Google Shape;797;p38"/>
          <p:cNvGrpSpPr/>
          <p:nvPr/>
        </p:nvGrpSpPr>
        <p:grpSpPr>
          <a:xfrm rot="20566632">
            <a:off x="5431000" y="170707"/>
            <a:ext cx="1361481" cy="1376107"/>
            <a:chOff x="5975075" y="2327500"/>
            <a:chExt cx="420100" cy="388350"/>
          </a:xfrm>
        </p:grpSpPr>
        <p:sp>
          <p:nvSpPr>
            <p:cNvPr id="25" name="Google Shape;79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79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6200000" flipV="1">
            <a:off x="3390900" y="781050"/>
            <a:ext cx="609600" cy="53340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445;p21"/>
          <p:cNvSpPr txBox="1">
            <a:spLocks noGrp="1"/>
          </p:cNvSpPr>
          <p:nvPr>
            <p:ph type="body" idx="2"/>
          </p:nvPr>
        </p:nvSpPr>
        <p:spPr>
          <a:xfrm>
            <a:off x="1143000" y="209550"/>
            <a:ext cx="2159400" cy="914400"/>
          </a:xfrm>
          <a:prstGeom prst="rect">
            <a:avLst/>
          </a:prstGeom>
          <a:solidFill>
            <a:srgbClr val="81DBDB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Each  positive patient gets a unique id .</a:t>
            </a:r>
            <a:endParaRPr sz="200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-707375" y="1678924"/>
            <a:ext cx="1905000" cy="3305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" y="2571750"/>
            <a:ext cx="914400" cy="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28600" y="666750"/>
            <a:ext cx="914400" cy="7620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310231-4C25-459A-A380-4FBAA4D87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65" t="9630" r="29864" b="4074"/>
          <a:stretch/>
        </p:blipFill>
        <p:spPr>
          <a:xfrm>
            <a:off x="32262" y="183005"/>
            <a:ext cx="3828738" cy="44386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BBEC-CA19-406E-8DEA-89914590A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50" t="7914" r="28333" b="5790"/>
          <a:stretch/>
        </p:blipFill>
        <p:spPr>
          <a:xfrm>
            <a:off x="2279617" y="174019"/>
            <a:ext cx="4152900" cy="4438650"/>
          </a:xfrm>
          <a:prstGeom prst="rect">
            <a:avLst/>
          </a:prstGeom>
          <a:ln w="57150">
            <a:solidFill>
              <a:srgbClr val="81DBD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Future scope </a:t>
            </a:r>
            <a:endParaRPr sz="66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52578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First  step 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 </a:t>
            </a:r>
            <a:r>
              <a:rPr lang="en-US" sz="4000" b="1" dirty="0">
                <a:solidFill>
                  <a:srgbClr val="81DBDB"/>
                </a:solidFill>
              </a:rPr>
              <a:t>Standardizing</a:t>
            </a:r>
            <a:r>
              <a:rPr lang="en-US" sz="40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	   Healthcare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	</a:t>
            </a:r>
            <a:r>
              <a:rPr lang="en-US" b="1" dirty="0"/>
              <a:t>throughout  the nation</a:t>
            </a:r>
            <a:endParaRPr b="1" dirty="0"/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17" b="12914"/>
          <a:stretch>
            <a:fillRect/>
          </a:stretch>
        </p:blipFill>
        <p:spPr>
          <a:xfrm rot="1454461">
            <a:off x="5505097" y="41222"/>
            <a:ext cx="4341255" cy="2470256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04800" y="4248149"/>
            <a:ext cx="10058400" cy="100584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3855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Better 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9144000" cy="152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3125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*Hospital  bed  availability  system</a:t>
            </a:r>
          </a:p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*E- </a:t>
            </a:r>
            <a:r>
              <a:rPr lang="en-US" sz="2400" b="1" dirty="0" err="1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consultaion</a:t>
            </a:r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 facility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Future scope </a:t>
            </a:r>
            <a:endParaRPr sz="6600"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152400" y="1251549"/>
            <a:ext cx="52578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4000" b="1" dirty="0">
                <a:solidFill>
                  <a:srgbClr val="81DBDB"/>
                </a:solidFill>
              </a:rPr>
              <a:t>No more corruption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1" dirty="0"/>
              <a:t>in the healthcare sector due to  the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dirty="0">
                <a:solidFill>
                  <a:srgbClr val="81DBDB"/>
                </a:solidFill>
              </a:rPr>
              <a:t>extremely transparent system</a:t>
            </a:r>
          </a:p>
        </p:txBody>
      </p:sp>
      <p:pic>
        <p:nvPicPr>
          <p:cNvPr id="454" name="Google Shape;454;p22"/>
          <p:cNvPicPr preferRelativeResize="0"/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617" b="12914"/>
          <a:stretch>
            <a:fillRect/>
          </a:stretch>
        </p:blipFill>
        <p:spPr>
          <a:xfrm rot="1454461">
            <a:off x="5505097" y="41222"/>
            <a:ext cx="4341255" cy="2470256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-304800" y="4248149"/>
            <a:ext cx="10058400" cy="100584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3855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Better 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9144000" cy="1524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296425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*Patients can re-</a:t>
            </a:r>
            <a:r>
              <a:rPr lang="en-US" sz="2400" b="1" dirty="0" err="1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analyse</a:t>
            </a:r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their reports while sitting rite at home</a:t>
            </a:r>
          </a:p>
          <a:p>
            <a:r>
              <a:rPr lang="en-US" sz="2400" b="1" dirty="0">
                <a:solidFill>
                  <a:schemeClr val="bg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*easy to maintain medical records</a:t>
            </a:r>
          </a:p>
        </p:txBody>
      </p:sp>
    </p:spTree>
    <p:extLst>
      <p:ext uri="{BB962C8B-B14F-4D97-AF65-F5344CB8AC3E}">
        <p14:creationId xmlns:p14="http://schemas.microsoft.com/office/powerpoint/2010/main" val="513878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"/>
          <p:cNvSpPr txBox="1">
            <a:spLocks noGrp="1"/>
          </p:cNvSpPr>
          <p:nvPr>
            <p:ph type="ctrTitle" idx="4294967295"/>
          </p:nvPr>
        </p:nvSpPr>
        <p:spPr>
          <a:xfrm>
            <a:off x="1447800" y="2343150"/>
            <a:ext cx="6897600" cy="14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/>
              <a:t>Don’t trust our  app ?</a:t>
            </a:r>
            <a:endParaRPr sz="12000"/>
          </a:p>
        </p:txBody>
      </p:sp>
      <p:sp>
        <p:nvSpPr>
          <p:cNvPr id="549" name="Google Shape;549;p27"/>
          <p:cNvSpPr txBox="1">
            <a:spLocks noGrp="1"/>
          </p:cNvSpPr>
          <p:nvPr>
            <p:ph type="subTitle" idx="4294967295"/>
          </p:nvPr>
        </p:nvSpPr>
        <p:spPr>
          <a:xfrm>
            <a:off x="838200" y="4019550"/>
            <a:ext cx="6897600" cy="4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Think again  : )</a:t>
            </a:r>
            <a:endParaRPr sz="3200"/>
          </a:p>
        </p:txBody>
      </p:sp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584825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921;p38"/>
          <p:cNvGrpSpPr/>
          <p:nvPr/>
        </p:nvGrpSpPr>
        <p:grpSpPr>
          <a:xfrm rot="903477">
            <a:off x="2783964" y="-50374"/>
            <a:ext cx="4724400" cy="4572000"/>
            <a:chOff x="5241175" y="4959100"/>
            <a:chExt cx="539775" cy="517775"/>
          </a:xfrm>
        </p:grpSpPr>
        <p:sp>
          <p:nvSpPr>
            <p:cNvPr id="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011774">
            <a:off x="478215" y="525084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Mindblowing</a:t>
            </a:r>
            <a:r>
              <a:rPr lang="en-US" sz="48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 tech </a:t>
            </a:r>
          </a:p>
          <a:p>
            <a:r>
              <a:rPr lang="en-US" sz="4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used with </a:t>
            </a:r>
          </a:p>
          <a:p>
            <a:r>
              <a:rPr lang="en-US" sz="48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extreme accuracy</a:t>
            </a:r>
          </a:p>
        </p:txBody>
      </p:sp>
      <p:sp>
        <p:nvSpPr>
          <p:cNvPr id="4" name="TextBox 3"/>
          <p:cNvSpPr txBox="1"/>
          <p:nvPr/>
        </p:nvSpPr>
        <p:spPr>
          <a:xfrm rot="20727037">
            <a:off x="4638590" y="2046686"/>
            <a:ext cx="41910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  of a  </a:t>
            </a:r>
          </a:p>
          <a:p>
            <a:pPr algn="ctr"/>
            <a:r>
              <a:rPr lang="en-US" sz="3200" b="1" dirty="0">
                <a:solidFill>
                  <a:srgbClr val="81DBDB"/>
                </a:solidFill>
              </a:rPr>
              <a:t>highly  trained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neural  networks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  <a:r>
              <a:rPr lang="en-US" sz="3600" b="1" dirty="0">
                <a:solidFill>
                  <a:schemeClr val="tx1"/>
                </a:solidFill>
              </a:rPr>
              <a:t>model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that renders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81DBDB"/>
                </a:solidFill>
              </a:rPr>
              <a:t>high accuracy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40250"/>
            <a:ext cx="3276600" cy="63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All   hospitals.</a:t>
            </a:r>
            <a:endParaRPr sz="4800"/>
          </a:p>
        </p:txBody>
      </p:sp>
      <p:sp>
        <p:nvSpPr>
          <p:cNvPr id="557" name="Google Shape;5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220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Trillions of patients </a:t>
            </a:r>
            <a:endParaRPr sz="2100"/>
          </a:p>
        </p:txBody>
      </p:sp>
      <p:sp>
        <p:nvSpPr>
          <p:cNvPr id="558" name="Google Shape;5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11450"/>
            <a:ext cx="35052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Easy  results.</a:t>
            </a:r>
            <a:endParaRPr sz="4800"/>
          </a:p>
        </p:txBody>
      </p:sp>
      <p:sp>
        <p:nvSpPr>
          <p:cNvPr id="559" name="Google Shape;5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050952"/>
            <a:ext cx="7772400" cy="5019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The  most accurate</a:t>
            </a:r>
            <a:endParaRPr sz="2100" dirty="0"/>
          </a:p>
        </p:txBody>
      </p:sp>
      <p:sp>
        <p:nvSpPr>
          <p:cNvPr id="560" name="Google Shape;560;p28"/>
          <p:cNvSpPr txBox="1">
            <a:spLocks noGrp="1"/>
          </p:cNvSpPr>
          <p:nvPr>
            <p:ph type="ctrTitle" idx="4294967295"/>
          </p:nvPr>
        </p:nvSpPr>
        <p:spPr>
          <a:xfrm>
            <a:off x="656154" y="1783865"/>
            <a:ext cx="3276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Most  organized </a:t>
            </a:r>
            <a:endParaRPr sz="4800" dirty="0"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36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Satisfactory  treatment </a:t>
            </a:r>
            <a:endParaRPr sz="2100" dirty="0"/>
          </a:p>
        </p:txBody>
      </p:sp>
      <p:sp>
        <p:nvSpPr>
          <p:cNvPr id="562" name="Google Shape;562;p2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63" name="Google Shape;563;p28"/>
          <p:cNvSpPr/>
          <p:nvPr/>
        </p:nvSpPr>
        <p:spPr>
          <a:xfrm rot="5400000">
            <a:off x="13650" y="896300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 rot="5400000">
            <a:off x="13650" y="2217665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 rot="5400000">
            <a:off x="13650" y="3525200"/>
            <a:ext cx="435900" cy="4632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 rot="461788">
            <a:off x="4407253" y="-538441"/>
            <a:ext cx="609600" cy="6610350"/>
          </a:xfrm>
          <a:prstGeom prst="rect">
            <a:avLst/>
          </a:prstGeom>
          <a:solidFill>
            <a:srgbClr val="81D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1885950"/>
            <a:ext cx="320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buClr>
                <a:schemeClr val="accent1"/>
              </a:buClr>
              <a:buSzPts val="2400"/>
            </a:pPr>
            <a:r>
              <a:rPr lang="en-US" sz="2100" b="1" u="sng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  constantly  training  machine  for the  best  results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4350"/>
            <a:ext cx="3505200" cy="609600"/>
          </a:xfrm>
        </p:spPr>
        <p:txBody>
          <a:bodyPr/>
          <a:lstStyle/>
          <a:p>
            <a:r>
              <a:rPr lang="en-US" sz="4000" dirty="0"/>
              <a:t>Drawbacks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352550"/>
            <a:ext cx="9067800" cy="33855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  typical  doctor  patient  relationship is not  observed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26CC9-41F1-46E3-9016-62792BF5D064}"/>
              </a:ext>
            </a:extLst>
          </p:cNvPr>
          <p:cNvSpPr txBox="1"/>
          <p:nvPr/>
        </p:nvSpPr>
        <p:spPr>
          <a:xfrm>
            <a:off x="609600" y="4459873"/>
            <a:ext cx="9067800" cy="338554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This page is </a:t>
            </a:r>
            <a:r>
              <a:rPr lang="en-US" sz="1600" b="1" dirty="0" err="1">
                <a:solidFill>
                  <a:schemeClr val="bg1"/>
                </a:solidFill>
              </a:rPr>
              <a:t>kinda</a:t>
            </a:r>
            <a:r>
              <a:rPr lang="en-US" sz="1600" b="1" dirty="0">
                <a:solidFill>
                  <a:schemeClr val="bg1"/>
                </a:solidFill>
              </a:rPr>
              <a:t> empty  XD 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990600" y="0"/>
            <a:ext cx="4724400" cy="16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 am  </a:t>
            </a:r>
            <a:r>
              <a:rPr lang="en-US" sz="6600" dirty="0">
                <a:ln w="952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yaswanthi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495800" y="173355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And  this 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80035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Anju </a:t>
            </a:r>
            <a:r>
              <a:rPr lang="en-US" sz="6600" dirty="0" err="1">
                <a:ln w="9525"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vilashni</a:t>
            </a:r>
            <a:endParaRPr lang="en-US" sz="6600" dirty="0">
              <a:ln w="9525"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4350"/>
            <a:ext cx="3505200" cy="609600"/>
          </a:xfrm>
        </p:spPr>
        <p:txBody>
          <a:bodyPr/>
          <a:lstStyle/>
          <a:p>
            <a:r>
              <a:rPr lang="en-US" sz="4000" dirty="0"/>
              <a:t>Tech stacks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8814-60A9-4B38-88FF-DE0D57588CCF}"/>
              </a:ext>
            </a:extLst>
          </p:cNvPr>
          <p:cNvSpPr txBox="1"/>
          <p:nvPr/>
        </p:nvSpPr>
        <p:spPr>
          <a:xfrm>
            <a:off x="304800" y="1352550"/>
            <a:ext cx="6934200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-python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keras</a:t>
            </a: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 – 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tensorflow</a:t>
            </a: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 – for ml model – 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cnn</a:t>
            </a:r>
            <a:endParaRPr lang="en-IN" sz="3200" dirty="0">
              <a:solidFill>
                <a:schemeClr val="dk1"/>
              </a:solidFill>
              <a:latin typeface="Bahnschrift Condensed" panose="020B0502040204020203" pitchFamily="34" charset="0"/>
              <a:sym typeface="Bebas Neue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-database – sqlite3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-html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</a:t>
            </a:r>
            <a:r>
              <a:rPr lang="en-IN" sz="3200" dirty="0" err="1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css</a:t>
            </a:r>
            <a:endParaRPr lang="en-IN" sz="3200" dirty="0">
              <a:solidFill>
                <a:schemeClr val="dk1"/>
              </a:solidFill>
              <a:latin typeface="Bahnschrift Condensed" panose="020B0502040204020203" pitchFamily="34" charset="0"/>
              <a:sym typeface="Bebas Neue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-flask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200"/>
            </a:pPr>
            <a:r>
              <a:rPr lang="en-IN" sz="3200" dirty="0">
                <a:solidFill>
                  <a:schemeClr val="dk1"/>
                </a:solidFill>
                <a:latin typeface="Bahnschrift Condensed" panose="020B0502040204020203" pitchFamily="34" charset="0"/>
                <a:sym typeface="Bebas Neue"/>
              </a:rPr>
              <a:t>-jinja templates</a:t>
            </a:r>
          </a:p>
          <a:p>
            <a:endParaRPr lang="en-IN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3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606" name="Google Shape;606;p3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pSp>
        <p:nvGrpSpPr>
          <p:cNvPr id="607" name="Google Shape;607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08" name="Google Shape;60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7175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1200" y="0"/>
            <a:ext cx="502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 ..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Are  You </a:t>
            </a:r>
          </a:p>
          <a:p>
            <a:r>
              <a:rPr lang="en-US" sz="8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Ready  to</a:t>
            </a:r>
          </a:p>
          <a:p>
            <a:r>
              <a:rPr lang="en-US" sz="9600" dirty="0" err="1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a.t.a.c</a:t>
            </a:r>
            <a:r>
              <a:rPr lang="en-US" sz="9600" dirty="0">
                <a:solidFill>
                  <a:srgbClr val="81DBDB"/>
                </a:solidFill>
                <a:latin typeface="Bebas Neue"/>
                <a:ea typeface="Bebas Neue"/>
                <a:cs typeface="Bebas Neue"/>
                <a:sym typeface="Bebas Neue"/>
              </a:rPr>
              <a:t>  </a:t>
            </a:r>
            <a:r>
              <a:rPr lang="en-US" sz="9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641" name="Google Shape;64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thanks!</a:t>
            </a:r>
            <a:endParaRPr sz="12000" dirty="0"/>
          </a:p>
        </p:txBody>
      </p:sp>
      <p:sp>
        <p:nvSpPr>
          <p:cNvPr id="642" name="Google Shape;64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643" name="Google Shape;643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533400" y="6667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we’re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14550"/>
            <a:ext cx="3124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114550"/>
            <a:ext cx="4876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Coden’t</a:t>
            </a:r>
            <a:endParaRPr lang="en-US" sz="1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0" y="1962150"/>
            <a:ext cx="9875520" cy="822960"/>
          </a:xfrm>
          <a:prstGeom prst="rect">
            <a:avLst/>
          </a:prstGeom>
          <a:solidFill>
            <a:srgbClr val="81DBDB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Today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we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present 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to 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you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09600" y="1276350"/>
            <a:ext cx="10149840" cy="137160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      </a:t>
            </a:r>
            <a:r>
              <a:rPr lang="en-US" sz="1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A . T . a .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571750"/>
            <a:ext cx="533400" cy="31089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</a:p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588955"/>
            <a:ext cx="533400" cy="25545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-476250"/>
            <a:ext cx="533400" cy="193899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6291" y="4324350"/>
            <a:ext cx="6705600" cy="461665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sto MT" pitchFamily="18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alisto MT" pitchFamily="18" charset="0"/>
              </a:rPr>
              <a:t>YOURS TRULY .. CODEN’T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588955"/>
            <a:ext cx="533400" cy="255454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62B12-D9C9-42C3-B016-DA5E28E1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7167" y1="24833" x2="37167" y2="24833"/>
                        <a14:backgroundMark x1="37167" y1="24833" x2="37167" y2="24833"/>
                        <a14:backgroundMark x1="37167" y1="24833" x2="37167" y2="24833"/>
                        <a14:backgroundMark x1="44333" y1="20333" x2="44333" y2="20333"/>
                        <a14:backgroundMark x1="50667" y1="26500" x2="50667" y2="26500"/>
                        <a14:backgroundMark x1="61000" y1="26500" x2="61000" y2="26500"/>
                        <a14:backgroundMark x1="65000" y1="35833" x2="65000" y2="35833"/>
                        <a14:backgroundMark x1="38167" y1="39000" x2="38167" y2="39000"/>
                        <a14:backgroundMark x1="41500" y1="30500" x2="41500" y2="30500"/>
                        <a14:backgroundMark x1="39000" y1="48333" x2="39000" y2="48333"/>
                        <a14:backgroundMark x1="55667" y1="51333" x2="55667" y2="51333"/>
                        <a14:backgroundMark x1="71667" y1="41667" x2="71667" y2="41667"/>
                        <a14:backgroundMark x1="69333" y1="30167" x2="69333" y2="30167"/>
                        <a14:backgroundMark x1="70333" y1="28667" x2="70333" y2="28667"/>
                        <a14:backgroundMark x1="69000" y1="29667" x2="69000" y2="29667"/>
                        <a14:backgroundMark x1="61833" y1="17333" x2="61833" y2="17333"/>
                        <a14:backgroundMark x1="61833" y1="17167" x2="61833" y2="17167"/>
                        <a14:backgroundMark x1="61833" y1="17167" x2="61833" y2="17167"/>
                        <a14:backgroundMark x1="61833" y1="17167" x2="61833" y2="17167"/>
                        <a14:backgroundMark x1="61667" y1="17500" x2="61667" y2="17500"/>
                        <a14:backgroundMark x1="61667" y1="18500" x2="61667" y2="18500"/>
                        <a14:backgroundMark x1="59333" y1="19000" x2="59333" y2="19000"/>
                        <a14:backgroundMark x1="57500" y1="17333" x2="57500" y2="17333"/>
                        <a14:backgroundMark x1="25333" y1="28000" x2="25333" y2="28000"/>
                        <a14:backgroundMark x1="25333" y1="27833" x2="25333" y2="27833"/>
                        <a14:backgroundMark x1="27000" y1="28500" x2="27000" y2="28500"/>
                        <a14:backgroundMark x1="33333" y1="23500" x2="33333" y2="23500"/>
                        <a14:backgroundMark x1="33333" y1="23500" x2="33333" y2="23500"/>
                        <a14:backgroundMark x1="25667" y1="33333" x2="25667" y2="33333"/>
                        <a14:backgroundMark x1="27167" y1="39167" x2="27167" y2="39167"/>
                        <a14:backgroundMark x1="26500" y1="43833" x2="26500" y2="43833"/>
                        <a14:backgroundMark x1="40667" y1="58833" x2="40667" y2="58833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2600" y="1123950"/>
            <a:ext cx="22860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854" y="-230357"/>
            <a:ext cx="4953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Problem</a:t>
            </a:r>
            <a:r>
              <a:rPr lang="en-US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!!!</a:t>
            </a:r>
            <a:r>
              <a:rPr lang="en" sz="1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lang="en-US" sz="1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26" name="Picture 2" descr="C:\Users\Admin\AppData\Local\Microsoft\Windows\Temporary Internet Files\Content.IE5\J0FCD82W\worry-stickman[1]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66254" y="2505882"/>
            <a:ext cx="1365607" cy="216455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F420CA-0DD2-4D54-84D3-0ACFEA100179}"/>
              </a:ext>
            </a:extLst>
          </p:cNvPr>
          <p:cNvSpPr txBox="1"/>
          <p:nvPr/>
        </p:nvSpPr>
        <p:spPr>
          <a:xfrm>
            <a:off x="5295900" y="181361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Exclusively for this pandemic or any pandemic</a:t>
            </a:r>
            <a:r>
              <a:rPr lang="en-IN" dirty="0"/>
              <a:t>. </a:t>
            </a:r>
            <a:r>
              <a:rPr lang="en-US" altLang="ja-JP" sz="2400" b="1" i="0" dirty="0">
                <a:solidFill>
                  <a:srgbClr val="DCDDDE"/>
                </a:solidFill>
                <a:effectLst/>
                <a:latin typeface="Whitney"/>
              </a:rPr>
              <a:t>¯\_(</a:t>
            </a:r>
            <a:r>
              <a:rPr lang="ja-JP" altLang="en-US" sz="2400" b="1" i="0" dirty="0">
                <a:solidFill>
                  <a:srgbClr val="DCDDDE"/>
                </a:solidFill>
                <a:effectLst/>
                <a:latin typeface="Whitney"/>
              </a:rPr>
              <a:t>ツ</a:t>
            </a:r>
            <a:r>
              <a:rPr lang="en-US" altLang="ja-JP" sz="2400" b="1" i="0" dirty="0">
                <a:solidFill>
                  <a:srgbClr val="DCDDDE"/>
                </a:solidFill>
                <a:effectLst/>
                <a:latin typeface="Whitney"/>
              </a:rPr>
              <a:t>)_/¯</a:t>
            </a:r>
            <a:r>
              <a:rPr lang="en-IN" sz="24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EE3E1-D597-4FDC-B20F-8E0E4EEBE531}"/>
              </a:ext>
            </a:extLst>
          </p:cNvPr>
          <p:cNvSpPr txBox="1"/>
          <p:nvPr/>
        </p:nvSpPr>
        <p:spPr>
          <a:xfrm>
            <a:off x="2819400" y="2289570"/>
            <a:ext cx="72390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 NEED  ACCURATE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16CEB-0B1B-4132-8488-E755A56B6DD1}"/>
              </a:ext>
            </a:extLst>
          </p:cNvPr>
          <p:cNvSpPr txBox="1"/>
          <p:nvPr/>
        </p:nvSpPr>
        <p:spPr>
          <a:xfrm>
            <a:off x="3429000" y="2947774"/>
            <a:ext cx="7239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WE NEED  FASTER 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2457-4657-414E-AE9A-FBFA9E481586}"/>
              </a:ext>
            </a:extLst>
          </p:cNvPr>
          <p:cNvSpPr txBox="1"/>
          <p:nvPr/>
        </p:nvSpPr>
        <p:spPr>
          <a:xfrm>
            <a:off x="2438400" y="3590471"/>
            <a:ext cx="69342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NEED AN  EARLIER 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F46B-8BAA-4750-A5D7-7F8F04833D6D}"/>
              </a:ext>
            </a:extLst>
          </p:cNvPr>
          <p:cNvSpPr txBox="1"/>
          <p:nvPr/>
        </p:nvSpPr>
        <p:spPr>
          <a:xfrm>
            <a:off x="1905000" y="4195068"/>
            <a:ext cx="8001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WE NEED TO SAVE 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32BBA-E685-4169-8A65-3EF4BCED68EB}"/>
              </a:ext>
            </a:extLst>
          </p:cNvPr>
          <p:cNvSpPr txBox="1"/>
          <p:nvPr/>
        </p:nvSpPr>
        <p:spPr>
          <a:xfrm>
            <a:off x="1905000" y="1682663"/>
            <a:ext cx="80010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SAFETY OF STAFF AND PATIENTS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1AE12-0CD6-44D6-A817-AE0604081082}"/>
              </a:ext>
            </a:extLst>
          </p:cNvPr>
          <p:cNvSpPr txBox="1"/>
          <p:nvPr/>
        </p:nvSpPr>
        <p:spPr>
          <a:xfrm>
            <a:off x="2438400" y="3588161"/>
            <a:ext cx="6934200" cy="52322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WE NEED AN  EARLIER  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CF9A3-362E-4D45-9508-FC48DB42A974}"/>
              </a:ext>
            </a:extLst>
          </p:cNvPr>
          <p:cNvSpPr txBox="1"/>
          <p:nvPr/>
        </p:nvSpPr>
        <p:spPr>
          <a:xfrm>
            <a:off x="457200" y="4670440"/>
            <a:ext cx="11430000" cy="400110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ook Antiqua" pitchFamily="18" charset="0"/>
              </a:rPr>
              <a:t>EQUAL ACCESSIBILITY OF HEALTHCARE SERVICES TO ALL</a:t>
            </a:r>
            <a:endParaRPr lang="en-US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C6A7D-B7EE-4878-AAC6-E71243472D8D}"/>
              </a:ext>
            </a:extLst>
          </p:cNvPr>
          <p:cNvSpPr txBox="1"/>
          <p:nvPr/>
        </p:nvSpPr>
        <p:spPr>
          <a:xfrm>
            <a:off x="682336" y="1192771"/>
            <a:ext cx="9258300" cy="461665"/>
          </a:xfrm>
          <a:prstGeom prst="rect">
            <a:avLst/>
          </a:prstGeom>
          <a:solidFill>
            <a:srgbClr val="81DBD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ook Antiqua" pitchFamily="18" charset="0"/>
              </a:rPr>
              <a:t>EASIER AND FLEXIBLE PROCEDURE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36A-E983-4A4D-AAB3-BCA2F6B77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647950"/>
            <a:ext cx="6475200" cy="798900"/>
          </a:xfrm>
        </p:spPr>
        <p:txBody>
          <a:bodyPr/>
          <a:lstStyle/>
          <a:p>
            <a:r>
              <a:rPr lang="en-IN" dirty="0"/>
              <a:t>WOAH </a:t>
            </a:r>
            <a:r>
              <a:rPr lang="en-IN" dirty="0" err="1"/>
              <a:t>WOAH</a:t>
            </a:r>
            <a:r>
              <a:rPr lang="en-IN" dirty="0"/>
              <a:t> wait!!…</a:t>
            </a:r>
            <a:br>
              <a:rPr lang="en-IN" dirty="0"/>
            </a:br>
            <a:r>
              <a:rPr lang="en-IN" dirty="0"/>
              <a:t>THE LIST IS GETTING TOO BIG </a:t>
            </a:r>
          </a:p>
        </p:txBody>
      </p:sp>
    </p:spTree>
    <p:extLst>
      <p:ext uri="{BB962C8B-B14F-4D97-AF65-F5344CB8AC3E}">
        <p14:creationId xmlns:p14="http://schemas.microsoft.com/office/powerpoint/2010/main" val="338640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14;p19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457200" y="778086"/>
            <a:ext cx="5371150" cy="2811900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0" dirty="0"/>
              <a:t>Crazy </a:t>
            </a:r>
            <a:br>
              <a:rPr lang="en-IN" sz="12000" dirty="0"/>
            </a:br>
            <a:r>
              <a:rPr lang="en-IN" sz="12000" dirty="0"/>
              <a:t>  pandemic</a:t>
            </a:r>
            <a:endParaRPr sz="12000" dirty="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4294967295"/>
          </p:nvPr>
        </p:nvSpPr>
        <p:spPr>
          <a:xfrm>
            <a:off x="-2133600" y="3715166"/>
            <a:ext cx="13106399" cy="864000"/>
          </a:xfrm>
          <a:prstGeom prst="rect">
            <a:avLst/>
          </a:prstGeom>
          <a:solidFill>
            <a:srgbClr val="81DBDB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6000" b="1" dirty="0"/>
              <a:t>       	        </a:t>
            </a:r>
            <a:r>
              <a:rPr lang="en-IN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SIMPLE  SOLUTION</a:t>
            </a:r>
            <a:endParaRPr sz="6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6475200" cy="593700"/>
          </a:xfrm>
        </p:spPr>
        <p:txBody>
          <a:bodyPr/>
          <a:lstStyle/>
          <a:p>
            <a:r>
              <a:rPr lang="en-US" sz="6000" dirty="0"/>
              <a:t>Solution – 3 STEPS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205365" y="1668964"/>
            <a:ext cx="670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</a:t>
            </a:r>
            <a:r>
              <a:rPr lang="en-US" sz="3600" b="1" dirty="0">
                <a:solidFill>
                  <a:srgbClr val="81DBDB"/>
                </a:solidFill>
              </a:rPr>
              <a:t>nationalize</a:t>
            </a:r>
            <a:r>
              <a:rPr lang="en-US" sz="2800" b="1" dirty="0">
                <a:solidFill>
                  <a:schemeClr val="tx1"/>
                </a:solidFill>
              </a:rPr>
              <a:t> our healthcare facilities..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to make it </a:t>
            </a:r>
            <a:r>
              <a:rPr lang="en-US" sz="3600" b="1" dirty="0">
                <a:solidFill>
                  <a:srgbClr val="81DBDB"/>
                </a:solidFill>
              </a:rPr>
              <a:t>easy</a:t>
            </a:r>
            <a:r>
              <a:rPr lang="en-US" sz="2800" b="1" dirty="0">
                <a:solidFill>
                  <a:schemeClr val="tx1"/>
                </a:solidFill>
              </a:rPr>
              <a:t> for patients to access them at any part of the country</a:t>
            </a:r>
          </a:p>
        </p:txBody>
      </p:sp>
      <p:grpSp>
        <p:nvGrpSpPr>
          <p:cNvPr id="6" name="Google Shape;921;p38"/>
          <p:cNvGrpSpPr/>
          <p:nvPr/>
        </p:nvGrpSpPr>
        <p:grpSpPr>
          <a:xfrm>
            <a:off x="-228600" y="3181350"/>
            <a:ext cx="1447800" cy="1295400"/>
            <a:chOff x="5241175" y="4959100"/>
            <a:chExt cx="539775" cy="517775"/>
          </a:xfrm>
        </p:grpSpPr>
        <p:sp>
          <p:nvSpPr>
            <p:cNvPr id="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oogle Shape;921;p38"/>
          <p:cNvGrpSpPr/>
          <p:nvPr/>
        </p:nvGrpSpPr>
        <p:grpSpPr>
          <a:xfrm>
            <a:off x="1524000" y="4019550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oogle Shape;921;p38"/>
          <p:cNvGrpSpPr/>
          <p:nvPr/>
        </p:nvGrpSpPr>
        <p:grpSpPr>
          <a:xfrm>
            <a:off x="457200" y="3790950"/>
            <a:ext cx="1524000" cy="1499660"/>
            <a:chOff x="5241175" y="4959100"/>
            <a:chExt cx="539775" cy="517775"/>
          </a:xfrm>
        </p:grpSpPr>
        <p:sp>
          <p:nvSpPr>
            <p:cNvPr id="21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oogle Shape;921;p38"/>
          <p:cNvGrpSpPr/>
          <p:nvPr/>
        </p:nvGrpSpPr>
        <p:grpSpPr>
          <a:xfrm>
            <a:off x="-152400" y="41719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28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oogle Shape;921;p38"/>
          <p:cNvGrpSpPr/>
          <p:nvPr/>
        </p:nvGrpSpPr>
        <p:grpSpPr>
          <a:xfrm>
            <a:off x="-228600" y="24955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5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oogle Shape;921;p38"/>
          <p:cNvGrpSpPr/>
          <p:nvPr/>
        </p:nvGrpSpPr>
        <p:grpSpPr>
          <a:xfrm>
            <a:off x="1752600" y="44767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42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" name="Google Shape;921;p38"/>
          <p:cNvGrpSpPr/>
          <p:nvPr/>
        </p:nvGrpSpPr>
        <p:grpSpPr>
          <a:xfrm>
            <a:off x="7162800" y="0"/>
            <a:ext cx="1447800" cy="1295400"/>
            <a:chOff x="5241175" y="4959100"/>
            <a:chExt cx="539775" cy="517775"/>
          </a:xfrm>
        </p:grpSpPr>
        <p:sp>
          <p:nvSpPr>
            <p:cNvPr id="49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Google Shape;921;p38"/>
          <p:cNvGrpSpPr/>
          <p:nvPr/>
        </p:nvGrpSpPr>
        <p:grpSpPr>
          <a:xfrm rot="586558">
            <a:off x="7812453" y="556647"/>
            <a:ext cx="1524000" cy="1499660"/>
            <a:chOff x="5241175" y="4959100"/>
            <a:chExt cx="539775" cy="517775"/>
          </a:xfrm>
        </p:grpSpPr>
        <p:sp>
          <p:nvSpPr>
            <p:cNvPr id="56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921;p38"/>
          <p:cNvGrpSpPr/>
          <p:nvPr/>
        </p:nvGrpSpPr>
        <p:grpSpPr>
          <a:xfrm>
            <a:off x="6172200" y="-247650"/>
            <a:ext cx="914400" cy="90911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63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" name="Google Shape;921;p38"/>
          <p:cNvGrpSpPr/>
          <p:nvPr/>
        </p:nvGrpSpPr>
        <p:grpSpPr>
          <a:xfrm>
            <a:off x="8382000" y="-171450"/>
            <a:ext cx="762000" cy="762000"/>
            <a:chOff x="5241175" y="4959100"/>
            <a:chExt cx="539775" cy="517775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70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" name="Google Shape;921;p38"/>
          <p:cNvGrpSpPr/>
          <p:nvPr/>
        </p:nvGrpSpPr>
        <p:grpSpPr>
          <a:xfrm>
            <a:off x="6858000" y="-247650"/>
            <a:ext cx="1066800" cy="111866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7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" name="Google Shape;921;p38"/>
          <p:cNvGrpSpPr/>
          <p:nvPr/>
        </p:nvGrpSpPr>
        <p:grpSpPr>
          <a:xfrm rot="1669347">
            <a:off x="8300683" y="1778353"/>
            <a:ext cx="1066800" cy="895350"/>
            <a:chOff x="5241175" y="4959100"/>
            <a:chExt cx="539775" cy="5177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4" name="Google Shape;92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92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92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92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92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92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490</Words>
  <Application>Microsoft Office PowerPoint</Application>
  <PresentationFormat>On-screen Show (16:9)</PresentationFormat>
  <Paragraphs>138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Whitney</vt:lpstr>
      <vt:lpstr>Book Antiqua</vt:lpstr>
      <vt:lpstr>Saira SemiCondensed Light</vt:lpstr>
      <vt:lpstr>Bahnschrift Condensed</vt:lpstr>
      <vt:lpstr>Calisto MT</vt:lpstr>
      <vt:lpstr>Rockwell</vt:lpstr>
      <vt:lpstr>Saira Semi Condensed</vt:lpstr>
      <vt:lpstr>Arial</vt:lpstr>
      <vt:lpstr>Bebas Neue</vt:lpstr>
      <vt:lpstr>Dardanius template</vt:lpstr>
      <vt:lpstr>Hello world !</vt:lpstr>
      <vt:lpstr>I  am  yaswanthi </vt:lpstr>
      <vt:lpstr>And  we’re </vt:lpstr>
      <vt:lpstr>       Today                     we                          present                                           to                                              you ….</vt:lpstr>
      <vt:lpstr>PowerPoint Presentation</vt:lpstr>
      <vt:lpstr>PowerPoint Presentation</vt:lpstr>
      <vt:lpstr>WOAH WOAH wait!!… THE LIST IS GETTING TOO BIG </vt:lpstr>
      <vt:lpstr>Crazy    pandemic</vt:lpstr>
      <vt:lpstr>Solution – 3 STEPS </vt:lpstr>
      <vt:lpstr>Solution – 3 STEPS </vt:lpstr>
      <vt:lpstr>Solution – 3 STEPS </vt:lpstr>
      <vt:lpstr>SO  WHAT  DOES  A.T.A.C  DO ??</vt:lpstr>
      <vt:lpstr>PowerPoint Presentation</vt:lpstr>
      <vt:lpstr>Future scope </vt:lpstr>
      <vt:lpstr>Future scope </vt:lpstr>
      <vt:lpstr>Don’t trust our  app ?</vt:lpstr>
      <vt:lpstr>PowerPoint Presentation</vt:lpstr>
      <vt:lpstr>All   hospitals.</vt:lpstr>
      <vt:lpstr>Drawbacks </vt:lpstr>
      <vt:lpstr>Tech stacks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!</dc:title>
  <dc:creator>Yaswanthi</dc:creator>
  <cp:lastModifiedBy>yaswanthi mohan</cp:lastModifiedBy>
  <cp:revision>132</cp:revision>
  <dcterms:modified xsi:type="dcterms:W3CDTF">2020-11-21T22:38:36Z</dcterms:modified>
</cp:coreProperties>
</file>