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5" r:id="rId4"/>
    <p:sldId id="258" r:id="rId5"/>
    <p:sldId id="259" r:id="rId6"/>
    <p:sldId id="272" r:id="rId7"/>
    <p:sldId id="260" r:id="rId8"/>
    <p:sldId id="269" r:id="rId9"/>
    <p:sldId id="261" r:id="rId10"/>
    <p:sldId id="270" r:id="rId11"/>
    <p:sldId id="262" r:id="rId12"/>
    <p:sldId id="263" r:id="rId13"/>
    <p:sldId id="268" r:id="rId14"/>
    <p:sldId id="26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31" autoAdjust="0"/>
    <p:restoredTop sz="94662" autoAdjust="0"/>
  </p:normalViewPr>
  <p:slideViewPr>
    <p:cSldViewPr>
      <p:cViewPr varScale="1">
        <p:scale>
          <a:sx n="70" d="100"/>
          <a:sy n="70" d="100"/>
        </p:scale>
        <p:origin x="-846"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28FBD1F-30B6-4AB6-BA1E-68CC2686EAC4}" type="datetimeFigureOut">
              <a:rPr lang="en-IN" smtClean="0"/>
              <a:t>07-11-2022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4B072D-8607-4735-801C-5271A56A0B69}" type="slidenum">
              <a:rPr lang="en-IN" smtClean="0"/>
              <a:t>‹#›</a:t>
            </a:fld>
            <a:endParaRPr lang="en-IN"/>
          </a:p>
        </p:txBody>
      </p:sp>
    </p:spTree>
    <p:extLst>
      <p:ext uri="{BB962C8B-B14F-4D97-AF65-F5344CB8AC3E}">
        <p14:creationId xmlns:p14="http://schemas.microsoft.com/office/powerpoint/2010/main" val="92793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28FBD1F-30B6-4AB6-BA1E-68CC2686EAC4}" type="datetimeFigureOut">
              <a:rPr lang="en-IN" smtClean="0"/>
              <a:t>07-11-2022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4B072D-8607-4735-801C-5271A56A0B69}" type="slidenum">
              <a:rPr lang="en-IN" smtClean="0"/>
              <a:t>‹#›</a:t>
            </a:fld>
            <a:endParaRPr lang="en-IN"/>
          </a:p>
        </p:txBody>
      </p:sp>
    </p:spTree>
    <p:extLst>
      <p:ext uri="{BB962C8B-B14F-4D97-AF65-F5344CB8AC3E}">
        <p14:creationId xmlns:p14="http://schemas.microsoft.com/office/powerpoint/2010/main" val="2171083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28FBD1F-30B6-4AB6-BA1E-68CC2686EAC4}" type="datetimeFigureOut">
              <a:rPr lang="en-IN" smtClean="0"/>
              <a:t>07-11-2022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4B072D-8607-4735-801C-5271A56A0B69}" type="slidenum">
              <a:rPr lang="en-IN" smtClean="0"/>
              <a:t>‹#›</a:t>
            </a:fld>
            <a:endParaRPr lang="en-IN"/>
          </a:p>
        </p:txBody>
      </p:sp>
    </p:spTree>
    <p:extLst>
      <p:ext uri="{BB962C8B-B14F-4D97-AF65-F5344CB8AC3E}">
        <p14:creationId xmlns:p14="http://schemas.microsoft.com/office/powerpoint/2010/main" val="1724310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28FBD1F-30B6-4AB6-BA1E-68CC2686EAC4}" type="datetimeFigureOut">
              <a:rPr lang="en-IN" smtClean="0"/>
              <a:t>07-11-2022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4B072D-8607-4735-801C-5271A56A0B69}" type="slidenum">
              <a:rPr lang="en-IN" smtClean="0"/>
              <a:t>‹#›</a:t>
            </a:fld>
            <a:endParaRPr lang="en-IN"/>
          </a:p>
        </p:txBody>
      </p:sp>
    </p:spTree>
    <p:extLst>
      <p:ext uri="{BB962C8B-B14F-4D97-AF65-F5344CB8AC3E}">
        <p14:creationId xmlns:p14="http://schemas.microsoft.com/office/powerpoint/2010/main" val="2870386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8FBD1F-30B6-4AB6-BA1E-68CC2686EAC4}" type="datetimeFigureOut">
              <a:rPr lang="en-IN" smtClean="0"/>
              <a:t>07-11-2022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4B072D-8607-4735-801C-5271A56A0B69}" type="slidenum">
              <a:rPr lang="en-IN" smtClean="0"/>
              <a:t>‹#›</a:t>
            </a:fld>
            <a:endParaRPr lang="en-IN"/>
          </a:p>
        </p:txBody>
      </p:sp>
    </p:spTree>
    <p:extLst>
      <p:ext uri="{BB962C8B-B14F-4D97-AF65-F5344CB8AC3E}">
        <p14:creationId xmlns:p14="http://schemas.microsoft.com/office/powerpoint/2010/main" val="1855305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28FBD1F-30B6-4AB6-BA1E-68CC2686EAC4}" type="datetimeFigureOut">
              <a:rPr lang="en-IN" smtClean="0"/>
              <a:t>07-11-2022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4B072D-8607-4735-801C-5271A56A0B69}" type="slidenum">
              <a:rPr lang="en-IN" smtClean="0"/>
              <a:t>‹#›</a:t>
            </a:fld>
            <a:endParaRPr lang="en-IN"/>
          </a:p>
        </p:txBody>
      </p:sp>
    </p:spTree>
    <p:extLst>
      <p:ext uri="{BB962C8B-B14F-4D97-AF65-F5344CB8AC3E}">
        <p14:creationId xmlns:p14="http://schemas.microsoft.com/office/powerpoint/2010/main" val="1980392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28FBD1F-30B6-4AB6-BA1E-68CC2686EAC4}" type="datetimeFigureOut">
              <a:rPr lang="en-IN" smtClean="0"/>
              <a:t>07-11-2022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14B072D-8607-4735-801C-5271A56A0B69}" type="slidenum">
              <a:rPr lang="en-IN" smtClean="0"/>
              <a:t>‹#›</a:t>
            </a:fld>
            <a:endParaRPr lang="en-IN"/>
          </a:p>
        </p:txBody>
      </p:sp>
    </p:spTree>
    <p:extLst>
      <p:ext uri="{BB962C8B-B14F-4D97-AF65-F5344CB8AC3E}">
        <p14:creationId xmlns:p14="http://schemas.microsoft.com/office/powerpoint/2010/main" val="2578053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28FBD1F-30B6-4AB6-BA1E-68CC2686EAC4}" type="datetimeFigureOut">
              <a:rPr lang="en-IN" smtClean="0"/>
              <a:t>07-11-2022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14B072D-8607-4735-801C-5271A56A0B69}" type="slidenum">
              <a:rPr lang="en-IN" smtClean="0"/>
              <a:t>‹#›</a:t>
            </a:fld>
            <a:endParaRPr lang="en-IN"/>
          </a:p>
        </p:txBody>
      </p:sp>
    </p:spTree>
    <p:extLst>
      <p:ext uri="{BB962C8B-B14F-4D97-AF65-F5344CB8AC3E}">
        <p14:creationId xmlns:p14="http://schemas.microsoft.com/office/powerpoint/2010/main" val="3329489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8FBD1F-30B6-4AB6-BA1E-68CC2686EAC4}" type="datetimeFigureOut">
              <a:rPr lang="en-IN" smtClean="0"/>
              <a:t>07-11-2022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14B072D-8607-4735-801C-5271A56A0B69}" type="slidenum">
              <a:rPr lang="en-IN" smtClean="0"/>
              <a:t>‹#›</a:t>
            </a:fld>
            <a:endParaRPr lang="en-IN"/>
          </a:p>
        </p:txBody>
      </p:sp>
    </p:spTree>
    <p:extLst>
      <p:ext uri="{BB962C8B-B14F-4D97-AF65-F5344CB8AC3E}">
        <p14:creationId xmlns:p14="http://schemas.microsoft.com/office/powerpoint/2010/main" val="2114761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8FBD1F-30B6-4AB6-BA1E-68CC2686EAC4}" type="datetimeFigureOut">
              <a:rPr lang="en-IN" smtClean="0"/>
              <a:t>07-11-2022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4B072D-8607-4735-801C-5271A56A0B69}" type="slidenum">
              <a:rPr lang="en-IN" smtClean="0"/>
              <a:t>‹#›</a:t>
            </a:fld>
            <a:endParaRPr lang="en-IN"/>
          </a:p>
        </p:txBody>
      </p:sp>
    </p:spTree>
    <p:extLst>
      <p:ext uri="{BB962C8B-B14F-4D97-AF65-F5344CB8AC3E}">
        <p14:creationId xmlns:p14="http://schemas.microsoft.com/office/powerpoint/2010/main" val="1384347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8FBD1F-30B6-4AB6-BA1E-68CC2686EAC4}" type="datetimeFigureOut">
              <a:rPr lang="en-IN" smtClean="0"/>
              <a:t>07-11-2022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4B072D-8607-4735-801C-5271A56A0B69}" type="slidenum">
              <a:rPr lang="en-IN" smtClean="0"/>
              <a:t>‹#›</a:t>
            </a:fld>
            <a:endParaRPr lang="en-IN"/>
          </a:p>
        </p:txBody>
      </p:sp>
    </p:spTree>
    <p:extLst>
      <p:ext uri="{BB962C8B-B14F-4D97-AF65-F5344CB8AC3E}">
        <p14:creationId xmlns:p14="http://schemas.microsoft.com/office/powerpoint/2010/main" val="2063177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8FBD1F-30B6-4AB6-BA1E-68CC2686EAC4}" type="datetimeFigureOut">
              <a:rPr lang="en-IN" smtClean="0"/>
              <a:t>07-11-2022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4B072D-8607-4735-801C-5271A56A0B69}" type="slidenum">
              <a:rPr lang="en-IN" smtClean="0"/>
              <a:t>‹#›</a:t>
            </a:fld>
            <a:endParaRPr lang="en-IN"/>
          </a:p>
        </p:txBody>
      </p:sp>
    </p:spTree>
    <p:extLst>
      <p:ext uri="{BB962C8B-B14F-4D97-AF65-F5344CB8AC3E}">
        <p14:creationId xmlns:p14="http://schemas.microsoft.com/office/powerpoint/2010/main" val="1094877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02114"/>
            <a:ext cx="7772400" cy="1795038"/>
          </a:xfrm>
        </p:spPr>
        <p:txBody>
          <a:bodyPr>
            <a:normAutofit/>
          </a:bodyPr>
          <a:lstStyle/>
          <a:p>
            <a:r>
              <a:rPr lang="en-IN" dirty="0" smtClean="0"/>
              <a:t>STUDENT BEHAVIOUR PREDICTION</a:t>
            </a:r>
            <a:endParaRPr lang="en-IN" dirty="0"/>
          </a:p>
        </p:txBody>
      </p:sp>
      <p:pic>
        <p:nvPicPr>
          <p:cNvPr id="1026" name="Picture 2" descr="C:\Users\DELL\Pictures\Saved Pictures\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476672"/>
            <a:ext cx="3024336" cy="2462582"/>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DELL\Pictures\Saved Pictures\A_Plus.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639957" y="4293096"/>
            <a:ext cx="2036499" cy="1864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6761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DELL\Pictures\Saved Pictures\C.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536" y="260648"/>
            <a:ext cx="8568952" cy="5976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1694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16632"/>
            <a:ext cx="8291264" cy="6009531"/>
          </a:xfrm>
        </p:spPr>
        <p:txBody>
          <a:bodyPr/>
          <a:lstStyle/>
          <a:p>
            <a:pPr marL="0" indent="0">
              <a:buNone/>
            </a:pPr>
            <a:r>
              <a:rPr lang="en-IN" dirty="0" smtClean="0"/>
              <a:t> </a:t>
            </a:r>
            <a:r>
              <a:rPr lang="en-IN" b="1" dirty="0" smtClean="0"/>
              <a:t>Final Data Analysis:</a:t>
            </a:r>
            <a:endParaRPr lang="en-IN" b="1" dirty="0"/>
          </a:p>
          <a:p>
            <a:pPr marL="0" indent="0">
              <a:buNone/>
            </a:pPr>
            <a:endParaRPr lang="en-IN" dirty="0" smtClean="0"/>
          </a:p>
          <a:p>
            <a:r>
              <a:rPr lang="en-US" sz="2400" dirty="0" smtClean="0"/>
              <a:t>We can decide what are the factors influencing students grade.</a:t>
            </a:r>
          </a:p>
          <a:p>
            <a:r>
              <a:rPr lang="en-US" sz="2400" dirty="0" smtClean="0"/>
              <a:t>We are able </a:t>
            </a:r>
            <a:r>
              <a:rPr lang="en-US" sz="2400" dirty="0"/>
              <a:t>to predict the student </a:t>
            </a:r>
            <a:r>
              <a:rPr lang="en-US" sz="2400" dirty="0" err="1"/>
              <a:t>behaviour</a:t>
            </a:r>
            <a:r>
              <a:rPr lang="en-US" sz="2400" dirty="0"/>
              <a:t> and take necessary precautions.</a:t>
            </a:r>
            <a:r>
              <a:rPr lang="en-US" sz="2400" dirty="0" smtClean="0"/>
              <a:t> </a:t>
            </a:r>
          </a:p>
          <a:p>
            <a:pPr marL="0" indent="0">
              <a:buNone/>
            </a:pPr>
            <a:endParaRPr lang="en-US" sz="2400" dirty="0"/>
          </a:p>
          <a:p>
            <a:pPr marL="0" indent="0">
              <a:buNone/>
            </a:pPr>
            <a:endParaRPr lang="en-IN" sz="2400" dirty="0"/>
          </a:p>
          <a:p>
            <a:endParaRPr lang="en-IN" sz="2400" dirty="0"/>
          </a:p>
        </p:txBody>
      </p:sp>
    </p:spTree>
    <p:extLst>
      <p:ext uri="{BB962C8B-B14F-4D97-AF65-F5344CB8AC3E}">
        <p14:creationId xmlns:p14="http://schemas.microsoft.com/office/powerpoint/2010/main" val="819197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0" y="260648"/>
            <a:ext cx="8075240" cy="5865515"/>
          </a:xfrm>
        </p:spPr>
        <p:txBody>
          <a:bodyPr>
            <a:normAutofit/>
          </a:bodyPr>
          <a:lstStyle/>
          <a:p>
            <a:pPr marL="0" indent="0">
              <a:buNone/>
            </a:pPr>
            <a:r>
              <a:rPr lang="en-IN" b="1" dirty="0" smtClean="0"/>
              <a:t> CONCLUSION  </a:t>
            </a:r>
            <a:r>
              <a:rPr lang="en-IN" dirty="0" smtClean="0"/>
              <a:t>:</a:t>
            </a:r>
          </a:p>
          <a:p>
            <a:r>
              <a:rPr lang="en-IN" sz="2400" dirty="0" smtClean="0"/>
              <a:t> </a:t>
            </a:r>
            <a:r>
              <a:rPr lang="en-IN" sz="2400" dirty="0"/>
              <a:t>The classification  task  is  used  on  student database  to  predict  the  students  </a:t>
            </a:r>
            <a:r>
              <a:rPr lang="en-IN" sz="2400" dirty="0" smtClean="0"/>
              <a:t>grade  </a:t>
            </a:r>
            <a:r>
              <a:rPr lang="en-IN" sz="2400" dirty="0"/>
              <a:t>on  the  basis  of </a:t>
            </a:r>
            <a:r>
              <a:rPr lang="en-IN" sz="2400" dirty="0" smtClean="0"/>
              <a:t> data set.</a:t>
            </a:r>
          </a:p>
          <a:p>
            <a:r>
              <a:rPr lang="en-IN" sz="2400" dirty="0" smtClean="0"/>
              <a:t> </a:t>
            </a:r>
            <a:r>
              <a:rPr lang="en-IN" sz="2400" dirty="0"/>
              <a:t>As there are many approaches that are used for data classification. Information’s  like  Attendance,  Class  </a:t>
            </a:r>
            <a:r>
              <a:rPr lang="en-IN" sz="2400" dirty="0" smtClean="0"/>
              <a:t>test marks, about parents were </a:t>
            </a:r>
            <a:r>
              <a:rPr lang="en-IN" sz="2400" dirty="0"/>
              <a:t>collected from the students previous database, to predict the performance at the end of the </a:t>
            </a:r>
            <a:r>
              <a:rPr lang="en-IN" sz="2400" dirty="0" smtClean="0"/>
              <a:t>semester.</a:t>
            </a:r>
          </a:p>
          <a:p>
            <a:r>
              <a:rPr lang="en-IN" sz="2400" dirty="0"/>
              <a:t>This  study  will  help  to  the  students  and  the  teachers  to improve  the  </a:t>
            </a:r>
            <a:r>
              <a:rPr lang="en-IN" sz="2400" dirty="0" smtClean="0"/>
              <a:t>grade  </a:t>
            </a:r>
            <a:r>
              <a:rPr lang="en-IN" sz="2400" dirty="0"/>
              <a:t>of  the  student. </a:t>
            </a:r>
            <a:endParaRPr lang="en-IN" sz="2400" dirty="0" smtClean="0"/>
          </a:p>
          <a:p>
            <a:r>
              <a:rPr lang="en-IN" sz="2400" dirty="0" smtClean="0"/>
              <a:t> </a:t>
            </a:r>
            <a:r>
              <a:rPr lang="en-IN" sz="2400" dirty="0"/>
              <a:t>This study will also work to  identify  those  students  which  needed  special  attention  to reduce  fail  ration  and  taking  appropriate  action  for  the  next semester examination.  </a:t>
            </a:r>
            <a:r>
              <a:rPr lang="en-IN" sz="2400" dirty="0" smtClean="0"/>
              <a:t>  </a:t>
            </a:r>
          </a:p>
        </p:txBody>
      </p:sp>
    </p:spTree>
    <p:extLst>
      <p:ext uri="{BB962C8B-B14F-4D97-AF65-F5344CB8AC3E}">
        <p14:creationId xmlns:p14="http://schemas.microsoft.com/office/powerpoint/2010/main" val="984846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DELL\Pictures\Saved Pictures\g.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512" y="188640"/>
            <a:ext cx="8856984" cy="6480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6179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260648"/>
            <a:ext cx="8219256" cy="5865515"/>
          </a:xfrm>
        </p:spPr>
        <p:txBody>
          <a:bodyPr/>
          <a:lstStyle/>
          <a:p>
            <a:endParaRPr lang="en-IN" dirty="0" smtClean="0"/>
          </a:p>
          <a:p>
            <a:endParaRPr lang="en-IN" dirty="0"/>
          </a:p>
          <a:p>
            <a:pPr marL="0" indent="0">
              <a:buNone/>
            </a:pPr>
            <a:r>
              <a:rPr lang="en-IN" dirty="0" smtClean="0"/>
              <a:t>BY</a:t>
            </a:r>
          </a:p>
          <a:p>
            <a:endParaRPr lang="en-IN" dirty="0"/>
          </a:p>
          <a:p>
            <a:r>
              <a:rPr lang="en-IN" dirty="0" smtClean="0"/>
              <a:t>Y.MANASA(411582)</a:t>
            </a:r>
          </a:p>
          <a:p>
            <a:r>
              <a:rPr lang="en-IN" dirty="0" smtClean="0"/>
              <a:t>M.SHUSHMA(411545)</a:t>
            </a:r>
          </a:p>
          <a:p>
            <a:r>
              <a:rPr lang="en-IN" dirty="0" smtClean="0"/>
              <a:t>Y.LAKSHMI SRAVANTHI(411583)</a:t>
            </a:r>
            <a:endParaRPr lang="en-IN" dirty="0"/>
          </a:p>
        </p:txBody>
      </p:sp>
    </p:spTree>
    <p:extLst>
      <p:ext uri="{BB962C8B-B14F-4D97-AF65-F5344CB8AC3E}">
        <p14:creationId xmlns:p14="http://schemas.microsoft.com/office/powerpoint/2010/main" val="1766265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ABSTRACT</a:t>
            </a:r>
            <a:endParaRPr lang="en-IN" dirty="0"/>
          </a:p>
        </p:txBody>
      </p:sp>
      <p:sp>
        <p:nvSpPr>
          <p:cNvPr id="3" name="Content Placeholder 2"/>
          <p:cNvSpPr>
            <a:spLocks noGrp="1"/>
          </p:cNvSpPr>
          <p:nvPr>
            <p:ph idx="1"/>
          </p:nvPr>
        </p:nvSpPr>
        <p:spPr/>
        <p:txBody>
          <a:bodyPr>
            <a:normAutofit lnSpcReduction="10000"/>
          </a:bodyPr>
          <a:lstStyle/>
          <a:p>
            <a:r>
              <a:rPr lang="en-IN" sz="2000" dirty="0" smtClean="0"/>
              <a:t>Data mining </a:t>
            </a:r>
            <a:r>
              <a:rPr lang="en-IN" sz="2000" dirty="0" smtClean="0"/>
              <a:t>is the technique that can be directed to support the specific need of each of the participants in the education system and the process. </a:t>
            </a:r>
          </a:p>
          <a:p>
            <a:r>
              <a:rPr lang="en-IN" sz="2000" dirty="0" smtClean="0"/>
              <a:t>Right now there are so many prediction systems are available with difference approach and techniques in student performance prediction that has been reported by researcher. </a:t>
            </a:r>
          </a:p>
          <a:p>
            <a:r>
              <a:rPr lang="en-IN" sz="2000" dirty="0" smtClean="0"/>
              <a:t>The knowledge is hidden among the educational datasets that is extractable through data mining techniques. This paper designed to clarify the capability of data mining techniques in the context of lower education to higher education in university or other educational system by taking in mind different approaches.</a:t>
            </a:r>
          </a:p>
          <a:p>
            <a:r>
              <a:rPr lang="en-IN" sz="2000" dirty="0" smtClean="0"/>
              <a:t> In this research, the classification task is use to evolved student performance and there are so many approaches to figure out the performance of student.  By this different method we can extract knowledge that describes student performance, It definitely helps to improve the performance of student. </a:t>
            </a:r>
            <a:endParaRPr lang="en-IN" sz="2000" dirty="0"/>
          </a:p>
        </p:txBody>
      </p:sp>
    </p:spTree>
    <p:extLst>
      <p:ext uri="{BB962C8B-B14F-4D97-AF65-F5344CB8AC3E}">
        <p14:creationId xmlns:p14="http://schemas.microsoft.com/office/powerpoint/2010/main" val="1139421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IN" dirty="0" smtClean="0"/>
              <a:t>TECHNIQUES USED</a:t>
            </a:r>
            <a:endParaRPr lang="en-IN" dirty="0"/>
          </a:p>
        </p:txBody>
      </p:sp>
      <p:sp>
        <p:nvSpPr>
          <p:cNvPr id="3" name="Content Placeholder 2"/>
          <p:cNvSpPr>
            <a:spLocks noGrp="1"/>
          </p:cNvSpPr>
          <p:nvPr>
            <p:ph idx="1"/>
          </p:nvPr>
        </p:nvSpPr>
        <p:spPr>
          <a:xfrm>
            <a:off x="457200" y="1268760"/>
            <a:ext cx="8229600" cy="4857403"/>
          </a:xfrm>
        </p:spPr>
        <p:txBody>
          <a:bodyPr>
            <a:normAutofit fontScale="92500" lnSpcReduction="20000"/>
          </a:bodyPr>
          <a:lstStyle/>
          <a:p>
            <a:pPr marL="0" indent="0">
              <a:buNone/>
            </a:pPr>
            <a:r>
              <a:rPr lang="en-IN" dirty="0" smtClean="0"/>
              <a:t>  1.CLASSIFICATION</a:t>
            </a:r>
          </a:p>
          <a:p>
            <a:pPr marL="0" indent="0">
              <a:buNone/>
            </a:pPr>
            <a:r>
              <a:rPr lang="en-US" sz="2000" b="1" dirty="0" smtClean="0"/>
              <a:t>       SVM:</a:t>
            </a:r>
            <a:endParaRPr lang="en-IN" sz="2000" dirty="0"/>
          </a:p>
          <a:p>
            <a:r>
              <a:rPr lang="en-IN" sz="2000" dirty="0"/>
              <a:t>In machine learning, </a:t>
            </a:r>
            <a:r>
              <a:rPr lang="en-IN" sz="2000" b="1" dirty="0"/>
              <a:t>support vector machines</a:t>
            </a:r>
            <a:r>
              <a:rPr lang="en-IN" sz="2000" dirty="0"/>
              <a:t> (</a:t>
            </a:r>
            <a:r>
              <a:rPr lang="en-IN" sz="2000" b="1" dirty="0"/>
              <a:t>SVM)</a:t>
            </a:r>
            <a:r>
              <a:rPr lang="en-IN" sz="2000" dirty="0"/>
              <a:t> are supervised learning models with associated learning algorithms that analyse data used for classification and regression analysis. Given a set of training examples, each marked as belonging to one or the other of two categories, an SVM training algorithm builds a model that assigns new examples to one category or the other, making it a non-probabilistic binary linear classifier (although methods such as Platt scaling exist to use SVM in a probabilistic classification setting). </a:t>
            </a:r>
            <a:endParaRPr lang="en-IN" sz="2000" dirty="0" smtClean="0"/>
          </a:p>
          <a:p>
            <a:r>
              <a:rPr lang="en-IN" sz="2000" dirty="0" smtClean="0"/>
              <a:t>An </a:t>
            </a:r>
            <a:r>
              <a:rPr lang="en-IN" sz="2000" dirty="0"/>
              <a:t>SVM model is a representation of the examples as points in space, mapped so that the examples of the separate categories are divided by a clear gap that is as wide as possible. New examples are then mapped into that same space and predicted to belong to a category based on which side of the gap they fall.</a:t>
            </a:r>
          </a:p>
          <a:p>
            <a:r>
              <a:rPr lang="en-US" sz="2000" dirty="0"/>
              <a:t>In addition to performing linear classification, SVMs can efficiently perform a non-linear classification using what is called the kernel trick, implicitly mapping their inputs into high-dimensional feature spaces.</a:t>
            </a:r>
            <a:endParaRPr lang="en-IN" sz="2000" dirty="0"/>
          </a:p>
        </p:txBody>
      </p:sp>
    </p:spTree>
    <p:extLst>
      <p:ext uri="{BB962C8B-B14F-4D97-AF65-F5344CB8AC3E}">
        <p14:creationId xmlns:p14="http://schemas.microsoft.com/office/powerpoint/2010/main" val="3441277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normAutofit/>
          </a:bodyPr>
          <a:lstStyle/>
          <a:p>
            <a:pPr marL="0" indent="0">
              <a:buNone/>
            </a:pPr>
            <a:r>
              <a:rPr lang="en-IN" sz="4000" dirty="0" smtClean="0"/>
              <a:t>2. CLUSTERING:  </a:t>
            </a:r>
          </a:p>
          <a:p>
            <a:r>
              <a:rPr lang="en-IN" sz="2200" dirty="0"/>
              <a:t>    Clustering is finding groups of objects such that the objects in one group will be similar to one another and different the objects in another group . In educational area, clustering will be used to grouping students according to their behaviour and performance. In this study we used simple K-means algorithm to cluster the given data. </a:t>
            </a:r>
            <a:endParaRPr lang="en-IN" sz="2200" dirty="0" smtClean="0"/>
          </a:p>
          <a:p>
            <a:r>
              <a:rPr lang="en-IN" sz="2200" dirty="0" smtClean="0"/>
              <a:t>K-means is one of the simplest unsupervised learning algorithms that solve the well known clustering problem.</a:t>
            </a:r>
          </a:p>
          <a:p>
            <a:r>
              <a:rPr lang="en-IN" sz="2200" dirty="0"/>
              <a:t>The procedure follows a simple and  easy  way  to classify a given data set  through a certain number of  clusters (assume k clusters) fixed </a:t>
            </a:r>
            <a:r>
              <a:rPr lang="en-IN" sz="2200" dirty="0" err="1"/>
              <a:t>apriori</a:t>
            </a:r>
            <a:r>
              <a:rPr lang="en-IN" sz="2200" dirty="0"/>
              <a:t>. Finally, this  algorithm  aims at  minimizing  an objective function know as squared error function.  </a:t>
            </a:r>
          </a:p>
          <a:p>
            <a:endParaRPr lang="en-IN" dirty="0" smtClean="0"/>
          </a:p>
        </p:txBody>
      </p:sp>
    </p:spTree>
    <p:extLst>
      <p:ext uri="{BB962C8B-B14F-4D97-AF65-F5344CB8AC3E}">
        <p14:creationId xmlns:p14="http://schemas.microsoft.com/office/powerpoint/2010/main" val="4033463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88640"/>
            <a:ext cx="8291264" cy="5937523"/>
          </a:xfrm>
        </p:spPr>
        <p:txBody>
          <a:bodyPr>
            <a:normAutofit fontScale="70000" lnSpcReduction="20000"/>
          </a:bodyPr>
          <a:lstStyle/>
          <a:p>
            <a:pPr marL="0" indent="0">
              <a:buNone/>
            </a:pPr>
            <a:r>
              <a:rPr lang="en-IN" b="1" dirty="0" smtClean="0"/>
              <a:t>KEYWORDS: </a:t>
            </a:r>
          </a:p>
          <a:p>
            <a:pPr marL="0" indent="0">
              <a:buNone/>
            </a:pPr>
            <a:r>
              <a:rPr lang="en-IN" dirty="0" smtClean="0"/>
              <a:t>Student performance, educational data mining, performance prediction</a:t>
            </a:r>
          </a:p>
          <a:p>
            <a:pPr marL="0" indent="0">
              <a:buNone/>
            </a:pPr>
            <a:endParaRPr lang="en-IN" dirty="0" smtClean="0"/>
          </a:p>
          <a:p>
            <a:pPr marL="0" indent="0">
              <a:buNone/>
            </a:pPr>
            <a:r>
              <a:rPr lang="en-IN" b="1" dirty="0" smtClean="0"/>
              <a:t>PROPOSED WORK:  </a:t>
            </a:r>
          </a:p>
          <a:p>
            <a:pPr marL="0" indent="0">
              <a:buNone/>
            </a:pPr>
            <a:r>
              <a:rPr lang="en-IN" dirty="0" smtClean="0"/>
              <a:t>Educational data mining is the emerging field regarding to prediction of future performance. The objective of the proposed methodology is to build the classification model that classifies a student’s performance and has been built by combining the Standard Process for Data Mining that includes: business understanding, data understanding, data preparation, modelling and finally application of data mining techniques which is classification in present study. Particularly, we will implement the rules into SOM algorithm to predict the students’ final grade. Also we clustered the student into group using kernel k-means clustering. This study expressed the strong correlation between mental condition of student and their final academic performance. Data Mining Technique has a potential in performance monitoring of universities and other levels education offering historical perspectives of students’ performances. The results may both complement and supplement tertiary education performance monitoring and assessment implementations.  </a:t>
            </a:r>
          </a:p>
        </p:txBody>
      </p:sp>
    </p:spTree>
    <p:extLst>
      <p:ext uri="{BB962C8B-B14F-4D97-AF65-F5344CB8AC3E}">
        <p14:creationId xmlns:p14="http://schemas.microsoft.com/office/powerpoint/2010/main" val="786378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ARCHITECTURAL DESIGN</a:t>
            </a:r>
            <a:endParaRPr lang="en-IN"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1484784"/>
            <a:ext cx="7920880" cy="4464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8892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188640"/>
            <a:ext cx="8147248" cy="5937523"/>
          </a:xfrm>
        </p:spPr>
        <p:txBody>
          <a:bodyPr>
            <a:normAutofit/>
          </a:bodyPr>
          <a:lstStyle/>
          <a:p>
            <a:pPr marL="0" indent="0">
              <a:buNone/>
            </a:pPr>
            <a:r>
              <a:rPr lang="en-IN" dirty="0" smtClean="0"/>
              <a:t>EXPERIMENTAL RESULT : </a:t>
            </a:r>
          </a:p>
          <a:p>
            <a:endParaRPr lang="en-IN" sz="2000" dirty="0"/>
          </a:p>
          <a:p>
            <a:r>
              <a:rPr lang="en-IN" sz="2400" dirty="0"/>
              <a:t>The proposed work we are going to create a prediction System by using two algorithms k-means &amp; SVM for this we need to generate future vector from the row datasets in the form of clusters</a:t>
            </a:r>
            <a:r>
              <a:rPr lang="en-IN" sz="2400" dirty="0" smtClean="0"/>
              <a:t>.</a:t>
            </a:r>
          </a:p>
          <a:p>
            <a:r>
              <a:rPr lang="en-IN" sz="2400" dirty="0"/>
              <a:t>Following procedure followed for the analysis of proposed Solution:  The row Datasets of the student is obtained for the processing It undergoes the cleaning Procedure</a:t>
            </a:r>
            <a:r>
              <a:rPr lang="en-IN" sz="2400" dirty="0" smtClean="0"/>
              <a:t>.</a:t>
            </a:r>
          </a:p>
          <a:p>
            <a:r>
              <a:rPr lang="en-IN" sz="2400" dirty="0" smtClean="0"/>
              <a:t>Clustering algorithm is applied on the data, while the row data is also maintained.</a:t>
            </a:r>
          </a:p>
          <a:p>
            <a:endParaRPr lang="en-IN" sz="2000" dirty="0" smtClean="0"/>
          </a:p>
          <a:p>
            <a:pPr marL="0" indent="0">
              <a:buNone/>
            </a:pPr>
            <a:endParaRPr lang="en-IN" sz="2000" dirty="0"/>
          </a:p>
          <a:p>
            <a:pPr marL="0" indent="0">
              <a:buNone/>
            </a:pPr>
            <a:endParaRPr lang="en-IN" sz="2000" dirty="0" smtClean="0"/>
          </a:p>
        </p:txBody>
      </p:sp>
    </p:spTree>
    <p:extLst>
      <p:ext uri="{BB962C8B-B14F-4D97-AF65-F5344CB8AC3E}">
        <p14:creationId xmlns:p14="http://schemas.microsoft.com/office/powerpoint/2010/main" val="660593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DELL\Pictures\Saved Pictures\B.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528" y="188640"/>
            <a:ext cx="8568951" cy="6264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0887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260648"/>
            <a:ext cx="8229600" cy="4525963"/>
          </a:xfrm>
        </p:spPr>
        <p:txBody>
          <a:bodyPr/>
          <a:lstStyle/>
          <a:p>
            <a:pPr lvl="1"/>
            <a:endParaRPr lang="en-IN" dirty="0" smtClean="0"/>
          </a:p>
          <a:p>
            <a:pPr lvl="1"/>
            <a:endParaRPr lang="en-IN" dirty="0"/>
          </a:p>
          <a:p>
            <a:pPr lvl="1"/>
            <a:r>
              <a:rPr lang="en-IN" dirty="0" smtClean="0"/>
              <a:t> Classification algorithm is applied on clusters to generate the iterations by using this classification on sorted data set we can analysis the prediction of student performance.  </a:t>
            </a:r>
          </a:p>
          <a:p>
            <a:pPr lvl="1"/>
            <a:r>
              <a:rPr lang="en-IN" dirty="0" smtClean="0"/>
              <a:t> K-means Clustering</a:t>
            </a:r>
            <a:endParaRPr lang="en-IN" dirty="0"/>
          </a:p>
        </p:txBody>
      </p:sp>
    </p:spTree>
    <p:extLst>
      <p:ext uri="{BB962C8B-B14F-4D97-AF65-F5344CB8AC3E}">
        <p14:creationId xmlns:p14="http://schemas.microsoft.com/office/powerpoint/2010/main" val="35069374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TotalTime>
  <Words>680</Words>
  <Application>Microsoft Office PowerPoint</Application>
  <PresentationFormat>On-screen Show (4:3)</PresentationFormat>
  <Paragraphs>49</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STUDENT BEHAVIOUR PREDICTION</vt:lpstr>
      <vt:lpstr>ABSTRACT</vt:lpstr>
      <vt:lpstr>TECHNIQUES USED</vt:lpstr>
      <vt:lpstr>PowerPoint Presentation</vt:lpstr>
      <vt:lpstr>PowerPoint Presentation</vt:lpstr>
      <vt:lpstr>ARCHITECTURAL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Behaviour Prediction</dc:title>
  <dc:creator>DELL</dc:creator>
  <cp:lastModifiedBy>ismail - [2010]</cp:lastModifiedBy>
  <cp:revision>14</cp:revision>
  <dcterms:created xsi:type="dcterms:W3CDTF">2017-09-10T15:53:55Z</dcterms:created>
  <dcterms:modified xsi:type="dcterms:W3CDTF">2022-11-07T15:35:05Z</dcterms:modified>
</cp:coreProperties>
</file>