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721475" cx="8961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9EPG6+ph8gohpcxircnjK8z7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373188" y="1143000"/>
            <a:ext cx="4111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 txBox="1"/>
          <p:nvPr>
            <p:ph type="ctrTitle"/>
          </p:nvPr>
        </p:nvSpPr>
        <p:spPr>
          <a:xfrm>
            <a:off x="4030876" y="650494"/>
            <a:ext cx="476971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4030876" y="1887470"/>
            <a:ext cx="47697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1" name="Google Shape;21;p9"/>
          <p:cNvSpPr/>
          <p:nvPr/>
        </p:nvSpPr>
        <p:spPr>
          <a:xfrm>
            <a:off x="3175" y="6233824"/>
            <a:ext cx="8958263" cy="487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329657" y="23177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/>
        </p:nvSpPr>
        <p:spPr>
          <a:xfrm>
            <a:off x="8664954" y="646255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title"/>
          </p:nvPr>
        </p:nvSpPr>
        <p:spPr>
          <a:xfrm>
            <a:off x="-12" y="34650"/>
            <a:ext cx="873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/>
              <a:t>Segmentation of the revenues by unit, reveals that of the three (3) customer segments, Surjek are the most popular, followed by Jutik ($37.71M) and lastly Kootha  Sales ($37.12M). </a:t>
            </a:r>
            <a:endParaRPr b="1" sz="1400"/>
          </a:p>
        </p:txBody>
      </p:sp>
      <p:cxnSp>
        <p:nvCxnSpPr>
          <p:cNvPr id="29" name="Google Shape;29;p1"/>
          <p:cNvCxnSpPr/>
          <p:nvPr/>
        </p:nvCxnSpPr>
        <p:spPr>
          <a:xfrm>
            <a:off x="95226" y="465759"/>
            <a:ext cx="84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"/>
          <p:cNvSpPr/>
          <p:nvPr/>
        </p:nvSpPr>
        <p:spPr>
          <a:xfrm>
            <a:off x="-91712" y="1294325"/>
            <a:ext cx="36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750"/>
            <a:ext cx="5481124" cy="5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257650" y="160250"/>
            <a:ext cx="88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/>
              <a:t>Of the ($37M)¹ in Revenue Sales over the July-2013 to June-2014 Period, Surjek provides close to 50% of Sales Volumes ($202M), with Jutik ($ 163 M) and Kootha ($70M) providing the remaining.</a:t>
            </a:r>
            <a:endParaRPr b="1" sz="1400"/>
          </a:p>
        </p:txBody>
      </p:sp>
      <p:cxnSp>
        <p:nvCxnSpPr>
          <p:cNvPr id="37" name="Google Shape;37;p2"/>
          <p:cNvCxnSpPr/>
          <p:nvPr/>
        </p:nvCxnSpPr>
        <p:spPr>
          <a:xfrm>
            <a:off x="171451" y="728884"/>
            <a:ext cx="843914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"/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refers to the Total Sales for all 3 Units (Kootha, Surjek and Jutik)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03213" y="1238975"/>
            <a:ext cx="366553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0" y="749125"/>
            <a:ext cx="7478025" cy="25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9362"/>
            <a:ext cx="4818723" cy="30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550" y="3428801"/>
            <a:ext cx="4271099" cy="291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171451" y="185145"/>
            <a:ext cx="873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/>
              <a:t>Targeted Expense Analysis reveals an interesting trend; Overall Costs sharply increase from December, with $22.3M, contributing $23.32M towards the overall cost-base. </a:t>
            </a:r>
            <a:endParaRPr b="1" sz="1400"/>
          </a:p>
        </p:txBody>
      </p:sp>
      <p:cxnSp>
        <p:nvCxnSpPr>
          <p:cNvPr id="48" name="Google Shape;48;p3"/>
          <p:cNvCxnSpPr/>
          <p:nvPr/>
        </p:nvCxnSpPr>
        <p:spPr>
          <a:xfrm>
            <a:off x="171451" y="933009"/>
            <a:ext cx="843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3"/>
          <p:cNvSpPr/>
          <p:nvPr/>
        </p:nvSpPr>
        <p:spPr>
          <a:xfrm>
            <a:off x="303213" y="1238975"/>
            <a:ext cx="366553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62" y="616254"/>
            <a:ext cx="8307176" cy="355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 title="Chart"/>
          <p:cNvPicPr preferRelativeResize="0"/>
          <p:nvPr/>
        </p:nvPicPr>
        <p:blipFill rotWithShape="1">
          <a:blip r:embed="rId4">
            <a:alphaModFix/>
          </a:blip>
          <a:srcRect b="0" l="0" r="0" t="16943"/>
          <a:stretch/>
        </p:blipFill>
        <p:spPr>
          <a:xfrm>
            <a:off x="327125" y="4348580"/>
            <a:ext cx="8307176" cy="248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171451" y="185145"/>
            <a:ext cx="873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/>
              <a:t>Further analysis singles-out  with Surjek ($46.33M) worth of expenses, contrasted to a much lower spend from Jutik ($21.96 M) and Kootha   ($10.13M), largely due to lower Chemical and Labour Expenditure. </a:t>
            </a:r>
            <a:endParaRPr b="1" sz="1400"/>
          </a:p>
        </p:txBody>
      </p:sp>
      <p:cxnSp>
        <p:nvCxnSpPr>
          <p:cNvPr id="57" name="Google Shape;57;p4"/>
          <p:cNvCxnSpPr/>
          <p:nvPr/>
        </p:nvCxnSpPr>
        <p:spPr>
          <a:xfrm>
            <a:off x="145438" y="1035234"/>
            <a:ext cx="7689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303213" y="1238975"/>
            <a:ext cx="366553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50" y="3866150"/>
            <a:ext cx="7041549" cy="27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00" y="767750"/>
            <a:ext cx="4041125" cy="298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1" y="831658"/>
            <a:ext cx="4612834" cy="31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171451" y="185145"/>
            <a:ext cx="873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/>
              <a:t>Drilling-down to the cost-element level, reveals an indicative relationship between water production and chemical expenditure with this being particularly pronounced for the Surjek ($5.48M) Unit which coincidentally has the highest rate of water production. </a:t>
            </a:r>
            <a:endParaRPr b="1" sz="1400"/>
          </a:p>
        </p:txBody>
      </p:sp>
      <p:cxnSp>
        <p:nvCxnSpPr>
          <p:cNvPr id="67" name="Google Shape;67;p5"/>
          <p:cNvCxnSpPr/>
          <p:nvPr/>
        </p:nvCxnSpPr>
        <p:spPr>
          <a:xfrm>
            <a:off x="171451" y="913080"/>
            <a:ext cx="843914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/>
          <p:nvPr/>
        </p:nvSpPr>
        <p:spPr>
          <a:xfrm>
            <a:off x="303213" y="1238975"/>
            <a:ext cx="366553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13075"/>
            <a:ext cx="4033099" cy="3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22" y="913075"/>
            <a:ext cx="3929803" cy="3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13" y="3952575"/>
            <a:ext cx="7743024" cy="26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171451" y="185145"/>
            <a:ext cx="873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50"/>
              <a:t>Concluding our analysis, Jutik has the highest overall EBIT contributions ($72.94M), followed by Surjek($22.94M) , and lastly Kootha ($19.72M). However, from an EBIT  Margin (%) perspective, Kootha has a higher margin than that of Surjek, indicative of a lower revenue-to-expense ratio.¹ 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Note:¹ We can clearly see for Surjek over the October, November and May Periods – expenses were far higher than revenues which contributed to this lower revenue-to-expense ratio. </a:t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34995" y="1040872"/>
            <a:ext cx="366553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6"/>
          <p:cNvCxnSpPr/>
          <p:nvPr/>
        </p:nvCxnSpPr>
        <p:spPr>
          <a:xfrm>
            <a:off x="171451" y="913080"/>
            <a:ext cx="843914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750" y="1255592"/>
            <a:ext cx="4988274" cy="47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275" y="1081701"/>
            <a:ext cx="4343398" cy="49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2020-04-12T13:23:13Z</dcterms:created>
  <dc:creator>Christopher H</dc:creator>
</cp:coreProperties>
</file>