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2" r:id="rId4"/>
    <p:sldId id="272" r:id="rId5"/>
    <p:sldId id="258" r:id="rId6"/>
    <p:sldId id="273" r:id="rId7"/>
    <p:sldId id="276" r:id="rId8"/>
    <p:sldId id="270" r:id="rId9"/>
    <p:sldId id="268" r:id="rId10"/>
    <p:sldId id="269" r:id="rId11"/>
    <p:sldId id="274" r:id="rId12"/>
    <p:sldId id="261" r:id="rId13"/>
    <p:sldId id="262" r:id="rId14"/>
    <p:sldId id="263" r:id="rId15"/>
    <p:sldId id="264" r:id="rId16"/>
    <p:sldId id="265" r:id="rId17"/>
    <p:sldId id="267" r:id="rId18"/>
    <p:sldId id="266" r:id="rId19"/>
    <p:sldId id="280" r:id="rId20"/>
    <p:sldId id="281" r:id="rId21"/>
    <p:sldId id="27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Venkata Teja Atla" initials="BTA" lastIdx="1" clrIdx="0">
    <p:extLst>
      <p:ext uri="{19B8F6BF-5375-455C-9EA6-DF929625EA0E}">
        <p15:presenceInfo xmlns:p15="http://schemas.microsoft.com/office/powerpoint/2012/main" userId="S::30143@ITCINFOTECH.COM::23c2e2aa-bbbc-489b-af24-498a0e8c6a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6T14:38:21.15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9BC2-2602-4CEF-9598-0C48035E8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24DFC-4BA8-4A10-9368-8EC8CCCD5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1004F-3089-4341-8BC1-80FC809949BA}"/>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258CD412-1B5F-4BE1-B443-B487EA3D8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7F28B-F72B-4B12-B76C-BDC833CC4F91}"/>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72198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2A2D-8675-42DF-8FEF-B9F58B464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D9570-94B9-4C32-9FFD-1340BF9D2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326DC-B752-49AD-AA8F-8C3BF5C24D9A}"/>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57849952-C3C5-4A2D-BBDF-220EEEB64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90EEA-9128-469A-BEE8-2C9CF4638FB9}"/>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8470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680E4-2033-4FA6-A5E5-A3AB867590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B645C-DB48-4EE5-B586-5478ED1826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82261-8433-4C93-BD55-AE53DFAF9A83}"/>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338716D9-8CC4-436B-A234-20F52427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8E7A-431D-4275-8CBF-DC7A6362D5F8}"/>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31373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068747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757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33577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6772559-98BC-4C02-9394-94F300B62B6E}" type="datetimeFigureOut">
              <a:rPr lang="en-US" smtClean="0"/>
              <a:pPr/>
              <a:t>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29131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772559-98BC-4C02-9394-94F300B62B6E}" type="datetimeFigureOut">
              <a:rPr lang="en-US" smtClean="0"/>
              <a:pPr/>
              <a:t>2/15/2021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63868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772559-98BC-4C02-9394-94F300B62B6E}" type="datetimeFigureOut">
              <a:rPr lang="en-US" smtClean="0"/>
              <a:pPr/>
              <a:t>2/15/2021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47465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72559-98BC-4C02-9394-94F300B62B6E}" type="datetimeFigureOut">
              <a:rPr lang="en-US" smtClean="0"/>
              <a:pPr/>
              <a:t>2/15/2021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11205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72559-98BC-4C02-9394-94F300B62B6E}" type="datetimeFigureOut">
              <a:rPr lang="en-US" smtClean="0"/>
              <a:pPr/>
              <a:t>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52909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DCA2-8DC9-4966-8D70-7612F40AD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9F0E9-0CF7-4297-9B89-754C03A40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A2184-0719-46E4-8CD6-2ECEEB836D5A}"/>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F2879838-C53E-4416-95AD-F2ACBC588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B1D19-7DD0-4B00-A4F9-BA3B5C612D25}"/>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128983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72559-98BC-4C02-9394-94F300B62B6E}" type="datetimeFigureOut">
              <a:rPr lang="en-US" smtClean="0"/>
              <a:pPr/>
              <a:t>2/15/2021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975427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052232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15653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CF3-5EED-4A4B-85BF-70BBE2E8B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BC3CE-835C-40CA-9C3A-8CE6156BC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AD6B7-03B6-45D9-A1CE-A2267C97C312}"/>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CC337062-AA8B-42E7-A300-B96EF0C76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D3B69-7CE3-428B-A030-3520B2667E15}"/>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304582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7064-5949-400E-8939-20BF66F5B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4538D-63A4-416B-9401-FC206311E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1E8B0-0553-452D-AEF4-E058CA51F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C40F2-EE36-49DE-82E9-47CA2F45150F}"/>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6" name="Footer Placeholder 5">
            <a:extLst>
              <a:ext uri="{FF2B5EF4-FFF2-40B4-BE49-F238E27FC236}">
                <a16:creationId xmlns:a16="http://schemas.microsoft.com/office/drawing/2014/main" id="{08C1FFC2-6034-44C8-8D15-E46387375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293F8-E865-411F-8EEE-7D574BDAC904}"/>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61955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C93B-9934-4BFC-B8DA-3AB621C50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B9D30-6A0E-42BC-B868-5AC2308B5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9D994-1788-408D-974B-680C5F472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BB509-F55F-4F94-ACB0-014F0D96B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5C750-0290-4E03-9A8E-C0DDDBC95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DC5835-E5BB-4D11-AB0F-6B17E88CA2B3}"/>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8" name="Footer Placeholder 7">
            <a:extLst>
              <a:ext uri="{FF2B5EF4-FFF2-40B4-BE49-F238E27FC236}">
                <a16:creationId xmlns:a16="http://schemas.microsoft.com/office/drawing/2014/main" id="{49B51822-A642-4836-AFD1-A49B8E827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C6C26-8480-4EF5-B587-C80E4BBB20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96822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C1B2-C972-43B3-9844-71BCF0B199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0DB77-6AA7-4B22-980B-010FCFB537AC}"/>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4" name="Footer Placeholder 3">
            <a:extLst>
              <a:ext uri="{FF2B5EF4-FFF2-40B4-BE49-F238E27FC236}">
                <a16:creationId xmlns:a16="http://schemas.microsoft.com/office/drawing/2014/main" id="{B8D70E66-BCCF-4B42-8E1E-C8E353D82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966A6-3554-4CCF-9071-4D0C7FCFD9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43863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9C04A-93F7-4048-9339-E4F6DF12803C}"/>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3" name="Footer Placeholder 2">
            <a:extLst>
              <a:ext uri="{FF2B5EF4-FFF2-40B4-BE49-F238E27FC236}">
                <a16:creationId xmlns:a16="http://schemas.microsoft.com/office/drawing/2014/main" id="{FFABE223-9CC7-4C9D-80D7-30AF9BF41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A36C2-A28B-4ADE-B93A-8CC8F336042D}"/>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5041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D175-FDCB-423D-9D86-9F552A45E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216CA-B78D-4FD1-913B-2B010E6C5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E1803-D7F0-4DAD-A47F-6BB0A8686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33960-35A3-48A3-AAD7-58469875D45B}"/>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6" name="Footer Placeholder 5">
            <a:extLst>
              <a:ext uri="{FF2B5EF4-FFF2-40B4-BE49-F238E27FC236}">
                <a16:creationId xmlns:a16="http://schemas.microsoft.com/office/drawing/2014/main" id="{58679A71-683F-496F-A68A-5B7549424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1629B-3422-4A82-AD2D-BD59D422C0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45318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431-C358-4469-BA48-C158F9795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EFC4C-CE67-438B-B084-3A9D880FD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F115C-577E-4D8C-9C36-5CF67D361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B70C8-80F9-41C1-BF2B-EBF6D1DA5DA5}"/>
              </a:ext>
            </a:extLst>
          </p:cNvPr>
          <p:cNvSpPr>
            <a:spLocks noGrp="1"/>
          </p:cNvSpPr>
          <p:nvPr>
            <p:ph type="dt" sz="half" idx="10"/>
          </p:nvPr>
        </p:nvSpPr>
        <p:spPr/>
        <p:txBody>
          <a:bodyPr/>
          <a:lstStyle/>
          <a:p>
            <a:fld id="{1CBE3A0C-F91B-4CC6-B948-F886A1CA437F}" type="datetimeFigureOut">
              <a:rPr lang="en-US" smtClean="0"/>
              <a:t>2/15/2021</a:t>
            </a:fld>
            <a:endParaRPr lang="en-US"/>
          </a:p>
        </p:txBody>
      </p:sp>
      <p:sp>
        <p:nvSpPr>
          <p:cNvPr id="6" name="Footer Placeholder 5">
            <a:extLst>
              <a:ext uri="{FF2B5EF4-FFF2-40B4-BE49-F238E27FC236}">
                <a16:creationId xmlns:a16="http://schemas.microsoft.com/office/drawing/2014/main" id="{4B016DA0-5FD7-4E51-B2E9-FD1B17B99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D3F15-E982-4911-A7B5-1C1BA99B09FE}"/>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416810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BBEA5-00AB-4284-862A-2FD6FC2E2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8AA72-2983-47D3-98D3-5085AA64A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AB1E4-3ADA-4870-A64B-CED39714B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E3A0C-F91B-4CC6-B948-F886A1CA437F}" type="datetimeFigureOut">
              <a:rPr lang="en-US" smtClean="0"/>
              <a:t>2/15/2021</a:t>
            </a:fld>
            <a:endParaRPr lang="en-US"/>
          </a:p>
        </p:txBody>
      </p:sp>
      <p:sp>
        <p:nvSpPr>
          <p:cNvPr id="5" name="Footer Placeholder 4">
            <a:extLst>
              <a:ext uri="{FF2B5EF4-FFF2-40B4-BE49-F238E27FC236}">
                <a16:creationId xmlns:a16="http://schemas.microsoft.com/office/drawing/2014/main" id="{AEC85A37-4783-42BC-9CE6-F300EB79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BE420-6F3F-43CB-962C-0606424FE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E4E89-6438-446F-AC3C-B2E117099E0D}" type="slidenum">
              <a:rPr lang="en-US" smtClean="0"/>
              <a:t>‹#›</a:t>
            </a:fld>
            <a:endParaRPr lang="en-US"/>
          </a:p>
        </p:txBody>
      </p:sp>
    </p:spTree>
    <p:extLst>
      <p:ext uri="{BB962C8B-B14F-4D97-AF65-F5344CB8AC3E}">
        <p14:creationId xmlns:p14="http://schemas.microsoft.com/office/powerpoint/2010/main" val="111767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72559-98BC-4C02-9394-94F300B62B6E}" type="datetimeFigureOut">
              <a:rPr lang="en-US" smtClean="0"/>
              <a:pPr/>
              <a:t>2/15/2021</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1C914-01D2-4461-8E07-86C4F5911AA2}" type="slidenum">
              <a:rPr lang="en-IN" smtClean="0"/>
              <a:pPr/>
              <a:t>‹#›</a:t>
            </a:fld>
            <a:endParaRPr lang="en-IN"/>
          </a:p>
        </p:txBody>
      </p:sp>
    </p:spTree>
    <p:extLst>
      <p:ext uri="{BB962C8B-B14F-4D97-AF65-F5344CB8AC3E}">
        <p14:creationId xmlns:p14="http://schemas.microsoft.com/office/powerpoint/2010/main" val="224995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921CAC-6270-4569-B791-95A867560D41}"/>
              </a:ext>
            </a:extLst>
          </p:cNvPr>
          <p:cNvSpPr>
            <a:spLocks noGrp="1"/>
          </p:cNvSpPr>
          <p:nvPr>
            <p:ph type="ctrTitle"/>
          </p:nvPr>
        </p:nvSpPr>
        <p:spPr>
          <a:xfrm>
            <a:off x="3045368" y="2043663"/>
            <a:ext cx="6105194" cy="2031055"/>
          </a:xfrm>
        </p:spPr>
        <p:txBody>
          <a:bodyPr>
            <a:normAutofit/>
          </a:bodyPr>
          <a:lstStyle/>
          <a:p>
            <a:r>
              <a:rPr lang="en-US" b="1" dirty="0">
                <a:solidFill>
                  <a:srgbClr val="FFFFFF"/>
                </a:solidFill>
              </a:rPr>
              <a:t>WELCOME</a:t>
            </a:r>
          </a:p>
        </p:txBody>
      </p:sp>
    </p:spTree>
    <p:extLst>
      <p:ext uri="{BB962C8B-B14F-4D97-AF65-F5344CB8AC3E}">
        <p14:creationId xmlns:p14="http://schemas.microsoft.com/office/powerpoint/2010/main" val="42778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57FC-D268-4B59-8A09-E3F54498288A}"/>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FD66ECE9-792C-4F55-9BA9-F68CC8E327DB}"/>
              </a:ext>
            </a:extLst>
          </p:cNvPr>
          <p:cNvSpPr>
            <a:spLocks noGrp="1"/>
          </p:cNvSpPr>
          <p:nvPr>
            <p:ph idx="1"/>
          </p:nvPr>
        </p:nvSpPr>
        <p:spPr/>
        <p:txBody>
          <a:bodyPr/>
          <a:lstStyle/>
          <a:p>
            <a:r>
              <a:rPr lang="en-US" dirty="0"/>
              <a:t>GitHub</a:t>
            </a:r>
          </a:p>
          <a:p>
            <a:r>
              <a:rPr lang="en-US" dirty="0"/>
              <a:t>Maven</a:t>
            </a:r>
          </a:p>
          <a:p>
            <a:r>
              <a:rPr lang="en-US" dirty="0"/>
              <a:t>Jenkins</a:t>
            </a:r>
          </a:p>
          <a:p>
            <a:r>
              <a:rPr lang="en-US" dirty="0"/>
              <a:t>Nexus</a:t>
            </a:r>
          </a:p>
          <a:p>
            <a:r>
              <a:rPr lang="en-US" dirty="0"/>
              <a:t>Apache Tomcat server</a:t>
            </a:r>
          </a:p>
          <a:p>
            <a:r>
              <a:rPr lang="en-US" dirty="0"/>
              <a:t>Apache Web Server</a:t>
            </a:r>
          </a:p>
          <a:p>
            <a:r>
              <a:rPr lang="en-US" dirty="0" err="1"/>
              <a:t>Mariadb</a:t>
            </a:r>
            <a:endParaRPr lang="en-US" dirty="0"/>
          </a:p>
        </p:txBody>
      </p:sp>
    </p:spTree>
    <p:extLst>
      <p:ext uri="{BB962C8B-B14F-4D97-AF65-F5344CB8AC3E}">
        <p14:creationId xmlns:p14="http://schemas.microsoft.com/office/powerpoint/2010/main" val="407230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EC0A26-BCCA-4681-9A05-7D3013138AD5}"/>
              </a:ext>
            </a:extLst>
          </p:cNvPr>
          <p:cNvSpPr txBox="1"/>
          <p:nvPr/>
        </p:nvSpPr>
        <p:spPr>
          <a:xfrm>
            <a:off x="990600" y="501650"/>
            <a:ext cx="10210800" cy="479011"/>
          </a:xfrm>
          <a:prstGeom prst="rect">
            <a:avLst/>
          </a:prstGeom>
        </p:spPr>
        <p:txBody>
          <a:bodyPr vert="horz" lIns="91440" tIns="45720" rIns="91440" bIns="45720" rtlCol="0" anchor="b">
            <a:normAutofit fontScale="55000" lnSpcReduction="20000"/>
          </a:bodyPr>
          <a:lstStyle/>
          <a:p>
            <a:pPr algn="ctr">
              <a:lnSpc>
                <a:spcPct val="90000"/>
              </a:lnSpc>
              <a:spcBef>
                <a:spcPct val="0"/>
              </a:spcBef>
              <a:spcAft>
                <a:spcPts val="600"/>
              </a:spcAft>
            </a:pPr>
            <a:r>
              <a:rPr lang="en-US" sz="6000" b="1" dirty="0">
                <a:latin typeface="+mj-lt"/>
                <a:ea typeface="+mj-ea"/>
                <a:cs typeface="+mj-cs"/>
              </a:rPr>
              <a:t>CI – CD PROCESS</a:t>
            </a:r>
          </a:p>
        </p:txBody>
      </p:sp>
      <p:sp>
        <p:nvSpPr>
          <p:cNvPr id="145" name="Rectangle 144">
            <a:extLst>
              <a:ext uri="{FF2B5EF4-FFF2-40B4-BE49-F238E27FC236}">
                <a16:creationId xmlns:a16="http://schemas.microsoft.com/office/drawing/2014/main" id="{1D49D6B2-8EAB-43EA-9B9C-26B868EFC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40056"/>
            <a:ext cx="12192000" cy="4417943"/>
          </a:xfrm>
          <a:prstGeom prst="rect">
            <a:avLst/>
          </a:prstGeom>
          <a:solidFill>
            <a:srgbClr val="666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ounded Rectangle 26">
            <a:extLst>
              <a:ext uri="{FF2B5EF4-FFF2-40B4-BE49-F238E27FC236}">
                <a16:creationId xmlns:a16="http://schemas.microsoft.com/office/drawing/2014/main" id="{9904A71C-A624-4C54-AD15-AA40B1AC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822757"/>
            <a:ext cx="11548872" cy="344418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Nexus Repository Manager - Sonatype - Products - Infosecurity Europe">
            <a:extLst>
              <a:ext uri="{FF2B5EF4-FFF2-40B4-BE49-F238E27FC236}">
                <a16:creationId xmlns:a16="http://schemas.microsoft.com/office/drawing/2014/main" id="{6CB8188D-5AA9-4685-BB19-9AAF1DEDE3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032" y="3660547"/>
            <a:ext cx="2526114" cy="19769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Install Tomcat on Linux CentOS/Redhar 7.x - FoxuTech">
            <a:extLst>
              <a:ext uri="{FF2B5EF4-FFF2-40B4-BE49-F238E27FC236}">
                <a16:creationId xmlns:a16="http://schemas.microsoft.com/office/drawing/2014/main" id="{4265DEC8-3364-4CEB-9049-64ABE9C334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24280" y="3686877"/>
            <a:ext cx="2526115" cy="1736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Get Started with Apache Maven | by remko de knikker | NYC⚡️DEV |  Medium">
            <a:extLst>
              <a:ext uri="{FF2B5EF4-FFF2-40B4-BE49-F238E27FC236}">
                <a16:creationId xmlns:a16="http://schemas.microsoft.com/office/drawing/2014/main" id="{0964199F-2F67-4717-8709-15A588982B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75989" y="3912155"/>
            <a:ext cx="2686981" cy="1511426"/>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CA4C96DB-7D5D-42E1-A47D-9871A8E97B3E}"/>
              </a:ext>
            </a:extLst>
          </p:cNvPr>
          <p:cNvSpPr/>
          <p:nvPr/>
        </p:nvSpPr>
        <p:spPr>
          <a:xfrm>
            <a:off x="2462768" y="2993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7ED268B-D833-4B09-AEF7-4E612C52078C}"/>
              </a:ext>
            </a:extLst>
          </p:cNvPr>
          <p:cNvSpPr/>
          <p:nvPr/>
        </p:nvSpPr>
        <p:spPr>
          <a:xfrm>
            <a:off x="5962970" y="2993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C88E754-CDE7-43E9-91C6-B9343F9D3CD1}"/>
              </a:ext>
            </a:extLst>
          </p:cNvPr>
          <p:cNvSpPr/>
          <p:nvPr/>
        </p:nvSpPr>
        <p:spPr>
          <a:xfrm>
            <a:off x="8657033" y="29821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Image for post">
            <a:extLst>
              <a:ext uri="{FF2B5EF4-FFF2-40B4-BE49-F238E27FC236}">
                <a16:creationId xmlns:a16="http://schemas.microsoft.com/office/drawing/2014/main" id="{9FB22CE0-A537-49BB-BE59-C4CCE645A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062" y="3466831"/>
            <a:ext cx="3144114" cy="1736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Logo Jenkins">
            <a:extLst>
              <a:ext uri="{FF2B5EF4-FFF2-40B4-BE49-F238E27FC236}">
                <a16:creationId xmlns:a16="http://schemas.microsoft.com/office/drawing/2014/main" id="{60414DA8-2F0E-4633-BB6C-7BDA8EE4AC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0" y="980661"/>
            <a:ext cx="5715000" cy="184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6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C9197D-0DBA-49D1-A8AA-CA220CD82F39}"/>
              </a:ext>
            </a:extLst>
          </p:cNvPr>
          <p:cNvSpPr txBox="1"/>
          <p:nvPr/>
        </p:nvSpPr>
        <p:spPr>
          <a:xfrm>
            <a:off x="1162498" y="655783"/>
            <a:ext cx="4284418" cy="14483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GitHub Configuration in </a:t>
            </a:r>
            <a:r>
              <a:rPr lang="en-US" sz="3400" dirty="0" err="1">
                <a:solidFill>
                  <a:schemeClr val="bg1"/>
                </a:solidFill>
                <a:latin typeface="+mj-lt"/>
                <a:ea typeface="+mj-ea"/>
                <a:cs typeface="+mj-cs"/>
              </a:rPr>
              <a:t>jenkins</a:t>
            </a:r>
            <a:endParaRPr lang="en-US" sz="3400" dirty="0">
              <a:solidFill>
                <a:schemeClr val="bg1"/>
              </a:solidFill>
              <a:latin typeface="+mj-lt"/>
              <a:ea typeface="+mj-ea"/>
              <a:cs typeface="+mj-cs"/>
            </a:endParaRPr>
          </a:p>
        </p:txBody>
      </p:sp>
      <p:sp>
        <p:nvSpPr>
          <p:cNvPr id="14" name="Rectangle 1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2A78F1-DA97-496D-B1C8-8222F9C1545E}"/>
              </a:ext>
            </a:extLst>
          </p:cNvPr>
          <p:cNvPicPr>
            <a:picLocks noChangeAspect="1"/>
          </p:cNvPicPr>
          <p:nvPr/>
        </p:nvPicPr>
        <p:blipFill>
          <a:blip r:embed="rId2"/>
          <a:stretch>
            <a:fillRect/>
          </a:stretch>
        </p:blipFill>
        <p:spPr>
          <a:xfrm>
            <a:off x="1283803" y="1935239"/>
            <a:ext cx="9211917" cy="4170260"/>
          </a:xfrm>
          <a:prstGeom prst="rect">
            <a:avLst/>
          </a:prstGeom>
        </p:spPr>
      </p:pic>
    </p:spTree>
    <p:extLst>
      <p:ext uri="{BB962C8B-B14F-4D97-AF65-F5344CB8AC3E}">
        <p14:creationId xmlns:p14="http://schemas.microsoft.com/office/powerpoint/2010/main" val="52529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11F777DF-C99D-4B37-BBC5-943A3FEC857D}"/>
              </a:ext>
            </a:extLst>
          </p:cNvPr>
          <p:cNvPicPr>
            <a:picLocks noChangeAspect="1"/>
          </p:cNvPicPr>
          <p:nvPr/>
        </p:nvPicPr>
        <p:blipFill>
          <a:blip r:embed="rId2"/>
          <a:stretch>
            <a:fillRect/>
          </a:stretch>
        </p:blipFill>
        <p:spPr>
          <a:xfrm>
            <a:off x="643467" y="1725083"/>
            <a:ext cx="10905066" cy="3407832"/>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D1F6BB-DA3E-4BFF-9159-2886825EC53A}"/>
              </a:ext>
            </a:extLst>
          </p:cNvPr>
          <p:cNvSpPr txBox="1"/>
          <p:nvPr/>
        </p:nvSpPr>
        <p:spPr>
          <a:xfrm>
            <a:off x="1484243" y="1298713"/>
            <a:ext cx="3118290" cy="369332"/>
          </a:xfrm>
          <a:prstGeom prst="rect">
            <a:avLst/>
          </a:prstGeom>
          <a:noFill/>
        </p:spPr>
        <p:txBody>
          <a:bodyPr wrap="none" rtlCol="0">
            <a:spAutoFit/>
          </a:bodyPr>
          <a:lstStyle/>
          <a:p>
            <a:r>
              <a:rPr lang="en-US" dirty="0"/>
              <a:t>Maven Configuration in Jenkins</a:t>
            </a:r>
          </a:p>
        </p:txBody>
      </p:sp>
    </p:spTree>
    <p:extLst>
      <p:ext uri="{BB962C8B-B14F-4D97-AF65-F5344CB8AC3E}">
        <p14:creationId xmlns:p14="http://schemas.microsoft.com/office/powerpoint/2010/main" val="281438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4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8E6851-EA85-48FC-9C8F-4687EDC3E7BF}"/>
              </a:ext>
            </a:extLst>
          </p:cNvPr>
          <p:cNvSpPr txBox="1"/>
          <p:nvPr/>
        </p:nvSpPr>
        <p:spPr>
          <a:xfrm>
            <a:off x="641180" y="323557"/>
            <a:ext cx="184731"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A1D0BF10-CF57-47E8-B3A4-FF6DA9CD39B1}"/>
              </a:ext>
            </a:extLst>
          </p:cNvPr>
          <p:cNvSpPr txBox="1"/>
          <p:nvPr/>
        </p:nvSpPr>
        <p:spPr>
          <a:xfrm>
            <a:off x="825911" y="1258957"/>
            <a:ext cx="2088136" cy="369332"/>
          </a:xfrm>
          <a:prstGeom prst="rect">
            <a:avLst/>
          </a:prstGeom>
          <a:noFill/>
        </p:spPr>
        <p:txBody>
          <a:bodyPr wrap="none" rtlCol="0">
            <a:spAutoFit/>
          </a:bodyPr>
          <a:lstStyle/>
          <a:p>
            <a:r>
              <a:rPr lang="en-US" b="1" dirty="0"/>
              <a:t>NEXUS REPOSITORY</a:t>
            </a:r>
          </a:p>
        </p:txBody>
      </p:sp>
      <p:pic>
        <p:nvPicPr>
          <p:cNvPr id="3" name="Picture 2">
            <a:extLst>
              <a:ext uri="{FF2B5EF4-FFF2-40B4-BE49-F238E27FC236}">
                <a16:creationId xmlns:a16="http://schemas.microsoft.com/office/drawing/2014/main" id="{7720789F-0188-420B-B980-1F3C4648D33C}"/>
              </a:ext>
            </a:extLst>
          </p:cNvPr>
          <p:cNvPicPr>
            <a:picLocks noChangeAspect="1"/>
          </p:cNvPicPr>
          <p:nvPr/>
        </p:nvPicPr>
        <p:blipFill>
          <a:blip r:embed="rId2"/>
          <a:stretch>
            <a:fillRect/>
          </a:stretch>
        </p:blipFill>
        <p:spPr>
          <a:xfrm>
            <a:off x="477011" y="1784792"/>
            <a:ext cx="5468065" cy="3452456"/>
          </a:xfrm>
          <a:prstGeom prst="rect">
            <a:avLst/>
          </a:prstGeom>
        </p:spPr>
      </p:pic>
      <p:pic>
        <p:nvPicPr>
          <p:cNvPr id="8" name="Picture 7">
            <a:extLst>
              <a:ext uri="{FF2B5EF4-FFF2-40B4-BE49-F238E27FC236}">
                <a16:creationId xmlns:a16="http://schemas.microsoft.com/office/drawing/2014/main" id="{45B8E407-0CA3-4AB3-8CFC-636A34525D9F}"/>
              </a:ext>
            </a:extLst>
          </p:cNvPr>
          <p:cNvPicPr>
            <a:picLocks noChangeAspect="1"/>
          </p:cNvPicPr>
          <p:nvPr/>
        </p:nvPicPr>
        <p:blipFill>
          <a:blip r:embed="rId3"/>
          <a:stretch>
            <a:fillRect/>
          </a:stretch>
        </p:blipFill>
        <p:spPr>
          <a:xfrm>
            <a:off x="6256866" y="1680138"/>
            <a:ext cx="5425040" cy="3497723"/>
          </a:xfrm>
          <a:prstGeom prst="rect">
            <a:avLst/>
          </a:prstGeom>
        </p:spPr>
      </p:pic>
    </p:spTree>
    <p:extLst>
      <p:ext uri="{BB962C8B-B14F-4D97-AF65-F5344CB8AC3E}">
        <p14:creationId xmlns:p14="http://schemas.microsoft.com/office/powerpoint/2010/main" val="123802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1C3F72-7A67-4659-8046-8AEB129F4E4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2C2C2C"/>
                </a:solidFill>
                <a:latin typeface="+mj-lt"/>
                <a:ea typeface="+mj-ea"/>
                <a:cs typeface="+mj-cs"/>
              </a:rPr>
              <a:t>Pushing war file from Nexus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A5569A7-8633-4A58-B0CB-E189B2B42EF4}"/>
              </a:ext>
            </a:extLst>
          </p:cNvPr>
          <p:cNvPicPr>
            <a:picLocks noChangeAspect="1"/>
          </p:cNvPicPr>
          <p:nvPr/>
        </p:nvPicPr>
        <p:blipFill>
          <a:blip r:embed="rId2"/>
          <a:stretch>
            <a:fillRect/>
          </a:stretch>
        </p:blipFill>
        <p:spPr>
          <a:xfrm>
            <a:off x="3580067" y="484632"/>
            <a:ext cx="8239125" cy="5724144"/>
          </a:xfrm>
          <a:prstGeom prst="rect">
            <a:avLst/>
          </a:prstGeom>
        </p:spPr>
      </p:pic>
    </p:spTree>
    <p:extLst>
      <p:ext uri="{BB962C8B-B14F-4D97-AF65-F5344CB8AC3E}">
        <p14:creationId xmlns:p14="http://schemas.microsoft.com/office/powerpoint/2010/main" val="1379541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1C3F72-7A67-4659-8046-8AEB129F4E4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2C2C2C"/>
                </a:solidFill>
                <a:latin typeface="+mj-lt"/>
                <a:ea typeface="+mj-ea"/>
                <a:cs typeface="+mj-cs"/>
              </a:rPr>
              <a:t>Pushing war file from Nexus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8AC2068-BEEA-4960-8A06-79F80D9BD9EA}"/>
              </a:ext>
            </a:extLst>
          </p:cNvPr>
          <p:cNvPicPr>
            <a:picLocks noChangeAspect="1"/>
          </p:cNvPicPr>
          <p:nvPr/>
        </p:nvPicPr>
        <p:blipFill>
          <a:blip r:embed="rId2"/>
          <a:stretch>
            <a:fillRect/>
          </a:stretch>
        </p:blipFill>
        <p:spPr>
          <a:xfrm>
            <a:off x="3580067" y="484632"/>
            <a:ext cx="8096250" cy="5724144"/>
          </a:xfrm>
          <a:prstGeom prst="rect">
            <a:avLst/>
          </a:prstGeom>
        </p:spPr>
      </p:pic>
    </p:spTree>
    <p:extLst>
      <p:ext uri="{BB962C8B-B14F-4D97-AF65-F5344CB8AC3E}">
        <p14:creationId xmlns:p14="http://schemas.microsoft.com/office/powerpoint/2010/main" val="156928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6CABCC-26F0-4152-962C-6378ABBE42EF}"/>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a:solidFill>
                  <a:srgbClr val="2C2C2C"/>
                </a:solidFill>
                <a:effectLst/>
                <a:latin typeface="+mj-lt"/>
                <a:ea typeface="+mj-ea"/>
                <a:cs typeface="+mj-cs"/>
              </a:rPr>
              <a:t>Deploy artifacts to Tomcat Container</a:t>
            </a:r>
            <a:endParaRPr lang="en-US" sz="3600" b="1">
              <a:solidFill>
                <a:srgbClr val="2C2C2C"/>
              </a:solidFill>
              <a:latin typeface="+mj-lt"/>
              <a:ea typeface="+mj-ea"/>
              <a:cs typeface="+mj-cs"/>
            </a:endParaRPr>
          </a:p>
        </p:txBody>
      </p:sp>
      <p:sp>
        <p:nvSpPr>
          <p:cNvPr id="1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E948F17-15C5-4712-AE5C-6893A1BB0115}"/>
              </a:ext>
            </a:extLst>
          </p:cNvPr>
          <p:cNvPicPr>
            <a:picLocks noChangeAspect="1"/>
          </p:cNvPicPr>
          <p:nvPr/>
        </p:nvPicPr>
        <p:blipFill>
          <a:blip r:embed="rId2"/>
          <a:stretch>
            <a:fillRect/>
          </a:stretch>
        </p:blipFill>
        <p:spPr>
          <a:xfrm>
            <a:off x="3458817" y="484632"/>
            <a:ext cx="8285061" cy="5724144"/>
          </a:xfrm>
          <a:prstGeom prst="rect">
            <a:avLst/>
          </a:prstGeom>
        </p:spPr>
      </p:pic>
    </p:spTree>
    <p:extLst>
      <p:ext uri="{BB962C8B-B14F-4D97-AF65-F5344CB8AC3E}">
        <p14:creationId xmlns:p14="http://schemas.microsoft.com/office/powerpoint/2010/main" val="128771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12E7-C1E6-42D8-B666-CD4860839D3E}"/>
              </a:ext>
            </a:extLst>
          </p:cNvPr>
          <p:cNvSpPr>
            <a:spLocks noGrp="1"/>
          </p:cNvSpPr>
          <p:nvPr>
            <p:ph type="title"/>
          </p:nvPr>
        </p:nvSpPr>
        <p:spPr/>
        <p:txBody>
          <a:bodyPr/>
          <a:lstStyle/>
          <a:p>
            <a:r>
              <a:rPr lang="en-US" dirty="0"/>
              <a:t>Student registration form</a:t>
            </a:r>
            <a:endParaRPr lang="en-IN" dirty="0"/>
          </a:p>
        </p:txBody>
      </p:sp>
      <p:pic>
        <p:nvPicPr>
          <p:cNvPr id="5" name="Content Placeholder 4">
            <a:extLst>
              <a:ext uri="{FF2B5EF4-FFF2-40B4-BE49-F238E27FC236}">
                <a16:creationId xmlns:a16="http://schemas.microsoft.com/office/drawing/2014/main" id="{1C47B7D7-7DE0-4FB7-8AC6-58B853488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298" y="1380931"/>
            <a:ext cx="11123645" cy="5111944"/>
          </a:xfrm>
        </p:spPr>
      </p:pic>
    </p:spTree>
    <p:extLst>
      <p:ext uri="{BB962C8B-B14F-4D97-AF65-F5344CB8AC3E}">
        <p14:creationId xmlns:p14="http://schemas.microsoft.com/office/powerpoint/2010/main" val="285298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4291-022A-4DCC-B815-5D0F72728AE3}"/>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69F76EF1-7735-4FCD-B244-10D7F77C93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4278"/>
            <a:ext cx="9853126" cy="5416989"/>
          </a:xfrm>
        </p:spPr>
      </p:pic>
    </p:spTree>
    <p:extLst>
      <p:ext uri="{BB962C8B-B14F-4D97-AF65-F5344CB8AC3E}">
        <p14:creationId xmlns:p14="http://schemas.microsoft.com/office/powerpoint/2010/main" val="35974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1E7-5D55-4807-B812-3A354266E738}"/>
              </a:ext>
            </a:extLst>
          </p:cNvPr>
          <p:cNvSpPr>
            <a:spLocks noGrp="1"/>
          </p:cNvSpPr>
          <p:nvPr>
            <p:ph type="title"/>
          </p:nvPr>
        </p:nvSpPr>
        <p:spPr/>
        <p:txBody>
          <a:bodyPr/>
          <a:lstStyle/>
          <a:p>
            <a:r>
              <a:rPr lang="en-US" dirty="0"/>
              <a:t>                                project</a:t>
            </a:r>
            <a:endParaRPr lang="en-IN" dirty="0"/>
          </a:p>
        </p:txBody>
      </p:sp>
      <p:sp>
        <p:nvSpPr>
          <p:cNvPr id="3" name="Content Placeholder 2">
            <a:extLst>
              <a:ext uri="{FF2B5EF4-FFF2-40B4-BE49-F238E27FC236}">
                <a16:creationId xmlns:a16="http://schemas.microsoft.com/office/drawing/2014/main" id="{CD0738FE-7AA8-4E0A-B0A5-9672C833A632}"/>
              </a:ext>
            </a:extLst>
          </p:cNvPr>
          <p:cNvSpPr>
            <a:spLocks noGrp="1"/>
          </p:cNvSpPr>
          <p:nvPr>
            <p:ph idx="1"/>
          </p:nvPr>
        </p:nvSpPr>
        <p:spPr>
          <a:xfrm>
            <a:off x="838200" y="1690688"/>
            <a:ext cx="10515600" cy="4906055"/>
          </a:xfrm>
        </p:spPr>
        <p:txBody>
          <a:bodyPr>
            <a:normAutofit lnSpcReduction="10000"/>
          </a:bodyPr>
          <a:lstStyle/>
          <a:p>
            <a:pPr marL="0" indent="0">
              <a:buNone/>
            </a:pPr>
            <a:r>
              <a:rPr lang="en-US" dirty="0"/>
              <a:t>                                   3-TIER  ARCHITECHTURE</a:t>
            </a:r>
          </a:p>
          <a:p>
            <a:pPr marL="0" indent="0">
              <a:buNone/>
            </a:pPr>
            <a:r>
              <a:rPr lang="en-US" dirty="0"/>
              <a:t>                                                       WITH </a:t>
            </a:r>
          </a:p>
          <a:p>
            <a:pPr marL="0" indent="0">
              <a:buNone/>
            </a:pPr>
            <a:r>
              <a:rPr lang="en-US" dirty="0"/>
              <a:t>                                     AUTOMATIC CI/CD PROCESS </a:t>
            </a:r>
          </a:p>
          <a:p>
            <a:pPr marL="0" indent="0">
              <a:buNone/>
            </a:pPr>
            <a:r>
              <a:rPr lang="en-US" dirty="0"/>
              <a:t>                                                             DESINGED BY </a:t>
            </a:r>
          </a:p>
          <a:p>
            <a:pPr marL="0" indent="0">
              <a:buNone/>
            </a:pPr>
            <a:r>
              <a:rPr lang="en-US" dirty="0"/>
              <a:t>                                                                              SAI SIVA</a:t>
            </a:r>
          </a:p>
          <a:p>
            <a:pPr marL="0" indent="0">
              <a:buNone/>
            </a:pPr>
            <a:r>
              <a:rPr lang="en-US" dirty="0"/>
              <a:t>                                                                              DEEPAK</a:t>
            </a:r>
          </a:p>
          <a:p>
            <a:pPr marL="0" indent="0">
              <a:buNone/>
            </a:pPr>
            <a:r>
              <a:rPr lang="en-US" dirty="0"/>
              <a:t>                                                                               ABHISHEK</a:t>
            </a:r>
          </a:p>
          <a:p>
            <a:pPr marL="0" indent="0">
              <a:buNone/>
            </a:pPr>
            <a:r>
              <a:rPr lang="en-US" dirty="0"/>
              <a:t>                                                                               SUDHEER KUMAR</a:t>
            </a:r>
          </a:p>
          <a:p>
            <a:pPr marL="0" indent="0">
              <a:buNone/>
            </a:pPr>
            <a:r>
              <a:rPr lang="en-US" dirty="0"/>
              <a:t>                                                                               LOKESH</a:t>
            </a:r>
          </a:p>
          <a:p>
            <a:pPr marL="0" indent="0">
              <a:buNone/>
            </a:pPr>
            <a:r>
              <a:rPr lang="en-US" dirty="0"/>
              <a:t>                                                                             </a:t>
            </a:r>
          </a:p>
        </p:txBody>
      </p:sp>
    </p:spTree>
    <p:extLst>
      <p:ext uri="{BB962C8B-B14F-4D97-AF65-F5344CB8AC3E}">
        <p14:creationId xmlns:p14="http://schemas.microsoft.com/office/powerpoint/2010/main" val="421139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System Requirements</a:t>
            </a:r>
          </a:p>
        </p:txBody>
      </p:sp>
      <p:sp>
        <p:nvSpPr>
          <p:cNvPr id="3" name="Content Placeholder 2"/>
          <p:cNvSpPr>
            <a:spLocks noGrp="1"/>
          </p:cNvSpPr>
          <p:nvPr>
            <p:ph idx="1"/>
          </p:nvPr>
        </p:nvSpPr>
        <p:spPr>
          <a:xfrm>
            <a:off x="1981200" y="1600200"/>
            <a:ext cx="8229600" cy="4972072"/>
          </a:xfrm>
        </p:spPr>
        <p:txBody>
          <a:bodyPr>
            <a:normAutofit lnSpcReduction="10000"/>
          </a:bodyPr>
          <a:lstStyle/>
          <a:p>
            <a:pPr algn="just">
              <a:lnSpc>
                <a:spcPct val="150000"/>
              </a:lnSpc>
            </a:pPr>
            <a:r>
              <a:rPr lang="en-IN" sz="2000" b="1" dirty="0">
                <a:latin typeface="Times New Roman" pitchFamily="18" charset="0"/>
                <a:cs typeface="Times New Roman" pitchFamily="18" charset="0"/>
              </a:rPr>
              <a:t>Hardware Requirements</a:t>
            </a:r>
          </a:p>
          <a:p>
            <a:pPr lvl="2" algn="just">
              <a:lnSpc>
                <a:spcPct val="150000"/>
              </a:lnSpc>
            </a:pPr>
            <a:r>
              <a:rPr lang="en-IN" sz="2000" dirty="0">
                <a:latin typeface="Times New Roman" pitchFamily="18" charset="0"/>
                <a:cs typeface="Times New Roman" pitchFamily="18" charset="0"/>
              </a:rPr>
              <a:t>Processor		:	2VCPU’s</a:t>
            </a:r>
          </a:p>
          <a:p>
            <a:pPr lvl="2" algn="just">
              <a:lnSpc>
                <a:spcPct val="150000"/>
              </a:lnSpc>
            </a:pPr>
            <a:r>
              <a:rPr lang="en-IN" sz="2000" dirty="0">
                <a:latin typeface="Times New Roman" pitchFamily="18" charset="0"/>
                <a:cs typeface="Times New Roman" pitchFamily="18" charset="0"/>
              </a:rPr>
              <a:t>RAM			:	4 GB</a:t>
            </a:r>
          </a:p>
          <a:p>
            <a:pPr lvl="2" algn="just">
              <a:lnSpc>
                <a:spcPct val="150000"/>
              </a:lnSpc>
            </a:pPr>
            <a:r>
              <a:rPr lang="en-IN" sz="2000" dirty="0">
                <a:latin typeface="Times New Roman" pitchFamily="18" charset="0"/>
                <a:cs typeface="Times New Roman" pitchFamily="18" charset="0"/>
              </a:rPr>
              <a:t>HDD			:	10 GB</a:t>
            </a:r>
          </a:p>
          <a:p>
            <a:pPr algn="just">
              <a:lnSpc>
                <a:spcPct val="150000"/>
              </a:lnSpc>
            </a:pPr>
            <a:r>
              <a:rPr lang="en-IN" sz="2000" b="1" dirty="0">
                <a:latin typeface="Times New Roman" pitchFamily="18" charset="0"/>
                <a:cs typeface="Times New Roman" pitchFamily="18" charset="0"/>
              </a:rPr>
              <a:t>Software Requirements</a:t>
            </a:r>
          </a:p>
          <a:p>
            <a:pPr lvl="2" algn="just">
              <a:lnSpc>
                <a:spcPct val="150000"/>
              </a:lnSpc>
            </a:pPr>
            <a:r>
              <a:rPr lang="en-IN" sz="2000" dirty="0">
                <a:latin typeface="Times New Roman" pitchFamily="18" charset="0"/>
                <a:cs typeface="Times New Roman" pitchFamily="18" charset="0"/>
              </a:rPr>
              <a:t>Operating System	:	Linux/ Windows</a:t>
            </a:r>
          </a:p>
          <a:p>
            <a:pPr lvl="2" algn="just">
              <a:lnSpc>
                <a:spcPct val="150000"/>
              </a:lnSpc>
            </a:pPr>
            <a:r>
              <a:rPr lang="en-IN" sz="2000" dirty="0">
                <a:latin typeface="Times New Roman" pitchFamily="18" charset="0"/>
                <a:cs typeface="Times New Roman" pitchFamily="18" charset="0"/>
              </a:rPr>
              <a:t>Front End code		:	HTML</a:t>
            </a:r>
          </a:p>
          <a:p>
            <a:pPr lvl="2" algn="just">
              <a:lnSpc>
                <a:spcPct val="150000"/>
              </a:lnSpc>
            </a:pPr>
            <a:r>
              <a:rPr lang="en-IN" sz="2000" dirty="0">
                <a:latin typeface="Times New Roman" pitchFamily="18" charset="0"/>
                <a:cs typeface="Times New Roman" pitchFamily="18" charset="0"/>
              </a:rPr>
              <a:t>Backend code                 :             JAVA</a:t>
            </a:r>
          </a:p>
          <a:p>
            <a:pPr lvl="2" algn="just">
              <a:lnSpc>
                <a:spcPct val="150000"/>
              </a:lnSpc>
            </a:pPr>
            <a:r>
              <a:rPr lang="en-IN" sz="2000" dirty="0">
                <a:latin typeface="Times New Roman" pitchFamily="18" charset="0"/>
                <a:cs typeface="Times New Roman" pitchFamily="18" charset="0"/>
              </a:rPr>
              <a:t>Server			:	Apache Tomcat 8.0</a:t>
            </a:r>
          </a:p>
          <a:p>
            <a:pPr lvl="2" algn="just">
              <a:lnSpc>
                <a:spcPct val="150000"/>
              </a:lnSpc>
            </a:pPr>
            <a:r>
              <a:rPr lang="en-IN" sz="2000" dirty="0">
                <a:latin typeface="Times New Roman" pitchFamily="18" charset="0"/>
                <a:cs typeface="Times New Roman" pitchFamily="18" charset="0"/>
              </a:rPr>
              <a:t>Database		:	MariaDB</a:t>
            </a:r>
          </a:p>
          <a:p>
            <a:pPr marL="914400" lvl="2" indent="0" algn="just">
              <a:lnSpc>
                <a:spcPct val="150000"/>
              </a:lnSpc>
              <a:buNone/>
            </a:pPr>
            <a:endParaRPr lang="en-IN"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latin typeface="Informal Roman" pitchFamily="66" charset="0"/>
              </a:rPr>
              <a:t>CONCLUSION</a:t>
            </a:r>
          </a:p>
        </p:txBody>
      </p:sp>
      <p:sp>
        <p:nvSpPr>
          <p:cNvPr id="3" name="Content Placeholder 2"/>
          <p:cNvSpPr>
            <a:spLocks noGrp="1"/>
          </p:cNvSpPr>
          <p:nvPr>
            <p:ph idx="1"/>
          </p:nvPr>
        </p:nvSpPr>
        <p:spPr/>
        <p:txBody>
          <a:bodyPr>
            <a:normAutofit/>
          </a:bodyPr>
          <a:lstStyle/>
          <a:p>
            <a:r>
              <a:rPr lang="en-US" b="1" dirty="0"/>
              <a:t>DevOps</a:t>
            </a:r>
            <a:r>
              <a:rPr lang="en-US" dirty="0"/>
              <a:t> is helping businesses in a tremendous way. </a:t>
            </a:r>
          </a:p>
          <a:p>
            <a:r>
              <a:rPr lang="en-US" dirty="0"/>
              <a:t>It's bridging the gap between developers' need for change and operations' resist to change and thus creates a smooth path for Continuous Development and Continuous Integration.</a:t>
            </a:r>
          </a:p>
          <a:p>
            <a:r>
              <a:rPr lang="en-US" dirty="0"/>
              <a:t>The point is to start somewhere and make small, meaningful changes. Measure the results and keep iterating. Take advantage of the same tools and workflows that dev and ops are using.</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Abstract</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ea typeface="Tahoma" pitchFamily="34" charset="0"/>
                <a:cs typeface="Times New Roman" pitchFamily="18" charset="0"/>
              </a:rPr>
              <a:t>3-Tier  Architecture with automatic CI/CD build process is a end to end build and deployment process.</a:t>
            </a:r>
          </a:p>
          <a:p>
            <a:pPr algn="just">
              <a:lnSpc>
                <a:spcPct val="150000"/>
              </a:lnSpc>
            </a:pPr>
            <a:r>
              <a:rPr lang="en-IN" sz="2000" dirty="0">
                <a:latin typeface="Times New Roman" pitchFamily="18" charset="0"/>
                <a:ea typeface="Tahoma" pitchFamily="34" charset="0"/>
                <a:cs typeface="Times New Roman" pitchFamily="18" charset="0"/>
              </a:rPr>
              <a:t>Main aim of this project is to build and deploy application in 3-Tier Architecture .</a:t>
            </a:r>
          </a:p>
          <a:p>
            <a:pPr algn="just">
              <a:lnSpc>
                <a:spcPct val="150000"/>
              </a:lnSpc>
            </a:pPr>
            <a:r>
              <a:rPr lang="en-IN" sz="2000" dirty="0">
                <a:latin typeface="Times New Roman" pitchFamily="18" charset="0"/>
                <a:ea typeface="Tahoma" pitchFamily="34" charset="0"/>
                <a:cs typeface="Times New Roman" pitchFamily="18" charset="0"/>
              </a:rPr>
              <a:t>The Special thing about this project is end to end automation of deploying war file into the tomcat servers using CI-CD DevOps tools.</a:t>
            </a:r>
          </a:p>
          <a:p>
            <a:pPr algn="just">
              <a:lnSpc>
                <a:spcPct val="150000"/>
              </a:lnSpc>
            </a:pPr>
            <a:r>
              <a:rPr lang="en-US" sz="2000" dirty="0">
                <a:latin typeface="Times New Roman" pitchFamily="18" charset="0"/>
                <a:ea typeface="Tahoma" pitchFamily="34" charset="0"/>
                <a:cs typeface="Times New Roman" pitchFamily="18" charset="0"/>
              </a:rPr>
              <a:t>DevOps is a conceptual framework for reintegrating development and operations of Information Systems.</a:t>
            </a:r>
            <a:endParaRPr lang="en-IN" sz="2000" dirty="0">
              <a:latin typeface="Times New Roman" pitchFamily="18" charset="0"/>
              <a:ea typeface="Tahoma" pitchFamily="34" charset="0"/>
              <a:cs typeface="Times New Roman" pitchFamily="18"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Existing System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The current system of the project is manually deploying the builds to the DEV, QA and PROD environments.</a:t>
            </a:r>
          </a:p>
          <a:p>
            <a:pPr algn="just">
              <a:lnSpc>
                <a:spcPct val="150000"/>
              </a:lnSpc>
            </a:pPr>
            <a:r>
              <a:rPr lang="en-IN" sz="2000" dirty="0">
                <a:latin typeface="Times New Roman" pitchFamily="18" charset="0"/>
                <a:cs typeface="Times New Roman" pitchFamily="18" charset="0"/>
              </a:rPr>
              <a:t>Because of manual deployments there will be chance to have human errors.</a:t>
            </a:r>
          </a:p>
          <a:p>
            <a:pPr algn="just">
              <a:lnSpc>
                <a:spcPct val="150000"/>
              </a:lnSpc>
            </a:pPr>
            <a:r>
              <a:rPr lang="en-IN" sz="2000" dirty="0">
                <a:latin typeface="Times New Roman" pitchFamily="18" charset="0"/>
                <a:cs typeface="Times New Roman" pitchFamily="18" charset="0"/>
              </a:rPr>
              <a:t>In this system users hit the Jenkins job and that automates the building and deploying of the code.</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Proposed System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The proposed system is end-to-end automation with DevOps Tools.</a:t>
            </a:r>
          </a:p>
          <a:p>
            <a:pPr algn="just">
              <a:lnSpc>
                <a:spcPct val="150000"/>
              </a:lnSpc>
            </a:pPr>
            <a:r>
              <a:rPr lang="en-IN" sz="2000" dirty="0">
                <a:latin typeface="Times New Roman" pitchFamily="18" charset="0"/>
                <a:cs typeface="Times New Roman" pitchFamily="18" charset="0"/>
              </a:rPr>
              <a:t>This system makes the users to work with Agile Methodology more efficiently.</a:t>
            </a:r>
          </a:p>
          <a:p>
            <a:pPr algn="just">
              <a:lnSpc>
                <a:spcPct val="150000"/>
              </a:lnSpc>
            </a:pPr>
            <a:r>
              <a:rPr lang="en-IN" sz="2000" dirty="0">
                <a:latin typeface="Times New Roman" pitchFamily="18" charset="0"/>
                <a:cs typeface="Times New Roman" pitchFamily="18" charset="0"/>
              </a:rPr>
              <a:t>It also reduce the work of developers to troubleshoot the deployment issues and focus on code. </a:t>
            </a:r>
          </a:p>
          <a:p>
            <a:pPr algn="just">
              <a:lnSpc>
                <a:spcPct val="150000"/>
              </a:lnSpc>
            </a:pPr>
            <a:r>
              <a:rPr lang="en-IN" sz="2000" dirty="0">
                <a:latin typeface="Times New Roman" pitchFamily="18" charset="0"/>
                <a:ea typeface="Tahoma" pitchFamily="34" charset="0"/>
                <a:cs typeface="Times New Roman" pitchFamily="18" charset="0"/>
              </a:rPr>
              <a:t>Main aim of this project is to build and deploy application in 3-Tier Architecture with automatic CI/CD build process.</a:t>
            </a:r>
            <a:endParaRPr lang="en-IN" sz="2000" dirty="0">
              <a:latin typeface="Times New Roman" pitchFamily="18" charset="0"/>
              <a:cs typeface="Times New Roman" pitchFamily="18" charset="0"/>
            </a:endParaRP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3B20-F4ED-46BA-AD01-DCFACAA8890D}"/>
              </a:ext>
            </a:extLst>
          </p:cNvPr>
          <p:cNvSpPr>
            <a:spLocks noGrp="1"/>
          </p:cNvSpPr>
          <p:nvPr>
            <p:ph type="title"/>
          </p:nvPr>
        </p:nvSpPr>
        <p:spPr>
          <a:xfrm>
            <a:off x="371670" y="138672"/>
            <a:ext cx="10470501" cy="645100"/>
          </a:xfrm>
        </p:spPr>
        <p:txBody>
          <a:bodyPr>
            <a:normAutofit fontScale="90000"/>
          </a:bodyPr>
          <a:lstStyle/>
          <a:p>
            <a:r>
              <a:rPr lang="en-US" dirty="0"/>
              <a:t>3-Tier Architecture</a:t>
            </a:r>
          </a:p>
        </p:txBody>
      </p:sp>
      <p:pic>
        <p:nvPicPr>
          <p:cNvPr id="4" name="Content Placeholder 3">
            <a:extLst>
              <a:ext uri="{FF2B5EF4-FFF2-40B4-BE49-F238E27FC236}">
                <a16:creationId xmlns:a16="http://schemas.microsoft.com/office/drawing/2014/main" id="{BDE04396-A9ED-4051-B681-0D9F9D367F45}"/>
              </a:ext>
            </a:extLst>
          </p:cNvPr>
          <p:cNvPicPr>
            <a:picLocks noGrp="1" noChangeAspect="1"/>
          </p:cNvPicPr>
          <p:nvPr>
            <p:ph idx="1"/>
          </p:nvPr>
        </p:nvPicPr>
        <p:blipFill>
          <a:blip r:embed="rId2"/>
          <a:stretch>
            <a:fillRect/>
          </a:stretch>
        </p:blipFill>
        <p:spPr>
          <a:xfrm>
            <a:off x="1558843" y="2280812"/>
            <a:ext cx="3011685" cy="969348"/>
          </a:xfrm>
          <a:prstGeom prst="rect">
            <a:avLst/>
          </a:prstGeom>
        </p:spPr>
      </p:pic>
      <p:pic>
        <p:nvPicPr>
          <p:cNvPr id="5" name="Picture 4">
            <a:extLst>
              <a:ext uri="{FF2B5EF4-FFF2-40B4-BE49-F238E27FC236}">
                <a16:creationId xmlns:a16="http://schemas.microsoft.com/office/drawing/2014/main" id="{ED91096E-EFE8-49EA-B7B9-0EEEE7AB981C}"/>
              </a:ext>
            </a:extLst>
          </p:cNvPr>
          <p:cNvPicPr>
            <a:picLocks noChangeAspect="1"/>
          </p:cNvPicPr>
          <p:nvPr/>
        </p:nvPicPr>
        <p:blipFill>
          <a:blip r:embed="rId3"/>
          <a:stretch>
            <a:fillRect/>
          </a:stretch>
        </p:blipFill>
        <p:spPr>
          <a:xfrm>
            <a:off x="1558843" y="3836377"/>
            <a:ext cx="3011685" cy="963251"/>
          </a:xfrm>
          <a:prstGeom prst="rect">
            <a:avLst/>
          </a:prstGeom>
        </p:spPr>
      </p:pic>
      <p:pic>
        <p:nvPicPr>
          <p:cNvPr id="6" name="Picture 5">
            <a:extLst>
              <a:ext uri="{FF2B5EF4-FFF2-40B4-BE49-F238E27FC236}">
                <a16:creationId xmlns:a16="http://schemas.microsoft.com/office/drawing/2014/main" id="{BCAA554B-BD8E-46DC-A14D-05047D95BE25}"/>
              </a:ext>
            </a:extLst>
          </p:cNvPr>
          <p:cNvPicPr>
            <a:picLocks noChangeAspect="1"/>
          </p:cNvPicPr>
          <p:nvPr/>
        </p:nvPicPr>
        <p:blipFill>
          <a:blip r:embed="rId4"/>
          <a:stretch>
            <a:fillRect/>
          </a:stretch>
        </p:blipFill>
        <p:spPr>
          <a:xfrm>
            <a:off x="4570528" y="5572659"/>
            <a:ext cx="3011685" cy="969348"/>
          </a:xfrm>
          <a:prstGeom prst="rect">
            <a:avLst/>
          </a:prstGeom>
        </p:spPr>
      </p:pic>
      <p:sp>
        <p:nvSpPr>
          <p:cNvPr id="7" name="Rectangle 6">
            <a:extLst>
              <a:ext uri="{FF2B5EF4-FFF2-40B4-BE49-F238E27FC236}">
                <a16:creationId xmlns:a16="http://schemas.microsoft.com/office/drawing/2014/main" id="{BED415F6-CD99-4662-9F33-743E03E045DF}"/>
              </a:ext>
            </a:extLst>
          </p:cNvPr>
          <p:cNvSpPr/>
          <p:nvPr/>
        </p:nvSpPr>
        <p:spPr>
          <a:xfrm>
            <a:off x="1699533" y="3333780"/>
            <a:ext cx="3337526" cy="369332"/>
          </a:xfrm>
          <a:prstGeom prst="rect">
            <a:avLst/>
          </a:prstGeom>
        </p:spPr>
        <p:txBody>
          <a:bodyPr wrap="square">
            <a:spAutoFit/>
          </a:bodyPr>
          <a:lstStyle/>
          <a:p>
            <a:r>
              <a:rPr lang="en-US" dirty="0"/>
              <a:t>Mod JK Connector (8009)</a:t>
            </a:r>
          </a:p>
        </p:txBody>
      </p:sp>
      <p:pic>
        <p:nvPicPr>
          <p:cNvPr id="8" name="Picture 7">
            <a:extLst>
              <a:ext uri="{FF2B5EF4-FFF2-40B4-BE49-F238E27FC236}">
                <a16:creationId xmlns:a16="http://schemas.microsoft.com/office/drawing/2014/main" id="{D7FF2C31-2593-474F-808F-00B7459F926C}"/>
              </a:ext>
            </a:extLst>
          </p:cNvPr>
          <p:cNvPicPr>
            <a:picLocks noChangeAspect="1"/>
          </p:cNvPicPr>
          <p:nvPr/>
        </p:nvPicPr>
        <p:blipFill>
          <a:blip r:embed="rId5"/>
          <a:stretch>
            <a:fillRect/>
          </a:stretch>
        </p:blipFill>
        <p:spPr>
          <a:xfrm>
            <a:off x="2271625" y="4892026"/>
            <a:ext cx="1255885" cy="493819"/>
          </a:xfrm>
          <a:prstGeom prst="rect">
            <a:avLst/>
          </a:prstGeom>
        </p:spPr>
      </p:pic>
      <p:cxnSp>
        <p:nvCxnSpPr>
          <p:cNvPr id="11" name="Straight Arrow Connector 10">
            <a:extLst>
              <a:ext uri="{FF2B5EF4-FFF2-40B4-BE49-F238E27FC236}">
                <a16:creationId xmlns:a16="http://schemas.microsoft.com/office/drawing/2014/main" id="{0D4711B5-626F-47F5-9157-08F4871179F7}"/>
              </a:ext>
            </a:extLst>
          </p:cNvPr>
          <p:cNvCxnSpPr>
            <a:cxnSpLocks/>
          </p:cNvCxnSpPr>
          <p:nvPr/>
        </p:nvCxnSpPr>
        <p:spPr>
          <a:xfrm>
            <a:off x="2035253" y="3250160"/>
            <a:ext cx="0" cy="586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E5F0F6D0-CC79-4FF9-957B-7C9830E8B537}"/>
              </a:ext>
            </a:extLst>
          </p:cNvPr>
          <p:cNvCxnSpPr>
            <a:cxnSpLocks/>
          </p:cNvCxnSpPr>
          <p:nvPr/>
        </p:nvCxnSpPr>
        <p:spPr>
          <a:xfrm flipV="1">
            <a:off x="8008776" y="3232865"/>
            <a:ext cx="0" cy="57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98F4BA-F42B-4760-B2FD-F694318C5BC9}"/>
              </a:ext>
            </a:extLst>
          </p:cNvPr>
          <p:cNvCxnSpPr>
            <a:cxnSpLocks/>
          </p:cNvCxnSpPr>
          <p:nvPr/>
        </p:nvCxnSpPr>
        <p:spPr>
          <a:xfrm flipV="1">
            <a:off x="4204231" y="3250160"/>
            <a:ext cx="0" cy="57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Content Placeholder 3">
            <a:extLst>
              <a:ext uri="{FF2B5EF4-FFF2-40B4-BE49-F238E27FC236}">
                <a16:creationId xmlns:a16="http://schemas.microsoft.com/office/drawing/2014/main" id="{82D66934-965B-4AA2-82FD-C643564438A3}"/>
              </a:ext>
            </a:extLst>
          </p:cNvPr>
          <p:cNvPicPr>
            <a:picLocks noChangeAspect="1"/>
          </p:cNvPicPr>
          <p:nvPr/>
        </p:nvPicPr>
        <p:blipFill>
          <a:blip r:embed="rId2"/>
          <a:stretch>
            <a:fillRect/>
          </a:stretch>
        </p:blipFill>
        <p:spPr>
          <a:xfrm>
            <a:off x="7582211" y="2280812"/>
            <a:ext cx="3011685" cy="969348"/>
          </a:xfrm>
          <a:prstGeom prst="rect">
            <a:avLst/>
          </a:prstGeom>
        </p:spPr>
      </p:pic>
      <p:pic>
        <p:nvPicPr>
          <p:cNvPr id="20" name="Picture 19">
            <a:extLst>
              <a:ext uri="{FF2B5EF4-FFF2-40B4-BE49-F238E27FC236}">
                <a16:creationId xmlns:a16="http://schemas.microsoft.com/office/drawing/2014/main" id="{000148ED-D6D6-4862-9EC6-02E164C8EFEC}"/>
              </a:ext>
            </a:extLst>
          </p:cNvPr>
          <p:cNvPicPr>
            <a:picLocks noChangeAspect="1"/>
          </p:cNvPicPr>
          <p:nvPr/>
        </p:nvPicPr>
        <p:blipFill>
          <a:blip r:embed="rId3"/>
          <a:stretch>
            <a:fillRect/>
          </a:stretch>
        </p:blipFill>
        <p:spPr>
          <a:xfrm>
            <a:off x="7582212" y="3836377"/>
            <a:ext cx="3011685" cy="963251"/>
          </a:xfrm>
          <a:prstGeom prst="rect">
            <a:avLst/>
          </a:prstGeom>
        </p:spPr>
      </p:pic>
      <p:sp>
        <p:nvSpPr>
          <p:cNvPr id="10" name="Rectangle 9">
            <a:extLst>
              <a:ext uri="{FF2B5EF4-FFF2-40B4-BE49-F238E27FC236}">
                <a16:creationId xmlns:a16="http://schemas.microsoft.com/office/drawing/2014/main" id="{64B79D99-6CBF-48B3-B5B8-2B98F7EA92EC}"/>
              </a:ext>
            </a:extLst>
          </p:cNvPr>
          <p:cNvSpPr/>
          <p:nvPr/>
        </p:nvSpPr>
        <p:spPr>
          <a:xfrm>
            <a:off x="4570516" y="1073021"/>
            <a:ext cx="3005941" cy="842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endParaRPr lang="en-IN" dirty="0"/>
          </a:p>
          <a:p>
            <a:pPr algn="ctr"/>
            <a:r>
              <a:rPr lang="en-IN" dirty="0"/>
              <a:t>(Ha Proxy)</a:t>
            </a:r>
            <a:endParaRPr lang="en-US" dirty="0"/>
          </a:p>
        </p:txBody>
      </p:sp>
      <p:cxnSp>
        <p:nvCxnSpPr>
          <p:cNvPr id="23" name="Straight Arrow Connector 22">
            <a:extLst>
              <a:ext uri="{FF2B5EF4-FFF2-40B4-BE49-F238E27FC236}">
                <a16:creationId xmlns:a16="http://schemas.microsoft.com/office/drawing/2014/main" id="{4F8113BE-D55C-4E7B-8E6B-DBA18EB4D2D1}"/>
              </a:ext>
            </a:extLst>
          </p:cNvPr>
          <p:cNvCxnSpPr>
            <a:cxnSpLocks/>
          </p:cNvCxnSpPr>
          <p:nvPr/>
        </p:nvCxnSpPr>
        <p:spPr>
          <a:xfrm>
            <a:off x="10221310" y="3250160"/>
            <a:ext cx="0" cy="5862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5" name="Picture 24">
            <a:extLst>
              <a:ext uri="{FF2B5EF4-FFF2-40B4-BE49-F238E27FC236}">
                <a16:creationId xmlns:a16="http://schemas.microsoft.com/office/drawing/2014/main" id="{5634C4D4-E2BA-40EA-8B3F-649B89CBDB80}"/>
              </a:ext>
            </a:extLst>
          </p:cNvPr>
          <p:cNvPicPr>
            <a:picLocks noChangeAspect="1"/>
          </p:cNvPicPr>
          <p:nvPr/>
        </p:nvPicPr>
        <p:blipFill>
          <a:blip r:embed="rId5"/>
          <a:stretch>
            <a:fillRect/>
          </a:stretch>
        </p:blipFill>
        <p:spPr>
          <a:xfrm>
            <a:off x="8460110" y="4892026"/>
            <a:ext cx="1255885" cy="493819"/>
          </a:xfrm>
          <a:prstGeom prst="rect">
            <a:avLst/>
          </a:prstGeom>
        </p:spPr>
      </p:pic>
      <p:cxnSp>
        <p:nvCxnSpPr>
          <p:cNvPr id="28" name="Connector: Elbow 27">
            <a:extLst>
              <a:ext uri="{FF2B5EF4-FFF2-40B4-BE49-F238E27FC236}">
                <a16:creationId xmlns:a16="http://schemas.microsoft.com/office/drawing/2014/main" id="{F61C9B6B-72C6-4146-B87F-3B907063E820}"/>
              </a:ext>
            </a:extLst>
          </p:cNvPr>
          <p:cNvCxnSpPr>
            <a:cxnSpLocks/>
          </p:cNvCxnSpPr>
          <p:nvPr/>
        </p:nvCxnSpPr>
        <p:spPr>
          <a:xfrm>
            <a:off x="1940755" y="4799628"/>
            <a:ext cx="2629761" cy="1257705"/>
          </a:xfrm>
          <a:prstGeom prst="bentConnector3">
            <a:avLst>
              <a:gd name="adj1" fmla="val -28"/>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7EB4FAC1-4A11-4DCB-82A0-EF24CA1D9151}"/>
              </a:ext>
            </a:extLst>
          </p:cNvPr>
          <p:cNvCxnSpPr>
            <a:cxnSpLocks/>
          </p:cNvCxnSpPr>
          <p:nvPr/>
        </p:nvCxnSpPr>
        <p:spPr>
          <a:xfrm rot="16200000" flipV="1">
            <a:off x="3878167" y="5125694"/>
            <a:ext cx="1018414" cy="366284"/>
          </a:xfrm>
          <a:prstGeom prst="bentConnector3">
            <a:avLst>
              <a:gd name="adj1" fmla="val -22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C597A5AB-9F1B-4DC6-AA5E-92124ED70380}"/>
              </a:ext>
            </a:extLst>
          </p:cNvPr>
          <p:cNvCxnSpPr>
            <a:cxnSpLocks/>
          </p:cNvCxnSpPr>
          <p:nvPr/>
        </p:nvCxnSpPr>
        <p:spPr>
          <a:xfrm rot="5400000" flipH="1" flipV="1">
            <a:off x="7346444" y="5014090"/>
            <a:ext cx="867594" cy="438670"/>
          </a:xfrm>
          <a:prstGeom prst="bentConnector3">
            <a:avLst>
              <a:gd name="adj1" fmla="val -199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5A3C2C55-A866-4EDF-BAE1-DC3D2603B754}"/>
              </a:ext>
            </a:extLst>
          </p:cNvPr>
          <p:cNvCxnSpPr>
            <a:cxnSpLocks/>
            <a:endCxn id="6" idx="3"/>
          </p:cNvCxnSpPr>
          <p:nvPr/>
        </p:nvCxnSpPr>
        <p:spPr>
          <a:xfrm rot="10800000" flipV="1">
            <a:off x="7582214" y="4784571"/>
            <a:ext cx="2639097" cy="1272761"/>
          </a:xfrm>
          <a:prstGeom prst="bentConnector3">
            <a:avLst>
              <a:gd name="adj1" fmla="val 149"/>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1ACEB243-56F3-4D42-BDD2-6146330FF091}"/>
              </a:ext>
            </a:extLst>
          </p:cNvPr>
          <p:cNvCxnSpPr>
            <a:cxnSpLocks/>
            <a:endCxn id="10" idx="1"/>
          </p:cNvCxnSpPr>
          <p:nvPr/>
        </p:nvCxnSpPr>
        <p:spPr>
          <a:xfrm rot="5400000" flipH="1" flipV="1">
            <a:off x="3976842" y="1721692"/>
            <a:ext cx="821063" cy="366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E8D1D247-202D-4394-8846-B724A97DDD82}"/>
              </a:ext>
            </a:extLst>
          </p:cNvPr>
          <p:cNvCxnSpPr>
            <a:cxnSpLocks/>
            <a:endCxn id="10" idx="3"/>
          </p:cNvCxnSpPr>
          <p:nvPr/>
        </p:nvCxnSpPr>
        <p:spPr>
          <a:xfrm rot="16200000" flipV="1">
            <a:off x="7394762" y="1675997"/>
            <a:ext cx="786510" cy="4231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7AC91306-7EEF-4A60-A473-E8B0DCB0D79B}"/>
              </a:ext>
            </a:extLst>
          </p:cNvPr>
          <p:cNvCxnSpPr>
            <a:cxnSpLocks/>
          </p:cNvCxnSpPr>
          <p:nvPr/>
        </p:nvCxnSpPr>
        <p:spPr>
          <a:xfrm rot="10800000" flipV="1">
            <a:off x="2035254" y="1261344"/>
            <a:ext cx="2535277" cy="1004412"/>
          </a:xfrm>
          <a:prstGeom prst="bentConnector3">
            <a:avLst>
              <a:gd name="adj1" fmla="val 100052"/>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0C388C2F-60D8-4146-9CA0-5C7A05286FB2}"/>
              </a:ext>
            </a:extLst>
          </p:cNvPr>
          <p:cNvCxnSpPr>
            <a:cxnSpLocks/>
          </p:cNvCxnSpPr>
          <p:nvPr/>
        </p:nvCxnSpPr>
        <p:spPr>
          <a:xfrm>
            <a:off x="7576445" y="1261345"/>
            <a:ext cx="2644865" cy="1004411"/>
          </a:xfrm>
          <a:prstGeom prst="bentConnector3">
            <a:avLst>
              <a:gd name="adj1" fmla="val 99742"/>
            </a:avLst>
          </a:prstGeom>
          <a:ln>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822FC708-32D9-424F-B405-E5CD9DB73F68}"/>
              </a:ext>
            </a:extLst>
          </p:cNvPr>
          <p:cNvSpPr txBox="1"/>
          <p:nvPr/>
        </p:nvSpPr>
        <p:spPr>
          <a:xfrm>
            <a:off x="7788017" y="3352750"/>
            <a:ext cx="2939139" cy="646331"/>
          </a:xfrm>
          <a:prstGeom prst="rect">
            <a:avLst/>
          </a:prstGeom>
          <a:noFill/>
        </p:spPr>
        <p:txBody>
          <a:bodyPr wrap="square" rtlCol="0">
            <a:spAutoFit/>
          </a:bodyPr>
          <a:lstStyle/>
          <a:p>
            <a:r>
              <a:rPr lang="en-US" dirty="0"/>
              <a:t>Mod JK Connector (8009)</a:t>
            </a:r>
          </a:p>
          <a:p>
            <a:endParaRPr lang="en-IN" dirty="0"/>
          </a:p>
        </p:txBody>
      </p:sp>
      <p:sp>
        <p:nvSpPr>
          <p:cNvPr id="106" name="Rectangle: Rounded Corners 105">
            <a:extLst>
              <a:ext uri="{FF2B5EF4-FFF2-40B4-BE49-F238E27FC236}">
                <a16:creationId xmlns:a16="http://schemas.microsoft.com/office/drawing/2014/main" id="{2B0C1C8C-4CC6-412B-944D-FBA630C5E3BD}"/>
              </a:ext>
            </a:extLst>
          </p:cNvPr>
          <p:cNvSpPr/>
          <p:nvPr/>
        </p:nvSpPr>
        <p:spPr>
          <a:xfrm>
            <a:off x="5398851" y="210935"/>
            <a:ext cx="1410511" cy="645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a:t>
            </a:r>
            <a:endParaRPr lang="en-IN" dirty="0"/>
          </a:p>
        </p:txBody>
      </p:sp>
      <p:sp>
        <p:nvSpPr>
          <p:cNvPr id="124" name="Arrow: Down 123">
            <a:extLst>
              <a:ext uri="{FF2B5EF4-FFF2-40B4-BE49-F238E27FC236}">
                <a16:creationId xmlns:a16="http://schemas.microsoft.com/office/drawing/2014/main" id="{E6E999B1-758A-40CE-9DEB-26EDD0692ED4}"/>
              </a:ext>
            </a:extLst>
          </p:cNvPr>
          <p:cNvSpPr/>
          <p:nvPr/>
        </p:nvSpPr>
        <p:spPr>
          <a:xfrm>
            <a:off x="5588854" y="864557"/>
            <a:ext cx="484632" cy="2084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5" name="Arrow: Down 124">
            <a:extLst>
              <a:ext uri="{FF2B5EF4-FFF2-40B4-BE49-F238E27FC236}">
                <a16:creationId xmlns:a16="http://schemas.microsoft.com/office/drawing/2014/main" id="{BAD1C0AA-39C3-4F16-971A-96960091ED51}"/>
              </a:ext>
            </a:extLst>
          </p:cNvPr>
          <p:cNvSpPr/>
          <p:nvPr/>
        </p:nvSpPr>
        <p:spPr>
          <a:xfrm rot="10800000">
            <a:off x="6197455" y="822916"/>
            <a:ext cx="484632" cy="241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Cloud 126">
            <a:extLst>
              <a:ext uri="{FF2B5EF4-FFF2-40B4-BE49-F238E27FC236}">
                <a16:creationId xmlns:a16="http://schemas.microsoft.com/office/drawing/2014/main" id="{375FB53C-0288-4FFE-A235-4548B06A3398}"/>
              </a:ext>
            </a:extLst>
          </p:cNvPr>
          <p:cNvSpPr/>
          <p:nvPr/>
        </p:nvSpPr>
        <p:spPr>
          <a:xfrm>
            <a:off x="8630851" y="108707"/>
            <a:ext cx="1590459"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endParaRPr lang="en-IN" dirty="0"/>
          </a:p>
        </p:txBody>
      </p:sp>
      <p:cxnSp>
        <p:nvCxnSpPr>
          <p:cNvPr id="135" name="Straight Arrow Connector 134">
            <a:extLst>
              <a:ext uri="{FF2B5EF4-FFF2-40B4-BE49-F238E27FC236}">
                <a16:creationId xmlns:a16="http://schemas.microsoft.com/office/drawing/2014/main" id="{E42860B7-11A0-4FCB-812D-92D96AD685F5}"/>
              </a:ext>
            </a:extLst>
          </p:cNvPr>
          <p:cNvCxnSpPr>
            <a:cxnSpLocks/>
            <a:stCxn id="106" idx="3"/>
            <a:endCxn id="127" idx="2"/>
          </p:cNvCxnSpPr>
          <p:nvPr/>
        </p:nvCxnSpPr>
        <p:spPr>
          <a:xfrm>
            <a:off x="6809362" y="533485"/>
            <a:ext cx="1826422" cy="3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3D7B6A0-E9E1-4E38-8BE3-C29607FAD66E}"/>
              </a:ext>
            </a:extLst>
          </p:cNvPr>
          <p:cNvCxnSpPr>
            <a:cxnSpLocks/>
          </p:cNvCxnSpPr>
          <p:nvPr/>
        </p:nvCxnSpPr>
        <p:spPr>
          <a:xfrm flipH="1">
            <a:off x="6809362" y="419399"/>
            <a:ext cx="1948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7" name="Rectangle: Rounded Corners 146">
            <a:extLst>
              <a:ext uri="{FF2B5EF4-FFF2-40B4-BE49-F238E27FC236}">
                <a16:creationId xmlns:a16="http://schemas.microsoft.com/office/drawing/2014/main" id="{61E91F7B-698F-4C44-AF61-1A0FE8A45688}"/>
              </a:ext>
            </a:extLst>
          </p:cNvPr>
          <p:cNvSpPr/>
          <p:nvPr/>
        </p:nvSpPr>
        <p:spPr>
          <a:xfrm>
            <a:off x="11116562" y="10870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cxnSp>
        <p:nvCxnSpPr>
          <p:cNvPr id="149" name="Straight Arrow Connector 148">
            <a:extLst>
              <a:ext uri="{FF2B5EF4-FFF2-40B4-BE49-F238E27FC236}">
                <a16:creationId xmlns:a16="http://schemas.microsoft.com/office/drawing/2014/main" id="{E066A421-F842-4486-9F02-62C7335E5EFE}"/>
              </a:ext>
            </a:extLst>
          </p:cNvPr>
          <p:cNvCxnSpPr>
            <a:cxnSpLocks/>
            <a:stCxn id="127" idx="0"/>
            <a:endCxn id="147" idx="1"/>
          </p:cNvCxnSpPr>
          <p:nvPr/>
        </p:nvCxnSpPr>
        <p:spPr>
          <a:xfrm>
            <a:off x="10219985" y="565907"/>
            <a:ext cx="896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4B6DB3D-E00D-4FE2-A822-B222EA6D066E}"/>
              </a:ext>
            </a:extLst>
          </p:cNvPr>
          <p:cNvCxnSpPr>
            <a:cxnSpLocks/>
          </p:cNvCxnSpPr>
          <p:nvPr/>
        </p:nvCxnSpPr>
        <p:spPr>
          <a:xfrm flipH="1">
            <a:off x="10194974" y="403203"/>
            <a:ext cx="9215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24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115-408D-4F81-A1A5-9C71B19CE960}"/>
              </a:ext>
            </a:extLst>
          </p:cNvPr>
          <p:cNvSpPr>
            <a:spLocks noGrp="1"/>
          </p:cNvSpPr>
          <p:nvPr>
            <p:ph type="title"/>
          </p:nvPr>
        </p:nvSpPr>
        <p:spPr/>
        <p:txBody>
          <a:bodyPr/>
          <a:lstStyle/>
          <a:p>
            <a:r>
              <a:rPr lang="en-US" dirty="0"/>
              <a:t>GCP SERVERS</a:t>
            </a:r>
          </a:p>
        </p:txBody>
      </p:sp>
      <p:pic>
        <p:nvPicPr>
          <p:cNvPr id="4" name="Content Placeholder 3">
            <a:extLst>
              <a:ext uri="{FF2B5EF4-FFF2-40B4-BE49-F238E27FC236}">
                <a16:creationId xmlns:a16="http://schemas.microsoft.com/office/drawing/2014/main" id="{5058F757-FF72-4E25-82B3-5E3961194F82}"/>
              </a:ext>
            </a:extLst>
          </p:cNvPr>
          <p:cNvPicPr>
            <a:picLocks noGrp="1" noChangeAspect="1"/>
          </p:cNvPicPr>
          <p:nvPr>
            <p:ph idx="1"/>
          </p:nvPr>
        </p:nvPicPr>
        <p:blipFill>
          <a:blip r:embed="rId2"/>
          <a:stretch>
            <a:fillRect/>
          </a:stretch>
        </p:blipFill>
        <p:spPr>
          <a:xfrm>
            <a:off x="838201" y="1915226"/>
            <a:ext cx="9663112" cy="3833905"/>
          </a:xfrm>
          <a:prstGeom prst="rect">
            <a:avLst/>
          </a:prstGeom>
        </p:spPr>
      </p:pic>
    </p:spTree>
    <p:extLst>
      <p:ext uri="{BB962C8B-B14F-4D97-AF65-F5344CB8AC3E}">
        <p14:creationId xmlns:p14="http://schemas.microsoft.com/office/powerpoint/2010/main" val="211851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24CB-D95B-40A0-A2AE-B47AA37AB7DB}"/>
              </a:ext>
            </a:extLst>
          </p:cNvPr>
          <p:cNvSpPr>
            <a:spLocks noGrp="1"/>
          </p:cNvSpPr>
          <p:nvPr>
            <p:ph type="title"/>
          </p:nvPr>
        </p:nvSpPr>
        <p:spPr>
          <a:xfrm>
            <a:off x="838200" y="365126"/>
            <a:ext cx="10515600" cy="992050"/>
          </a:xfrm>
        </p:spPr>
        <p:txBody>
          <a:bodyPr/>
          <a:lstStyle/>
          <a:p>
            <a:r>
              <a:rPr lang="en-US" dirty="0"/>
              <a:t>MOD-JK Connection in workers.properties</a:t>
            </a:r>
          </a:p>
        </p:txBody>
      </p:sp>
      <p:sp>
        <p:nvSpPr>
          <p:cNvPr id="6" name="Content Placeholder 5">
            <a:extLst>
              <a:ext uri="{FF2B5EF4-FFF2-40B4-BE49-F238E27FC236}">
                <a16:creationId xmlns:a16="http://schemas.microsoft.com/office/drawing/2014/main" id="{E8FF8578-0201-441B-A7AA-33360545CA8F}"/>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C4379B02-CE75-48D5-B4B5-D77FEEB11E07}"/>
              </a:ext>
            </a:extLst>
          </p:cNvPr>
          <p:cNvPicPr>
            <a:picLocks noChangeAspect="1"/>
          </p:cNvPicPr>
          <p:nvPr/>
        </p:nvPicPr>
        <p:blipFill>
          <a:blip r:embed="rId2"/>
          <a:stretch>
            <a:fillRect/>
          </a:stretch>
        </p:blipFill>
        <p:spPr>
          <a:xfrm>
            <a:off x="838200" y="1357175"/>
            <a:ext cx="7229475" cy="2646224"/>
          </a:xfrm>
          <a:prstGeom prst="rect">
            <a:avLst/>
          </a:prstGeom>
        </p:spPr>
      </p:pic>
      <p:pic>
        <p:nvPicPr>
          <p:cNvPr id="8" name="Picture 7">
            <a:extLst>
              <a:ext uri="{FF2B5EF4-FFF2-40B4-BE49-F238E27FC236}">
                <a16:creationId xmlns:a16="http://schemas.microsoft.com/office/drawing/2014/main" id="{58C574A1-8F3F-4E86-845A-EBAC03EDB3CC}"/>
              </a:ext>
            </a:extLst>
          </p:cNvPr>
          <p:cNvPicPr>
            <a:picLocks noChangeAspect="1"/>
          </p:cNvPicPr>
          <p:nvPr/>
        </p:nvPicPr>
        <p:blipFill>
          <a:blip r:embed="rId3"/>
          <a:stretch>
            <a:fillRect/>
          </a:stretch>
        </p:blipFill>
        <p:spPr>
          <a:xfrm>
            <a:off x="838200" y="4001294"/>
            <a:ext cx="7229475" cy="2800350"/>
          </a:xfrm>
          <a:prstGeom prst="rect">
            <a:avLst/>
          </a:prstGeom>
        </p:spPr>
      </p:pic>
    </p:spTree>
    <p:extLst>
      <p:ext uri="{BB962C8B-B14F-4D97-AF65-F5344CB8AC3E}">
        <p14:creationId xmlns:p14="http://schemas.microsoft.com/office/powerpoint/2010/main" val="7792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F9E4-3AA7-4685-A08B-AA7A32C20264}"/>
              </a:ext>
            </a:extLst>
          </p:cNvPr>
          <p:cNvSpPr>
            <a:spLocks noGrp="1"/>
          </p:cNvSpPr>
          <p:nvPr>
            <p:ph type="title"/>
          </p:nvPr>
        </p:nvSpPr>
        <p:spPr/>
        <p:txBody>
          <a:bodyPr/>
          <a:lstStyle/>
          <a:p>
            <a:r>
              <a:rPr lang="en-US" dirty="0"/>
              <a:t>JDBC Connection in tomcat context.xml</a:t>
            </a:r>
          </a:p>
        </p:txBody>
      </p:sp>
      <p:pic>
        <p:nvPicPr>
          <p:cNvPr id="4" name="Content Placeholder 3">
            <a:extLst>
              <a:ext uri="{FF2B5EF4-FFF2-40B4-BE49-F238E27FC236}">
                <a16:creationId xmlns:a16="http://schemas.microsoft.com/office/drawing/2014/main" id="{2E2A7A41-FC38-4707-A44A-0A5CAA07F532}"/>
              </a:ext>
            </a:extLst>
          </p:cNvPr>
          <p:cNvPicPr>
            <a:picLocks noGrp="1" noChangeAspect="1"/>
          </p:cNvPicPr>
          <p:nvPr>
            <p:ph idx="1"/>
          </p:nvPr>
        </p:nvPicPr>
        <p:blipFill>
          <a:blip r:embed="rId2"/>
          <a:stretch>
            <a:fillRect/>
          </a:stretch>
        </p:blipFill>
        <p:spPr>
          <a:xfrm>
            <a:off x="993914" y="1754221"/>
            <a:ext cx="8259624" cy="4249014"/>
          </a:xfrm>
          <a:prstGeom prst="rect">
            <a:avLst/>
          </a:prstGeom>
        </p:spPr>
      </p:pic>
    </p:spTree>
    <p:extLst>
      <p:ext uri="{BB962C8B-B14F-4D97-AF65-F5344CB8AC3E}">
        <p14:creationId xmlns:p14="http://schemas.microsoft.com/office/powerpoint/2010/main" val="1280216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442</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Informal Roman</vt:lpstr>
      <vt:lpstr>Times New Roman</vt:lpstr>
      <vt:lpstr>Office Theme</vt:lpstr>
      <vt:lpstr>1_Office Theme</vt:lpstr>
      <vt:lpstr>WELCOME</vt:lpstr>
      <vt:lpstr>                                project</vt:lpstr>
      <vt:lpstr>Abstract</vt:lpstr>
      <vt:lpstr>Existing System</vt:lpstr>
      <vt:lpstr>Proposed System</vt:lpstr>
      <vt:lpstr>3-Tier Architecture</vt:lpstr>
      <vt:lpstr>GCP SERVERS</vt:lpstr>
      <vt:lpstr>MOD-JK Connection in workers.properties</vt:lpstr>
      <vt:lpstr>JDBC Connection in tomcat context.xml</vt:lpstr>
      <vt:lpstr>Tools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Student registration form</vt:lpstr>
      <vt:lpstr>output</vt:lpstr>
      <vt:lpstr>System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BalaVenkata Teja Atla</dc:creator>
  <cp:lastModifiedBy>teja teju</cp:lastModifiedBy>
  <cp:revision>24</cp:revision>
  <dcterms:created xsi:type="dcterms:W3CDTF">2021-02-12T07:11:51Z</dcterms:created>
  <dcterms:modified xsi:type="dcterms:W3CDTF">2021-02-15T08:49:30Z</dcterms:modified>
</cp:coreProperties>
</file>