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MKM Summary</a:t>
            </a:r>
            <a:endParaRPr lang="en-CA" dirty="0"/>
          </a:p>
        </p:txBody>
      </p:sp>
      <p:sp>
        <p:nvSpPr>
          <p:cNvPr id="3" name="Content Placeholder 2"/>
          <p:cNvSpPr>
            <a:spLocks noGrp="1"/>
          </p:cNvSpPr>
          <p:nvPr>
            <p:ph idx="1"/>
          </p:nvPr>
        </p:nvSpPr>
        <p:spPr/>
        <p:txBody>
          <a:bodyPr>
            <a:normAutofit fontScale="70000" lnSpcReduction="20000"/>
          </a:bodyPr>
          <a:lstStyle/>
          <a:p>
            <a:pPr marL="0" indent="0">
              <a:buNone/>
            </a:pPr>
            <a:r>
              <a:rPr lang="en-CA" dirty="0" smtClean="0"/>
              <a:t>The high dimensionality of </a:t>
            </a:r>
            <a:r>
              <a:rPr lang="en-CA" dirty="0" err="1" smtClean="0"/>
              <a:t>multiomic</a:t>
            </a:r>
            <a:r>
              <a:rPr lang="en-CA" dirty="0" smtClean="0"/>
              <a:t> data imposes a challenging multiple testing problem for standard </a:t>
            </a:r>
            <a:r>
              <a:rPr lang="en-CA" dirty="0" err="1" smtClean="0"/>
              <a:t>univariate</a:t>
            </a:r>
            <a:r>
              <a:rPr lang="en-CA" dirty="0" smtClean="0"/>
              <a:t> analyses, especially if interactions between genomic layers are to be considered. Conventional strategies, such as taking the mean or principle components of variables associated with each gene suffer from the cancellation of opposing effects and the lost of information, respectively. Kernel machines provide a means for dimension reduction that mitigates these limitations, and is shown to improve sensitivity in detecting significant associations. A recent </a:t>
            </a:r>
            <a:r>
              <a:rPr lang="en-CA" dirty="0" err="1" smtClean="0"/>
              <a:t>multikernel</a:t>
            </a:r>
            <a:r>
              <a:rPr lang="en-CA" dirty="0" smtClean="0"/>
              <a:t> extension further enables multiple genomic layers to be jointly modeled in testing their unique aspects for </a:t>
            </a:r>
            <a:r>
              <a:rPr lang="en-CA" dirty="0" smtClean="0"/>
              <a:t>associations</a:t>
            </a:r>
            <a:r>
              <a:rPr lang="en-CA" dirty="0" smtClean="0"/>
              <a:t>. This extension also permits analysis of interactions between genomic layers in a reduced dimensional space in relieving the burden of multiple testing. </a:t>
            </a:r>
            <a:endParaRPr lang="en-CA"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p:cNvSpPr txBox="1">
            <a:spLocks noChangeArrowheads="1"/>
          </p:cNvSpPr>
          <p:nvPr/>
        </p:nvSpPr>
        <p:spPr bwMode="auto">
          <a:xfrm>
            <a:off x="228600" y="2721114"/>
            <a:ext cx="2895600" cy="400110"/>
          </a:xfrm>
          <a:prstGeom prst="rect">
            <a:avLst/>
          </a:prstGeom>
          <a:noFill/>
          <a:ln w="9525">
            <a:noFill/>
            <a:miter lim="800000"/>
            <a:headEnd/>
            <a:tailEnd/>
          </a:ln>
        </p:spPr>
        <p:txBody>
          <a:bodyPr wrap="square" lIns="0" rIns="0">
            <a:spAutoFit/>
          </a:bodyPr>
          <a:lstStyle/>
          <a:p>
            <a:pPr>
              <a:tabLst>
                <a:tab pos="1258888" algn="l"/>
              </a:tabLst>
            </a:pPr>
            <a:r>
              <a:rPr lang="en-CA" sz="2000" dirty="0" smtClean="0"/>
              <a:t>Subject </a:t>
            </a:r>
            <a:r>
              <a:rPr lang="en-CA" sz="2000" i="1" dirty="0" err="1" smtClean="0"/>
              <a:t>i</a:t>
            </a:r>
            <a:r>
              <a:rPr lang="en-CA" sz="2000" dirty="0" smtClean="0"/>
              <a:t>: 	00120100112</a:t>
            </a:r>
            <a:endParaRPr lang="en-CA" sz="2000" dirty="0"/>
          </a:p>
        </p:txBody>
      </p:sp>
      <p:grpSp>
        <p:nvGrpSpPr>
          <p:cNvPr id="7" name="Group 44"/>
          <p:cNvGrpSpPr>
            <a:grpSpLocks/>
          </p:cNvGrpSpPr>
          <p:nvPr/>
        </p:nvGrpSpPr>
        <p:grpSpPr bwMode="auto">
          <a:xfrm>
            <a:off x="636587" y="584198"/>
            <a:ext cx="3097213" cy="1541459"/>
            <a:chOff x="540296" y="4334973"/>
            <a:chExt cx="3096344" cy="1541629"/>
          </a:xfrm>
        </p:grpSpPr>
        <p:sp>
          <p:nvSpPr>
            <p:cNvPr id="8" name="Left Brace 7"/>
            <p:cNvSpPr/>
            <p:nvPr/>
          </p:nvSpPr>
          <p:spPr>
            <a:xfrm rot="16200000">
              <a:off x="1201248" y="4572609"/>
              <a:ext cx="288957" cy="1439459"/>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
          <p:nvSpPr>
            <p:cNvPr id="9" name="Left Brace 8"/>
            <p:cNvSpPr/>
            <p:nvPr/>
          </p:nvSpPr>
          <p:spPr>
            <a:xfrm rot="16200000">
              <a:off x="2641500" y="4571816"/>
              <a:ext cx="288957" cy="1441046"/>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
          <p:nvSpPr>
            <p:cNvPr id="10" name="TextBox 64"/>
            <p:cNvSpPr txBox="1">
              <a:spLocks noChangeArrowheads="1"/>
            </p:cNvSpPr>
            <p:nvPr/>
          </p:nvSpPr>
          <p:spPr bwMode="auto">
            <a:xfrm>
              <a:off x="859656" y="5506714"/>
              <a:ext cx="1143000" cy="369888"/>
            </a:xfrm>
            <a:prstGeom prst="rect">
              <a:avLst/>
            </a:prstGeom>
            <a:noFill/>
            <a:ln w="9525">
              <a:noFill/>
              <a:miter lim="800000"/>
              <a:headEnd/>
              <a:tailEnd/>
            </a:ln>
          </p:spPr>
          <p:txBody>
            <a:bodyPr>
              <a:spAutoFit/>
            </a:bodyPr>
            <a:lstStyle/>
            <a:p>
              <a:r>
                <a:rPr lang="en-CA" dirty="0">
                  <a:latin typeface="+mj-lt"/>
                </a:rPr>
                <a:t>100KB</a:t>
              </a:r>
            </a:p>
          </p:txBody>
        </p:sp>
        <p:sp>
          <p:nvSpPr>
            <p:cNvPr id="11" name="TextBox 65"/>
            <p:cNvSpPr txBox="1">
              <a:spLocks noChangeArrowheads="1"/>
            </p:cNvSpPr>
            <p:nvPr/>
          </p:nvSpPr>
          <p:spPr bwMode="auto">
            <a:xfrm>
              <a:off x="2291581" y="5506714"/>
              <a:ext cx="998538" cy="369888"/>
            </a:xfrm>
            <a:prstGeom prst="rect">
              <a:avLst/>
            </a:prstGeom>
            <a:noFill/>
            <a:ln w="9525">
              <a:noFill/>
              <a:miter lim="800000"/>
              <a:headEnd/>
              <a:tailEnd/>
            </a:ln>
          </p:spPr>
          <p:txBody>
            <a:bodyPr>
              <a:spAutoFit/>
            </a:bodyPr>
            <a:lstStyle/>
            <a:p>
              <a:r>
                <a:rPr lang="en-CA" dirty="0">
                  <a:latin typeface="+mj-lt"/>
                </a:rPr>
                <a:t>100KB</a:t>
              </a:r>
            </a:p>
          </p:txBody>
        </p:sp>
        <p:sp>
          <p:nvSpPr>
            <p:cNvPr id="12" name="Rectangle 63"/>
            <p:cNvSpPr>
              <a:spLocks noChangeArrowheads="1"/>
            </p:cNvSpPr>
            <p:nvPr/>
          </p:nvSpPr>
          <p:spPr bwMode="auto">
            <a:xfrm>
              <a:off x="1187624" y="4334973"/>
              <a:ext cx="1872208" cy="369333"/>
            </a:xfrm>
            <a:prstGeom prst="rect">
              <a:avLst/>
            </a:prstGeom>
            <a:noFill/>
            <a:ln w="9525">
              <a:noFill/>
              <a:miter lim="800000"/>
              <a:headEnd/>
              <a:tailEnd/>
            </a:ln>
          </p:spPr>
          <p:txBody>
            <a:bodyPr>
              <a:spAutoFit/>
            </a:bodyPr>
            <a:lstStyle/>
            <a:p>
              <a:pPr algn="ctr"/>
              <a:r>
                <a:rPr lang="en-CA" dirty="0"/>
                <a:t>TSS of gene </a:t>
              </a:r>
              <a:r>
                <a:rPr lang="en-CA" i="1" dirty="0" smtClean="0"/>
                <a:t>k</a:t>
              </a:r>
              <a:endParaRPr lang="en-CA" i="1" dirty="0"/>
            </a:p>
          </p:txBody>
        </p:sp>
        <p:cxnSp>
          <p:nvCxnSpPr>
            <p:cNvPr id="13" name="Straight Connector 12"/>
            <p:cNvCxnSpPr/>
            <p:nvPr/>
          </p:nvCxnSpPr>
          <p:spPr>
            <a:xfrm>
              <a:off x="540296" y="4925586"/>
              <a:ext cx="30963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28860" y="4868430"/>
              <a:ext cx="388829" cy="1444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5" name="Rectangle 14"/>
            <p:cNvSpPr/>
            <p:nvPr/>
          </p:nvSpPr>
          <p:spPr>
            <a:xfrm>
              <a:off x="2090849" y="4868430"/>
              <a:ext cx="322172" cy="1444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16" name="Straight Connector 15"/>
            <p:cNvCxnSpPr/>
            <p:nvPr/>
          </p:nvCxnSpPr>
          <p:spPr>
            <a:xfrm>
              <a:off x="2065456" y="4716013"/>
              <a:ext cx="0" cy="3604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31957" y="4868430"/>
              <a:ext cx="288844" cy="1444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8" name="Rectangle 17"/>
            <p:cNvSpPr/>
            <p:nvPr/>
          </p:nvSpPr>
          <p:spPr>
            <a:xfrm>
              <a:off x="971975" y="4868430"/>
              <a:ext cx="604668" cy="14447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24" name="Group 54"/>
          <p:cNvGrpSpPr>
            <a:grpSpLocks/>
          </p:cNvGrpSpPr>
          <p:nvPr/>
        </p:nvGrpSpPr>
        <p:grpSpPr bwMode="auto">
          <a:xfrm>
            <a:off x="355600" y="5094287"/>
            <a:ext cx="8483599" cy="1458913"/>
            <a:chOff x="307766" y="1393825"/>
            <a:chExt cx="5372309" cy="1458913"/>
          </a:xfrm>
        </p:grpSpPr>
        <p:sp>
          <p:nvSpPr>
            <p:cNvPr id="25" name="Rectangle 24"/>
            <p:cNvSpPr/>
            <p:nvPr/>
          </p:nvSpPr>
          <p:spPr>
            <a:xfrm>
              <a:off x="971550" y="1398588"/>
              <a:ext cx="503237" cy="14398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6" name="Rectangle 25"/>
            <p:cNvSpPr/>
            <p:nvPr/>
          </p:nvSpPr>
          <p:spPr>
            <a:xfrm>
              <a:off x="2006600" y="1393825"/>
              <a:ext cx="144462" cy="14398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7" name="Rectangle 26"/>
            <p:cNvSpPr/>
            <p:nvPr/>
          </p:nvSpPr>
          <p:spPr>
            <a:xfrm>
              <a:off x="4816475" y="1403350"/>
              <a:ext cx="142875" cy="14398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8" name="Rectangle 27"/>
            <p:cNvSpPr/>
            <p:nvPr/>
          </p:nvSpPr>
          <p:spPr>
            <a:xfrm>
              <a:off x="395287" y="1393825"/>
              <a:ext cx="144463" cy="14398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9" name="TextBox 21"/>
            <p:cNvSpPr txBox="1">
              <a:spLocks noChangeArrowheads="1"/>
            </p:cNvSpPr>
            <p:nvPr/>
          </p:nvSpPr>
          <p:spPr bwMode="auto">
            <a:xfrm>
              <a:off x="611188" y="1897063"/>
              <a:ext cx="358775" cy="369887"/>
            </a:xfrm>
            <a:prstGeom prst="rect">
              <a:avLst/>
            </a:prstGeom>
            <a:noFill/>
            <a:ln w="9525">
              <a:noFill/>
              <a:miter lim="800000"/>
              <a:headEnd/>
              <a:tailEnd/>
            </a:ln>
          </p:spPr>
          <p:txBody>
            <a:bodyPr>
              <a:spAutoFit/>
            </a:bodyPr>
            <a:lstStyle/>
            <a:p>
              <a:r>
                <a:rPr lang="en-CA">
                  <a:latin typeface="Times" pitchFamily="18" charset="0"/>
                </a:rPr>
                <a:t>=</a:t>
              </a:r>
            </a:p>
          </p:txBody>
        </p:sp>
        <p:sp>
          <p:nvSpPr>
            <p:cNvPr id="30" name="TextBox 23"/>
            <p:cNvSpPr txBox="1">
              <a:spLocks noChangeArrowheads="1"/>
            </p:cNvSpPr>
            <p:nvPr/>
          </p:nvSpPr>
          <p:spPr bwMode="auto">
            <a:xfrm>
              <a:off x="1654176" y="1928813"/>
              <a:ext cx="360363" cy="400110"/>
            </a:xfrm>
            <a:prstGeom prst="rect">
              <a:avLst/>
            </a:prstGeom>
            <a:noFill/>
            <a:ln w="9525">
              <a:noFill/>
              <a:miter lim="800000"/>
              <a:headEnd/>
              <a:tailEnd/>
            </a:ln>
          </p:spPr>
          <p:txBody>
            <a:bodyPr>
              <a:spAutoFit/>
            </a:bodyPr>
            <a:lstStyle/>
            <a:p>
              <a:r>
                <a:rPr lang="en-CA" sz="2000" dirty="0">
                  <a:latin typeface="Times" pitchFamily="18" charset="0"/>
                </a:rPr>
                <a:t>+</a:t>
              </a:r>
            </a:p>
          </p:txBody>
        </p:sp>
        <p:sp>
          <p:nvSpPr>
            <p:cNvPr id="31" name="TextBox 24"/>
            <p:cNvSpPr txBox="1">
              <a:spLocks noChangeArrowheads="1"/>
            </p:cNvSpPr>
            <p:nvPr/>
          </p:nvSpPr>
          <p:spPr bwMode="auto">
            <a:xfrm>
              <a:off x="5321300" y="1885951"/>
              <a:ext cx="358775" cy="400110"/>
            </a:xfrm>
            <a:prstGeom prst="rect">
              <a:avLst/>
            </a:prstGeom>
            <a:noFill/>
            <a:ln w="9525">
              <a:noFill/>
              <a:miter lim="800000"/>
              <a:headEnd/>
              <a:tailEnd/>
            </a:ln>
          </p:spPr>
          <p:txBody>
            <a:bodyPr>
              <a:spAutoFit/>
            </a:bodyPr>
            <a:lstStyle/>
            <a:p>
              <a:r>
                <a:rPr lang="en-CA" sz="2000" b="1">
                  <a:latin typeface="Times" pitchFamily="18" charset="0"/>
                </a:rPr>
                <a:t>ε</a:t>
              </a:r>
            </a:p>
          </p:txBody>
        </p:sp>
        <p:sp>
          <p:nvSpPr>
            <p:cNvPr id="32" name="TextBox 26"/>
            <p:cNvSpPr txBox="1">
              <a:spLocks noChangeArrowheads="1"/>
            </p:cNvSpPr>
            <p:nvPr/>
          </p:nvSpPr>
          <p:spPr bwMode="auto">
            <a:xfrm>
              <a:off x="1867988" y="1895475"/>
              <a:ext cx="488926" cy="400110"/>
            </a:xfrm>
            <a:prstGeom prst="rect">
              <a:avLst/>
            </a:prstGeom>
            <a:noFill/>
            <a:ln w="9525">
              <a:noFill/>
              <a:miter lim="800000"/>
              <a:headEnd/>
              <a:tailEnd/>
            </a:ln>
          </p:spPr>
          <p:txBody>
            <a:bodyPr wrap="square">
              <a:spAutoFit/>
            </a:bodyPr>
            <a:lstStyle/>
            <a:p>
              <a:pPr algn="ctr"/>
              <a:r>
                <a:rPr lang="en-CA" sz="2000" b="1" dirty="0" err="1">
                  <a:latin typeface="Times" pitchFamily="18" charset="0"/>
                </a:rPr>
                <a:t>f</a:t>
              </a:r>
              <a:r>
                <a:rPr lang="en-CA" sz="2000" i="1" baseline="-25000" dirty="0" err="1">
                  <a:latin typeface="Times" pitchFamily="18" charset="0"/>
                </a:rPr>
                <a:t>SNP</a:t>
              </a:r>
              <a:endParaRPr lang="en-CA" sz="2000" i="1" baseline="-25000" dirty="0">
                <a:latin typeface="Times" pitchFamily="18" charset="0"/>
              </a:endParaRPr>
            </a:p>
          </p:txBody>
        </p:sp>
        <p:sp>
          <p:nvSpPr>
            <p:cNvPr id="33" name="TextBox 22"/>
            <p:cNvSpPr txBox="1">
              <a:spLocks noChangeArrowheads="1"/>
            </p:cNvSpPr>
            <p:nvPr/>
          </p:nvSpPr>
          <p:spPr bwMode="auto">
            <a:xfrm>
              <a:off x="1042989" y="1897063"/>
              <a:ext cx="433387" cy="400110"/>
            </a:xfrm>
            <a:prstGeom prst="rect">
              <a:avLst/>
            </a:prstGeom>
            <a:noFill/>
            <a:ln w="9525">
              <a:noFill/>
              <a:miter lim="800000"/>
              <a:headEnd/>
              <a:tailEnd/>
            </a:ln>
          </p:spPr>
          <p:txBody>
            <a:bodyPr>
              <a:spAutoFit/>
            </a:bodyPr>
            <a:lstStyle/>
            <a:p>
              <a:r>
                <a:rPr lang="en-CA" sz="2000" b="1" dirty="0">
                  <a:latin typeface="Times" pitchFamily="18" charset="0"/>
                </a:rPr>
                <a:t>X</a:t>
              </a:r>
            </a:p>
          </p:txBody>
        </p:sp>
        <p:sp>
          <p:nvSpPr>
            <p:cNvPr id="34" name="TextBox 22"/>
            <p:cNvSpPr txBox="1">
              <a:spLocks noChangeArrowheads="1"/>
            </p:cNvSpPr>
            <p:nvPr/>
          </p:nvSpPr>
          <p:spPr bwMode="auto">
            <a:xfrm>
              <a:off x="307766" y="1868488"/>
              <a:ext cx="360363" cy="400110"/>
            </a:xfrm>
            <a:prstGeom prst="rect">
              <a:avLst/>
            </a:prstGeom>
            <a:noFill/>
            <a:ln w="9525">
              <a:noFill/>
              <a:miter lim="800000"/>
              <a:headEnd/>
              <a:tailEnd/>
            </a:ln>
          </p:spPr>
          <p:txBody>
            <a:bodyPr>
              <a:spAutoFit/>
            </a:bodyPr>
            <a:lstStyle/>
            <a:p>
              <a:pPr algn="ctr"/>
              <a:r>
                <a:rPr lang="en-CA" sz="2000" b="1" dirty="0">
                  <a:latin typeface="Times" pitchFamily="18" charset="0"/>
                </a:rPr>
                <a:t>y</a:t>
              </a:r>
            </a:p>
          </p:txBody>
        </p:sp>
        <p:sp>
          <p:nvSpPr>
            <p:cNvPr id="35" name="TextBox 23"/>
            <p:cNvSpPr txBox="1">
              <a:spLocks noChangeArrowheads="1"/>
            </p:cNvSpPr>
            <p:nvPr/>
          </p:nvSpPr>
          <p:spPr bwMode="auto">
            <a:xfrm>
              <a:off x="5126038" y="1919288"/>
              <a:ext cx="216258" cy="400110"/>
            </a:xfrm>
            <a:prstGeom prst="rect">
              <a:avLst/>
            </a:prstGeom>
            <a:noFill/>
            <a:ln w="9525">
              <a:noFill/>
              <a:miter lim="800000"/>
              <a:headEnd/>
              <a:tailEnd/>
            </a:ln>
          </p:spPr>
          <p:txBody>
            <a:bodyPr wrap="square">
              <a:spAutoFit/>
            </a:bodyPr>
            <a:lstStyle/>
            <a:p>
              <a:r>
                <a:rPr lang="en-CA" sz="2000">
                  <a:latin typeface="Times" pitchFamily="18" charset="0"/>
                </a:rPr>
                <a:t>+</a:t>
              </a:r>
            </a:p>
          </p:txBody>
        </p:sp>
        <p:sp>
          <p:nvSpPr>
            <p:cNvPr id="36" name="Rectangle 35"/>
            <p:cNvSpPr/>
            <p:nvPr/>
          </p:nvSpPr>
          <p:spPr>
            <a:xfrm>
              <a:off x="3417887" y="1403350"/>
              <a:ext cx="144463" cy="143986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37" name="Rectangle 36"/>
            <p:cNvSpPr/>
            <p:nvPr/>
          </p:nvSpPr>
          <p:spPr>
            <a:xfrm>
              <a:off x="4167187" y="1403350"/>
              <a:ext cx="144463" cy="14398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38" name="TextBox 23"/>
            <p:cNvSpPr txBox="1">
              <a:spLocks noChangeArrowheads="1"/>
            </p:cNvSpPr>
            <p:nvPr/>
          </p:nvSpPr>
          <p:spPr bwMode="auto">
            <a:xfrm>
              <a:off x="2295526" y="1928813"/>
              <a:ext cx="360363" cy="400110"/>
            </a:xfrm>
            <a:prstGeom prst="rect">
              <a:avLst/>
            </a:prstGeom>
            <a:noFill/>
            <a:ln w="9525">
              <a:noFill/>
              <a:miter lim="800000"/>
              <a:headEnd/>
              <a:tailEnd/>
            </a:ln>
          </p:spPr>
          <p:txBody>
            <a:bodyPr>
              <a:spAutoFit/>
            </a:bodyPr>
            <a:lstStyle/>
            <a:p>
              <a:r>
                <a:rPr lang="en-CA" sz="2000" dirty="0">
                  <a:latin typeface="Times" pitchFamily="18" charset="0"/>
                </a:rPr>
                <a:t>+</a:t>
              </a:r>
            </a:p>
          </p:txBody>
        </p:sp>
        <p:sp>
          <p:nvSpPr>
            <p:cNvPr id="39" name="TextBox 23"/>
            <p:cNvSpPr txBox="1">
              <a:spLocks noChangeArrowheads="1"/>
            </p:cNvSpPr>
            <p:nvPr/>
          </p:nvSpPr>
          <p:spPr bwMode="auto">
            <a:xfrm>
              <a:off x="3653396" y="1928813"/>
              <a:ext cx="360362" cy="400110"/>
            </a:xfrm>
            <a:prstGeom prst="rect">
              <a:avLst/>
            </a:prstGeom>
            <a:noFill/>
            <a:ln w="9525">
              <a:noFill/>
              <a:miter lim="800000"/>
              <a:headEnd/>
              <a:tailEnd/>
            </a:ln>
          </p:spPr>
          <p:txBody>
            <a:bodyPr>
              <a:spAutoFit/>
            </a:bodyPr>
            <a:lstStyle/>
            <a:p>
              <a:r>
                <a:rPr lang="en-CA" sz="2000" dirty="0">
                  <a:latin typeface="Times" pitchFamily="18" charset="0"/>
                </a:rPr>
                <a:t>+</a:t>
              </a:r>
            </a:p>
          </p:txBody>
        </p:sp>
        <p:sp>
          <p:nvSpPr>
            <p:cNvPr id="40" name="TextBox 26"/>
            <p:cNvSpPr txBox="1">
              <a:spLocks noChangeArrowheads="1"/>
            </p:cNvSpPr>
            <p:nvPr/>
          </p:nvSpPr>
          <p:spPr bwMode="auto">
            <a:xfrm>
              <a:off x="3232150" y="1906588"/>
              <a:ext cx="469500" cy="400110"/>
            </a:xfrm>
            <a:prstGeom prst="rect">
              <a:avLst/>
            </a:prstGeom>
            <a:noFill/>
            <a:ln w="9525">
              <a:noFill/>
              <a:miter lim="800000"/>
              <a:headEnd/>
              <a:tailEnd/>
            </a:ln>
          </p:spPr>
          <p:txBody>
            <a:bodyPr wrap="square">
              <a:spAutoFit/>
            </a:bodyPr>
            <a:lstStyle/>
            <a:p>
              <a:pPr algn="ctr"/>
              <a:r>
                <a:rPr lang="en-CA" sz="2000" b="1" dirty="0" err="1">
                  <a:latin typeface="Times" pitchFamily="18" charset="0"/>
                </a:rPr>
                <a:t>f</a:t>
              </a:r>
              <a:r>
                <a:rPr lang="en-CA" sz="2000" i="1" baseline="-25000" dirty="0" err="1">
                  <a:latin typeface="Times" pitchFamily="18" charset="0"/>
                </a:rPr>
                <a:t>Acety</a:t>
              </a:r>
              <a:endParaRPr lang="en-CA" sz="2000" i="1" baseline="-25000" dirty="0">
                <a:latin typeface="Times" pitchFamily="18" charset="0"/>
              </a:endParaRPr>
            </a:p>
          </p:txBody>
        </p:sp>
        <p:sp>
          <p:nvSpPr>
            <p:cNvPr id="41" name="TextBox 26"/>
            <p:cNvSpPr txBox="1">
              <a:spLocks noChangeArrowheads="1"/>
            </p:cNvSpPr>
            <p:nvPr/>
          </p:nvSpPr>
          <p:spPr bwMode="auto">
            <a:xfrm>
              <a:off x="3798159" y="1919228"/>
              <a:ext cx="780191" cy="400110"/>
            </a:xfrm>
            <a:prstGeom prst="rect">
              <a:avLst/>
            </a:prstGeom>
            <a:noFill/>
            <a:ln w="9525">
              <a:noFill/>
              <a:miter lim="800000"/>
              <a:headEnd/>
              <a:tailEnd/>
            </a:ln>
          </p:spPr>
          <p:txBody>
            <a:bodyPr wrap="square">
              <a:spAutoFit/>
            </a:bodyPr>
            <a:lstStyle/>
            <a:p>
              <a:r>
                <a:rPr lang="en-CA" sz="2000" b="1" dirty="0" err="1">
                  <a:latin typeface="Times" pitchFamily="18" charset="0"/>
                </a:rPr>
                <a:t>f</a:t>
              </a:r>
              <a:r>
                <a:rPr lang="en-CA" sz="2000" i="1" baseline="-25000" dirty="0" err="1">
                  <a:latin typeface="Times" pitchFamily="18" charset="0"/>
                </a:rPr>
                <a:t>SNP</a:t>
              </a:r>
              <a:r>
                <a:rPr lang="en-CA" sz="2000" baseline="-25000" dirty="0" err="1">
                  <a:latin typeface="Times" pitchFamily="18" charset="0"/>
                </a:rPr>
                <a:t>×</a:t>
              </a:r>
              <a:r>
                <a:rPr lang="en-CA" sz="2000" i="1" baseline="-25000" dirty="0" err="1">
                  <a:latin typeface="Times" pitchFamily="18" charset="0"/>
                </a:rPr>
                <a:t>Methy</a:t>
              </a:r>
              <a:endParaRPr lang="en-CA" sz="2000" i="1" baseline="-25000" dirty="0">
                <a:latin typeface="Times" pitchFamily="18" charset="0"/>
              </a:endParaRPr>
            </a:p>
          </p:txBody>
        </p:sp>
        <p:sp>
          <p:nvSpPr>
            <p:cNvPr id="42" name="Rectangle 41"/>
            <p:cNvSpPr/>
            <p:nvPr/>
          </p:nvSpPr>
          <p:spPr>
            <a:xfrm>
              <a:off x="2727325" y="1403350"/>
              <a:ext cx="144462" cy="1439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43" name="TextBox 26"/>
            <p:cNvSpPr txBox="1">
              <a:spLocks noChangeArrowheads="1"/>
            </p:cNvSpPr>
            <p:nvPr/>
          </p:nvSpPr>
          <p:spPr bwMode="auto">
            <a:xfrm>
              <a:off x="2522539" y="1897063"/>
              <a:ext cx="551806" cy="400110"/>
            </a:xfrm>
            <a:prstGeom prst="rect">
              <a:avLst/>
            </a:prstGeom>
            <a:noFill/>
            <a:ln w="9525">
              <a:noFill/>
              <a:miter lim="800000"/>
              <a:headEnd/>
              <a:tailEnd/>
            </a:ln>
          </p:spPr>
          <p:txBody>
            <a:bodyPr wrap="square">
              <a:spAutoFit/>
            </a:bodyPr>
            <a:lstStyle/>
            <a:p>
              <a:pPr algn="ctr"/>
              <a:r>
                <a:rPr lang="en-CA" sz="2000" b="1" dirty="0" err="1">
                  <a:latin typeface="Times" pitchFamily="18" charset="0"/>
                </a:rPr>
                <a:t>f</a:t>
              </a:r>
              <a:r>
                <a:rPr lang="en-CA" sz="2000" i="1" baseline="-25000" dirty="0" err="1">
                  <a:latin typeface="Times" pitchFamily="18" charset="0"/>
                </a:rPr>
                <a:t>Methy</a:t>
              </a:r>
              <a:endParaRPr lang="en-CA" sz="2000" i="1" baseline="-25000" dirty="0">
                <a:latin typeface="Times" pitchFamily="18" charset="0"/>
              </a:endParaRPr>
            </a:p>
          </p:txBody>
        </p:sp>
        <p:sp>
          <p:nvSpPr>
            <p:cNvPr id="44" name="TextBox 23"/>
            <p:cNvSpPr txBox="1">
              <a:spLocks noChangeArrowheads="1"/>
            </p:cNvSpPr>
            <p:nvPr/>
          </p:nvSpPr>
          <p:spPr bwMode="auto">
            <a:xfrm>
              <a:off x="3033713" y="1928813"/>
              <a:ext cx="360362" cy="400110"/>
            </a:xfrm>
            <a:prstGeom prst="rect">
              <a:avLst/>
            </a:prstGeom>
            <a:noFill/>
            <a:ln w="9525">
              <a:noFill/>
              <a:miter lim="800000"/>
              <a:headEnd/>
              <a:tailEnd/>
            </a:ln>
          </p:spPr>
          <p:txBody>
            <a:bodyPr>
              <a:spAutoFit/>
            </a:bodyPr>
            <a:lstStyle/>
            <a:p>
              <a:r>
                <a:rPr lang="en-CA" sz="2000" dirty="0">
                  <a:latin typeface="Times" pitchFamily="18" charset="0"/>
                </a:rPr>
                <a:t>+</a:t>
              </a:r>
            </a:p>
          </p:txBody>
        </p:sp>
        <p:sp>
          <p:nvSpPr>
            <p:cNvPr id="45" name="TextBox 23"/>
            <p:cNvSpPr txBox="1">
              <a:spLocks noChangeArrowheads="1"/>
            </p:cNvSpPr>
            <p:nvPr/>
          </p:nvSpPr>
          <p:spPr bwMode="auto">
            <a:xfrm>
              <a:off x="4425464" y="1951038"/>
              <a:ext cx="360363" cy="400110"/>
            </a:xfrm>
            <a:prstGeom prst="rect">
              <a:avLst/>
            </a:prstGeom>
            <a:noFill/>
            <a:ln w="9525">
              <a:noFill/>
              <a:miter lim="800000"/>
              <a:headEnd/>
              <a:tailEnd/>
            </a:ln>
          </p:spPr>
          <p:txBody>
            <a:bodyPr>
              <a:spAutoFit/>
            </a:bodyPr>
            <a:lstStyle/>
            <a:p>
              <a:r>
                <a:rPr lang="en-CA" sz="2000" dirty="0">
                  <a:latin typeface="Times" pitchFamily="18" charset="0"/>
                </a:rPr>
                <a:t>+</a:t>
              </a:r>
            </a:p>
          </p:txBody>
        </p:sp>
        <p:sp>
          <p:nvSpPr>
            <p:cNvPr id="46" name="TextBox 26"/>
            <p:cNvSpPr txBox="1">
              <a:spLocks noChangeArrowheads="1"/>
            </p:cNvSpPr>
            <p:nvPr/>
          </p:nvSpPr>
          <p:spPr bwMode="auto">
            <a:xfrm>
              <a:off x="4570227" y="1917700"/>
              <a:ext cx="678048" cy="400110"/>
            </a:xfrm>
            <a:prstGeom prst="rect">
              <a:avLst/>
            </a:prstGeom>
            <a:noFill/>
            <a:ln w="9525">
              <a:noFill/>
              <a:miter lim="800000"/>
              <a:headEnd/>
              <a:tailEnd/>
            </a:ln>
          </p:spPr>
          <p:txBody>
            <a:bodyPr wrap="square">
              <a:spAutoFit/>
            </a:bodyPr>
            <a:lstStyle/>
            <a:p>
              <a:r>
                <a:rPr lang="en-CA" sz="2000" b="1" dirty="0" err="1">
                  <a:latin typeface="Times" pitchFamily="18" charset="0"/>
                </a:rPr>
                <a:t>f</a:t>
              </a:r>
              <a:r>
                <a:rPr lang="en-CA" sz="2000" i="1" baseline="-25000" dirty="0" err="1">
                  <a:latin typeface="Times" pitchFamily="18" charset="0"/>
                </a:rPr>
                <a:t>SNP</a:t>
              </a:r>
              <a:r>
                <a:rPr lang="en-CA" sz="2000" baseline="-25000" dirty="0" err="1">
                  <a:latin typeface="Times" pitchFamily="18" charset="0"/>
                </a:rPr>
                <a:t>×</a:t>
              </a:r>
              <a:r>
                <a:rPr lang="en-CA" sz="2000" i="1" baseline="-25000" dirty="0" err="1">
                  <a:latin typeface="Times" pitchFamily="18" charset="0"/>
                </a:rPr>
                <a:t>Acety</a:t>
              </a:r>
              <a:endParaRPr lang="en-CA" sz="2000" i="1" baseline="-25000" dirty="0">
                <a:latin typeface="Times" pitchFamily="18" charset="0"/>
              </a:endParaRPr>
            </a:p>
          </p:txBody>
        </p:sp>
        <p:sp>
          <p:nvSpPr>
            <p:cNvPr id="47" name="TextBox 22"/>
            <p:cNvSpPr txBox="1">
              <a:spLocks noChangeArrowheads="1"/>
            </p:cNvSpPr>
            <p:nvPr/>
          </p:nvSpPr>
          <p:spPr bwMode="auto">
            <a:xfrm>
              <a:off x="1460501" y="1916113"/>
              <a:ext cx="262724" cy="400110"/>
            </a:xfrm>
            <a:prstGeom prst="rect">
              <a:avLst/>
            </a:prstGeom>
            <a:noFill/>
            <a:ln w="9525">
              <a:noFill/>
              <a:miter lim="800000"/>
              <a:headEnd/>
              <a:tailEnd/>
            </a:ln>
          </p:spPr>
          <p:txBody>
            <a:bodyPr wrap="square">
              <a:spAutoFit/>
            </a:bodyPr>
            <a:lstStyle/>
            <a:p>
              <a:r>
                <a:rPr lang="en-CA" sz="2000" b="1" dirty="0">
                  <a:latin typeface="Times" pitchFamily="18" charset="0"/>
                </a:rPr>
                <a:t>β</a:t>
              </a:r>
            </a:p>
          </p:txBody>
        </p:sp>
        <p:sp>
          <p:nvSpPr>
            <p:cNvPr id="48" name="Rectangle 47"/>
            <p:cNvSpPr/>
            <p:nvPr/>
          </p:nvSpPr>
          <p:spPr>
            <a:xfrm>
              <a:off x="1331912" y="1412875"/>
              <a:ext cx="144463" cy="1439863"/>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49" name="TextBox 22"/>
            <p:cNvSpPr txBox="1">
              <a:spLocks noChangeArrowheads="1"/>
            </p:cNvSpPr>
            <p:nvPr/>
          </p:nvSpPr>
          <p:spPr bwMode="auto">
            <a:xfrm rot="16200000">
              <a:off x="1023091" y="1964052"/>
              <a:ext cx="720725" cy="253373"/>
            </a:xfrm>
            <a:prstGeom prst="rect">
              <a:avLst/>
            </a:prstGeom>
            <a:noFill/>
            <a:ln w="9525">
              <a:noFill/>
              <a:miter lim="800000"/>
              <a:headEnd/>
              <a:tailEnd/>
            </a:ln>
          </p:spPr>
          <p:txBody>
            <a:bodyPr>
              <a:spAutoFit/>
            </a:bodyPr>
            <a:lstStyle/>
            <a:p>
              <a:r>
                <a:rPr lang="en-CA" sz="2000" i="1" dirty="0" err="1">
                  <a:latin typeface="Times" pitchFamily="18" charset="0"/>
                </a:rPr>
                <a:t>Expr</a:t>
              </a:r>
              <a:endParaRPr lang="en-CA" sz="2000" i="1" dirty="0">
                <a:latin typeface="Times" pitchFamily="18" charset="0"/>
              </a:endParaRPr>
            </a:p>
          </p:txBody>
        </p:sp>
      </p:grpSp>
      <p:grpSp>
        <p:nvGrpSpPr>
          <p:cNvPr id="52" name="Group 24"/>
          <p:cNvGrpSpPr>
            <a:grpSpLocks/>
          </p:cNvGrpSpPr>
          <p:nvPr/>
        </p:nvGrpSpPr>
        <p:grpSpPr bwMode="auto">
          <a:xfrm>
            <a:off x="2286000" y="3886200"/>
            <a:ext cx="2481263" cy="584775"/>
            <a:chOff x="4131523" y="2564903"/>
            <a:chExt cx="2024652" cy="584774"/>
          </a:xfrm>
        </p:grpSpPr>
        <p:sp>
          <p:nvSpPr>
            <p:cNvPr id="53" name="TextBox 53"/>
            <p:cNvSpPr txBox="1">
              <a:spLocks noChangeArrowheads="1"/>
            </p:cNvSpPr>
            <p:nvPr/>
          </p:nvSpPr>
          <p:spPr bwMode="auto">
            <a:xfrm>
              <a:off x="4131523" y="2564903"/>
              <a:ext cx="2024652" cy="584774"/>
            </a:xfrm>
            <a:prstGeom prst="rect">
              <a:avLst/>
            </a:prstGeom>
            <a:noFill/>
            <a:ln w="9525">
              <a:noFill/>
              <a:miter lim="800000"/>
              <a:headEnd/>
              <a:tailEnd/>
            </a:ln>
          </p:spPr>
          <p:txBody>
            <a:bodyPr wrap="square">
              <a:spAutoFit/>
            </a:bodyPr>
            <a:lstStyle/>
            <a:p>
              <a:r>
                <a:rPr lang="en-CA" sz="3200" b="1" dirty="0" err="1" smtClean="0">
                  <a:latin typeface="Times New Roman" pitchFamily="18" charset="0"/>
                  <a:cs typeface="Times New Roman" pitchFamily="18" charset="0"/>
                </a:rPr>
                <a:t>f</a:t>
              </a:r>
              <a:r>
                <a:rPr lang="en-CA" sz="3200" i="1" baseline="-25000" dirty="0" err="1" smtClean="0">
                  <a:latin typeface="Times New Roman" pitchFamily="18" charset="0"/>
                  <a:cs typeface="Times New Roman" pitchFamily="18" charset="0"/>
                </a:rPr>
                <a:t>SNP</a:t>
              </a:r>
              <a:r>
                <a:rPr lang="en-CA" sz="3200" i="1" dirty="0" err="1" smtClean="0">
                  <a:latin typeface="Times New Roman" pitchFamily="18" charset="0"/>
                  <a:cs typeface="Times New Roman" pitchFamily="18" charset="0"/>
                </a:rPr>
                <a:t>~N</a:t>
              </a:r>
              <a:r>
                <a:rPr lang="en-CA" sz="3200" dirty="0" smtClean="0">
                  <a:latin typeface="Times New Roman" pitchFamily="18" charset="0"/>
                  <a:cs typeface="Times New Roman" pitchFamily="18" charset="0"/>
                </a:rPr>
                <a:t>(</a:t>
              </a:r>
              <a:r>
                <a:rPr lang="en-CA" sz="3200" b="1" dirty="0" smtClean="0">
                  <a:latin typeface="Times New Roman" pitchFamily="18" charset="0"/>
                  <a:cs typeface="Times New Roman" pitchFamily="18" charset="0"/>
                </a:rPr>
                <a:t>0</a:t>
              </a:r>
              <a:r>
                <a:rPr lang="en-CA" sz="3200" i="1" dirty="0" smtClean="0">
                  <a:latin typeface="Times New Roman" pitchFamily="18" charset="0"/>
                  <a:cs typeface="Times New Roman" pitchFamily="18" charset="0"/>
                </a:rPr>
                <a:t>,</a:t>
              </a:r>
              <a:r>
                <a:rPr lang="el-GR" sz="3200" i="1" dirty="0">
                  <a:latin typeface="Times New Roman" pitchFamily="18" charset="0"/>
                  <a:cs typeface="Times New Roman" pitchFamily="18" charset="0"/>
                </a:rPr>
                <a:t>τ</a:t>
              </a:r>
              <a:r>
                <a:rPr lang="en-CA" sz="3200" b="1" dirty="0">
                  <a:latin typeface="Times New Roman" pitchFamily="18" charset="0"/>
                  <a:cs typeface="Times New Roman" pitchFamily="18" charset="0"/>
                </a:rPr>
                <a:t>K</a:t>
              </a:r>
              <a:r>
                <a:rPr lang="en-CA" sz="3200" dirty="0">
                  <a:latin typeface="Times New Roman" pitchFamily="18" charset="0"/>
                  <a:cs typeface="Times New Roman" pitchFamily="18" charset="0"/>
                </a:rPr>
                <a:t>)</a:t>
              </a:r>
              <a:endParaRPr lang="en-CA" sz="3200" baseline="-25000" dirty="0"/>
            </a:p>
          </p:txBody>
        </p:sp>
        <p:sp>
          <p:nvSpPr>
            <p:cNvPr id="54" name="Rectangle 53"/>
            <p:cNvSpPr/>
            <p:nvPr/>
          </p:nvSpPr>
          <p:spPr>
            <a:xfrm>
              <a:off x="5582329" y="2709367"/>
              <a:ext cx="310887" cy="3587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57" name="Group 53"/>
          <p:cNvGrpSpPr>
            <a:grpSpLocks/>
          </p:cNvGrpSpPr>
          <p:nvPr/>
        </p:nvGrpSpPr>
        <p:grpSpPr bwMode="auto">
          <a:xfrm>
            <a:off x="5867400" y="2687638"/>
            <a:ext cx="2736850" cy="742949"/>
            <a:chOff x="3203575" y="4759326"/>
            <a:chExt cx="2736850" cy="742949"/>
          </a:xfrm>
        </p:grpSpPr>
        <p:sp>
          <p:nvSpPr>
            <p:cNvPr id="60" name="Rectangle 59"/>
            <p:cNvSpPr/>
            <p:nvPr/>
          </p:nvSpPr>
          <p:spPr>
            <a:xfrm>
              <a:off x="3400425" y="5141913"/>
              <a:ext cx="360363" cy="360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1" name="Rectangle 60"/>
            <p:cNvSpPr/>
            <p:nvPr/>
          </p:nvSpPr>
          <p:spPr>
            <a:xfrm>
              <a:off x="4319588" y="5132388"/>
              <a:ext cx="360362" cy="3603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5" name="Rectangle 64"/>
            <p:cNvSpPr/>
            <p:nvPr/>
          </p:nvSpPr>
          <p:spPr>
            <a:xfrm>
              <a:off x="5407025" y="5132388"/>
              <a:ext cx="360362" cy="3587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8" name="TextBox 29"/>
            <p:cNvSpPr txBox="1">
              <a:spLocks noChangeArrowheads="1"/>
            </p:cNvSpPr>
            <p:nvPr/>
          </p:nvSpPr>
          <p:spPr bwMode="auto">
            <a:xfrm>
              <a:off x="3903662" y="5132388"/>
              <a:ext cx="360363" cy="368300"/>
            </a:xfrm>
            <a:prstGeom prst="rect">
              <a:avLst/>
            </a:prstGeom>
            <a:noFill/>
            <a:ln w="9525">
              <a:noFill/>
              <a:miter lim="800000"/>
              <a:headEnd/>
              <a:tailEnd/>
            </a:ln>
          </p:spPr>
          <p:txBody>
            <a:bodyPr>
              <a:spAutoFit/>
            </a:bodyPr>
            <a:lstStyle/>
            <a:p>
              <a:r>
                <a:rPr lang="en-CA" i="1" dirty="0">
                  <a:latin typeface="Times" pitchFamily="18" charset="0"/>
                </a:rPr>
                <a:t>◦</a:t>
              </a:r>
            </a:p>
          </p:txBody>
        </p:sp>
        <p:sp>
          <p:nvSpPr>
            <p:cNvPr id="69" name="Content Placeholder 2"/>
            <p:cNvSpPr txBox="1">
              <a:spLocks/>
            </p:cNvSpPr>
            <p:nvPr/>
          </p:nvSpPr>
          <p:spPr bwMode="auto">
            <a:xfrm>
              <a:off x="3203575" y="4759326"/>
              <a:ext cx="2736850" cy="360362"/>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en-US" b="1" dirty="0" err="1" smtClean="0">
                  <a:solidFill>
                    <a:srgbClr val="002060"/>
                  </a:solidFill>
                  <a:latin typeface="Verdana" pitchFamily="34" charset="0"/>
                </a:rPr>
                <a:t>SNP</a:t>
              </a:r>
              <a:r>
                <a:rPr lang="en-US" dirty="0" err="1" smtClean="0">
                  <a:solidFill>
                    <a:srgbClr val="002060"/>
                  </a:solidFill>
                  <a:latin typeface="Verdana" pitchFamily="34" charset="0"/>
                </a:rPr>
                <a:t>x</a:t>
              </a:r>
              <a:r>
                <a:rPr lang="en-US" b="1" dirty="0" err="1" smtClean="0">
                  <a:solidFill>
                    <a:srgbClr val="002060"/>
                  </a:solidFill>
                  <a:latin typeface="Verdana" pitchFamily="34" charset="0"/>
                </a:rPr>
                <a:t>Acety</a:t>
              </a:r>
              <a:r>
                <a:rPr lang="en-US" b="1" dirty="0" smtClean="0">
                  <a:solidFill>
                    <a:srgbClr val="002060"/>
                  </a:solidFill>
                  <a:latin typeface="Verdana" pitchFamily="34" charset="0"/>
                </a:rPr>
                <a:t> </a:t>
              </a:r>
              <a:r>
                <a:rPr lang="en-US" b="1" dirty="0">
                  <a:solidFill>
                    <a:srgbClr val="002060"/>
                  </a:solidFill>
                  <a:latin typeface="Verdana" pitchFamily="34" charset="0"/>
                </a:rPr>
                <a:t>Kernel</a:t>
              </a:r>
            </a:p>
          </p:txBody>
        </p:sp>
      </p:grpSp>
      <p:sp>
        <p:nvSpPr>
          <p:cNvPr id="71" name="Rectangle 70"/>
          <p:cNvSpPr/>
          <p:nvPr/>
        </p:nvSpPr>
        <p:spPr>
          <a:xfrm>
            <a:off x="152400" y="3333690"/>
            <a:ext cx="2884444" cy="400110"/>
          </a:xfrm>
          <a:prstGeom prst="rect">
            <a:avLst/>
          </a:prstGeom>
        </p:spPr>
        <p:txBody>
          <a:bodyPr wrap="none">
            <a:spAutoFit/>
          </a:bodyPr>
          <a:lstStyle/>
          <a:p>
            <a:pPr>
              <a:tabLst>
                <a:tab pos="1258888" algn="l"/>
              </a:tabLst>
            </a:pPr>
            <a:r>
              <a:rPr lang="en-CA" sz="2000" dirty="0" smtClean="0"/>
              <a:t>Subject </a:t>
            </a:r>
            <a:r>
              <a:rPr lang="en-CA" sz="2000" i="1" dirty="0" smtClean="0"/>
              <a:t>j</a:t>
            </a:r>
            <a:r>
              <a:rPr lang="en-CA" sz="2000" dirty="0" smtClean="0"/>
              <a:t>: 	00110101211</a:t>
            </a:r>
            <a:endParaRPr lang="en-CA" sz="2000" dirty="0"/>
          </a:p>
        </p:txBody>
      </p:sp>
      <p:sp>
        <p:nvSpPr>
          <p:cNvPr id="72" name="Right Arrow 71"/>
          <p:cNvSpPr/>
          <p:nvPr/>
        </p:nvSpPr>
        <p:spPr bwMode="auto">
          <a:xfrm rot="5400000">
            <a:off x="1943101" y="2233256"/>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73" name="TextBox 34"/>
          <p:cNvSpPr txBox="1">
            <a:spLocks noChangeArrowheads="1"/>
          </p:cNvSpPr>
          <p:nvPr/>
        </p:nvSpPr>
        <p:spPr bwMode="auto">
          <a:xfrm>
            <a:off x="2438400" y="2195155"/>
            <a:ext cx="762000" cy="369332"/>
          </a:xfrm>
          <a:prstGeom prst="rect">
            <a:avLst/>
          </a:prstGeom>
          <a:noFill/>
          <a:ln w="9525">
            <a:noFill/>
            <a:miter lim="800000"/>
            <a:headEnd/>
            <a:tailEnd/>
          </a:ln>
        </p:spPr>
        <p:txBody>
          <a:bodyPr wrap="square" lIns="0" rIns="0">
            <a:spAutoFit/>
          </a:bodyPr>
          <a:lstStyle/>
          <a:p>
            <a:r>
              <a:rPr lang="en-CA" dirty="0" smtClean="0"/>
              <a:t>SNPs</a:t>
            </a:r>
            <a:endParaRPr lang="en-CA" dirty="0"/>
          </a:p>
        </p:txBody>
      </p:sp>
      <p:sp>
        <p:nvSpPr>
          <p:cNvPr id="74" name="TextBox 73"/>
          <p:cNvSpPr txBox="1"/>
          <p:nvPr/>
        </p:nvSpPr>
        <p:spPr>
          <a:xfrm>
            <a:off x="1868722" y="3109210"/>
            <a:ext cx="677108" cy="228600"/>
          </a:xfrm>
          <a:prstGeom prst="rect">
            <a:avLst/>
          </a:prstGeom>
          <a:noFill/>
        </p:spPr>
        <p:txBody>
          <a:bodyPr vert="eaVert" wrap="square" rtlCol="0">
            <a:spAutoFit/>
          </a:bodyPr>
          <a:lstStyle/>
          <a:p>
            <a:r>
              <a:rPr lang="en-CA" sz="3200" dirty="0" smtClean="0"/>
              <a:t>≈</a:t>
            </a:r>
            <a:endParaRPr lang="en-CA" sz="3200" dirty="0"/>
          </a:p>
        </p:txBody>
      </p:sp>
      <p:sp>
        <p:nvSpPr>
          <p:cNvPr id="75" name="Right Arrow 74"/>
          <p:cNvSpPr/>
          <p:nvPr/>
        </p:nvSpPr>
        <p:spPr bwMode="auto">
          <a:xfrm>
            <a:off x="3124200" y="3040948"/>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77" name="Rectangle 76"/>
          <p:cNvSpPr/>
          <p:nvPr/>
        </p:nvSpPr>
        <p:spPr bwMode="auto">
          <a:xfrm>
            <a:off x="4064000" y="3060700"/>
            <a:ext cx="360363" cy="360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0" name="Right Arrow 79"/>
          <p:cNvSpPr/>
          <p:nvPr/>
        </p:nvSpPr>
        <p:spPr bwMode="auto">
          <a:xfrm rot="5400000">
            <a:off x="4025901" y="3543299"/>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1" name="Content Placeholder 2"/>
          <p:cNvSpPr txBox="1">
            <a:spLocks/>
          </p:cNvSpPr>
          <p:nvPr/>
        </p:nvSpPr>
        <p:spPr bwMode="auto">
          <a:xfrm>
            <a:off x="3505200" y="2687638"/>
            <a:ext cx="1625600" cy="360362"/>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en-US" b="1" dirty="0" smtClean="0">
                <a:solidFill>
                  <a:srgbClr val="002060"/>
                </a:solidFill>
                <a:latin typeface="Verdana" pitchFamily="34" charset="0"/>
              </a:rPr>
              <a:t>SNP Kernel</a:t>
            </a:r>
            <a:endParaRPr lang="en-US" b="1" dirty="0">
              <a:solidFill>
                <a:srgbClr val="002060"/>
              </a:solidFill>
              <a:latin typeface="Verdana" pitchFamily="34" charset="0"/>
            </a:endParaRPr>
          </a:p>
        </p:txBody>
      </p:sp>
      <p:sp>
        <p:nvSpPr>
          <p:cNvPr id="82" name="Right Arrow 81"/>
          <p:cNvSpPr/>
          <p:nvPr/>
        </p:nvSpPr>
        <p:spPr bwMode="auto">
          <a:xfrm rot="5400000">
            <a:off x="2941639" y="4584699"/>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3" name="Content Placeholder 2"/>
          <p:cNvSpPr txBox="1">
            <a:spLocks/>
          </p:cNvSpPr>
          <p:nvPr/>
        </p:nvSpPr>
        <p:spPr bwMode="auto">
          <a:xfrm>
            <a:off x="292100" y="4724400"/>
            <a:ext cx="1143000" cy="360362"/>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en-US" b="1" dirty="0" smtClean="0">
                <a:solidFill>
                  <a:srgbClr val="002060"/>
                </a:solidFill>
                <a:latin typeface="Verdana" pitchFamily="34" charset="0"/>
              </a:rPr>
              <a:t>Model</a:t>
            </a:r>
            <a:endParaRPr lang="en-US" b="1" dirty="0">
              <a:solidFill>
                <a:srgbClr val="002060"/>
              </a:solidFill>
              <a:latin typeface="Verdana" pitchFamily="34" charset="0"/>
            </a:endParaRPr>
          </a:p>
        </p:txBody>
      </p:sp>
      <p:sp>
        <p:nvSpPr>
          <p:cNvPr id="84" name="TextBox 53"/>
          <p:cNvSpPr txBox="1">
            <a:spLocks noChangeArrowheads="1"/>
          </p:cNvSpPr>
          <p:nvPr/>
        </p:nvSpPr>
        <p:spPr bwMode="auto">
          <a:xfrm>
            <a:off x="5519737" y="3886200"/>
            <a:ext cx="3319463" cy="584775"/>
          </a:xfrm>
          <a:prstGeom prst="rect">
            <a:avLst/>
          </a:prstGeom>
          <a:noFill/>
          <a:ln w="9525">
            <a:noFill/>
            <a:miter lim="800000"/>
            <a:headEnd/>
            <a:tailEnd/>
          </a:ln>
        </p:spPr>
        <p:txBody>
          <a:bodyPr wrap="square">
            <a:spAutoFit/>
          </a:bodyPr>
          <a:lstStyle/>
          <a:p>
            <a:r>
              <a:rPr lang="en-CA" sz="3200" b="1" dirty="0" err="1" smtClean="0">
                <a:latin typeface="Times New Roman" pitchFamily="18" charset="0"/>
                <a:cs typeface="Times New Roman" pitchFamily="18" charset="0"/>
              </a:rPr>
              <a:t>f</a:t>
            </a:r>
            <a:r>
              <a:rPr lang="en-CA" sz="3200" i="1" baseline="-25000" dirty="0" err="1" smtClean="0">
                <a:latin typeface="Times New Roman" pitchFamily="18" charset="0"/>
                <a:cs typeface="Times New Roman" pitchFamily="18" charset="0"/>
              </a:rPr>
              <a:t>SNP×Acety</a:t>
            </a:r>
            <a:r>
              <a:rPr lang="en-CA" sz="3200" i="1" dirty="0" err="1" smtClean="0">
                <a:latin typeface="Times New Roman" pitchFamily="18" charset="0"/>
                <a:cs typeface="Times New Roman" pitchFamily="18" charset="0"/>
              </a:rPr>
              <a:t>~N</a:t>
            </a:r>
            <a:r>
              <a:rPr lang="en-CA" sz="3200" dirty="0" smtClean="0">
                <a:latin typeface="Times New Roman" pitchFamily="18" charset="0"/>
                <a:cs typeface="Times New Roman" pitchFamily="18" charset="0"/>
              </a:rPr>
              <a:t>(</a:t>
            </a:r>
            <a:r>
              <a:rPr lang="en-CA" sz="3200" b="1" dirty="0" smtClean="0">
                <a:latin typeface="Times New Roman" pitchFamily="18" charset="0"/>
                <a:cs typeface="Times New Roman" pitchFamily="18" charset="0"/>
              </a:rPr>
              <a:t>0</a:t>
            </a:r>
            <a:r>
              <a:rPr lang="en-CA" sz="3200" i="1" dirty="0" smtClean="0">
                <a:latin typeface="Times New Roman" pitchFamily="18" charset="0"/>
                <a:cs typeface="Times New Roman" pitchFamily="18" charset="0"/>
              </a:rPr>
              <a:t>,</a:t>
            </a:r>
            <a:r>
              <a:rPr lang="el-GR" sz="3200" i="1" dirty="0">
                <a:latin typeface="Times New Roman" pitchFamily="18" charset="0"/>
                <a:cs typeface="Times New Roman" pitchFamily="18" charset="0"/>
              </a:rPr>
              <a:t>τ</a:t>
            </a:r>
            <a:r>
              <a:rPr lang="en-CA" sz="3200" b="1" dirty="0">
                <a:latin typeface="Times New Roman" pitchFamily="18" charset="0"/>
                <a:cs typeface="Times New Roman" pitchFamily="18" charset="0"/>
              </a:rPr>
              <a:t>K</a:t>
            </a:r>
            <a:r>
              <a:rPr lang="en-CA" sz="3200" dirty="0">
                <a:latin typeface="Times New Roman" pitchFamily="18" charset="0"/>
                <a:cs typeface="Times New Roman" pitchFamily="18" charset="0"/>
              </a:rPr>
              <a:t>)</a:t>
            </a:r>
            <a:endParaRPr lang="en-CA" sz="3200" baseline="-25000" dirty="0"/>
          </a:p>
        </p:txBody>
      </p:sp>
      <p:sp>
        <p:nvSpPr>
          <p:cNvPr id="85" name="Right Arrow 84"/>
          <p:cNvSpPr/>
          <p:nvPr/>
        </p:nvSpPr>
        <p:spPr bwMode="auto">
          <a:xfrm rot="5400000">
            <a:off x="7353301" y="4610099"/>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6" name="Rectangle 85"/>
          <p:cNvSpPr/>
          <p:nvPr/>
        </p:nvSpPr>
        <p:spPr bwMode="auto">
          <a:xfrm>
            <a:off x="8077200" y="4038600"/>
            <a:ext cx="360362" cy="3587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7" name="Right Arrow 86"/>
          <p:cNvSpPr/>
          <p:nvPr/>
        </p:nvSpPr>
        <p:spPr bwMode="auto">
          <a:xfrm rot="5400000">
            <a:off x="8039102" y="3543299"/>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8" name="Right Arrow 87"/>
          <p:cNvSpPr/>
          <p:nvPr/>
        </p:nvSpPr>
        <p:spPr bwMode="auto">
          <a:xfrm>
            <a:off x="7505700" y="3060700"/>
            <a:ext cx="449259" cy="3730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9" name="TextBox 88"/>
          <p:cNvSpPr txBox="1"/>
          <p:nvPr/>
        </p:nvSpPr>
        <p:spPr>
          <a:xfrm>
            <a:off x="5143500" y="2808069"/>
            <a:ext cx="685800" cy="646331"/>
          </a:xfrm>
          <a:prstGeom prst="rect">
            <a:avLst/>
          </a:prstGeom>
          <a:noFill/>
        </p:spPr>
        <p:txBody>
          <a:bodyPr wrap="square" rtlCol="0">
            <a:spAutoFit/>
          </a:bodyPr>
          <a:lstStyle/>
          <a:p>
            <a:r>
              <a:rPr lang="en-CA" sz="3600" dirty="0" smtClean="0"/>
              <a:t>…</a:t>
            </a:r>
            <a:endParaRPr lang="en-CA" sz="3600" dirty="0"/>
          </a:p>
        </p:txBody>
      </p:sp>
      <p:sp>
        <p:nvSpPr>
          <p:cNvPr id="90" name="TextBox 89"/>
          <p:cNvSpPr txBox="1"/>
          <p:nvPr/>
        </p:nvSpPr>
        <p:spPr>
          <a:xfrm>
            <a:off x="4940300" y="3810000"/>
            <a:ext cx="685800" cy="646331"/>
          </a:xfrm>
          <a:prstGeom prst="rect">
            <a:avLst/>
          </a:prstGeom>
          <a:noFill/>
        </p:spPr>
        <p:txBody>
          <a:bodyPr wrap="square" rtlCol="0">
            <a:spAutoFit/>
          </a:bodyPr>
          <a:lstStyle/>
          <a:p>
            <a:r>
              <a:rPr lang="en-CA" sz="3600" dirty="0" smtClean="0"/>
              <a:t>…</a:t>
            </a:r>
            <a:endParaRPr lang="en-CA" sz="3600" dirty="0"/>
          </a:p>
        </p:txBody>
      </p:sp>
      <p:sp>
        <p:nvSpPr>
          <p:cNvPr id="91" name="Content Placeholder 2"/>
          <p:cNvSpPr txBox="1">
            <a:spLocks/>
          </p:cNvSpPr>
          <p:nvPr/>
        </p:nvSpPr>
        <p:spPr bwMode="auto">
          <a:xfrm>
            <a:off x="508000" y="254000"/>
            <a:ext cx="2540000" cy="360362"/>
          </a:xfrm>
          <a:prstGeom prst="rect">
            <a:avLst/>
          </a:prstGeom>
          <a:noFill/>
          <a:ln w="9525">
            <a:noFill/>
            <a:miter lim="800000"/>
            <a:headEnd/>
            <a:tailEnd/>
          </a:ln>
        </p:spPr>
        <p:txBody>
          <a:bodyPr/>
          <a:lstStyle/>
          <a:p>
            <a:pPr algn="ctr" eaLnBrk="0" hangingPunct="0">
              <a:spcBef>
                <a:spcPct val="20000"/>
              </a:spcBef>
              <a:buFont typeface="Wingdings" pitchFamily="2" charset="2"/>
              <a:buNone/>
            </a:pPr>
            <a:r>
              <a:rPr lang="en-US" b="1" dirty="0" smtClean="0">
                <a:solidFill>
                  <a:srgbClr val="002060"/>
                </a:solidFill>
                <a:latin typeface="Verdana" pitchFamily="34" charset="0"/>
              </a:rPr>
              <a:t>Variable Selection</a:t>
            </a:r>
            <a:endParaRPr lang="en-US" b="1" dirty="0">
              <a:solidFill>
                <a:srgbClr val="002060"/>
              </a:solidFill>
              <a:latin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179</Words>
  <Application>Microsoft Office PowerPoint</Application>
  <PresentationFormat>On-screen Show (4:3)</PresentationFormat>
  <Paragraphs>35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MKM Summary</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MKM Summary for UK Grant</dc:title>
  <dc:creator>Bernard Ng</dc:creator>
  <cp:lastModifiedBy>Bernard Ng</cp:lastModifiedBy>
  <cp:revision>13</cp:revision>
  <dcterms:created xsi:type="dcterms:W3CDTF">2006-08-16T00:00:00Z</dcterms:created>
  <dcterms:modified xsi:type="dcterms:W3CDTF">2016-04-27T21:13:58Z</dcterms:modified>
</cp:coreProperties>
</file>