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59" r:id="rId3"/>
    <p:sldId id="286" r:id="rId4"/>
    <p:sldId id="260" r:id="rId5"/>
    <p:sldId id="261" r:id="rId6"/>
    <p:sldId id="262" r:id="rId7"/>
    <p:sldId id="263" r:id="rId8"/>
    <p:sldId id="264" r:id="rId9"/>
    <p:sldId id="265" r:id="rId10"/>
    <p:sldId id="277" r:id="rId11"/>
    <p:sldId id="266" r:id="rId12"/>
    <p:sldId id="267" r:id="rId13"/>
    <p:sldId id="292" r:id="rId14"/>
    <p:sldId id="291" r:id="rId15"/>
    <p:sldId id="269" r:id="rId16"/>
    <p:sldId id="271" r:id="rId17"/>
    <p:sldId id="285" r:id="rId18"/>
    <p:sldId id="287" r:id="rId19"/>
    <p:sldId id="288" r:id="rId20"/>
    <p:sldId id="294" r:id="rId21"/>
    <p:sldId id="280" r:id="rId22"/>
    <p:sldId id="272" r:id="rId23"/>
    <p:sldId id="296" r:id="rId24"/>
    <p:sldId id="297" r:id="rId25"/>
    <p:sldId id="274" r:id="rId26"/>
    <p:sldId id="268" r:id="rId27"/>
    <p:sldId id="293" r:id="rId28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E7F3F4"/>
    <a:srgbClr val="F3F9FA"/>
    <a:srgbClr val="CCFFFF"/>
    <a:srgbClr val="FF6600"/>
    <a:srgbClr val="00247E"/>
    <a:srgbClr val="00308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297" autoAdjust="0"/>
  </p:normalViewPr>
  <p:slideViewPr>
    <p:cSldViewPr>
      <p:cViewPr>
        <p:scale>
          <a:sx n="66" d="100"/>
          <a:sy n="66" d="100"/>
        </p:scale>
        <p:origin x="-1422" y="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3F13D23-5A84-4E73-9419-065AAC3556BD}" type="datetimeFigureOut">
              <a:rPr lang="en-CA"/>
              <a:pPr>
                <a:defRPr/>
              </a:pPr>
              <a:t>28/03/2016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BC4075A-D5E5-46F9-A846-F07A98444F2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E8D23B6-C085-4B3B-9FEB-6D166BB0CF04}" type="slidenum">
              <a:rPr lang="en-CA" smtClean="0"/>
              <a:pPr/>
              <a:t>1</a:t>
            </a:fld>
            <a:endParaRPr lang="en-CA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10B9BCC-605F-4266-89BD-A7F58C07CC67}" type="slidenum">
              <a:rPr lang="en-CA" smtClean="0"/>
              <a:pPr/>
              <a:t>10</a:t>
            </a:fld>
            <a:endParaRPr lang="en-CA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AFB70D-9F68-4AD0-B12B-96F5C7B4202F}" type="slidenum">
              <a:rPr lang="en-CA" smtClean="0"/>
              <a:pPr/>
              <a:t>11</a:t>
            </a:fld>
            <a:endParaRPr lang="en-CA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2BD6C5-4620-47FC-B77E-0FD09A08D212}" type="slidenum">
              <a:rPr lang="en-CA" smtClean="0"/>
              <a:pPr/>
              <a:t>12</a:t>
            </a:fld>
            <a:endParaRPr lang="en-CA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D4568F2-76C0-414A-BDEA-EF6ACBE2A727}" type="slidenum">
              <a:rPr lang="en-CA" smtClean="0"/>
              <a:pPr/>
              <a:t>13</a:t>
            </a:fld>
            <a:endParaRPr lang="en-CA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BA6D9AE-1D2A-4CF8-817D-F42DE2E67E61}" type="slidenum">
              <a:rPr lang="en-CA" smtClean="0"/>
              <a:pPr/>
              <a:t>14</a:t>
            </a:fld>
            <a:endParaRPr lang="en-CA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F3CE3FE-E05C-45AC-A13C-FBB510F5A39B}" type="slidenum">
              <a:rPr lang="en-CA" smtClean="0"/>
              <a:pPr/>
              <a:t>15</a:t>
            </a:fld>
            <a:endParaRPr lang="en-CA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3E50BC-4159-42DC-A2EE-740D8F62AC0D}" type="slidenum">
              <a:rPr lang="en-CA" smtClean="0"/>
              <a:pPr/>
              <a:t>16</a:t>
            </a:fld>
            <a:endParaRPr lang="en-CA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CA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49B02C4-66AE-48AC-A670-BD3E4B54310C}" type="slidenum">
              <a:rPr lang="en-CA" smtClean="0"/>
              <a:pPr/>
              <a:t>17</a:t>
            </a:fld>
            <a:endParaRPr lang="en-CA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267F04A-0598-4C8C-82EA-B338C527D4A4}" type="slidenum">
              <a:rPr lang="en-CA" smtClean="0"/>
              <a:pPr/>
              <a:t>18</a:t>
            </a:fld>
            <a:endParaRPr lang="en-CA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F891FD7-0223-43CE-8947-A6A089DC7E1F}" type="slidenum">
              <a:rPr lang="en-CA" smtClean="0"/>
              <a:pPr/>
              <a:t>19</a:t>
            </a:fld>
            <a:endParaRPr lang="en-CA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423B4F4-7270-495E-B8AF-E53ED2C05937}" type="slidenum">
              <a:rPr lang="en-CA" smtClean="0"/>
              <a:pPr/>
              <a:t>2</a:t>
            </a:fld>
            <a:endParaRPr lang="en-CA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117CE2-949C-43CB-AAD4-BBD2F4B17ADB}" type="slidenum">
              <a:rPr lang="en-CA" smtClean="0"/>
              <a:pPr/>
              <a:t>20</a:t>
            </a:fld>
            <a:endParaRPr lang="en-CA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8636B6F-F62C-44A5-AF51-6E17ACA4378F}" type="slidenum">
              <a:rPr lang="en-CA" smtClean="0"/>
              <a:pPr/>
              <a:t>21</a:t>
            </a:fld>
            <a:endParaRPr lang="en-CA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DC30A5-332A-411E-BBB2-0B227761ABF2}" type="slidenum">
              <a:rPr lang="en-CA" smtClean="0"/>
              <a:pPr/>
              <a:t>22</a:t>
            </a:fld>
            <a:endParaRPr lang="en-CA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E3CD0E-E0CD-4C6A-A639-D7C95E0504CB}" type="slidenum">
              <a:rPr lang="en-CA" smtClean="0"/>
              <a:pPr/>
              <a:t>23</a:t>
            </a:fld>
            <a:endParaRPr lang="en-CA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3336E38-3B2C-4D1F-A57D-38E863A760F1}" type="slidenum">
              <a:rPr lang="en-CA" smtClean="0"/>
              <a:pPr/>
              <a:t>24</a:t>
            </a:fld>
            <a:endParaRPr lang="en-CA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C383E79-37BF-4C14-81DB-BA08F2F172E1}" type="slidenum">
              <a:rPr lang="en-CA" smtClean="0"/>
              <a:pPr/>
              <a:t>25</a:t>
            </a:fld>
            <a:endParaRPr lang="en-CA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FABB89-ACE4-4491-8EE7-074FBE6FDFB4}" type="slidenum">
              <a:rPr lang="en-CA" smtClean="0"/>
              <a:pPr/>
              <a:t>3</a:t>
            </a:fld>
            <a:endParaRPr lang="en-CA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CE6D3AE-1C12-459F-B7C9-D7784355DB91}" type="slidenum">
              <a:rPr lang="en-CA" smtClean="0"/>
              <a:pPr/>
              <a:t>4</a:t>
            </a:fld>
            <a:endParaRPr lang="en-CA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198609-2F15-4BF8-9B32-080319F7A092}" type="slidenum">
              <a:rPr lang="en-CA" smtClean="0"/>
              <a:pPr/>
              <a:t>5</a:t>
            </a:fld>
            <a:endParaRPr lang="en-CA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C770A4A-86A5-4CFE-955C-E7BBA936833F}" type="slidenum">
              <a:rPr lang="en-CA" smtClean="0"/>
              <a:pPr/>
              <a:t>6</a:t>
            </a:fld>
            <a:endParaRPr lang="en-CA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02F359-244A-44DA-9A16-449454D4AD1A}" type="slidenum">
              <a:rPr lang="en-CA" smtClean="0"/>
              <a:pPr/>
              <a:t>7</a:t>
            </a:fld>
            <a:endParaRPr lang="en-CA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B13EF5F-7AF5-442E-95EA-0EF8938B340F}" type="slidenum">
              <a:rPr lang="en-CA" smtClean="0"/>
              <a:pPr/>
              <a:t>8</a:t>
            </a:fld>
            <a:endParaRPr lang="en-CA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9EEB33C-B14B-4AEA-8E5D-D15442C9B298}" type="slidenum">
              <a:rPr lang="en-CA" smtClean="0"/>
              <a:pPr/>
              <a:t>9</a:t>
            </a:fld>
            <a:endParaRPr lang="en-C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- CMMT Classic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688" y="6357938"/>
            <a:ext cx="27146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CA" sz="14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www.cmmt.ubc.ca</a:t>
            </a:r>
          </a:p>
        </p:txBody>
      </p:sp>
      <p:pic>
        <p:nvPicPr>
          <p:cNvPr id="6" name="Picture 7" descr="little girl.jpg"/>
          <p:cNvPicPr>
            <a:picLocks noChangeAspect="1"/>
          </p:cNvPicPr>
          <p:nvPr userDrawn="1"/>
        </p:nvPicPr>
        <p:blipFill>
          <a:blip r:embed="rId2" cstate="print"/>
          <a:srcRect r="986"/>
          <a:stretch>
            <a:fillRect/>
          </a:stretch>
        </p:blipFill>
        <p:spPr bwMode="auto">
          <a:xfrm>
            <a:off x="142875" y="1500188"/>
            <a:ext cx="2890838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double helix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7375" y="1500188"/>
            <a:ext cx="2889250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lab.jpg"/>
          <p:cNvPicPr>
            <a:picLocks noChangeAspect="1"/>
          </p:cNvPicPr>
          <p:nvPr userDrawn="1"/>
        </p:nvPicPr>
        <p:blipFill>
          <a:blip r:embed="rId4" cstate="print"/>
          <a:srcRect r="249"/>
          <a:stretch>
            <a:fillRect/>
          </a:stretch>
        </p:blipFill>
        <p:spPr bwMode="auto">
          <a:xfrm>
            <a:off x="6111875" y="1500188"/>
            <a:ext cx="28892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MMT_BY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7563" y="374650"/>
            <a:ext cx="2428875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 Placeholder 25"/>
          <p:cNvSpPr>
            <a:spLocks noGrp="1"/>
          </p:cNvSpPr>
          <p:nvPr>
            <p:ph type="body" sz="quarter" idx="11"/>
          </p:nvPr>
        </p:nvSpPr>
        <p:spPr>
          <a:xfrm>
            <a:off x="142844" y="3714752"/>
            <a:ext cx="8858312" cy="609600"/>
          </a:xfrm>
        </p:spPr>
        <p:txBody>
          <a:bodyPr/>
          <a:lstStyle>
            <a:lvl1pPr algn="ctr">
              <a:buNone/>
              <a:defRPr lang="en-US" sz="2400" b="1" kern="1200" cap="all" spc="300" baseline="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142844" y="4714887"/>
            <a:ext cx="8858312" cy="428625"/>
          </a:xfrm>
        </p:spPr>
        <p:txBody>
          <a:bodyPr/>
          <a:lstStyle>
            <a:lvl1pPr algn="ctr">
              <a:buNone/>
              <a:defRPr lang="en-CA" sz="2400" b="1" kern="1200" cap="none" spc="0" baseline="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964531" y="5715016"/>
            <a:ext cx="5214938" cy="428625"/>
          </a:xfrm>
        </p:spPr>
        <p:txBody>
          <a:bodyPr/>
          <a:lstStyle>
            <a:lvl1pPr algn="ctr">
              <a:buNone/>
              <a:defRPr lang="en-US" sz="1800" b="1" kern="1200" baseline="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MMT_BY.jpg"/>
          <p:cNvPicPr>
            <a:picLocks noChangeAspect="1"/>
          </p:cNvPicPr>
          <p:nvPr userDrawn="1"/>
        </p:nvPicPr>
        <p:blipFill>
          <a:blip r:embed="rId2" cstate="print"/>
          <a:srcRect b="41869"/>
          <a:stretch>
            <a:fillRect/>
          </a:stretch>
        </p:blipFill>
        <p:spPr bwMode="auto">
          <a:xfrm>
            <a:off x="571500" y="6357938"/>
            <a:ext cx="135731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>
            <a:lvl1pPr>
              <a:defRPr lang="en-CA" sz="2800" b="1" kern="1200" cap="none" spc="0" baseline="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8736"/>
            <a:ext cx="8258204" cy="4697427"/>
          </a:xfrm>
        </p:spPr>
        <p:txBody>
          <a:bodyPr/>
          <a:lstStyle>
            <a:lvl1pPr>
              <a:buFont typeface="Wingdings" pitchFamily="2" charset="2"/>
              <a:buChar char="§"/>
              <a:defRPr lang="en-US" sz="2400" b="1" kern="1200" cap="none" spc="0" baseline="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800" b="1" kern="1200" cap="none" spc="0" baseline="0" dirty="0" smtClean="0">
                <a:solidFill>
                  <a:srgbClr val="002060"/>
                </a:solidFill>
                <a:latin typeface="Calibri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"/>
              <a:defRPr lang="en-US" sz="2800" b="1" kern="1200" cap="none" spc="0" baseline="0" dirty="0" smtClean="0">
                <a:solidFill>
                  <a:srgbClr val="002060"/>
                </a:solidFill>
                <a:latin typeface="Calibri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3EA88-306F-484C-88E6-192BA0E4B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C281D50-2E17-4CFA-AE16-F105D9BF1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26.bin"/><Relationship Id="rId117" Type="http://schemas.openxmlformats.org/officeDocument/2006/relationships/oleObject" Target="../embeddings/oleObject117.bin"/><Relationship Id="rId21" Type="http://schemas.openxmlformats.org/officeDocument/2006/relationships/oleObject" Target="../embeddings/oleObject21.bin"/><Relationship Id="rId42" Type="http://schemas.openxmlformats.org/officeDocument/2006/relationships/oleObject" Target="../embeddings/oleObject42.bin"/><Relationship Id="rId47" Type="http://schemas.openxmlformats.org/officeDocument/2006/relationships/oleObject" Target="../embeddings/oleObject47.bin"/><Relationship Id="rId63" Type="http://schemas.openxmlformats.org/officeDocument/2006/relationships/oleObject" Target="../embeddings/oleObject63.bin"/><Relationship Id="rId68" Type="http://schemas.openxmlformats.org/officeDocument/2006/relationships/oleObject" Target="../embeddings/oleObject68.bin"/><Relationship Id="rId84" Type="http://schemas.openxmlformats.org/officeDocument/2006/relationships/oleObject" Target="../embeddings/oleObject84.bin"/><Relationship Id="rId89" Type="http://schemas.openxmlformats.org/officeDocument/2006/relationships/oleObject" Target="../embeddings/oleObject89.bin"/><Relationship Id="rId112" Type="http://schemas.openxmlformats.org/officeDocument/2006/relationships/oleObject" Target="../embeddings/oleObject112.bin"/><Relationship Id="rId16" Type="http://schemas.openxmlformats.org/officeDocument/2006/relationships/oleObject" Target="../embeddings/oleObject16.bin"/><Relationship Id="rId107" Type="http://schemas.openxmlformats.org/officeDocument/2006/relationships/oleObject" Target="../embeddings/oleObject107.bin"/><Relationship Id="rId11" Type="http://schemas.openxmlformats.org/officeDocument/2006/relationships/oleObject" Target="../embeddings/oleObject11.bin"/><Relationship Id="rId32" Type="http://schemas.openxmlformats.org/officeDocument/2006/relationships/oleObject" Target="../embeddings/oleObject32.bin"/><Relationship Id="rId37" Type="http://schemas.openxmlformats.org/officeDocument/2006/relationships/oleObject" Target="../embeddings/oleObject37.bin"/><Relationship Id="rId53" Type="http://schemas.openxmlformats.org/officeDocument/2006/relationships/oleObject" Target="../embeddings/oleObject53.bin"/><Relationship Id="rId58" Type="http://schemas.openxmlformats.org/officeDocument/2006/relationships/oleObject" Target="../embeddings/oleObject58.bin"/><Relationship Id="rId74" Type="http://schemas.openxmlformats.org/officeDocument/2006/relationships/oleObject" Target="../embeddings/oleObject74.bin"/><Relationship Id="rId79" Type="http://schemas.openxmlformats.org/officeDocument/2006/relationships/oleObject" Target="../embeddings/oleObject79.bin"/><Relationship Id="rId102" Type="http://schemas.openxmlformats.org/officeDocument/2006/relationships/oleObject" Target="../embeddings/oleObject102.bin"/><Relationship Id="rId123" Type="http://schemas.openxmlformats.org/officeDocument/2006/relationships/oleObject" Target="../embeddings/oleObject123.bin"/><Relationship Id="rId128" Type="http://schemas.openxmlformats.org/officeDocument/2006/relationships/oleObject" Target="../embeddings/oleObject128.bin"/><Relationship Id="rId5" Type="http://schemas.openxmlformats.org/officeDocument/2006/relationships/oleObject" Target="../embeddings/oleObject5.bin"/><Relationship Id="rId90" Type="http://schemas.openxmlformats.org/officeDocument/2006/relationships/oleObject" Target="../embeddings/oleObject90.bin"/><Relationship Id="rId95" Type="http://schemas.openxmlformats.org/officeDocument/2006/relationships/oleObject" Target="../embeddings/oleObject95.bin"/><Relationship Id="rId19" Type="http://schemas.openxmlformats.org/officeDocument/2006/relationships/oleObject" Target="../embeddings/oleObject19.bin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22.bin"/><Relationship Id="rId27" Type="http://schemas.openxmlformats.org/officeDocument/2006/relationships/oleObject" Target="../embeddings/oleObject27.bin"/><Relationship Id="rId30" Type="http://schemas.openxmlformats.org/officeDocument/2006/relationships/oleObject" Target="../embeddings/oleObject30.bin"/><Relationship Id="rId35" Type="http://schemas.openxmlformats.org/officeDocument/2006/relationships/oleObject" Target="../embeddings/oleObject35.bin"/><Relationship Id="rId43" Type="http://schemas.openxmlformats.org/officeDocument/2006/relationships/oleObject" Target="../embeddings/oleObject43.bin"/><Relationship Id="rId48" Type="http://schemas.openxmlformats.org/officeDocument/2006/relationships/oleObject" Target="../embeddings/oleObject48.bin"/><Relationship Id="rId56" Type="http://schemas.openxmlformats.org/officeDocument/2006/relationships/oleObject" Target="../embeddings/oleObject56.bin"/><Relationship Id="rId64" Type="http://schemas.openxmlformats.org/officeDocument/2006/relationships/oleObject" Target="../embeddings/oleObject64.bin"/><Relationship Id="rId69" Type="http://schemas.openxmlformats.org/officeDocument/2006/relationships/oleObject" Target="../embeddings/oleObject69.bin"/><Relationship Id="rId77" Type="http://schemas.openxmlformats.org/officeDocument/2006/relationships/oleObject" Target="../embeddings/oleObject77.bin"/><Relationship Id="rId100" Type="http://schemas.openxmlformats.org/officeDocument/2006/relationships/oleObject" Target="../embeddings/oleObject100.bin"/><Relationship Id="rId105" Type="http://schemas.openxmlformats.org/officeDocument/2006/relationships/oleObject" Target="../embeddings/oleObject105.bin"/><Relationship Id="rId113" Type="http://schemas.openxmlformats.org/officeDocument/2006/relationships/oleObject" Target="../embeddings/oleObject113.bin"/><Relationship Id="rId118" Type="http://schemas.openxmlformats.org/officeDocument/2006/relationships/oleObject" Target="../embeddings/oleObject118.bin"/><Relationship Id="rId126" Type="http://schemas.openxmlformats.org/officeDocument/2006/relationships/oleObject" Target="../embeddings/oleObject126.bin"/><Relationship Id="rId8" Type="http://schemas.openxmlformats.org/officeDocument/2006/relationships/oleObject" Target="../embeddings/oleObject8.bin"/><Relationship Id="rId51" Type="http://schemas.openxmlformats.org/officeDocument/2006/relationships/oleObject" Target="../embeddings/oleObject51.bin"/><Relationship Id="rId72" Type="http://schemas.openxmlformats.org/officeDocument/2006/relationships/oleObject" Target="../embeddings/oleObject72.bin"/><Relationship Id="rId80" Type="http://schemas.openxmlformats.org/officeDocument/2006/relationships/oleObject" Target="../embeddings/oleObject80.bin"/><Relationship Id="rId85" Type="http://schemas.openxmlformats.org/officeDocument/2006/relationships/oleObject" Target="../embeddings/oleObject85.bin"/><Relationship Id="rId93" Type="http://schemas.openxmlformats.org/officeDocument/2006/relationships/oleObject" Target="../embeddings/oleObject93.bin"/><Relationship Id="rId98" Type="http://schemas.openxmlformats.org/officeDocument/2006/relationships/oleObject" Target="../embeddings/oleObject98.bin"/><Relationship Id="rId121" Type="http://schemas.openxmlformats.org/officeDocument/2006/relationships/oleObject" Target="../embeddings/oleObject121.bin"/><Relationship Id="rId3" Type="http://schemas.openxmlformats.org/officeDocument/2006/relationships/notesSlide" Target="../notesSlides/notesSlide11.xml"/><Relationship Id="rId12" Type="http://schemas.openxmlformats.org/officeDocument/2006/relationships/oleObject" Target="../embeddings/oleObject12.bin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5.bin"/><Relationship Id="rId33" Type="http://schemas.openxmlformats.org/officeDocument/2006/relationships/oleObject" Target="../embeddings/oleObject33.bin"/><Relationship Id="rId38" Type="http://schemas.openxmlformats.org/officeDocument/2006/relationships/oleObject" Target="../embeddings/oleObject38.bin"/><Relationship Id="rId46" Type="http://schemas.openxmlformats.org/officeDocument/2006/relationships/oleObject" Target="../embeddings/oleObject46.bin"/><Relationship Id="rId59" Type="http://schemas.openxmlformats.org/officeDocument/2006/relationships/oleObject" Target="../embeddings/oleObject59.bin"/><Relationship Id="rId67" Type="http://schemas.openxmlformats.org/officeDocument/2006/relationships/oleObject" Target="../embeddings/oleObject67.bin"/><Relationship Id="rId103" Type="http://schemas.openxmlformats.org/officeDocument/2006/relationships/oleObject" Target="../embeddings/oleObject103.bin"/><Relationship Id="rId108" Type="http://schemas.openxmlformats.org/officeDocument/2006/relationships/oleObject" Target="../embeddings/oleObject108.bin"/><Relationship Id="rId116" Type="http://schemas.openxmlformats.org/officeDocument/2006/relationships/oleObject" Target="../embeddings/oleObject116.bin"/><Relationship Id="rId124" Type="http://schemas.openxmlformats.org/officeDocument/2006/relationships/oleObject" Target="../embeddings/oleObject124.bin"/><Relationship Id="rId129" Type="http://schemas.openxmlformats.org/officeDocument/2006/relationships/oleObject" Target="../embeddings/oleObject129.bin"/><Relationship Id="rId20" Type="http://schemas.openxmlformats.org/officeDocument/2006/relationships/oleObject" Target="../embeddings/oleObject20.bin"/><Relationship Id="rId41" Type="http://schemas.openxmlformats.org/officeDocument/2006/relationships/oleObject" Target="../embeddings/oleObject41.bin"/><Relationship Id="rId54" Type="http://schemas.openxmlformats.org/officeDocument/2006/relationships/oleObject" Target="../embeddings/oleObject54.bin"/><Relationship Id="rId62" Type="http://schemas.openxmlformats.org/officeDocument/2006/relationships/oleObject" Target="../embeddings/oleObject62.bin"/><Relationship Id="rId70" Type="http://schemas.openxmlformats.org/officeDocument/2006/relationships/oleObject" Target="../embeddings/oleObject70.bin"/><Relationship Id="rId75" Type="http://schemas.openxmlformats.org/officeDocument/2006/relationships/oleObject" Target="../embeddings/oleObject75.bin"/><Relationship Id="rId83" Type="http://schemas.openxmlformats.org/officeDocument/2006/relationships/oleObject" Target="../embeddings/oleObject83.bin"/><Relationship Id="rId88" Type="http://schemas.openxmlformats.org/officeDocument/2006/relationships/oleObject" Target="../embeddings/oleObject88.bin"/><Relationship Id="rId91" Type="http://schemas.openxmlformats.org/officeDocument/2006/relationships/oleObject" Target="../embeddings/oleObject91.bin"/><Relationship Id="rId96" Type="http://schemas.openxmlformats.org/officeDocument/2006/relationships/oleObject" Target="../embeddings/oleObject96.bin"/><Relationship Id="rId111" Type="http://schemas.openxmlformats.org/officeDocument/2006/relationships/oleObject" Target="../embeddings/oleObject111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23.bin"/><Relationship Id="rId28" Type="http://schemas.openxmlformats.org/officeDocument/2006/relationships/oleObject" Target="../embeddings/oleObject28.bin"/><Relationship Id="rId36" Type="http://schemas.openxmlformats.org/officeDocument/2006/relationships/oleObject" Target="../embeddings/oleObject36.bin"/><Relationship Id="rId49" Type="http://schemas.openxmlformats.org/officeDocument/2006/relationships/oleObject" Target="../embeddings/oleObject49.bin"/><Relationship Id="rId57" Type="http://schemas.openxmlformats.org/officeDocument/2006/relationships/oleObject" Target="../embeddings/oleObject57.bin"/><Relationship Id="rId106" Type="http://schemas.openxmlformats.org/officeDocument/2006/relationships/oleObject" Target="../embeddings/oleObject106.bin"/><Relationship Id="rId114" Type="http://schemas.openxmlformats.org/officeDocument/2006/relationships/oleObject" Target="../embeddings/oleObject114.bin"/><Relationship Id="rId119" Type="http://schemas.openxmlformats.org/officeDocument/2006/relationships/oleObject" Target="../embeddings/oleObject119.bin"/><Relationship Id="rId127" Type="http://schemas.openxmlformats.org/officeDocument/2006/relationships/oleObject" Target="../embeddings/oleObject127.bin"/><Relationship Id="rId10" Type="http://schemas.openxmlformats.org/officeDocument/2006/relationships/oleObject" Target="../embeddings/oleObject10.bin"/><Relationship Id="rId31" Type="http://schemas.openxmlformats.org/officeDocument/2006/relationships/oleObject" Target="../embeddings/oleObject31.bin"/><Relationship Id="rId44" Type="http://schemas.openxmlformats.org/officeDocument/2006/relationships/oleObject" Target="../embeddings/oleObject44.bin"/><Relationship Id="rId52" Type="http://schemas.openxmlformats.org/officeDocument/2006/relationships/oleObject" Target="../embeddings/oleObject52.bin"/><Relationship Id="rId60" Type="http://schemas.openxmlformats.org/officeDocument/2006/relationships/oleObject" Target="../embeddings/oleObject60.bin"/><Relationship Id="rId65" Type="http://schemas.openxmlformats.org/officeDocument/2006/relationships/oleObject" Target="../embeddings/oleObject65.bin"/><Relationship Id="rId73" Type="http://schemas.openxmlformats.org/officeDocument/2006/relationships/oleObject" Target="../embeddings/oleObject73.bin"/><Relationship Id="rId78" Type="http://schemas.openxmlformats.org/officeDocument/2006/relationships/oleObject" Target="../embeddings/oleObject78.bin"/><Relationship Id="rId81" Type="http://schemas.openxmlformats.org/officeDocument/2006/relationships/oleObject" Target="../embeddings/oleObject81.bin"/><Relationship Id="rId86" Type="http://schemas.openxmlformats.org/officeDocument/2006/relationships/oleObject" Target="../embeddings/oleObject86.bin"/><Relationship Id="rId94" Type="http://schemas.openxmlformats.org/officeDocument/2006/relationships/oleObject" Target="../embeddings/oleObject94.bin"/><Relationship Id="rId99" Type="http://schemas.openxmlformats.org/officeDocument/2006/relationships/oleObject" Target="../embeddings/oleObject99.bin"/><Relationship Id="rId101" Type="http://schemas.openxmlformats.org/officeDocument/2006/relationships/oleObject" Target="../embeddings/oleObject101.bin"/><Relationship Id="rId122" Type="http://schemas.openxmlformats.org/officeDocument/2006/relationships/oleObject" Target="../embeddings/oleObject122.bin"/><Relationship Id="rId130" Type="http://schemas.openxmlformats.org/officeDocument/2006/relationships/oleObject" Target="../embeddings/oleObject13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Relationship Id="rId13" Type="http://schemas.openxmlformats.org/officeDocument/2006/relationships/oleObject" Target="../embeddings/oleObject13.bin"/><Relationship Id="rId18" Type="http://schemas.openxmlformats.org/officeDocument/2006/relationships/oleObject" Target="../embeddings/oleObject18.bin"/><Relationship Id="rId39" Type="http://schemas.openxmlformats.org/officeDocument/2006/relationships/oleObject" Target="../embeddings/oleObject39.bin"/><Relationship Id="rId109" Type="http://schemas.openxmlformats.org/officeDocument/2006/relationships/oleObject" Target="../embeddings/oleObject109.bin"/><Relationship Id="rId34" Type="http://schemas.openxmlformats.org/officeDocument/2006/relationships/oleObject" Target="../embeddings/oleObject34.bin"/><Relationship Id="rId50" Type="http://schemas.openxmlformats.org/officeDocument/2006/relationships/oleObject" Target="../embeddings/oleObject50.bin"/><Relationship Id="rId55" Type="http://schemas.openxmlformats.org/officeDocument/2006/relationships/oleObject" Target="../embeddings/oleObject55.bin"/><Relationship Id="rId76" Type="http://schemas.openxmlformats.org/officeDocument/2006/relationships/oleObject" Target="../embeddings/oleObject76.bin"/><Relationship Id="rId97" Type="http://schemas.openxmlformats.org/officeDocument/2006/relationships/oleObject" Target="../embeddings/oleObject97.bin"/><Relationship Id="rId104" Type="http://schemas.openxmlformats.org/officeDocument/2006/relationships/oleObject" Target="../embeddings/oleObject104.bin"/><Relationship Id="rId120" Type="http://schemas.openxmlformats.org/officeDocument/2006/relationships/oleObject" Target="../embeddings/oleObject120.bin"/><Relationship Id="rId125" Type="http://schemas.openxmlformats.org/officeDocument/2006/relationships/oleObject" Target="../embeddings/oleObject125.bin"/><Relationship Id="rId7" Type="http://schemas.openxmlformats.org/officeDocument/2006/relationships/oleObject" Target="../embeddings/oleObject7.bin"/><Relationship Id="rId71" Type="http://schemas.openxmlformats.org/officeDocument/2006/relationships/oleObject" Target="../embeddings/oleObject71.bin"/><Relationship Id="rId92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29" Type="http://schemas.openxmlformats.org/officeDocument/2006/relationships/oleObject" Target="../embeddings/oleObject29.bin"/><Relationship Id="rId24" Type="http://schemas.openxmlformats.org/officeDocument/2006/relationships/oleObject" Target="../embeddings/oleObject24.bin"/><Relationship Id="rId40" Type="http://schemas.openxmlformats.org/officeDocument/2006/relationships/oleObject" Target="../embeddings/oleObject40.bin"/><Relationship Id="rId45" Type="http://schemas.openxmlformats.org/officeDocument/2006/relationships/oleObject" Target="../embeddings/oleObject45.bin"/><Relationship Id="rId66" Type="http://schemas.openxmlformats.org/officeDocument/2006/relationships/oleObject" Target="../embeddings/oleObject66.bin"/><Relationship Id="rId87" Type="http://schemas.openxmlformats.org/officeDocument/2006/relationships/oleObject" Target="../embeddings/oleObject87.bin"/><Relationship Id="rId110" Type="http://schemas.openxmlformats.org/officeDocument/2006/relationships/oleObject" Target="../embeddings/oleObject110.bin"/><Relationship Id="rId115" Type="http://schemas.openxmlformats.org/officeDocument/2006/relationships/oleObject" Target="../embeddings/oleObject115.bin"/><Relationship Id="rId61" Type="http://schemas.openxmlformats.org/officeDocument/2006/relationships/oleObject" Target="../embeddings/oleObject61.bin"/><Relationship Id="rId82" Type="http://schemas.openxmlformats.org/officeDocument/2006/relationships/oleObject" Target="../embeddings/oleObject8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3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3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5.bin"/><Relationship Id="rId5" Type="http://schemas.openxmlformats.org/officeDocument/2006/relationships/oleObject" Target="../embeddings/oleObject134.bin"/><Relationship Id="rId4" Type="http://schemas.openxmlformats.org/officeDocument/2006/relationships/oleObject" Target="../embeddings/oleObject13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37.bin"/><Relationship Id="rId4" Type="http://schemas.openxmlformats.org/officeDocument/2006/relationships/oleObject" Target="../embeddings/oleObject136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8.jpeg"/><Relationship Id="rId7" Type="http://schemas.openxmlformats.org/officeDocument/2006/relationships/image" Target="../media/image6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42875" y="3714750"/>
            <a:ext cx="8858250" cy="609600"/>
          </a:xfrm>
        </p:spPr>
        <p:txBody>
          <a:bodyPr/>
          <a:lstStyle/>
          <a:p>
            <a:pPr>
              <a:defRPr/>
            </a:pPr>
            <a:r>
              <a:rPr cap="none"/>
              <a:t>Multi-</a:t>
            </a:r>
            <a:r>
              <a:rPr cap="none" err="1"/>
              <a:t>omic</a:t>
            </a:r>
            <a:r>
              <a:rPr cap="none"/>
              <a:t> Association Analysis with Kernel Machines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42875" y="4714875"/>
            <a:ext cx="8858250" cy="428625"/>
          </a:xfrm>
        </p:spPr>
        <p:txBody>
          <a:bodyPr/>
          <a:lstStyle/>
          <a:p>
            <a:pPr>
              <a:defRPr/>
            </a:pPr>
            <a:r>
              <a:rPr lang="en-US"/>
              <a:t>Bernard 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963738" y="5715000"/>
            <a:ext cx="5216525" cy="428625"/>
          </a:xfrm>
        </p:spPr>
        <p:txBody>
          <a:bodyPr/>
          <a:lstStyle/>
          <a:p>
            <a:pPr>
              <a:defRPr/>
            </a:pPr>
            <a:r>
              <a:rPr/>
              <a:t>Department of Statistics, UBC</a:t>
            </a:r>
          </a:p>
        </p:txBody>
      </p:sp>
      <p:pic>
        <p:nvPicPr>
          <p:cNvPr id="5" name="Picture 4" descr="ubclogo_color.gif                                              00003EC4Macintosh HD                   ABA78158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0850" y="5589588"/>
            <a:ext cx="685800" cy="933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60350"/>
            <a:ext cx="8258175" cy="5865813"/>
          </a:xfrm>
        </p:spPr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CA" sz="6000"/>
              <a:t>Interactions??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012DA4D-F056-42A9-B6A4-574A09811DA6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pPr>
              <a:defRPr/>
            </a:pPr>
            <a:r>
              <a:rPr smtClean="0"/>
              <a:t>Classical Interaction Analysis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300663"/>
            <a:ext cx="8642350" cy="720725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  <a:defRPr/>
            </a:pPr>
            <a:r>
              <a:rPr sz="1800" b="0"/>
              <a:t>E.g. ~10</a:t>
            </a:r>
            <a:r>
              <a:rPr sz="1800" b="0" baseline="30000"/>
              <a:t>6</a:t>
            </a:r>
            <a:r>
              <a:rPr sz="1800" b="0"/>
              <a:t> SNPs x ~10</a:t>
            </a:r>
            <a:r>
              <a:rPr sz="1800" b="0" baseline="30000"/>
              <a:t>5</a:t>
            </a:r>
            <a:r>
              <a:rPr sz="1800" b="0"/>
              <a:t> </a:t>
            </a:r>
            <a:r>
              <a:rPr sz="1800" b="0" err="1"/>
              <a:t>Methylation</a:t>
            </a:r>
            <a:r>
              <a:rPr sz="1800" b="0"/>
              <a:t> probes = ~10</a:t>
            </a:r>
            <a:r>
              <a:rPr sz="1800" b="0" baseline="30000"/>
              <a:t>11 </a:t>
            </a:r>
            <a:r>
              <a:rPr sz="1800" b="0"/>
              <a:t>associations</a:t>
            </a:r>
          </a:p>
        </p:txBody>
      </p:sp>
      <p:sp>
        <p:nvSpPr>
          <p:cNvPr id="217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1BE43B0-DF5F-4FA0-BA69-361DD0A0C7DF}" type="slidenum">
              <a:rPr lang="en-US" smtClean="0"/>
              <a:pPr/>
              <a:t>11</a:t>
            </a:fld>
            <a:endParaRPr lang="en-US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916238" y="1125538"/>
          <a:ext cx="3328987" cy="473075"/>
        </p:xfrm>
        <a:graphic>
          <a:graphicData uri="http://schemas.openxmlformats.org/presentationml/2006/ole">
            <p:oleObj spid="_x0000_s2050" name="Equation" r:id="rId4" imgW="1384200" imgH="190440" progId="Equation.3">
              <p:embed/>
            </p:oleObj>
          </a:graphicData>
        </a:graphic>
      </p:graphicFrame>
      <p:grpSp>
        <p:nvGrpSpPr>
          <p:cNvPr id="4" name="Group 26"/>
          <p:cNvGrpSpPr>
            <a:grpSpLocks noChangeAspect="1"/>
          </p:cNvGrpSpPr>
          <p:nvPr/>
        </p:nvGrpSpPr>
        <p:grpSpPr bwMode="auto">
          <a:xfrm>
            <a:off x="539750" y="1989138"/>
            <a:ext cx="4256088" cy="1701800"/>
            <a:chOff x="179512" y="1412776"/>
            <a:chExt cx="8513489" cy="3403748"/>
          </a:xfrm>
        </p:grpSpPr>
        <p:graphicFrame>
          <p:nvGraphicFramePr>
            <p:cNvPr id="2156" name="Object 5"/>
            <p:cNvGraphicFramePr>
              <a:graphicFrameLocks noChangeAspect="1"/>
            </p:cNvGraphicFramePr>
            <p:nvPr/>
          </p:nvGraphicFramePr>
          <p:xfrm>
            <a:off x="3923928" y="2204864"/>
            <a:ext cx="2536825" cy="379412"/>
          </p:xfrm>
          <a:graphic>
            <a:graphicData uri="http://schemas.openxmlformats.org/presentationml/2006/ole">
              <p:oleObj spid="_x0000_s2156" name="Equation" r:id="rId5" imgW="1320480" imgH="190440" progId="Equation.3">
                <p:embed/>
              </p:oleObj>
            </a:graphicData>
          </a:graphic>
        </p:graphicFrame>
        <p:graphicFrame>
          <p:nvGraphicFramePr>
            <p:cNvPr id="2157" name="Object 6"/>
            <p:cNvGraphicFramePr>
              <a:graphicFrameLocks noChangeAspect="1"/>
            </p:cNvGraphicFramePr>
            <p:nvPr/>
          </p:nvGraphicFramePr>
          <p:xfrm>
            <a:off x="900113" y="1700213"/>
            <a:ext cx="2536825" cy="379412"/>
          </p:xfrm>
          <a:graphic>
            <a:graphicData uri="http://schemas.openxmlformats.org/presentationml/2006/ole">
              <p:oleObj spid="_x0000_s2157" name="Equation" r:id="rId6" imgW="1320480" imgH="190440" progId="Equation.3">
                <p:embed/>
              </p:oleObj>
            </a:graphicData>
          </a:graphic>
        </p:graphicFrame>
        <p:graphicFrame>
          <p:nvGraphicFramePr>
            <p:cNvPr id="2158" name="Object 7"/>
            <p:cNvGraphicFramePr>
              <a:graphicFrameLocks noChangeAspect="1"/>
            </p:cNvGraphicFramePr>
            <p:nvPr/>
          </p:nvGraphicFramePr>
          <p:xfrm>
            <a:off x="1691680" y="3284984"/>
            <a:ext cx="2536825" cy="379412"/>
          </p:xfrm>
          <a:graphic>
            <a:graphicData uri="http://schemas.openxmlformats.org/presentationml/2006/ole">
              <p:oleObj spid="_x0000_s2158" name="Equation" r:id="rId7" imgW="1320480" imgH="190440" progId="Equation.3">
                <p:embed/>
              </p:oleObj>
            </a:graphicData>
          </a:graphic>
        </p:graphicFrame>
        <p:graphicFrame>
          <p:nvGraphicFramePr>
            <p:cNvPr id="2159" name="Object 8"/>
            <p:cNvGraphicFramePr>
              <a:graphicFrameLocks noChangeAspect="1"/>
            </p:cNvGraphicFramePr>
            <p:nvPr/>
          </p:nvGraphicFramePr>
          <p:xfrm>
            <a:off x="3203848" y="1988840"/>
            <a:ext cx="2536825" cy="379412"/>
          </p:xfrm>
          <a:graphic>
            <a:graphicData uri="http://schemas.openxmlformats.org/presentationml/2006/ole">
              <p:oleObj spid="_x0000_s2159" name="Equation" r:id="rId8" imgW="1320480" imgH="190440" progId="Equation.3">
                <p:embed/>
              </p:oleObj>
            </a:graphicData>
          </a:graphic>
        </p:graphicFrame>
        <p:graphicFrame>
          <p:nvGraphicFramePr>
            <p:cNvPr id="2160" name="Object 9"/>
            <p:cNvGraphicFramePr>
              <a:graphicFrameLocks noChangeAspect="1"/>
            </p:cNvGraphicFramePr>
            <p:nvPr/>
          </p:nvGraphicFramePr>
          <p:xfrm>
            <a:off x="2051720" y="2780928"/>
            <a:ext cx="2536825" cy="379412"/>
          </p:xfrm>
          <a:graphic>
            <a:graphicData uri="http://schemas.openxmlformats.org/presentationml/2006/ole">
              <p:oleObj spid="_x0000_s2160" name="Equation" r:id="rId9" imgW="1320480" imgH="190440" progId="Equation.3">
                <p:embed/>
              </p:oleObj>
            </a:graphicData>
          </a:graphic>
        </p:graphicFrame>
        <p:graphicFrame>
          <p:nvGraphicFramePr>
            <p:cNvPr id="2161" name="Object 10"/>
            <p:cNvGraphicFramePr>
              <a:graphicFrameLocks noChangeAspect="1"/>
            </p:cNvGraphicFramePr>
            <p:nvPr/>
          </p:nvGraphicFramePr>
          <p:xfrm>
            <a:off x="251520" y="2132856"/>
            <a:ext cx="2536825" cy="379412"/>
          </p:xfrm>
          <a:graphic>
            <a:graphicData uri="http://schemas.openxmlformats.org/presentationml/2006/ole">
              <p:oleObj spid="_x0000_s2161" name="Equation" r:id="rId10" imgW="1320480" imgH="190440" progId="Equation.3">
                <p:embed/>
              </p:oleObj>
            </a:graphicData>
          </a:graphic>
        </p:graphicFrame>
        <p:graphicFrame>
          <p:nvGraphicFramePr>
            <p:cNvPr id="2162" name="Object 11"/>
            <p:cNvGraphicFramePr>
              <a:graphicFrameLocks noChangeAspect="1"/>
            </p:cNvGraphicFramePr>
            <p:nvPr/>
          </p:nvGraphicFramePr>
          <p:xfrm>
            <a:off x="6156176" y="1988840"/>
            <a:ext cx="2536825" cy="379412"/>
          </p:xfrm>
          <a:graphic>
            <a:graphicData uri="http://schemas.openxmlformats.org/presentationml/2006/ole">
              <p:oleObj spid="_x0000_s2162" name="Equation" r:id="rId11" imgW="1320480" imgH="190440" progId="Equation.3">
                <p:embed/>
              </p:oleObj>
            </a:graphicData>
          </a:graphic>
        </p:graphicFrame>
        <p:graphicFrame>
          <p:nvGraphicFramePr>
            <p:cNvPr id="2163" name="Object 12"/>
            <p:cNvGraphicFramePr>
              <a:graphicFrameLocks noChangeAspect="1"/>
            </p:cNvGraphicFramePr>
            <p:nvPr/>
          </p:nvGraphicFramePr>
          <p:xfrm>
            <a:off x="5076056" y="1412776"/>
            <a:ext cx="2536825" cy="379412"/>
          </p:xfrm>
          <a:graphic>
            <a:graphicData uri="http://schemas.openxmlformats.org/presentationml/2006/ole">
              <p:oleObj spid="_x0000_s2163" name="Equation" r:id="rId12" imgW="1320480" imgH="190440" progId="Equation.3">
                <p:embed/>
              </p:oleObj>
            </a:graphicData>
          </a:graphic>
        </p:graphicFrame>
        <p:graphicFrame>
          <p:nvGraphicFramePr>
            <p:cNvPr id="2164" name="Object 13"/>
            <p:cNvGraphicFramePr>
              <a:graphicFrameLocks noChangeAspect="1"/>
            </p:cNvGraphicFramePr>
            <p:nvPr/>
          </p:nvGraphicFramePr>
          <p:xfrm>
            <a:off x="2771800" y="2996952"/>
            <a:ext cx="2536825" cy="379412"/>
          </p:xfrm>
          <a:graphic>
            <a:graphicData uri="http://schemas.openxmlformats.org/presentationml/2006/ole">
              <p:oleObj spid="_x0000_s2164" name="Equation" r:id="rId13" imgW="1320480" imgH="190440" progId="Equation.3">
                <p:embed/>
              </p:oleObj>
            </a:graphicData>
          </a:graphic>
        </p:graphicFrame>
        <p:graphicFrame>
          <p:nvGraphicFramePr>
            <p:cNvPr id="2165" name="Object 14"/>
            <p:cNvGraphicFramePr>
              <a:graphicFrameLocks noChangeAspect="1"/>
            </p:cNvGraphicFramePr>
            <p:nvPr/>
          </p:nvGraphicFramePr>
          <p:xfrm>
            <a:off x="2699792" y="4149080"/>
            <a:ext cx="2536825" cy="379412"/>
          </p:xfrm>
          <a:graphic>
            <a:graphicData uri="http://schemas.openxmlformats.org/presentationml/2006/ole">
              <p:oleObj spid="_x0000_s2165" name="Equation" r:id="rId14" imgW="1320480" imgH="190440" progId="Equation.3">
                <p:embed/>
              </p:oleObj>
            </a:graphicData>
          </a:graphic>
        </p:graphicFrame>
        <p:graphicFrame>
          <p:nvGraphicFramePr>
            <p:cNvPr id="2166" name="Object 15"/>
            <p:cNvGraphicFramePr>
              <a:graphicFrameLocks noChangeAspect="1"/>
            </p:cNvGraphicFramePr>
            <p:nvPr/>
          </p:nvGraphicFramePr>
          <p:xfrm>
            <a:off x="4860032" y="3212976"/>
            <a:ext cx="2536825" cy="379412"/>
          </p:xfrm>
          <a:graphic>
            <a:graphicData uri="http://schemas.openxmlformats.org/presentationml/2006/ole">
              <p:oleObj spid="_x0000_s2166" name="Equation" r:id="rId15" imgW="1320480" imgH="190440" progId="Equation.3">
                <p:embed/>
              </p:oleObj>
            </a:graphicData>
          </a:graphic>
        </p:graphicFrame>
        <p:graphicFrame>
          <p:nvGraphicFramePr>
            <p:cNvPr id="2167" name="Object 16"/>
            <p:cNvGraphicFramePr>
              <a:graphicFrameLocks noChangeAspect="1"/>
            </p:cNvGraphicFramePr>
            <p:nvPr/>
          </p:nvGraphicFramePr>
          <p:xfrm>
            <a:off x="1043608" y="3645024"/>
            <a:ext cx="2536825" cy="379412"/>
          </p:xfrm>
          <a:graphic>
            <a:graphicData uri="http://schemas.openxmlformats.org/presentationml/2006/ole">
              <p:oleObj spid="_x0000_s2167" name="Equation" r:id="rId16" imgW="1320480" imgH="190440" progId="Equation.3">
                <p:embed/>
              </p:oleObj>
            </a:graphicData>
          </a:graphic>
        </p:graphicFrame>
        <p:graphicFrame>
          <p:nvGraphicFramePr>
            <p:cNvPr id="2168" name="Object 17"/>
            <p:cNvGraphicFramePr>
              <a:graphicFrameLocks noChangeAspect="1"/>
            </p:cNvGraphicFramePr>
            <p:nvPr/>
          </p:nvGraphicFramePr>
          <p:xfrm>
            <a:off x="6084168" y="3501008"/>
            <a:ext cx="2536825" cy="379412"/>
          </p:xfrm>
          <a:graphic>
            <a:graphicData uri="http://schemas.openxmlformats.org/presentationml/2006/ole">
              <p:oleObj spid="_x0000_s2168" name="Equation" r:id="rId17" imgW="1320480" imgH="190440" progId="Equation.3">
                <p:embed/>
              </p:oleObj>
            </a:graphicData>
          </a:graphic>
        </p:graphicFrame>
        <p:graphicFrame>
          <p:nvGraphicFramePr>
            <p:cNvPr id="2169" name="Object 18"/>
            <p:cNvGraphicFramePr>
              <a:graphicFrameLocks noChangeAspect="1"/>
            </p:cNvGraphicFramePr>
            <p:nvPr/>
          </p:nvGraphicFramePr>
          <p:xfrm>
            <a:off x="5076056" y="4437112"/>
            <a:ext cx="2536825" cy="379412"/>
          </p:xfrm>
          <a:graphic>
            <a:graphicData uri="http://schemas.openxmlformats.org/presentationml/2006/ole">
              <p:oleObj spid="_x0000_s2169" name="Equation" r:id="rId18" imgW="1320480" imgH="190440" progId="Equation.3">
                <p:embed/>
              </p:oleObj>
            </a:graphicData>
          </a:graphic>
        </p:graphicFrame>
        <p:graphicFrame>
          <p:nvGraphicFramePr>
            <p:cNvPr id="2170" name="Object 19"/>
            <p:cNvGraphicFramePr>
              <a:graphicFrameLocks noChangeAspect="1"/>
            </p:cNvGraphicFramePr>
            <p:nvPr/>
          </p:nvGraphicFramePr>
          <p:xfrm>
            <a:off x="3635896" y="3573016"/>
            <a:ext cx="2536825" cy="379412"/>
          </p:xfrm>
          <a:graphic>
            <a:graphicData uri="http://schemas.openxmlformats.org/presentationml/2006/ole">
              <p:oleObj spid="_x0000_s2170" name="Equation" r:id="rId19" imgW="1320480" imgH="190440" progId="Equation.3">
                <p:embed/>
              </p:oleObj>
            </a:graphicData>
          </a:graphic>
        </p:graphicFrame>
        <p:graphicFrame>
          <p:nvGraphicFramePr>
            <p:cNvPr id="2171" name="Object 20"/>
            <p:cNvGraphicFramePr>
              <a:graphicFrameLocks noChangeAspect="1"/>
            </p:cNvGraphicFramePr>
            <p:nvPr/>
          </p:nvGraphicFramePr>
          <p:xfrm>
            <a:off x="683568" y="4437112"/>
            <a:ext cx="2536825" cy="379412"/>
          </p:xfrm>
          <a:graphic>
            <a:graphicData uri="http://schemas.openxmlformats.org/presentationml/2006/ole">
              <p:oleObj spid="_x0000_s2171" name="Equation" r:id="rId20" imgW="1320480" imgH="190440" progId="Equation.3">
                <p:embed/>
              </p:oleObj>
            </a:graphicData>
          </a:graphic>
        </p:graphicFrame>
        <p:graphicFrame>
          <p:nvGraphicFramePr>
            <p:cNvPr id="2172" name="Object 21"/>
            <p:cNvGraphicFramePr>
              <a:graphicFrameLocks noChangeAspect="1"/>
            </p:cNvGraphicFramePr>
            <p:nvPr/>
          </p:nvGraphicFramePr>
          <p:xfrm>
            <a:off x="179512" y="2924944"/>
            <a:ext cx="2536825" cy="379412"/>
          </p:xfrm>
          <a:graphic>
            <a:graphicData uri="http://schemas.openxmlformats.org/presentationml/2006/ole">
              <p:oleObj spid="_x0000_s2172" name="Equation" r:id="rId21" imgW="1320480" imgH="190440" progId="Equation.3">
                <p:embed/>
              </p:oleObj>
            </a:graphicData>
          </a:graphic>
        </p:graphicFrame>
        <p:graphicFrame>
          <p:nvGraphicFramePr>
            <p:cNvPr id="2173" name="Object 22"/>
            <p:cNvGraphicFramePr>
              <a:graphicFrameLocks noChangeAspect="1"/>
            </p:cNvGraphicFramePr>
            <p:nvPr/>
          </p:nvGraphicFramePr>
          <p:xfrm>
            <a:off x="2555776" y="1556792"/>
            <a:ext cx="2536825" cy="379412"/>
          </p:xfrm>
          <a:graphic>
            <a:graphicData uri="http://schemas.openxmlformats.org/presentationml/2006/ole">
              <p:oleObj spid="_x0000_s2173" name="Equation" r:id="rId22" imgW="1320480" imgH="190440" progId="Equation.3">
                <p:embed/>
              </p:oleObj>
            </a:graphicData>
          </a:graphic>
        </p:graphicFrame>
        <p:graphicFrame>
          <p:nvGraphicFramePr>
            <p:cNvPr id="2174" name="Object 23"/>
            <p:cNvGraphicFramePr>
              <a:graphicFrameLocks noChangeAspect="1"/>
            </p:cNvGraphicFramePr>
            <p:nvPr/>
          </p:nvGraphicFramePr>
          <p:xfrm>
            <a:off x="1547813" y="2347913"/>
            <a:ext cx="2536825" cy="379412"/>
          </p:xfrm>
          <a:graphic>
            <a:graphicData uri="http://schemas.openxmlformats.org/presentationml/2006/ole">
              <p:oleObj spid="_x0000_s2174" name="Equation" r:id="rId23" imgW="1320480" imgH="190440" progId="Equation.3">
                <p:embed/>
              </p:oleObj>
            </a:graphicData>
          </a:graphic>
        </p:graphicFrame>
        <p:graphicFrame>
          <p:nvGraphicFramePr>
            <p:cNvPr id="2175" name="Object 24"/>
            <p:cNvGraphicFramePr>
              <a:graphicFrameLocks noChangeAspect="1"/>
            </p:cNvGraphicFramePr>
            <p:nvPr/>
          </p:nvGraphicFramePr>
          <p:xfrm>
            <a:off x="5796136" y="2852936"/>
            <a:ext cx="2536825" cy="379412"/>
          </p:xfrm>
          <a:graphic>
            <a:graphicData uri="http://schemas.openxmlformats.org/presentationml/2006/ole">
              <p:oleObj spid="_x0000_s2175" name="Equation" r:id="rId24" imgW="1320480" imgH="190440" progId="Equation.3">
                <p:embed/>
              </p:oleObj>
            </a:graphicData>
          </a:graphic>
        </p:graphicFrame>
        <p:graphicFrame>
          <p:nvGraphicFramePr>
            <p:cNvPr id="2176" name="Object 25"/>
            <p:cNvGraphicFramePr>
              <a:graphicFrameLocks noChangeAspect="1"/>
            </p:cNvGraphicFramePr>
            <p:nvPr/>
          </p:nvGraphicFramePr>
          <p:xfrm>
            <a:off x="6012160" y="2420888"/>
            <a:ext cx="2536825" cy="379412"/>
          </p:xfrm>
          <a:graphic>
            <a:graphicData uri="http://schemas.openxmlformats.org/presentationml/2006/ole">
              <p:oleObj spid="_x0000_s2176" name="Equation" r:id="rId25" imgW="1320480" imgH="190440" progId="Equation.3">
                <p:embed/>
              </p:oleObj>
            </a:graphicData>
          </a:graphic>
        </p:graphicFrame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4570413" y="1987550"/>
            <a:ext cx="4257675" cy="1701800"/>
            <a:chOff x="4570759" y="1988121"/>
            <a:chExt cx="4257675" cy="1701800"/>
          </a:xfrm>
        </p:grpSpPr>
        <p:graphicFrame>
          <p:nvGraphicFramePr>
            <p:cNvPr id="2135" name="Object 47"/>
            <p:cNvGraphicFramePr>
              <a:graphicFrameLocks noChangeAspect="1"/>
            </p:cNvGraphicFramePr>
            <p:nvPr/>
          </p:nvGraphicFramePr>
          <p:xfrm>
            <a:off x="6444009" y="2384996"/>
            <a:ext cx="1268413" cy="188912"/>
          </p:xfrm>
          <a:graphic>
            <a:graphicData uri="http://schemas.openxmlformats.org/presentationml/2006/ole">
              <p:oleObj spid="_x0000_s2135" name="Equation" r:id="rId26" imgW="1320480" imgH="190440" progId="Equation.3">
                <p:embed/>
              </p:oleObj>
            </a:graphicData>
          </a:graphic>
        </p:graphicFrame>
        <p:graphicFrame>
          <p:nvGraphicFramePr>
            <p:cNvPr id="2136" name="Object 48"/>
            <p:cNvGraphicFramePr>
              <a:graphicFrameLocks noChangeAspect="1"/>
            </p:cNvGraphicFramePr>
            <p:nvPr/>
          </p:nvGraphicFramePr>
          <p:xfrm>
            <a:off x="4931122" y="2132583"/>
            <a:ext cx="1268412" cy="188913"/>
          </p:xfrm>
          <a:graphic>
            <a:graphicData uri="http://schemas.openxmlformats.org/presentationml/2006/ole">
              <p:oleObj spid="_x0000_s2136" name="Equation" r:id="rId27" imgW="1320480" imgH="190440" progId="Equation.3">
                <p:embed/>
              </p:oleObj>
            </a:graphicData>
          </a:graphic>
        </p:graphicFrame>
        <p:graphicFrame>
          <p:nvGraphicFramePr>
            <p:cNvPr id="2137" name="Object 49"/>
            <p:cNvGraphicFramePr>
              <a:graphicFrameLocks noChangeAspect="1"/>
            </p:cNvGraphicFramePr>
            <p:nvPr/>
          </p:nvGraphicFramePr>
          <p:xfrm>
            <a:off x="5327997" y="2924746"/>
            <a:ext cx="1268412" cy="190500"/>
          </p:xfrm>
          <a:graphic>
            <a:graphicData uri="http://schemas.openxmlformats.org/presentationml/2006/ole">
              <p:oleObj spid="_x0000_s2137" name="Equation" r:id="rId28" imgW="1320480" imgH="190440" progId="Equation.3">
                <p:embed/>
              </p:oleObj>
            </a:graphicData>
          </a:graphic>
        </p:graphicFrame>
        <p:graphicFrame>
          <p:nvGraphicFramePr>
            <p:cNvPr id="2138" name="Object 50"/>
            <p:cNvGraphicFramePr>
              <a:graphicFrameLocks noChangeAspect="1"/>
            </p:cNvGraphicFramePr>
            <p:nvPr/>
          </p:nvGraphicFramePr>
          <p:xfrm>
            <a:off x="6083647" y="2277046"/>
            <a:ext cx="1268412" cy="188912"/>
          </p:xfrm>
          <a:graphic>
            <a:graphicData uri="http://schemas.openxmlformats.org/presentationml/2006/ole">
              <p:oleObj spid="_x0000_s2138" name="Equation" r:id="rId29" imgW="1320480" imgH="190440" progId="Equation.3">
                <p:embed/>
              </p:oleObj>
            </a:graphicData>
          </a:graphic>
        </p:graphicFrame>
        <p:graphicFrame>
          <p:nvGraphicFramePr>
            <p:cNvPr id="2139" name="Object 51"/>
            <p:cNvGraphicFramePr>
              <a:graphicFrameLocks noChangeAspect="1"/>
            </p:cNvGraphicFramePr>
            <p:nvPr/>
          </p:nvGraphicFramePr>
          <p:xfrm>
            <a:off x="5507384" y="2672333"/>
            <a:ext cx="1268413" cy="190500"/>
          </p:xfrm>
          <a:graphic>
            <a:graphicData uri="http://schemas.openxmlformats.org/presentationml/2006/ole">
              <p:oleObj spid="_x0000_s2139" name="Equation" r:id="rId30" imgW="1320480" imgH="190440" progId="Equation.3">
                <p:embed/>
              </p:oleObj>
            </a:graphicData>
          </a:graphic>
        </p:graphicFrame>
        <p:graphicFrame>
          <p:nvGraphicFramePr>
            <p:cNvPr id="2140" name="Object 52"/>
            <p:cNvGraphicFramePr>
              <a:graphicFrameLocks noChangeAspect="1"/>
            </p:cNvGraphicFramePr>
            <p:nvPr/>
          </p:nvGraphicFramePr>
          <p:xfrm>
            <a:off x="4607272" y="2348483"/>
            <a:ext cx="1268412" cy="190500"/>
          </p:xfrm>
          <a:graphic>
            <a:graphicData uri="http://schemas.openxmlformats.org/presentationml/2006/ole">
              <p:oleObj spid="_x0000_s2140" name="Equation" r:id="rId31" imgW="1320480" imgH="190440" progId="Equation.3">
                <p:embed/>
              </p:oleObj>
            </a:graphicData>
          </a:graphic>
        </p:graphicFrame>
        <p:graphicFrame>
          <p:nvGraphicFramePr>
            <p:cNvPr id="2141" name="Object 53"/>
            <p:cNvGraphicFramePr>
              <a:graphicFrameLocks noChangeAspect="1"/>
            </p:cNvGraphicFramePr>
            <p:nvPr/>
          </p:nvGraphicFramePr>
          <p:xfrm>
            <a:off x="7560022" y="2277046"/>
            <a:ext cx="1268412" cy="188912"/>
          </p:xfrm>
          <a:graphic>
            <a:graphicData uri="http://schemas.openxmlformats.org/presentationml/2006/ole">
              <p:oleObj spid="_x0000_s2141" name="Equation" r:id="rId32" imgW="1320480" imgH="190440" progId="Equation.3">
                <p:embed/>
              </p:oleObj>
            </a:graphicData>
          </a:graphic>
        </p:graphicFrame>
        <p:graphicFrame>
          <p:nvGraphicFramePr>
            <p:cNvPr id="2142" name="Object 54"/>
            <p:cNvGraphicFramePr>
              <a:graphicFrameLocks noChangeAspect="1"/>
            </p:cNvGraphicFramePr>
            <p:nvPr/>
          </p:nvGraphicFramePr>
          <p:xfrm>
            <a:off x="7020272" y="1988121"/>
            <a:ext cx="1268412" cy="190500"/>
          </p:xfrm>
          <a:graphic>
            <a:graphicData uri="http://schemas.openxmlformats.org/presentationml/2006/ole">
              <p:oleObj spid="_x0000_s2142" name="Equation" r:id="rId33" imgW="1320480" imgH="190440" progId="Equation.3">
                <p:embed/>
              </p:oleObj>
            </a:graphicData>
          </a:graphic>
        </p:graphicFrame>
        <p:graphicFrame>
          <p:nvGraphicFramePr>
            <p:cNvPr id="2143" name="Object 55"/>
            <p:cNvGraphicFramePr>
              <a:graphicFrameLocks noChangeAspect="1"/>
            </p:cNvGraphicFramePr>
            <p:nvPr/>
          </p:nvGraphicFramePr>
          <p:xfrm>
            <a:off x="5867747" y="2780283"/>
            <a:ext cx="1268412" cy="190500"/>
          </p:xfrm>
          <a:graphic>
            <a:graphicData uri="http://schemas.openxmlformats.org/presentationml/2006/ole">
              <p:oleObj spid="_x0000_s2143" name="Equation" r:id="rId34" imgW="1320480" imgH="190440" progId="Equation.3">
                <p:embed/>
              </p:oleObj>
            </a:graphicData>
          </a:graphic>
        </p:graphicFrame>
        <p:graphicFrame>
          <p:nvGraphicFramePr>
            <p:cNvPr id="2144" name="Object 56"/>
            <p:cNvGraphicFramePr>
              <a:graphicFrameLocks noChangeAspect="1"/>
            </p:cNvGraphicFramePr>
            <p:nvPr/>
          </p:nvGraphicFramePr>
          <p:xfrm>
            <a:off x="5831234" y="3356546"/>
            <a:ext cx="1268413" cy="190500"/>
          </p:xfrm>
          <a:graphic>
            <a:graphicData uri="http://schemas.openxmlformats.org/presentationml/2006/ole">
              <p:oleObj spid="_x0000_s2144" name="Equation" r:id="rId35" imgW="1320480" imgH="190440" progId="Equation.3">
                <p:embed/>
              </p:oleObj>
            </a:graphicData>
          </a:graphic>
        </p:graphicFrame>
        <p:graphicFrame>
          <p:nvGraphicFramePr>
            <p:cNvPr id="2145" name="Object 57"/>
            <p:cNvGraphicFramePr>
              <a:graphicFrameLocks noChangeAspect="1"/>
            </p:cNvGraphicFramePr>
            <p:nvPr/>
          </p:nvGraphicFramePr>
          <p:xfrm>
            <a:off x="6912322" y="2888233"/>
            <a:ext cx="1268412" cy="190500"/>
          </p:xfrm>
          <a:graphic>
            <a:graphicData uri="http://schemas.openxmlformats.org/presentationml/2006/ole">
              <p:oleObj spid="_x0000_s2145" name="Equation" r:id="rId36" imgW="1320480" imgH="190440" progId="Equation.3">
                <p:embed/>
              </p:oleObj>
            </a:graphicData>
          </a:graphic>
        </p:graphicFrame>
        <p:graphicFrame>
          <p:nvGraphicFramePr>
            <p:cNvPr id="2146" name="Object 58"/>
            <p:cNvGraphicFramePr>
              <a:graphicFrameLocks noChangeAspect="1"/>
            </p:cNvGraphicFramePr>
            <p:nvPr/>
          </p:nvGraphicFramePr>
          <p:xfrm>
            <a:off x="5004147" y="3104133"/>
            <a:ext cx="1268412" cy="190500"/>
          </p:xfrm>
          <a:graphic>
            <a:graphicData uri="http://schemas.openxmlformats.org/presentationml/2006/ole">
              <p:oleObj spid="_x0000_s2146" name="Equation" r:id="rId37" imgW="1320480" imgH="190440" progId="Equation.3">
                <p:embed/>
              </p:oleObj>
            </a:graphicData>
          </a:graphic>
        </p:graphicFrame>
        <p:graphicFrame>
          <p:nvGraphicFramePr>
            <p:cNvPr id="2147" name="Object 59"/>
            <p:cNvGraphicFramePr>
              <a:graphicFrameLocks noChangeAspect="1"/>
            </p:cNvGraphicFramePr>
            <p:nvPr/>
          </p:nvGraphicFramePr>
          <p:xfrm>
            <a:off x="7523509" y="3032696"/>
            <a:ext cx="1268413" cy="190500"/>
          </p:xfrm>
          <a:graphic>
            <a:graphicData uri="http://schemas.openxmlformats.org/presentationml/2006/ole">
              <p:oleObj spid="_x0000_s2147" name="Equation" r:id="rId38" imgW="1320480" imgH="190440" progId="Equation.3">
                <p:embed/>
              </p:oleObj>
            </a:graphicData>
          </a:graphic>
        </p:graphicFrame>
        <p:graphicFrame>
          <p:nvGraphicFramePr>
            <p:cNvPr id="2148" name="Object 60"/>
            <p:cNvGraphicFramePr>
              <a:graphicFrameLocks noChangeAspect="1"/>
            </p:cNvGraphicFramePr>
            <p:nvPr/>
          </p:nvGraphicFramePr>
          <p:xfrm>
            <a:off x="7020272" y="3501008"/>
            <a:ext cx="1268412" cy="188913"/>
          </p:xfrm>
          <a:graphic>
            <a:graphicData uri="http://schemas.openxmlformats.org/presentationml/2006/ole">
              <p:oleObj spid="_x0000_s2148" name="Equation" r:id="rId39" imgW="1320480" imgH="190440" progId="Equation.3">
                <p:embed/>
              </p:oleObj>
            </a:graphicData>
          </a:graphic>
        </p:graphicFrame>
        <p:graphicFrame>
          <p:nvGraphicFramePr>
            <p:cNvPr id="2149" name="Object 61"/>
            <p:cNvGraphicFramePr>
              <a:graphicFrameLocks noChangeAspect="1"/>
            </p:cNvGraphicFramePr>
            <p:nvPr/>
          </p:nvGraphicFramePr>
          <p:xfrm>
            <a:off x="6299547" y="3069208"/>
            <a:ext cx="1268412" cy="188913"/>
          </p:xfrm>
          <a:graphic>
            <a:graphicData uri="http://schemas.openxmlformats.org/presentationml/2006/ole">
              <p:oleObj spid="_x0000_s2149" name="Equation" r:id="rId40" imgW="1320480" imgH="190440" progId="Equation.3">
                <p:embed/>
              </p:oleObj>
            </a:graphicData>
          </a:graphic>
        </p:graphicFrame>
        <p:graphicFrame>
          <p:nvGraphicFramePr>
            <p:cNvPr id="2150" name="Object 62"/>
            <p:cNvGraphicFramePr>
              <a:graphicFrameLocks noChangeAspect="1"/>
            </p:cNvGraphicFramePr>
            <p:nvPr/>
          </p:nvGraphicFramePr>
          <p:xfrm>
            <a:off x="4823172" y="3501008"/>
            <a:ext cx="1268412" cy="188913"/>
          </p:xfrm>
          <a:graphic>
            <a:graphicData uri="http://schemas.openxmlformats.org/presentationml/2006/ole">
              <p:oleObj spid="_x0000_s2150" name="Equation" r:id="rId41" imgW="1320480" imgH="190440" progId="Equation.3">
                <p:embed/>
              </p:oleObj>
            </a:graphicData>
          </a:graphic>
        </p:graphicFrame>
        <p:graphicFrame>
          <p:nvGraphicFramePr>
            <p:cNvPr id="2151" name="Object 63"/>
            <p:cNvGraphicFramePr>
              <a:graphicFrameLocks noChangeAspect="1"/>
            </p:cNvGraphicFramePr>
            <p:nvPr/>
          </p:nvGraphicFramePr>
          <p:xfrm>
            <a:off x="4570759" y="2745358"/>
            <a:ext cx="1268413" cy="188913"/>
          </p:xfrm>
          <a:graphic>
            <a:graphicData uri="http://schemas.openxmlformats.org/presentationml/2006/ole">
              <p:oleObj spid="_x0000_s2151" name="Equation" r:id="rId42" imgW="1320480" imgH="190440" progId="Equation.3">
                <p:embed/>
              </p:oleObj>
            </a:graphicData>
          </a:graphic>
        </p:graphicFrame>
        <p:graphicFrame>
          <p:nvGraphicFramePr>
            <p:cNvPr id="2152" name="Object 64"/>
            <p:cNvGraphicFramePr>
              <a:graphicFrameLocks noChangeAspect="1"/>
            </p:cNvGraphicFramePr>
            <p:nvPr/>
          </p:nvGraphicFramePr>
          <p:xfrm>
            <a:off x="5759797" y="2061146"/>
            <a:ext cx="1268412" cy="188912"/>
          </p:xfrm>
          <a:graphic>
            <a:graphicData uri="http://schemas.openxmlformats.org/presentationml/2006/ole">
              <p:oleObj spid="_x0000_s2152" name="Equation" r:id="rId43" imgW="1320480" imgH="190440" progId="Equation.3">
                <p:embed/>
              </p:oleObj>
            </a:graphicData>
          </a:graphic>
        </p:graphicFrame>
        <p:graphicFrame>
          <p:nvGraphicFramePr>
            <p:cNvPr id="2153" name="Object 65"/>
            <p:cNvGraphicFramePr>
              <a:graphicFrameLocks noChangeAspect="1"/>
            </p:cNvGraphicFramePr>
            <p:nvPr/>
          </p:nvGraphicFramePr>
          <p:xfrm>
            <a:off x="5254972" y="2456433"/>
            <a:ext cx="1268412" cy="188913"/>
          </p:xfrm>
          <a:graphic>
            <a:graphicData uri="http://schemas.openxmlformats.org/presentationml/2006/ole">
              <p:oleObj spid="_x0000_s2153" name="Equation" r:id="rId44" imgW="1320480" imgH="190440" progId="Equation.3">
                <p:embed/>
              </p:oleObj>
            </a:graphicData>
          </a:graphic>
        </p:graphicFrame>
        <p:graphicFrame>
          <p:nvGraphicFramePr>
            <p:cNvPr id="2154" name="Object 66"/>
            <p:cNvGraphicFramePr>
              <a:graphicFrameLocks noChangeAspect="1"/>
            </p:cNvGraphicFramePr>
            <p:nvPr/>
          </p:nvGraphicFramePr>
          <p:xfrm>
            <a:off x="7379047" y="2708846"/>
            <a:ext cx="1268412" cy="188912"/>
          </p:xfrm>
          <a:graphic>
            <a:graphicData uri="http://schemas.openxmlformats.org/presentationml/2006/ole">
              <p:oleObj spid="_x0000_s2154" name="Equation" r:id="rId45" imgW="1320480" imgH="190440" progId="Equation.3">
                <p:embed/>
              </p:oleObj>
            </a:graphicData>
          </a:graphic>
        </p:graphicFrame>
        <p:graphicFrame>
          <p:nvGraphicFramePr>
            <p:cNvPr id="2155" name="Object 67"/>
            <p:cNvGraphicFramePr>
              <a:graphicFrameLocks noChangeAspect="1"/>
            </p:cNvGraphicFramePr>
            <p:nvPr/>
          </p:nvGraphicFramePr>
          <p:xfrm>
            <a:off x="7486997" y="2492946"/>
            <a:ext cx="1268412" cy="188912"/>
          </p:xfrm>
          <a:graphic>
            <a:graphicData uri="http://schemas.openxmlformats.org/presentationml/2006/ole">
              <p:oleObj spid="_x0000_s2155" name="Equation" r:id="rId46" imgW="1320480" imgH="190440" progId="Equation.3">
                <p:embed/>
              </p:oleObj>
            </a:graphicData>
          </a:graphic>
        </p:graphicFrame>
      </p:grpSp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3203575" y="3284538"/>
            <a:ext cx="4257675" cy="1701800"/>
            <a:chOff x="2483446" y="3284537"/>
            <a:chExt cx="4257675" cy="1701800"/>
          </a:xfrm>
        </p:grpSpPr>
        <p:graphicFrame>
          <p:nvGraphicFramePr>
            <p:cNvPr id="2114" name="Object 68"/>
            <p:cNvGraphicFramePr>
              <a:graphicFrameLocks noChangeAspect="1"/>
            </p:cNvGraphicFramePr>
            <p:nvPr/>
          </p:nvGraphicFramePr>
          <p:xfrm>
            <a:off x="4356696" y="3681412"/>
            <a:ext cx="1268412" cy="188913"/>
          </p:xfrm>
          <a:graphic>
            <a:graphicData uri="http://schemas.openxmlformats.org/presentationml/2006/ole">
              <p:oleObj spid="_x0000_s2114" name="Equation" r:id="rId47" imgW="1320480" imgH="190440" progId="Equation.3">
                <p:embed/>
              </p:oleObj>
            </a:graphicData>
          </a:graphic>
        </p:graphicFrame>
        <p:graphicFrame>
          <p:nvGraphicFramePr>
            <p:cNvPr id="2115" name="Object 69"/>
            <p:cNvGraphicFramePr>
              <a:graphicFrameLocks noChangeAspect="1"/>
            </p:cNvGraphicFramePr>
            <p:nvPr/>
          </p:nvGraphicFramePr>
          <p:xfrm>
            <a:off x="2843808" y="3429000"/>
            <a:ext cx="1268413" cy="188912"/>
          </p:xfrm>
          <a:graphic>
            <a:graphicData uri="http://schemas.openxmlformats.org/presentationml/2006/ole">
              <p:oleObj spid="_x0000_s2115" name="Equation" r:id="rId48" imgW="1320480" imgH="190440" progId="Equation.3">
                <p:embed/>
              </p:oleObj>
            </a:graphicData>
          </a:graphic>
        </p:graphicFrame>
        <p:graphicFrame>
          <p:nvGraphicFramePr>
            <p:cNvPr id="2116" name="Object 70"/>
            <p:cNvGraphicFramePr>
              <a:graphicFrameLocks noChangeAspect="1"/>
            </p:cNvGraphicFramePr>
            <p:nvPr/>
          </p:nvGraphicFramePr>
          <p:xfrm>
            <a:off x="3240683" y="4221162"/>
            <a:ext cx="1268413" cy="190500"/>
          </p:xfrm>
          <a:graphic>
            <a:graphicData uri="http://schemas.openxmlformats.org/presentationml/2006/ole">
              <p:oleObj spid="_x0000_s2116" name="Equation" r:id="rId49" imgW="1320480" imgH="190440" progId="Equation.3">
                <p:embed/>
              </p:oleObj>
            </a:graphicData>
          </a:graphic>
        </p:graphicFrame>
        <p:graphicFrame>
          <p:nvGraphicFramePr>
            <p:cNvPr id="2117" name="Object 71"/>
            <p:cNvGraphicFramePr>
              <a:graphicFrameLocks noChangeAspect="1"/>
            </p:cNvGraphicFramePr>
            <p:nvPr/>
          </p:nvGraphicFramePr>
          <p:xfrm>
            <a:off x="3996333" y="3573462"/>
            <a:ext cx="1268413" cy="188913"/>
          </p:xfrm>
          <a:graphic>
            <a:graphicData uri="http://schemas.openxmlformats.org/presentationml/2006/ole">
              <p:oleObj spid="_x0000_s2117" name="Equation" r:id="rId50" imgW="1320480" imgH="190440" progId="Equation.3">
                <p:embed/>
              </p:oleObj>
            </a:graphicData>
          </a:graphic>
        </p:graphicFrame>
        <p:graphicFrame>
          <p:nvGraphicFramePr>
            <p:cNvPr id="2118" name="Object 72"/>
            <p:cNvGraphicFramePr>
              <a:graphicFrameLocks noChangeAspect="1"/>
            </p:cNvGraphicFramePr>
            <p:nvPr/>
          </p:nvGraphicFramePr>
          <p:xfrm>
            <a:off x="3420071" y="3968750"/>
            <a:ext cx="1268412" cy="190500"/>
          </p:xfrm>
          <a:graphic>
            <a:graphicData uri="http://schemas.openxmlformats.org/presentationml/2006/ole">
              <p:oleObj spid="_x0000_s2118" name="Equation" r:id="rId51" imgW="1320480" imgH="190440" progId="Equation.3">
                <p:embed/>
              </p:oleObj>
            </a:graphicData>
          </a:graphic>
        </p:graphicFrame>
        <p:graphicFrame>
          <p:nvGraphicFramePr>
            <p:cNvPr id="2119" name="Object 73"/>
            <p:cNvGraphicFramePr>
              <a:graphicFrameLocks noChangeAspect="1"/>
            </p:cNvGraphicFramePr>
            <p:nvPr/>
          </p:nvGraphicFramePr>
          <p:xfrm>
            <a:off x="2519958" y="3644900"/>
            <a:ext cx="1268413" cy="190500"/>
          </p:xfrm>
          <a:graphic>
            <a:graphicData uri="http://schemas.openxmlformats.org/presentationml/2006/ole">
              <p:oleObj spid="_x0000_s2119" name="Equation" r:id="rId52" imgW="1320480" imgH="190440" progId="Equation.3">
                <p:embed/>
              </p:oleObj>
            </a:graphicData>
          </a:graphic>
        </p:graphicFrame>
        <p:graphicFrame>
          <p:nvGraphicFramePr>
            <p:cNvPr id="2120" name="Object 74"/>
            <p:cNvGraphicFramePr>
              <a:graphicFrameLocks noChangeAspect="1"/>
            </p:cNvGraphicFramePr>
            <p:nvPr/>
          </p:nvGraphicFramePr>
          <p:xfrm>
            <a:off x="5472708" y="3573462"/>
            <a:ext cx="1268413" cy="188913"/>
          </p:xfrm>
          <a:graphic>
            <a:graphicData uri="http://schemas.openxmlformats.org/presentationml/2006/ole">
              <p:oleObj spid="_x0000_s2120" name="Equation" r:id="rId53" imgW="1320480" imgH="190440" progId="Equation.3">
                <p:embed/>
              </p:oleObj>
            </a:graphicData>
          </a:graphic>
        </p:graphicFrame>
        <p:graphicFrame>
          <p:nvGraphicFramePr>
            <p:cNvPr id="2121" name="Object 75"/>
            <p:cNvGraphicFramePr>
              <a:graphicFrameLocks noChangeAspect="1"/>
            </p:cNvGraphicFramePr>
            <p:nvPr/>
          </p:nvGraphicFramePr>
          <p:xfrm>
            <a:off x="4932958" y="3284537"/>
            <a:ext cx="1268413" cy="190500"/>
          </p:xfrm>
          <a:graphic>
            <a:graphicData uri="http://schemas.openxmlformats.org/presentationml/2006/ole">
              <p:oleObj spid="_x0000_s2121" name="Equation" r:id="rId54" imgW="1320480" imgH="190440" progId="Equation.3">
                <p:embed/>
              </p:oleObj>
            </a:graphicData>
          </a:graphic>
        </p:graphicFrame>
        <p:graphicFrame>
          <p:nvGraphicFramePr>
            <p:cNvPr id="2122" name="Object 76"/>
            <p:cNvGraphicFramePr>
              <a:graphicFrameLocks noChangeAspect="1"/>
            </p:cNvGraphicFramePr>
            <p:nvPr/>
          </p:nvGraphicFramePr>
          <p:xfrm>
            <a:off x="3780433" y="4076700"/>
            <a:ext cx="1268413" cy="190500"/>
          </p:xfrm>
          <a:graphic>
            <a:graphicData uri="http://schemas.openxmlformats.org/presentationml/2006/ole">
              <p:oleObj spid="_x0000_s2122" name="Equation" r:id="rId55" imgW="1320480" imgH="190440" progId="Equation.3">
                <p:embed/>
              </p:oleObj>
            </a:graphicData>
          </a:graphic>
        </p:graphicFrame>
        <p:graphicFrame>
          <p:nvGraphicFramePr>
            <p:cNvPr id="2123" name="Object 77"/>
            <p:cNvGraphicFramePr>
              <a:graphicFrameLocks noChangeAspect="1"/>
            </p:cNvGraphicFramePr>
            <p:nvPr/>
          </p:nvGraphicFramePr>
          <p:xfrm>
            <a:off x="3743921" y="4652962"/>
            <a:ext cx="1268412" cy="190500"/>
          </p:xfrm>
          <a:graphic>
            <a:graphicData uri="http://schemas.openxmlformats.org/presentationml/2006/ole">
              <p:oleObj spid="_x0000_s2123" name="Equation" r:id="rId56" imgW="1320480" imgH="190440" progId="Equation.3">
                <p:embed/>
              </p:oleObj>
            </a:graphicData>
          </a:graphic>
        </p:graphicFrame>
        <p:graphicFrame>
          <p:nvGraphicFramePr>
            <p:cNvPr id="2124" name="Object 78"/>
            <p:cNvGraphicFramePr>
              <a:graphicFrameLocks noChangeAspect="1"/>
            </p:cNvGraphicFramePr>
            <p:nvPr/>
          </p:nvGraphicFramePr>
          <p:xfrm>
            <a:off x="4825008" y="4184650"/>
            <a:ext cx="1268413" cy="190500"/>
          </p:xfrm>
          <a:graphic>
            <a:graphicData uri="http://schemas.openxmlformats.org/presentationml/2006/ole">
              <p:oleObj spid="_x0000_s2124" name="Equation" r:id="rId57" imgW="1320480" imgH="190440" progId="Equation.3">
                <p:embed/>
              </p:oleObj>
            </a:graphicData>
          </a:graphic>
        </p:graphicFrame>
        <p:graphicFrame>
          <p:nvGraphicFramePr>
            <p:cNvPr id="2125" name="Object 79"/>
            <p:cNvGraphicFramePr>
              <a:graphicFrameLocks noChangeAspect="1"/>
            </p:cNvGraphicFramePr>
            <p:nvPr/>
          </p:nvGraphicFramePr>
          <p:xfrm>
            <a:off x="2916833" y="4400550"/>
            <a:ext cx="1268413" cy="190500"/>
          </p:xfrm>
          <a:graphic>
            <a:graphicData uri="http://schemas.openxmlformats.org/presentationml/2006/ole">
              <p:oleObj spid="_x0000_s2125" name="Equation" r:id="rId58" imgW="1320480" imgH="190440" progId="Equation.3">
                <p:embed/>
              </p:oleObj>
            </a:graphicData>
          </a:graphic>
        </p:graphicFrame>
        <p:graphicFrame>
          <p:nvGraphicFramePr>
            <p:cNvPr id="2126" name="Object 80"/>
            <p:cNvGraphicFramePr>
              <a:graphicFrameLocks noChangeAspect="1"/>
            </p:cNvGraphicFramePr>
            <p:nvPr/>
          </p:nvGraphicFramePr>
          <p:xfrm>
            <a:off x="5436196" y="4329112"/>
            <a:ext cx="1268412" cy="190500"/>
          </p:xfrm>
          <a:graphic>
            <a:graphicData uri="http://schemas.openxmlformats.org/presentationml/2006/ole">
              <p:oleObj spid="_x0000_s2126" name="Equation" r:id="rId59" imgW="1320480" imgH="190440" progId="Equation.3">
                <p:embed/>
              </p:oleObj>
            </a:graphicData>
          </a:graphic>
        </p:graphicFrame>
        <p:graphicFrame>
          <p:nvGraphicFramePr>
            <p:cNvPr id="2127" name="Object 81"/>
            <p:cNvGraphicFramePr>
              <a:graphicFrameLocks noChangeAspect="1"/>
            </p:cNvGraphicFramePr>
            <p:nvPr/>
          </p:nvGraphicFramePr>
          <p:xfrm>
            <a:off x="4932958" y="4797425"/>
            <a:ext cx="1268413" cy="188912"/>
          </p:xfrm>
          <a:graphic>
            <a:graphicData uri="http://schemas.openxmlformats.org/presentationml/2006/ole">
              <p:oleObj spid="_x0000_s2127" name="Equation" r:id="rId60" imgW="1320480" imgH="190440" progId="Equation.3">
                <p:embed/>
              </p:oleObj>
            </a:graphicData>
          </a:graphic>
        </p:graphicFrame>
        <p:graphicFrame>
          <p:nvGraphicFramePr>
            <p:cNvPr id="2128" name="Object 82"/>
            <p:cNvGraphicFramePr>
              <a:graphicFrameLocks noChangeAspect="1"/>
            </p:cNvGraphicFramePr>
            <p:nvPr/>
          </p:nvGraphicFramePr>
          <p:xfrm>
            <a:off x="4212233" y="4365625"/>
            <a:ext cx="1268413" cy="188912"/>
          </p:xfrm>
          <a:graphic>
            <a:graphicData uri="http://schemas.openxmlformats.org/presentationml/2006/ole">
              <p:oleObj spid="_x0000_s2128" name="Equation" r:id="rId61" imgW="1320480" imgH="190440" progId="Equation.3">
                <p:embed/>
              </p:oleObj>
            </a:graphicData>
          </a:graphic>
        </p:graphicFrame>
        <p:graphicFrame>
          <p:nvGraphicFramePr>
            <p:cNvPr id="2129" name="Object 83"/>
            <p:cNvGraphicFramePr>
              <a:graphicFrameLocks noChangeAspect="1"/>
            </p:cNvGraphicFramePr>
            <p:nvPr/>
          </p:nvGraphicFramePr>
          <p:xfrm>
            <a:off x="2735858" y="4797425"/>
            <a:ext cx="1268413" cy="188912"/>
          </p:xfrm>
          <a:graphic>
            <a:graphicData uri="http://schemas.openxmlformats.org/presentationml/2006/ole">
              <p:oleObj spid="_x0000_s2129" name="Equation" r:id="rId62" imgW="1320480" imgH="190440" progId="Equation.3">
                <p:embed/>
              </p:oleObj>
            </a:graphicData>
          </a:graphic>
        </p:graphicFrame>
        <p:graphicFrame>
          <p:nvGraphicFramePr>
            <p:cNvPr id="2130" name="Object 84"/>
            <p:cNvGraphicFramePr>
              <a:graphicFrameLocks noChangeAspect="1"/>
            </p:cNvGraphicFramePr>
            <p:nvPr/>
          </p:nvGraphicFramePr>
          <p:xfrm>
            <a:off x="2483446" y="4041775"/>
            <a:ext cx="1268412" cy="188912"/>
          </p:xfrm>
          <a:graphic>
            <a:graphicData uri="http://schemas.openxmlformats.org/presentationml/2006/ole">
              <p:oleObj spid="_x0000_s2130" name="Equation" r:id="rId63" imgW="1320480" imgH="190440" progId="Equation.3">
                <p:embed/>
              </p:oleObj>
            </a:graphicData>
          </a:graphic>
        </p:graphicFrame>
        <p:graphicFrame>
          <p:nvGraphicFramePr>
            <p:cNvPr id="2131" name="Object 85"/>
            <p:cNvGraphicFramePr>
              <a:graphicFrameLocks noChangeAspect="1"/>
            </p:cNvGraphicFramePr>
            <p:nvPr/>
          </p:nvGraphicFramePr>
          <p:xfrm>
            <a:off x="3672483" y="3357562"/>
            <a:ext cx="1268413" cy="188913"/>
          </p:xfrm>
          <a:graphic>
            <a:graphicData uri="http://schemas.openxmlformats.org/presentationml/2006/ole">
              <p:oleObj spid="_x0000_s2131" name="Equation" r:id="rId64" imgW="1320480" imgH="190440" progId="Equation.3">
                <p:embed/>
              </p:oleObj>
            </a:graphicData>
          </a:graphic>
        </p:graphicFrame>
        <p:graphicFrame>
          <p:nvGraphicFramePr>
            <p:cNvPr id="2132" name="Object 86"/>
            <p:cNvGraphicFramePr>
              <a:graphicFrameLocks noChangeAspect="1"/>
            </p:cNvGraphicFramePr>
            <p:nvPr/>
          </p:nvGraphicFramePr>
          <p:xfrm>
            <a:off x="3167658" y="3752850"/>
            <a:ext cx="1268413" cy="188912"/>
          </p:xfrm>
          <a:graphic>
            <a:graphicData uri="http://schemas.openxmlformats.org/presentationml/2006/ole">
              <p:oleObj spid="_x0000_s2132" name="Equation" r:id="rId65" imgW="1320480" imgH="190440" progId="Equation.3">
                <p:embed/>
              </p:oleObj>
            </a:graphicData>
          </a:graphic>
        </p:graphicFrame>
        <p:graphicFrame>
          <p:nvGraphicFramePr>
            <p:cNvPr id="2133" name="Object 87"/>
            <p:cNvGraphicFramePr>
              <a:graphicFrameLocks noChangeAspect="1"/>
            </p:cNvGraphicFramePr>
            <p:nvPr/>
          </p:nvGraphicFramePr>
          <p:xfrm>
            <a:off x="5291733" y="4005262"/>
            <a:ext cx="1268413" cy="188913"/>
          </p:xfrm>
          <a:graphic>
            <a:graphicData uri="http://schemas.openxmlformats.org/presentationml/2006/ole">
              <p:oleObj spid="_x0000_s2133" name="Equation" r:id="rId66" imgW="1320480" imgH="190440" progId="Equation.3">
                <p:embed/>
              </p:oleObj>
            </a:graphicData>
          </a:graphic>
        </p:graphicFrame>
        <p:graphicFrame>
          <p:nvGraphicFramePr>
            <p:cNvPr id="2134" name="Object 88"/>
            <p:cNvGraphicFramePr>
              <a:graphicFrameLocks noChangeAspect="1"/>
            </p:cNvGraphicFramePr>
            <p:nvPr/>
          </p:nvGraphicFramePr>
          <p:xfrm>
            <a:off x="5399683" y="3789362"/>
            <a:ext cx="1268413" cy="188913"/>
          </p:xfrm>
          <a:graphic>
            <a:graphicData uri="http://schemas.openxmlformats.org/presentationml/2006/ole">
              <p:oleObj spid="_x0000_s2134" name="Equation" r:id="rId67" imgW="1320480" imgH="190440" progId="Equation.3">
                <p:embed/>
              </p:oleObj>
            </a:graphicData>
          </a:graphic>
        </p:graphicFrame>
      </p:grpSp>
      <p:grpSp>
        <p:nvGrpSpPr>
          <p:cNvPr id="7" name="Group 113"/>
          <p:cNvGrpSpPr>
            <a:grpSpLocks/>
          </p:cNvGrpSpPr>
          <p:nvPr/>
        </p:nvGrpSpPr>
        <p:grpSpPr bwMode="auto">
          <a:xfrm>
            <a:off x="611188" y="3068638"/>
            <a:ext cx="4257675" cy="1701800"/>
            <a:chOff x="5363666" y="3824585"/>
            <a:chExt cx="4257675" cy="1701800"/>
          </a:xfrm>
        </p:grpSpPr>
        <p:graphicFrame>
          <p:nvGraphicFramePr>
            <p:cNvPr id="2093" name="Object 89"/>
            <p:cNvGraphicFramePr>
              <a:graphicFrameLocks noChangeAspect="1"/>
            </p:cNvGraphicFramePr>
            <p:nvPr/>
          </p:nvGraphicFramePr>
          <p:xfrm>
            <a:off x="7236916" y="4221460"/>
            <a:ext cx="1268413" cy="188912"/>
          </p:xfrm>
          <a:graphic>
            <a:graphicData uri="http://schemas.openxmlformats.org/presentationml/2006/ole">
              <p:oleObj spid="_x0000_s2093" name="Equation" r:id="rId68" imgW="1320480" imgH="190440" progId="Equation.3">
                <p:embed/>
              </p:oleObj>
            </a:graphicData>
          </a:graphic>
        </p:graphicFrame>
        <p:graphicFrame>
          <p:nvGraphicFramePr>
            <p:cNvPr id="2094" name="Object 90"/>
            <p:cNvGraphicFramePr>
              <a:graphicFrameLocks noChangeAspect="1"/>
            </p:cNvGraphicFramePr>
            <p:nvPr/>
          </p:nvGraphicFramePr>
          <p:xfrm>
            <a:off x="5724029" y="3969047"/>
            <a:ext cx="1268412" cy="188913"/>
          </p:xfrm>
          <a:graphic>
            <a:graphicData uri="http://schemas.openxmlformats.org/presentationml/2006/ole">
              <p:oleObj spid="_x0000_s2094" name="Equation" r:id="rId69" imgW="1320480" imgH="190440" progId="Equation.3">
                <p:embed/>
              </p:oleObj>
            </a:graphicData>
          </a:graphic>
        </p:graphicFrame>
        <p:graphicFrame>
          <p:nvGraphicFramePr>
            <p:cNvPr id="2095" name="Object 91"/>
            <p:cNvGraphicFramePr>
              <a:graphicFrameLocks noChangeAspect="1"/>
            </p:cNvGraphicFramePr>
            <p:nvPr/>
          </p:nvGraphicFramePr>
          <p:xfrm>
            <a:off x="6120904" y="4761210"/>
            <a:ext cx="1268412" cy="190500"/>
          </p:xfrm>
          <a:graphic>
            <a:graphicData uri="http://schemas.openxmlformats.org/presentationml/2006/ole">
              <p:oleObj spid="_x0000_s2095" name="Equation" r:id="rId70" imgW="1320480" imgH="190440" progId="Equation.3">
                <p:embed/>
              </p:oleObj>
            </a:graphicData>
          </a:graphic>
        </p:graphicFrame>
        <p:graphicFrame>
          <p:nvGraphicFramePr>
            <p:cNvPr id="2096" name="Object 92"/>
            <p:cNvGraphicFramePr>
              <a:graphicFrameLocks noChangeAspect="1"/>
            </p:cNvGraphicFramePr>
            <p:nvPr/>
          </p:nvGraphicFramePr>
          <p:xfrm>
            <a:off x="6876554" y="4113510"/>
            <a:ext cx="1268412" cy="188912"/>
          </p:xfrm>
          <a:graphic>
            <a:graphicData uri="http://schemas.openxmlformats.org/presentationml/2006/ole">
              <p:oleObj spid="_x0000_s2096" name="Equation" r:id="rId71" imgW="1320480" imgH="190440" progId="Equation.3">
                <p:embed/>
              </p:oleObj>
            </a:graphicData>
          </a:graphic>
        </p:graphicFrame>
        <p:graphicFrame>
          <p:nvGraphicFramePr>
            <p:cNvPr id="2097" name="Object 93"/>
            <p:cNvGraphicFramePr>
              <a:graphicFrameLocks noChangeAspect="1"/>
            </p:cNvGraphicFramePr>
            <p:nvPr/>
          </p:nvGraphicFramePr>
          <p:xfrm>
            <a:off x="6300291" y="4508797"/>
            <a:ext cx="1268413" cy="190500"/>
          </p:xfrm>
          <a:graphic>
            <a:graphicData uri="http://schemas.openxmlformats.org/presentationml/2006/ole">
              <p:oleObj spid="_x0000_s2097" name="Equation" r:id="rId72" imgW="1320480" imgH="190440" progId="Equation.3">
                <p:embed/>
              </p:oleObj>
            </a:graphicData>
          </a:graphic>
        </p:graphicFrame>
        <p:graphicFrame>
          <p:nvGraphicFramePr>
            <p:cNvPr id="2098" name="Object 94"/>
            <p:cNvGraphicFramePr>
              <a:graphicFrameLocks noChangeAspect="1"/>
            </p:cNvGraphicFramePr>
            <p:nvPr/>
          </p:nvGraphicFramePr>
          <p:xfrm>
            <a:off x="5400179" y="4184947"/>
            <a:ext cx="1268412" cy="190500"/>
          </p:xfrm>
          <a:graphic>
            <a:graphicData uri="http://schemas.openxmlformats.org/presentationml/2006/ole">
              <p:oleObj spid="_x0000_s2098" name="Equation" r:id="rId73" imgW="1320480" imgH="190440" progId="Equation.3">
                <p:embed/>
              </p:oleObj>
            </a:graphicData>
          </a:graphic>
        </p:graphicFrame>
        <p:graphicFrame>
          <p:nvGraphicFramePr>
            <p:cNvPr id="2099" name="Object 95"/>
            <p:cNvGraphicFramePr>
              <a:graphicFrameLocks noChangeAspect="1"/>
            </p:cNvGraphicFramePr>
            <p:nvPr/>
          </p:nvGraphicFramePr>
          <p:xfrm>
            <a:off x="8352929" y="4113510"/>
            <a:ext cx="1268412" cy="188912"/>
          </p:xfrm>
          <a:graphic>
            <a:graphicData uri="http://schemas.openxmlformats.org/presentationml/2006/ole">
              <p:oleObj spid="_x0000_s2099" name="Equation" r:id="rId74" imgW="1320480" imgH="190440" progId="Equation.3">
                <p:embed/>
              </p:oleObj>
            </a:graphicData>
          </a:graphic>
        </p:graphicFrame>
        <p:graphicFrame>
          <p:nvGraphicFramePr>
            <p:cNvPr id="2100" name="Object 96"/>
            <p:cNvGraphicFramePr>
              <a:graphicFrameLocks noChangeAspect="1"/>
            </p:cNvGraphicFramePr>
            <p:nvPr/>
          </p:nvGraphicFramePr>
          <p:xfrm>
            <a:off x="7813179" y="3824585"/>
            <a:ext cx="1268412" cy="190500"/>
          </p:xfrm>
          <a:graphic>
            <a:graphicData uri="http://schemas.openxmlformats.org/presentationml/2006/ole">
              <p:oleObj spid="_x0000_s2100" name="Equation" r:id="rId75" imgW="1320480" imgH="190440" progId="Equation.3">
                <p:embed/>
              </p:oleObj>
            </a:graphicData>
          </a:graphic>
        </p:graphicFrame>
        <p:graphicFrame>
          <p:nvGraphicFramePr>
            <p:cNvPr id="2101" name="Object 97"/>
            <p:cNvGraphicFramePr>
              <a:graphicFrameLocks noChangeAspect="1"/>
            </p:cNvGraphicFramePr>
            <p:nvPr/>
          </p:nvGraphicFramePr>
          <p:xfrm>
            <a:off x="6660654" y="4616747"/>
            <a:ext cx="1268412" cy="190500"/>
          </p:xfrm>
          <a:graphic>
            <a:graphicData uri="http://schemas.openxmlformats.org/presentationml/2006/ole">
              <p:oleObj spid="_x0000_s2101" name="Equation" r:id="rId76" imgW="1320480" imgH="190440" progId="Equation.3">
                <p:embed/>
              </p:oleObj>
            </a:graphicData>
          </a:graphic>
        </p:graphicFrame>
        <p:graphicFrame>
          <p:nvGraphicFramePr>
            <p:cNvPr id="2102" name="Object 98"/>
            <p:cNvGraphicFramePr>
              <a:graphicFrameLocks noChangeAspect="1"/>
            </p:cNvGraphicFramePr>
            <p:nvPr/>
          </p:nvGraphicFramePr>
          <p:xfrm>
            <a:off x="6624141" y="5193010"/>
            <a:ext cx="1268413" cy="190500"/>
          </p:xfrm>
          <a:graphic>
            <a:graphicData uri="http://schemas.openxmlformats.org/presentationml/2006/ole">
              <p:oleObj spid="_x0000_s2102" name="Equation" r:id="rId77" imgW="1320480" imgH="190440" progId="Equation.3">
                <p:embed/>
              </p:oleObj>
            </a:graphicData>
          </a:graphic>
        </p:graphicFrame>
        <p:graphicFrame>
          <p:nvGraphicFramePr>
            <p:cNvPr id="2103" name="Object 99"/>
            <p:cNvGraphicFramePr>
              <a:graphicFrameLocks noChangeAspect="1"/>
            </p:cNvGraphicFramePr>
            <p:nvPr/>
          </p:nvGraphicFramePr>
          <p:xfrm>
            <a:off x="7705229" y="4724697"/>
            <a:ext cx="1268412" cy="190500"/>
          </p:xfrm>
          <a:graphic>
            <a:graphicData uri="http://schemas.openxmlformats.org/presentationml/2006/ole">
              <p:oleObj spid="_x0000_s2103" name="Equation" r:id="rId78" imgW="1320480" imgH="190440" progId="Equation.3">
                <p:embed/>
              </p:oleObj>
            </a:graphicData>
          </a:graphic>
        </p:graphicFrame>
        <p:graphicFrame>
          <p:nvGraphicFramePr>
            <p:cNvPr id="2104" name="Object 100"/>
            <p:cNvGraphicFramePr>
              <a:graphicFrameLocks noChangeAspect="1"/>
            </p:cNvGraphicFramePr>
            <p:nvPr/>
          </p:nvGraphicFramePr>
          <p:xfrm>
            <a:off x="5797054" y="4940597"/>
            <a:ext cx="1268412" cy="190500"/>
          </p:xfrm>
          <a:graphic>
            <a:graphicData uri="http://schemas.openxmlformats.org/presentationml/2006/ole">
              <p:oleObj spid="_x0000_s2104" name="Equation" r:id="rId79" imgW="1320480" imgH="190440" progId="Equation.3">
                <p:embed/>
              </p:oleObj>
            </a:graphicData>
          </a:graphic>
        </p:graphicFrame>
        <p:graphicFrame>
          <p:nvGraphicFramePr>
            <p:cNvPr id="2105" name="Object 101"/>
            <p:cNvGraphicFramePr>
              <a:graphicFrameLocks noChangeAspect="1"/>
            </p:cNvGraphicFramePr>
            <p:nvPr/>
          </p:nvGraphicFramePr>
          <p:xfrm>
            <a:off x="8316416" y="4869160"/>
            <a:ext cx="1268413" cy="190500"/>
          </p:xfrm>
          <a:graphic>
            <a:graphicData uri="http://schemas.openxmlformats.org/presentationml/2006/ole">
              <p:oleObj spid="_x0000_s2105" name="Equation" r:id="rId80" imgW="1320480" imgH="190440" progId="Equation.3">
                <p:embed/>
              </p:oleObj>
            </a:graphicData>
          </a:graphic>
        </p:graphicFrame>
        <p:graphicFrame>
          <p:nvGraphicFramePr>
            <p:cNvPr id="2106" name="Object 102"/>
            <p:cNvGraphicFramePr>
              <a:graphicFrameLocks noChangeAspect="1"/>
            </p:cNvGraphicFramePr>
            <p:nvPr/>
          </p:nvGraphicFramePr>
          <p:xfrm>
            <a:off x="7813179" y="5337472"/>
            <a:ext cx="1268412" cy="188913"/>
          </p:xfrm>
          <a:graphic>
            <a:graphicData uri="http://schemas.openxmlformats.org/presentationml/2006/ole">
              <p:oleObj spid="_x0000_s2106" name="Equation" r:id="rId81" imgW="1320480" imgH="190440" progId="Equation.3">
                <p:embed/>
              </p:oleObj>
            </a:graphicData>
          </a:graphic>
        </p:graphicFrame>
        <p:graphicFrame>
          <p:nvGraphicFramePr>
            <p:cNvPr id="2107" name="Object 103"/>
            <p:cNvGraphicFramePr>
              <a:graphicFrameLocks noChangeAspect="1"/>
            </p:cNvGraphicFramePr>
            <p:nvPr/>
          </p:nvGraphicFramePr>
          <p:xfrm>
            <a:off x="7092454" y="4905672"/>
            <a:ext cx="1268412" cy="188913"/>
          </p:xfrm>
          <a:graphic>
            <a:graphicData uri="http://schemas.openxmlformats.org/presentationml/2006/ole">
              <p:oleObj spid="_x0000_s2107" name="Equation" r:id="rId82" imgW="1320480" imgH="190440" progId="Equation.3">
                <p:embed/>
              </p:oleObj>
            </a:graphicData>
          </a:graphic>
        </p:graphicFrame>
        <p:graphicFrame>
          <p:nvGraphicFramePr>
            <p:cNvPr id="2108" name="Object 104"/>
            <p:cNvGraphicFramePr>
              <a:graphicFrameLocks noChangeAspect="1"/>
            </p:cNvGraphicFramePr>
            <p:nvPr/>
          </p:nvGraphicFramePr>
          <p:xfrm>
            <a:off x="5616079" y="5337472"/>
            <a:ext cx="1268412" cy="188913"/>
          </p:xfrm>
          <a:graphic>
            <a:graphicData uri="http://schemas.openxmlformats.org/presentationml/2006/ole">
              <p:oleObj spid="_x0000_s2108" name="Equation" r:id="rId83" imgW="1320480" imgH="190440" progId="Equation.3">
                <p:embed/>
              </p:oleObj>
            </a:graphicData>
          </a:graphic>
        </p:graphicFrame>
        <p:graphicFrame>
          <p:nvGraphicFramePr>
            <p:cNvPr id="2109" name="Object 105"/>
            <p:cNvGraphicFramePr>
              <a:graphicFrameLocks noChangeAspect="1"/>
            </p:cNvGraphicFramePr>
            <p:nvPr/>
          </p:nvGraphicFramePr>
          <p:xfrm>
            <a:off x="5363666" y="4581822"/>
            <a:ext cx="1268413" cy="188913"/>
          </p:xfrm>
          <a:graphic>
            <a:graphicData uri="http://schemas.openxmlformats.org/presentationml/2006/ole">
              <p:oleObj spid="_x0000_s2109" name="Equation" r:id="rId84" imgW="1320480" imgH="190440" progId="Equation.3">
                <p:embed/>
              </p:oleObj>
            </a:graphicData>
          </a:graphic>
        </p:graphicFrame>
        <p:graphicFrame>
          <p:nvGraphicFramePr>
            <p:cNvPr id="2110" name="Object 106"/>
            <p:cNvGraphicFramePr>
              <a:graphicFrameLocks noChangeAspect="1"/>
            </p:cNvGraphicFramePr>
            <p:nvPr/>
          </p:nvGraphicFramePr>
          <p:xfrm>
            <a:off x="6552704" y="3897610"/>
            <a:ext cx="1268412" cy="188912"/>
          </p:xfrm>
          <a:graphic>
            <a:graphicData uri="http://schemas.openxmlformats.org/presentationml/2006/ole">
              <p:oleObj spid="_x0000_s2110" name="Equation" r:id="rId85" imgW="1320480" imgH="190440" progId="Equation.3">
                <p:embed/>
              </p:oleObj>
            </a:graphicData>
          </a:graphic>
        </p:graphicFrame>
        <p:graphicFrame>
          <p:nvGraphicFramePr>
            <p:cNvPr id="2111" name="Object 107"/>
            <p:cNvGraphicFramePr>
              <a:graphicFrameLocks noChangeAspect="1"/>
            </p:cNvGraphicFramePr>
            <p:nvPr/>
          </p:nvGraphicFramePr>
          <p:xfrm>
            <a:off x="6047879" y="4292897"/>
            <a:ext cx="1268412" cy="188913"/>
          </p:xfrm>
          <a:graphic>
            <a:graphicData uri="http://schemas.openxmlformats.org/presentationml/2006/ole">
              <p:oleObj spid="_x0000_s2111" name="Equation" r:id="rId86" imgW="1320480" imgH="190440" progId="Equation.3">
                <p:embed/>
              </p:oleObj>
            </a:graphicData>
          </a:graphic>
        </p:graphicFrame>
        <p:graphicFrame>
          <p:nvGraphicFramePr>
            <p:cNvPr id="2112" name="Object 108"/>
            <p:cNvGraphicFramePr>
              <a:graphicFrameLocks noChangeAspect="1"/>
            </p:cNvGraphicFramePr>
            <p:nvPr/>
          </p:nvGraphicFramePr>
          <p:xfrm>
            <a:off x="8171954" y="4545310"/>
            <a:ext cx="1268412" cy="188912"/>
          </p:xfrm>
          <a:graphic>
            <a:graphicData uri="http://schemas.openxmlformats.org/presentationml/2006/ole">
              <p:oleObj spid="_x0000_s2112" name="Equation" r:id="rId87" imgW="1320480" imgH="190440" progId="Equation.3">
                <p:embed/>
              </p:oleObj>
            </a:graphicData>
          </a:graphic>
        </p:graphicFrame>
        <p:graphicFrame>
          <p:nvGraphicFramePr>
            <p:cNvPr id="2113" name="Object 109"/>
            <p:cNvGraphicFramePr>
              <a:graphicFrameLocks noChangeAspect="1"/>
            </p:cNvGraphicFramePr>
            <p:nvPr/>
          </p:nvGraphicFramePr>
          <p:xfrm>
            <a:off x="8279904" y="4329410"/>
            <a:ext cx="1268412" cy="188912"/>
          </p:xfrm>
          <a:graphic>
            <a:graphicData uri="http://schemas.openxmlformats.org/presentationml/2006/ole">
              <p:oleObj spid="_x0000_s2113" name="Equation" r:id="rId88" imgW="1320480" imgH="190440" progId="Equation.3">
                <p:embed/>
              </p:oleObj>
            </a:graphicData>
          </a:graphic>
        </p:graphicFrame>
      </p:grpSp>
      <p:grpSp>
        <p:nvGrpSpPr>
          <p:cNvPr id="8" name="Group 135"/>
          <p:cNvGrpSpPr>
            <a:grpSpLocks/>
          </p:cNvGrpSpPr>
          <p:nvPr/>
        </p:nvGrpSpPr>
        <p:grpSpPr bwMode="auto">
          <a:xfrm>
            <a:off x="4716463" y="2781300"/>
            <a:ext cx="4257675" cy="1701800"/>
            <a:chOff x="4886325" y="3428281"/>
            <a:chExt cx="4257675" cy="1701800"/>
          </a:xfrm>
        </p:grpSpPr>
        <p:graphicFrame>
          <p:nvGraphicFramePr>
            <p:cNvPr id="2072" name="Object 110"/>
            <p:cNvGraphicFramePr>
              <a:graphicFrameLocks noChangeAspect="1"/>
            </p:cNvGraphicFramePr>
            <p:nvPr/>
          </p:nvGraphicFramePr>
          <p:xfrm>
            <a:off x="6759575" y="3825156"/>
            <a:ext cx="1268412" cy="188912"/>
          </p:xfrm>
          <a:graphic>
            <a:graphicData uri="http://schemas.openxmlformats.org/presentationml/2006/ole">
              <p:oleObj spid="_x0000_s2072" name="Equation" r:id="rId89" imgW="1320480" imgH="190440" progId="Equation.3">
                <p:embed/>
              </p:oleObj>
            </a:graphicData>
          </a:graphic>
        </p:graphicFrame>
        <p:graphicFrame>
          <p:nvGraphicFramePr>
            <p:cNvPr id="2073" name="Object 111"/>
            <p:cNvGraphicFramePr>
              <a:graphicFrameLocks noChangeAspect="1"/>
            </p:cNvGraphicFramePr>
            <p:nvPr/>
          </p:nvGraphicFramePr>
          <p:xfrm>
            <a:off x="5246687" y="3572743"/>
            <a:ext cx="1268413" cy="188913"/>
          </p:xfrm>
          <a:graphic>
            <a:graphicData uri="http://schemas.openxmlformats.org/presentationml/2006/ole">
              <p:oleObj spid="_x0000_s2073" name="Equation" r:id="rId90" imgW="1320480" imgH="190440" progId="Equation.3">
                <p:embed/>
              </p:oleObj>
            </a:graphicData>
          </a:graphic>
        </p:graphicFrame>
        <p:graphicFrame>
          <p:nvGraphicFramePr>
            <p:cNvPr id="2074" name="Object 112"/>
            <p:cNvGraphicFramePr>
              <a:graphicFrameLocks noChangeAspect="1"/>
            </p:cNvGraphicFramePr>
            <p:nvPr/>
          </p:nvGraphicFramePr>
          <p:xfrm>
            <a:off x="5643562" y="4364906"/>
            <a:ext cx="1268413" cy="190500"/>
          </p:xfrm>
          <a:graphic>
            <a:graphicData uri="http://schemas.openxmlformats.org/presentationml/2006/ole">
              <p:oleObj spid="_x0000_s2074" name="Equation" r:id="rId91" imgW="1320480" imgH="190440" progId="Equation.3">
                <p:embed/>
              </p:oleObj>
            </a:graphicData>
          </a:graphic>
        </p:graphicFrame>
        <p:graphicFrame>
          <p:nvGraphicFramePr>
            <p:cNvPr id="2075" name="Object 113"/>
            <p:cNvGraphicFramePr>
              <a:graphicFrameLocks noChangeAspect="1"/>
            </p:cNvGraphicFramePr>
            <p:nvPr/>
          </p:nvGraphicFramePr>
          <p:xfrm>
            <a:off x="6399212" y="3717206"/>
            <a:ext cx="1268413" cy="188912"/>
          </p:xfrm>
          <a:graphic>
            <a:graphicData uri="http://schemas.openxmlformats.org/presentationml/2006/ole">
              <p:oleObj spid="_x0000_s2075" name="Equation" r:id="rId92" imgW="1320480" imgH="190440" progId="Equation.3">
                <p:embed/>
              </p:oleObj>
            </a:graphicData>
          </a:graphic>
        </p:graphicFrame>
        <p:graphicFrame>
          <p:nvGraphicFramePr>
            <p:cNvPr id="2076" name="Object 114"/>
            <p:cNvGraphicFramePr>
              <a:graphicFrameLocks noChangeAspect="1"/>
            </p:cNvGraphicFramePr>
            <p:nvPr/>
          </p:nvGraphicFramePr>
          <p:xfrm>
            <a:off x="5822950" y="4112493"/>
            <a:ext cx="1268412" cy="190500"/>
          </p:xfrm>
          <a:graphic>
            <a:graphicData uri="http://schemas.openxmlformats.org/presentationml/2006/ole">
              <p:oleObj spid="_x0000_s2076" name="Equation" r:id="rId93" imgW="1320480" imgH="190440" progId="Equation.3">
                <p:embed/>
              </p:oleObj>
            </a:graphicData>
          </a:graphic>
        </p:graphicFrame>
        <p:graphicFrame>
          <p:nvGraphicFramePr>
            <p:cNvPr id="2077" name="Object 115"/>
            <p:cNvGraphicFramePr>
              <a:graphicFrameLocks noChangeAspect="1"/>
            </p:cNvGraphicFramePr>
            <p:nvPr/>
          </p:nvGraphicFramePr>
          <p:xfrm>
            <a:off x="4922837" y="3788643"/>
            <a:ext cx="1268413" cy="190500"/>
          </p:xfrm>
          <a:graphic>
            <a:graphicData uri="http://schemas.openxmlformats.org/presentationml/2006/ole">
              <p:oleObj spid="_x0000_s2077" name="Equation" r:id="rId94" imgW="1320480" imgH="190440" progId="Equation.3">
                <p:embed/>
              </p:oleObj>
            </a:graphicData>
          </a:graphic>
        </p:graphicFrame>
        <p:graphicFrame>
          <p:nvGraphicFramePr>
            <p:cNvPr id="2078" name="Object 116"/>
            <p:cNvGraphicFramePr>
              <a:graphicFrameLocks noChangeAspect="1"/>
            </p:cNvGraphicFramePr>
            <p:nvPr/>
          </p:nvGraphicFramePr>
          <p:xfrm>
            <a:off x="7875587" y="3717206"/>
            <a:ext cx="1268413" cy="188912"/>
          </p:xfrm>
          <a:graphic>
            <a:graphicData uri="http://schemas.openxmlformats.org/presentationml/2006/ole">
              <p:oleObj spid="_x0000_s2078" name="Equation" r:id="rId95" imgW="1320480" imgH="190440" progId="Equation.3">
                <p:embed/>
              </p:oleObj>
            </a:graphicData>
          </a:graphic>
        </p:graphicFrame>
        <p:graphicFrame>
          <p:nvGraphicFramePr>
            <p:cNvPr id="2079" name="Object 117"/>
            <p:cNvGraphicFramePr>
              <a:graphicFrameLocks noChangeAspect="1"/>
            </p:cNvGraphicFramePr>
            <p:nvPr/>
          </p:nvGraphicFramePr>
          <p:xfrm>
            <a:off x="7335837" y="3428281"/>
            <a:ext cx="1268413" cy="190500"/>
          </p:xfrm>
          <a:graphic>
            <a:graphicData uri="http://schemas.openxmlformats.org/presentationml/2006/ole">
              <p:oleObj spid="_x0000_s2079" name="Equation" r:id="rId96" imgW="1320480" imgH="190440" progId="Equation.3">
                <p:embed/>
              </p:oleObj>
            </a:graphicData>
          </a:graphic>
        </p:graphicFrame>
        <p:graphicFrame>
          <p:nvGraphicFramePr>
            <p:cNvPr id="2080" name="Object 118"/>
            <p:cNvGraphicFramePr>
              <a:graphicFrameLocks noChangeAspect="1"/>
            </p:cNvGraphicFramePr>
            <p:nvPr/>
          </p:nvGraphicFramePr>
          <p:xfrm>
            <a:off x="6183312" y="4220443"/>
            <a:ext cx="1268413" cy="190500"/>
          </p:xfrm>
          <a:graphic>
            <a:graphicData uri="http://schemas.openxmlformats.org/presentationml/2006/ole">
              <p:oleObj spid="_x0000_s2080" name="Equation" r:id="rId97" imgW="1320480" imgH="190440" progId="Equation.3">
                <p:embed/>
              </p:oleObj>
            </a:graphicData>
          </a:graphic>
        </p:graphicFrame>
        <p:graphicFrame>
          <p:nvGraphicFramePr>
            <p:cNvPr id="2081" name="Object 119"/>
            <p:cNvGraphicFramePr>
              <a:graphicFrameLocks noChangeAspect="1"/>
            </p:cNvGraphicFramePr>
            <p:nvPr/>
          </p:nvGraphicFramePr>
          <p:xfrm>
            <a:off x="6146800" y="4796706"/>
            <a:ext cx="1268412" cy="190500"/>
          </p:xfrm>
          <a:graphic>
            <a:graphicData uri="http://schemas.openxmlformats.org/presentationml/2006/ole">
              <p:oleObj spid="_x0000_s2081" name="Equation" r:id="rId98" imgW="1320480" imgH="190440" progId="Equation.3">
                <p:embed/>
              </p:oleObj>
            </a:graphicData>
          </a:graphic>
        </p:graphicFrame>
        <p:graphicFrame>
          <p:nvGraphicFramePr>
            <p:cNvPr id="2082" name="Object 120"/>
            <p:cNvGraphicFramePr>
              <a:graphicFrameLocks noChangeAspect="1"/>
            </p:cNvGraphicFramePr>
            <p:nvPr/>
          </p:nvGraphicFramePr>
          <p:xfrm>
            <a:off x="7227887" y="4328393"/>
            <a:ext cx="1268413" cy="190500"/>
          </p:xfrm>
          <a:graphic>
            <a:graphicData uri="http://schemas.openxmlformats.org/presentationml/2006/ole">
              <p:oleObj spid="_x0000_s2082" name="Equation" r:id="rId99" imgW="1320480" imgH="190440" progId="Equation.3">
                <p:embed/>
              </p:oleObj>
            </a:graphicData>
          </a:graphic>
        </p:graphicFrame>
        <p:graphicFrame>
          <p:nvGraphicFramePr>
            <p:cNvPr id="2083" name="Object 121"/>
            <p:cNvGraphicFramePr>
              <a:graphicFrameLocks noChangeAspect="1"/>
            </p:cNvGraphicFramePr>
            <p:nvPr/>
          </p:nvGraphicFramePr>
          <p:xfrm>
            <a:off x="5319712" y="4544293"/>
            <a:ext cx="1268413" cy="190500"/>
          </p:xfrm>
          <a:graphic>
            <a:graphicData uri="http://schemas.openxmlformats.org/presentationml/2006/ole">
              <p:oleObj spid="_x0000_s2083" name="Equation" r:id="rId100" imgW="1320480" imgH="190440" progId="Equation.3">
                <p:embed/>
              </p:oleObj>
            </a:graphicData>
          </a:graphic>
        </p:graphicFrame>
        <p:graphicFrame>
          <p:nvGraphicFramePr>
            <p:cNvPr id="2084" name="Object 122"/>
            <p:cNvGraphicFramePr>
              <a:graphicFrameLocks noChangeAspect="1"/>
            </p:cNvGraphicFramePr>
            <p:nvPr/>
          </p:nvGraphicFramePr>
          <p:xfrm>
            <a:off x="7839075" y="4472856"/>
            <a:ext cx="1268412" cy="190500"/>
          </p:xfrm>
          <a:graphic>
            <a:graphicData uri="http://schemas.openxmlformats.org/presentationml/2006/ole">
              <p:oleObj spid="_x0000_s2084" name="Equation" r:id="rId101" imgW="1320480" imgH="190440" progId="Equation.3">
                <p:embed/>
              </p:oleObj>
            </a:graphicData>
          </a:graphic>
        </p:graphicFrame>
        <p:graphicFrame>
          <p:nvGraphicFramePr>
            <p:cNvPr id="2085" name="Object 123"/>
            <p:cNvGraphicFramePr>
              <a:graphicFrameLocks noChangeAspect="1"/>
            </p:cNvGraphicFramePr>
            <p:nvPr/>
          </p:nvGraphicFramePr>
          <p:xfrm>
            <a:off x="7335837" y="4941168"/>
            <a:ext cx="1268413" cy="188913"/>
          </p:xfrm>
          <a:graphic>
            <a:graphicData uri="http://schemas.openxmlformats.org/presentationml/2006/ole">
              <p:oleObj spid="_x0000_s2085" name="Equation" r:id="rId102" imgW="1320480" imgH="190440" progId="Equation.3">
                <p:embed/>
              </p:oleObj>
            </a:graphicData>
          </a:graphic>
        </p:graphicFrame>
        <p:graphicFrame>
          <p:nvGraphicFramePr>
            <p:cNvPr id="2086" name="Object 124"/>
            <p:cNvGraphicFramePr>
              <a:graphicFrameLocks noChangeAspect="1"/>
            </p:cNvGraphicFramePr>
            <p:nvPr/>
          </p:nvGraphicFramePr>
          <p:xfrm>
            <a:off x="6615112" y="4509368"/>
            <a:ext cx="1268413" cy="188913"/>
          </p:xfrm>
          <a:graphic>
            <a:graphicData uri="http://schemas.openxmlformats.org/presentationml/2006/ole">
              <p:oleObj spid="_x0000_s2086" name="Equation" r:id="rId103" imgW="1320480" imgH="190440" progId="Equation.3">
                <p:embed/>
              </p:oleObj>
            </a:graphicData>
          </a:graphic>
        </p:graphicFrame>
        <p:graphicFrame>
          <p:nvGraphicFramePr>
            <p:cNvPr id="2087" name="Object 125"/>
            <p:cNvGraphicFramePr>
              <a:graphicFrameLocks noChangeAspect="1"/>
            </p:cNvGraphicFramePr>
            <p:nvPr/>
          </p:nvGraphicFramePr>
          <p:xfrm>
            <a:off x="5138737" y="4941168"/>
            <a:ext cx="1268413" cy="188913"/>
          </p:xfrm>
          <a:graphic>
            <a:graphicData uri="http://schemas.openxmlformats.org/presentationml/2006/ole">
              <p:oleObj spid="_x0000_s2087" name="Equation" r:id="rId104" imgW="1320480" imgH="190440" progId="Equation.3">
                <p:embed/>
              </p:oleObj>
            </a:graphicData>
          </a:graphic>
        </p:graphicFrame>
        <p:graphicFrame>
          <p:nvGraphicFramePr>
            <p:cNvPr id="2088" name="Object 126"/>
            <p:cNvGraphicFramePr>
              <a:graphicFrameLocks noChangeAspect="1"/>
            </p:cNvGraphicFramePr>
            <p:nvPr/>
          </p:nvGraphicFramePr>
          <p:xfrm>
            <a:off x="4886325" y="4185518"/>
            <a:ext cx="1268412" cy="188913"/>
          </p:xfrm>
          <a:graphic>
            <a:graphicData uri="http://schemas.openxmlformats.org/presentationml/2006/ole">
              <p:oleObj spid="_x0000_s2088" name="Equation" r:id="rId105" imgW="1320480" imgH="190440" progId="Equation.3">
                <p:embed/>
              </p:oleObj>
            </a:graphicData>
          </a:graphic>
        </p:graphicFrame>
        <p:graphicFrame>
          <p:nvGraphicFramePr>
            <p:cNvPr id="2089" name="Object 127"/>
            <p:cNvGraphicFramePr>
              <a:graphicFrameLocks noChangeAspect="1"/>
            </p:cNvGraphicFramePr>
            <p:nvPr/>
          </p:nvGraphicFramePr>
          <p:xfrm>
            <a:off x="6075362" y="3501306"/>
            <a:ext cx="1268413" cy="188912"/>
          </p:xfrm>
          <a:graphic>
            <a:graphicData uri="http://schemas.openxmlformats.org/presentationml/2006/ole">
              <p:oleObj spid="_x0000_s2089" name="Equation" r:id="rId106" imgW="1320480" imgH="190440" progId="Equation.3">
                <p:embed/>
              </p:oleObj>
            </a:graphicData>
          </a:graphic>
        </p:graphicFrame>
        <p:graphicFrame>
          <p:nvGraphicFramePr>
            <p:cNvPr id="2090" name="Object 128"/>
            <p:cNvGraphicFramePr>
              <a:graphicFrameLocks noChangeAspect="1"/>
            </p:cNvGraphicFramePr>
            <p:nvPr/>
          </p:nvGraphicFramePr>
          <p:xfrm>
            <a:off x="5570537" y="3896593"/>
            <a:ext cx="1268413" cy="188913"/>
          </p:xfrm>
          <a:graphic>
            <a:graphicData uri="http://schemas.openxmlformats.org/presentationml/2006/ole">
              <p:oleObj spid="_x0000_s2090" name="Equation" r:id="rId107" imgW="1320480" imgH="190440" progId="Equation.3">
                <p:embed/>
              </p:oleObj>
            </a:graphicData>
          </a:graphic>
        </p:graphicFrame>
        <p:graphicFrame>
          <p:nvGraphicFramePr>
            <p:cNvPr id="2091" name="Object 129"/>
            <p:cNvGraphicFramePr>
              <a:graphicFrameLocks noChangeAspect="1"/>
            </p:cNvGraphicFramePr>
            <p:nvPr/>
          </p:nvGraphicFramePr>
          <p:xfrm>
            <a:off x="7694612" y="4149006"/>
            <a:ext cx="1268413" cy="188912"/>
          </p:xfrm>
          <a:graphic>
            <a:graphicData uri="http://schemas.openxmlformats.org/presentationml/2006/ole">
              <p:oleObj spid="_x0000_s2091" name="Equation" r:id="rId108" imgW="1320480" imgH="190440" progId="Equation.3">
                <p:embed/>
              </p:oleObj>
            </a:graphicData>
          </a:graphic>
        </p:graphicFrame>
        <p:graphicFrame>
          <p:nvGraphicFramePr>
            <p:cNvPr id="2092" name="Object 130"/>
            <p:cNvGraphicFramePr>
              <a:graphicFrameLocks noChangeAspect="1"/>
            </p:cNvGraphicFramePr>
            <p:nvPr/>
          </p:nvGraphicFramePr>
          <p:xfrm>
            <a:off x="7802562" y="3933106"/>
            <a:ext cx="1268413" cy="188912"/>
          </p:xfrm>
          <a:graphic>
            <a:graphicData uri="http://schemas.openxmlformats.org/presentationml/2006/ole">
              <p:oleObj spid="_x0000_s2092" name="Equation" r:id="rId109" imgW="1320480" imgH="190440" progId="Equation.3">
                <p:embed/>
              </p:oleObj>
            </a:graphicData>
          </a:graphic>
        </p:graphicFrame>
      </p:grpSp>
      <p:grpSp>
        <p:nvGrpSpPr>
          <p:cNvPr id="9" name="Group 157"/>
          <p:cNvGrpSpPr>
            <a:grpSpLocks/>
          </p:cNvGrpSpPr>
          <p:nvPr/>
        </p:nvGrpSpPr>
        <p:grpSpPr bwMode="auto">
          <a:xfrm>
            <a:off x="1476375" y="2205038"/>
            <a:ext cx="4257675" cy="1701800"/>
            <a:chOff x="4932363" y="2997200"/>
            <a:chExt cx="4257675" cy="1701800"/>
          </a:xfrm>
        </p:grpSpPr>
        <p:graphicFrame>
          <p:nvGraphicFramePr>
            <p:cNvPr id="2051" name="Object 131"/>
            <p:cNvGraphicFramePr>
              <a:graphicFrameLocks noChangeAspect="1"/>
            </p:cNvGraphicFramePr>
            <p:nvPr/>
          </p:nvGraphicFramePr>
          <p:xfrm>
            <a:off x="6805613" y="3394075"/>
            <a:ext cx="1268412" cy="188913"/>
          </p:xfrm>
          <a:graphic>
            <a:graphicData uri="http://schemas.openxmlformats.org/presentationml/2006/ole">
              <p:oleObj spid="_x0000_s2051" name="Equation" r:id="rId110" imgW="1320480" imgH="190440" progId="Equation.3">
                <p:embed/>
              </p:oleObj>
            </a:graphicData>
          </a:graphic>
        </p:graphicFrame>
        <p:graphicFrame>
          <p:nvGraphicFramePr>
            <p:cNvPr id="2052" name="Object 132"/>
            <p:cNvGraphicFramePr>
              <a:graphicFrameLocks noChangeAspect="1"/>
            </p:cNvGraphicFramePr>
            <p:nvPr/>
          </p:nvGraphicFramePr>
          <p:xfrm>
            <a:off x="5292725" y="3141663"/>
            <a:ext cx="1268413" cy="188912"/>
          </p:xfrm>
          <a:graphic>
            <a:graphicData uri="http://schemas.openxmlformats.org/presentationml/2006/ole">
              <p:oleObj spid="_x0000_s2052" name="Equation" r:id="rId111" imgW="1320480" imgH="190440" progId="Equation.3">
                <p:embed/>
              </p:oleObj>
            </a:graphicData>
          </a:graphic>
        </p:graphicFrame>
        <p:graphicFrame>
          <p:nvGraphicFramePr>
            <p:cNvPr id="2053" name="Object 133"/>
            <p:cNvGraphicFramePr>
              <a:graphicFrameLocks noChangeAspect="1"/>
            </p:cNvGraphicFramePr>
            <p:nvPr/>
          </p:nvGraphicFramePr>
          <p:xfrm>
            <a:off x="5689600" y="3933825"/>
            <a:ext cx="1268413" cy="190500"/>
          </p:xfrm>
          <a:graphic>
            <a:graphicData uri="http://schemas.openxmlformats.org/presentationml/2006/ole">
              <p:oleObj spid="_x0000_s2053" name="Equation" r:id="rId112" imgW="1320480" imgH="190440" progId="Equation.3">
                <p:embed/>
              </p:oleObj>
            </a:graphicData>
          </a:graphic>
        </p:graphicFrame>
        <p:graphicFrame>
          <p:nvGraphicFramePr>
            <p:cNvPr id="2054" name="Object 134"/>
            <p:cNvGraphicFramePr>
              <a:graphicFrameLocks noChangeAspect="1"/>
            </p:cNvGraphicFramePr>
            <p:nvPr/>
          </p:nvGraphicFramePr>
          <p:xfrm>
            <a:off x="6445250" y="3286125"/>
            <a:ext cx="1268413" cy="188913"/>
          </p:xfrm>
          <a:graphic>
            <a:graphicData uri="http://schemas.openxmlformats.org/presentationml/2006/ole">
              <p:oleObj spid="_x0000_s2054" name="Equation" r:id="rId113" imgW="1320480" imgH="190440" progId="Equation.3">
                <p:embed/>
              </p:oleObj>
            </a:graphicData>
          </a:graphic>
        </p:graphicFrame>
        <p:graphicFrame>
          <p:nvGraphicFramePr>
            <p:cNvPr id="2055" name="Object 135"/>
            <p:cNvGraphicFramePr>
              <a:graphicFrameLocks noChangeAspect="1"/>
            </p:cNvGraphicFramePr>
            <p:nvPr/>
          </p:nvGraphicFramePr>
          <p:xfrm>
            <a:off x="5868988" y="3681413"/>
            <a:ext cx="1268412" cy="190500"/>
          </p:xfrm>
          <a:graphic>
            <a:graphicData uri="http://schemas.openxmlformats.org/presentationml/2006/ole">
              <p:oleObj spid="_x0000_s2055" name="Equation" r:id="rId114" imgW="1320480" imgH="190440" progId="Equation.3">
                <p:embed/>
              </p:oleObj>
            </a:graphicData>
          </a:graphic>
        </p:graphicFrame>
        <p:graphicFrame>
          <p:nvGraphicFramePr>
            <p:cNvPr id="2056" name="Object 136"/>
            <p:cNvGraphicFramePr>
              <a:graphicFrameLocks noChangeAspect="1"/>
            </p:cNvGraphicFramePr>
            <p:nvPr/>
          </p:nvGraphicFramePr>
          <p:xfrm>
            <a:off x="4968875" y="3357563"/>
            <a:ext cx="1268413" cy="190500"/>
          </p:xfrm>
          <a:graphic>
            <a:graphicData uri="http://schemas.openxmlformats.org/presentationml/2006/ole">
              <p:oleObj spid="_x0000_s2056" name="Equation" r:id="rId115" imgW="1320480" imgH="190440" progId="Equation.3">
                <p:embed/>
              </p:oleObj>
            </a:graphicData>
          </a:graphic>
        </p:graphicFrame>
        <p:graphicFrame>
          <p:nvGraphicFramePr>
            <p:cNvPr id="2057" name="Object 137"/>
            <p:cNvGraphicFramePr>
              <a:graphicFrameLocks noChangeAspect="1"/>
            </p:cNvGraphicFramePr>
            <p:nvPr/>
          </p:nvGraphicFramePr>
          <p:xfrm>
            <a:off x="7921625" y="3286125"/>
            <a:ext cx="1268413" cy="188913"/>
          </p:xfrm>
          <a:graphic>
            <a:graphicData uri="http://schemas.openxmlformats.org/presentationml/2006/ole">
              <p:oleObj spid="_x0000_s2057" name="Equation" r:id="rId116" imgW="1320480" imgH="190440" progId="Equation.3">
                <p:embed/>
              </p:oleObj>
            </a:graphicData>
          </a:graphic>
        </p:graphicFrame>
        <p:graphicFrame>
          <p:nvGraphicFramePr>
            <p:cNvPr id="2058" name="Object 138"/>
            <p:cNvGraphicFramePr>
              <a:graphicFrameLocks noChangeAspect="1"/>
            </p:cNvGraphicFramePr>
            <p:nvPr/>
          </p:nvGraphicFramePr>
          <p:xfrm>
            <a:off x="7381875" y="2997200"/>
            <a:ext cx="1268413" cy="190500"/>
          </p:xfrm>
          <a:graphic>
            <a:graphicData uri="http://schemas.openxmlformats.org/presentationml/2006/ole">
              <p:oleObj spid="_x0000_s2058" name="Equation" r:id="rId117" imgW="1320480" imgH="190440" progId="Equation.3">
                <p:embed/>
              </p:oleObj>
            </a:graphicData>
          </a:graphic>
        </p:graphicFrame>
        <p:graphicFrame>
          <p:nvGraphicFramePr>
            <p:cNvPr id="2059" name="Object 139"/>
            <p:cNvGraphicFramePr>
              <a:graphicFrameLocks noChangeAspect="1"/>
            </p:cNvGraphicFramePr>
            <p:nvPr/>
          </p:nvGraphicFramePr>
          <p:xfrm>
            <a:off x="6229350" y="3789363"/>
            <a:ext cx="1268413" cy="190500"/>
          </p:xfrm>
          <a:graphic>
            <a:graphicData uri="http://schemas.openxmlformats.org/presentationml/2006/ole">
              <p:oleObj spid="_x0000_s2059" name="Equation" r:id="rId118" imgW="1320480" imgH="190440" progId="Equation.3">
                <p:embed/>
              </p:oleObj>
            </a:graphicData>
          </a:graphic>
        </p:graphicFrame>
        <p:graphicFrame>
          <p:nvGraphicFramePr>
            <p:cNvPr id="2060" name="Object 140"/>
            <p:cNvGraphicFramePr>
              <a:graphicFrameLocks noChangeAspect="1"/>
            </p:cNvGraphicFramePr>
            <p:nvPr/>
          </p:nvGraphicFramePr>
          <p:xfrm>
            <a:off x="6192838" y="4365625"/>
            <a:ext cx="1268412" cy="190500"/>
          </p:xfrm>
          <a:graphic>
            <a:graphicData uri="http://schemas.openxmlformats.org/presentationml/2006/ole">
              <p:oleObj spid="_x0000_s2060" name="Equation" r:id="rId119" imgW="1320480" imgH="190440" progId="Equation.3">
                <p:embed/>
              </p:oleObj>
            </a:graphicData>
          </a:graphic>
        </p:graphicFrame>
        <p:graphicFrame>
          <p:nvGraphicFramePr>
            <p:cNvPr id="2061" name="Object 141"/>
            <p:cNvGraphicFramePr>
              <a:graphicFrameLocks noChangeAspect="1"/>
            </p:cNvGraphicFramePr>
            <p:nvPr/>
          </p:nvGraphicFramePr>
          <p:xfrm>
            <a:off x="7273925" y="3897313"/>
            <a:ext cx="1268413" cy="190500"/>
          </p:xfrm>
          <a:graphic>
            <a:graphicData uri="http://schemas.openxmlformats.org/presentationml/2006/ole">
              <p:oleObj spid="_x0000_s2061" name="Equation" r:id="rId120" imgW="1320480" imgH="190440" progId="Equation.3">
                <p:embed/>
              </p:oleObj>
            </a:graphicData>
          </a:graphic>
        </p:graphicFrame>
        <p:graphicFrame>
          <p:nvGraphicFramePr>
            <p:cNvPr id="2062" name="Object 142"/>
            <p:cNvGraphicFramePr>
              <a:graphicFrameLocks noChangeAspect="1"/>
            </p:cNvGraphicFramePr>
            <p:nvPr/>
          </p:nvGraphicFramePr>
          <p:xfrm>
            <a:off x="5365750" y="4113213"/>
            <a:ext cx="1268413" cy="190500"/>
          </p:xfrm>
          <a:graphic>
            <a:graphicData uri="http://schemas.openxmlformats.org/presentationml/2006/ole">
              <p:oleObj spid="_x0000_s2062" name="Equation" r:id="rId121" imgW="1320480" imgH="190440" progId="Equation.3">
                <p:embed/>
              </p:oleObj>
            </a:graphicData>
          </a:graphic>
        </p:graphicFrame>
        <p:graphicFrame>
          <p:nvGraphicFramePr>
            <p:cNvPr id="2063" name="Object 143"/>
            <p:cNvGraphicFramePr>
              <a:graphicFrameLocks noChangeAspect="1"/>
            </p:cNvGraphicFramePr>
            <p:nvPr/>
          </p:nvGraphicFramePr>
          <p:xfrm>
            <a:off x="7885113" y="4041775"/>
            <a:ext cx="1268412" cy="190500"/>
          </p:xfrm>
          <a:graphic>
            <a:graphicData uri="http://schemas.openxmlformats.org/presentationml/2006/ole">
              <p:oleObj spid="_x0000_s2063" name="Equation" r:id="rId122" imgW="1320480" imgH="190440" progId="Equation.3">
                <p:embed/>
              </p:oleObj>
            </a:graphicData>
          </a:graphic>
        </p:graphicFrame>
        <p:graphicFrame>
          <p:nvGraphicFramePr>
            <p:cNvPr id="2064" name="Object 144"/>
            <p:cNvGraphicFramePr>
              <a:graphicFrameLocks noChangeAspect="1"/>
            </p:cNvGraphicFramePr>
            <p:nvPr/>
          </p:nvGraphicFramePr>
          <p:xfrm>
            <a:off x="7381875" y="4510088"/>
            <a:ext cx="1268413" cy="188912"/>
          </p:xfrm>
          <a:graphic>
            <a:graphicData uri="http://schemas.openxmlformats.org/presentationml/2006/ole">
              <p:oleObj spid="_x0000_s2064" name="Equation" r:id="rId123" imgW="1320480" imgH="190440" progId="Equation.3">
                <p:embed/>
              </p:oleObj>
            </a:graphicData>
          </a:graphic>
        </p:graphicFrame>
        <p:graphicFrame>
          <p:nvGraphicFramePr>
            <p:cNvPr id="2065" name="Object 145"/>
            <p:cNvGraphicFramePr>
              <a:graphicFrameLocks noChangeAspect="1"/>
            </p:cNvGraphicFramePr>
            <p:nvPr/>
          </p:nvGraphicFramePr>
          <p:xfrm>
            <a:off x="6661150" y="4078288"/>
            <a:ext cx="1268413" cy="188912"/>
          </p:xfrm>
          <a:graphic>
            <a:graphicData uri="http://schemas.openxmlformats.org/presentationml/2006/ole">
              <p:oleObj spid="_x0000_s2065" name="Equation" r:id="rId124" imgW="1320480" imgH="190440" progId="Equation.3">
                <p:embed/>
              </p:oleObj>
            </a:graphicData>
          </a:graphic>
        </p:graphicFrame>
        <p:graphicFrame>
          <p:nvGraphicFramePr>
            <p:cNvPr id="2066" name="Object 146"/>
            <p:cNvGraphicFramePr>
              <a:graphicFrameLocks noChangeAspect="1"/>
            </p:cNvGraphicFramePr>
            <p:nvPr/>
          </p:nvGraphicFramePr>
          <p:xfrm>
            <a:off x="5184775" y="4510088"/>
            <a:ext cx="1268413" cy="188912"/>
          </p:xfrm>
          <a:graphic>
            <a:graphicData uri="http://schemas.openxmlformats.org/presentationml/2006/ole">
              <p:oleObj spid="_x0000_s2066" name="Equation" r:id="rId125" imgW="1320480" imgH="190440" progId="Equation.3">
                <p:embed/>
              </p:oleObj>
            </a:graphicData>
          </a:graphic>
        </p:graphicFrame>
        <p:graphicFrame>
          <p:nvGraphicFramePr>
            <p:cNvPr id="2067" name="Object 147"/>
            <p:cNvGraphicFramePr>
              <a:graphicFrameLocks noChangeAspect="1"/>
            </p:cNvGraphicFramePr>
            <p:nvPr/>
          </p:nvGraphicFramePr>
          <p:xfrm>
            <a:off x="4932363" y="3754438"/>
            <a:ext cx="1268412" cy="188912"/>
          </p:xfrm>
          <a:graphic>
            <a:graphicData uri="http://schemas.openxmlformats.org/presentationml/2006/ole">
              <p:oleObj spid="_x0000_s2067" name="Equation" r:id="rId126" imgW="1320480" imgH="190440" progId="Equation.3">
                <p:embed/>
              </p:oleObj>
            </a:graphicData>
          </a:graphic>
        </p:graphicFrame>
        <p:graphicFrame>
          <p:nvGraphicFramePr>
            <p:cNvPr id="2068" name="Object 148"/>
            <p:cNvGraphicFramePr>
              <a:graphicFrameLocks noChangeAspect="1"/>
            </p:cNvGraphicFramePr>
            <p:nvPr/>
          </p:nvGraphicFramePr>
          <p:xfrm>
            <a:off x="6121400" y="3070225"/>
            <a:ext cx="1268413" cy="188913"/>
          </p:xfrm>
          <a:graphic>
            <a:graphicData uri="http://schemas.openxmlformats.org/presentationml/2006/ole">
              <p:oleObj spid="_x0000_s2068" name="Equation" r:id="rId127" imgW="1320480" imgH="190440" progId="Equation.3">
                <p:embed/>
              </p:oleObj>
            </a:graphicData>
          </a:graphic>
        </p:graphicFrame>
        <p:graphicFrame>
          <p:nvGraphicFramePr>
            <p:cNvPr id="2069" name="Object 149"/>
            <p:cNvGraphicFramePr>
              <a:graphicFrameLocks noChangeAspect="1"/>
            </p:cNvGraphicFramePr>
            <p:nvPr/>
          </p:nvGraphicFramePr>
          <p:xfrm>
            <a:off x="5616575" y="3465513"/>
            <a:ext cx="1268413" cy="188912"/>
          </p:xfrm>
          <a:graphic>
            <a:graphicData uri="http://schemas.openxmlformats.org/presentationml/2006/ole">
              <p:oleObj spid="_x0000_s2069" name="Equation" r:id="rId128" imgW="1320480" imgH="190440" progId="Equation.3">
                <p:embed/>
              </p:oleObj>
            </a:graphicData>
          </a:graphic>
        </p:graphicFrame>
        <p:graphicFrame>
          <p:nvGraphicFramePr>
            <p:cNvPr id="2070" name="Object 150"/>
            <p:cNvGraphicFramePr>
              <a:graphicFrameLocks noChangeAspect="1"/>
            </p:cNvGraphicFramePr>
            <p:nvPr/>
          </p:nvGraphicFramePr>
          <p:xfrm>
            <a:off x="7740650" y="3717925"/>
            <a:ext cx="1268413" cy="188913"/>
          </p:xfrm>
          <a:graphic>
            <a:graphicData uri="http://schemas.openxmlformats.org/presentationml/2006/ole">
              <p:oleObj spid="_x0000_s2070" name="Equation" r:id="rId129" imgW="1320480" imgH="190440" progId="Equation.3">
                <p:embed/>
              </p:oleObj>
            </a:graphicData>
          </a:graphic>
        </p:graphicFrame>
        <p:graphicFrame>
          <p:nvGraphicFramePr>
            <p:cNvPr id="2071" name="Object 151"/>
            <p:cNvGraphicFramePr>
              <a:graphicFrameLocks noChangeAspect="1"/>
            </p:cNvGraphicFramePr>
            <p:nvPr/>
          </p:nvGraphicFramePr>
          <p:xfrm>
            <a:off x="7848600" y="3502025"/>
            <a:ext cx="1268413" cy="188913"/>
          </p:xfrm>
          <a:graphic>
            <a:graphicData uri="http://schemas.openxmlformats.org/presentationml/2006/ole">
              <p:oleObj spid="_x0000_s2071" name="Equation" r:id="rId130" imgW="1320480" imgH="1904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411413" y="1619250"/>
            <a:ext cx="144462" cy="14398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2916238" y="1619250"/>
            <a:ext cx="142875" cy="14398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pPr>
              <a:defRPr/>
            </a:pPr>
            <a:r>
              <a:rPr smtClean="0"/>
              <a:t>Kernel Machines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581525"/>
            <a:ext cx="4043363" cy="136842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/>
              <a:t>Advantages</a:t>
            </a:r>
          </a:p>
          <a:p>
            <a:pPr>
              <a:defRPr/>
            </a:pPr>
            <a:r>
              <a:rPr b="0"/>
              <a:t>Dimension reduction</a:t>
            </a:r>
          </a:p>
          <a:p>
            <a:pPr>
              <a:defRPr/>
            </a:pPr>
            <a:r>
              <a:rPr b="0"/>
              <a:t>Statistical power gain</a:t>
            </a:r>
          </a:p>
        </p:txBody>
      </p:sp>
      <p:sp>
        <p:nvSpPr>
          <p:cNvPr id="307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E14C010-DB4D-4ADF-A1BA-DDEAA1DCA97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0" name="Rectangle 19"/>
          <p:cNvSpPr/>
          <p:nvPr/>
        </p:nvSpPr>
        <p:spPr>
          <a:xfrm>
            <a:off x="611188" y="1619250"/>
            <a:ext cx="144462" cy="14398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3081" name="TextBox 21"/>
          <p:cNvSpPr txBox="1">
            <a:spLocks noChangeArrowheads="1"/>
          </p:cNvSpPr>
          <p:nvPr/>
        </p:nvSpPr>
        <p:spPr bwMode="auto">
          <a:xfrm>
            <a:off x="900113" y="2122488"/>
            <a:ext cx="358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Times" pitchFamily="18" charset="0"/>
              </a:rPr>
              <a:t>=</a:t>
            </a:r>
          </a:p>
        </p:txBody>
      </p:sp>
      <p:sp>
        <p:nvSpPr>
          <p:cNvPr id="3082" name="TextBox 23"/>
          <p:cNvSpPr txBox="1">
            <a:spLocks noChangeArrowheads="1"/>
          </p:cNvSpPr>
          <p:nvPr/>
        </p:nvSpPr>
        <p:spPr bwMode="auto">
          <a:xfrm>
            <a:off x="2058988" y="2155825"/>
            <a:ext cx="3603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Times" pitchFamily="18" charset="0"/>
              </a:rPr>
              <a:t>+</a:t>
            </a:r>
          </a:p>
        </p:txBody>
      </p:sp>
      <p:sp>
        <p:nvSpPr>
          <p:cNvPr id="3083" name="TextBox 24"/>
          <p:cNvSpPr txBox="1">
            <a:spLocks noChangeArrowheads="1"/>
          </p:cNvSpPr>
          <p:nvPr/>
        </p:nvSpPr>
        <p:spPr bwMode="auto">
          <a:xfrm>
            <a:off x="2836863" y="2122488"/>
            <a:ext cx="358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ε</a:t>
            </a:r>
          </a:p>
        </p:txBody>
      </p:sp>
      <p:sp>
        <p:nvSpPr>
          <p:cNvPr id="3084" name="TextBox 26"/>
          <p:cNvSpPr txBox="1">
            <a:spLocks noChangeArrowheads="1"/>
          </p:cNvSpPr>
          <p:nvPr/>
        </p:nvSpPr>
        <p:spPr bwMode="auto">
          <a:xfrm>
            <a:off x="2351088" y="2122488"/>
            <a:ext cx="3603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f</a:t>
            </a:r>
          </a:p>
        </p:txBody>
      </p:sp>
      <p:grpSp>
        <p:nvGrpSpPr>
          <p:cNvPr id="3085" name="Group 24"/>
          <p:cNvGrpSpPr>
            <a:grpSpLocks/>
          </p:cNvGrpSpPr>
          <p:nvPr/>
        </p:nvGrpSpPr>
        <p:grpSpPr bwMode="auto">
          <a:xfrm>
            <a:off x="4572000" y="2792413"/>
            <a:ext cx="1871663" cy="585787"/>
            <a:chOff x="4283968" y="2564904"/>
            <a:chExt cx="1872208" cy="585787"/>
          </a:xfrm>
        </p:grpSpPr>
        <p:sp>
          <p:nvSpPr>
            <p:cNvPr id="3105" name="TextBox 53"/>
            <p:cNvSpPr txBox="1">
              <a:spLocks noChangeArrowheads="1"/>
            </p:cNvSpPr>
            <p:nvPr/>
          </p:nvSpPr>
          <p:spPr bwMode="auto">
            <a:xfrm>
              <a:off x="4283968" y="2564904"/>
              <a:ext cx="1872208" cy="585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 sz="3200" b="1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CA" sz="3200" i="1">
                  <a:latin typeface="Times New Roman" pitchFamily="18" charset="0"/>
                  <a:cs typeface="Times New Roman" pitchFamily="18" charset="0"/>
                </a:rPr>
                <a:t>~N</a:t>
              </a:r>
              <a:r>
                <a:rPr lang="en-CA" sz="32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CA" sz="3200" b="1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CA" sz="3200" i="1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l-GR" sz="3200" i="1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CA" sz="3200" b="1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CA" sz="320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CA" sz="3200" baseline="-250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94037" y="2709366"/>
              <a:ext cx="360467" cy="3587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</p:grpSp>
      <p:sp>
        <p:nvSpPr>
          <p:cNvPr id="3086" name="TextBox 28"/>
          <p:cNvSpPr txBox="1">
            <a:spLocks noChangeArrowheads="1"/>
          </p:cNvSpPr>
          <p:nvPr/>
        </p:nvSpPr>
        <p:spPr bwMode="auto">
          <a:xfrm>
            <a:off x="7327900" y="1770063"/>
            <a:ext cx="358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i="1">
                <a:latin typeface="Times" pitchFamily="18" charset="0"/>
              </a:rPr>
              <a:t>n</a:t>
            </a:r>
          </a:p>
        </p:txBody>
      </p:sp>
      <p:sp>
        <p:nvSpPr>
          <p:cNvPr id="3087" name="TextBox 29"/>
          <p:cNvSpPr txBox="1">
            <a:spLocks noChangeArrowheads="1"/>
          </p:cNvSpPr>
          <p:nvPr/>
        </p:nvSpPr>
        <p:spPr bwMode="auto">
          <a:xfrm>
            <a:off x="7658100" y="1487488"/>
            <a:ext cx="3603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i="1">
                <a:latin typeface="Times" pitchFamily="18" charset="0"/>
              </a:rPr>
              <a:t>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31913" y="1619250"/>
            <a:ext cx="503237" cy="14398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3089" name="TextBox 22"/>
          <p:cNvSpPr txBox="1">
            <a:spLocks noChangeArrowheads="1"/>
          </p:cNvSpPr>
          <p:nvPr/>
        </p:nvSpPr>
        <p:spPr bwMode="auto">
          <a:xfrm>
            <a:off x="1403350" y="2122488"/>
            <a:ext cx="360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X</a:t>
            </a:r>
          </a:p>
        </p:txBody>
      </p:sp>
      <p:sp>
        <p:nvSpPr>
          <p:cNvPr id="3090" name="TextBox 22"/>
          <p:cNvSpPr txBox="1">
            <a:spLocks noChangeArrowheads="1"/>
          </p:cNvSpPr>
          <p:nvPr/>
        </p:nvSpPr>
        <p:spPr bwMode="auto">
          <a:xfrm>
            <a:off x="539750" y="2093913"/>
            <a:ext cx="360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y</a:t>
            </a:r>
          </a:p>
        </p:txBody>
      </p:sp>
      <p:sp>
        <p:nvSpPr>
          <p:cNvPr id="3091" name="TextBox 23"/>
          <p:cNvSpPr txBox="1">
            <a:spLocks noChangeArrowheads="1"/>
          </p:cNvSpPr>
          <p:nvPr/>
        </p:nvSpPr>
        <p:spPr bwMode="auto">
          <a:xfrm>
            <a:off x="2592388" y="2144713"/>
            <a:ext cx="3603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Times" pitchFamily="18" charset="0"/>
              </a:rPr>
              <a:t>+</a:t>
            </a:r>
          </a:p>
        </p:txBody>
      </p:sp>
      <p:sp>
        <p:nvSpPr>
          <p:cNvPr id="21" name="Rectangle 20"/>
          <p:cNvSpPr/>
          <p:nvPr/>
        </p:nvSpPr>
        <p:spPr>
          <a:xfrm rot="16200000">
            <a:off x="1727200" y="2263775"/>
            <a:ext cx="504825" cy="1428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3093" name="TextBox 22"/>
          <p:cNvSpPr txBox="1">
            <a:spLocks noChangeArrowheads="1"/>
          </p:cNvSpPr>
          <p:nvPr/>
        </p:nvSpPr>
        <p:spPr bwMode="auto">
          <a:xfrm>
            <a:off x="1835150" y="2112963"/>
            <a:ext cx="360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β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96188" y="1803400"/>
            <a:ext cx="360362" cy="358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4787900" y="1803400"/>
            <a:ext cx="1873250" cy="3603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3096" name="TextBox 11"/>
          <p:cNvSpPr txBox="1">
            <a:spLocks noChangeArrowheads="1"/>
          </p:cNvSpPr>
          <p:nvPr/>
        </p:nvSpPr>
        <p:spPr bwMode="auto">
          <a:xfrm>
            <a:off x="4500563" y="1801813"/>
            <a:ext cx="3603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i="1">
                <a:latin typeface="Times" pitchFamily="18" charset="0"/>
              </a:rPr>
              <a:t>n</a:t>
            </a:r>
          </a:p>
        </p:txBody>
      </p:sp>
      <p:sp>
        <p:nvSpPr>
          <p:cNvPr id="3097" name="TextBox 12"/>
          <p:cNvSpPr txBox="1">
            <a:spLocks noChangeArrowheads="1"/>
          </p:cNvSpPr>
          <p:nvPr/>
        </p:nvSpPr>
        <p:spPr bwMode="auto">
          <a:xfrm>
            <a:off x="5580063" y="1433513"/>
            <a:ext cx="3603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i="1">
                <a:latin typeface="Times" pitchFamily="18" charset="0"/>
              </a:rPr>
              <a:t>q</a:t>
            </a:r>
          </a:p>
        </p:txBody>
      </p:sp>
      <p:sp>
        <p:nvSpPr>
          <p:cNvPr id="3098" name="Content Placeholder 2"/>
          <p:cNvSpPr txBox="1">
            <a:spLocks/>
          </p:cNvSpPr>
          <p:nvPr/>
        </p:nvSpPr>
        <p:spPr bwMode="auto">
          <a:xfrm>
            <a:off x="323850" y="1168400"/>
            <a:ext cx="34559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b="1">
                <a:solidFill>
                  <a:srgbClr val="002060"/>
                </a:solidFill>
                <a:latin typeface="Verdana" pitchFamily="34" charset="0"/>
              </a:rPr>
              <a:t>Model </a:t>
            </a:r>
            <a:r>
              <a:rPr lang="en-US">
                <a:solidFill>
                  <a:srgbClr val="002060"/>
                </a:solidFill>
                <a:latin typeface="Verdana" pitchFamily="34" charset="0"/>
              </a:rPr>
              <a:t>(Liu et al., 2007)</a:t>
            </a:r>
          </a:p>
        </p:txBody>
      </p:sp>
      <p:sp>
        <p:nvSpPr>
          <p:cNvPr id="3099" name="Content Placeholder 2"/>
          <p:cNvSpPr txBox="1">
            <a:spLocks/>
          </p:cNvSpPr>
          <p:nvPr/>
        </p:nvSpPr>
        <p:spPr bwMode="auto">
          <a:xfrm>
            <a:off x="4427538" y="1165225"/>
            <a:ext cx="25923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b="1">
                <a:solidFill>
                  <a:srgbClr val="002060"/>
                </a:solidFill>
                <a:latin typeface="Verdana" pitchFamily="34" charset="0"/>
              </a:rPr>
              <a:t>Kernel Estimation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6875463" y="1844675"/>
            <a:ext cx="360362" cy="28892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3101" name="Content Placeholder 2"/>
          <p:cNvSpPr txBox="1">
            <a:spLocks/>
          </p:cNvSpPr>
          <p:nvPr/>
        </p:nvSpPr>
        <p:spPr bwMode="auto">
          <a:xfrm>
            <a:off x="4413250" y="2420938"/>
            <a:ext cx="25923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b="1">
                <a:solidFill>
                  <a:srgbClr val="002060"/>
                </a:solidFill>
                <a:latin typeface="Verdana" pitchFamily="34" charset="0"/>
              </a:rPr>
              <a:t>Random Effect</a:t>
            </a:r>
          </a:p>
        </p:txBody>
      </p:sp>
      <p:sp>
        <p:nvSpPr>
          <p:cNvPr id="3102" name="Content Placeholder 2"/>
          <p:cNvSpPr txBox="1">
            <a:spLocks/>
          </p:cNvSpPr>
          <p:nvPr/>
        </p:nvSpPr>
        <p:spPr bwMode="auto">
          <a:xfrm>
            <a:off x="5292725" y="4581525"/>
            <a:ext cx="3743325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1">
                <a:solidFill>
                  <a:srgbClr val="002060"/>
                </a:solidFill>
                <a:latin typeface="Verdana" pitchFamily="34" charset="0"/>
              </a:rPr>
              <a:t>Challenges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>
                <a:solidFill>
                  <a:srgbClr val="002060"/>
                </a:solidFill>
                <a:latin typeface="Verdana" pitchFamily="34" charset="0"/>
              </a:rPr>
              <a:t>Variable selection?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>
                <a:solidFill>
                  <a:srgbClr val="002060"/>
                </a:solidFill>
                <a:latin typeface="Verdana" pitchFamily="34" charset="0"/>
              </a:rPr>
              <a:t>Interactions?</a:t>
            </a:r>
          </a:p>
        </p:txBody>
      </p:sp>
      <p:sp>
        <p:nvSpPr>
          <p:cNvPr id="3103" name="Content Placeholder 2"/>
          <p:cNvSpPr txBox="1">
            <a:spLocks/>
          </p:cNvSpPr>
          <p:nvPr/>
        </p:nvSpPr>
        <p:spPr bwMode="auto">
          <a:xfrm>
            <a:off x="555625" y="3429000"/>
            <a:ext cx="18716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b="1">
                <a:solidFill>
                  <a:srgbClr val="002060"/>
                </a:solidFill>
                <a:latin typeface="Verdana" pitchFamily="34" charset="0"/>
              </a:rPr>
              <a:t>Inference</a:t>
            </a:r>
          </a:p>
        </p:txBody>
      </p:sp>
      <p:sp>
        <p:nvSpPr>
          <p:cNvPr id="3104" name="TextBox 53"/>
          <p:cNvSpPr txBox="1">
            <a:spLocks noChangeArrowheads="1"/>
          </p:cNvSpPr>
          <p:nvPr/>
        </p:nvSpPr>
        <p:spPr bwMode="auto">
          <a:xfrm>
            <a:off x="663575" y="3789363"/>
            <a:ext cx="162083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3200" i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CA" sz="32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CA" sz="320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CA" sz="32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3200" i="1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CA" sz="32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3200">
                <a:latin typeface="Times New Roman" pitchFamily="18" charset="0"/>
                <a:cs typeface="Times New Roman" pitchFamily="18" charset="0"/>
              </a:rPr>
              <a:t>= 0</a:t>
            </a:r>
            <a:endParaRPr lang="en-CA" sz="3200" baseline="-25000"/>
          </a:p>
        </p:txBody>
      </p:sp>
      <p:graphicFrame>
        <p:nvGraphicFramePr>
          <p:cNvPr id="3074" name="Object 36"/>
          <p:cNvGraphicFramePr>
            <a:graphicFrameLocks noChangeAspect="1"/>
          </p:cNvGraphicFramePr>
          <p:nvPr/>
        </p:nvGraphicFramePr>
        <p:xfrm>
          <a:off x="2789238" y="3587750"/>
          <a:ext cx="5095875" cy="949325"/>
        </p:xfrm>
        <a:graphic>
          <a:graphicData uri="http://schemas.openxmlformats.org/presentationml/2006/ole">
            <p:oleObj spid="_x0000_s3074" name="Equation" r:id="rId4" imgW="2044440" imgH="380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pPr>
              <a:defRPr/>
            </a:pPr>
            <a:r>
              <a:rPr smtClean="0"/>
              <a:t>Curse of Dimensionality</a:t>
            </a:r>
            <a:endParaRPr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C31BFC2-B120-4F63-B049-99E97D22156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7597775" y="3779838"/>
            <a:ext cx="1295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i="1"/>
              <a:t>n</a:t>
            </a:r>
            <a:r>
              <a:rPr lang="en-CA"/>
              <a:t> = 100</a:t>
            </a:r>
          </a:p>
        </p:txBody>
      </p:sp>
      <p:sp>
        <p:nvSpPr>
          <p:cNvPr id="19461" name="TextBox 6"/>
          <p:cNvSpPr txBox="1">
            <a:spLocks noChangeArrowheads="1"/>
          </p:cNvSpPr>
          <p:nvPr/>
        </p:nvSpPr>
        <p:spPr bwMode="auto">
          <a:xfrm>
            <a:off x="4503738" y="5949950"/>
            <a:ext cx="45005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CA" sz="1200"/>
              <a:t>(Ng and Mostafavi, MLCB in NIPS 2015)</a:t>
            </a:r>
          </a:p>
        </p:txBody>
      </p:sp>
      <p:grpSp>
        <p:nvGrpSpPr>
          <p:cNvPr id="19462" name="Group 9"/>
          <p:cNvGrpSpPr>
            <a:grpSpLocks/>
          </p:cNvGrpSpPr>
          <p:nvPr/>
        </p:nvGrpSpPr>
        <p:grpSpPr bwMode="auto">
          <a:xfrm>
            <a:off x="395288" y="4951413"/>
            <a:ext cx="8447087" cy="735012"/>
            <a:chOff x="539551" y="4941168"/>
            <a:chExt cx="8446566" cy="734459"/>
          </a:xfrm>
        </p:grpSpPr>
        <p:pic>
          <p:nvPicPr>
            <p:cNvPr id="1946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2214" t="47859" r="21413" b="40329"/>
            <a:stretch>
              <a:fillRect/>
            </a:stretch>
          </p:blipFill>
          <p:spPr bwMode="auto">
            <a:xfrm>
              <a:off x="539551" y="4941168"/>
              <a:ext cx="8446566" cy="734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820521" y="4963376"/>
              <a:ext cx="719094" cy="215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</p:grpSp>
      <p:pic>
        <p:nvPicPr>
          <p:cNvPr id="19463" name="Picture 12"/>
          <p:cNvPicPr>
            <a:picLocks noChangeAspect="1" noChangeArrowheads="1"/>
          </p:cNvPicPr>
          <p:nvPr/>
        </p:nvPicPr>
        <p:blipFill>
          <a:blip r:embed="rId4" cstate="print"/>
          <a:srcRect l="8507" r="6813"/>
          <a:stretch>
            <a:fillRect/>
          </a:stretch>
        </p:blipFill>
        <p:spPr bwMode="auto">
          <a:xfrm>
            <a:off x="1331913" y="1341438"/>
            <a:ext cx="62642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Box 4"/>
          <p:cNvSpPr txBox="1">
            <a:spLocks noChangeArrowheads="1"/>
          </p:cNvSpPr>
          <p:nvPr/>
        </p:nvSpPr>
        <p:spPr bwMode="auto">
          <a:xfrm>
            <a:off x="2878138" y="4365625"/>
            <a:ext cx="33115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>
                <a:latin typeface="Verdana" pitchFamily="34" charset="0"/>
              </a:rPr>
              <a:t>value of kernel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411413" y="1619250"/>
            <a:ext cx="144462" cy="14398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2916238" y="1619250"/>
            <a:ext cx="142875" cy="14398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pPr>
              <a:defRPr/>
            </a:pPr>
            <a:r>
              <a:rPr smtClean="0"/>
              <a:t>Kernel Machines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868863"/>
            <a:ext cx="4043363" cy="136842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/>
              <a:t>Advantages</a:t>
            </a:r>
          </a:p>
          <a:p>
            <a:pPr>
              <a:defRPr/>
            </a:pPr>
            <a:r>
              <a:rPr b="0"/>
              <a:t>Dimension reduction</a:t>
            </a:r>
          </a:p>
          <a:p>
            <a:pPr>
              <a:defRPr/>
            </a:pPr>
            <a:r>
              <a:rPr b="0"/>
              <a:t>Statistical power gain</a:t>
            </a:r>
          </a:p>
        </p:txBody>
      </p:sp>
      <p:sp>
        <p:nvSpPr>
          <p:cNvPr id="41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785CE20-F986-4CF2-B80D-8D48AEDA3FD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0" name="Rectangle 19"/>
          <p:cNvSpPr/>
          <p:nvPr/>
        </p:nvSpPr>
        <p:spPr>
          <a:xfrm>
            <a:off x="611188" y="1619250"/>
            <a:ext cx="144462" cy="14398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4105" name="TextBox 21"/>
          <p:cNvSpPr txBox="1">
            <a:spLocks noChangeArrowheads="1"/>
          </p:cNvSpPr>
          <p:nvPr/>
        </p:nvSpPr>
        <p:spPr bwMode="auto">
          <a:xfrm>
            <a:off x="900113" y="2122488"/>
            <a:ext cx="358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Times" pitchFamily="18" charset="0"/>
              </a:rPr>
              <a:t>=</a:t>
            </a:r>
          </a:p>
        </p:txBody>
      </p:sp>
      <p:sp>
        <p:nvSpPr>
          <p:cNvPr id="4106" name="TextBox 23"/>
          <p:cNvSpPr txBox="1">
            <a:spLocks noChangeArrowheads="1"/>
          </p:cNvSpPr>
          <p:nvPr/>
        </p:nvSpPr>
        <p:spPr bwMode="auto">
          <a:xfrm>
            <a:off x="2058988" y="2155825"/>
            <a:ext cx="3603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Times" pitchFamily="18" charset="0"/>
              </a:rPr>
              <a:t>+</a:t>
            </a:r>
          </a:p>
        </p:txBody>
      </p:sp>
      <p:sp>
        <p:nvSpPr>
          <p:cNvPr id="4107" name="TextBox 24"/>
          <p:cNvSpPr txBox="1">
            <a:spLocks noChangeArrowheads="1"/>
          </p:cNvSpPr>
          <p:nvPr/>
        </p:nvSpPr>
        <p:spPr bwMode="auto">
          <a:xfrm>
            <a:off x="2836863" y="2122488"/>
            <a:ext cx="358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ε</a:t>
            </a:r>
          </a:p>
        </p:txBody>
      </p:sp>
      <p:sp>
        <p:nvSpPr>
          <p:cNvPr id="4108" name="TextBox 26"/>
          <p:cNvSpPr txBox="1">
            <a:spLocks noChangeArrowheads="1"/>
          </p:cNvSpPr>
          <p:nvPr/>
        </p:nvSpPr>
        <p:spPr bwMode="auto">
          <a:xfrm>
            <a:off x="2351088" y="2122488"/>
            <a:ext cx="3603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f</a:t>
            </a:r>
          </a:p>
        </p:txBody>
      </p:sp>
      <p:grpSp>
        <p:nvGrpSpPr>
          <p:cNvPr id="4109" name="Group 24"/>
          <p:cNvGrpSpPr>
            <a:grpSpLocks/>
          </p:cNvGrpSpPr>
          <p:nvPr/>
        </p:nvGrpSpPr>
        <p:grpSpPr bwMode="auto">
          <a:xfrm>
            <a:off x="4572000" y="2936875"/>
            <a:ext cx="1871663" cy="585788"/>
            <a:chOff x="4283968" y="2564904"/>
            <a:chExt cx="1872208" cy="585787"/>
          </a:xfrm>
        </p:grpSpPr>
        <p:sp>
          <p:nvSpPr>
            <p:cNvPr id="4131" name="TextBox 53"/>
            <p:cNvSpPr txBox="1">
              <a:spLocks noChangeArrowheads="1"/>
            </p:cNvSpPr>
            <p:nvPr/>
          </p:nvSpPr>
          <p:spPr bwMode="auto">
            <a:xfrm>
              <a:off x="4283968" y="2564904"/>
              <a:ext cx="1872208" cy="585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 sz="3200" b="1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CA" sz="3200" i="1">
                  <a:latin typeface="Times New Roman" pitchFamily="18" charset="0"/>
                  <a:cs typeface="Times New Roman" pitchFamily="18" charset="0"/>
                </a:rPr>
                <a:t>~N</a:t>
              </a:r>
              <a:r>
                <a:rPr lang="en-CA" sz="32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CA" sz="3200" b="1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CA" sz="3200" i="1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l-GR" sz="3200" i="1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CA" sz="3200" b="1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CA" sz="320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CA" sz="3200" baseline="-250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94037" y="2709367"/>
              <a:ext cx="360467" cy="3587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</p:grpSp>
      <p:sp>
        <p:nvSpPr>
          <p:cNvPr id="4110" name="TextBox 28"/>
          <p:cNvSpPr txBox="1">
            <a:spLocks noChangeArrowheads="1"/>
          </p:cNvSpPr>
          <p:nvPr/>
        </p:nvSpPr>
        <p:spPr bwMode="auto">
          <a:xfrm>
            <a:off x="7327900" y="1770063"/>
            <a:ext cx="358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i="1">
                <a:latin typeface="Times" pitchFamily="18" charset="0"/>
              </a:rPr>
              <a:t>n</a:t>
            </a:r>
          </a:p>
        </p:txBody>
      </p:sp>
      <p:sp>
        <p:nvSpPr>
          <p:cNvPr id="4111" name="TextBox 29"/>
          <p:cNvSpPr txBox="1">
            <a:spLocks noChangeArrowheads="1"/>
          </p:cNvSpPr>
          <p:nvPr/>
        </p:nvSpPr>
        <p:spPr bwMode="auto">
          <a:xfrm>
            <a:off x="7658100" y="1487488"/>
            <a:ext cx="3603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i="1">
                <a:latin typeface="Times" pitchFamily="18" charset="0"/>
              </a:rPr>
              <a:t>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31913" y="1619250"/>
            <a:ext cx="503237" cy="14398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4113" name="TextBox 22"/>
          <p:cNvSpPr txBox="1">
            <a:spLocks noChangeArrowheads="1"/>
          </p:cNvSpPr>
          <p:nvPr/>
        </p:nvSpPr>
        <p:spPr bwMode="auto">
          <a:xfrm>
            <a:off x="1403350" y="2122488"/>
            <a:ext cx="360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X</a:t>
            </a:r>
          </a:p>
        </p:txBody>
      </p:sp>
      <p:sp>
        <p:nvSpPr>
          <p:cNvPr id="4114" name="TextBox 22"/>
          <p:cNvSpPr txBox="1">
            <a:spLocks noChangeArrowheads="1"/>
          </p:cNvSpPr>
          <p:nvPr/>
        </p:nvSpPr>
        <p:spPr bwMode="auto">
          <a:xfrm>
            <a:off x="539750" y="2093913"/>
            <a:ext cx="360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y</a:t>
            </a:r>
          </a:p>
        </p:txBody>
      </p:sp>
      <p:sp>
        <p:nvSpPr>
          <p:cNvPr id="4115" name="TextBox 23"/>
          <p:cNvSpPr txBox="1">
            <a:spLocks noChangeArrowheads="1"/>
          </p:cNvSpPr>
          <p:nvPr/>
        </p:nvSpPr>
        <p:spPr bwMode="auto">
          <a:xfrm>
            <a:off x="2592388" y="2144713"/>
            <a:ext cx="3603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Times" pitchFamily="18" charset="0"/>
              </a:rPr>
              <a:t>+</a:t>
            </a:r>
          </a:p>
        </p:txBody>
      </p:sp>
      <p:sp>
        <p:nvSpPr>
          <p:cNvPr id="21" name="Rectangle 20"/>
          <p:cNvSpPr/>
          <p:nvPr/>
        </p:nvSpPr>
        <p:spPr>
          <a:xfrm rot="16200000">
            <a:off x="1727200" y="2263775"/>
            <a:ext cx="504825" cy="1428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4117" name="TextBox 22"/>
          <p:cNvSpPr txBox="1">
            <a:spLocks noChangeArrowheads="1"/>
          </p:cNvSpPr>
          <p:nvPr/>
        </p:nvSpPr>
        <p:spPr bwMode="auto">
          <a:xfrm>
            <a:off x="1835150" y="2112963"/>
            <a:ext cx="360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β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96188" y="1803400"/>
            <a:ext cx="360362" cy="358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4119" name="Content Placeholder 2"/>
          <p:cNvSpPr txBox="1">
            <a:spLocks/>
          </p:cNvSpPr>
          <p:nvPr/>
        </p:nvSpPr>
        <p:spPr bwMode="auto">
          <a:xfrm>
            <a:off x="323850" y="1168400"/>
            <a:ext cx="34559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b="1">
                <a:solidFill>
                  <a:srgbClr val="002060"/>
                </a:solidFill>
                <a:latin typeface="Verdana" pitchFamily="34" charset="0"/>
              </a:rPr>
              <a:t>Model </a:t>
            </a:r>
            <a:r>
              <a:rPr lang="en-US">
                <a:solidFill>
                  <a:srgbClr val="002060"/>
                </a:solidFill>
                <a:latin typeface="Verdana" pitchFamily="34" charset="0"/>
              </a:rPr>
              <a:t>(Liu et al., 2007)</a:t>
            </a:r>
          </a:p>
        </p:txBody>
      </p:sp>
      <p:sp>
        <p:nvSpPr>
          <p:cNvPr id="4120" name="Content Placeholder 2"/>
          <p:cNvSpPr txBox="1">
            <a:spLocks/>
          </p:cNvSpPr>
          <p:nvPr/>
        </p:nvSpPr>
        <p:spPr bwMode="auto">
          <a:xfrm>
            <a:off x="4427538" y="1165225"/>
            <a:ext cx="25923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b="1">
                <a:solidFill>
                  <a:srgbClr val="002060"/>
                </a:solidFill>
                <a:latin typeface="Verdana" pitchFamily="34" charset="0"/>
              </a:rPr>
              <a:t>Kernel Estimation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6875463" y="1844675"/>
            <a:ext cx="360362" cy="28892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4122" name="Content Placeholder 2"/>
          <p:cNvSpPr txBox="1">
            <a:spLocks/>
          </p:cNvSpPr>
          <p:nvPr/>
        </p:nvSpPr>
        <p:spPr bwMode="auto">
          <a:xfrm>
            <a:off x="4427538" y="2565400"/>
            <a:ext cx="25923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b="1">
                <a:solidFill>
                  <a:srgbClr val="002060"/>
                </a:solidFill>
                <a:latin typeface="Verdana" pitchFamily="34" charset="0"/>
              </a:rPr>
              <a:t>Random Effect</a:t>
            </a:r>
          </a:p>
        </p:txBody>
      </p:sp>
      <p:sp>
        <p:nvSpPr>
          <p:cNvPr id="4123" name="Content Placeholder 2"/>
          <p:cNvSpPr txBox="1">
            <a:spLocks/>
          </p:cNvSpPr>
          <p:nvPr/>
        </p:nvSpPr>
        <p:spPr bwMode="auto">
          <a:xfrm>
            <a:off x="5292725" y="4868863"/>
            <a:ext cx="3743325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1">
                <a:solidFill>
                  <a:srgbClr val="002060"/>
                </a:solidFill>
                <a:latin typeface="Verdana" pitchFamily="34" charset="0"/>
              </a:rPr>
              <a:t>Challenges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>
                <a:solidFill>
                  <a:srgbClr val="002060"/>
                </a:solidFill>
                <a:latin typeface="Verdana" pitchFamily="34" charset="0"/>
              </a:rPr>
              <a:t>Variable selection?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>
                <a:solidFill>
                  <a:srgbClr val="002060"/>
                </a:solidFill>
                <a:latin typeface="Verdana" pitchFamily="34" charset="0"/>
              </a:rPr>
              <a:t>Interactions?</a:t>
            </a:r>
          </a:p>
        </p:txBody>
      </p:sp>
      <p:sp>
        <p:nvSpPr>
          <p:cNvPr id="4124" name="Content Placeholder 2"/>
          <p:cNvSpPr txBox="1">
            <a:spLocks/>
          </p:cNvSpPr>
          <p:nvPr/>
        </p:nvSpPr>
        <p:spPr bwMode="auto">
          <a:xfrm>
            <a:off x="1258888" y="3500438"/>
            <a:ext cx="18716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b="1">
                <a:solidFill>
                  <a:srgbClr val="002060"/>
                </a:solidFill>
                <a:latin typeface="Verdana" pitchFamily="34" charset="0"/>
              </a:rPr>
              <a:t>Inference</a:t>
            </a:r>
          </a:p>
        </p:txBody>
      </p:sp>
      <p:sp>
        <p:nvSpPr>
          <p:cNvPr id="4125" name="TextBox 53"/>
          <p:cNvSpPr txBox="1">
            <a:spLocks noChangeArrowheads="1"/>
          </p:cNvSpPr>
          <p:nvPr/>
        </p:nvSpPr>
        <p:spPr bwMode="auto">
          <a:xfrm>
            <a:off x="1331913" y="3860800"/>
            <a:ext cx="16208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3200" i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CA" sz="32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CA" sz="320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CA" sz="32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3200" i="1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CA" sz="32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3200">
                <a:latin typeface="Times New Roman" pitchFamily="18" charset="0"/>
                <a:cs typeface="Times New Roman" pitchFamily="18" charset="0"/>
              </a:rPr>
              <a:t>= 0</a:t>
            </a:r>
            <a:endParaRPr lang="en-CA" sz="3200" baseline="-2500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492500" y="3702050"/>
          <a:ext cx="5095875" cy="949325"/>
        </p:xfrm>
        <a:graphic>
          <a:graphicData uri="http://schemas.openxmlformats.org/presentationml/2006/ole">
            <p:oleObj spid="_x0000_s4098" name="Equation" r:id="rId4" imgW="2044440" imgH="380880" progId="Equation.3">
              <p:embed/>
            </p:oleObj>
          </a:graphicData>
        </a:graphic>
      </p:graphicFrame>
      <p:grpSp>
        <p:nvGrpSpPr>
          <p:cNvPr id="4126" name="Group 41"/>
          <p:cNvGrpSpPr>
            <a:grpSpLocks/>
          </p:cNvGrpSpPr>
          <p:nvPr/>
        </p:nvGrpSpPr>
        <p:grpSpPr bwMode="auto">
          <a:xfrm>
            <a:off x="4629150" y="1706563"/>
            <a:ext cx="1800225" cy="785812"/>
            <a:chOff x="6780063" y="2420888"/>
            <a:chExt cx="2999715" cy="1253578"/>
          </a:xfrm>
        </p:grpSpPr>
        <p:sp>
          <p:nvSpPr>
            <p:cNvPr id="35" name="Rectangle 34"/>
            <p:cNvSpPr/>
            <p:nvPr/>
          </p:nvSpPr>
          <p:spPr>
            <a:xfrm>
              <a:off x="6803871" y="2420888"/>
              <a:ext cx="2880678" cy="3596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cxnSp>
          <p:nvCxnSpPr>
            <p:cNvPr id="36" name="Straight Connector 35"/>
            <p:cNvCxnSpPr>
              <a:stCxn id="35" idx="0"/>
              <a:endCxn id="35" idx="2"/>
            </p:cNvCxnSpPr>
            <p:nvPr/>
          </p:nvCxnSpPr>
          <p:spPr>
            <a:xfrm>
              <a:off x="8242888" y="2420888"/>
              <a:ext cx="0" cy="3596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Left Brace 36"/>
            <p:cNvSpPr/>
            <p:nvPr/>
          </p:nvSpPr>
          <p:spPr>
            <a:xfrm rot="16200000">
              <a:off x="8101125" y="1559221"/>
              <a:ext cx="286170" cy="2880678"/>
            </a:xfrm>
            <a:prstGeom prst="leftBrac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4130" name="Rectangle 63"/>
            <p:cNvSpPr>
              <a:spLocks noChangeArrowheads="1"/>
            </p:cNvSpPr>
            <p:nvPr/>
          </p:nvSpPr>
          <p:spPr bwMode="auto">
            <a:xfrm>
              <a:off x="6780063" y="3086071"/>
              <a:ext cx="2999715" cy="588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CA"/>
                <a:t>Gene </a:t>
              </a:r>
              <a:r>
                <a:rPr lang="en-CA" i="1"/>
                <a:t>i</a:t>
              </a:r>
              <a:r>
                <a:rPr lang="en-CA"/>
                <a:t>’s TSS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pPr>
              <a:defRPr/>
            </a:pPr>
            <a:r>
              <a:rPr smtClean="0"/>
              <a:t>Interaction Kernel Machines</a:t>
            </a:r>
            <a:endParaRPr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5FD17FB-1AC8-4D99-85FB-3E624FD3E4C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5" name="Rectangle 14"/>
          <p:cNvSpPr/>
          <p:nvPr/>
        </p:nvSpPr>
        <p:spPr>
          <a:xfrm>
            <a:off x="2925763" y="2154238"/>
            <a:ext cx="144462" cy="14398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4279900" y="2154238"/>
            <a:ext cx="144463" cy="14398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1125538" y="2154238"/>
            <a:ext cx="144462" cy="14398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487" name="TextBox 21"/>
          <p:cNvSpPr txBox="1">
            <a:spLocks noChangeArrowheads="1"/>
          </p:cNvSpPr>
          <p:nvPr/>
        </p:nvSpPr>
        <p:spPr bwMode="auto">
          <a:xfrm>
            <a:off x="1414463" y="2657475"/>
            <a:ext cx="358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Times" pitchFamily="18" charset="0"/>
              </a:rPr>
              <a:t>=</a:t>
            </a:r>
          </a:p>
        </p:txBody>
      </p:sp>
      <p:sp>
        <p:nvSpPr>
          <p:cNvPr id="20488" name="TextBox 23"/>
          <p:cNvSpPr txBox="1">
            <a:spLocks noChangeArrowheads="1"/>
          </p:cNvSpPr>
          <p:nvPr/>
        </p:nvSpPr>
        <p:spPr bwMode="auto">
          <a:xfrm>
            <a:off x="2573338" y="2690813"/>
            <a:ext cx="3603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Times" pitchFamily="18" charset="0"/>
              </a:rPr>
              <a:t>+</a:t>
            </a:r>
          </a:p>
        </p:txBody>
      </p:sp>
      <p:sp>
        <p:nvSpPr>
          <p:cNvPr id="20489" name="TextBox 24"/>
          <p:cNvSpPr txBox="1">
            <a:spLocks noChangeArrowheads="1"/>
          </p:cNvSpPr>
          <p:nvPr/>
        </p:nvSpPr>
        <p:spPr bwMode="auto">
          <a:xfrm>
            <a:off x="4202113" y="2657475"/>
            <a:ext cx="358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ε</a:t>
            </a:r>
          </a:p>
        </p:txBody>
      </p:sp>
      <p:sp>
        <p:nvSpPr>
          <p:cNvPr id="20490" name="TextBox 26"/>
          <p:cNvSpPr txBox="1">
            <a:spLocks noChangeArrowheads="1"/>
          </p:cNvSpPr>
          <p:nvPr/>
        </p:nvSpPr>
        <p:spPr bwMode="auto">
          <a:xfrm>
            <a:off x="2814638" y="2657475"/>
            <a:ext cx="420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G</a:t>
            </a:r>
          </a:p>
        </p:txBody>
      </p:sp>
      <p:sp>
        <p:nvSpPr>
          <p:cNvPr id="20491" name="TextBox 28"/>
          <p:cNvSpPr txBox="1">
            <a:spLocks noChangeArrowheads="1"/>
          </p:cNvSpPr>
          <p:nvPr/>
        </p:nvSpPr>
        <p:spPr bwMode="auto">
          <a:xfrm>
            <a:off x="7842250" y="2305050"/>
            <a:ext cx="358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i="1">
                <a:latin typeface="Times" pitchFamily="18" charset="0"/>
              </a:rPr>
              <a:t>n</a:t>
            </a:r>
          </a:p>
        </p:txBody>
      </p:sp>
      <p:sp>
        <p:nvSpPr>
          <p:cNvPr id="20492" name="TextBox 29"/>
          <p:cNvSpPr txBox="1">
            <a:spLocks noChangeArrowheads="1"/>
          </p:cNvSpPr>
          <p:nvPr/>
        </p:nvSpPr>
        <p:spPr bwMode="auto">
          <a:xfrm>
            <a:off x="8172450" y="2022475"/>
            <a:ext cx="3603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i="1">
                <a:latin typeface="Times" pitchFamily="18" charset="0"/>
              </a:rPr>
              <a:t>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46263" y="2154238"/>
            <a:ext cx="503237" cy="14398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494" name="TextBox 22"/>
          <p:cNvSpPr txBox="1">
            <a:spLocks noChangeArrowheads="1"/>
          </p:cNvSpPr>
          <p:nvPr/>
        </p:nvSpPr>
        <p:spPr bwMode="auto">
          <a:xfrm>
            <a:off x="1917700" y="2657475"/>
            <a:ext cx="360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X</a:t>
            </a:r>
          </a:p>
        </p:txBody>
      </p:sp>
      <p:sp>
        <p:nvSpPr>
          <p:cNvPr id="20495" name="TextBox 22"/>
          <p:cNvSpPr txBox="1">
            <a:spLocks noChangeArrowheads="1"/>
          </p:cNvSpPr>
          <p:nvPr/>
        </p:nvSpPr>
        <p:spPr bwMode="auto">
          <a:xfrm>
            <a:off x="1054100" y="2628900"/>
            <a:ext cx="360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y</a:t>
            </a:r>
          </a:p>
        </p:txBody>
      </p:sp>
      <p:sp>
        <p:nvSpPr>
          <p:cNvPr id="20496" name="TextBox 23"/>
          <p:cNvSpPr txBox="1">
            <a:spLocks noChangeArrowheads="1"/>
          </p:cNvSpPr>
          <p:nvPr/>
        </p:nvSpPr>
        <p:spPr bwMode="auto">
          <a:xfrm>
            <a:off x="4006850" y="2679700"/>
            <a:ext cx="358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Times" pitchFamily="18" charset="0"/>
              </a:rPr>
              <a:t>+</a:t>
            </a:r>
          </a:p>
        </p:txBody>
      </p:sp>
      <p:sp>
        <p:nvSpPr>
          <p:cNvPr id="31" name="Rectangle 30"/>
          <p:cNvSpPr/>
          <p:nvPr/>
        </p:nvSpPr>
        <p:spPr>
          <a:xfrm rot="16200000">
            <a:off x="2241550" y="2798763"/>
            <a:ext cx="504825" cy="1428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498" name="TextBox 22"/>
          <p:cNvSpPr txBox="1">
            <a:spLocks noChangeArrowheads="1"/>
          </p:cNvSpPr>
          <p:nvPr/>
        </p:nvSpPr>
        <p:spPr bwMode="auto">
          <a:xfrm>
            <a:off x="2349500" y="2647950"/>
            <a:ext cx="360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β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10538" y="2338388"/>
            <a:ext cx="360362" cy="358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34" name="Rectangle 33"/>
          <p:cNvSpPr/>
          <p:nvPr/>
        </p:nvSpPr>
        <p:spPr>
          <a:xfrm>
            <a:off x="5373688" y="2338388"/>
            <a:ext cx="1873250" cy="3603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501" name="TextBox 11"/>
          <p:cNvSpPr txBox="1">
            <a:spLocks noChangeArrowheads="1"/>
          </p:cNvSpPr>
          <p:nvPr/>
        </p:nvSpPr>
        <p:spPr bwMode="auto">
          <a:xfrm>
            <a:off x="5086350" y="2308225"/>
            <a:ext cx="360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i="1">
                <a:latin typeface="Times" pitchFamily="18" charset="0"/>
              </a:rPr>
              <a:t>n</a:t>
            </a:r>
          </a:p>
        </p:txBody>
      </p:sp>
      <p:sp>
        <p:nvSpPr>
          <p:cNvPr id="20502" name="TextBox 12"/>
          <p:cNvSpPr txBox="1">
            <a:spLocks noChangeArrowheads="1"/>
          </p:cNvSpPr>
          <p:nvPr/>
        </p:nvSpPr>
        <p:spPr bwMode="auto">
          <a:xfrm>
            <a:off x="6094413" y="1968500"/>
            <a:ext cx="3603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i="1">
                <a:latin typeface="Times" pitchFamily="18" charset="0"/>
              </a:rPr>
              <a:t>q</a:t>
            </a:r>
          </a:p>
        </p:txBody>
      </p:sp>
      <p:sp>
        <p:nvSpPr>
          <p:cNvPr id="20503" name="Content Placeholder 2"/>
          <p:cNvSpPr txBox="1">
            <a:spLocks/>
          </p:cNvSpPr>
          <p:nvPr/>
        </p:nvSpPr>
        <p:spPr bwMode="auto">
          <a:xfrm>
            <a:off x="838200" y="1703388"/>
            <a:ext cx="34559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b="1">
                <a:solidFill>
                  <a:srgbClr val="002060"/>
                </a:solidFill>
                <a:latin typeface="Verdana" pitchFamily="34" charset="0"/>
              </a:rPr>
              <a:t>Model </a:t>
            </a:r>
            <a:r>
              <a:rPr lang="en-US">
                <a:solidFill>
                  <a:srgbClr val="002060"/>
                </a:solidFill>
                <a:latin typeface="Verdana" pitchFamily="34" charset="0"/>
              </a:rPr>
              <a:t>(Ge et al., 2015)</a:t>
            </a:r>
          </a:p>
        </p:txBody>
      </p:sp>
      <p:sp>
        <p:nvSpPr>
          <p:cNvPr id="20504" name="Content Placeholder 2"/>
          <p:cNvSpPr txBox="1">
            <a:spLocks/>
          </p:cNvSpPr>
          <p:nvPr/>
        </p:nvSpPr>
        <p:spPr bwMode="auto">
          <a:xfrm>
            <a:off x="4941888" y="1700213"/>
            <a:ext cx="25923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b="1">
                <a:solidFill>
                  <a:srgbClr val="002060"/>
                </a:solidFill>
                <a:latin typeface="Verdana" pitchFamily="34" charset="0"/>
              </a:rPr>
              <a:t>Kernel Estimation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7389813" y="2379663"/>
            <a:ext cx="360362" cy="28892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3348038" y="2163763"/>
            <a:ext cx="144462" cy="14398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42" name="Rectangle 41"/>
          <p:cNvSpPr/>
          <p:nvPr/>
        </p:nvSpPr>
        <p:spPr>
          <a:xfrm>
            <a:off x="3790950" y="2163763"/>
            <a:ext cx="142875" cy="1439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508" name="TextBox 23"/>
          <p:cNvSpPr txBox="1">
            <a:spLocks noChangeArrowheads="1"/>
          </p:cNvSpPr>
          <p:nvPr/>
        </p:nvSpPr>
        <p:spPr bwMode="auto">
          <a:xfrm>
            <a:off x="3059113" y="2668588"/>
            <a:ext cx="3603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Times" pitchFamily="18" charset="0"/>
              </a:rPr>
              <a:t>+</a:t>
            </a:r>
          </a:p>
        </p:txBody>
      </p:sp>
      <p:sp>
        <p:nvSpPr>
          <p:cNvPr id="20509" name="TextBox 23"/>
          <p:cNvSpPr txBox="1">
            <a:spLocks noChangeArrowheads="1"/>
          </p:cNvSpPr>
          <p:nvPr/>
        </p:nvSpPr>
        <p:spPr bwMode="auto">
          <a:xfrm>
            <a:off x="3430588" y="2668588"/>
            <a:ext cx="3603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Times" pitchFamily="18" charset="0"/>
              </a:rPr>
              <a:t>+</a:t>
            </a:r>
          </a:p>
        </p:txBody>
      </p:sp>
      <p:sp>
        <p:nvSpPr>
          <p:cNvPr id="20510" name="TextBox 26"/>
          <p:cNvSpPr txBox="1">
            <a:spLocks noChangeArrowheads="1"/>
          </p:cNvSpPr>
          <p:nvPr/>
        </p:nvSpPr>
        <p:spPr bwMode="auto">
          <a:xfrm>
            <a:off x="3232150" y="2668588"/>
            <a:ext cx="4222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E</a:t>
            </a:r>
          </a:p>
        </p:txBody>
      </p:sp>
      <p:sp>
        <p:nvSpPr>
          <p:cNvPr id="20511" name="TextBox 26"/>
          <p:cNvSpPr txBox="1">
            <a:spLocks noChangeArrowheads="1"/>
          </p:cNvSpPr>
          <p:nvPr/>
        </p:nvSpPr>
        <p:spPr bwMode="auto">
          <a:xfrm>
            <a:off x="3573463" y="2668588"/>
            <a:ext cx="576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G</a:t>
            </a:r>
            <a:r>
              <a:rPr lang="en-CA" baseline="-25000">
                <a:latin typeface="Times" pitchFamily="18" charset="0"/>
              </a:rPr>
              <a:t>×</a:t>
            </a:r>
            <a:r>
              <a:rPr lang="en-CA" i="1" baseline="-25000">
                <a:latin typeface="Times" pitchFamily="18" charset="0"/>
              </a:rPr>
              <a:t>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311900" y="3100388"/>
            <a:ext cx="935038" cy="3603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513" name="TextBox 14"/>
          <p:cNvSpPr txBox="1">
            <a:spLocks noChangeArrowheads="1"/>
          </p:cNvSpPr>
          <p:nvPr/>
        </p:nvSpPr>
        <p:spPr bwMode="auto">
          <a:xfrm>
            <a:off x="6670675" y="2740025"/>
            <a:ext cx="360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i="1">
                <a:latin typeface="Times" pitchFamily="18" charset="0"/>
              </a:rPr>
              <a:t>l</a:t>
            </a:r>
          </a:p>
        </p:txBody>
      </p:sp>
      <p:sp>
        <p:nvSpPr>
          <p:cNvPr id="20514" name="TextBox 16"/>
          <p:cNvSpPr txBox="1">
            <a:spLocks noChangeArrowheads="1"/>
          </p:cNvSpPr>
          <p:nvPr/>
        </p:nvSpPr>
        <p:spPr bwMode="auto">
          <a:xfrm>
            <a:off x="6037263" y="3090863"/>
            <a:ext cx="3603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i="1">
                <a:latin typeface="Times" pitchFamily="18" charset="0"/>
              </a:rPr>
              <a:t>n</a:t>
            </a:r>
          </a:p>
        </p:txBody>
      </p:sp>
      <p:sp>
        <p:nvSpPr>
          <p:cNvPr id="52" name="Right Arrow 51"/>
          <p:cNvSpPr/>
          <p:nvPr/>
        </p:nvSpPr>
        <p:spPr>
          <a:xfrm>
            <a:off x="7389813" y="3100388"/>
            <a:ext cx="360362" cy="28733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53" name="Rectangle 52"/>
          <p:cNvSpPr/>
          <p:nvPr/>
        </p:nvSpPr>
        <p:spPr>
          <a:xfrm>
            <a:off x="8110538" y="3100388"/>
            <a:ext cx="360362" cy="3603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517" name="TextBox 28"/>
          <p:cNvSpPr txBox="1">
            <a:spLocks noChangeArrowheads="1"/>
          </p:cNvSpPr>
          <p:nvPr/>
        </p:nvSpPr>
        <p:spPr bwMode="auto">
          <a:xfrm>
            <a:off x="7851775" y="3024188"/>
            <a:ext cx="358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i="1">
                <a:latin typeface="Times" pitchFamily="18" charset="0"/>
              </a:rPr>
              <a:t>n</a:t>
            </a:r>
          </a:p>
        </p:txBody>
      </p:sp>
      <p:sp>
        <p:nvSpPr>
          <p:cNvPr id="20518" name="TextBox 29"/>
          <p:cNvSpPr txBox="1">
            <a:spLocks noChangeArrowheads="1"/>
          </p:cNvSpPr>
          <p:nvPr/>
        </p:nvSpPr>
        <p:spPr bwMode="auto">
          <a:xfrm>
            <a:off x="8161338" y="2771775"/>
            <a:ext cx="3603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i="1">
                <a:latin typeface="Times" pitchFamily="18" charset="0"/>
              </a:rPr>
              <a:t>n</a:t>
            </a:r>
          </a:p>
        </p:txBody>
      </p:sp>
      <p:grpSp>
        <p:nvGrpSpPr>
          <p:cNvPr id="20519" name="Group 53"/>
          <p:cNvGrpSpPr>
            <a:grpSpLocks/>
          </p:cNvGrpSpPr>
          <p:nvPr/>
        </p:nvGrpSpPr>
        <p:grpSpPr bwMode="auto">
          <a:xfrm>
            <a:off x="1692275" y="4437063"/>
            <a:ext cx="5759450" cy="1223962"/>
            <a:chOff x="1692275" y="4437063"/>
            <a:chExt cx="5759450" cy="1223962"/>
          </a:xfrm>
        </p:grpSpPr>
        <p:sp>
          <p:nvSpPr>
            <p:cNvPr id="20521" name="TextBox 28"/>
            <p:cNvSpPr txBox="1">
              <a:spLocks noChangeArrowheads="1"/>
            </p:cNvSpPr>
            <p:nvPr/>
          </p:nvSpPr>
          <p:spPr bwMode="auto">
            <a:xfrm>
              <a:off x="3132138" y="5110163"/>
              <a:ext cx="35877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 i="1">
                  <a:latin typeface="Times" pitchFamily="18" charset="0"/>
                </a:rPr>
                <a:t>n</a:t>
              </a:r>
            </a:p>
          </p:txBody>
        </p:sp>
        <p:sp>
          <p:nvSpPr>
            <p:cNvPr id="20522" name="TextBox 29"/>
            <p:cNvSpPr txBox="1">
              <a:spLocks noChangeArrowheads="1"/>
            </p:cNvSpPr>
            <p:nvPr/>
          </p:nvSpPr>
          <p:spPr bwMode="auto">
            <a:xfrm>
              <a:off x="3398838" y="4826000"/>
              <a:ext cx="360362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 i="1">
                  <a:latin typeface="Times" pitchFamily="18" charset="0"/>
                </a:rPr>
                <a:t>n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00425" y="5141913"/>
              <a:ext cx="360363" cy="3603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319588" y="5132388"/>
              <a:ext cx="360362" cy="36036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20525" name="TextBox 28"/>
            <p:cNvSpPr txBox="1">
              <a:spLocks noChangeArrowheads="1"/>
            </p:cNvSpPr>
            <p:nvPr/>
          </p:nvSpPr>
          <p:spPr bwMode="auto">
            <a:xfrm>
              <a:off x="4060825" y="5056188"/>
              <a:ext cx="35877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 i="1">
                  <a:latin typeface="Times" pitchFamily="18" charset="0"/>
                </a:rPr>
                <a:t>n</a:t>
              </a:r>
            </a:p>
          </p:txBody>
        </p:sp>
        <p:sp>
          <p:nvSpPr>
            <p:cNvPr id="20526" name="TextBox 29"/>
            <p:cNvSpPr txBox="1">
              <a:spLocks noChangeArrowheads="1"/>
            </p:cNvSpPr>
            <p:nvPr/>
          </p:nvSpPr>
          <p:spPr bwMode="auto">
            <a:xfrm>
              <a:off x="4349750" y="4814888"/>
              <a:ext cx="360363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 i="1">
                  <a:latin typeface="Times" pitchFamily="18" charset="0"/>
                </a:rPr>
                <a:t>n</a:t>
              </a:r>
            </a:p>
          </p:txBody>
        </p:sp>
        <p:sp>
          <p:nvSpPr>
            <p:cNvPr id="62" name="Right Arrow 61"/>
            <p:cNvSpPr/>
            <p:nvPr/>
          </p:nvSpPr>
          <p:spPr>
            <a:xfrm>
              <a:off x="4830763" y="5141913"/>
              <a:ext cx="360362" cy="288925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51488" y="5132388"/>
              <a:ext cx="360362" cy="358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20529" name="TextBox 28"/>
            <p:cNvSpPr txBox="1">
              <a:spLocks noChangeArrowheads="1"/>
            </p:cNvSpPr>
            <p:nvPr/>
          </p:nvSpPr>
          <p:spPr bwMode="auto">
            <a:xfrm>
              <a:off x="5292725" y="5054600"/>
              <a:ext cx="3587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 i="1">
                  <a:latin typeface="Times" pitchFamily="18" charset="0"/>
                </a:rPr>
                <a:t>n</a:t>
              </a:r>
            </a:p>
          </p:txBody>
        </p:sp>
        <p:sp>
          <p:nvSpPr>
            <p:cNvPr id="20530" name="TextBox 29"/>
            <p:cNvSpPr txBox="1">
              <a:spLocks noChangeArrowheads="1"/>
            </p:cNvSpPr>
            <p:nvPr/>
          </p:nvSpPr>
          <p:spPr bwMode="auto">
            <a:xfrm>
              <a:off x="5551488" y="4803775"/>
              <a:ext cx="360362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 i="1">
                  <a:latin typeface="Times" pitchFamily="18" charset="0"/>
                </a:rPr>
                <a:t>n</a:t>
              </a:r>
            </a:p>
          </p:txBody>
        </p:sp>
        <p:sp>
          <p:nvSpPr>
            <p:cNvPr id="20531" name="TextBox 29"/>
            <p:cNvSpPr txBox="1">
              <a:spLocks noChangeArrowheads="1"/>
            </p:cNvSpPr>
            <p:nvPr/>
          </p:nvSpPr>
          <p:spPr bwMode="auto">
            <a:xfrm>
              <a:off x="3844925" y="5087938"/>
              <a:ext cx="360363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 i="1">
                  <a:latin typeface="Times" pitchFamily="18" charset="0"/>
                </a:rPr>
                <a:t>◦</a:t>
              </a:r>
            </a:p>
          </p:txBody>
        </p:sp>
        <p:sp>
          <p:nvSpPr>
            <p:cNvPr id="20532" name="Content Placeholder 2"/>
            <p:cNvSpPr txBox="1">
              <a:spLocks/>
            </p:cNvSpPr>
            <p:nvPr/>
          </p:nvSpPr>
          <p:spPr bwMode="auto">
            <a:xfrm>
              <a:off x="3203575" y="4484688"/>
              <a:ext cx="2736850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b="1">
                  <a:solidFill>
                    <a:srgbClr val="002060"/>
                  </a:solidFill>
                  <a:latin typeface="Verdana" pitchFamily="34" charset="0"/>
                </a:rPr>
                <a:t>Interaction Kernel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1692275" y="4437063"/>
              <a:ext cx="5759450" cy="122396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</p:grpSp>
      <p:sp>
        <p:nvSpPr>
          <p:cNvPr id="20520" name="Rectangle 53"/>
          <p:cNvSpPr>
            <a:spLocks noChangeArrowheads="1"/>
          </p:cNvSpPr>
          <p:nvPr/>
        </p:nvSpPr>
        <p:spPr bwMode="auto">
          <a:xfrm>
            <a:off x="5329238" y="5661025"/>
            <a:ext cx="3706812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400"/>
              <a:t>Based on how the reproducing kernel of a tensor product of two RKHSs is the product of the two reproducing kernels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pPr>
              <a:defRPr/>
            </a:pPr>
            <a:r>
              <a:rPr smtClean="0"/>
              <a:t>ROSMAP Project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538" y="908050"/>
            <a:ext cx="8686800" cy="1152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t>Data</a:t>
            </a:r>
          </a:p>
          <a:p>
            <a:r>
              <a:rPr b="0"/>
              <a:t>~500 Alzheimer's disease subjects</a:t>
            </a:r>
          </a:p>
          <a:p>
            <a:r>
              <a:rPr b="0"/>
              <a:t>SNP, methylation, acetylation, expression, pathology</a:t>
            </a:r>
          </a:p>
          <a:p>
            <a:r>
              <a:rPr b="0"/>
              <a:t>Confounds: age, sex, population structure, 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755650" y="2924175"/>
            <a:ext cx="2016125" cy="431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SNP</a:t>
            </a:r>
          </a:p>
        </p:txBody>
      </p:sp>
      <p:sp>
        <p:nvSpPr>
          <p:cNvPr id="8" name="Rectangle 7"/>
          <p:cNvSpPr/>
          <p:nvPr/>
        </p:nvSpPr>
        <p:spPr>
          <a:xfrm>
            <a:off x="752475" y="3644900"/>
            <a:ext cx="1874838" cy="431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Methylation</a:t>
            </a:r>
            <a:endParaRPr lang="en-CA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7238" y="4365625"/>
            <a:ext cx="1438275" cy="431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Acetylation</a:t>
            </a:r>
            <a:endParaRPr lang="en-CA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511" name="TextBox 11"/>
          <p:cNvSpPr txBox="1">
            <a:spLocks noChangeArrowheads="1"/>
          </p:cNvSpPr>
          <p:nvPr/>
        </p:nvSpPr>
        <p:spPr bwMode="auto">
          <a:xfrm>
            <a:off x="323850" y="5129213"/>
            <a:ext cx="6477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200">
                <a:latin typeface="Verdana" pitchFamily="34" charset="0"/>
              </a:rPr>
              <a:t>378</a:t>
            </a:r>
          </a:p>
        </p:txBody>
      </p:sp>
      <p:sp>
        <p:nvSpPr>
          <p:cNvPr id="16" name="Rectangle 15"/>
          <p:cNvSpPr/>
          <p:nvPr/>
        </p:nvSpPr>
        <p:spPr>
          <a:xfrm rot="5400000">
            <a:off x="1151620" y="4661244"/>
            <a:ext cx="432048" cy="1224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CA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Expression</a:t>
            </a:r>
          </a:p>
        </p:txBody>
      </p:sp>
      <p:sp>
        <p:nvSpPr>
          <p:cNvPr id="21513" name="TextBox 11"/>
          <p:cNvSpPr txBox="1">
            <a:spLocks noChangeArrowheads="1"/>
          </p:cNvSpPr>
          <p:nvPr/>
        </p:nvSpPr>
        <p:spPr bwMode="auto">
          <a:xfrm>
            <a:off x="900113" y="4841875"/>
            <a:ext cx="8556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1200">
                <a:latin typeface="Verdana" pitchFamily="34" charset="0"/>
              </a:rPr>
              <a:t>13484</a:t>
            </a:r>
          </a:p>
        </p:txBody>
      </p:sp>
      <p:sp>
        <p:nvSpPr>
          <p:cNvPr id="21514" name="TextBox 11"/>
          <p:cNvSpPr txBox="1">
            <a:spLocks noChangeArrowheads="1"/>
          </p:cNvSpPr>
          <p:nvPr/>
        </p:nvSpPr>
        <p:spPr bwMode="auto">
          <a:xfrm>
            <a:off x="323850" y="3008313"/>
            <a:ext cx="647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200">
                <a:latin typeface="Verdana" pitchFamily="34" charset="0"/>
              </a:rPr>
              <a:t>378</a:t>
            </a:r>
          </a:p>
        </p:txBody>
      </p:sp>
      <p:sp>
        <p:nvSpPr>
          <p:cNvPr id="21515" name="TextBox 11"/>
          <p:cNvSpPr txBox="1">
            <a:spLocks noChangeArrowheads="1"/>
          </p:cNvSpPr>
          <p:nvPr/>
        </p:nvSpPr>
        <p:spPr bwMode="auto">
          <a:xfrm>
            <a:off x="323850" y="3727450"/>
            <a:ext cx="6477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200">
                <a:latin typeface="Verdana" pitchFamily="34" charset="0"/>
              </a:rPr>
              <a:t>378</a:t>
            </a:r>
          </a:p>
        </p:txBody>
      </p:sp>
      <p:sp>
        <p:nvSpPr>
          <p:cNvPr id="21516" name="TextBox 11"/>
          <p:cNvSpPr txBox="1">
            <a:spLocks noChangeArrowheads="1"/>
          </p:cNvSpPr>
          <p:nvPr/>
        </p:nvSpPr>
        <p:spPr bwMode="auto">
          <a:xfrm>
            <a:off x="323850" y="4437063"/>
            <a:ext cx="647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200">
                <a:latin typeface="Verdana" pitchFamily="34" charset="0"/>
              </a:rPr>
              <a:t>378</a:t>
            </a:r>
          </a:p>
        </p:txBody>
      </p:sp>
      <p:sp>
        <p:nvSpPr>
          <p:cNvPr id="21517" name="TextBox 11"/>
          <p:cNvSpPr txBox="1">
            <a:spLocks noChangeArrowheads="1"/>
          </p:cNvSpPr>
          <p:nvPr/>
        </p:nvSpPr>
        <p:spPr bwMode="auto">
          <a:xfrm>
            <a:off x="1339850" y="2708275"/>
            <a:ext cx="85566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1200">
                <a:latin typeface="Verdana" pitchFamily="34" charset="0"/>
              </a:rPr>
              <a:t>526214</a:t>
            </a:r>
          </a:p>
        </p:txBody>
      </p:sp>
      <p:sp>
        <p:nvSpPr>
          <p:cNvPr id="21518" name="TextBox 11"/>
          <p:cNvSpPr txBox="1">
            <a:spLocks noChangeArrowheads="1"/>
          </p:cNvSpPr>
          <p:nvPr/>
        </p:nvSpPr>
        <p:spPr bwMode="auto">
          <a:xfrm>
            <a:off x="1268413" y="3429000"/>
            <a:ext cx="8556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1200">
                <a:latin typeface="Verdana" pitchFamily="34" charset="0"/>
              </a:rPr>
              <a:t>413754</a:t>
            </a:r>
          </a:p>
        </p:txBody>
      </p:sp>
      <p:sp>
        <p:nvSpPr>
          <p:cNvPr id="21519" name="TextBox 11"/>
          <p:cNvSpPr txBox="1">
            <a:spLocks noChangeArrowheads="1"/>
          </p:cNvSpPr>
          <p:nvPr/>
        </p:nvSpPr>
        <p:spPr bwMode="auto">
          <a:xfrm>
            <a:off x="1052513" y="4138613"/>
            <a:ext cx="8556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1200">
                <a:latin typeface="Verdana" pitchFamily="34" charset="0"/>
              </a:rPr>
              <a:t>26384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05475" y="3203575"/>
            <a:ext cx="144463" cy="14398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3465513" y="3203575"/>
            <a:ext cx="144462" cy="14398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1522" name="TextBox 21"/>
          <p:cNvSpPr txBox="1">
            <a:spLocks noChangeArrowheads="1"/>
          </p:cNvSpPr>
          <p:nvPr/>
        </p:nvSpPr>
        <p:spPr bwMode="auto">
          <a:xfrm>
            <a:off x="3754438" y="3706813"/>
            <a:ext cx="358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Times" pitchFamily="18" charset="0"/>
              </a:rPr>
              <a:t>=</a:t>
            </a:r>
          </a:p>
        </p:txBody>
      </p:sp>
      <p:sp>
        <p:nvSpPr>
          <p:cNvPr id="21523" name="TextBox 24"/>
          <p:cNvSpPr txBox="1">
            <a:spLocks noChangeArrowheads="1"/>
          </p:cNvSpPr>
          <p:nvPr/>
        </p:nvSpPr>
        <p:spPr bwMode="auto">
          <a:xfrm>
            <a:off x="5627688" y="3706813"/>
            <a:ext cx="358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ε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86238" y="3203575"/>
            <a:ext cx="503237" cy="14398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1525" name="TextBox 22"/>
          <p:cNvSpPr txBox="1">
            <a:spLocks noChangeArrowheads="1"/>
          </p:cNvSpPr>
          <p:nvPr/>
        </p:nvSpPr>
        <p:spPr bwMode="auto">
          <a:xfrm>
            <a:off x="4257675" y="3706813"/>
            <a:ext cx="360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X</a:t>
            </a:r>
          </a:p>
        </p:txBody>
      </p:sp>
      <p:sp>
        <p:nvSpPr>
          <p:cNvPr id="21526" name="TextBox 22"/>
          <p:cNvSpPr txBox="1">
            <a:spLocks noChangeArrowheads="1"/>
          </p:cNvSpPr>
          <p:nvPr/>
        </p:nvSpPr>
        <p:spPr bwMode="auto">
          <a:xfrm>
            <a:off x="3394075" y="3678238"/>
            <a:ext cx="360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y</a:t>
            </a:r>
          </a:p>
        </p:txBody>
      </p:sp>
      <p:sp>
        <p:nvSpPr>
          <p:cNvPr id="21527" name="TextBox 23"/>
          <p:cNvSpPr txBox="1">
            <a:spLocks noChangeArrowheads="1"/>
          </p:cNvSpPr>
          <p:nvPr/>
        </p:nvSpPr>
        <p:spPr bwMode="auto">
          <a:xfrm>
            <a:off x="5432425" y="3729038"/>
            <a:ext cx="358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Times" pitchFamily="18" charset="0"/>
              </a:rPr>
              <a:t>+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4581525" y="3848100"/>
            <a:ext cx="504825" cy="1428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1529" name="TextBox 22"/>
          <p:cNvSpPr txBox="1">
            <a:spLocks noChangeArrowheads="1"/>
          </p:cNvSpPr>
          <p:nvPr/>
        </p:nvSpPr>
        <p:spPr bwMode="auto">
          <a:xfrm>
            <a:off x="4689475" y="3697288"/>
            <a:ext cx="360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β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16525" y="3213100"/>
            <a:ext cx="142875" cy="14398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1531" name="TextBox 23"/>
          <p:cNvSpPr txBox="1">
            <a:spLocks noChangeArrowheads="1"/>
          </p:cNvSpPr>
          <p:nvPr/>
        </p:nvSpPr>
        <p:spPr bwMode="auto">
          <a:xfrm>
            <a:off x="4856163" y="3717925"/>
            <a:ext cx="3603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Times" pitchFamily="18" charset="0"/>
              </a:rPr>
              <a:t>+</a:t>
            </a:r>
          </a:p>
        </p:txBody>
      </p:sp>
      <p:sp>
        <p:nvSpPr>
          <p:cNvPr id="21532" name="TextBox 26"/>
          <p:cNvSpPr txBox="1">
            <a:spLocks noChangeArrowheads="1"/>
          </p:cNvSpPr>
          <p:nvPr/>
        </p:nvSpPr>
        <p:spPr bwMode="auto">
          <a:xfrm>
            <a:off x="5129213" y="3717925"/>
            <a:ext cx="4365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f</a:t>
            </a:r>
            <a:endParaRPr lang="en-CA" i="1" baseline="-25000">
              <a:latin typeface="Times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276600" y="5364163"/>
            <a:ext cx="2879725" cy="360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58" name="Straight Connector 57"/>
          <p:cNvCxnSpPr>
            <a:stCxn id="57" idx="0"/>
            <a:endCxn id="57" idx="2"/>
          </p:cNvCxnSpPr>
          <p:nvPr/>
        </p:nvCxnSpPr>
        <p:spPr>
          <a:xfrm>
            <a:off x="4716463" y="5364163"/>
            <a:ext cx="0" cy="360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Left Brace 58"/>
          <p:cNvSpPr/>
          <p:nvPr/>
        </p:nvSpPr>
        <p:spPr>
          <a:xfrm rot="16200000">
            <a:off x="3852069" y="5220494"/>
            <a:ext cx="288925" cy="1439863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60" name="Left Brace 59"/>
          <p:cNvSpPr/>
          <p:nvPr/>
        </p:nvSpPr>
        <p:spPr>
          <a:xfrm rot="16200000">
            <a:off x="5291931" y="5220495"/>
            <a:ext cx="288925" cy="1439862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1537" name="TextBox 64"/>
          <p:cNvSpPr txBox="1">
            <a:spLocks noChangeArrowheads="1"/>
          </p:cNvSpPr>
          <p:nvPr/>
        </p:nvSpPr>
        <p:spPr bwMode="auto">
          <a:xfrm>
            <a:off x="3509963" y="6154738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Verdana" pitchFamily="34" charset="0"/>
              </a:rPr>
              <a:t>100KB</a:t>
            </a:r>
          </a:p>
        </p:txBody>
      </p:sp>
      <p:sp>
        <p:nvSpPr>
          <p:cNvPr id="21538" name="TextBox 65"/>
          <p:cNvSpPr txBox="1">
            <a:spLocks noChangeArrowheads="1"/>
          </p:cNvSpPr>
          <p:nvPr/>
        </p:nvSpPr>
        <p:spPr bwMode="auto">
          <a:xfrm>
            <a:off x="4941888" y="6154738"/>
            <a:ext cx="9985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Verdana" pitchFamily="34" charset="0"/>
              </a:rPr>
              <a:t>100KB</a:t>
            </a:r>
          </a:p>
        </p:txBody>
      </p:sp>
      <p:sp>
        <p:nvSpPr>
          <p:cNvPr id="21539" name="Content Placeholder 2"/>
          <p:cNvSpPr txBox="1">
            <a:spLocks/>
          </p:cNvSpPr>
          <p:nvPr/>
        </p:nvSpPr>
        <p:spPr bwMode="auto">
          <a:xfrm>
            <a:off x="3122613" y="4826000"/>
            <a:ext cx="35369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1">
                <a:solidFill>
                  <a:srgbClr val="002060"/>
                </a:solidFill>
                <a:latin typeface="Verdana" pitchFamily="34" charset="0"/>
              </a:rPr>
              <a:t>Variable Selection</a:t>
            </a:r>
          </a:p>
        </p:txBody>
      </p:sp>
      <p:sp>
        <p:nvSpPr>
          <p:cNvPr id="21540" name="Rectangle 63"/>
          <p:cNvSpPr>
            <a:spLocks noChangeArrowheads="1"/>
          </p:cNvSpPr>
          <p:nvPr/>
        </p:nvSpPr>
        <p:spPr bwMode="auto">
          <a:xfrm>
            <a:off x="4183063" y="5929313"/>
            <a:ext cx="10810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/>
              <a:t>TSS</a:t>
            </a:r>
          </a:p>
        </p:txBody>
      </p:sp>
      <p:sp>
        <p:nvSpPr>
          <p:cNvPr id="21541" name="Content Placeholder 2"/>
          <p:cNvSpPr txBox="1">
            <a:spLocks/>
          </p:cNvSpPr>
          <p:nvPr/>
        </p:nvSpPr>
        <p:spPr bwMode="auto">
          <a:xfrm>
            <a:off x="3117850" y="2708275"/>
            <a:ext cx="1270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1">
                <a:solidFill>
                  <a:srgbClr val="002060"/>
                </a:solidFill>
                <a:latin typeface="Verdana" pitchFamily="34" charset="0"/>
              </a:rPr>
              <a:t>Model</a:t>
            </a:r>
          </a:p>
        </p:txBody>
      </p:sp>
      <p:sp>
        <p:nvSpPr>
          <p:cNvPr id="21542" name="Rectangle 63"/>
          <p:cNvSpPr>
            <a:spLocks noChangeArrowheads="1"/>
          </p:cNvSpPr>
          <p:nvPr/>
        </p:nvSpPr>
        <p:spPr bwMode="auto">
          <a:xfrm>
            <a:off x="6121400" y="3160713"/>
            <a:ext cx="2843213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solidFill>
                  <a:srgbClr val="002060"/>
                </a:solidFill>
              </a:rPr>
              <a:t>Main Effects</a:t>
            </a:r>
          </a:p>
          <a:p>
            <a:r>
              <a:rPr lang="en-CA"/>
              <a:t>Expr, SNP, Methy, Acety</a:t>
            </a:r>
          </a:p>
          <a:p>
            <a:endParaRPr lang="en-CA"/>
          </a:p>
          <a:p>
            <a:r>
              <a:rPr lang="en-CA">
                <a:solidFill>
                  <a:srgbClr val="002060"/>
                </a:solidFill>
              </a:rPr>
              <a:t>Interactions</a:t>
            </a:r>
          </a:p>
          <a:p>
            <a:r>
              <a:rPr lang="en-CA"/>
              <a:t>SNPxMethy, SNPxAcety</a:t>
            </a:r>
          </a:p>
        </p:txBody>
      </p:sp>
      <p:sp>
        <p:nvSpPr>
          <p:cNvPr id="40" name="Rectangle 39"/>
          <p:cNvSpPr/>
          <p:nvPr/>
        </p:nvSpPr>
        <p:spPr>
          <a:xfrm rot="5400000">
            <a:off x="863588" y="5625244"/>
            <a:ext cx="432048" cy="6480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CA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Patho</a:t>
            </a:r>
            <a:endParaRPr lang="en-CA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544" name="TextBox 11"/>
          <p:cNvSpPr txBox="1">
            <a:spLocks noChangeArrowheads="1"/>
          </p:cNvSpPr>
          <p:nvPr/>
        </p:nvSpPr>
        <p:spPr bwMode="auto">
          <a:xfrm>
            <a:off x="338138" y="5816600"/>
            <a:ext cx="6477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200">
                <a:latin typeface="Verdana" pitchFamily="34" charset="0"/>
              </a:rPr>
              <a:t>378</a:t>
            </a:r>
          </a:p>
        </p:txBody>
      </p:sp>
      <p:sp>
        <p:nvSpPr>
          <p:cNvPr id="21545" name="TextBox 11"/>
          <p:cNvSpPr txBox="1">
            <a:spLocks noChangeArrowheads="1"/>
          </p:cNvSpPr>
          <p:nvPr/>
        </p:nvSpPr>
        <p:spPr bwMode="auto">
          <a:xfrm>
            <a:off x="692150" y="5529263"/>
            <a:ext cx="8556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1200">
                <a:latin typeface="Verdana" pitchFamily="34" charset="0"/>
              </a:rPr>
              <a:t>3</a:t>
            </a:r>
          </a:p>
        </p:txBody>
      </p:sp>
      <p:sp>
        <p:nvSpPr>
          <p:cNvPr id="215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508D18D-D22E-435D-A24C-2CBC65CB6C1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1547" name="TextBox 28"/>
          <p:cNvSpPr txBox="1">
            <a:spLocks noChangeArrowheads="1"/>
          </p:cNvSpPr>
          <p:nvPr/>
        </p:nvSpPr>
        <p:spPr bwMode="auto">
          <a:xfrm>
            <a:off x="6967538" y="5340350"/>
            <a:ext cx="358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i="1">
                <a:latin typeface="Times" pitchFamily="18" charset="0"/>
              </a:rPr>
              <a:t>n</a:t>
            </a:r>
          </a:p>
        </p:txBody>
      </p:sp>
      <p:sp>
        <p:nvSpPr>
          <p:cNvPr id="21548" name="TextBox 29"/>
          <p:cNvSpPr txBox="1">
            <a:spLocks noChangeArrowheads="1"/>
          </p:cNvSpPr>
          <p:nvPr/>
        </p:nvSpPr>
        <p:spPr bwMode="auto">
          <a:xfrm>
            <a:off x="7235825" y="5057775"/>
            <a:ext cx="3603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i="1">
                <a:latin typeface="Times" pitchFamily="18" charset="0"/>
              </a:rPr>
              <a:t>n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6515100" y="5414963"/>
            <a:ext cx="360363" cy="28892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47" name="Rectangle 46"/>
          <p:cNvSpPr/>
          <p:nvPr/>
        </p:nvSpPr>
        <p:spPr bwMode="auto">
          <a:xfrm>
            <a:off x="7235825" y="5373688"/>
            <a:ext cx="360363" cy="358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pPr>
              <a:defRPr/>
            </a:pPr>
            <a:r>
              <a:rPr smtClean="0"/>
              <a:t>Single Kernel Analysis Results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21088" y="4854575"/>
            <a:ext cx="5256212" cy="708025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CA" sz="1600" b="0"/>
              <a:t>p &lt; 0.05 with (dependent) FDR correction for all effects and interactions examined.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9BB67C7-8513-4617-81AB-EDDAE07E7D28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22533" name="Picture 38"/>
          <p:cNvPicPr>
            <a:picLocks noChangeAspect="1" noChangeArrowheads="1"/>
          </p:cNvPicPr>
          <p:nvPr/>
        </p:nvPicPr>
        <p:blipFill>
          <a:blip r:embed="rId3" cstate="print"/>
          <a:srcRect l="830" t="2843" r="2078" b="9055"/>
          <a:stretch>
            <a:fillRect/>
          </a:stretch>
        </p:blipFill>
        <p:spPr bwMode="auto">
          <a:xfrm>
            <a:off x="476250" y="1700213"/>
            <a:ext cx="8424863" cy="223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534" name="Group 61"/>
          <p:cNvGrpSpPr>
            <a:grpSpLocks/>
          </p:cNvGrpSpPr>
          <p:nvPr/>
        </p:nvGrpSpPr>
        <p:grpSpPr bwMode="auto">
          <a:xfrm>
            <a:off x="1095375" y="3803650"/>
            <a:ext cx="7797800" cy="336550"/>
            <a:chOff x="942572" y="3802992"/>
            <a:chExt cx="7797846" cy="337367"/>
          </a:xfrm>
        </p:grpSpPr>
        <p:sp>
          <p:nvSpPr>
            <p:cNvPr id="22545" name="TextBox 53"/>
            <p:cNvSpPr txBox="1">
              <a:spLocks noChangeArrowheads="1"/>
            </p:cNvSpPr>
            <p:nvPr/>
          </p:nvSpPr>
          <p:spPr bwMode="auto">
            <a:xfrm>
              <a:off x="942572" y="3832020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CA" sz="1400"/>
                <a:t>Expr</a:t>
              </a:r>
            </a:p>
          </p:txBody>
        </p:sp>
        <p:sp>
          <p:nvSpPr>
            <p:cNvPr id="22546" name="TextBox 55"/>
            <p:cNvSpPr txBox="1">
              <a:spLocks noChangeArrowheads="1"/>
            </p:cNvSpPr>
            <p:nvPr/>
          </p:nvSpPr>
          <p:spPr bwMode="auto">
            <a:xfrm>
              <a:off x="2081310" y="3832582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CA" sz="1400"/>
                <a:t>SNP</a:t>
              </a:r>
            </a:p>
          </p:txBody>
        </p:sp>
        <p:sp>
          <p:nvSpPr>
            <p:cNvPr id="22547" name="TextBox 56"/>
            <p:cNvSpPr txBox="1">
              <a:spLocks noChangeArrowheads="1"/>
            </p:cNvSpPr>
            <p:nvPr/>
          </p:nvSpPr>
          <p:spPr bwMode="auto">
            <a:xfrm>
              <a:off x="3160868" y="3830896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CA" sz="1400"/>
                <a:t>Methy</a:t>
              </a:r>
            </a:p>
          </p:txBody>
        </p:sp>
        <p:sp>
          <p:nvSpPr>
            <p:cNvPr id="22548" name="TextBox 57"/>
            <p:cNvSpPr txBox="1">
              <a:spLocks noChangeArrowheads="1"/>
            </p:cNvSpPr>
            <p:nvPr/>
          </p:nvSpPr>
          <p:spPr bwMode="auto">
            <a:xfrm>
              <a:off x="4285092" y="3803554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CA" sz="1400"/>
                <a:t>Acety</a:t>
              </a:r>
            </a:p>
          </p:txBody>
        </p:sp>
        <p:sp>
          <p:nvSpPr>
            <p:cNvPr id="22549" name="TextBox 58"/>
            <p:cNvSpPr txBox="1">
              <a:spLocks noChangeArrowheads="1"/>
            </p:cNvSpPr>
            <p:nvPr/>
          </p:nvSpPr>
          <p:spPr bwMode="auto">
            <a:xfrm>
              <a:off x="6372200" y="3816944"/>
              <a:ext cx="13681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CA" sz="1400"/>
                <a:t>SNPxAcety</a:t>
              </a:r>
            </a:p>
          </p:txBody>
        </p:sp>
        <p:sp>
          <p:nvSpPr>
            <p:cNvPr id="22550" name="TextBox 59"/>
            <p:cNvSpPr txBox="1">
              <a:spLocks noChangeArrowheads="1"/>
            </p:cNvSpPr>
            <p:nvPr/>
          </p:nvSpPr>
          <p:spPr bwMode="auto">
            <a:xfrm>
              <a:off x="7732306" y="3816382"/>
              <a:ext cx="100811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CA" sz="1400"/>
                <a:t>Upstream</a:t>
              </a:r>
            </a:p>
          </p:txBody>
        </p:sp>
        <p:sp>
          <p:nvSpPr>
            <p:cNvPr id="22551" name="TextBox 60"/>
            <p:cNvSpPr txBox="1">
              <a:spLocks noChangeArrowheads="1"/>
            </p:cNvSpPr>
            <p:nvPr/>
          </p:nvSpPr>
          <p:spPr bwMode="auto">
            <a:xfrm>
              <a:off x="5103960" y="3802992"/>
              <a:ext cx="165618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CA" sz="1400"/>
                <a:t>SNPxMethy</a:t>
              </a:r>
            </a:p>
          </p:txBody>
        </p:sp>
      </p:grpSp>
      <p:sp>
        <p:nvSpPr>
          <p:cNvPr id="22535" name="TextBox 62"/>
          <p:cNvSpPr txBox="1">
            <a:spLocks noChangeArrowheads="1"/>
          </p:cNvSpPr>
          <p:nvPr/>
        </p:nvSpPr>
        <p:spPr bwMode="auto">
          <a:xfrm rot="-5400000">
            <a:off x="-347663" y="2560638"/>
            <a:ext cx="13684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/>
              <a:t>#Genes</a:t>
            </a:r>
          </a:p>
        </p:txBody>
      </p:sp>
      <p:sp>
        <p:nvSpPr>
          <p:cNvPr id="22536" name="TextBox 63"/>
          <p:cNvSpPr txBox="1">
            <a:spLocks noChangeArrowheads="1"/>
          </p:cNvSpPr>
          <p:nvPr/>
        </p:nvSpPr>
        <p:spPr bwMode="auto">
          <a:xfrm>
            <a:off x="3059113" y="1341438"/>
            <a:ext cx="3241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/>
              <a:t>Global Cognitive Decline</a:t>
            </a:r>
          </a:p>
        </p:txBody>
      </p:sp>
      <p:grpSp>
        <p:nvGrpSpPr>
          <p:cNvPr id="22537" name="Group 21"/>
          <p:cNvGrpSpPr>
            <a:grpSpLocks/>
          </p:cNvGrpSpPr>
          <p:nvPr/>
        </p:nvGrpSpPr>
        <p:grpSpPr bwMode="auto">
          <a:xfrm>
            <a:off x="971550" y="4471988"/>
            <a:ext cx="2189163" cy="1141412"/>
            <a:chOff x="5997646" y="4471362"/>
            <a:chExt cx="2189268" cy="1141684"/>
          </a:xfrm>
        </p:grpSpPr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5997646" y="4507883"/>
              <a:ext cx="288939" cy="2874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22540" name="Rectangle 63"/>
            <p:cNvSpPr>
              <a:spLocks noChangeArrowheads="1"/>
            </p:cNvSpPr>
            <p:nvPr/>
          </p:nvSpPr>
          <p:spPr bwMode="auto">
            <a:xfrm>
              <a:off x="6314706" y="4471362"/>
              <a:ext cx="18722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/>
                <a:t>Kernel Machine</a:t>
              </a: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5997646" y="4896913"/>
              <a:ext cx="288939" cy="28740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22542" name="Rectangle 63"/>
            <p:cNvSpPr>
              <a:spLocks noChangeArrowheads="1"/>
            </p:cNvSpPr>
            <p:nvPr/>
          </p:nvSpPr>
          <p:spPr bwMode="auto">
            <a:xfrm>
              <a:off x="6314144" y="4859868"/>
              <a:ext cx="18722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/>
                <a:t>Mean</a:t>
              </a: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5997646" y="5281180"/>
              <a:ext cx="288939" cy="2874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22544" name="Rectangle 63"/>
            <p:cNvSpPr>
              <a:spLocks noChangeArrowheads="1"/>
            </p:cNvSpPr>
            <p:nvPr/>
          </p:nvSpPr>
          <p:spPr bwMode="auto">
            <a:xfrm>
              <a:off x="6314706" y="5243714"/>
              <a:ext cx="18722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/>
                <a:t>PCA</a:t>
              </a:r>
            </a:p>
          </p:txBody>
        </p:sp>
      </p:grp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608638" y="1976438"/>
            <a:ext cx="155575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FAM63A</a:t>
            </a:r>
          </a:p>
          <a:p>
            <a:r>
              <a:rPr lang="en-CA"/>
              <a:t>PRUNE</a:t>
            </a:r>
          </a:p>
          <a:p>
            <a:r>
              <a:rPr lang="en-CA"/>
              <a:t>EFCAB7</a:t>
            </a:r>
          </a:p>
          <a:p>
            <a:r>
              <a:rPr lang="en-CA"/>
              <a:t>TRIM22</a:t>
            </a:r>
          </a:p>
          <a:p>
            <a:r>
              <a:rPr lang="en-CA"/>
              <a:t>CDC42SE1</a:t>
            </a:r>
          </a:p>
          <a:p>
            <a:r>
              <a:rPr lang="en-CA"/>
              <a:t>MLLT11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 l="1039" t="3358" r="1039" b="8521"/>
          <a:stretch>
            <a:fillRect/>
          </a:stretch>
        </p:blipFill>
        <p:spPr bwMode="auto">
          <a:xfrm>
            <a:off x="496888" y="1574800"/>
            <a:ext cx="8496300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pPr>
              <a:defRPr/>
            </a:pPr>
            <a:r>
              <a:rPr smtClean="0"/>
              <a:t>Single Kernel Analysis Results</a:t>
            </a:r>
            <a:endParaRPr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72F111D-00F6-4788-A5B3-3C1100616EA8}" type="slidenum">
              <a:rPr lang="en-US" smtClean="0"/>
              <a:pPr/>
              <a:t>18</a:t>
            </a:fld>
            <a:endParaRPr lang="en-US" smtClean="0"/>
          </a:p>
        </p:txBody>
      </p:sp>
      <p:grpSp>
        <p:nvGrpSpPr>
          <p:cNvPr id="23557" name="Group 61"/>
          <p:cNvGrpSpPr>
            <a:grpSpLocks/>
          </p:cNvGrpSpPr>
          <p:nvPr/>
        </p:nvGrpSpPr>
        <p:grpSpPr bwMode="auto">
          <a:xfrm>
            <a:off x="1095375" y="4252913"/>
            <a:ext cx="7797800" cy="336550"/>
            <a:chOff x="942572" y="3802992"/>
            <a:chExt cx="7797846" cy="337367"/>
          </a:xfrm>
        </p:grpSpPr>
        <p:sp>
          <p:nvSpPr>
            <p:cNvPr id="23569" name="TextBox 53"/>
            <p:cNvSpPr txBox="1">
              <a:spLocks noChangeArrowheads="1"/>
            </p:cNvSpPr>
            <p:nvPr/>
          </p:nvSpPr>
          <p:spPr bwMode="auto">
            <a:xfrm>
              <a:off x="942572" y="3832020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CA" sz="1400"/>
                <a:t>Expr</a:t>
              </a:r>
            </a:p>
          </p:txBody>
        </p:sp>
        <p:sp>
          <p:nvSpPr>
            <p:cNvPr id="23570" name="TextBox 55"/>
            <p:cNvSpPr txBox="1">
              <a:spLocks noChangeArrowheads="1"/>
            </p:cNvSpPr>
            <p:nvPr/>
          </p:nvSpPr>
          <p:spPr bwMode="auto">
            <a:xfrm>
              <a:off x="2081310" y="3832582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CA" sz="1400"/>
                <a:t>SNP</a:t>
              </a:r>
            </a:p>
          </p:txBody>
        </p:sp>
        <p:sp>
          <p:nvSpPr>
            <p:cNvPr id="23571" name="TextBox 56"/>
            <p:cNvSpPr txBox="1">
              <a:spLocks noChangeArrowheads="1"/>
            </p:cNvSpPr>
            <p:nvPr/>
          </p:nvSpPr>
          <p:spPr bwMode="auto">
            <a:xfrm>
              <a:off x="3160868" y="3830896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CA" sz="1400"/>
                <a:t>Methy</a:t>
              </a:r>
            </a:p>
          </p:txBody>
        </p:sp>
        <p:sp>
          <p:nvSpPr>
            <p:cNvPr id="23572" name="TextBox 57"/>
            <p:cNvSpPr txBox="1">
              <a:spLocks noChangeArrowheads="1"/>
            </p:cNvSpPr>
            <p:nvPr/>
          </p:nvSpPr>
          <p:spPr bwMode="auto">
            <a:xfrm>
              <a:off x="4285092" y="3803554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CA" sz="1400"/>
                <a:t>Acety</a:t>
              </a:r>
            </a:p>
          </p:txBody>
        </p:sp>
        <p:sp>
          <p:nvSpPr>
            <p:cNvPr id="23573" name="TextBox 58"/>
            <p:cNvSpPr txBox="1">
              <a:spLocks noChangeArrowheads="1"/>
            </p:cNvSpPr>
            <p:nvPr/>
          </p:nvSpPr>
          <p:spPr bwMode="auto">
            <a:xfrm>
              <a:off x="6372200" y="3816944"/>
              <a:ext cx="13681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CA" sz="1400"/>
                <a:t>SNPxAcety</a:t>
              </a:r>
            </a:p>
          </p:txBody>
        </p:sp>
        <p:sp>
          <p:nvSpPr>
            <p:cNvPr id="23574" name="TextBox 59"/>
            <p:cNvSpPr txBox="1">
              <a:spLocks noChangeArrowheads="1"/>
            </p:cNvSpPr>
            <p:nvPr/>
          </p:nvSpPr>
          <p:spPr bwMode="auto">
            <a:xfrm>
              <a:off x="7732306" y="3816382"/>
              <a:ext cx="100811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CA" sz="1400"/>
                <a:t>Upstream</a:t>
              </a:r>
            </a:p>
          </p:txBody>
        </p:sp>
        <p:sp>
          <p:nvSpPr>
            <p:cNvPr id="23575" name="TextBox 60"/>
            <p:cNvSpPr txBox="1">
              <a:spLocks noChangeArrowheads="1"/>
            </p:cNvSpPr>
            <p:nvPr/>
          </p:nvSpPr>
          <p:spPr bwMode="auto">
            <a:xfrm>
              <a:off x="5103960" y="3802992"/>
              <a:ext cx="165618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CA" sz="1400"/>
                <a:t>SNPxMethy</a:t>
              </a:r>
            </a:p>
          </p:txBody>
        </p:sp>
      </p:grpSp>
      <p:sp>
        <p:nvSpPr>
          <p:cNvPr id="23558" name="TextBox 62"/>
          <p:cNvSpPr txBox="1">
            <a:spLocks noChangeArrowheads="1"/>
          </p:cNvSpPr>
          <p:nvPr/>
        </p:nvSpPr>
        <p:spPr bwMode="auto">
          <a:xfrm rot="-5400000">
            <a:off x="-347663" y="2784476"/>
            <a:ext cx="13684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/>
              <a:t>#Genes</a:t>
            </a:r>
          </a:p>
        </p:txBody>
      </p:sp>
      <p:sp>
        <p:nvSpPr>
          <p:cNvPr id="23559" name="TextBox 63"/>
          <p:cNvSpPr txBox="1">
            <a:spLocks noChangeArrowheads="1"/>
          </p:cNvSpPr>
          <p:nvPr/>
        </p:nvSpPr>
        <p:spPr bwMode="auto">
          <a:xfrm>
            <a:off x="2957513" y="1268413"/>
            <a:ext cx="3241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/>
              <a:t>A</a:t>
            </a:r>
            <a:r>
              <a:rPr lang="el-GR"/>
              <a:t>β</a:t>
            </a:r>
            <a:endParaRPr lang="en-CA"/>
          </a:p>
        </p:txBody>
      </p:sp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3621088" y="5118100"/>
            <a:ext cx="5256212" cy="708025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CA" sz="1600" b="0"/>
              <a:t>p &lt; 0.05 with (dependent) FDR correction for all effects and interactions examined.</a:t>
            </a:r>
          </a:p>
        </p:txBody>
      </p:sp>
      <p:grpSp>
        <p:nvGrpSpPr>
          <p:cNvPr id="23561" name="Group 17"/>
          <p:cNvGrpSpPr>
            <a:grpSpLocks/>
          </p:cNvGrpSpPr>
          <p:nvPr/>
        </p:nvGrpSpPr>
        <p:grpSpPr bwMode="auto">
          <a:xfrm>
            <a:off x="971550" y="4735513"/>
            <a:ext cx="2189163" cy="1141412"/>
            <a:chOff x="5997646" y="4471362"/>
            <a:chExt cx="2189268" cy="1141684"/>
          </a:xfrm>
        </p:grpSpPr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5997646" y="4507883"/>
              <a:ext cx="288939" cy="2874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23564" name="Rectangle 63"/>
            <p:cNvSpPr>
              <a:spLocks noChangeArrowheads="1"/>
            </p:cNvSpPr>
            <p:nvPr/>
          </p:nvSpPr>
          <p:spPr bwMode="auto">
            <a:xfrm>
              <a:off x="6314706" y="4471362"/>
              <a:ext cx="18722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/>
                <a:t>Kernel Machine</a:t>
              </a: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5997646" y="4896913"/>
              <a:ext cx="288939" cy="28740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23566" name="Rectangle 63"/>
            <p:cNvSpPr>
              <a:spLocks noChangeArrowheads="1"/>
            </p:cNvSpPr>
            <p:nvPr/>
          </p:nvSpPr>
          <p:spPr bwMode="auto">
            <a:xfrm>
              <a:off x="6314144" y="4859868"/>
              <a:ext cx="18722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/>
                <a:t>Mean</a:t>
              </a: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5997646" y="5281180"/>
              <a:ext cx="288939" cy="2874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23568" name="Rectangle 63"/>
            <p:cNvSpPr>
              <a:spLocks noChangeArrowheads="1"/>
            </p:cNvSpPr>
            <p:nvPr/>
          </p:nvSpPr>
          <p:spPr bwMode="auto">
            <a:xfrm>
              <a:off x="6314706" y="5243714"/>
              <a:ext cx="18722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/>
                <a:t>PCA</a:t>
              </a:r>
            </a:p>
          </p:txBody>
        </p:sp>
      </p:grp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464175" y="3779838"/>
            <a:ext cx="155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ENTPD6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 l="1039" t="3040" r="1039" b="9534"/>
          <a:stretch>
            <a:fillRect/>
          </a:stretch>
        </p:blipFill>
        <p:spPr bwMode="auto">
          <a:xfrm>
            <a:off x="468313" y="1363663"/>
            <a:ext cx="84963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pPr>
              <a:defRPr/>
            </a:pPr>
            <a:r>
              <a:rPr smtClean="0"/>
              <a:t>Single Kernel Analysis Results</a:t>
            </a:r>
            <a:endParaRPr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A8701A5-82D7-4155-AB0A-D71FEC9FB6D9}" type="slidenum">
              <a:rPr lang="en-US" smtClean="0"/>
              <a:pPr/>
              <a:t>19</a:t>
            </a:fld>
            <a:endParaRPr lang="en-US" smtClean="0"/>
          </a:p>
        </p:txBody>
      </p:sp>
      <p:grpSp>
        <p:nvGrpSpPr>
          <p:cNvPr id="24581" name="Group 61"/>
          <p:cNvGrpSpPr>
            <a:grpSpLocks/>
          </p:cNvGrpSpPr>
          <p:nvPr/>
        </p:nvGrpSpPr>
        <p:grpSpPr bwMode="auto">
          <a:xfrm>
            <a:off x="1095375" y="3754438"/>
            <a:ext cx="7797800" cy="336550"/>
            <a:chOff x="942572" y="3802992"/>
            <a:chExt cx="7797846" cy="337367"/>
          </a:xfrm>
        </p:grpSpPr>
        <p:sp>
          <p:nvSpPr>
            <p:cNvPr id="24595" name="TextBox 53"/>
            <p:cNvSpPr txBox="1">
              <a:spLocks noChangeArrowheads="1"/>
            </p:cNvSpPr>
            <p:nvPr/>
          </p:nvSpPr>
          <p:spPr bwMode="auto">
            <a:xfrm>
              <a:off x="942572" y="3832020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CA" sz="1400"/>
                <a:t>Expr</a:t>
              </a:r>
            </a:p>
          </p:txBody>
        </p:sp>
        <p:sp>
          <p:nvSpPr>
            <p:cNvPr id="24596" name="TextBox 55"/>
            <p:cNvSpPr txBox="1">
              <a:spLocks noChangeArrowheads="1"/>
            </p:cNvSpPr>
            <p:nvPr/>
          </p:nvSpPr>
          <p:spPr bwMode="auto">
            <a:xfrm>
              <a:off x="2081310" y="3832582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CA" sz="1400"/>
                <a:t>SNP</a:t>
              </a:r>
            </a:p>
          </p:txBody>
        </p:sp>
        <p:sp>
          <p:nvSpPr>
            <p:cNvPr id="24597" name="TextBox 56"/>
            <p:cNvSpPr txBox="1">
              <a:spLocks noChangeArrowheads="1"/>
            </p:cNvSpPr>
            <p:nvPr/>
          </p:nvSpPr>
          <p:spPr bwMode="auto">
            <a:xfrm>
              <a:off x="3160868" y="3830896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CA" sz="1400"/>
                <a:t>Methy</a:t>
              </a:r>
            </a:p>
          </p:txBody>
        </p:sp>
        <p:sp>
          <p:nvSpPr>
            <p:cNvPr id="24598" name="TextBox 57"/>
            <p:cNvSpPr txBox="1">
              <a:spLocks noChangeArrowheads="1"/>
            </p:cNvSpPr>
            <p:nvPr/>
          </p:nvSpPr>
          <p:spPr bwMode="auto">
            <a:xfrm>
              <a:off x="4285092" y="3803554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CA" sz="1400"/>
                <a:t>Acety</a:t>
              </a:r>
            </a:p>
          </p:txBody>
        </p:sp>
        <p:sp>
          <p:nvSpPr>
            <p:cNvPr id="24599" name="TextBox 58"/>
            <p:cNvSpPr txBox="1">
              <a:spLocks noChangeArrowheads="1"/>
            </p:cNvSpPr>
            <p:nvPr/>
          </p:nvSpPr>
          <p:spPr bwMode="auto">
            <a:xfrm>
              <a:off x="6372200" y="3816944"/>
              <a:ext cx="13681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CA" sz="1400"/>
                <a:t>SNPxAcety</a:t>
              </a:r>
            </a:p>
          </p:txBody>
        </p:sp>
        <p:sp>
          <p:nvSpPr>
            <p:cNvPr id="24600" name="TextBox 59"/>
            <p:cNvSpPr txBox="1">
              <a:spLocks noChangeArrowheads="1"/>
            </p:cNvSpPr>
            <p:nvPr/>
          </p:nvSpPr>
          <p:spPr bwMode="auto">
            <a:xfrm>
              <a:off x="7732306" y="3816382"/>
              <a:ext cx="100811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CA" sz="1400"/>
                <a:t>Upstream</a:t>
              </a:r>
            </a:p>
          </p:txBody>
        </p:sp>
        <p:sp>
          <p:nvSpPr>
            <p:cNvPr id="24601" name="TextBox 60"/>
            <p:cNvSpPr txBox="1">
              <a:spLocks noChangeArrowheads="1"/>
            </p:cNvSpPr>
            <p:nvPr/>
          </p:nvSpPr>
          <p:spPr bwMode="auto">
            <a:xfrm>
              <a:off x="5103960" y="3802992"/>
              <a:ext cx="165618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CA" sz="1400"/>
                <a:t>SNPxMethy</a:t>
              </a:r>
            </a:p>
          </p:txBody>
        </p:sp>
      </p:grpSp>
      <p:sp>
        <p:nvSpPr>
          <p:cNvPr id="24582" name="TextBox 62"/>
          <p:cNvSpPr txBox="1">
            <a:spLocks noChangeArrowheads="1"/>
          </p:cNvSpPr>
          <p:nvPr/>
        </p:nvSpPr>
        <p:spPr bwMode="auto">
          <a:xfrm rot="-5400000">
            <a:off x="-392113" y="2359026"/>
            <a:ext cx="13684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/>
              <a:t>#Genes</a:t>
            </a:r>
          </a:p>
        </p:txBody>
      </p:sp>
      <p:sp>
        <p:nvSpPr>
          <p:cNvPr id="24583" name="TextBox 63"/>
          <p:cNvSpPr txBox="1">
            <a:spLocks noChangeArrowheads="1"/>
          </p:cNvSpPr>
          <p:nvPr/>
        </p:nvSpPr>
        <p:spPr bwMode="auto">
          <a:xfrm>
            <a:off x="3059113" y="1125538"/>
            <a:ext cx="3241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l-GR">
                <a:latin typeface="Times New Roman" pitchFamily="18" charset="0"/>
                <a:cs typeface="Times New Roman" pitchFamily="18" charset="0"/>
              </a:rPr>
              <a:t>τ</a:t>
            </a:r>
            <a:endParaRPr lang="en-CA"/>
          </a:p>
        </p:txBody>
      </p:sp>
      <p:sp>
        <p:nvSpPr>
          <p:cNvPr id="24584" name="Content Placeholder 2"/>
          <p:cNvSpPr txBox="1">
            <a:spLocks/>
          </p:cNvSpPr>
          <p:nvPr/>
        </p:nvSpPr>
        <p:spPr bwMode="auto">
          <a:xfrm>
            <a:off x="3621088" y="4854575"/>
            <a:ext cx="52562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CA" sz="1600">
                <a:solidFill>
                  <a:srgbClr val="002060"/>
                </a:solidFill>
                <a:latin typeface="Verdana" pitchFamily="34" charset="0"/>
              </a:rPr>
              <a:t>p &lt; 0.05 with (dependent) FDR correction for all effects and interactions examined.</a:t>
            </a:r>
          </a:p>
        </p:txBody>
      </p:sp>
      <p:grpSp>
        <p:nvGrpSpPr>
          <p:cNvPr id="24585" name="Group 17"/>
          <p:cNvGrpSpPr>
            <a:grpSpLocks/>
          </p:cNvGrpSpPr>
          <p:nvPr/>
        </p:nvGrpSpPr>
        <p:grpSpPr bwMode="auto">
          <a:xfrm>
            <a:off x="971550" y="4471988"/>
            <a:ext cx="2189163" cy="1141412"/>
            <a:chOff x="5997646" y="4471362"/>
            <a:chExt cx="2189268" cy="1141684"/>
          </a:xfrm>
        </p:grpSpPr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5997646" y="4507883"/>
              <a:ext cx="288939" cy="2874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24590" name="Rectangle 63"/>
            <p:cNvSpPr>
              <a:spLocks noChangeArrowheads="1"/>
            </p:cNvSpPr>
            <p:nvPr/>
          </p:nvSpPr>
          <p:spPr bwMode="auto">
            <a:xfrm>
              <a:off x="6314706" y="4471362"/>
              <a:ext cx="18722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/>
                <a:t>Kernel Machine</a:t>
              </a: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5997646" y="4896913"/>
              <a:ext cx="288939" cy="28740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24592" name="Rectangle 63"/>
            <p:cNvSpPr>
              <a:spLocks noChangeArrowheads="1"/>
            </p:cNvSpPr>
            <p:nvPr/>
          </p:nvSpPr>
          <p:spPr bwMode="auto">
            <a:xfrm>
              <a:off x="6314144" y="4859868"/>
              <a:ext cx="18722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/>
                <a:t>Mean</a:t>
              </a: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5997646" y="5281180"/>
              <a:ext cx="288939" cy="2874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24594" name="Rectangle 63"/>
            <p:cNvSpPr>
              <a:spLocks noChangeArrowheads="1"/>
            </p:cNvSpPr>
            <p:nvPr/>
          </p:nvSpPr>
          <p:spPr bwMode="auto">
            <a:xfrm>
              <a:off x="6314706" y="5243714"/>
              <a:ext cx="18722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/>
                <a:t>PCA</a:t>
              </a:r>
            </a:p>
          </p:txBody>
        </p:sp>
      </p:grp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297113" y="2886075"/>
            <a:ext cx="12668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200"/>
              <a:t>PPP1R12A</a:t>
            </a:r>
            <a:br>
              <a:rPr lang="en-CA" sz="1200"/>
            </a:br>
            <a:r>
              <a:rPr lang="en-CA" sz="1200"/>
              <a:t>PPP2R3C</a:t>
            </a:r>
          </a:p>
          <a:p>
            <a:r>
              <a:rPr lang="en-CA" sz="1200"/>
              <a:t>RP11-173D9.3</a:t>
            </a:r>
          </a:p>
          <a:p>
            <a:r>
              <a:rPr lang="en-CA" sz="1200"/>
              <a:t>FAM177A1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537200" y="2701925"/>
            <a:ext cx="1266825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200"/>
              <a:t>PLCB2</a:t>
            </a:r>
          </a:p>
          <a:p>
            <a:r>
              <a:rPr lang="en-CA" sz="1200"/>
              <a:t>NMD3</a:t>
            </a:r>
          </a:p>
          <a:p>
            <a:r>
              <a:rPr lang="en-CA" sz="1200"/>
              <a:t>C15orf52</a:t>
            </a:r>
          </a:p>
          <a:p>
            <a:r>
              <a:rPr lang="en-CA" sz="1200"/>
              <a:t>MAP3K6</a:t>
            </a:r>
          </a:p>
          <a:p>
            <a:r>
              <a:rPr lang="en-CA" sz="1200"/>
              <a:t>RP11-64K12.2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761163" y="2884488"/>
            <a:ext cx="11239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200"/>
              <a:t>PSMD3</a:t>
            </a:r>
          </a:p>
          <a:p>
            <a:r>
              <a:rPr lang="en-CA" sz="1200"/>
              <a:t>COQ5</a:t>
            </a:r>
          </a:p>
          <a:p>
            <a:r>
              <a:rPr lang="en-CA" sz="1200"/>
              <a:t>MED24</a:t>
            </a:r>
          </a:p>
          <a:p>
            <a:r>
              <a:rPr lang="en-CA" sz="1200"/>
              <a:t>SLC25A33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pPr>
              <a:defRPr/>
            </a:pPr>
            <a:r>
              <a:rPr lang="en-US" smtClean="0"/>
              <a:t>Overview</a:t>
            </a:r>
          </a:p>
        </p:txBody>
      </p:sp>
      <p:pic>
        <p:nvPicPr>
          <p:cNvPr id="11267" name="Content Placeholder 3" descr="nrg3868-f1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rcRect t="24187" b="12729"/>
          <a:stretch>
            <a:fillRect/>
          </a:stretch>
        </p:blipFill>
        <p:spPr>
          <a:xfrm>
            <a:off x="366713" y="1341438"/>
            <a:ext cx="8408987" cy="3600450"/>
          </a:xfrm>
        </p:spPr>
      </p:pic>
      <p:sp>
        <p:nvSpPr>
          <p:cNvPr id="1126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858D368-D90D-4DDA-B0D3-D345F7FF026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4503738" y="5876925"/>
            <a:ext cx="4500562" cy="277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CA" sz="1200"/>
              <a:t>(Ritchie et al., Nature Reviews Genetics 2015)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763713" y="1689100"/>
            <a:ext cx="2087562" cy="647700"/>
            <a:chOff x="1763688" y="1688914"/>
            <a:chExt cx="2088232" cy="647700"/>
          </a:xfrm>
        </p:grpSpPr>
        <p:grpSp>
          <p:nvGrpSpPr>
            <p:cNvPr id="11286" name="Group 20"/>
            <p:cNvGrpSpPr>
              <a:grpSpLocks/>
            </p:cNvGrpSpPr>
            <p:nvPr/>
          </p:nvGrpSpPr>
          <p:grpSpPr bwMode="auto">
            <a:xfrm>
              <a:off x="1977082" y="1688914"/>
              <a:ext cx="1874838" cy="647700"/>
              <a:chOff x="9248775" y="2854325"/>
              <a:chExt cx="1874838" cy="647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9248174" y="3070225"/>
                <a:ext cx="1875439" cy="431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CA" sz="1400" dirty="0" err="1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Methylation</a:t>
                </a:r>
                <a:endParaRPr lang="en-CA" sz="1400" dirty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1289" name="TextBox 11"/>
              <p:cNvSpPr txBox="1">
                <a:spLocks noChangeArrowheads="1"/>
              </p:cNvSpPr>
              <p:nvPr/>
            </p:nvSpPr>
            <p:spPr bwMode="auto">
              <a:xfrm>
                <a:off x="9764713" y="2854325"/>
                <a:ext cx="855662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CA" sz="1200">
                    <a:latin typeface="Verdana" pitchFamily="34" charset="0"/>
                  </a:rPr>
                  <a:t>~10</a:t>
                </a:r>
                <a:r>
                  <a:rPr lang="en-CA" sz="1200" baseline="30000">
                    <a:latin typeface="Verdana" pitchFamily="34" charset="0"/>
                  </a:rPr>
                  <a:t>5</a:t>
                </a:r>
              </a:p>
            </p:txBody>
          </p:sp>
        </p:grpSp>
        <p:sp>
          <p:nvSpPr>
            <p:cNvPr id="11287" name="TextBox 23"/>
            <p:cNvSpPr txBox="1">
              <a:spLocks noChangeArrowheads="1"/>
            </p:cNvSpPr>
            <p:nvPr/>
          </p:nvSpPr>
          <p:spPr bwMode="auto">
            <a:xfrm>
              <a:off x="1763688" y="1988840"/>
              <a:ext cx="36004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 sz="1200">
                  <a:latin typeface="Verdana" pitchFamily="34" charset="0"/>
                </a:rPr>
                <a:t>n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763713" y="3500438"/>
            <a:ext cx="1800225" cy="658812"/>
            <a:chOff x="1763688" y="3501008"/>
            <a:chExt cx="1800200" cy="658812"/>
          </a:xfrm>
        </p:grpSpPr>
        <p:grpSp>
          <p:nvGrpSpPr>
            <p:cNvPr id="11282" name="Group 21"/>
            <p:cNvGrpSpPr>
              <a:grpSpLocks/>
            </p:cNvGrpSpPr>
            <p:nvPr/>
          </p:nvGrpSpPr>
          <p:grpSpPr bwMode="auto">
            <a:xfrm>
              <a:off x="1980358" y="3501008"/>
              <a:ext cx="1583530" cy="658812"/>
              <a:chOff x="9253538" y="3563938"/>
              <a:chExt cx="1583530" cy="65881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252765" y="3790950"/>
                <a:ext cx="1584303" cy="4318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CA" sz="1400" dirty="0" err="1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Acetylation</a:t>
                </a:r>
                <a:endParaRPr lang="en-CA" sz="1400" dirty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1285" name="TextBox 11"/>
              <p:cNvSpPr txBox="1">
                <a:spLocks noChangeArrowheads="1"/>
              </p:cNvSpPr>
              <p:nvPr/>
            </p:nvSpPr>
            <p:spPr bwMode="auto">
              <a:xfrm>
                <a:off x="9548813" y="3563938"/>
                <a:ext cx="855662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CA" sz="1200">
                    <a:latin typeface="Verdana" pitchFamily="34" charset="0"/>
                  </a:rPr>
                  <a:t>~10</a:t>
                </a:r>
                <a:r>
                  <a:rPr lang="en-CA" sz="1200" baseline="30000">
                    <a:latin typeface="Verdana" pitchFamily="34" charset="0"/>
                  </a:rPr>
                  <a:t>4</a:t>
                </a:r>
              </a:p>
            </p:txBody>
          </p:sp>
        </p:grpSp>
        <p:sp>
          <p:nvSpPr>
            <p:cNvPr id="11283" name="TextBox 24"/>
            <p:cNvSpPr txBox="1">
              <a:spLocks noChangeArrowheads="1"/>
            </p:cNvSpPr>
            <p:nvPr/>
          </p:nvSpPr>
          <p:spPr bwMode="auto">
            <a:xfrm>
              <a:off x="1763688" y="3789040"/>
              <a:ext cx="36004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 sz="1200">
                  <a:latin typeface="Verdana" pitchFamily="34" charset="0"/>
                </a:rPr>
                <a:t>n</a:t>
              </a: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14288" y="4868863"/>
            <a:ext cx="2252662" cy="647700"/>
            <a:chOff x="14514" y="4869532"/>
            <a:chExt cx="2253131" cy="647700"/>
          </a:xfrm>
        </p:grpSpPr>
        <p:grpSp>
          <p:nvGrpSpPr>
            <p:cNvPr id="11278" name="Group 19"/>
            <p:cNvGrpSpPr>
              <a:grpSpLocks/>
            </p:cNvGrpSpPr>
            <p:nvPr/>
          </p:nvGrpSpPr>
          <p:grpSpPr bwMode="auto">
            <a:xfrm>
              <a:off x="251520" y="4869532"/>
              <a:ext cx="2016125" cy="647700"/>
              <a:chOff x="9295839" y="2133600"/>
              <a:chExt cx="2016125" cy="6477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295419" y="2349500"/>
                <a:ext cx="2016545" cy="4318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CA" sz="1400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SNP</a:t>
                </a:r>
              </a:p>
            </p:txBody>
          </p:sp>
          <p:sp>
            <p:nvSpPr>
              <p:cNvPr id="11281" name="TextBox 11"/>
              <p:cNvSpPr txBox="1">
                <a:spLocks noChangeArrowheads="1"/>
              </p:cNvSpPr>
              <p:nvPr/>
            </p:nvSpPr>
            <p:spPr bwMode="auto">
              <a:xfrm>
                <a:off x="9836150" y="2133600"/>
                <a:ext cx="855663" cy="277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CA" sz="1200">
                    <a:latin typeface="Verdana" pitchFamily="34" charset="0"/>
                  </a:rPr>
                  <a:t>~10</a:t>
                </a:r>
                <a:r>
                  <a:rPr lang="en-CA" sz="1200" baseline="30000">
                    <a:latin typeface="Verdana" pitchFamily="34" charset="0"/>
                  </a:rPr>
                  <a:t>6</a:t>
                </a:r>
              </a:p>
            </p:txBody>
          </p:sp>
        </p:grpSp>
        <p:sp>
          <p:nvSpPr>
            <p:cNvPr id="11279" name="TextBox 25"/>
            <p:cNvSpPr txBox="1">
              <a:spLocks noChangeArrowheads="1"/>
            </p:cNvSpPr>
            <p:nvPr/>
          </p:nvSpPr>
          <p:spPr bwMode="auto">
            <a:xfrm>
              <a:off x="14514" y="5157192"/>
              <a:ext cx="36004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 sz="1200">
                  <a:latin typeface="Verdana" pitchFamily="34" charset="0"/>
                </a:rPr>
                <a:t>n</a:t>
              </a:r>
            </a:p>
          </p:txBody>
        </p:sp>
      </p:grpSp>
      <p:grpSp>
        <p:nvGrpSpPr>
          <p:cNvPr id="13" name="Group 29"/>
          <p:cNvGrpSpPr>
            <a:grpSpLocks/>
          </p:cNvGrpSpPr>
          <p:nvPr/>
        </p:nvGrpSpPr>
        <p:grpSpPr bwMode="auto">
          <a:xfrm>
            <a:off x="3189288" y="4868863"/>
            <a:ext cx="1454150" cy="647700"/>
            <a:chOff x="3189334" y="4869160"/>
            <a:chExt cx="1454674" cy="647079"/>
          </a:xfrm>
        </p:grpSpPr>
        <p:grpSp>
          <p:nvGrpSpPr>
            <p:cNvPr id="11274" name="Group 22"/>
            <p:cNvGrpSpPr>
              <a:grpSpLocks/>
            </p:cNvGrpSpPr>
            <p:nvPr/>
          </p:nvGrpSpPr>
          <p:grpSpPr bwMode="auto">
            <a:xfrm>
              <a:off x="3419872" y="4869160"/>
              <a:ext cx="1224136" cy="647079"/>
              <a:chOff x="9252545" y="1414463"/>
              <a:chExt cx="1224136" cy="647079"/>
            </a:xfrm>
          </p:grpSpPr>
          <p:sp>
            <p:nvSpPr>
              <p:cNvPr id="12" name="Rectangle 11"/>
              <p:cNvSpPr/>
              <p:nvPr/>
            </p:nvSpPr>
            <p:spPr>
              <a:xfrm rot="5400000">
                <a:off x="9648589" y="1233450"/>
                <a:ext cx="432048" cy="12241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anchor="ctr"/>
              <a:lstStyle/>
              <a:p>
                <a:pPr algn="ctr">
                  <a:defRPr/>
                </a:pPr>
                <a:r>
                  <a:rPr lang="en-CA" sz="1400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Expression</a:t>
                </a:r>
              </a:p>
            </p:txBody>
          </p:sp>
          <p:sp>
            <p:nvSpPr>
              <p:cNvPr id="11277" name="TextBox 11"/>
              <p:cNvSpPr txBox="1">
                <a:spLocks noChangeArrowheads="1"/>
              </p:cNvSpPr>
              <p:nvPr/>
            </p:nvSpPr>
            <p:spPr bwMode="auto">
              <a:xfrm>
                <a:off x="9396413" y="1414463"/>
                <a:ext cx="855662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CA" sz="1200">
                    <a:latin typeface="Verdana" pitchFamily="34" charset="0"/>
                  </a:rPr>
                  <a:t>~10</a:t>
                </a:r>
                <a:r>
                  <a:rPr lang="en-CA" sz="1200" baseline="30000">
                    <a:latin typeface="Verdana" pitchFamily="34" charset="0"/>
                  </a:rPr>
                  <a:t>4</a:t>
                </a:r>
              </a:p>
            </p:txBody>
          </p:sp>
        </p:grpSp>
        <p:sp>
          <p:nvSpPr>
            <p:cNvPr id="11275" name="TextBox 26"/>
            <p:cNvSpPr txBox="1">
              <a:spLocks noChangeArrowheads="1"/>
            </p:cNvSpPr>
            <p:nvPr/>
          </p:nvSpPr>
          <p:spPr bwMode="auto">
            <a:xfrm>
              <a:off x="3189334" y="5157192"/>
              <a:ext cx="36004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 sz="1200">
                  <a:latin typeface="Verdana" pitchFamily="34" charset="0"/>
                </a:rPr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pPr>
              <a:defRPr/>
            </a:pPr>
            <a:r>
              <a:rPr err="1" smtClean="0"/>
              <a:t>Multikernel</a:t>
            </a:r>
            <a:r>
              <a:rPr smtClean="0"/>
              <a:t> Machines</a:t>
            </a:r>
            <a:endParaRPr/>
          </a:p>
        </p:txBody>
      </p:sp>
      <p:sp>
        <p:nvSpPr>
          <p:cNvPr id="51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5B544A2-1939-4A54-BA85-1CD3CD3AC454}" type="slidenum">
              <a:rPr lang="en-US" smtClean="0"/>
              <a:pPr/>
              <a:t>20</a:t>
            </a:fld>
            <a:endParaRPr lang="en-US" smtClean="0"/>
          </a:p>
        </p:txBody>
      </p:sp>
      <p:grpSp>
        <p:nvGrpSpPr>
          <p:cNvPr id="5127" name="Group 58"/>
          <p:cNvGrpSpPr>
            <a:grpSpLocks noChangeAspect="1"/>
          </p:cNvGrpSpPr>
          <p:nvPr/>
        </p:nvGrpSpPr>
        <p:grpSpPr bwMode="auto">
          <a:xfrm>
            <a:off x="5724525" y="1700213"/>
            <a:ext cx="2232025" cy="860425"/>
            <a:chOff x="10756453" y="3050232"/>
            <a:chExt cx="3188924" cy="1229291"/>
          </a:xfrm>
        </p:grpSpPr>
        <p:sp>
          <p:nvSpPr>
            <p:cNvPr id="60" name="Rectangle 59"/>
            <p:cNvSpPr/>
            <p:nvPr/>
          </p:nvSpPr>
          <p:spPr>
            <a:xfrm>
              <a:off x="10756453" y="3050232"/>
              <a:ext cx="2880465" cy="3606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cxnSp>
          <p:nvCxnSpPr>
            <p:cNvPr id="62" name="Straight Connector 61"/>
            <p:cNvCxnSpPr>
              <a:stCxn id="60" idx="0"/>
              <a:endCxn id="60" idx="2"/>
            </p:cNvCxnSpPr>
            <p:nvPr/>
          </p:nvCxnSpPr>
          <p:spPr>
            <a:xfrm>
              <a:off x="12196686" y="3050232"/>
              <a:ext cx="0" cy="360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Left Brace 62"/>
            <p:cNvSpPr/>
            <p:nvPr/>
          </p:nvSpPr>
          <p:spPr>
            <a:xfrm rot="16200000">
              <a:off x="11331414" y="2906203"/>
              <a:ext cx="290312" cy="1440233"/>
            </a:xfrm>
            <a:prstGeom prst="leftBrac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4" name="Left Brace 63"/>
            <p:cNvSpPr/>
            <p:nvPr/>
          </p:nvSpPr>
          <p:spPr>
            <a:xfrm rot="16200000">
              <a:off x="12771646" y="2906205"/>
              <a:ext cx="290312" cy="1440232"/>
            </a:xfrm>
            <a:prstGeom prst="leftBrac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171" name="TextBox 64"/>
            <p:cNvSpPr txBox="1">
              <a:spLocks noChangeArrowheads="1"/>
            </p:cNvSpPr>
            <p:nvPr/>
          </p:nvSpPr>
          <p:spPr bwMode="auto">
            <a:xfrm>
              <a:off x="10859322" y="3751906"/>
              <a:ext cx="1440160" cy="527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>
                  <a:latin typeface="Verdana" pitchFamily="34" charset="0"/>
                </a:rPr>
                <a:t>100KB</a:t>
              </a:r>
            </a:p>
          </p:txBody>
        </p:sp>
        <p:sp>
          <p:nvSpPr>
            <p:cNvPr id="5172" name="TextBox 65"/>
            <p:cNvSpPr txBox="1">
              <a:spLocks noChangeArrowheads="1"/>
            </p:cNvSpPr>
            <p:nvPr/>
          </p:nvSpPr>
          <p:spPr bwMode="auto">
            <a:xfrm>
              <a:off x="12421737" y="3751905"/>
              <a:ext cx="1523640" cy="527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>
                  <a:latin typeface="Verdana" pitchFamily="34" charset="0"/>
                </a:rPr>
                <a:t>100KB</a:t>
              </a:r>
            </a:p>
          </p:txBody>
        </p:sp>
      </p:grpSp>
      <p:sp>
        <p:nvSpPr>
          <p:cNvPr id="5128" name="Content Placeholder 2"/>
          <p:cNvSpPr txBox="1">
            <a:spLocks/>
          </p:cNvSpPr>
          <p:nvPr/>
        </p:nvSpPr>
        <p:spPr bwMode="auto">
          <a:xfrm>
            <a:off x="136525" y="981075"/>
            <a:ext cx="21605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b="1">
                <a:solidFill>
                  <a:srgbClr val="002060"/>
                </a:solidFill>
                <a:latin typeface="Verdana" pitchFamily="34" charset="0"/>
              </a:rPr>
              <a:t>Model</a:t>
            </a:r>
          </a:p>
        </p:txBody>
      </p:sp>
      <p:sp>
        <p:nvSpPr>
          <p:cNvPr id="5129" name="TextBox 53"/>
          <p:cNvSpPr txBox="1">
            <a:spLocks noChangeArrowheads="1"/>
          </p:cNvSpPr>
          <p:nvPr/>
        </p:nvSpPr>
        <p:spPr bwMode="auto">
          <a:xfrm>
            <a:off x="5768975" y="3130550"/>
            <a:ext cx="240347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3200" b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CA" sz="3200" i="1" baseline="-2500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CA" sz="3200" i="1">
                <a:latin typeface="Times New Roman" pitchFamily="18" charset="0"/>
                <a:cs typeface="Times New Roman" pitchFamily="18" charset="0"/>
              </a:rPr>
              <a:t>~N</a:t>
            </a:r>
            <a:r>
              <a:rPr lang="en-CA" sz="3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sz="3200" b="1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CA" sz="3200" i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sz="3200" i="1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CA" sz="3200" i="1" baseline="-2500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CA" sz="3200" b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sz="3200" i="1" baseline="-2500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CA" sz="3200">
                <a:latin typeface="Times New Roman" pitchFamily="18" charset="0"/>
                <a:cs typeface="Times New Roman" pitchFamily="18" charset="0"/>
              </a:rPr>
              <a:t>)</a:t>
            </a:r>
            <a:endParaRPr lang="en-CA" sz="3200" baseline="-25000"/>
          </a:p>
        </p:txBody>
      </p:sp>
      <p:sp>
        <p:nvSpPr>
          <p:cNvPr id="5130" name="TextBox 28"/>
          <p:cNvSpPr txBox="1">
            <a:spLocks noChangeArrowheads="1"/>
          </p:cNvSpPr>
          <p:nvPr/>
        </p:nvSpPr>
        <p:spPr bwMode="auto">
          <a:xfrm>
            <a:off x="8388350" y="1830388"/>
            <a:ext cx="358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i="1">
                <a:latin typeface="Times" pitchFamily="18" charset="0"/>
              </a:rPr>
              <a:t>n</a:t>
            </a:r>
          </a:p>
        </p:txBody>
      </p:sp>
      <p:sp>
        <p:nvSpPr>
          <p:cNvPr id="5131" name="TextBox 29"/>
          <p:cNvSpPr txBox="1">
            <a:spLocks noChangeArrowheads="1"/>
          </p:cNvSpPr>
          <p:nvPr/>
        </p:nvSpPr>
        <p:spPr bwMode="auto">
          <a:xfrm>
            <a:off x="8675688" y="1547813"/>
            <a:ext cx="3603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i="1">
                <a:latin typeface="Times" pitchFamily="18" charset="0"/>
              </a:rPr>
              <a:t>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656638" y="1863725"/>
            <a:ext cx="360362" cy="3587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5133" name="Content Placeholder 2"/>
          <p:cNvSpPr txBox="1">
            <a:spLocks/>
          </p:cNvSpPr>
          <p:nvPr/>
        </p:nvSpPr>
        <p:spPr bwMode="auto">
          <a:xfrm>
            <a:off x="5553075" y="1225550"/>
            <a:ext cx="25923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b="1">
                <a:solidFill>
                  <a:srgbClr val="002060"/>
                </a:solidFill>
                <a:latin typeface="Verdana" pitchFamily="34" charset="0"/>
              </a:rPr>
              <a:t>Kernel Estimation</a:t>
            </a:r>
          </a:p>
        </p:txBody>
      </p:sp>
      <p:sp>
        <p:nvSpPr>
          <p:cNvPr id="57" name="Right Arrow 56"/>
          <p:cNvSpPr/>
          <p:nvPr/>
        </p:nvSpPr>
        <p:spPr>
          <a:xfrm>
            <a:off x="8001000" y="1905000"/>
            <a:ext cx="360363" cy="28892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5135" name="Content Placeholder 2"/>
          <p:cNvSpPr txBox="1">
            <a:spLocks/>
          </p:cNvSpPr>
          <p:nvPr/>
        </p:nvSpPr>
        <p:spPr bwMode="auto">
          <a:xfrm>
            <a:off x="5538788" y="2759075"/>
            <a:ext cx="25923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b="1">
                <a:solidFill>
                  <a:srgbClr val="002060"/>
                </a:solidFill>
                <a:latin typeface="Verdana" pitchFamily="34" charset="0"/>
              </a:rPr>
              <a:t>Random Effect</a:t>
            </a:r>
          </a:p>
        </p:txBody>
      </p:sp>
      <p:sp>
        <p:nvSpPr>
          <p:cNvPr id="5136" name="Content Placeholder 2"/>
          <p:cNvSpPr txBox="1">
            <a:spLocks/>
          </p:cNvSpPr>
          <p:nvPr/>
        </p:nvSpPr>
        <p:spPr bwMode="auto">
          <a:xfrm>
            <a:off x="107950" y="3732213"/>
            <a:ext cx="18716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b="1">
                <a:solidFill>
                  <a:srgbClr val="002060"/>
                </a:solidFill>
                <a:latin typeface="Verdana" pitchFamily="34" charset="0"/>
              </a:rPr>
              <a:t>Inference</a:t>
            </a:r>
          </a:p>
        </p:txBody>
      </p:sp>
      <p:sp>
        <p:nvSpPr>
          <p:cNvPr id="5137" name="TextBox 53"/>
          <p:cNvSpPr txBox="1">
            <a:spLocks noChangeArrowheads="1"/>
          </p:cNvSpPr>
          <p:nvPr/>
        </p:nvSpPr>
        <p:spPr bwMode="auto">
          <a:xfrm>
            <a:off x="8604250" y="1844675"/>
            <a:ext cx="4667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1600" b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sz="1600" i="1" baseline="-25000">
                <a:latin typeface="Times New Roman" pitchFamily="18" charset="0"/>
                <a:cs typeface="Times New Roman" pitchFamily="18" charset="0"/>
              </a:rPr>
              <a:t>q</a:t>
            </a:r>
            <a:endParaRPr lang="en-CA" sz="1600" baseline="-25000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643438" y="3951288"/>
          <a:ext cx="3767137" cy="917575"/>
        </p:xfrm>
        <a:graphic>
          <a:graphicData uri="http://schemas.openxmlformats.org/presentationml/2006/ole">
            <p:oleObj spid="_x0000_s5122" name="Equation" r:id="rId4" imgW="1511280" imgH="368280" progId="Equation.3">
              <p:embed/>
            </p:oleObj>
          </a:graphicData>
        </a:graphic>
      </p:graphicFrame>
      <p:sp>
        <p:nvSpPr>
          <p:cNvPr id="5138" name="TextBox 53"/>
          <p:cNvSpPr txBox="1">
            <a:spLocks noChangeArrowheads="1"/>
          </p:cNvSpPr>
          <p:nvPr/>
        </p:nvSpPr>
        <p:spPr bwMode="auto">
          <a:xfrm>
            <a:off x="250825" y="4130675"/>
            <a:ext cx="44656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800" i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CA" sz="28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CA" sz="280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CA" sz="28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800" i="1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CA" sz="2800" i="1" baseline="-2500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CA" sz="28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800">
                <a:latin typeface="Times New Roman" pitchFamily="18" charset="0"/>
                <a:cs typeface="Times New Roman" pitchFamily="18" charset="0"/>
              </a:rPr>
              <a:t>= 0, for a specific </a:t>
            </a:r>
            <a:r>
              <a:rPr lang="en-CA" sz="2800" i="1">
                <a:latin typeface="Times New Roman" pitchFamily="18" charset="0"/>
                <a:cs typeface="Times New Roman" pitchFamily="18" charset="0"/>
              </a:rPr>
              <a:t>q</a:t>
            </a:r>
            <a:endParaRPr lang="en-CA" sz="2800" i="1" baseline="-25000"/>
          </a:p>
        </p:txBody>
      </p:sp>
      <p:grpSp>
        <p:nvGrpSpPr>
          <p:cNvPr id="5139" name="Group 54"/>
          <p:cNvGrpSpPr>
            <a:grpSpLocks/>
          </p:cNvGrpSpPr>
          <p:nvPr/>
        </p:nvGrpSpPr>
        <p:grpSpPr bwMode="auto">
          <a:xfrm>
            <a:off x="323850" y="1393825"/>
            <a:ext cx="5356225" cy="2159000"/>
            <a:chOff x="323850" y="1393825"/>
            <a:chExt cx="5356225" cy="2159000"/>
          </a:xfrm>
        </p:grpSpPr>
        <p:sp>
          <p:nvSpPr>
            <p:cNvPr id="40" name="Rectangle 39"/>
            <p:cNvSpPr/>
            <p:nvPr/>
          </p:nvSpPr>
          <p:spPr>
            <a:xfrm>
              <a:off x="971550" y="1398588"/>
              <a:ext cx="503238" cy="14398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06600" y="1393825"/>
              <a:ext cx="144463" cy="143986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16475" y="1403350"/>
              <a:ext cx="142875" cy="14398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95288" y="1393825"/>
              <a:ext cx="144462" cy="143986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144" name="TextBox 21"/>
            <p:cNvSpPr txBox="1">
              <a:spLocks noChangeArrowheads="1"/>
            </p:cNvSpPr>
            <p:nvPr/>
          </p:nvSpPr>
          <p:spPr bwMode="auto">
            <a:xfrm>
              <a:off x="611188" y="1897063"/>
              <a:ext cx="35877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>
                  <a:latin typeface="Times" pitchFamily="18" charset="0"/>
                </a:rPr>
                <a:t>=</a:t>
              </a:r>
            </a:p>
          </p:txBody>
        </p:sp>
        <p:sp>
          <p:nvSpPr>
            <p:cNvPr id="5145" name="TextBox 23"/>
            <p:cNvSpPr txBox="1">
              <a:spLocks noChangeArrowheads="1"/>
            </p:cNvSpPr>
            <p:nvPr/>
          </p:nvSpPr>
          <p:spPr bwMode="auto">
            <a:xfrm>
              <a:off x="1654175" y="1928813"/>
              <a:ext cx="36036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>
                  <a:latin typeface="Times" pitchFamily="18" charset="0"/>
                </a:rPr>
                <a:t>+</a:t>
              </a:r>
            </a:p>
          </p:txBody>
        </p:sp>
        <p:sp>
          <p:nvSpPr>
            <p:cNvPr id="5146" name="TextBox 24"/>
            <p:cNvSpPr txBox="1">
              <a:spLocks noChangeArrowheads="1"/>
            </p:cNvSpPr>
            <p:nvPr/>
          </p:nvSpPr>
          <p:spPr bwMode="auto">
            <a:xfrm>
              <a:off x="5321300" y="1897063"/>
              <a:ext cx="35877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 b="1">
                  <a:latin typeface="Times" pitchFamily="18" charset="0"/>
                </a:rPr>
                <a:t>ε</a:t>
              </a:r>
            </a:p>
          </p:txBody>
        </p:sp>
        <p:sp>
          <p:nvSpPr>
            <p:cNvPr id="5147" name="TextBox 26"/>
            <p:cNvSpPr txBox="1">
              <a:spLocks noChangeArrowheads="1"/>
            </p:cNvSpPr>
            <p:nvPr/>
          </p:nvSpPr>
          <p:spPr bwMode="auto">
            <a:xfrm>
              <a:off x="1830388" y="1895475"/>
              <a:ext cx="5667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 b="1">
                  <a:latin typeface="Times" pitchFamily="18" charset="0"/>
                </a:rPr>
                <a:t>f</a:t>
              </a:r>
              <a:r>
                <a:rPr lang="en-CA" i="1" baseline="-25000">
                  <a:latin typeface="Times" pitchFamily="18" charset="0"/>
                </a:rPr>
                <a:t>SNP</a:t>
              </a:r>
            </a:p>
          </p:txBody>
        </p:sp>
        <p:sp>
          <p:nvSpPr>
            <p:cNvPr id="5148" name="TextBox 22"/>
            <p:cNvSpPr txBox="1">
              <a:spLocks noChangeArrowheads="1"/>
            </p:cNvSpPr>
            <p:nvPr/>
          </p:nvSpPr>
          <p:spPr bwMode="auto">
            <a:xfrm>
              <a:off x="1042988" y="1897063"/>
              <a:ext cx="433387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 b="1">
                  <a:latin typeface="Times" pitchFamily="18" charset="0"/>
                </a:rPr>
                <a:t>X</a:t>
              </a:r>
            </a:p>
          </p:txBody>
        </p:sp>
        <p:sp>
          <p:nvSpPr>
            <p:cNvPr id="5149" name="TextBox 22"/>
            <p:cNvSpPr txBox="1">
              <a:spLocks noChangeArrowheads="1"/>
            </p:cNvSpPr>
            <p:nvPr/>
          </p:nvSpPr>
          <p:spPr bwMode="auto">
            <a:xfrm>
              <a:off x="323850" y="1868488"/>
              <a:ext cx="360363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 b="1">
                  <a:latin typeface="Times" pitchFamily="18" charset="0"/>
                </a:rPr>
                <a:t>y</a:t>
              </a:r>
            </a:p>
          </p:txBody>
        </p:sp>
        <p:sp>
          <p:nvSpPr>
            <p:cNvPr id="5150" name="TextBox 23"/>
            <p:cNvSpPr txBox="1">
              <a:spLocks noChangeArrowheads="1"/>
            </p:cNvSpPr>
            <p:nvPr/>
          </p:nvSpPr>
          <p:spPr bwMode="auto">
            <a:xfrm>
              <a:off x="5126038" y="1919288"/>
              <a:ext cx="35877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>
                  <a:latin typeface="Times" pitchFamily="18" charset="0"/>
                </a:rPr>
                <a:t>+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17888" y="1403350"/>
              <a:ext cx="144462" cy="143986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167188" y="1403350"/>
              <a:ext cx="144462" cy="143986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153" name="TextBox 23"/>
            <p:cNvSpPr txBox="1">
              <a:spLocks noChangeArrowheads="1"/>
            </p:cNvSpPr>
            <p:nvPr/>
          </p:nvSpPr>
          <p:spPr bwMode="auto">
            <a:xfrm>
              <a:off x="2295525" y="1928813"/>
              <a:ext cx="360363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>
                  <a:latin typeface="Times" pitchFamily="18" charset="0"/>
                </a:rPr>
                <a:t>+</a:t>
              </a:r>
            </a:p>
          </p:txBody>
        </p:sp>
        <p:sp>
          <p:nvSpPr>
            <p:cNvPr id="5154" name="TextBox 23"/>
            <p:cNvSpPr txBox="1">
              <a:spLocks noChangeArrowheads="1"/>
            </p:cNvSpPr>
            <p:nvPr/>
          </p:nvSpPr>
          <p:spPr bwMode="auto">
            <a:xfrm>
              <a:off x="3735388" y="1928813"/>
              <a:ext cx="360362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>
                  <a:latin typeface="Times" pitchFamily="18" charset="0"/>
                </a:rPr>
                <a:t>+</a:t>
              </a:r>
            </a:p>
          </p:txBody>
        </p:sp>
        <p:sp>
          <p:nvSpPr>
            <p:cNvPr id="5155" name="TextBox 26"/>
            <p:cNvSpPr txBox="1">
              <a:spLocks noChangeArrowheads="1"/>
            </p:cNvSpPr>
            <p:nvPr/>
          </p:nvSpPr>
          <p:spPr bwMode="auto">
            <a:xfrm>
              <a:off x="3232150" y="1906588"/>
              <a:ext cx="71913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 b="1">
                  <a:latin typeface="Times" pitchFamily="18" charset="0"/>
                </a:rPr>
                <a:t>f</a:t>
              </a:r>
              <a:r>
                <a:rPr lang="en-CA" i="1" baseline="-25000">
                  <a:latin typeface="Times" pitchFamily="18" charset="0"/>
                </a:rPr>
                <a:t>Acety</a:t>
              </a:r>
            </a:p>
          </p:txBody>
        </p:sp>
        <p:sp>
          <p:nvSpPr>
            <p:cNvPr id="5156" name="TextBox 26"/>
            <p:cNvSpPr txBox="1">
              <a:spLocks noChangeArrowheads="1"/>
            </p:cNvSpPr>
            <p:nvPr/>
          </p:nvSpPr>
          <p:spPr bwMode="auto">
            <a:xfrm>
              <a:off x="3951288" y="1835150"/>
              <a:ext cx="627062" cy="554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 b="1">
                  <a:latin typeface="Times" pitchFamily="18" charset="0"/>
                </a:rPr>
                <a:t>f</a:t>
              </a:r>
              <a:r>
                <a:rPr lang="en-CA" i="1" baseline="-25000">
                  <a:latin typeface="Times" pitchFamily="18" charset="0"/>
                </a:rPr>
                <a:t>SNP</a:t>
              </a:r>
              <a:r>
                <a:rPr lang="en-CA" baseline="-25000">
                  <a:latin typeface="Times" pitchFamily="18" charset="0"/>
                </a:rPr>
                <a:t>×</a:t>
              </a:r>
              <a:r>
                <a:rPr lang="en-CA" i="1" baseline="-25000">
                  <a:latin typeface="Times" pitchFamily="18" charset="0"/>
                </a:rPr>
                <a:t>Methy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27325" y="1403350"/>
              <a:ext cx="144463" cy="14398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158" name="TextBox 26"/>
            <p:cNvSpPr txBox="1">
              <a:spLocks noChangeArrowheads="1"/>
            </p:cNvSpPr>
            <p:nvPr/>
          </p:nvSpPr>
          <p:spPr bwMode="auto">
            <a:xfrm>
              <a:off x="2522538" y="1897063"/>
              <a:ext cx="78105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 b="1">
                  <a:latin typeface="Times" pitchFamily="18" charset="0"/>
                </a:rPr>
                <a:t>f</a:t>
              </a:r>
              <a:r>
                <a:rPr lang="en-CA" i="1" baseline="-25000">
                  <a:latin typeface="Times" pitchFamily="18" charset="0"/>
                </a:rPr>
                <a:t>Methy</a:t>
              </a:r>
            </a:p>
          </p:txBody>
        </p:sp>
        <p:sp>
          <p:nvSpPr>
            <p:cNvPr id="5159" name="TextBox 23"/>
            <p:cNvSpPr txBox="1">
              <a:spLocks noChangeArrowheads="1"/>
            </p:cNvSpPr>
            <p:nvPr/>
          </p:nvSpPr>
          <p:spPr bwMode="auto">
            <a:xfrm>
              <a:off x="3033713" y="1928813"/>
              <a:ext cx="360362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>
                  <a:latin typeface="Times" pitchFamily="18" charset="0"/>
                </a:rPr>
                <a:t>+</a:t>
              </a:r>
            </a:p>
          </p:txBody>
        </p:sp>
        <p:sp>
          <p:nvSpPr>
            <p:cNvPr id="5160" name="TextBox 23"/>
            <p:cNvSpPr txBox="1">
              <a:spLocks noChangeArrowheads="1"/>
            </p:cNvSpPr>
            <p:nvPr/>
          </p:nvSpPr>
          <p:spPr bwMode="auto">
            <a:xfrm>
              <a:off x="4422775" y="1928813"/>
              <a:ext cx="360363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>
                  <a:latin typeface="Times" pitchFamily="18" charset="0"/>
                </a:rPr>
                <a:t>+</a:t>
              </a:r>
            </a:p>
          </p:txBody>
        </p:sp>
        <p:sp>
          <p:nvSpPr>
            <p:cNvPr id="5161" name="TextBox 26"/>
            <p:cNvSpPr txBox="1">
              <a:spLocks noChangeArrowheads="1"/>
            </p:cNvSpPr>
            <p:nvPr/>
          </p:nvSpPr>
          <p:spPr bwMode="auto">
            <a:xfrm>
              <a:off x="4621213" y="1835150"/>
              <a:ext cx="627062" cy="554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 b="1">
                  <a:latin typeface="Times" pitchFamily="18" charset="0"/>
                </a:rPr>
                <a:t>f</a:t>
              </a:r>
              <a:r>
                <a:rPr lang="en-CA" i="1" baseline="-25000">
                  <a:latin typeface="Times" pitchFamily="18" charset="0"/>
                </a:rPr>
                <a:t>SNP</a:t>
              </a:r>
              <a:r>
                <a:rPr lang="en-CA" baseline="-25000">
                  <a:latin typeface="Times" pitchFamily="18" charset="0"/>
                </a:rPr>
                <a:t>×</a:t>
              </a:r>
              <a:r>
                <a:rPr lang="en-CA" i="1" baseline="-25000">
                  <a:latin typeface="Times" pitchFamily="18" charset="0"/>
                </a:rPr>
                <a:t>Acety</a:t>
              </a:r>
            </a:p>
          </p:txBody>
        </p:sp>
        <p:sp>
          <p:nvSpPr>
            <p:cNvPr id="5162" name="TextBox 22"/>
            <p:cNvSpPr txBox="1">
              <a:spLocks noChangeArrowheads="1"/>
            </p:cNvSpPr>
            <p:nvPr/>
          </p:nvSpPr>
          <p:spPr bwMode="auto">
            <a:xfrm>
              <a:off x="1460500" y="1916113"/>
              <a:ext cx="36036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 b="1">
                  <a:latin typeface="Times" pitchFamily="18" charset="0"/>
                </a:rPr>
                <a:t>β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331913" y="1412875"/>
              <a:ext cx="144462" cy="143986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164" name="TextBox 22"/>
            <p:cNvSpPr txBox="1">
              <a:spLocks noChangeArrowheads="1"/>
            </p:cNvSpPr>
            <p:nvPr/>
          </p:nvSpPr>
          <p:spPr bwMode="auto">
            <a:xfrm rot="-5400000">
              <a:off x="1039813" y="1835150"/>
              <a:ext cx="7207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 sz="1400" i="1">
                  <a:latin typeface="Times" pitchFamily="18" charset="0"/>
                </a:rPr>
                <a:t>Expr</a:t>
              </a:r>
            </a:p>
          </p:txBody>
        </p:sp>
        <p:sp>
          <p:nvSpPr>
            <p:cNvPr id="68" name="Right Brace 67"/>
            <p:cNvSpPr/>
            <p:nvPr/>
          </p:nvSpPr>
          <p:spPr>
            <a:xfrm rot="5400000">
              <a:off x="3276600" y="1425575"/>
              <a:ext cx="431800" cy="3168650"/>
            </a:xfrm>
            <a:prstGeom prst="rightBrac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166" name="TextBox 65"/>
            <p:cNvSpPr txBox="1">
              <a:spLocks noChangeArrowheads="1"/>
            </p:cNvSpPr>
            <p:nvPr/>
          </p:nvSpPr>
          <p:spPr bwMode="auto">
            <a:xfrm>
              <a:off x="2152650" y="3184525"/>
              <a:ext cx="266382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>
                  <a:latin typeface="Verdana" pitchFamily="34" charset="0"/>
                </a:rPr>
                <a:t>Upstream Variables</a:t>
              </a:r>
            </a:p>
          </p:txBody>
        </p:sp>
      </p:grp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3348038" y="4941888"/>
          <a:ext cx="5095875" cy="663575"/>
        </p:xfrm>
        <a:graphic>
          <a:graphicData uri="http://schemas.openxmlformats.org/presentationml/2006/ole">
            <p:oleObj spid="_x0000_s5123" name="Equation" r:id="rId5" imgW="2044440" imgH="266400" progId="Equation.3">
              <p:embed/>
            </p:oleObj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5219700" y="5516563"/>
          <a:ext cx="3165475" cy="884237"/>
        </p:xfrm>
        <a:graphic>
          <a:graphicData uri="http://schemas.openxmlformats.org/presentationml/2006/ole">
            <p:oleObj spid="_x0000_s5124" name="Equation" r:id="rId6" imgW="126972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971550" y="1398588"/>
            <a:ext cx="503238" cy="14398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pPr>
              <a:defRPr/>
            </a:pPr>
            <a:r>
              <a:rPr err="1" smtClean="0"/>
              <a:t>Multikernel</a:t>
            </a:r>
            <a:r>
              <a:rPr smtClean="0"/>
              <a:t> Machines</a:t>
            </a:r>
            <a:endParaRPr/>
          </a:p>
        </p:txBody>
      </p:sp>
      <p:sp>
        <p:nvSpPr>
          <p:cNvPr id="61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93A3887-A12E-4392-A153-70C7DEAA80B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2" name="Rectangle 21"/>
          <p:cNvSpPr/>
          <p:nvPr/>
        </p:nvSpPr>
        <p:spPr>
          <a:xfrm>
            <a:off x="2006600" y="1393825"/>
            <a:ext cx="144463" cy="14398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3" name="Rectangle 22"/>
          <p:cNvSpPr/>
          <p:nvPr/>
        </p:nvSpPr>
        <p:spPr>
          <a:xfrm>
            <a:off x="4816475" y="1403350"/>
            <a:ext cx="142875" cy="14398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395288" y="1393825"/>
            <a:ext cx="144462" cy="14398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6154" name="TextBox 21"/>
          <p:cNvSpPr txBox="1">
            <a:spLocks noChangeArrowheads="1"/>
          </p:cNvSpPr>
          <p:nvPr/>
        </p:nvSpPr>
        <p:spPr bwMode="auto">
          <a:xfrm>
            <a:off x="611188" y="1897063"/>
            <a:ext cx="358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Times" pitchFamily="18" charset="0"/>
              </a:rPr>
              <a:t>=</a:t>
            </a:r>
          </a:p>
        </p:txBody>
      </p:sp>
      <p:sp>
        <p:nvSpPr>
          <p:cNvPr id="6155" name="TextBox 23"/>
          <p:cNvSpPr txBox="1">
            <a:spLocks noChangeArrowheads="1"/>
          </p:cNvSpPr>
          <p:nvPr/>
        </p:nvSpPr>
        <p:spPr bwMode="auto">
          <a:xfrm>
            <a:off x="1654175" y="1928813"/>
            <a:ext cx="360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Times" pitchFamily="18" charset="0"/>
              </a:rPr>
              <a:t>+</a:t>
            </a:r>
          </a:p>
        </p:txBody>
      </p:sp>
      <p:sp>
        <p:nvSpPr>
          <p:cNvPr id="6156" name="TextBox 24"/>
          <p:cNvSpPr txBox="1">
            <a:spLocks noChangeArrowheads="1"/>
          </p:cNvSpPr>
          <p:nvPr/>
        </p:nvSpPr>
        <p:spPr bwMode="auto">
          <a:xfrm>
            <a:off x="5321300" y="1897063"/>
            <a:ext cx="358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ε</a:t>
            </a:r>
          </a:p>
        </p:txBody>
      </p:sp>
      <p:sp>
        <p:nvSpPr>
          <p:cNvPr id="6157" name="TextBox 26"/>
          <p:cNvSpPr txBox="1">
            <a:spLocks noChangeArrowheads="1"/>
          </p:cNvSpPr>
          <p:nvPr/>
        </p:nvSpPr>
        <p:spPr bwMode="auto">
          <a:xfrm>
            <a:off x="1830388" y="1895475"/>
            <a:ext cx="566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SNP</a:t>
            </a:r>
          </a:p>
        </p:txBody>
      </p:sp>
      <p:sp>
        <p:nvSpPr>
          <p:cNvPr id="6158" name="TextBox 22"/>
          <p:cNvSpPr txBox="1">
            <a:spLocks noChangeArrowheads="1"/>
          </p:cNvSpPr>
          <p:nvPr/>
        </p:nvSpPr>
        <p:spPr bwMode="auto">
          <a:xfrm>
            <a:off x="1042988" y="1897063"/>
            <a:ext cx="4333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X</a:t>
            </a:r>
          </a:p>
        </p:txBody>
      </p:sp>
      <p:sp>
        <p:nvSpPr>
          <p:cNvPr id="6159" name="TextBox 22"/>
          <p:cNvSpPr txBox="1">
            <a:spLocks noChangeArrowheads="1"/>
          </p:cNvSpPr>
          <p:nvPr/>
        </p:nvSpPr>
        <p:spPr bwMode="auto">
          <a:xfrm>
            <a:off x="323850" y="1868488"/>
            <a:ext cx="3603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y</a:t>
            </a:r>
          </a:p>
        </p:txBody>
      </p:sp>
      <p:sp>
        <p:nvSpPr>
          <p:cNvPr id="6160" name="TextBox 23"/>
          <p:cNvSpPr txBox="1">
            <a:spLocks noChangeArrowheads="1"/>
          </p:cNvSpPr>
          <p:nvPr/>
        </p:nvSpPr>
        <p:spPr bwMode="auto">
          <a:xfrm>
            <a:off x="5126038" y="1919288"/>
            <a:ext cx="358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Times" pitchFamily="18" charset="0"/>
              </a:rPr>
              <a:t>+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17888" y="1403350"/>
            <a:ext cx="144462" cy="14398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36" name="Rectangle 35"/>
          <p:cNvSpPr/>
          <p:nvPr/>
        </p:nvSpPr>
        <p:spPr>
          <a:xfrm>
            <a:off x="4167188" y="1403350"/>
            <a:ext cx="144462" cy="14398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6163" name="TextBox 23"/>
          <p:cNvSpPr txBox="1">
            <a:spLocks noChangeArrowheads="1"/>
          </p:cNvSpPr>
          <p:nvPr/>
        </p:nvSpPr>
        <p:spPr bwMode="auto">
          <a:xfrm>
            <a:off x="2295525" y="1928813"/>
            <a:ext cx="3603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Times" pitchFamily="18" charset="0"/>
              </a:rPr>
              <a:t>+</a:t>
            </a:r>
          </a:p>
        </p:txBody>
      </p:sp>
      <p:sp>
        <p:nvSpPr>
          <p:cNvPr id="6164" name="TextBox 23"/>
          <p:cNvSpPr txBox="1">
            <a:spLocks noChangeArrowheads="1"/>
          </p:cNvSpPr>
          <p:nvPr/>
        </p:nvSpPr>
        <p:spPr bwMode="auto">
          <a:xfrm>
            <a:off x="3735388" y="1928813"/>
            <a:ext cx="3603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Times" pitchFamily="18" charset="0"/>
              </a:rPr>
              <a:t>+</a:t>
            </a:r>
          </a:p>
        </p:txBody>
      </p:sp>
      <p:sp>
        <p:nvSpPr>
          <p:cNvPr id="6165" name="TextBox 26"/>
          <p:cNvSpPr txBox="1">
            <a:spLocks noChangeArrowheads="1"/>
          </p:cNvSpPr>
          <p:nvPr/>
        </p:nvSpPr>
        <p:spPr bwMode="auto">
          <a:xfrm>
            <a:off x="3232150" y="1906588"/>
            <a:ext cx="719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Acety</a:t>
            </a:r>
          </a:p>
        </p:txBody>
      </p:sp>
      <p:sp>
        <p:nvSpPr>
          <p:cNvPr id="6166" name="TextBox 26"/>
          <p:cNvSpPr txBox="1">
            <a:spLocks noChangeArrowheads="1"/>
          </p:cNvSpPr>
          <p:nvPr/>
        </p:nvSpPr>
        <p:spPr bwMode="auto">
          <a:xfrm>
            <a:off x="3951288" y="1835150"/>
            <a:ext cx="62706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SNP</a:t>
            </a:r>
            <a:r>
              <a:rPr lang="en-CA" baseline="-25000">
                <a:latin typeface="Times" pitchFamily="18" charset="0"/>
              </a:rPr>
              <a:t>×</a:t>
            </a:r>
            <a:r>
              <a:rPr lang="en-CA" i="1" baseline="-25000">
                <a:latin typeface="Times" pitchFamily="18" charset="0"/>
              </a:rPr>
              <a:t>Methy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727325" y="1403350"/>
            <a:ext cx="144463" cy="14398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6168" name="TextBox 26"/>
          <p:cNvSpPr txBox="1">
            <a:spLocks noChangeArrowheads="1"/>
          </p:cNvSpPr>
          <p:nvPr/>
        </p:nvSpPr>
        <p:spPr bwMode="auto">
          <a:xfrm>
            <a:off x="2522538" y="1897063"/>
            <a:ext cx="781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Methy</a:t>
            </a:r>
          </a:p>
        </p:txBody>
      </p:sp>
      <p:sp>
        <p:nvSpPr>
          <p:cNvPr id="6169" name="TextBox 23"/>
          <p:cNvSpPr txBox="1">
            <a:spLocks noChangeArrowheads="1"/>
          </p:cNvSpPr>
          <p:nvPr/>
        </p:nvSpPr>
        <p:spPr bwMode="auto">
          <a:xfrm>
            <a:off x="3033713" y="1928813"/>
            <a:ext cx="3603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Times" pitchFamily="18" charset="0"/>
              </a:rPr>
              <a:t>+</a:t>
            </a:r>
          </a:p>
        </p:txBody>
      </p:sp>
      <p:sp>
        <p:nvSpPr>
          <p:cNvPr id="6170" name="TextBox 23"/>
          <p:cNvSpPr txBox="1">
            <a:spLocks noChangeArrowheads="1"/>
          </p:cNvSpPr>
          <p:nvPr/>
        </p:nvSpPr>
        <p:spPr bwMode="auto">
          <a:xfrm>
            <a:off x="4422775" y="1928813"/>
            <a:ext cx="3603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Times" pitchFamily="18" charset="0"/>
              </a:rPr>
              <a:t>+</a:t>
            </a:r>
          </a:p>
        </p:txBody>
      </p:sp>
      <p:sp>
        <p:nvSpPr>
          <p:cNvPr id="6171" name="TextBox 26"/>
          <p:cNvSpPr txBox="1">
            <a:spLocks noChangeArrowheads="1"/>
          </p:cNvSpPr>
          <p:nvPr/>
        </p:nvSpPr>
        <p:spPr bwMode="auto">
          <a:xfrm>
            <a:off x="4621213" y="1835150"/>
            <a:ext cx="62706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SNP</a:t>
            </a:r>
            <a:r>
              <a:rPr lang="en-CA" baseline="-25000">
                <a:latin typeface="Times" pitchFamily="18" charset="0"/>
              </a:rPr>
              <a:t>×</a:t>
            </a:r>
            <a:r>
              <a:rPr lang="en-CA" i="1" baseline="-25000">
                <a:latin typeface="Times" pitchFamily="18" charset="0"/>
              </a:rPr>
              <a:t>Acety</a:t>
            </a:r>
          </a:p>
        </p:txBody>
      </p:sp>
      <p:grpSp>
        <p:nvGrpSpPr>
          <p:cNvPr id="6172" name="Group 58"/>
          <p:cNvGrpSpPr>
            <a:grpSpLocks noChangeAspect="1"/>
          </p:cNvGrpSpPr>
          <p:nvPr/>
        </p:nvGrpSpPr>
        <p:grpSpPr bwMode="auto">
          <a:xfrm>
            <a:off x="5724525" y="1700213"/>
            <a:ext cx="2232025" cy="860425"/>
            <a:chOff x="10756453" y="3050232"/>
            <a:chExt cx="3188924" cy="1229291"/>
          </a:xfrm>
        </p:grpSpPr>
        <p:sp>
          <p:nvSpPr>
            <p:cNvPr id="60" name="Rectangle 59"/>
            <p:cNvSpPr/>
            <p:nvPr/>
          </p:nvSpPr>
          <p:spPr>
            <a:xfrm>
              <a:off x="10756453" y="3050232"/>
              <a:ext cx="2880465" cy="3606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cxnSp>
          <p:nvCxnSpPr>
            <p:cNvPr id="62" name="Straight Connector 61"/>
            <p:cNvCxnSpPr>
              <a:stCxn id="60" idx="0"/>
              <a:endCxn id="60" idx="2"/>
            </p:cNvCxnSpPr>
            <p:nvPr/>
          </p:nvCxnSpPr>
          <p:spPr>
            <a:xfrm>
              <a:off x="12196686" y="3050232"/>
              <a:ext cx="0" cy="360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Left Brace 62"/>
            <p:cNvSpPr/>
            <p:nvPr/>
          </p:nvSpPr>
          <p:spPr>
            <a:xfrm rot="16200000">
              <a:off x="11331414" y="2906203"/>
              <a:ext cx="290312" cy="1440233"/>
            </a:xfrm>
            <a:prstGeom prst="leftBrac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4" name="Left Brace 63"/>
            <p:cNvSpPr/>
            <p:nvPr/>
          </p:nvSpPr>
          <p:spPr>
            <a:xfrm rot="16200000">
              <a:off x="12771646" y="2906205"/>
              <a:ext cx="290312" cy="1440232"/>
            </a:xfrm>
            <a:prstGeom prst="leftBrac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193" name="TextBox 64"/>
            <p:cNvSpPr txBox="1">
              <a:spLocks noChangeArrowheads="1"/>
            </p:cNvSpPr>
            <p:nvPr/>
          </p:nvSpPr>
          <p:spPr bwMode="auto">
            <a:xfrm>
              <a:off x="10859322" y="3751906"/>
              <a:ext cx="1440160" cy="527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>
                  <a:latin typeface="Verdana" pitchFamily="34" charset="0"/>
                </a:rPr>
                <a:t>100KB</a:t>
              </a:r>
            </a:p>
          </p:txBody>
        </p:sp>
        <p:sp>
          <p:nvSpPr>
            <p:cNvPr id="6194" name="TextBox 65"/>
            <p:cNvSpPr txBox="1">
              <a:spLocks noChangeArrowheads="1"/>
            </p:cNvSpPr>
            <p:nvPr/>
          </p:nvSpPr>
          <p:spPr bwMode="auto">
            <a:xfrm>
              <a:off x="12421737" y="3751905"/>
              <a:ext cx="1523640" cy="527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>
                  <a:latin typeface="Verdana" pitchFamily="34" charset="0"/>
                </a:rPr>
                <a:t>100KB</a:t>
              </a:r>
            </a:p>
          </p:txBody>
        </p:sp>
      </p:grpSp>
      <p:sp>
        <p:nvSpPr>
          <p:cNvPr id="6173" name="Content Placeholder 2"/>
          <p:cNvSpPr txBox="1">
            <a:spLocks/>
          </p:cNvSpPr>
          <p:nvPr/>
        </p:nvSpPr>
        <p:spPr bwMode="auto">
          <a:xfrm>
            <a:off x="136525" y="981075"/>
            <a:ext cx="21605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b="1">
                <a:solidFill>
                  <a:srgbClr val="002060"/>
                </a:solidFill>
                <a:latin typeface="Verdana" pitchFamily="34" charset="0"/>
              </a:rPr>
              <a:t>Model</a:t>
            </a:r>
          </a:p>
        </p:txBody>
      </p:sp>
      <p:sp>
        <p:nvSpPr>
          <p:cNvPr id="6174" name="TextBox 22"/>
          <p:cNvSpPr txBox="1">
            <a:spLocks noChangeArrowheads="1"/>
          </p:cNvSpPr>
          <p:nvPr/>
        </p:nvSpPr>
        <p:spPr bwMode="auto">
          <a:xfrm>
            <a:off x="1460500" y="1916113"/>
            <a:ext cx="360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β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331913" y="1412875"/>
            <a:ext cx="144462" cy="143986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6176" name="TextBox 22"/>
          <p:cNvSpPr txBox="1">
            <a:spLocks noChangeArrowheads="1"/>
          </p:cNvSpPr>
          <p:nvPr/>
        </p:nvSpPr>
        <p:spPr bwMode="auto">
          <a:xfrm rot="-5400000">
            <a:off x="1039813" y="1835150"/>
            <a:ext cx="720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400" i="1">
                <a:latin typeface="Times" pitchFamily="18" charset="0"/>
              </a:rPr>
              <a:t>Expr</a:t>
            </a:r>
          </a:p>
        </p:txBody>
      </p:sp>
      <p:sp>
        <p:nvSpPr>
          <p:cNvPr id="6177" name="TextBox 53"/>
          <p:cNvSpPr txBox="1">
            <a:spLocks noChangeArrowheads="1"/>
          </p:cNvSpPr>
          <p:nvPr/>
        </p:nvSpPr>
        <p:spPr bwMode="auto">
          <a:xfrm>
            <a:off x="5768975" y="3130550"/>
            <a:ext cx="240347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3200" b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CA" sz="3200" i="1" baseline="-2500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CA" sz="3200" i="1">
                <a:latin typeface="Times New Roman" pitchFamily="18" charset="0"/>
                <a:cs typeface="Times New Roman" pitchFamily="18" charset="0"/>
              </a:rPr>
              <a:t>~N</a:t>
            </a:r>
            <a:r>
              <a:rPr lang="en-CA" sz="3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sz="3200" b="1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CA" sz="3200" i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sz="3200" i="1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CA" sz="3200" i="1" baseline="-2500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CA" sz="3200" b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sz="3200" i="1" baseline="-2500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CA" sz="3200">
                <a:latin typeface="Times New Roman" pitchFamily="18" charset="0"/>
                <a:cs typeface="Times New Roman" pitchFamily="18" charset="0"/>
              </a:rPr>
              <a:t>)</a:t>
            </a:r>
            <a:endParaRPr lang="en-CA" sz="3200" baseline="-25000"/>
          </a:p>
        </p:txBody>
      </p:sp>
      <p:sp>
        <p:nvSpPr>
          <p:cNvPr id="6178" name="TextBox 28"/>
          <p:cNvSpPr txBox="1">
            <a:spLocks noChangeArrowheads="1"/>
          </p:cNvSpPr>
          <p:nvPr/>
        </p:nvSpPr>
        <p:spPr bwMode="auto">
          <a:xfrm>
            <a:off x="8388350" y="1830388"/>
            <a:ext cx="358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i="1">
                <a:latin typeface="Times" pitchFamily="18" charset="0"/>
              </a:rPr>
              <a:t>n</a:t>
            </a:r>
          </a:p>
        </p:txBody>
      </p:sp>
      <p:sp>
        <p:nvSpPr>
          <p:cNvPr id="6179" name="TextBox 29"/>
          <p:cNvSpPr txBox="1">
            <a:spLocks noChangeArrowheads="1"/>
          </p:cNvSpPr>
          <p:nvPr/>
        </p:nvSpPr>
        <p:spPr bwMode="auto">
          <a:xfrm>
            <a:off x="8675688" y="1547813"/>
            <a:ext cx="3603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i="1">
                <a:latin typeface="Times" pitchFamily="18" charset="0"/>
              </a:rPr>
              <a:t>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656638" y="1863725"/>
            <a:ext cx="360362" cy="3587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6181" name="Content Placeholder 2"/>
          <p:cNvSpPr txBox="1">
            <a:spLocks/>
          </p:cNvSpPr>
          <p:nvPr/>
        </p:nvSpPr>
        <p:spPr bwMode="auto">
          <a:xfrm>
            <a:off x="5553075" y="1225550"/>
            <a:ext cx="25923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b="1">
                <a:solidFill>
                  <a:srgbClr val="002060"/>
                </a:solidFill>
                <a:latin typeface="Verdana" pitchFamily="34" charset="0"/>
              </a:rPr>
              <a:t>Kernel Estimation</a:t>
            </a:r>
          </a:p>
        </p:txBody>
      </p:sp>
      <p:sp>
        <p:nvSpPr>
          <p:cNvPr id="57" name="Right Arrow 56"/>
          <p:cNvSpPr/>
          <p:nvPr/>
        </p:nvSpPr>
        <p:spPr>
          <a:xfrm>
            <a:off x="8001000" y="1905000"/>
            <a:ext cx="360363" cy="28892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6183" name="Content Placeholder 2"/>
          <p:cNvSpPr txBox="1">
            <a:spLocks/>
          </p:cNvSpPr>
          <p:nvPr/>
        </p:nvSpPr>
        <p:spPr bwMode="auto">
          <a:xfrm>
            <a:off x="5538788" y="2759075"/>
            <a:ext cx="25923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b="1">
                <a:solidFill>
                  <a:srgbClr val="002060"/>
                </a:solidFill>
                <a:latin typeface="Verdana" pitchFamily="34" charset="0"/>
              </a:rPr>
              <a:t>Random Effect</a:t>
            </a:r>
          </a:p>
        </p:txBody>
      </p:sp>
      <p:sp>
        <p:nvSpPr>
          <p:cNvPr id="6184" name="Content Placeholder 2"/>
          <p:cNvSpPr txBox="1">
            <a:spLocks/>
          </p:cNvSpPr>
          <p:nvPr/>
        </p:nvSpPr>
        <p:spPr bwMode="auto">
          <a:xfrm>
            <a:off x="107950" y="3732213"/>
            <a:ext cx="18716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b="1">
                <a:solidFill>
                  <a:srgbClr val="002060"/>
                </a:solidFill>
                <a:latin typeface="Verdana" pitchFamily="34" charset="0"/>
              </a:rPr>
              <a:t>Inference</a:t>
            </a:r>
          </a:p>
        </p:txBody>
      </p:sp>
      <p:sp>
        <p:nvSpPr>
          <p:cNvPr id="6185" name="TextBox 53"/>
          <p:cNvSpPr txBox="1">
            <a:spLocks noChangeArrowheads="1"/>
          </p:cNvSpPr>
          <p:nvPr/>
        </p:nvSpPr>
        <p:spPr bwMode="auto">
          <a:xfrm>
            <a:off x="250825" y="4130675"/>
            <a:ext cx="29527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800" i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CA" sz="28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CA" sz="280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CA" sz="28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800" i="1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CA" sz="2800" i="1" baseline="-2500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CA" sz="28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800">
                <a:latin typeface="Times New Roman" pitchFamily="18" charset="0"/>
                <a:cs typeface="Times New Roman" pitchFamily="18" charset="0"/>
              </a:rPr>
              <a:t>= 0, for all </a:t>
            </a:r>
            <a:r>
              <a:rPr lang="en-CA" sz="2800" i="1">
                <a:latin typeface="Times New Roman" pitchFamily="18" charset="0"/>
                <a:cs typeface="Times New Roman" pitchFamily="18" charset="0"/>
              </a:rPr>
              <a:t>q</a:t>
            </a:r>
            <a:endParaRPr lang="en-CA" sz="2800" i="1" baseline="-2500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3827463" y="3902075"/>
          <a:ext cx="4427537" cy="1012825"/>
        </p:xfrm>
        <a:graphic>
          <a:graphicData uri="http://schemas.openxmlformats.org/presentationml/2006/ole">
            <p:oleObj spid="_x0000_s6146" name="Equation" r:id="rId4" imgW="1777680" imgH="406080" progId="Equation.3">
              <p:embed/>
            </p:oleObj>
          </a:graphicData>
        </a:graphic>
      </p:graphicFrame>
      <p:sp>
        <p:nvSpPr>
          <p:cNvPr id="6186" name="TextBox 53"/>
          <p:cNvSpPr txBox="1">
            <a:spLocks noChangeArrowheads="1"/>
          </p:cNvSpPr>
          <p:nvPr/>
        </p:nvSpPr>
        <p:spPr bwMode="auto">
          <a:xfrm>
            <a:off x="8604250" y="1844675"/>
            <a:ext cx="4667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1600" b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sz="1600" i="1" baseline="-25000">
                <a:latin typeface="Times New Roman" pitchFamily="18" charset="0"/>
                <a:cs typeface="Times New Roman" pitchFamily="18" charset="0"/>
              </a:rPr>
              <a:t>q</a:t>
            </a:r>
            <a:endParaRPr lang="en-CA" sz="1600" baseline="-25000"/>
          </a:p>
        </p:txBody>
      </p:sp>
      <p:sp>
        <p:nvSpPr>
          <p:cNvPr id="68" name="Right Brace 67"/>
          <p:cNvSpPr/>
          <p:nvPr/>
        </p:nvSpPr>
        <p:spPr>
          <a:xfrm rot="5400000">
            <a:off x="3276600" y="1425575"/>
            <a:ext cx="431800" cy="3168650"/>
          </a:xfrm>
          <a:prstGeom prst="rightBrac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6188" name="TextBox 65"/>
          <p:cNvSpPr txBox="1">
            <a:spLocks noChangeArrowheads="1"/>
          </p:cNvSpPr>
          <p:nvPr/>
        </p:nvSpPr>
        <p:spPr bwMode="auto">
          <a:xfrm>
            <a:off x="2152650" y="3184525"/>
            <a:ext cx="2663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Verdana" pitchFamily="34" charset="0"/>
              </a:rPr>
              <a:t>Upstream Variables</a:t>
            </a:r>
          </a:p>
        </p:txBody>
      </p:sp>
      <p:graphicFrame>
        <p:nvGraphicFramePr>
          <p:cNvPr id="6147" name="Object 53"/>
          <p:cNvGraphicFramePr>
            <a:graphicFrameLocks noChangeAspect="1"/>
          </p:cNvGraphicFramePr>
          <p:nvPr/>
        </p:nvGraphicFramePr>
        <p:xfrm>
          <a:off x="4643438" y="4999038"/>
          <a:ext cx="2751137" cy="600075"/>
        </p:xfrm>
        <a:graphic>
          <a:graphicData uri="http://schemas.openxmlformats.org/presentationml/2006/ole">
            <p:oleObj spid="_x0000_s6147" name="Equation" r:id="rId5" imgW="110484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pPr>
              <a:defRPr/>
            </a:pPr>
            <a:r>
              <a:rPr smtClean="0"/>
              <a:t>Quantitative Results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4113"/>
            <a:ext cx="8258175" cy="4318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CA" sz="1800"/>
              <a:t>Number of Significant Associations at p &lt; 0.05 with dFDR</a:t>
            </a:r>
          </a:p>
          <a:p>
            <a:pPr algn="ctr"/>
            <a:endParaRPr lang="en-CA" sz="180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E116D7D-EE57-4A1B-9416-91C528D3E9BD}" type="slidenum">
              <a:rPr lang="en-US" smtClean="0"/>
              <a:pPr/>
              <a:t>22</a:t>
            </a:fld>
            <a:endParaRPr lang="en-US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92275" y="1844675"/>
          <a:ext cx="57606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1080120"/>
                <a:gridCol w="1296144"/>
                <a:gridCol w="100811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Expr</a:t>
                      </a:r>
                    </a:p>
                  </a:txBody>
                  <a:tcP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LMM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Mean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PCA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GCD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69</a:t>
                      </a:r>
                    </a:p>
                  </a:txBody>
                  <a:tcPr marL="9525" marR="9525" marT="9525" marB="0" anchor="b"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33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E7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dirty="0" smtClean="0">
                          <a:latin typeface="+mj-lt"/>
                        </a:rPr>
                        <a:t>A</a:t>
                      </a:r>
                      <a:r>
                        <a:rPr lang="el-GR" b="0" dirty="0" smtClean="0">
                          <a:latin typeface="+mj-lt"/>
                        </a:rPr>
                        <a:t>β</a:t>
                      </a:r>
                      <a:endParaRPr lang="en-CA" b="0" dirty="0" smtClean="0">
                        <a:latin typeface="+mj-lt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0" dirty="0" smtClean="0">
                          <a:latin typeface="Times New Roman"/>
                          <a:cs typeface="Times New Roman"/>
                        </a:rPr>
                        <a:t>τ</a:t>
                      </a:r>
                      <a:endParaRPr lang="en-CA" b="0" dirty="0" smtClean="0">
                        <a:latin typeface="+mj-lt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92275" y="3806825"/>
          <a:ext cx="5761037" cy="1485900"/>
        </p:xfrm>
        <a:graphic>
          <a:graphicData uri="http://schemas.openxmlformats.org/drawingml/2006/table">
            <a:tbl>
              <a:tblPr/>
              <a:tblGrid>
                <a:gridCol w="2376487"/>
                <a:gridCol w="1079500"/>
                <a:gridCol w="1296988"/>
                <a:gridCol w="10080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Upstream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LMM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C6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Mean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C6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PCA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C6C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C6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β</a:t>
                      </a:r>
                      <a:endParaRPr kumimoji="0" lang="en-C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C6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τ</a:t>
                      </a:r>
                      <a:endParaRPr kumimoji="0" lang="en-C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C6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3995738" y="5516563"/>
            <a:ext cx="4679950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/>
            <a:r>
              <a:rPr lang="en-US" b="1">
                <a:solidFill>
                  <a:srgbClr val="002060"/>
                </a:solidFill>
                <a:latin typeface="Times" pitchFamily="18" charset="0"/>
              </a:rPr>
              <a:t>Mediation Analysis</a:t>
            </a:r>
          </a:p>
          <a:p>
            <a:pPr marL="363538" indent="-363538"/>
            <a:r>
              <a:rPr lang="en-US" b="1">
                <a:latin typeface="Times" pitchFamily="18" charset="0"/>
              </a:rPr>
              <a:t>	y</a:t>
            </a:r>
            <a:r>
              <a:rPr lang="en-US" i="1">
                <a:latin typeface="Times" pitchFamily="18" charset="0"/>
              </a:rPr>
              <a:t> </a:t>
            </a:r>
            <a:r>
              <a:rPr lang="en-US">
                <a:latin typeface="Times" pitchFamily="18" charset="0"/>
              </a:rPr>
              <a:t>=</a:t>
            </a:r>
            <a:r>
              <a:rPr lang="en-US" i="1">
                <a:latin typeface="Times" pitchFamily="18" charset="0"/>
              </a:rPr>
              <a:t> </a:t>
            </a:r>
            <a:r>
              <a:rPr lang="en-US">
                <a:latin typeface="Times" pitchFamily="18" charset="0"/>
              </a:rPr>
              <a:t>[</a:t>
            </a:r>
            <a:r>
              <a:rPr lang="en-US" b="1">
                <a:latin typeface="Times" pitchFamily="18" charset="0"/>
              </a:rPr>
              <a:t>X|E</a:t>
            </a:r>
            <a:r>
              <a:rPr lang="en-US">
                <a:latin typeface="Times" pitchFamily="18" charset="0"/>
              </a:rPr>
              <a:t>]</a:t>
            </a:r>
            <a:r>
              <a:rPr lang="el-GR" b="1">
                <a:latin typeface="Times" pitchFamily="18" charset="0"/>
              </a:rPr>
              <a:t>β</a:t>
            </a:r>
            <a:r>
              <a:rPr lang="en-CA">
                <a:latin typeface="Times" pitchFamily="18" charset="0"/>
              </a:rPr>
              <a:t> + {</a:t>
            </a:r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S</a:t>
            </a:r>
            <a:r>
              <a:rPr lang="en-CA">
                <a:latin typeface="Times" pitchFamily="18" charset="0"/>
              </a:rPr>
              <a:t> + </a:t>
            </a:r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M</a:t>
            </a:r>
            <a:r>
              <a:rPr lang="en-CA">
                <a:latin typeface="Times" pitchFamily="18" charset="0"/>
              </a:rPr>
              <a:t> + </a:t>
            </a:r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A</a:t>
            </a:r>
            <a:r>
              <a:rPr lang="en-CA">
                <a:latin typeface="Times" pitchFamily="18" charset="0"/>
              </a:rPr>
              <a:t> + </a:t>
            </a:r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SxM</a:t>
            </a:r>
            <a:r>
              <a:rPr lang="en-CA">
                <a:latin typeface="Times" pitchFamily="18" charset="0"/>
              </a:rPr>
              <a:t> + </a:t>
            </a:r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SxA</a:t>
            </a:r>
            <a:r>
              <a:rPr lang="en-CA">
                <a:latin typeface="Times" pitchFamily="18" charset="0"/>
              </a:rPr>
              <a:t>} + </a:t>
            </a:r>
            <a:r>
              <a:rPr lang="el-GR" b="1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i="1">
                <a:latin typeface="Times" pitchFamily="18" charset="0"/>
              </a:rPr>
              <a:t> </a:t>
            </a:r>
          </a:p>
          <a:p>
            <a:pPr marL="363538" indent="-363538"/>
            <a:r>
              <a:rPr lang="en-US" b="1">
                <a:latin typeface="Times" pitchFamily="18" charset="0"/>
              </a:rPr>
              <a:t>	y</a:t>
            </a:r>
            <a:r>
              <a:rPr lang="en-US" i="1">
                <a:latin typeface="Times" pitchFamily="18" charset="0"/>
              </a:rPr>
              <a:t> = </a:t>
            </a:r>
            <a:r>
              <a:rPr lang="en-US" b="1">
                <a:latin typeface="Times" pitchFamily="18" charset="0"/>
              </a:rPr>
              <a:t>X</a:t>
            </a:r>
            <a:r>
              <a:rPr lang="el-GR" b="1">
                <a:latin typeface="Times" pitchFamily="18" charset="0"/>
              </a:rPr>
              <a:t>β</a:t>
            </a:r>
            <a:r>
              <a:rPr lang="en-CA" b="1">
                <a:latin typeface="Times" pitchFamily="18" charset="0"/>
              </a:rPr>
              <a:t> + </a:t>
            </a:r>
            <a:r>
              <a:rPr lang="en-CA">
                <a:latin typeface="Times" pitchFamily="18" charset="0"/>
              </a:rPr>
              <a:t>{</a:t>
            </a:r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S</a:t>
            </a:r>
            <a:r>
              <a:rPr lang="en-CA">
                <a:latin typeface="Times" pitchFamily="18" charset="0"/>
              </a:rPr>
              <a:t> + </a:t>
            </a:r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M</a:t>
            </a:r>
            <a:r>
              <a:rPr lang="en-CA">
                <a:latin typeface="Times" pitchFamily="18" charset="0"/>
              </a:rPr>
              <a:t> + </a:t>
            </a:r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A</a:t>
            </a:r>
            <a:r>
              <a:rPr lang="en-CA">
                <a:latin typeface="Times" pitchFamily="18" charset="0"/>
              </a:rPr>
              <a:t> + </a:t>
            </a:r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SxM</a:t>
            </a:r>
            <a:r>
              <a:rPr lang="en-CA">
                <a:latin typeface="Times" pitchFamily="18" charset="0"/>
              </a:rPr>
              <a:t> + </a:t>
            </a:r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SxA</a:t>
            </a:r>
            <a:r>
              <a:rPr lang="en-CA">
                <a:latin typeface="Times" pitchFamily="18" charset="0"/>
              </a:rPr>
              <a:t>} + </a:t>
            </a:r>
            <a:r>
              <a:rPr lang="el-GR" b="1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i="1">
                <a:latin typeface="Times" pitchFamily="18" charset="0"/>
              </a:rPr>
              <a:t> </a:t>
            </a:r>
          </a:p>
          <a:p>
            <a:pPr marL="363538" indent="-363538"/>
            <a:r>
              <a:rPr lang="en-US" b="1">
                <a:latin typeface="Times" pitchFamily="18" charset="0"/>
              </a:rPr>
              <a:t>	E</a:t>
            </a:r>
            <a:r>
              <a:rPr lang="en-US" i="1">
                <a:latin typeface="Times" pitchFamily="18" charset="0"/>
              </a:rPr>
              <a:t> = </a:t>
            </a:r>
            <a:r>
              <a:rPr lang="en-US" b="1">
                <a:latin typeface="Times" pitchFamily="18" charset="0"/>
              </a:rPr>
              <a:t>X</a:t>
            </a:r>
            <a:r>
              <a:rPr lang="el-GR" b="1">
                <a:latin typeface="Times" pitchFamily="18" charset="0"/>
              </a:rPr>
              <a:t>β</a:t>
            </a:r>
            <a:r>
              <a:rPr lang="en-US" i="1">
                <a:latin typeface="Times" pitchFamily="18" charset="0"/>
              </a:rPr>
              <a:t> + </a:t>
            </a:r>
            <a:r>
              <a:rPr lang="en-CA">
                <a:latin typeface="Times" pitchFamily="18" charset="0"/>
              </a:rPr>
              <a:t>{</a:t>
            </a:r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S</a:t>
            </a:r>
            <a:r>
              <a:rPr lang="en-CA">
                <a:latin typeface="Times" pitchFamily="18" charset="0"/>
              </a:rPr>
              <a:t> + </a:t>
            </a:r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M</a:t>
            </a:r>
            <a:r>
              <a:rPr lang="en-CA">
                <a:latin typeface="Times" pitchFamily="18" charset="0"/>
              </a:rPr>
              <a:t> + </a:t>
            </a:r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A</a:t>
            </a:r>
            <a:r>
              <a:rPr lang="en-CA">
                <a:latin typeface="Times" pitchFamily="18" charset="0"/>
              </a:rPr>
              <a:t> + </a:t>
            </a:r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SxM</a:t>
            </a:r>
            <a:r>
              <a:rPr lang="en-CA">
                <a:latin typeface="Times" pitchFamily="18" charset="0"/>
              </a:rPr>
              <a:t> + </a:t>
            </a:r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SxA</a:t>
            </a:r>
            <a:r>
              <a:rPr lang="en-CA">
                <a:latin typeface="Times" pitchFamily="18" charset="0"/>
              </a:rPr>
              <a:t>} + </a:t>
            </a:r>
            <a:r>
              <a:rPr lang="el-GR" b="1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i="1">
                <a:latin typeface="Times" pitchFamily="18" charset="0"/>
              </a:rPr>
              <a:t> </a:t>
            </a:r>
            <a:endParaRPr lang="en-CA"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Content Placeholder 3" descr="nrg3868-f1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rcRect t="24187" b="12729"/>
          <a:stretch>
            <a:fillRect/>
          </a:stretch>
        </p:blipFill>
        <p:spPr>
          <a:xfrm>
            <a:off x="366713" y="1341438"/>
            <a:ext cx="8408987" cy="3600450"/>
          </a:xfrm>
        </p:spPr>
      </p:pic>
      <p:sp>
        <p:nvSpPr>
          <p:cNvPr id="2662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BFB3D7-21E8-4717-AAB9-9CE3FD17B558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4503738" y="5876925"/>
            <a:ext cx="4500562" cy="277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CA" sz="1200"/>
              <a:t>(Ritchie et al., Nature Reviews Genetics 2015)</a:t>
            </a:r>
          </a:p>
        </p:txBody>
      </p:sp>
      <p:sp>
        <p:nvSpPr>
          <p:cNvPr id="26629" name="Title 1"/>
          <p:cNvSpPr txBox="1">
            <a:spLocks/>
          </p:cNvSpPr>
          <p:nvPr/>
        </p:nvSpPr>
        <p:spPr bwMode="auto">
          <a:xfrm>
            <a:off x="0" y="333375"/>
            <a:ext cx="91440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CA" sz="2800" b="1">
                <a:solidFill>
                  <a:srgbClr val="002060"/>
                </a:solidFill>
                <a:latin typeface="Verdana" pitchFamily="34" charset="0"/>
              </a:rPr>
              <a:t>Quantitative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pPr>
              <a:defRPr/>
            </a:pPr>
            <a:r>
              <a:rPr smtClean="0"/>
              <a:t>Quantitative Results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4113"/>
            <a:ext cx="8258175" cy="4318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CA" sz="1800"/>
              <a:t>Number of Significant Associations at p &lt; 0.05 with dFDR</a:t>
            </a:r>
          </a:p>
          <a:p>
            <a:pPr algn="ctr"/>
            <a:endParaRPr lang="en-CA" sz="180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EAC74BF-E8E7-4823-B720-D031EB0597CE}" type="slidenum">
              <a:rPr lang="en-US" smtClean="0"/>
              <a:pPr/>
              <a:t>24</a:t>
            </a:fld>
            <a:endParaRPr lang="en-US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92275" y="1844675"/>
          <a:ext cx="5761038" cy="1485900"/>
        </p:xfrm>
        <a:graphic>
          <a:graphicData uri="http://schemas.openxmlformats.org/drawingml/2006/table">
            <a:tbl>
              <a:tblPr/>
              <a:tblGrid>
                <a:gridCol w="2376488"/>
                <a:gridCol w="1079500"/>
                <a:gridCol w="1296987"/>
                <a:gridCol w="100806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LMM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C6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Mean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C6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PCA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C6C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C6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69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33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35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β</a:t>
                      </a:r>
                      <a:endParaRPr kumimoji="0" lang="en-C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C6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τ</a:t>
                      </a:r>
                      <a:endParaRPr kumimoji="0" lang="en-C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C6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92275" y="3806825"/>
          <a:ext cx="5761037" cy="1485900"/>
        </p:xfrm>
        <a:graphic>
          <a:graphicData uri="http://schemas.openxmlformats.org/drawingml/2006/table">
            <a:tbl>
              <a:tblPr/>
              <a:tblGrid>
                <a:gridCol w="2376487"/>
                <a:gridCol w="1079500"/>
                <a:gridCol w="1296988"/>
                <a:gridCol w="10080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Upstream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LMM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C6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Mean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C6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PCA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C6C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C6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β</a:t>
                      </a:r>
                      <a:endParaRPr kumimoji="0" lang="en-C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C6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τ</a:t>
                      </a:r>
                      <a:endParaRPr kumimoji="0" lang="en-C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C6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3995738" y="5516563"/>
            <a:ext cx="4679950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/>
            <a:r>
              <a:rPr lang="en-US" b="1">
                <a:solidFill>
                  <a:srgbClr val="002060"/>
                </a:solidFill>
                <a:latin typeface="Times" pitchFamily="18" charset="0"/>
              </a:rPr>
              <a:t>Mediation Analysis</a:t>
            </a:r>
          </a:p>
          <a:p>
            <a:pPr marL="363538" indent="-363538"/>
            <a:r>
              <a:rPr lang="en-US" b="1">
                <a:latin typeface="Times" pitchFamily="18" charset="0"/>
              </a:rPr>
              <a:t>	y</a:t>
            </a:r>
            <a:r>
              <a:rPr lang="en-US" i="1">
                <a:latin typeface="Times" pitchFamily="18" charset="0"/>
              </a:rPr>
              <a:t> </a:t>
            </a:r>
            <a:r>
              <a:rPr lang="en-US">
                <a:latin typeface="Times" pitchFamily="18" charset="0"/>
              </a:rPr>
              <a:t>=</a:t>
            </a:r>
            <a:r>
              <a:rPr lang="en-US" i="1">
                <a:latin typeface="Times" pitchFamily="18" charset="0"/>
              </a:rPr>
              <a:t> </a:t>
            </a:r>
            <a:r>
              <a:rPr lang="en-US">
                <a:latin typeface="Times" pitchFamily="18" charset="0"/>
              </a:rPr>
              <a:t>[</a:t>
            </a:r>
            <a:r>
              <a:rPr lang="en-US" b="1">
                <a:latin typeface="Times" pitchFamily="18" charset="0"/>
              </a:rPr>
              <a:t>X|E</a:t>
            </a:r>
            <a:r>
              <a:rPr lang="en-US">
                <a:latin typeface="Times" pitchFamily="18" charset="0"/>
              </a:rPr>
              <a:t>]</a:t>
            </a:r>
            <a:r>
              <a:rPr lang="el-GR" b="1">
                <a:latin typeface="Times" pitchFamily="18" charset="0"/>
              </a:rPr>
              <a:t>β</a:t>
            </a:r>
            <a:r>
              <a:rPr lang="en-CA">
                <a:latin typeface="Times" pitchFamily="18" charset="0"/>
              </a:rPr>
              <a:t> + {</a:t>
            </a:r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S</a:t>
            </a:r>
            <a:r>
              <a:rPr lang="en-CA">
                <a:latin typeface="Times" pitchFamily="18" charset="0"/>
              </a:rPr>
              <a:t> + </a:t>
            </a:r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M</a:t>
            </a:r>
            <a:r>
              <a:rPr lang="en-CA">
                <a:latin typeface="Times" pitchFamily="18" charset="0"/>
              </a:rPr>
              <a:t> + </a:t>
            </a:r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A</a:t>
            </a:r>
            <a:r>
              <a:rPr lang="en-CA">
                <a:latin typeface="Times" pitchFamily="18" charset="0"/>
              </a:rPr>
              <a:t> + </a:t>
            </a:r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SxM</a:t>
            </a:r>
            <a:r>
              <a:rPr lang="en-CA">
                <a:latin typeface="Times" pitchFamily="18" charset="0"/>
              </a:rPr>
              <a:t> + </a:t>
            </a:r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SxA</a:t>
            </a:r>
            <a:r>
              <a:rPr lang="en-CA">
                <a:latin typeface="Times" pitchFamily="18" charset="0"/>
              </a:rPr>
              <a:t>} + </a:t>
            </a:r>
            <a:r>
              <a:rPr lang="el-GR" b="1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i="1">
                <a:latin typeface="Times" pitchFamily="18" charset="0"/>
              </a:rPr>
              <a:t> </a:t>
            </a:r>
          </a:p>
          <a:p>
            <a:pPr marL="363538" indent="-363538"/>
            <a:r>
              <a:rPr lang="en-US" b="1">
                <a:latin typeface="Times" pitchFamily="18" charset="0"/>
              </a:rPr>
              <a:t>	y</a:t>
            </a:r>
            <a:r>
              <a:rPr lang="en-US" i="1">
                <a:latin typeface="Times" pitchFamily="18" charset="0"/>
              </a:rPr>
              <a:t> = </a:t>
            </a:r>
            <a:r>
              <a:rPr lang="en-US" b="1">
                <a:latin typeface="Times" pitchFamily="18" charset="0"/>
              </a:rPr>
              <a:t>X</a:t>
            </a:r>
            <a:r>
              <a:rPr lang="el-GR" b="1">
                <a:latin typeface="Times" pitchFamily="18" charset="0"/>
              </a:rPr>
              <a:t>β</a:t>
            </a:r>
            <a:r>
              <a:rPr lang="en-CA" b="1">
                <a:latin typeface="Times" pitchFamily="18" charset="0"/>
              </a:rPr>
              <a:t> + </a:t>
            </a:r>
            <a:r>
              <a:rPr lang="en-CA">
                <a:latin typeface="Times" pitchFamily="18" charset="0"/>
              </a:rPr>
              <a:t>{</a:t>
            </a:r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S</a:t>
            </a:r>
            <a:r>
              <a:rPr lang="en-CA">
                <a:latin typeface="Times" pitchFamily="18" charset="0"/>
              </a:rPr>
              <a:t> + </a:t>
            </a:r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M</a:t>
            </a:r>
            <a:r>
              <a:rPr lang="en-CA">
                <a:latin typeface="Times" pitchFamily="18" charset="0"/>
              </a:rPr>
              <a:t> + </a:t>
            </a:r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A</a:t>
            </a:r>
            <a:r>
              <a:rPr lang="en-CA">
                <a:latin typeface="Times" pitchFamily="18" charset="0"/>
              </a:rPr>
              <a:t> + </a:t>
            </a:r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SxM</a:t>
            </a:r>
            <a:r>
              <a:rPr lang="en-CA">
                <a:latin typeface="Times" pitchFamily="18" charset="0"/>
              </a:rPr>
              <a:t> + </a:t>
            </a:r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SxA</a:t>
            </a:r>
            <a:r>
              <a:rPr lang="en-CA">
                <a:latin typeface="Times" pitchFamily="18" charset="0"/>
              </a:rPr>
              <a:t>} + </a:t>
            </a:r>
            <a:r>
              <a:rPr lang="el-GR" b="1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i="1">
                <a:latin typeface="Times" pitchFamily="18" charset="0"/>
              </a:rPr>
              <a:t> </a:t>
            </a:r>
          </a:p>
          <a:p>
            <a:pPr marL="363538" indent="-363538"/>
            <a:r>
              <a:rPr lang="en-US" b="1">
                <a:latin typeface="Times" pitchFamily="18" charset="0"/>
              </a:rPr>
              <a:t>	E</a:t>
            </a:r>
            <a:r>
              <a:rPr lang="en-US" i="1">
                <a:latin typeface="Times" pitchFamily="18" charset="0"/>
              </a:rPr>
              <a:t> = </a:t>
            </a:r>
            <a:r>
              <a:rPr lang="en-US" b="1">
                <a:latin typeface="Times" pitchFamily="18" charset="0"/>
              </a:rPr>
              <a:t>X</a:t>
            </a:r>
            <a:r>
              <a:rPr lang="el-GR" b="1">
                <a:latin typeface="Times" pitchFamily="18" charset="0"/>
              </a:rPr>
              <a:t>β</a:t>
            </a:r>
            <a:r>
              <a:rPr lang="en-US" i="1">
                <a:latin typeface="Times" pitchFamily="18" charset="0"/>
              </a:rPr>
              <a:t> + </a:t>
            </a:r>
            <a:r>
              <a:rPr lang="en-CA">
                <a:latin typeface="Times" pitchFamily="18" charset="0"/>
              </a:rPr>
              <a:t>{</a:t>
            </a:r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S</a:t>
            </a:r>
            <a:r>
              <a:rPr lang="en-CA">
                <a:latin typeface="Times" pitchFamily="18" charset="0"/>
              </a:rPr>
              <a:t> + </a:t>
            </a:r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M</a:t>
            </a:r>
            <a:r>
              <a:rPr lang="en-CA">
                <a:latin typeface="Times" pitchFamily="18" charset="0"/>
              </a:rPr>
              <a:t> + </a:t>
            </a:r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A</a:t>
            </a:r>
            <a:r>
              <a:rPr lang="en-CA">
                <a:latin typeface="Times" pitchFamily="18" charset="0"/>
              </a:rPr>
              <a:t> + </a:t>
            </a:r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SxM</a:t>
            </a:r>
            <a:r>
              <a:rPr lang="en-CA">
                <a:latin typeface="Times" pitchFamily="18" charset="0"/>
              </a:rPr>
              <a:t> + </a:t>
            </a:r>
            <a:r>
              <a:rPr lang="en-CA" b="1">
                <a:latin typeface="Times" pitchFamily="18" charset="0"/>
              </a:rPr>
              <a:t>f</a:t>
            </a:r>
            <a:r>
              <a:rPr lang="en-CA" i="1" baseline="-25000">
                <a:latin typeface="Times" pitchFamily="18" charset="0"/>
              </a:rPr>
              <a:t>SxA</a:t>
            </a:r>
            <a:r>
              <a:rPr lang="en-CA">
                <a:latin typeface="Times" pitchFamily="18" charset="0"/>
              </a:rPr>
              <a:t>} + </a:t>
            </a:r>
            <a:r>
              <a:rPr lang="el-GR" b="1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i="1">
                <a:latin typeface="Times" pitchFamily="18" charset="0"/>
              </a:rPr>
              <a:t> </a:t>
            </a:r>
            <a:endParaRPr lang="en-CA"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pPr>
              <a:defRPr/>
            </a:pPr>
            <a:r>
              <a:rPr smtClean="0"/>
              <a:t>Conclusions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2538"/>
            <a:ext cx="8258175" cy="4697412"/>
          </a:xfrm>
        </p:spPr>
        <p:txBody>
          <a:bodyPr/>
          <a:lstStyle/>
          <a:p>
            <a:r>
              <a:rPr b="0"/>
              <a:t>Few existing multi-omic analysis approaches model the interactions between genomic layers.</a:t>
            </a:r>
          </a:p>
          <a:p>
            <a:endParaRPr b="0"/>
          </a:p>
          <a:p>
            <a:r>
              <a:rPr b="0"/>
              <a:t>Kernel machines enable interactions to be analyzed while increasing statistical power.</a:t>
            </a:r>
          </a:p>
          <a:p>
            <a:endParaRPr b="0"/>
          </a:p>
          <a:p>
            <a:r>
              <a:rPr b="0"/>
              <a:t>Found some genes with significant associations with pathology only when interactions considered.</a:t>
            </a:r>
          </a:p>
          <a:p>
            <a:endParaRPr b="0"/>
          </a:p>
          <a:p>
            <a:r>
              <a:rPr b="0"/>
              <a:t>Genetic and regulatory effects not all mediated via gene expression.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9C641DB-469E-450E-A144-363FB85E1F8D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pPr>
              <a:defRPr/>
            </a:pPr>
            <a:r>
              <a:rPr smtClean="0"/>
              <a:t>Acknowledgements</a:t>
            </a:r>
            <a:endParaRPr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716F5A9-D09A-4DDF-B891-013385079DAF}" type="slidenum">
              <a:rPr lang="en-US" smtClean="0"/>
              <a:pPr/>
              <a:t>26</a:t>
            </a:fld>
            <a:endParaRPr lang="en-US" smtClean="0"/>
          </a:p>
        </p:txBody>
      </p:sp>
      <p:pic>
        <p:nvPicPr>
          <p:cNvPr id="29700" name="Picture 4" descr="Bennett.jp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3933825"/>
            <a:ext cx="1439863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 descr="jager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1268413"/>
            <a:ext cx="1439863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6" descr="mostafavi.jpg"/>
          <p:cNvPicPr>
            <a:picLocks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9763" y="2492375"/>
            <a:ext cx="1439862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2420938" y="2924175"/>
            <a:ext cx="3671887" cy="48895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CA" b="0"/>
              <a:t>Dr. Philip de </a:t>
            </a:r>
            <a:r>
              <a:rPr lang="en-CA" b="0" err="1"/>
              <a:t>Jager</a:t>
            </a:r>
            <a:endParaRPr lang="en-CA" b="0"/>
          </a:p>
        </p:txBody>
      </p:sp>
      <p:sp>
        <p:nvSpPr>
          <p:cNvPr id="29704" name="Content Placeholder 2"/>
          <p:cNvSpPr txBox="1">
            <a:spLocks/>
          </p:cNvSpPr>
          <p:nvPr/>
        </p:nvSpPr>
        <p:spPr bwMode="auto">
          <a:xfrm>
            <a:off x="2411413" y="5589588"/>
            <a:ext cx="367347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CA" sz="2400">
                <a:solidFill>
                  <a:srgbClr val="002060"/>
                </a:solidFill>
                <a:latin typeface="Verdana" pitchFamily="34" charset="0"/>
              </a:rPr>
              <a:t>Dr. David A. Bennett</a:t>
            </a:r>
          </a:p>
        </p:txBody>
      </p:sp>
      <p:sp>
        <p:nvSpPr>
          <p:cNvPr id="29705" name="Content Placeholder 2"/>
          <p:cNvSpPr txBox="1">
            <a:spLocks/>
          </p:cNvSpPr>
          <p:nvPr/>
        </p:nvSpPr>
        <p:spPr bwMode="auto">
          <a:xfrm>
            <a:off x="5611813" y="4597400"/>
            <a:ext cx="2989262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CA" sz="2400">
                <a:solidFill>
                  <a:srgbClr val="002060"/>
                </a:solidFill>
                <a:latin typeface="Verdana" pitchFamily="34" charset="0"/>
              </a:rPr>
              <a:t>Dr. Sara Mostafavi</a:t>
            </a:r>
          </a:p>
        </p:txBody>
      </p:sp>
      <p:pic>
        <p:nvPicPr>
          <p:cNvPr id="29706" name="Picture 5"/>
          <p:cNvPicPr>
            <a:picLocks noChangeAspect="1" noChangeArrowheads="1"/>
          </p:cNvPicPr>
          <p:nvPr/>
        </p:nvPicPr>
        <p:blipFill>
          <a:blip r:embed="rId5" cstate="print"/>
          <a:srcRect l="4700" t="17345" r="73161" b="74780"/>
          <a:stretch>
            <a:fillRect/>
          </a:stretch>
        </p:blipFill>
        <p:spPr bwMode="auto">
          <a:xfrm>
            <a:off x="2484438" y="5013325"/>
            <a:ext cx="28797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7" name="Picture 11" descr="Harvard_Wreath_Logo_1.svg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84438" y="1949450"/>
            <a:ext cx="1000125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ubclogo_color.gif                                              00003EC4Macintosh HD                   ABA78158: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32650" y="2781300"/>
            <a:ext cx="685800" cy="933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709" name="Picture 14" descr="CMMT_BY_web.jpg"/>
          <p:cNvPicPr>
            <a:picLocks noChangeAspect="1"/>
          </p:cNvPicPr>
          <p:nvPr/>
        </p:nvPicPr>
        <p:blipFill>
          <a:blip r:embed="rId8" cstate="print"/>
          <a:srcRect t="23126" b="22736"/>
          <a:stretch>
            <a:fillRect/>
          </a:stretch>
        </p:blipFill>
        <p:spPr bwMode="auto">
          <a:xfrm>
            <a:off x="7208838" y="3933825"/>
            <a:ext cx="14636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pPr>
              <a:defRPr/>
            </a:pPr>
            <a:r>
              <a:rPr smtClean="0"/>
              <a:t>Funded Grad/</a:t>
            </a:r>
            <a:r>
              <a:rPr err="1" smtClean="0"/>
              <a:t>Postdoc</a:t>
            </a:r>
            <a:r>
              <a:rPr smtClean="0"/>
              <a:t> Positions</a:t>
            </a:r>
            <a:endParaRPr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D5FE2E5-D5CE-4048-8DF7-A46404B62332}" type="slidenum">
              <a:rPr lang="en-US" smtClean="0"/>
              <a:pPr/>
              <a:t>27</a:t>
            </a:fld>
            <a:endParaRPr lang="en-US" smtClean="0"/>
          </a:p>
        </p:txBody>
      </p:sp>
      <p:pic>
        <p:nvPicPr>
          <p:cNvPr id="30724" name="Picture 6" descr="mostafavi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0463" y="1646238"/>
            <a:ext cx="2286000" cy="318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Content Placeholder 2"/>
          <p:cNvSpPr txBox="1">
            <a:spLocks/>
          </p:cNvSpPr>
          <p:nvPr/>
        </p:nvSpPr>
        <p:spPr bwMode="auto">
          <a:xfrm>
            <a:off x="3563938" y="4868863"/>
            <a:ext cx="2487612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CA" sz="2400">
                <a:solidFill>
                  <a:srgbClr val="002060"/>
                </a:solidFill>
                <a:latin typeface="Verdana" pitchFamily="34" charset="0"/>
              </a:rPr>
              <a:t>Mostafavi Lab</a:t>
            </a:r>
          </a:p>
        </p:txBody>
      </p:sp>
      <p:pic>
        <p:nvPicPr>
          <p:cNvPr id="7" name="Picture 6" descr="ubclogo_color.gif                                              00003EC4Macintosh HD                   ABA78158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3838" y="1876425"/>
            <a:ext cx="685800" cy="933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27" name="Picture 14" descr="CMMT_BY_web.jpg"/>
          <p:cNvPicPr>
            <a:picLocks noChangeAspect="1"/>
          </p:cNvPicPr>
          <p:nvPr/>
        </p:nvPicPr>
        <p:blipFill>
          <a:blip r:embed="rId4" cstate="print"/>
          <a:srcRect t="23126" b="22736"/>
          <a:stretch>
            <a:fillRect/>
          </a:stretch>
        </p:blipFill>
        <p:spPr bwMode="auto">
          <a:xfrm>
            <a:off x="2008188" y="3028950"/>
            <a:ext cx="14636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8" descr="bag-money-illustration-hand-man-who-keeps-37130953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0959"/>
          <a:stretch>
            <a:fillRect/>
          </a:stretch>
        </p:blipFill>
        <p:spPr bwMode="auto">
          <a:xfrm>
            <a:off x="5789613" y="3316288"/>
            <a:ext cx="1624012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pPr>
              <a:defRPr/>
            </a:pPr>
            <a:r>
              <a:rPr smtClean="0"/>
              <a:t>Our Questions of Interest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8750"/>
            <a:ext cx="8258175" cy="469741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b="0"/>
              <a:t>Which genes give rise to the phenotypes, i.e. high dimensional statistical inference? </a:t>
            </a:r>
          </a:p>
          <a:p>
            <a:pPr eaLnBrk="1" hangingPunct="1">
              <a:spcBef>
                <a:spcPct val="0"/>
              </a:spcBef>
            </a:pPr>
            <a:endParaRPr b="0"/>
          </a:p>
          <a:p>
            <a:pPr eaLnBrk="1" hangingPunct="1">
              <a:spcBef>
                <a:spcPct val="0"/>
              </a:spcBef>
            </a:pPr>
            <a:r>
              <a:rPr b="0"/>
              <a:t>Which aspects of those genes are key contributors to the phenotypes?</a:t>
            </a:r>
          </a:p>
          <a:p>
            <a:pPr eaLnBrk="1" hangingPunct="1">
              <a:spcBef>
                <a:spcPct val="0"/>
              </a:spcBef>
            </a:pPr>
            <a:endParaRPr b="0"/>
          </a:p>
          <a:p>
            <a:pPr eaLnBrk="1" hangingPunct="1">
              <a:spcBef>
                <a:spcPct val="0"/>
              </a:spcBef>
            </a:pPr>
            <a:r>
              <a:rPr b="0"/>
              <a:t>How do we study statistical interactions between genomic layers? </a:t>
            </a:r>
          </a:p>
          <a:p>
            <a:pPr eaLnBrk="1" hangingPunct="1">
              <a:spcBef>
                <a:spcPct val="0"/>
              </a:spcBef>
            </a:pPr>
            <a:endParaRPr b="0"/>
          </a:p>
          <a:p>
            <a:pPr eaLnBrk="1" hangingPunct="1">
              <a:spcBef>
                <a:spcPct val="0"/>
              </a:spcBef>
            </a:pPr>
            <a:r>
              <a:rPr b="0"/>
              <a:t>Are effects of upstream variables all mediated via gene expression?</a:t>
            </a:r>
            <a:endParaRPr lang="en-CA" b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5C0B4D5-ED2F-4EB6-9CAF-7A3AD0109EA8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pPr>
              <a:defRPr/>
            </a:pPr>
            <a:r>
              <a:rPr smtClean="0"/>
              <a:t>Analysis Strategies</a:t>
            </a:r>
            <a:endParaRPr/>
          </a:p>
        </p:txBody>
      </p:sp>
      <p:pic>
        <p:nvPicPr>
          <p:cNvPr id="13315" name="Content Placeholder 4" descr="nrg3868-f2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638425" y="1428750"/>
            <a:ext cx="3895725" cy="4697413"/>
          </a:xfrm>
        </p:spPr>
      </p:pic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7F7D7FC-8221-4F6D-8A64-B96A8F0C769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3100388" y="5634038"/>
            <a:ext cx="158432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400">
                <a:latin typeface="Verdana" pitchFamily="34" charset="0"/>
              </a:rPr>
              <a:t>Multi-stage</a:t>
            </a:r>
          </a:p>
        </p:txBody>
      </p:sp>
      <p:sp>
        <p:nvSpPr>
          <p:cNvPr id="13318" name="TextBox 7"/>
          <p:cNvSpPr txBox="1">
            <a:spLocks noChangeArrowheads="1"/>
          </p:cNvSpPr>
          <p:nvPr/>
        </p:nvSpPr>
        <p:spPr bwMode="auto">
          <a:xfrm>
            <a:off x="4643438" y="5629275"/>
            <a:ext cx="22320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400">
                <a:latin typeface="Verdana" pitchFamily="34" charset="0"/>
              </a:rPr>
              <a:t>Meta-dimensional</a:t>
            </a:r>
          </a:p>
        </p:txBody>
      </p:sp>
      <p:sp>
        <p:nvSpPr>
          <p:cNvPr id="13319" name="TextBox 6"/>
          <p:cNvSpPr txBox="1">
            <a:spLocks noChangeArrowheads="1"/>
          </p:cNvSpPr>
          <p:nvPr/>
        </p:nvSpPr>
        <p:spPr bwMode="auto">
          <a:xfrm>
            <a:off x="4503738" y="5876925"/>
            <a:ext cx="4500562" cy="277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CA" sz="1200"/>
              <a:t>(Ritchie et al., Nature Reviews Genetics 2015)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7" descr="F1.lar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9238" y="1257300"/>
            <a:ext cx="6096000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pPr>
              <a:defRPr/>
            </a:pPr>
            <a:r>
              <a:rPr smtClean="0"/>
              <a:t>Multi-stage Analysis</a:t>
            </a:r>
            <a:endParaRPr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BCE7C37-8B4F-4E80-AF8C-113C59BD0E8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1260475" y="5519738"/>
            <a:ext cx="36718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solidFill>
                  <a:srgbClr val="002060"/>
                </a:solidFill>
              </a:rPr>
              <a:t>Problem</a:t>
            </a:r>
            <a:r>
              <a:rPr lang="en-CA">
                <a:solidFill>
                  <a:srgbClr val="002060"/>
                </a:solidFill>
              </a:rPr>
              <a:t> </a:t>
            </a:r>
            <a:br>
              <a:rPr lang="en-CA">
                <a:solidFill>
                  <a:srgbClr val="002060"/>
                </a:solidFill>
              </a:rPr>
            </a:br>
            <a:r>
              <a:rPr lang="en-CA">
                <a:solidFill>
                  <a:srgbClr val="002060"/>
                </a:solidFill>
              </a:rPr>
              <a:t>How to set p-value threshold?</a:t>
            </a:r>
          </a:p>
        </p:txBody>
      </p:sp>
      <p:sp>
        <p:nvSpPr>
          <p:cNvPr id="14342" name="TextBox 6"/>
          <p:cNvSpPr txBox="1">
            <a:spLocks noChangeArrowheads="1"/>
          </p:cNvSpPr>
          <p:nvPr/>
        </p:nvSpPr>
        <p:spPr bwMode="auto">
          <a:xfrm>
            <a:off x="4503738" y="5876925"/>
            <a:ext cx="4500562" cy="277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CA" sz="1200"/>
              <a:t>(Huang et al., PNAS 2007)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pPr>
              <a:defRPr/>
            </a:pPr>
            <a:r>
              <a:rPr smtClean="0"/>
              <a:t>Meta-dimensional Analysis</a:t>
            </a:r>
            <a:endParaRPr/>
          </a:p>
        </p:txBody>
      </p:sp>
      <p:pic>
        <p:nvPicPr>
          <p:cNvPr id="15363" name="Content Placeholder 4" descr="nrg3868-f4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65238" y="1428750"/>
            <a:ext cx="6642100" cy="4697413"/>
          </a:xfrm>
        </p:spPr>
      </p:pic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7A11CEB-1739-4B20-A528-7A66351314C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4503738" y="5876925"/>
            <a:ext cx="4500562" cy="277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CA" sz="1200"/>
              <a:t>(Ritchie et al., Nature Reviews Genetics 2015)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pPr>
              <a:defRPr/>
            </a:pPr>
            <a:r>
              <a:rPr smtClean="0"/>
              <a:t>Concatenation-based Integration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4525" y="3395663"/>
            <a:ext cx="5583238" cy="26971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CA"/>
              <a:t>Challenges</a:t>
            </a:r>
          </a:p>
          <a:p>
            <a:r>
              <a:rPr lang="en-CA" b="0" i="1">
                <a:latin typeface="Times" pitchFamily="18" charset="0"/>
              </a:rPr>
              <a:t>n</a:t>
            </a:r>
            <a:r>
              <a:rPr lang="en-CA" b="0">
                <a:latin typeface="Times" pitchFamily="18" charset="0"/>
              </a:rPr>
              <a:t> &lt;&lt; </a:t>
            </a:r>
            <a:r>
              <a:rPr lang="en-CA" b="0" i="1">
                <a:latin typeface="Times" pitchFamily="18" charset="0"/>
              </a:rPr>
              <a:t>p</a:t>
            </a:r>
          </a:p>
          <a:p>
            <a:r>
              <a:rPr lang="en-CA" b="0"/>
              <a:t>Correlated variables</a:t>
            </a:r>
          </a:p>
          <a:p>
            <a:r>
              <a:rPr lang="en-CA" b="0"/>
              <a:t>For prediction, but inference?</a:t>
            </a:r>
          </a:p>
          <a:p>
            <a:r>
              <a:rPr lang="en-CA" b="0"/>
              <a:t>Interactions?</a:t>
            </a:r>
          </a:p>
          <a:p>
            <a:endParaRPr/>
          </a:p>
        </p:txBody>
      </p:sp>
      <p:sp>
        <p:nvSpPr>
          <p:cNvPr id="10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A17B0F1-351D-4115-92A4-A850A7A2526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2482850" y="1681163"/>
            <a:ext cx="1873250" cy="431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SNP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6100" y="1681163"/>
            <a:ext cx="1368425" cy="431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 err="1"/>
              <a:t>Methy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1763713" y="1681163"/>
            <a:ext cx="71437" cy="431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5724525" y="1681163"/>
            <a:ext cx="935038" cy="431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 err="1"/>
              <a:t>Acety</a:t>
            </a:r>
            <a:endParaRPr lang="en-CA" dirty="0"/>
          </a:p>
        </p:txBody>
      </p:sp>
      <p:sp>
        <p:nvSpPr>
          <p:cNvPr id="1036" name="TextBox 10"/>
          <p:cNvSpPr txBox="1">
            <a:spLocks noChangeArrowheads="1"/>
          </p:cNvSpPr>
          <p:nvPr/>
        </p:nvSpPr>
        <p:spPr bwMode="auto">
          <a:xfrm>
            <a:off x="1835150" y="1720850"/>
            <a:ext cx="360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Times" pitchFamily="18" charset="0"/>
              </a:rPr>
              <a:t>=</a:t>
            </a:r>
          </a:p>
        </p:txBody>
      </p:sp>
      <p:sp>
        <p:nvSpPr>
          <p:cNvPr id="1037" name="TextBox 11"/>
          <p:cNvSpPr txBox="1">
            <a:spLocks noChangeArrowheads="1"/>
          </p:cNvSpPr>
          <p:nvPr/>
        </p:nvSpPr>
        <p:spPr bwMode="auto">
          <a:xfrm>
            <a:off x="6626225" y="1681163"/>
            <a:ext cx="3603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β</a:t>
            </a:r>
          </a:p>
        </p:txBody>
      </p:sp>
      <p:sp>
        <p:nvSpPr>
          <p:cNvPr id="1038" name="TextBox 12"/>
          <p:cNvSpPr txBox="1">
            <a:spLocks noChangeArrowheads="1"/>
          </p:cNvSpPr>
          <p:nvPr/>
        </p:nvSpPr>
        <p:spPr bwMode="auto">
          <a:xfrm>
            <a:off x="7008813" y="1692275"/>
            <a:ext cx="3603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Times" pitchFamily="18" charset="0"/>
              </a:rPr>
              <a:t>+</a:t>
            </a:r>
          </a:p>
        </p:txBody>
      </p:sp>
      <p:sp>
        <p:nvSpPr>
          <p:cNvPr id="1039" name="TextBox 13"/>
          <p:cNvSpPr txBox="1">
            <a:spLocks noChangeArrowheads="1"/>
          </p:cNvSpPr>
          <p:nvPr/>
        </p:nvSpPr>
        <p:spPr bwMode="auto">
          <a:xfrm>
            <a:off x="7235825" y="1662113"/>
            <a:ext cx="3603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ε</a:t>
            </a:r>
          </a:p>
        </p:txBody>
      </p:sp>
      <p:sp>
        <p:nvSpPr>
          <p:cNvPr id="15" name="Double Bracket 14"/>
          <p:cNvSpPr/>
          <p:nvPr/>
        </p:nvSpPr>
        <p:spPr>
          <a:xfrm>
            <a:off x="2339975" y="1536700"/>
            <a:ext cx="4608513" cy="720725"/>
          </a:xfrm>
          <a:prstGeom prst="bracketPair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041" name="TextBox 15"/>
          <p:cNvSpPr txBox="1">
            <a:spLocks noChangeArrowheads="1"/>
          </p:cNvSpPr>
          <p:nvPr/>
        </p:nvSpPr>
        <p:spPr bwMode="auto">
          <a:xfrm>
            <a:off x="2073275" y="1692275"/>
            <a:ext cx="3603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i="1">
                <a:latin typeface="Times" pitchFamily="18" charset="0"/>
              </a:rPr>
              <a:t>f</a:t>
            </a:r>
          </a:p>
        </p:txBody>
      </p:sp>
      <p:sp>
        <p:nvSpPr>
          <p:cNvPr id="1042" name="TextBox 16"/>
          <p:cNvSpPr txBox="1">
            <a:spLocks noChangeArrowheads="1"/>
          </p:cNvSpPr>
          <p:nvPr/>
        </p:nvSpPr>
        <p:spPr bwMode="auto">
          <a:xfrm>
            <a:off x="1619250" y="1282700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y</a:t>
            </a:r>
            <a:r>
              <a:rPr lang="en-CA" i="1" baseline="-25000">
                <a:latin typeface="Times" pitchFamily="18" charset="0"/>
              </a:rPr>
              <a:t>n</a:t>
            </a:r>
            <a:r>
              <a:rPr lang="en-CA" baseline="-25000">
                <a:latin typeface="Times" pitchFamily="18" charset="0"/>
              </a:rPr>
              <a:t> × 1</a:t>
            </a:r>
          </a:p>
        </p:txBody>
      </p:sp>
      <p:sp>
        <p:nvSpPr>
          <p:cNvPr id="1043" name="TextBox 17"/>
          <p:cNvSpPr txBox="1">
            <a:spLocks noChangeArrowheads="1"/>
          </p:cNvSpPr>
          <p:nvPr/>
        </p:nvSpPr>
        <p:spPr bwMode="auto">
          <a:xfrm>
            <a:off x="4356100" y="1044575"/>
            <a:ext cx="7191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latin typeface="Times" pitchFamily="18" charset="0"/>
              </a:rPr>
              <a:t>X</a:t>
            </a:r>
            <a:r>
              <a:rPr lang="en-CA" i="1" baseline="-25000">
                <a:latin typeface="Times" pitchFamily="18" charset="0"/>
              </a:rPr>
              <a:t>n × p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1743075" y="2436813"/>
          <a:ext cx="2365375" cy="684212"/>
        </p:xfrm>
        <a:graphic>
          <a:graphicData uri="http://schemas.openxmlformats.org/presentationml/2006/ole">
            <p:oleObj spid="_x0000_s1026" name="Equation" r:id="rId4" imgW="1231560" imgH="342720" progId="Equation.3">
              <p:embed/>
            </p:oleObj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4608513" y="2447925"/>
          <a:ext cx="2341562" cy="557213"/>
        </p:xfrm>
        <a:graphic>
          <a:graphicData uri="http://schemas.openxmlformats.org/presentationml/2006/ole">
            <p:oleObj spid="_x0000_s1027" name="Equation" r:id="rId5" imgW="1218960" imgH="279360" progId="Equation.3">
              <p:embed/>
            </p:oleObj>
          </a:graphicData>
        </a:graphic>
      </p:graphicFrame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759450" y="3500438"/>
            <a:ext cx="3143250" cy="2170112"/>
            <a:chOff x="5759450" y="3500438"/>
            <a:chExt cx="3143250" cy="2170112"/>
          </a:xfrm>
        </p:grpSpPr>
        <p:graphicFrame>
          <p:nvGraphicFramePr>
            <p:cNvPr id="1044" name="Object 20"/>
            <p:cNvGraphicFramePr>
              <a:graphicFrameLocks noChangeAspect="1"/>
            </p:cNvGraphicFramePr>
            <p:nvPr/>
          </p:nvGraphicFramePr>
          <p:xfrm>
            <a:off x="5781675" y="3500438"/>
            <a:ext cx="3121025" cy="1666875"/>
          </p:xfrm>
          <a:graphic>
            <a:graphicData uri="http://schemas.openxmlformats.org/presentationml/2006/ole">
              <p:oleObj spid="_x0000_s1028" name="Equation" r:id="rId6" imgW="1396800" imgH="787320" progId="Equation.3">
                <p:embed/>
              </p:oleObj>
            </a:graphicData>
          </a:graphic>
        </p:graphicFrame>
        <p:sp>
          <p:nvSpPr>
            <p:cNvPr id="1048" name="Rectangle 20"/>
            <p:cNvSpPr>
              <a:spLocks noChangeArrowheads="1"/>
            </p:cNvSpPr>
            <p:nvPr/>
          </p:nvSpPr>
          <p:spPr bwMode="auto">
            <a:xfrm>
              <a:off x="5759450" y="5300663"/>
              <a:ext cx="24130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/>
                <a:t>(Montanari, 2013)</a:t>
              </a:r>
            </a:p>
          </p:txBody>
        </p:sp>
      </p:grpSp>
      <p:sp>
        <p:nvSpPr>
          <p:cNvPr id="1045" name="TextBox 11"/>
          <p:cNvSpPr txBox="1">
            <a:spLocks noChangeArrowheads="1"/>
          </p:cNvSpPr>
          <p:nvPr/>
        </p:nvSpPr>
        <p:spPr bwMode="auto">
          <a:xfrm>
            <a:off x="3059113" y="1412875"/>
            <a:ext cx="855662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1200">
                <a:latin typeface="Verdana" pitchFamily="34" charset="0"/>
              </a:rPr>
              <a:t>~10</a:t>
            </a:r>
            <a:r>
              <a:rPr lang="en-CA" sz="1200" baseline="30000">
                <a:latin typeface="Verdana" pitchFamily="34" charset="0"/>
              </a:rPr>
              <a:t>6</a:t>
            </a:r>
          </a:p>
        </p:txBody>
      </p:sp>
      <p:sp>
        <p:nvSpPr>
          <p:cNvPr id="1046" name="TextBox 11"/>
          <p:cNvSpPr txBox="1">
            <a:spLocks noChangeArrowheads="1"/>
          </p:cNvSpPr>
          <p:nvPr/>
        </p:nvSpPr>
        <p:spPr bwMode="auto">
          <a:xfrm>
            <a:off x="4572000" y="1412875"/>
            <a:ext cx="8556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1200">
                <a:latin typeface="Verdana" pitchFamily="34" charset="0"/>
              </a:rPr>
              <a:t>~10</a:t>
            </a:r>
            <a:r>
              <a:rPr lang="en-CA" sz="1200" baseline="30000">
                <a:latin typeface="Verdana" pitchFamily="34" charset="0"/>
              </a:rPr>
              <a:t>5</a:t>
            </a:r>
          </a:p>
        </p:txBody>
      </p:sp>
      <p:sp>
        <p:nvSpPr>
          <p:cNvPr id="1047" name="TextBox 11"/>
          <p:cNvSpPr txBox="1">
            <a:spLocks noChangeArrowheads="1"/>
          </p:cNvSpPr>
          <p:nvPr/>
        </p:nvSpPr>
        <p:spPr bwMode="auto">
          <a:xfrm>
            <a:off x="5803900" y="1412875"/>
            <a:ext cx="8556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1200">
                <a:latin typeface="Verdana" pitchFamily="34" charset="0"/>
              </a:rPr>
              <a:t>~10</a:t>
            </a:r>
            <a:r>
              <a:rPr lang="en-CA" sz="1200" baseline="30000">
                <a:latin typeface="Verdana" pitchFamily="34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pPr>
              <a:defRPr/>
            </a:pPr>
            <a:r>
              <a:rPr smtClean="0"/>
              <a:t>Transformation-based Integration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0" y="3324225"/>
            <a:ext cx="7131050" cy="140017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/>
              <a:t>Challenges</a:t>
            </a:r>
          </a:p>
          <a:p>
            <a:pPr>
              <a:defRPr/>
            </a:pPr>
            <a:r>
              <a:rPr b="0"/>
              <a:t>Variable selection?</a:t>
            </a:r>
          </a:p>
          <a:p>
            <a:pPr>
              <a:defRPr/>
            </a:pPr>
            <a:r>
              <a:rPr lang="en-CA" b="0"/>
              <a:t>Integration method/choice of weights?</a:t>
            </a:r>
          </a:p>
          <a:p>
            <a:pPr>
              <a:defRPr/>
            </a:pPr>
            <a:r>
              <a:rPr b="0"/>
              <a:t>Inference?</a:t>
            </a:r>
          </a:p>
          <a:p>
            <a:pPr>
              <a:defRPr/>
            </a:pPr>
            <a:r>
              <a:rPr b="0"/>
              <a:t>Interactions?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78FCEC8-72AF-442C-9014-69888C3575F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1906588" y="1268413"/>
            <a:ext cx="1873250" cy="431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SNP</a:t>
            </a:r>
          </a:p>
        </p:txBody>
      </p:sp>
      <p:sp>
        <p:nvSpPr>
          <p:cNvPr id="7" name="Rectangle 6"/>
          <p:cNvSpPr/>
          <p:nvPr/>
        </p:nvSpPr>
        <p:spPr>
          <a:xfrm>
            <a:off x="4244975" y="1268413"/>
            <a:ext cx="1368425" cy="431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 err="1"/>
              <a:t>Methy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6016625" y="1268413"/>
            <a:ext cx="935038" cy="431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 err="1"/>
              <a:t>Acety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2627313" y="2276475"/>
            <a:ext cx="431800" cy="431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4787900" y="2276475"/>
            <a:ext cx="431800" cy="431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6227763" y="2276475"/>
            <a:ext cx="431800" cy="431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6395" name="TextBox 11"/>
          <p:cNvSpPr txBox="1">
            <a:spLocks noChangeArrowheads="1"/>
          </p:cNvSpPr>
          <p:nvPr/>
        </p:nvSpPr>
        <p:spPr bwMode="auto">
          <a:xfrm>
            <a:off x="1619250" y="1268413"/>
            <a:ext cx="360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i="1">
                <a:latin typeface="Times" pitchFamily="18" charset="0"/>
              </a:rPr>
              <a:t>n</a:t>
            </a:r>
          </a:p>
        </p:txBody>
      </p:sp>
      <p:sp>
        <p:nvSpPr>
          <p:cNvPr id="16396" name="TextBox 15"/>
          <p:cNvSpPr txBox="1">
            <a:spLocks noChangeArrowheads="1"/>
          </p:cNvSpPr>
          <p:nvPr/>
        </p:nvSpPr>
        <p:spPr bwMode="auto">
          <a:xfrm>
            <a:off x="3960813" y="1268413"/>
            <a:ext cx="3603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i="1">
                <a:latin typeface="Times" pitchFamily="18" charset="0"/>
              </a:rPr>
              <a:t>n</a:t>
            </a:r>
          </a:p>
        </p:txBody>
      </p:sp>
      <p:sp>
        <p:nvSpPr>
          <p:cNvPr id="16397" name="TextBox 16"/>
          <p:cNvSpPr txBox="1">
            <a:spLocks noChangeArrowheads="1"/>
          </p:cNvSpPr>
          <p:nvPr/>
        </p:nvSpPr>
        <p:spPr bwMode="auto">
          <a:xfrm>
            <a:off x="5741988" y="1258888"/>
            <a:ext cx="3603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i="1">
                <a:latin typeface="Times" pitchFamily="18" charset="0"/>
              </a:rPr>
              <a:t>n</a:t>
            </a:r>
          </a:p>
        </p:txBody>
      </p:sp>
      <p:sp>
        <p:nvSpPr>
          <p:cNvPr id="16398" name="TextBox 17"/>
          <p:cNvSpPr txBox="1">
            <a:spLocks noChangeArrowheads="1"/>
          </p:cNvSpPr>
          <p:nvPr/>
        </p:nvSpPr>
        <p:spPr bwMode="auto">
          <a:xfrm>
            <a:off x="2359025" y="2276475"/>
            <a:ext cx="358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i="1">
                <a:latin typeface="Times" pitchFamily="18" charset="0"/>
              </a:rPr>
              <a:t>n</a:t>
            </a:r>
          </a:p>
        </p:txBody>
      </p:sp>
      <p:sp>
        <p:nvSpPr>
          <p:cNvPr id="16399" name="TextBox 18"/>
          <p:cNvSpPr txBox="1">
            <a:spLocks noChangeArrowheads="1"/>
          </p:cNvSpPr>
          <p:nvPr/>
        </p:nvSpPr>
        <p:spPr bwMode="auto">
          <a:xfrm>
            <a:off x="2689225" y="1960563"/>
            <a:ext cx="3603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i="1">
                <a:latin typeface="Times" pitchFamily="18" charset="0"/>
              </a:rPr>
              <a:t>n</a:t>
            </a:r>
          </a:p>
        </p:txBody>
      </p:sp>
      <p:sp>
        <p:nvSpPr>
          <p:cNvPr id="16400" name="TextBox 19"/>
          <p:cNvSpPr txBox="1">
            <a:spLocks noChangeArrowheads="1"/>
          </p:cNvSpPr>
          <p:nvPr/>
        </p:nvSpPr>
        <p:spPr bwMode="auto">
          <a:xfrm>
            <a:off x="4518025" y="2281238"/>
            <a:ext cx="360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i="1">
                <a:latin typeface="Times" pitchFamily="18" charset="0"/>
              </a:rPr>
              <a:t>n</a:t>
            </a:r>
          </a:p>
        </p:txBody>
      </p:sp>
      <p:sp>
        <p:nvSpPr>
          <p:cNvPr id="16401" name="TextBox 20"/>
          <p:cNvSpPr txBox="1">
            <a:spLocks noChangeArrowheads="1"/>
          </p:cNvSpPr>
          <p:nvPr/>
        </p:nvSpPr>
        <p:spPr bwMode="auto">
          <a:xfrm>
            <a:off x="4849813" y="1963738"/>
            <a:ext cx="3603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i="1">
                <a:latin typeface="Times" pitchFamily="18" charset="0"/>
              </a:rPr>
              <a:t>n</a:t>
            </a:r>
          </a:p>
        </p:txBody>
      </p:sp>
      <p:sp>
        <p:nvSpPr>
          <p:cNvPr id="16402" name="TextBox 21"/>
          <p:cNvSpPr txBox="1">
            <a:spLocks noChangeArrowheads="1"/>
          </p:cNvSpPr>
          <p:nvPr/>
        </p:nvSpPr>
        <p:spPr bwMode="auto">
          <a:xfrm>
            <a:off x="5959475" y="2281238"/>
            <a:ext cx="358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i="1">
                <a:latin typeface="Times" pitchFamily="18" charset="0"/>
              </a:rPr>
              <a:t>n</a:t>
            </a:r>
          </a:p>
        </p:txBody>
      </p:sp>
      <p:sp>
        <p:nvSpPr>
          <p:cNvPr id="16403" name="TextBox 22"/>
          <p:cNvSpPr txBox="1">
            <a:spLocks noChangeArrowheads="1"/>
          </p:cNvSpPr>
          <p:nvPr/>
        </p:nvSpPr>
        <p:spPr bwMode="auto">
          <a:xfrm>
            <a:off x="6289675" y="1963738"/>
            <a:ext cx="360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i="1">
                <a:latin typeface="Times" pitchFamily="18" charset="0"/>
              </a:rPr>
              <a:t>n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2698750" y="1773238"/>
            <a:ext cx="288925" cy="287337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5" name="Down Arrow 24"/>
          <p:cNvSpPr/>
          <p:nvPr/>
        </p:nvSpPr>
        <p:spPr>
          <a:xfrm>
            <a:off x="4859338" y="1773238"/>
            <a:ext cx="288925" cy="287337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6" name="Down Arrow 25"/>
          <p:cNvSpPr/>
          <p:nvPr/>
        </p:nvSpPr>
        <p:spPr>
          <a:xfrm>
            <a:off x="6299200" y="1773238"/>
            <a:ext cx="288925" cy="287337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6407" name="TextBox 11"/>
          <p:cNvSpPr txBox="1">
            <a:spLocks noChangeArrowheads="1"/>
          </p:cNvSpPr>
          <p:nvPr/>
        </p:nvSpPr>
        <p:spPr bwMode="auto">
          <a:xfrm>
            <a:off x="2420938" y="990600"/>
            <a:ext cx="855662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1200">
                <a:latin typeface="Verdana" pitchFamily="34" charset="0"/>
              </a:rPr>
              <a:t>~10</a:t>
            </a:r>
            <a:r>
              <a:rPr lang="en-CA" sz="1200" baseline="30000">
                <a:latin typeface="Verdana" pitchFamily="34" charset="0"/>
              </a:rPr>
              <a:t>6</a:t>
            </a:r>
          </a:p>
        </p:txBody>
      </p:sp>
      <p:sp>
        <p:nvSpPr>
          <p:cNvPr id="16408" name="TextBox 11"/>
          <p:cNvSpPr txBox="1">
            <a:spLocks noChangeArrowheads="1"/>
          </p:cNvSpPr>
          <p:nvPr/>
        </p:nvSpPr>
        <p:spPr bwMode="auto">
          <a:xfrm>
            <a:off x="4484688" y="981075"/>
            <a:ext cx="8556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1200">
                <a:latin typeface="Verdana" pitchFamily="34" charset="0"/>
              </a:rPr>
              <a:t>~10</a:t>
            </a:r>
            <a:r>
              <a:rPr lang="en-CA" sz="1200" baseline="30000">
                <a:latin typeface="Verdana" pitchFamily="34" charset="0"/>
              </a:rPr>
              <a:t>5</a:t>
            </a:r>
          </a:p>
        </p:txBody>
      </p:sp>
      <p:sp>
        <p:nvSpPr>
          <p:cNvPr id="16409" name="TextBox 11"/>
          <p:cNvSpPr txBox="1">
            <a:spLocks noChangeArrowheads="1"/>
          </p:cNvSpPr>
          <p:nvPr/>
        </p:nvSpPr>
        <p:spPr bwMode="auto">
          <a:xfrm>
            <a:off x="6040438" y="981075"/>
            <a:ext cx="8556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1200">
                <a:latin typeface="Verdana" pitchFamily="34" charset="0"/>
              </a:rPr>
              <a:t>~10</a:t>
            </a:r>
            <a:r>
              <a:rPr lang="en-CA" sz="1200" baseline="30000">
                <a:latin typeface="Verdana" pitchFamily="34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pPr>
              <a:defRPr/>
            </a:pPr>
            <a:r>
              <a:rPr smtClean="0"/>
              <a:t>Model-based Integration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2950" y="3429000"/>
            <a:ext cx="5222875" cy="26971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t>Challenges</a:t>
            </a:r>
          </a:p>
          <a:p>
            <a:r>
              <a:rPr b="0"/>
              <a:t>For prediction, but inference?</a:t>
            </a:r>
          </a:p>
          <a:p>
            <a:r>
              <a:rPr b="0"/>
              <a:t>Interactions?</a:t>
            </a:r>
          </a:p>
          <a:p>
            <a:endParaRPr b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1523CB7-D0EC-46E8-AB2E-5C18FF887EA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2051050" y="1268413"/>
            <a:ext cx="1873250" cy="431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SNP</a:t>
            </a:r>
          </a:p>
        </p:txBody>
      </p:sp>
      <p:sp>
        <p:nvSpPr>
          <p:cNvPr id="7" name="Rectangle 6"/>
          <p:cNvSpPr/>
          <p:nvPr/>
        </p:nvSpPr>
        <p:spPr>
          <a:xfrm>
            <a:off x="4389438" y="1268413"/>
            <a:ext cx="1368425" cy="431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 err="1"/>
              <a:t>Methy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6161088" y="1268413"/>
            <a:ext cx="935037" cy="431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 err="1"/>
              <a:t>Acety</a:t>
            </a:r>
            <a:endParaRPr lang="en-CA" dirty="0"/>
          </a:p>
        </p:txBody>
      </p:sp>
      <p:sp>
        <p:nvSpPr>
          <p:cNvPr id="12" name="Down Arrow 11"/>
          <p:cNvSpPr/>
          <p:nvPr/>
        </p:nvSpPr>
        <p:spPr>
          <a:xfrm>
            <a:off x="2843213" y="1773238"/>
            <a:ext cx="288925" cy="287337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" name="Down Arrow 12"/>
          <p:cNvSpPr/>
          <p:nvPr/>
        </p:nvSpPr>
        <p:spPr>
          <a:xfrm>
            <a:off x="5003800" y="1773238"/>
            <a:ext cx="288925" cy="287337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Down Arrow 13"/>
          <p:cNvSpPr/>
          <p:nvPr/>
        </p:nvSpPr>
        <p:spPr>
          <a:xfrm>
            <a:off x="6443663" y="1773238"/>
            <a:ext cx="288925" cy="287337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7419" name="TextBox 14"/>
          <p:cNvSpPr txBox="1">
            <a:spLocks noChangeArrowheads="1"/>
          </p:cNvSpPr>
          <p:nvPr/>
        </p:nvSpPr>
        <p:spPr bwMode="auto">
          <a:xfrm>
            <a:off x="2843213" y="2060575"/>
            <a:ext cx="3603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Verdana" pitchFamily="34" charset="0"/>
              </a:rPr>
              <a:t>1</a:t>
            </a:r>
          </a:p>
        </p:txBody>
      </p:sp>
      <p:sp>
        <p:nvSpPr>
          <p:cNvPr id="17420" name="TextBox 15"/>
          <p:cNvSpPr txBox="1">
            <a:spLocks noChangeArrowheads="1"/>
          </p:cNvSpPr>
          <p:nvPr/>
        </p:nvSpPr>
        <p:spPr bwMode="auto">
          <a:xfrm>
            <a:off x="5003800" y="2060575"/>
            <a:ext cx="360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Verdana" pitchFamily="34" charset="0"/>
              </a:rPr>
              <a:t>0</a:t>
            </a:r>
          </a:p>
        </p:txBody>
      </p:sp>
      <p:sp>
        <p:nvSpPr>
          <p:cNvPr id="17421" name="TextBox 16"/>
          <p:cNvSpPr txBox="1">
            <a:spLocks noChangeArrowheads="1"/>
          </p:cNvSpPr>
          <p:nvPr/>
        </p:nvSpPr>
        <p:spPr bwMode="auto">
          <a:xfrm>
            <a:off x="6443663" y="2060575"/>
            <a:ext cx="3603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Verdana" pitchFamily="34" charset="0"/>
              </a:rPr>
              <a:t>1</a:t>
            </a:r>
          </a:p>
        </p:txBody>
      </p:sp>
      <p:sp>
        <p:nvSpPr>
          <p:cNvPr id="18" name="Left Brace 17"/>
          <p:cNvSpPr/>
          <p:nvPr/>
        </p:nvSpPr>
        <p:spPr>
          <a:xfrm rot="16200000">
            <a:off x="4572001" y="549275"/>
            <a:ext cx="360362" cy="4103687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7423" name="TextBox 18"/>
          <p:cNvSpPr txBox="1">
            <a:spLocks noChangeArrowheads="1"/>
          </p:cNvSpPr>
          <p:nvPr/>
        </p:nvSpPr>
        <p:spPr bwMode="auto">
          <a:xfrm>
            <a:off x="1692275" y="2060575"/>
            <a:ext cx="12239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Verdana" pitchFamily="34" charset="0"/>
              </a:rPr>
              <a:t>Majority voting</a:t>
            </a:r>
          </a:p>
        </p:txBody>
      </p:sp>
      <p:sp>
        <p:nvSpPr>
          <p:cNvPr id="17424" name="TextBox 19"/>
          <p:cNvSpPr txBox="1">
            <a:spLocks noChangeArrowheads="1"/>
          </p:cNvSpPr>
          <p:nvPr/>
        </p:nvSpPr>
        <p:spPr bwMode="auto">
          <a:xfrm>
            <a:off x="4600575" y="2809875"/>
            <a:ext cx="360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Verdana" pitchFamily="34" charset="0"/>
              </a:rPr>
              <a:t>1</a:t>
            </a:r>
          </a:p>
        </p:txBody>
      </p:sp>
      <p:sp>
        <p:nvSpPr>
          <p:cNvPr id="17425" name="TextBox 11"/>
          <p:cNvSpPr txBox="1">
            <a:spLocks noChangeArrowheads="1"/>
          </p:cNvSpPr>
          <p:nvPr/>
        </p:nvSpPr>
        <p:spPr bwMode="auto">
          <a:xfrm>
            <a:off x="2420938" y="990600"/>
            <a:ext cx="855662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1200">
                <a:latin typeface="Verdana" pitchFamily="34" charset="0"/>
              </a:rPr>
              <a:t>~10</a:t>
            </a:r>
            <a:r>
              <a:rPr lang="en-CA" sz="1200" baseline="30000">
                <a:latin typeface="Verdana" pitchFamily="34" charset="0"/>
              </a:rPr>
              <a:t>6</a:t>
            </a:r>
          </a:p>
        </p:txBody>
      </p:sp>
      <p:sp>
        <p:nvSpPr>
          <p:cNvPr id="17426" name="TextBox 11"/>
          <p:cNvSpPr txBox="1">
            <a:spLocks noChangeArrowheads="1"/>
          </p:cNvSpPr>
          <p:nvPr/>
        </p:nvSpPr>
        <p:spPr bwMode="auto">
          <a:xfrm>
            <a:off x="4484688" y="981075"/>
            <a:ext cx="8556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1200">
                <a:latin typeface="Verdana" pitchFamily="34" charset="0"/>
              </a:rPr>
              <a:t>~10</a:t>
            </a:r>
            <a:r>
              <a:rPr lang="en-CA" sz="1200" baseline="30000">
                <a:latin typeface="Verdana" pitchFamily="34" charset="0"/>
              </a:rPr>
              <a:t>5</a:t>
            </a:r>
          </a:p>
        </p:txBody>
      </p:sp>
      <p:sp>
        <p:nvSpPr>
          <p:cNvPr id="17427" name="TextBox 11"/>
          <p:cNvSpPr txBox="1">
            <a:spLocks noChangeArrowheads="1"/>
          </p:cNvSpPr>
          <p:nvPr/>
        </p:nvSpPr>
        <p:spPr bwMode="auto">
          <a:xfrm>
            <a:off x="6040438" y="981075"/>
            <a:ext cx="8556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1200">
                <a:latin typeface="Verdana" pitchFamily="34" charset="0"/>
              </a:rPr>
              <a:t>~10</a:t>
            </a:r>
            <a:r>
              <a:rPr lang="en-CA" sz="1200" baseline="30000">
                <a:latin typeface="Verdana" pitchFamily="34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MMT Classic white 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CMMT Classic white presentation</Template>
  <TotalTime>7520</TotalTime>
  <Words>943</Words>
  <Application>Microsoft Office PowerPoint</Application>
  <PresentationFormat>On-screen Show (4:3)</PresentationFormat>
  <Paragraphs>482</Paragraphs>
  <Slides>27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Verdana</vt:lpstr>
      <vt:lpstr>Wingdings</vt:lpstr>
      <vt:lpstr>Times</vt:lpstr>
      <vt:lpstr>Times New Roman</vt:lpstr>
      <vt:lpstr>CMMT Classic white presentation</vt:lpstr>
      <vt:lpstr>Microsoft Equation 3.0</vt:lpstr>
      <vt:lpstr>Equation</vt:lpstr>
      <vt:lpstr>Slide 1</vt:lpstr>
      <vt:lpstr>Overview</vt:lpstr>
      <vt:lpstr>Our Questions of Interest</vt:lpstr>
      <vt:lpstr>Analysis Strategies</vt:lpstr>
      <vt:lpstr>Multi-stage Analysis</vt:lpstr>
      <vt:lpstr>Meta-dimensional Analysis</vt:lpstr>
      <vt:lpstr>Concatenation-based Integration</vt:lpstr>
      <vt:lpstr>Transformation-based Integration</vt:lpstr>
      <vt:lpstr>Model-based Integration</vt:lpstr>
      <vt:lpstr>Slide 10</vt:lpstr>
      <vt:lpstr>Classical Interaction Analysis</vt:lpstr>
      <vt:lpstr>Kernel Machines</vt:lpstr>
      <vt:lpstr>Curse of Dimensionality</vt:lpstr>
      <vt:lpstr>Kernel Machines</vt:lpstr>
      <vt:lpstr>Interaction Kernel Machines</vt:lpstr>
      <vt:lpstr>ROSMAP Project</vt:lpstr>
      <vt:lpstr>Single Kernel Analysis Results</vt:lpstr>
      <vt:lpstr>Single Kernel Analysis Results</vt:lpstr>
      <vt:lpstr>Single Kernel Analysis Results</vt:lpstr>
      <vt:lpstr>Multikernel Machines</vt:lpstr>
      <vt:lpstr>Multikernel Machines</vt:lpstr>
      <vt:lpstr>Quantitative Results</vt:lpstr>
      <vt:lpstr>Slide 23</vt:lpstr>
      <vt:lpstr>Quantitative Results</vt:lpstr>
      <vt:lpstr>Conclusions</vt:lpstr>
      <vt:lpstr>Acknowledgements</vt:lpstr>
      <vt:lpstr>Funded Grad/Postdoc Positions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nicki</dc:creator>
  <cp:lastModifiedBy>Bernard Ng</cp:lastModifiedBy>
  <cp:revision>536</cp:revision>
  <dcterms:created xsi:type="dcterms:W3CDTF">2009-01-07T20:57:12Z</dcterms:created>
  <dcterms:modified xsi:type="dcterms:W3CDTF">2016-03-28T20:19:09Z</dcterms:modified>
</cp:coreProperties>
</file>