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7"/>
  </p:notesMasterIdLst>
  <p:handoutMasterIdLst>
    <p:handoutMasterId r:id="rId18"/>
  </p:handoutMasterIdLst>
  <p:sldIdLst>
    <p:sldId id="299" r:id="rId2"/>
    <p:sldId id="257" r:id="rId3"/>
    <p:sldId id="300" r:id="rId4"/>
    <p:sldId id="301" r:id="rId5"/>
    <p:sldId id="308" r:id="rId6"/>
    <p:sldId id="302" r:id="rId7"/>
    <p:sldId id="303" r:id="rId8"/>
    <p:sldId id="304" r:id="rId9"/>
    <p:sldId id="309" r:id="rId10"/>
    <p:sldId id="266" r:id="rId11"/>
    <p:sldId id="305" r:id="rId12"/>
    <p:sldId id="306" r:id="rId13"/>
    <p:sldId id="307" r:id="rId14"/>
    <p:sldId id="310" r:id="rId15"/>
    <p:sldId id="273"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SNEHASV" initials="S" lastIdx="1" clrIdx="0">
    <p:extLst>
      <p:ext uri="{19B8F6BF-5375-455C-9EA6-DF929625EA0E}">
        <p15:presenceInfo xmlns:p15="http://schemas.microsoft.com/office/powerpoint/2012/main" userId="SAI.SNEHAS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660"/>
  </p:normalViewPr>
  <p:slideViewPr>
    <p:cSldViewPr>
      <p:cViewPr>
        <p:scale>
          <a:sx n="85" d="100"/>
          <a:sy n="85" d="100"/>
        </p:scale>
        <p:origin x="96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0F929119-BF3D-4B5B-AC92-F029604A6B82}" type="datetimeFigureOut">
              <a:rPr lang="en-IN" smtClean="0"/>
              <a:t>19-12-2020</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US"/>
              <a:t>DSNCR2020, Smt. Kashibai Navale College of Engineering, Pune</a:t>
            </a:r>
            <a:endParaRPr lang="en-IN"/>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B8124CDE-F315-4CBD-A767-848A660ADEB7}" type="slidenum">
              <a:rPr lang="en-IN" smtClean="0"/>
              <a:t>‹#›</a:t>
            </a:fld>
            <a:endParaRPr lang="en-IN"/>
          </a:p>
        </p:txBody>
      </p:sp>
    </p:spTree>
    <p:extLst>
      <p:ext uri="{BB962C8B-B14F-4D97-AF65-F5344CB8AC3E}">
        <p14:creationId xmlns:p14="http://schemas.microsoft.com/office/powerpoint/2010/main" val="12212317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ECDCF2A-FEFE-41E3-9697-2F72F77BB2F3}" type="datetimeFigureOut">
              <a:rPr lang="en-IN" smtClean="0"/>
              <a:t>19-12-2020</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US"/>
              <a:t>DSNCR2020, Smt. Kashibai Navale College of Engineering, Pune</a:t>
            </a:r>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C192B4D-CB25-4BD0-B706-CA98BF80AF11}" type="slidenum">
              <a:rPr lang="en-IN" smtClean="0"/>
              <a:t>‹#›</a:t>
            </a:fld>
            <a:endParaRPr lang="en-IN"/>
          </a:p>
        </p:txBody>
      </p:sp>
    </p:spTree>
    <p:extLst>
      <p:ext uri="{BB962C8B-B14F-4D97-AF65-F5344CB8AC3E}">
        <p14:creationId xmlns:p14="http://schemas.microsoft.com/office/powerpoint/2010/main" val="263412367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endParaRPr lang="en-IN"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b="0" strike="noStrike" spc="-1">
                <a:latin typeface="Times New Roman"/>
              </a:rPr>
              <a:t>DSNCR2020, Smt.Kashibai Navale College of Engineering, Pune</a:t>
            </a:r>
            <a:endParaRPr lang="en-IN" sz="1200" b="0" strike="noStrike" spc="-1" dirty="0">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5001D6C3-09CB-4728-BA52-DB8BE461197F}"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761930-8302-4AB6-8441-DF9BD5105C09}"/>
              </a:ext>
            </a:extLst>
          </p:cNvPr>
          <p:cNvSpPr txBox="1"/>
          <p:nvPr/>
        </p:nvSpPr>
        <p:spPr>
          <a:xfrm>
            <a:off x="917340" y="10285"/>
            <a:ext cx="6912384" cy="830997"/>
          </a:xfrm>
          <a:prstGeom prst="rect">
            <a:avLst/>
          </a:prstGeom>
          <a:noFill/>
        </p:spPr>
        <p:txBody>
          <a:bodyPr wrap="square">
            <a:spAutoFit/>
          </a:bodyPr>
          <a:lstStyle/>
          <a:p>
            <a:pPr algn="ctr"/>
            <a:r>
              <a:rPr lang="en-US" sz="2400" b="1" dirty="0">
                <a:solidFill>
                  <a:srgbClr val="FF0000"/>
                </a:solidFill>
              </a:rPr>
              <a:t>K.S. INSTITUTE OF TECHNOLOGY BANGALORE – 560109</a:t>
            </a:r>
            <a:endParaRPr lang="en-IN" sz="2400" b="1" dirty="0">
              <a:solidFill>
                <a:srgbClr val="FF0000"/>
              </a:solidFill>
            </a:endParaRPr>
          </a:p>
        </p:txBody>
      </p:sp>
      <p:sp>
        <p:nvSpPr>
          <p:cNvPr id="5" name="TextBox 4">
            <a:extLst>
              <a:ext uri="{FF2B5EF4-FFF2-40B4-BE49-F238E27FC236}">
                <a16:creationId xmlns:a16="http://schemas.microsoft.com/office/drawing/2014/main" id="{B00E6C1F-3F4D-4A85-B8E1-F4D05A452B3A}"/>
              </a:ext>
            </a:extLst>
          </p:cNvPr>
          <p:cNvSpPr txBox="1"/>
          <p:nvPr/>
        </p:nvSpPr>
        <p:spPr>
          <a:xfrm>
            <a:off x="1314276" y="748487"/>
            <a:ext cx="6624736" cy="1107996"/>
          </a:xfrm>
          <a:prstGeom prst="rect">
            <a:avLst/>
          </a:prstGeom>
          <a:noFill/>
        </p:spPr>
        <p:txBody>
          <a:bodyPr wrap="square">
            <a:spAutoFit/>
          </a:bodyPr>
          <a:lstStyle/>
          <a:p>
            <a:pPr algn="ctr"/>
            <a:r>
              <a:rPr lang="en-US" sz="2400" dirty="0">
                <a:solidFill>
                  <a:srgbClr val="002060"/>
                </a:solidFill>
              </a:rPr>
              <a:t>34th CSI Karnataka Student Convention (Online)</a:t>
            </a:r>
          </a:p>
          <a:p>
            <a:pPr algn="ctr"/>
            <a:r>
              <a:rPr lang="en-IN" b="1" dirty="0"/>
              <a:t>22</a:t>
            </a:r>
            <a:r>
              <a:rPr lang="en-IN" b="1" baseline="30000" dirty="0"/>
              <a:t>nd</a:t>
            </a:r>
            <a:r>
              <a:rPr lang="en-IN" b="1" dirty="0"/>
              <a:t>  &amp; 23</a:t>
            </a:r>
            <a:r>
              <a:rPr lang="en-IN" b="1" baseline="30000" dirty="0"/>
              <a:t>rd</a:t>
            </a:r>
            <a:r>
              <a:rPr lang="en-IN" b="1" dirty="0"/>
              <a:t> December 2020</a:t>
            </a:r>
          </a:p>
        </p:txBody>
      </p:sp>
      <p:sp>
        <p:nvSpPr>
          <p:cNvPr id="6" name="CustomShape 9">
            <a:extLst>
              <a:ext uri="{FF2B5EF4-FFF2-40B4-BE49-F238E27FC236}">
                <a16:creationId xmlns:a16="http://schemas.microsoft.com/office/drawing/2014/main" id="{CDD268E8-0F26-4D61-846B-7ED54EB05701}"/>
              </a:ext>
            </a:extLst>
          </p:cNvPr>
          <p:cNvSpPr/>
          <p:nvPr/>
        </p:nvSpPr>
        <p:spPr>
          <a:xfrm>
            <a:off x="-1" y="1686797"/>
            <a:ext cx="9047243" cy="51609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hangingPunct="0">
              <a:spcAft>
                <a:spcPts val="2400"/>
              </a:spcAft>
            </a:pPr>
            <a:r>
              <a:rPr lang="en-IN" sz="3000" b="1" dirty="0">
                <a:effectLst/>
                <a:latin typeface="Times New Roman" panose="02020603050405020304" pitchFamily="18" charset="0"/>
                <a:ea typeface="Times New Roman" panose="02020603050405020304" pitchFamily="18" charset="0"/>
              </a:rPr>
              <a:t>Title</a:t>
            </a:r>
            <a:r>
              <a:rPr lang="en-IN" sz="3000" b="1"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3000" b="1" dirty="0">
                <a:effectLst/>
                <a:latin typeface="Times New Roman" panose="02020603050405020304" pitchFamily="18" charset="0"/>
                <a:ea typeface="Times New Roman" panose="02020603050405020304" pitchFamily="18" charset="0"/>
                <a:sym typeface="Wingdings" panose="05000000000000000000" pitchFamily="2" charset="2"/>
              </a:rPr>
              <a:t> </a:t>
            </a:r>
            <a:r>
              <a:rPr lang="en-US" sz="3000" dirty="0">
                <a:effectLst/>
                <a:latin typeface="Times New Roman" panose="02020603050405020304" pitchFamily="18" charset="0"/>
                <a:ea typeface="Times New Roman" panose="02020603050405020304" pitchFamily="18" charset="0"/>
                <a:sym typeface="Wingdings" panose="05000000000000000000" pitchFamily="2" charset="2"/>
              </a:rPr>
              <a:t>Intuitive Perception –Lip Reading using Machine Learning</a:t>
            </a:r>
          </a:p>
          <a:p>
            <a:pPr algn="ctr" hangingPunct="0">
              <a:spcAft>
                <a:spcPts val="2400"/>
              </a:spcAft>
            </a:pPr>
            <a:r>
              <a:rPr lang="en-US" sz="3000" b="1" spc="-1" dirty="0">
                <a:latin typeface="Times New Roman" panose="02020603050405020304" pitchFamily="18" charset="0"/>
              </a:rPr>
              <a:t>Paper ID:</a:t>
            </a:r>
            <a:r>
              <a:rPr lang="en-US" sz="3000" b="0" i="0" dirty="0">
                <a:solidFill>
                  <a:srgbClr val="222222"/>
                </a:solidFill>
                <a:effectLst/>
                <a:latin typeface="Arial" panose="020B0604020202020204" pitchFamily="34" charset="0"/>
              </a:rPr>
              <a:t> </a:t>
            </a:r>
            <a:r>
              <a:rPr lang="en-US" sz="3000" b="0" i="0" dirty="0">
                <a:solidFill>
                  <a:srgbClr val="222222"/>
                </a:solidFill>
                <a:effectLst/>
                <a:latin typeface="Times New Roman" panose="02020603050405020304" pitchFamily="18" charset="0"/>
                <a:cs typeface="Times New Roman" panose="02020603050405020304" pitchFamily="18" charset="0"/>
              </a:rPr>
              <a:t>CSIAMSPID013</a:t>
            </a:r>
            <a:endParaRPr lang="en-US" sz="3000" b="1" spc="-1" dirty="0">
              <a:latin typeface="Times New Roman" panose="02020603050405020304" pitchFamily="18" charset="0"/>
              <a:cs typeface="Times New Roman" panose="02020603050405020304" pitchFamily="18" charset="0"/>
            </a:endParaRPr>
          </a:p>
          <a:p>
            <a:pPr algn="ctr" hangingPunct="0">
              <a:spcAft>
                <a:spcPts val="2400"/>
              </a:spcAft>
            </a:pPr>
            <a:r>
              <a:rPr lang="en-US" sz="3000" b="1" strike="noStrike" spc="-1" dirty="0">
                <a:latin typeface="Times New Roman" panose="02020603050405020304" pitchFamily="18" charset="0"/>
              </a:rPr>
              <a:t>Presenter Name</a:t>
            </a:r>
            <a:r>
              <a:rPr lang="en-US" sz="3200" b="1" strike="noStrike" spc="-1" dirty="0">
                <a:latin typeface="Times New Roman" panose="02020603050405020304" pitchFamily="18" charset="0"/>
              </a:rPr>
              <a:t>: </a:t>
            </a:r>
            <a:r>
              <a:rPr lang="en-US" sz="3000" strike="noStrike" spc="-1" dirty="0">
                <a:latin typeface="Times New Roman" panose="02020603050405020304" pitchFamily="18" charset="0"/>
                <a:cs typeface="Times New Roman" panose="02020603050405020304" pitchFamily="18" charset="0"/>
              </a:rPr>
              <a:t>Spoorthi V</a:t>
            </a:r>
            <a:endParaRPr lang="en-IN" sz="3000" strike="noStrike" spc="-1" dirty="0">
              <a:latin typeface="Times New Roman" panose="02020603050405020304" pitchFamily="18" charset="0"/>
              <a:cs typeface="Times New Roman" panose="02020603050405020304" pitchFamily="18" charset="0"/>
            </a:endParaRPr>
          </a:p>
          <a:p>
            <a:pPr algn="ctr" hangingPunct="0">
              <a:spcAft>
                <a:spcPts val="1000"/>
              </a:spcAft>
            </a:pPr>
            <a:r>
              <a:rPr lang="en-IN" sz="2400" dirty="0">
                <a:effectLst/>
                <a:latin typeface="Times New Roman" panose="02020603050405020304" pitchFamily="18" charset="0"/>
                <a:ea typeface="Times New Roman" panose="02020603050405020304" pitchFamily="18" charset="0"/>
              </a:rPr>
              <a:t>Author Names:1.Roopashree N</a:t>
            </a:r>
          </a:p>
          <a:p>
            <a:pPr algn="ctr" hangingPunct="0">
              <a:spcAft>
                <a:spcPts val="1000"/>
              </a:spcAft>
            </a:pPr>
            <a:r>
              <a:rPr lang="en-IN" sz="2400" dirty="0">
                <a:latin typeface="Times New Roman" panose="02020603050405020304" pitchFamily="18" charset="0"/>
                <a:ea typeface="Times New Roman" panose="02020603050405020304" pitchFamily="18" charset="0"/>
              </a:rPr>
              <a:t>                         2.Sai Sneha S V </a:t>
            </a:r>
          </a:p>
          <a:p>
            <a:pPr algn="ctr" hangingPunct="0">
              <a:spcAft>
                <a:spcPts val="1000"/>
              </a:spcAft>
            </a:pPr>
            <a:r>
              <a:rPr lang="en-IN" sz="2400" dirty="0">
                <a:effectLst/>
                <a:latin typeface="Times New Roman" panose="02020603050405020304" pitchFamily="18" charset="0"/>
                <a:ea typeface="Times New Roman" panose="02020603050405020304" pitchFamily="18" charset="0"/>
              </a:rPr>
              <a:t>                    3.Spoorthi V</a:t>
            </a:r>
          </a:p>
          <a:p>
            <a:pPr algn="ctr" hangingPunct="0">
              <a:spcAft>
                <a:spcPts val="1000"/>
              </a:spcAft>
            </a:pPr>
            <a:r>
              <a:rPr lang="en-IN" sz="2400" dirty="0">
                <a:latin typeface="Times New Roman" panose="02020603050405020304" pitchFamily="18" charset="0"/>
                <a:ea typeface="Times New Roman" panose="02020603050405020304" pitchFamily="18" charset="0"/>
              </a:rPr>
              <a:t>                       4.Dr. Swathi K</a:t>
            </a:r>
            <a:endParaRPr lang="en-US" sz="2400" dirty="0">
              <a:effectLst/>
              <a:latin typeface="Times New Roman" panose="02020603050405020304" pitchFamily="18" charset="0"/>
              <a:ea typeface="Times New Roman" panose="02020603050405020304" pitchFamily="18" charset="0"/>
            </a:endParaRPr>
          </a:p>
          <a:p>
            <a:pPr algn="ctr" hangingPunct="0">
              <a:spcAft>
                <a:spcPts val="1000"/>
              </a:spcAft>
            </a:pPr>
            <a:r>
              <a:rPr lang="en-US" sz="2000" b="1" dirty="0">
                <a:effectLst/>
                <a:latin typeface="Times New Roman" panose="02020603050405020304" pitchFamily="18" charset="0"/>
                <a:ea typeface="Times New Roman" panose="02020603050405020304" pitchFamily="18" charset="0"/>
              </a:rPr>
              <a:t>Affiliation :</a:t>
            </a:r>
            <a:r>
              <a:rPr lang="en-US" sz="2000" dirty="0">
                <a:effectLst/>
                <a:latin typeface="Times New Roman" panose="02020603050405020304" pitchFamily="18" charset="0"/>
                <a:ea typeface="Times New Roman" panose="02020603050405020304" pitchFamily="18" charset="0"/>
              </a:rPr>
              <a:t>KS INSTITUTE OF TECHNOLOGY </a:t>
            </a:r>
            <a:endParaRPr lang="en-IN" sz="2000" dirty="0">
              <a:effectLst/>
              <a:latin typeface="Times New Roman" panose="02020603050405020304" pitchFamily="18" charset="0"/>
              <a:ea typeface="Times New Roman" panose="02020603050405020304" pitchFamily="18" charset="0"/>
            </a:endParaRPr>
          </a:p>
          <a:p>
            <a:pPr algn="ctr">
              <a:lnSpc>
                <a:spcPct val="100000"/>
              </a:lnSpc>
            </a:pPr>
            <a:endParaRPr lang="en-IN" sz="2000" b="0" strike="noStrike" spc="-1" dirty="0">
              <a:latin typeface="Times New Roman" pitchFamily="18" charset="0"/>
              <a:cs typeface="Times New Roman" pitchFamily="18" charset="0"/>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pic>
        <p:nvPicPr>
          <p:cNvPr id="1026" name="Picture 2" descr="csi-logo | A C PATIL College of Engineering">
            <a:extLst>
              <a:ext uri="{FF2B5EF4-FFF2-40B4-BE49-F238E27FC236}">
                <a16:creationId xmlns:a16="http://schemas.microsoft.com/office/drawing/2014/main" id="{E37EED49-7412-4911-892E-DA6C0A878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962" y="130901"/>
            <a:ext cx="1435280" cy="14352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24B41D4-D72C-4674-923B-C8D53C657791}"/>
              </a:ext>
            </a:extLst>
          </p:cNvPr>
          <p:cNvPicPr>
            <a:picLocks noChangeAspect="1"/>
          </p:cNvPicPr>
          <p:nvPr/>
        </p:nvPicPr>
        <p:blipFill>
          <a:blip r:embed="rId3"/>
          <a:stretch>
            <a:fillRect/>
          </a:stretch>
        </p:blipFill>
        <p:spPr>
          <a:xfrm>
            <a:off x="10509" y="0"/>
            <a:ext cx="1763688" cy="1763688"/>
          </a:xfrm>
          <a:prstGeom prst="rect">
            <a:avLst/>
          </a:prstGeom>
        </p:spPr>
      </p:pic>
    </p:spTree>
    <p:extLst>
      <p:ext uri="{BB962C8B-B14F-4D97-AF65-F5344CB8AC3E}">
        <p14:creationId xmlns:p14="http://schemas.microsoft.com/office/powerpoint/2010/main" val="361127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2"/>
          <p:cNvSpPr txBox="1"/>
          <p:nvPr/>
        </p:nvSpPr>
        <p:spPr>
          <a:xfrm>
            <a:off x="6553080" y="6356520"/>
            <a:ext cx="2133360" cy="364680"/>
          </a:xfrm>
          <a:prstGeom prst="rect">
            <a:avLst/>
          </a:prstGeom>
          <a:noFill/>
          <a:ln>
            <a:noFill/>
          </a:ln>
        </p:spPr>
        <p:txBody>
          <a:bodyPr anchor="ctr"/>
          <a:lstStyle/>
          <a:p>
            <a:pPr algn="r">
              <a:lnSpc>
                <a:spcPct val="100000"/>
              </a:lnSpc>
            </a:pPr>
            <a:fld id="{E818D70F-8617-4E0E-B685-6E708531AA0D}" type="slidenum">
              <a:rPr lang="en-IN" sz="1200" b="0" strike="noStrike" spc="-1">
                <a:solidFill>
                  <a:srgbClr val="8B8B8B"/>
                </a:solidFill>
                <a:latin typeface="Calibri"/>
              </a:rPr>
              <a:t>10</a:t>
            </a:fld>
            <a:endParaRPr lang="en-IN" sz="1200" b="0" strike="noStrike" spc="-1">
              <a:latin typeface="Times New Roman"/>
            </a:endParaRPr>
          </a:p>
        </p:txBody>
      </p:sp>
      <p:sp>
        <p:nvSpPr>
          <p:cNvPr id="6" name="Title 1"/>
          <p:cNvSpPr txBox="1">
            <a:spLocks/>
          </p:cNvSpPr>
          <p:nvPr/>
        </p:nvSpPr>
        <p:spPr>
          <a:xfrm>
            <a:off x="158824" y="269776"/>
            <a:ext cx="8733656" cy="1143000"/>
          </a:xfrm>
          <a:prstGeom prst="rect">
            <a:avLst/>
          </a:prstGeom>
        </p:spPr>
        <p:txBody>
          <a:bodyPr/>
          <a:lstStyle/>
          <a:p>
            <a:pPr algn="ctr"/>
            <a:r>
              <a:rPr lang="en-IN" altLang="en-US" sz="3000" dirty="0">
                <a:solidFill>
                  <a:srgbClr val="002060"/>
                </a:solidFill>
                <a:latin typeface="Times New Roman" pitchFamily="18" charset="0"/>
                <a:cs typeface="Times New Roman" pitchFamily="18" charset="0"/>
              </a:rPr>
              <a:t>Flowchart</a:t>
            </a:r>
          </a:p>
          <a:p>
            <a:pPr algn="ctr"/>
            <a:endParaRPr lang="en-IN" altLang="en-US" sz="3000" dirty="0">
              <a:solidFill>
                <a:srgbClr val="00206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C1796BE-77A2-4CCB-AD12-C2E4579587BA}"/>
              </a:ext>
            </a:extLst>
          </p:cNvPr>
          <p:cNvPicPr>
            <a:picLocks noChangeAspect="1"/>
          </p:cNvPicPr>
          <p:nvPr/>
        </p:nvPicPr>
        <p:blipFill rotWithShape="1">
          <a:blip r:embed="rId2">
            <a:extLst>
              <a:ext uri="{28A0092B-C50C-407E-A947-70E740481C1C}">
                <a14:useLocalDpi xmlns:a14="http://schemas.microsoft.com/office/drawing/2010/main" val="0"/>
              </a:ext>
            </a:extLst>
          </a:blip>
          <a:srcRect l="40898" t="24444" r="40343" b="17998"/>
          <a:stretch/>
        </p:blipFill>
        <p:spPr>
          <a:xfrm>
            <a:off x="2462613" y="836712"/>
            <a:ext cx="4090468" cy="5884488"/>
          </a:xfrm>
          <a:prstGeom prst="rect">
            <a:avLst/>
          </a:prstGeom>
        </p:spPr>
      </p:pic>
    </p:spTree>
    <p:extLst>
      <p:ext uri="{BB962C8B-B14F-4D97-AF65-F5344CB8AC3E}">
        <p14:creationId xmlns:p14="http://schemas.microsoft.com/office/powerpoint/2010/main" val="3639096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7F68-B6A1-4312-9DBC-4364CDAA60A3}"/>
              </a:ext>
            </a:extLst>
          </p:cNvPr>
          <p:cNvSpPr>
            <a:spLocks noGrp="1"/>
          </p:cNvSpPr>
          <p:nvPr>
            <p:ph type="title"/>
          </p:nvPr>
        </p:nvSpPr>
        <p:spPr/>
        <p:txBody>
          <a:bodyPr/>
          <a:lstStyle/>
          <a:p>
            <a:pPr algn="ctr"/>
            <a:r>
              <a:rPr lang="en-US" sz="3000" dirty="0">
                <a:solidFill>
                  <a:srgbClr val="002060"/>
                </a:solidFill>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5962F190-BF27-403F-BC30-35513635D23E}"/>
              </a:ext>
            </a:extLst>
          </p:cNvPr>
          <p:cNvSpPr>
            <a:spLocks noGrp="1"/>
          </p:cNvSpPr>
          <p:nvPr>
            <p:ph type="body"/>
          </p:nvPr>
        </p:nvSpPr>
        <p:spPr/>
        <p:txBody>
          <a:bodyPr/>
          <a:lstStyle/>
          <a:p>
            <a:pPr marL="285750" indent="-285750">
              <a:buFont typeface="Wingdings" panose="05000000000000000000" pitchFamily="2" charset="2"/>
              <a:buChar char="Ø"/>
            </a:pPr>
            <a:r>
              <a:rPr lang="en-US" dirty="0"/>
              <a:t>We plan to develop a desktop application.</a:t>
            </a:r>
          </a:p>
          <a:p>
            <a:pPr marL="285750" indent="-285750">
              <a:buFont typeface="Wingdings" panose="05000000000000000000" pitchFamily="2" charset="2"/>
              <a:buChar char="Ø"/>
            </a:pPr>
            <a:r>
              <a:rPr lang="en-US" dirty="0"/>
              <a:t>Input: Video of a speaker</a:t>
            </a:r>
          </a:p>
          <a:p>
            <a:pPr marL="285750" indent="-285750">
              <a:buFont typeface="Wingdings" panose="05000000000000000000" pitchFamily="2" charset="2"/>
              <a:buChar char="Ø"/>
            </a:pPr>
            <a:r>
              <a:rPr lang="en-US" dirty="0"/>
              <a:t>Output: Video with subtitles playing in parallel to the speaker.</a:t>
            </a:r>
          </a:p>
          <a:p>
            <a:pPr marL="285750" indent="-285750">
              <a:buFont typeface="Wingdings" panose="05000000000000000000" pitchFamily="2" charset="2"/>
              <a:buChar char="Ø"/>
            </a:pPr>
            <a:r>
              <a:rPr lang="en-US" dirty="0"/>
              <a:t>Estimated accuracy: 60% to 70%</a:t>
            </a:r>
          </a:p>
          <a:p>
            <a:endParaRPr lang="en-US" dirty="0"/>
          </a:p>
        </p:txBody>
      </p:sp>
      <p:pic>
        <p:nvPicPr>
          <p:cNvPr id="1026" name="Picture 2" descr="Pin on VOA English Listening">
            <a:extLst>
              <a:ext uri="{FF2B5EF4-FFF2-40B4-BE49-F238E27FC236}">
                <a16:creationId xmlns:a16="http://schemas.microsoft.com/office/drawing/2014/main" id="{C2C5772E-9057-4F99-B6A8-3A1B5DE2D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879640"/>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50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8A25-883E-4639-94FA-507647CDD571}"/>
              </a:ext>
            </a:extLst>
          </p:cNvPr>
          <p:cNvSpPr>
            <a:spLocks noGrp="1"/>
          </p:cNvSpPr>
          <p:nvPr>
            <p:ph type="title"/>
          </p:nvPr>
        </p:nvSpPr>
        <p:spPr/>
        <p:txBody>
          <a:bodyPr/>
          <a:lstStyle/>
          <a:p>
            <a:pPr algn="ctr"/>
            <a:r>
              <a:rPr lang="en-US" sz="3000" dirty="0">
                <a:solidFill>
                  <a:srgbClr val="002060"/>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9DFF9DFE-9D15-4033-AC46-776AE3FD1A09}"/>
              </a:ext>
            </a:extLst>
          </p:cNvPr>
          <p:cNvSpPr>
            <a:spLocks noGrp="1"/>
          </p:cNvSpPr>
          <p:nvPr>
            <p:ph type="body"/>
          </p:nvPr>
        </p:nvSpPr>
        <p:spPr/>
        <p:txBody>
          <a:bodyPr/>
          <a:lstStyle/>
          <a:p>
            <a:pPr marL="285750" indent="-285750">
              <a:buFont typeface="Wingdings" panose="05000000000000000000" pitchFamily="2" charset="2"/>
              <a:buChar char="Ø"/>
            </a:pPr>
            <a:r>
              <a:rPr lang="en-US" dirty="0"/>
              <a:t>We propose Intuitive Perception, a trained model which will be capable of translating silent video sample to a subtitled video.</a:t>
            </a:r>
          </a:p>
          <a:p>
            <a:pPr marL="285750" indent="-285750">
              <a:buFont typeface="Wingdings" panose="05000000000000000000" pitchFamily="2" charset="2"/>
              <a:buChar char="Ø"/>
            </a:pPr>
            <a:r>
              <a:rPr lang="en-US" dirty="0"/>
              <a:t>We plan to employ a trained CNN</a:t>
            </a:r>
          </a:p>
          <a:p>
            <a:pPr marL="285750" indent="-285750">
              <a:buFont typeface="Wingdings" panose="05000000000000000000" pitchFamily="2" charset="2"/>
              <a:buChar char="Ø"/>
            </a:pPr>
            <a:r>
              <a:rPr lang="en-US" dirty="0"/>
              <a:t>This system may be employed in various fields like forensics, film processing, aid to the disabled community, security, etc.</a:t>
            </a:r>
          </a:p>
        </p:txBody>
      </p:sp>
    </p:spTree>
    <p:extLst>
      <p:ext uri="{BB962C8B-B14F-4D97-AF65-F5344CB8AC3E}">
        <p14:creationId xmlns:p14="http://schemas.microsoft.com/office/powerpoint/2010/main" val="3460024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A9D8-957F-4033-985E-BFFDDA0EC643}"/>
              </a:ext>
            </a:extLst>
          </p:cNvPr>
          <p:cNvSpPr>
            <a:spLocks noGrp="1"/>
          </p:cNvSpPr>
          <p:nvPr>
            <p:ph type="title"/>
          </p:nvPr>
        </p:nvSpPr>
        <p:spPr>
          <a:xfrm>
            <a:off x="457200" y="116632"/>
            <a:ext cx="8003232" cy="850064"/>
          </a:xfrm>
        </p:spPr>
        <p:txBody>
          <a:bodyPr/>
          <a:lstStyle/>
          <a:p>
            <a:pPr algn="ctr"/>
            <a:r>
              <a:rPr lang="en-US" sz="3000" dirty="0">
                <a:solidFill>
                  <a:srgbClr val="002060"/>
                </a:solidFill>
                <a:latin typeface="Times New Roman" panose="02020603050405020304" pitchFamily="18" charset="0"/>
                <a:cs typeface="Times New Roman" panose="02020603050405020304" pitchFamily="18" charset="0"/>
              </a:rPr>
              <a:t>REFERENCES </a:t>
            </a:r>
          </a:p>
        </p:txBody>
      </p:sp>
      <p:sp>
        <p:nvSpPr>
          <p:cNvPr id="3" name="Text Placeholder 2">
            <a:extLst>
              <a:ext uri="{FF2B5EF4-FFF2-40B4-BE49-F238E27FC236}">
                <a16:creationId xmlns:a16="http://schemas.microsoft.com/office/drawing/2014/main" id="{4BFCA26A-1F0A-4DB5-B92C-CF33F629FA1C}"/>
              </a:ext>
            </a:extLst>
          </p:cNvPr>
          <p:cNvSpPr>
            <a:spLocks noGrp="1"/>
          </p:cNvSpPr>
          <p:nvPr>
            <p:ph type="body"/>
          </p:nvPr>
        </p:nvSpPr>
        <p:spPr>
          <a:xfrm>
            <a:off x="323528" y="692696"/>
            <a:ext cx="8568952" cy="6048672"/>
          </a:xfrm>
        </p:spPr>
        <p:txBody>
          <a:bodyPr>
            <a:noAutofit/>
          </a:bodyPr>
          <a:lstStyle/>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Assael, Y.M., Shillingford, B., Whiteson, S., de Freitas, N.: Lipnet: Sentence-level lipreading. Under submission to ICLR 2017, arXiv:1611.01599 (2016)</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Almajai, S. Cox, R. Harvey, and Y. Lan. Improved speaker independent lip-reading using speaker adaptive training and deep neural networks. In IEEE International Conference on Acoustics, Speech and Signal Processing, pp. 2722–2726, 2016.</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Michael Wand and Jurgen Schmidhuber, Improving Speaker Independent Lipreading with Domain Adversarial Training. The Swiss AI Lab IDSIA, USI &amp; SUPSI, MannoLugano, Switzerland, arXiv:1708.01565v1 [cs.CV] 4 Aug 2017.</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Abadi, M., Agarwal, A., Barham, P., Brevdo, E., Chen, Z., Citro, C., Corrado, G.S., Davis, A., Dean, J., Devin, M., et al.: TensorFlow: Large-scale machine learning on heterogeneous distributed systems. arXiv preprint arXiv:1603.04467 (2016).</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Chung, J. S.; Zisserman, A. Lip Reading in the Wild. In Asian Conference on Computer Vision, 2016.</a:t>
            </a:r>
          </a:p>
        </p:txBody>
      </p:sp>
    </p:spTree>
    <p:extLst>
      <p:ext uri="{BB962C8B-B14F-4D97-AF65-F5344CB8AC3E}">
        <p14:creationId xmlns:p14="http://schemas.microsoft.com/office/powerpoint/2010/main" val="57702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8385E6-2518-49D6-9F24-C0670CDFB52F}"/>
              </a:ext>
            </a:extLst>
          </p:cNvPr>
          <p:cNvSpPr>
            <a:spLocks noGrp="1"/>
          </p:cNvSpPr>
          <p:nvPr>
            <p:ph type="body"/>
          </p:nvPr>
        </p:nvSpPr>
        <p:spPr>
          <a:xfrm>
            <a:off x="251520" y="260648"/>
            <a:ext cx="8434920" cy="5865112"/>
          </a:xfrm>
        </p:spPr>
        <p: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Viola, P.; Jones, M. Rapid object detection using a boosted cascade of simple features. In Proceedings of the 2001 IEEE Computer Society Conference on Computer Vision and Pattern Recognition. CVPR 2001, volume 1, 2001, ISSN 1063-6919, pp. I–511–I–518 vol.1, doi:10.1109/CVPR.2001.990517.</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Brendan Shillingford, Yannis Assael, Matthew W. Hoffman, Thomas Paine, Cían Hughes, Utsav Prabhu, Hank Liao, Hasim Sak, Kanishka Rao, Lorrayne Bennett, Marie Mulville, Ben Coppin, Ben Laurie, Andrew Senior and Nando de Freitas, LARGE SCALE VISUAL SPEECH RECOGNITION. DeepMind &amp; Google.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Lele Chen, Zhiheng Li, Ross K. Maddox, Zhiyao Duan and Chenliang Xu, Lip Movements Generation at a Glance. Wuhan university and University of Rochester.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Joon Son Chung, Andrew Senior, Oriol Vinyals and Andrew Zisserman, Lip Reading Sentences in the Wild. Department of Engineering Science, University of Oxford 2Google DeepMind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 Bradski and A. Kaehler. Learning OpenCV: Computer Vision with the OpenCV Library. O’Reilly Media, 2008.</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Najwa Alghamdi, Steve Maddock, Ricard Marxer, Jon Barker and Guy J.Brown,A corpus of audio-visual Lombard speech with frontal and profile views, Submitted to JASA-EL.</a:t>
            </a:r>
          </a:p>
          <a:p>
            <a:endParaRPr lang="en-US" dirty="0"/>
          </a:p>
        </p:txBody>
      </p:sp>
    </p:spTree>
    <p:extLst>
      <p:ext uri="{BB962C8B-B14F-4D97-AF65-F5344CB8AC3E}">
        <p14:creationId xmlns:p14="http://schemas.microsoft.com/office/powerpoint/2010/main" val="232712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2"/>
          <p:cNvSpPr txBox="1"/>
          <p:nvPr/>
        </p:nvSpPr>
        <p:spPr>
          <a:xfrm>
            <a:off x="6553080" y="6356520"/>
            <a:ext cx="2133360" cy="364680"/>
          </a:xfrm>
          <a:prstGeom prst="rect">
            <a:avLst/>
          </a:prstGeom>
          <a:noFill/>
          <a:ln>
            <a:noFill/>
          </a:ln>
        </p:spPr>
        <p:txBody>
          <a:bodyPr anchor="ctr"/>
          <a:lstStyle/>
          <a:p>
            <a:pPr algn="r">
              <a:lnSpc>
                <a:spcPct val="100000"/>
              </a:lnSpc>
            </a:pPr>
            <a:fld id="{E818D70F-8617-4E0E-B685-6E708531AA0D}" type="slidenum">
              <a:rPr lang="en-IN" sz="1200" b="0" strike="noStrike" spc="-1">
                <a:solidFill>
                  <a:srgbClr val="8B8B8B"/>
                </a:solidFill>
                <a:latin typeface="Calibri"/>
              </a:rPr>
              <a:t>15</a:t>
            </a:fld>
            <a:endParaRPr lang="en-IN" sz="1200" b="0" strike="noStrike" spc="-1">
              <a:latin typeface="Times New Roman"/>
            </a:endParaRPr>
          </a:p>
        </p:txBody>
      </p:sp>
      <p:sp>
        <p:nvSpPr>
          <p:cNvPr id="6" name="Title 1"/>
          <p:cNvSpPr txBox="1">
            <a:spLocks/>
          </p:cNvSpPr>
          <p:nvPr/>
        </p:nvSpPr>
        <p:spPr>
          <a:xfrm>
            <a:off x="457200" y="2420888"/>
            <a:ext cx="8229600" cy="1143000"/>
          </a:xfrm>
          <a:prstGeom prst="rect">
            <a:avLst/>
          </a:prstGeom>
        </p:spPr>
        <p:txBody>
          <a:bodyPr/>
          <a:lstStyle/>
          <a:p>
            <a:pPr algn="ctr"/>
            <a:r>
              <a:rPr lang="en-IN" altLang="en-US" sz="44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8161570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2"/>
          <p:cNvSpPr txBox="1"/>
          <p:nvPr/>
        </p:nvSpPr>
        <p:spPr>
          <a:xfrm>
            <a:off x="6553080" y="6356520"/>
            <a:ext cx="2133360" cy="364680"/>
          </a:xfrm>
          <a:prstGeom prst="rect">
            <a:avLst/>
          </a:prstGeom>
          <a:noFill/>
          <a:ln>
            <a:noFill/>
          </a:ln>
        </p:spPr>
        <p:txBody>
          <a:bodyPr anchor="ctr"/>
          <a:lstStyle/>
          <a:p>
            <a:pPr algn="r">
              <a:lnSpc>
                <a:spcPct val="100000"/>
              </a:lnSpc>
            </a:pPr>
            <a:fld id="{E818D70F-8617-4E0E-B685-6E708531AA0D}" type="slidenum">
              <a:rPr lang="en-IN" sz="1200" b="0" strike="noStrike" spc="-1">
                <a:solidFill>
                  <a:srgbClr val="8B8B8B"/>
                </a:solidFill>
                <a:latin typeface="Calibri"/>
              </a:rPr>
              <a:t>2</a:t>
            </a:fld>
            <a:endParaRPr lang="en-IN" sz="1200" b="0" strike="noStrike" spc="-1">
              <a:latin typeface="Times New Roman"/>
            </a:endParaRPr>
          </a:p>
        </p:txBody>
      </p:sp>
      <p:sp>
        <p:nvSpPr>
          <p:cNvPr id="4" name="Title 1"/>
          <p:cNvSpPr txBox="1">
            <a:spLocks/>
          </p:cNvSpPr>
          <p:nvPr/>
        </p:nvSpPr>
        <p:spPr>
          <a:xfrm>
            <a:off x="457200" y="274680"/>
            <a:ext cx="8229240" cy="1142640"/>
          </a:xfrm>
          <a:prstGeom prst="rect">
            <a:avLst/>
          </a:prstGeom>
        </p:spPr>
        <p:txBody>
          <a:bodyPr/>
          <a:lstStyle/>
          <a:p>
            <a:pPr algn="ctr"/>
            <a:r>
              <a:rPr lang="en-US" altLang="en-US" sz="4400" dirty="0">
                <a:latin typeface="Times New Roman" pitchFamily="18" charset="0"/>
                <a:cs typeface="Times New Roman" pitchFamily="18" charset="0"/>
              </a:rPr>
              <a:t>Contents</a:t>
            </a:r>
          </a:p>
        </p:txBody>
      </p:sp>
      <p:sp>
        <p:nvSpPr>
          <p:cNvPr id="5" name="Title 1"/>
          <p:cNvSpPr txBox="1">
            <a:spLocks/>
          </p:cNvSpPr>
          <p:nvPr/>
        </p:nvSpPr>
        <p:spPr>
          <a:xfrm>
            <a:off x="457200" y="846000"/>
            <a:ext cx="8382000" cy="5175288"/>
          </a:xfrm>
          <a:prstGeom prst="rect">
            <a:avLst/>
          </a:prstGeom>
        </p:spPr>
        <p:txBody>
          <a:bodyPr anchor="ctr">
            <a:normAutofit/>
          </a:bodyPr>
          <a:lstStyle/>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Introduction</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Literature review</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Problem identification</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Objectives</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Methodology</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cs typeface="Times New Roman" panose="02020603050405020304" pitchFamily="18" charset="0"/>
              </a:rPr>
              <a:t>Results</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Conclusions</a:t>
            </a:r>
          </a:p>
          <a:p>
            <a:pPr marL="457200" indent="-457200" eaLnBrk="1" fontAlgn="auto" hangingPunct="1">
              <a:lnSpc>
                <a:spcPct val="150000"/>
              </a:lnSpc>
              <a:spcAft>
                <a:spcPts val="0"/>
              </a:spcAft>
              <a:buFont typeface="Arial" panose="020B0604020202020204" pitchFamily="34" charset="0"/>
              <a:buChar char="•"/>
              <a:defRPr/>
            </a:pPr>
            <a:r>
              <a:rPr lang="en-US" sz="2800" dirty="0">
                <a:latin typeface="Times New Roman" panose="02020603050405020304" pitchFamily="18" charset="0"/>
                <a:ea typeface="+mj-ea"/>
                <a:cs typeface="Times New Roman" panose="02020603050405020304" pitchFamily="18" charset="0"/>
              </a:rPr>
              <a:t>References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82C8-EF9F-4689-ACBF-92CEA0D25648}"/>
              </a:ext>
            </a:extLst>
          </p:cNvPr>
          <p:cNvSpPr>
            <a:spLocks noGrp="1"/>
          </p:cNvSpPr>
          <p:nvPr>
            <p:ph type="title"/>
          </p:nvPr>
        </p:nvSpPr>
        <p:spPr/>
        <p:txBody>
          <a:bodyPr/>
          <a:lstStyle/>
          <a:p>
            <a:pPr algn="ctr"/>
            <a:r>
              <a:rPr lang="en-US" sz="3000" dirty="0">
                <a:solidFill>
                  <a:srgbClr val="002060"/>
                </a:solidFill>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10FCFDB9-1EC5-415B-BCF8-4B13C5A3A365}"/>
              </a:ext>
            </a:extLst>
          </p:cNvPr>
          <p:cNvSpPr>
            <a:spLocks noGrp="1"/>
          </p:cNvSpPr>
          <p:nvPr>
            <p:ph type="body"/>
          </p:nvPr>
        </p:nvSpPr>
        <p:spPr/>
        <p:txBody>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is widely used for lip reading and for improving speech recognition.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Visual lip-reading plays an important role in human-computer interaction in noisy environments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Possible applications: help people with hearing disabilities, surveillance systems, etc.</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Typical lip-reading systems face several challenges due to variances in the inputs.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several different words can be spoken with almost indistinguishable lip movements.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use of Deep Learning and deep neural networks has revolutionized the quality of automated lip-reading systems, resulting in more accurate models.</a:t>
            </a:r>
          </a:p>
        </p:txBody>
      </p:sp>
    </p:spTree>
    <p:extLst>
      <p:ext uri="{BB962C8B-B14F-4D97-AF65-F5344CB8AC3E}">
        <p14:creationId xmlns:p14="http://schemas.microsoft.com/office/powerpoint/2010/main" val="338767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14C3-EA76-4105-AE25-1AC08D7F8E4C}"/>
              </a:ext>
            </a:extLst>
          </p:cNvPr>
          <p:cNvSpPr>
            <a:spLocks noGrp="1"/>
          </p:cNvSpPr>
          <p:nvPr>
            <p:ph type="title"/>
          </p:nvPr>
        </p:nvSpPr>
        <p:spPr/>
        <p:txBody>
          <a:bodyPr/>
          <a:lstStyle/>
          <a:p>
            <a:pPr algn="ctr"/>
            <a:r>
              <a:rPr lang="en-US" altLang="en-US" sz="30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br>
              <a:rPr lang="en-US" altLang="en-US" sz="1800" dirty="0">
                <a:solidFill>
                  <a:srgbClr val="002060"/>
                </a:solidFill>
                <a:effectLst>
                  <a:outerShdw blurRad="38100" dist="38100" dir="2700000" algn="tl">
                    <a:srgbClr val="000000">
                      <a:alpha val="43137"/>
                    </a:srgbClr>
                  </a:outerShdw>
                </a:effectLst>
              </a:rPr>
            </a:br>
            <a:endParaRPr lang="en-US" dirty="0"/>
          </a:p>
        </p:txBody>
      </p:sp>
      <p:sp>
        <p:nvSpPr>
          <p:cNvPr id="3" name="Text Placeholder 2">
            <a:extLst>
              <a:ext uri="{FF2B5EF4-FFF2-40B4-BE49-F238E27FC236}">
                <a16:creationId xmlns:a16="http://schemas.microsoft.com/office/drawing/2014/main" id="{84529369-E65B-4182-A0BB-E5E606A5087C}"/>
              </a:ext>
            </a:extLst>
          </p:cNvPr>
          <p:cNvSpPr>
            <a:spLocks noGrp="1"/>
          </p:cNvSpPr>
          <p:nvPr>
            <p:ph type="body"/>
          </p:nvPr>
        </p:nvSpPr>
        <p:spPr/>
        <p:txBody>
          <a:bodyPr>
            <a:normAutofit/>
          </a:bodyPr>
          <a:lstStyle/>
          <a:p>
            <a:pPr marL="285750" indent="-285750">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Improving Speaker Independent Lipreading with Domain Adversarial Training (2017): Michael Wand and Jurgen Schmidhuber: </a:t>
            </a: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worked on a lipreading system which yields an end-to-end trainable system</a:t>
            </a: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model was based on a stack of feedforward and LSTM (Long Short-Term Memory) recurrent neural networks</a:t>
            </a:r>
          </a:p>
          <a:p>
            <a:pPr marL="285750"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main goal was to push the network to learn an intermediate data representation which is domain-agnostic</a:t>
            </a:r>
          </a:p>
          <a:p>
            <a:pPr marL="285750" indent="-28575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Largescale visual speech recognition: Brendan Shillingford and all</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constructed the largest existing visual speech recognition dataset.</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Their approach was first to combine a deep learning-based phoneme recognition model with production-grade word-level decoding techniques.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31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78D9DF-B211-43B3-82BF-219EE471E11B}"/>
              </a:ext>
            </a:extLst>
          </p:cNvPr>
          <p:cNvSpPr>
            <a:spLocks noGrp="1"/>
          </p:cNvSpPr>
          <p:nvPr>
            <p:ph type="body"/>
          </p:nvPr>
        </p:nvSpPr>
        <p:spPr>
          <a:xfrm>
            <a:off x="251520" y="548680"/>
            <a:ext cx="8434920" cy="5577080"/>
          </a:xfrm>
        </p:spPr>
        <p:txBody>
          <a:bodyPr>
            <a:normAutofit/>
          </a:bodyPr>
          <a:lstStyle/>
          <a:p>
            <a:pPr marL="285750" indent="-285750">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Lip Movements Generation at a Glance: Lele Chen, Zhiheng Li, Ross K. Maddox, Zhiyao Duan and Chenliang Xu</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devised a method to fuse audio and image embeddings to generate multiple lip images.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proposed a novel correlation loss to synchronize lip changes and speech changes.</a:t>
            </a:r>
          </a:p>
          <a:p>
            <a:pPr marL="342900" indent="-34290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Lip Reading Sentences in the Wild: Joon Son Chung, Andrew Senior, Oriol Vinyals and Andrew Zisserman</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They developed a Watch, Listen, Attend and Spell (WLAS) network.</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used a curriculum learning strategy to accelerate training and reduce overfitting.</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dataset developed is established from thousands of hours of BBC television broadcasts</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Their model can operate over dual attention mechanism</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They have an image encoder, audio encoder and character decoder in place to achieve lipreading.</a:t>
            </a:r>
          </a:p>
        </p:txBody>
      </p:sp>
    </p:spTree>
    <p:extLst>
      <p:ext uri="{BB962C8B-B14F-4D97-AF65-F5344CB8AC3E}">
        <p14:creationId xmlns:p14="http://schemas.microsoft.com/office/powerpoint/2010/main" val="208327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DD43-9D51-477A-8D74-CD9096EC748D}"/>
              </a:ext>
            </a:extLst>
          </p:cNvPr>
          <p:cNvSpPr>
            <a:spLocks noGrp="1"/>
          </p:cNvSpPr>
          <p:nvPr>
            <p:ph type="title"/>
          </p:nvPr>
        </p:nvSpPr>
        <p:spPr/>
        <p:txBody>
          <a:bodyPr/>
          <a:lstStyle/>
          <a:p>
            <a:pPr algn="ctr"/>
            <a:r>
              <a:rPr lang="en-US" sz="3000" dirty="0">
                <a:solidFill>
                  <a:srgbClr val="002060"/>
                </a:solidFill>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0DE08636-9FB6-4727-AAAC-ECB4DC40D73C}"/>
              </a:ext>
            </a:extLst>
          </p:cNvPr>
          <p:cNvSpPr>
            <a:spLocks noGrp="1"/>
          </p:cNvSpPr>
          <p:nvPr>
            <p:ph type="body"/>
          </p:nvPr>
        </p:nvSpPr>
        <p:spPr>
          <a:xfrm>
            <a:off x="457200" y="1417320"/>
            <a:ext cx="8229240" cy="2299712"/>
          </a:xfrm>
        </p:spPr>
        <p:txBody>
          <a:bodyPr>
            <a:normAutofit/>
          </a:bodyPr>
          <a:lstStyle/>
          <a:p>
            <a:r>
              <a:rPr lang="en-US" sz="2400" dirty="0">
                <a:latin typeface="Times New Roman" panose="02020603050405020304" pitchFamily="18" charset="0"/>
                <a:cs typeface="Times New Roman" panose="02020603050405020304" pitchFamily="18" charset="0"/>
              </a:rPr>
              <a:t>This project mainly aims at preprocessing a video sample which would then be systematically cropped, and the required features would be extracted and then fed to an artificially intelligent system to map variable-length sequences of video frames to text sequences, and it is trained end to end.</a:t>
            </a:r>
          </a:p>
        </p:txBody>
      </p:sp>
    </p:spTree>
    <p:extLst>
      <p:ext uri="{BB962C8B-B14F-4D97-AF65-F5344CB8AC3E}">
        <p14:creationId xmlns:p14="http://schemas.microsoft.com/office/powerpoint/2010/main" val="385037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7F8528-117C-483C-ADD7-48EA34A7BE9F}"/>
              </a:ext>
            </a:extLst>
          </p:cNvPr>
          <p:cNvSpPr>
            <a:spLocks noGrp="1"/>
          </p:cNvSpPr>
          <p:nvPr>
            <p:ph type="body"/>
          </p:nvPr>
        </p:nvSpPr>
        <p:spPr/>
        <p:txBody>
          <a:bodyPr>
            <a:norm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predict the words spoken by the speaker accurately.</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recognize the sentences not only for a single video but for the whole  dataset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place the tracker around the lip region accurately.</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normalize the video samples so that uniformity is maintained.</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decode the text spoken by the speaker correctly.</a:t>
            </a:r>
          </a:p>
          <a:p>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527D11D-9414-45FA-B4A6-680B80B4BFB2}"/>
              </a:ext>
            </a:extLst>
          </p:cNvPr>
          <p:cNvSpPr>
            <a:spLocks noGrp="1"/>
          </p:cNvSpPr>
          <p:nvPr>
            <p:ph type="title"/>
          </p:nvPr>
        </p:nvSpPr>
        <p:spPr>
          <a:xfrm>
            <a:off x="457200" y="274638"/>
            <a:ext cx="8229600" cy="1143000"/>
          </a:xfrm>
        </p:spPr>
        <p:txBody>
          <a:bodyPr/>
          <a:lstStyle/>
          <a:p>
            <a:pPr algn="ctr"/>
            <a:r>
              <a:rPr lang="en-US" sz="3000" dirty="0">
                <a:solidFill>
                  <a:srgbClr val="002060"/>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76820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2407-6ED7-4540-B24F-C1DDE682A95C}"/>
              </a:ext>
            </a:extLst>
          </p:cNvPr>
          <p:cNvSpPr>
            <a:spLocks noGrp="1"/>
          </p:cNvSpPr>
          <p:nvPr>
            <p:ph type="title"/>
          </p:nvPr>
        </p:nvSpPr>
        <p:spPr/>
        <p:txBody>
          <a:bodyPr/>
          <a:lstStyle/>
          <a:p>
            <a:pPr algn="ctr"/>
            <a:r>
              <a:rPr lang="en-US" sz="3000">
                <a:solidFill>
                  <a:srgbClr val="002060"/>
                </a:solidFill>
                <a:latin typeface="Times New Roman" panose="02020603050405020304" pitchFamily="18" charset="0"/>
                <a:cs typeface="Times New Roman" panose="02020603050405020304" pitchFamily="18" charset="0"/>
              </a:rPr>
              <a:t>METHODOLOGY</a:t>
            </a:r>
            <a:endParaRPr lang="en-US" sz="3000"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67E91D2-878F-4335-9558-B22514539083}"/>
              </a:ext>
            </a:extLst>
          </p:cNvPr>
          <p:cNvSpPr>
            <a:spLocks noGrp="1"/>
          </p:cNvSpPr>
          <p:nvPr>
            <p:ph type="body"/>
          </p:nvPr>
        </p:nvSpPr>
        <p:spPr>
          <a:xfrm>
            <a:off x="457200" y="1340768"/>
            <a:ext cx="8229240" cy="5242552"/>
          </a:xfrm>
        </p:spPr>
        <p:txBody>
          <a:bodyPr/>
          <a:lstStyle/>
          <a:p>
            <a:pPr marL="285750" indent="-285750">
              <a:buFont typeface="Wingdings" panose="05000000000000000000" pitchFamily="2" charset="2"/>
              <a:buChar char="Ø"/>
            </a:pPr>
            <a:r>
              <a:rPr lang="en-IN" sz="2400" i="1" dirty="0">
                <a:solidFill>
                  <a:schemeClr val="tx1"/>
                </a:solidFill>
                <a:latin typeface="Times New Roman" panose="02020603050405020304" pitchFamily="18" charset="0"/>
                <a:cs typeface="Times New Roman" panose="02020603050405020304" pitchFamily="18" charset="0"/>
              </a:rPr>
              <a:t>Module 1 - Pre-Processing</a:t>
            </a:r>
            <a:endParaRPr lang="kn-IN" sz="2400" i="1" dirty="0">
              <a:solidFill>
                <a:schemeClr val="tx1"/>
              </a:solidFill>
              <a:latin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Input: Video in RGB color format.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Output: Set of frames in greyscale</a:t>
            </a:r>
            <a:endParaRPr lang="kn-IN" sz="2000" dirty="0">
              <a:solidFill>
                <a:schemeClr val="tx1"/>
              </a:solidFill>
              <a:latin typeface="Times New Roman" panose="02020603050405020304" pitchFamily="18" charset="0"/>
            </a:endParaRPr>
          </a:p>
          <a:p>
            <a:endParaRPr lang="en-US" dirty="0"/>
          </a:p>
          <a:p>
            <a:pPr marL="342900" indent="-342900">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Module 2 - Face detection and cropping </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Input: Still frames of grayscale images.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Output: Faces with ROI cropped </a:t>
            </a:r>
          </a:p>
          <a:p>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Module 3- Feature extraction and normalization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Input: ROI images </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Output: Normalized frames ready with features extracted. </a:t>
            </a:r>
          </a:p>
          <a:p>
            <a:pPr marL="342900" indent="-342900">
              <a:buFont typeface="Courier New" panose="02070309020205020404" pitchFamily="49" charset="0"/>
              <a:buChar char="o"/>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1" dirty="0">
                <a:solidFill>
                  <a:schemeClr val="tx1"/>
                </a:solidFill>
              </a:rPr>
              <a:t>Module 4 - Text classification and decoding</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Input: Image data containing normalized frames.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Output: Predicted text played in parallel to the video.</a:t>
            </a:r>
            <a:endParaRPr lang="kn-IN" sz="2000" dirty="0">
              <a:solidFill>
                <a:schemeClr val="tx1"/>
              </a:solidFill>
              <a:latin typeface="Times New Roman" panose="02020603050405020304" pitchFamily="18" charset="0"/>
            </a:endParaRPr>
          </a:p>
          <a:p>
            <a:pPr marL="342900" indent="-342900">
              <a:buFont typeface="Wingdings" panose="05000000000000000000" pitchFamily="2" charset="2"/>
              <a:buChar char="Ø"/>
            </a:pPr>
            <a:endParaRPr lang="en-US" sz="2000" i="1" dirty="0">
              <a:solidFill>
                <a:schemeClr val="tx1"/>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kn-IN" sz="2000" dirty="0">
              <a:solidFill>
                <a:schemeClr val="tx1"/>
              </a:solidFill>
              <a:latin typeface="Times New Roman" panose="02020603050405020304" pitchFamily="18" charset="0"/>
            </a:endParaRPr>
          </a:p>
          <a:p>
            <a:endParaRPr lang="kn-IN" sz="2400" i="1" dirty="0">
              <a:solidFill>
                <a:schemeClr val="tx1"/>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233844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56E1FE-CBC5-4A58-9EC9-749B24396D6A}"/>
              </a:ext>
            </a:extLst>
          </p:cNvPr>
          <p:cNvSpPr>
            <a:spLocks noGrp="1"/>
          </p:cNvSpPr>
          <p:nvPr>
            <p:ph type="body"/>
          </p:nvPr>
        </p:nvSpPr>
        <p:spPr>
          <a:xfrm>
            <a:off x="323528" y="260648"/>
            <a:ext cx="8424936" cy="6120680"/>
          </a:xfrm>
        </p:spPr>
        <p:txBody>
          <a:bodyPr>
            <a:normAutofit lnSpcReduction="10000"/>
          </a:bodyPr>
          <a:lstStyle/>
          <a:p>
            <a:pPr marL="285750" indent="-285750">
              <a:buFont typeface="Wingdings" panose="05000000000000000000" pitchFamily="2" charset="2"/>
              <a:buChar char="Ø"/>
            </a:pPr>
            <a:r>
              <a:rPr lang="en-US" sz="2400" i="1" dirty="0">
                <a:solidFill>
                  <a:schemeClr val="tx1"/>
                </a:solidFill>
                <a:latin typeface="Times New Roman" panose="02020603050405020304" pitchFamily="18" charset="0"/>
                <a:cs typeface="Times New Roman" panose="02020603050405020304" pitchFamily="18" charset="0"/>
              </a:rPr>
              <a:t>SYSTEM ARCHITECTURE</a:t>
            </a: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 architecture of the proposed system is based on working of a CNN.</a:t>
            </a:r>
          </a:p>
          <a:p>
            <a:pPr marL="342900" indent="-3429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 system makes use of an input layer, three hidden layers and an output layer.</a:t>
            </a:r>
          </a:p>
          <a:p>
            <a:pPr marL="342900" indent="-342900">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The features extracted from each initial layer is fed into the next layer.</a:t>
            </a: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i="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11F14A-DBED-436A-B170-6C96EF63C573}"/>
              </a:ext>
            </a:extLst>
          </p:cNvPr>
          <p:cNvPicPr>
            <a:picLocks noChangeAspect="1"/>
          </p:cNvPicPr>
          <p:nvPr/>
        </p:nvPicPr>
        <p:blipFill rotWithShape="1">
          <a:blip r:embed="rId2">
            <a:extLst>
              <a:ext uri="{28A0092B-C50C-407E-A947-70E740481C1C}">
                <a14:useLocalDpi xmlns:a14="http://schemas.microsoft.com/office/drawing/2010/main" val="0"/>
              </a:ext>
            </a:extLst>
          </a:blip>
          <a:srcRect l="27184" t="36326" r="26629" b="16946"/>
          <a:stretch/>
        </p:blipFill>
        <p:spPr>
          <a:xfrm>
            <a:off x="1403648" y="836712"/>
            <a:ext cx="6336704" cy="3851567"/>
          </a:xfrm>
          <a:prstGeom prst="rect">
            <a:avLst/>
          </a:prstGeom>
        </p:spPr>
      </p:pic>
    </p:spTree>
    <p:extLst>
      <p:ext uri="{BB962C8B-B14F-4D97-AF65-F5344CB8AC3E}">
        <p14:creationId xmlns:p14="http://schemas.microsoft.com/office/powerpoint/2010/main" val="411052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TotalTime>
  <Words>1209</Words>
  <Application>Microsoft Office PowerPoint</Application>
  <PresentationFormat>On-screen Show (4:3)</PresentationFormat>
  <Paragraphs>120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Times New Roman</vt:lpstr>
      <vt:lpstr>Wingdings</vt:lpstr>
      <vt:lpstr>Office Theme</vt:lpstr>
      <vt:lpstr>PowerPoint Presentation</vt:lpstr>
      <vt:lpstr>PowerPoint Presentation</vt:lpstr>
      <vt:lpstr>INTRODUCTION</vt:lpstr>
      <vt:lpstr>LITERATURE SURVEY </vt:lpstr>
      <vt:lpstr>PowerPoint Presentation</vt:lpstr>
      <vt:lpstr>PROBLEM STATEMENT</vt:lpstr>
      <vt:lpstr>OBJECTIVES</vt:lpstr>
      <vt:lpstr>METHODOLOGY</vt:lpstr>
      <vt:lpstr>PowerPoint Presentation</vt:lpstr>
      <vt:lpstr>PowerPoint Presentation</vt:lpstr>
      <vt:lpstr>RESULTS</vt:lpstr>
      <vt:lpstr>CONCLUSION</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SAI.SNEHASV</cp:lastModifiedBy>
  <cp:revision>72</cp:revision>
  <dcterms:created xsi:type="dcterms:W3CDTF">2020-07-26T06:49:29Z</dcterms:created>
  <dcterms:modified xsi:type="dcterms:W3CDTF">2020-12-19T11:21:41Z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