
<file path=[Content_Types].xml><?xml version="1.0" encoding="utf-8"?>
<Types xmlns="http://schemas.openxmlformats.org/package/2006/content-types">
  <Default Extension="png" ContentType="image/png"/>
  <Default Extension="emf" ContentType="image/x-emf"/>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5.xml" ContentType="application/vnd.openxmlformats-officedocument.presentationml.tags+xml"/>
  <Override PartName="/ppt/tags/tag9.xml" ContentType="application/vnd.openxmlformats-officedocument.presentationml.tags+xml"/>
  <Override PartName="/ppt/tags/tag6.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373"/>
    <a:srgbClr val="FF9900"/>
    <a:srgbClr val="FF5969"/>
    <a:srgbClr val="F0EEF0"/>
    <a:srgbClr val="00A0A8"/>
    <a:srgbClr val="92D050"/>
    <a:srgbClr val="FEC630"/>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4" d="100"/>
          <a:sy n="64"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085F-39AA-4BF6-ADC6-DB7E6A845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6840-804A-4EE2-9237-DF3082EB0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AC296-AA56-4995-96B1-D96538F66E6A}"/>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5" name="Footer Placeholder 4">
            <a:extLst>
              <a:ext uri="{FF2B5EF4-FFF2-40B4-BE49-F238E27FC236}">
                <a16:creationId xmlns:a16="http://schemas.microsoft.com/office/drawing/2014/main" id="{6EEC3924-1C30-4845-9069-2D2F65775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FC659-45A1-4C7E-B589-BAD2480A51C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4910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644C-1C10-4877-A07B-7B05AC2EB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B4D26-52B4-4898-8552-2F1D054D71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A6C5B-66A8-4A81-A45D-93D23D724635}"/>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5" name="Footer Placeholder 4">
            <a:extLst>
              <a:ext uri="{FF2B5EF4-FFF2-40B4-BE49-F238E27FC236}">
                <a16:creationId xmlns:a16="http://schemas.microsoft.com/office/drawing/2014/main" id="{8FF7F744-22AB-4762-A675-ACF00C149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1FC1B-4952-452B-B8EE-283480E4223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1592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877EA-AC99-405D-B38F-4660E72FF8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066D8-189F-488D-A7E5-4459F9B2E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BEAFC-B594-451D-8850-A7A24657DBDA}"/>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5" name="Footer Placeholder 4">
            <a:extLst>
              <a:ext uri="{FF2B5EF4-FFF2-40B4-BE49-F238E27FC236}">
                <a16:creationId xmlns:a16="http://schemas.microsoft.com/office/drawing/2014/main" id="{B12D64D5-5E6F-4CB3-B6D5-8699A8057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B1F07-FD96-433B-95F4-B0A3D7C32DF6}"/>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427630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169F-C062-4D8D-9958-1D64499E9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87B74-E2BF-4A3A-8FA7-7C2B278FF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D4C83-1284-4BB3-B0F1-7527C89661E7}"/>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5" name="Footer Placeholder 4">
            <a:extLst>
              <a:ext uri="{FF2B5EF4-FFF2-40B4-BE49-F238E27FC236}">
                <a16:creationId xmlns:a16="http://schemas.microsoft.com/office/drawing/2014/main" id="{4DAC4C6C-5C03-4C0D-999F-46A8D8FE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4CEED-C381-4F77-974B-A24C4CF9B14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7330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5723-8353-4BF9-B9CB-2D34455A5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687A1-AD7E-4378-B552-DC83DB28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AF83E-646C-443E-9282-7819CF5200C7}"/>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5" name="Footer Placeholder 4">
            <a:extLst>
              <a:ext uri="{FF2B5EF4-FFF2-40B4-BE49-F238E27FC236}">
                <a16:creationId xmlns:a16="http://schemas.microsoft.com/office/drawing/2014/main" id="{9F1F728B-3948-4C88-AAA0-4F54A3C44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F194-5328-4DA6-BBA8-8B80D2D55785}"/>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0040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FCAF-C8A8-4867-B332-B1DB7EEA0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172D0-2806-40E1-B714-009535E1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C12FF-C408-4261-86B1-E469061B0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618A1-9C6F-4CCF-A77B-2713F6712615}"/>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6" name="Footer Placeholder 5">
            <a:extLst>
              <a:ext uri="{FF2B5EF4-FFF2-40B4-BE49-F238E27FC236}">
                <a16:creationId xmlns:a16="http://schemas.microsoft.com/office/drawing/2014/main" id="{07244AEE-3393-4D49-9979-D6D98B661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C99E8-B06B-4E92-8E2B-46D25471DC6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65431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1621-F7F5-4BB1-90B7-5918C21EC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7D1E33-57A8-46FC-9F0A-DBAAC8313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DF519-9420-4361-B317-69BDEF3C1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7AFEA-2435-4690-9A20-FAF6F3D91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35725-854D-4F34-B863-B1C6AD61D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F3BB0-E2B3-4BDF-9FC8-3CA1730F75AA}"/>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8" name="Footer Placeholder 7">
            <a:extLst>
              <a:ext uri="{FF2B5EF4-FFF2-40B4-BE49-F238E27FC236}">
                <a16:creationId xmlns:a16="http://schemas.microsoft.com/office/drawing/2014/main" id="{DA703049-F984-41BE-AA9F-2BCF0CC0D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6B8A0D-A110-4D1A-9C5E-CD82DAC8B9A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17770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6A4-97ED-4F1E-8E89-4709772A2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927F1-7B9B-4828-874E-E75145DD8396}"/>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4" name="Footer Placeholder 3">
            <a:extLst>
              <a:ext uri="{FF2B5EF4-FFF2-40B4-BE49-F238E27FC236}">
                <a16:creationId xmlns:a16="http://schemas.microsoft.com/office/drawing/2014/main" id="{A88C380D-0A32-42DB-B1E4-2D6DE111D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13471-C12C-447D-8C9F-DC9A49EB0532}"/>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6453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931D3-8B39-47ED-B2CF-9CCB73D443D4}"/>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3" name="Footer Placeholder 2">
            <a:extLst>
              <a:ext uri="{FF2B5EF4-FFF2-40B4-BE49-F238E27FC236}">
                <a16:creationId xmlns:a16="http://schemas.microsoft.com/office/drawing/2014/main" id="{91AB8897-1640-4FB0-BBA7-22F9CB2D2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B87AA-C7C2-4464-8067-1B84C8B126A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0528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9F1-FA60-42A8-9D3F-17A0EC69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1EB8A-DA26-459D-ACE1-0646B2C4C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3457-EAFE-4A31-BAE9-494DCE916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87ABB-5AE7-446E-9333-CFBE002E4FB0}"/>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6" name="Footer Placeholder 5">
            <a:extLst>
              <a:ext uri="{FF2B5EF4-FFF2-40B4-BE49-F238E27FC236}">
                <a16:creationId xmlns:a16="http://schemas.microsoft.com/office/drawing/2014/main" id="{EF85996A-0D3E-4141-905C-09E425F98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AD0C1-EBF9-41E8-B1DF-9B75B30B158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58895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464-C7F0-4B64-9465-9A2BC2025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D177E-335A-4379-BFB6-6F6502707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966AD-1EDB-4702-B13F-25E92CE12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F454-B1AD-474C-8296-DD6D65DB2CF7}"/>
              </a:ext>
            </a:extLst>
          </p:cNvPr>
          <p:cNvSpPr>
            <a:spLocks noGrp="1"/>
          </p:cNvSpPr>
          <p:nvPr>
            <p:ph type="dt" sz="half" idx="10"/>
          </p:nvPr>
        </p:nvSpPr>
        <p:spPr/>
        <p:txBody>
          <a:bodyPr/>
          <a:lstStyle/>
          <a:p>
            <a:fld id="{ECE19B81-D1BB-4DF3-A8CC-0F35E61FCDB0}" type="datetimeFigureOut">
              <a:rPr lang="en-US" smtClean="0"/>
              <a:t>10/25/2020</a:t>
            </a:fld>
            <a:endParaRPr lang="en-US"/>
          </a:p>
        </p:txBody>
      </p:sp>
      <p:sp>
        <p:nvSpPr>
          <p:cNvPr id="6" name="Footer Placeholder 5">
            <a:extLst>
              <a:ext uri="{FF2B5EF4-FFF2-40B4-BE49-F238E27FC236}">
                <a16:creationId xmlns:a16="http://schemas.microsoft.com/office/drawing/2014/main" id="{E249C371-7954-4586-B599-0631A885F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B02A8-1BAD-4A42-B2BF-78176A5A3A71}"/>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76392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ACDEC-4A75-4D7E-A116-134496313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86FBE-71E4-4C4E-85BE-9BB04B5D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29899-B643-4492-BE2B-7EEE6CF3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19B81-D1BB-4DF3-A8CC-0F35E61FCDB0}" type="datetimeFigureOut">
              <a:rPr lang="en-US" smtClean="0"/>
              <a:t>10/25/2020</a:t>
            </a:fld>
            <a:endParaRPr lang="en-US"/>
          </a:p>
        </p:txBody>
      </p:sp>
      <p:sp>
        <p:nvSpPr>
          <p:cNvPr id="5" name="Footer Placeholder 4">
            <a:extLst>
              <a:ext uri="{FF2B5EF4-FFF2-40B4-BE49-F238E27FC236}">
                <a16:creationId xmlns:a16="http://schemas.microsoft.com/office/drawing/2014/main" id="{A81DBEC5-2151-47BB-9484-437784F4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8C11DA-074A-41E0-9609-A511677CC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C3620-4DE2-48EF-AF31-0F5DD9BFD6D6}" type="slidenum">
              <a:rPr lang="en-US" smtClean="0"/>
              <a:t>‹#›</a:t>
            </a:fld>
            <a:endParaRPr lang="en-US"/>
          </a:p>
        </p:txBody>
      </p:sp>
    </p:spTree>
    <p:extLst>
      <p:ext uri="{BB962C8B-B14F-4D97-AF65-F5344CB8AC3E}">
        <p14:creationId xmlns:p14="http://schemas.microsoft.com/office/powerpoint/2010/main" val="314896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media5.m4a"/><Relationship Id="rId2" Type="http://schemas.microsoft.com/office/2007/relationships/media" Target="../media/media5.m4a"/><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media6.m4a"/><Relationship Id="rId2" Type="http://schemas.microsoft.com/office/2007/relationships/media" Target="../media/media6.m4a"/><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media7.m4a"/><Relationship Id="rId2" Type="http://schemas.microsoft.com/office/2007/relationships/media" Target="../media/media7.m4a"/><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media8.m4a"/><Relationship Id="rId7" Type="http://schemas.openxmlformats.org/officeDocument/2006/relationships/image" Target="../media/image3.png"/><Relationship Id="rId2" Type="http://schemas.microsoft.com/office/2007/relationships/media" Target="../media/media8.m4a"/><Relationship Id="rId1" Type="http://schemas.openxmlformats.org/officeDocument/2006/relationships/tags" Target="../tags/tag9.xml"/><Relationship Id="rId6" Type="http://schemas.openxmlformats.org/officeDocument/2006/relationships/hyperlink" Target="https://papers.nips.cc/paper/858-lipreading-by-neural-networks-visual-preprocessing-learning-and-sensory-integration" TargetMode="External"/><Relationship Id="rId5" Type="http://schemas.openxmlformats.org/officeDocument/2006/relationships/hyperlink" Target="https://www.researchgate.net/publication/326412569_Large-Scale_Visual_Speech_Recognition" TargetMode="Externa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CE69A1-F864-4164-9BE4-9D281F1D8EB1}"/>
              </a:ext>
            </a:extLst>
          </p:cNvPr>
          <p:cNvPicPr>
            <a:picLocks noChangeAspect="1"/>
          </p:cNvPicPr>
          <p:nvPr/>
        </p:nvPicPr>
        <p:blipFill>
          <a:blip r:embed="rId3"/>
          <a:stretch>
            <a:fillRect/>
          </a:stretch>
        </p:blipFill>
        <p:spPr>
          <a:xfrm>
            <a:off x="829056" y="489204"/>
            <a:ext cx="10533888" cy="5879592"/>
          </a:xfrm>
          <a:prstGeom prst="rect">
            <a:avLst/>
          </a:prstGeom>
        </p:spPr>
      </p:pic>
    </p:spTree>
    <p:custDataLst>
      <p:tags r:id="rId1"/>
    </p:custDataLst>
    <p:extLst>
      <p:ext uri="{BB962C8B-B14F-4D97-AF65-F5344CB8AC3E}">
        <p14:creationId xmlns:p14="http://schemas.microsoft.com/office/powerpoint/2010/main" val="2879639942"/>
      </p:ext>
    </p:extLst>
  </p:cSld>
  <p:clrMapOvr>
    <a:masterClrMapping/>
  </p:clrMapOvr>
  <mc:AlternateContent xmlns:mc="http://schemas.openxmlformats.org/markup-compatibility/2006">
    <mc:Choice xmlns:p14="http://schemas.microsoft.com/office/powerpoint/2010/main" Requires="p14">
      <p:transition spd="slow" p14:dur="2000" advTm="5409"/>
    </mc:Choice>
    <mc:Fallback>
      <p:transition spd="slow" advTm="54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0192D459-FCE7-47CA-AB13-2787C1BD3D6E}"/>
              </a:ext>
            </a:extLst>
          </p:cNvPr>
          <p:cNvSpPr txBox="1"/>
          <p:nvPr/>
        </p:nvSpPr>
        <p:spPr>
          <a:xfrm>
            <a:off x="6096000" y="279373"/>
            <a:ext cx="3964143"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PROJECT TITLE</a:t>
            </a:r>
          </a:p>
        </p:txBody>
      </p:sp>
      <p:grpSp>
        <p:nvGrpSpPr>
          <p:cNvPr id="38" name="Group 37">
            <a:extLst>
              <a:ext uri="{FF2B5EF4-FFF2-40B4-BE49-F238E27FC236}">
                <a16:creationId xmlns:a16="http://schemas.microsoft.com/office/drawing/2014/main" id="{CC327164-17FF-4DE0-9E9B-F7CEF524BDCA}"/>
              </a:ext>
            </a:extLst>
          </p:cNvPr>
          <p:cNvGrpSpPr/>
          <p:nvPr/>
        </p:nvGrpSpPr>
        <p:grpSpPr>
          <a:xfrm>
            <a:off x="-9308754"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2" name="TextBox 1">
            <a:extLst>
              <a:ext uri="{FF2B5EF4-FFF2-40B4-BE49-F238E27FC236}">
                <a16:creationId xmlns:a16="http://schemas.microsoft.com/office/drawing/2014/main" id="{1842BC65-BD23-43D8-9AB4-806B25587F61}"/>
              </a:ext>
            </a:extLst>
          </p:cNvPr>
          <p:cNvSpPr txBox="1"/>
          <p:nvPr/>
        </p:nvSpPr>
        <p:spPr>
          <a:xfrm>
            <a:off x="4321861" y="2079830"/>
            <a:ext cx="7702659" cy="1754326"/>
          </a:xfrm>
          <a:prstGeom prst="rect">
            <a:avLst/>
          </a:prstGeom>
          <a:noFill/>
        </p:spPr>
        <p:txBody>
          <a:bodyPr wrap="square" rtlCol="0">
            <a:spAutoFit/>
          </a:bodyPr>
          <a:lstStyle/>
          <a:p>
            <a:pPr algn="ctr"/>
            <a:r>
              <a:rPr lang="en-US" sz="3600" dirty="0">
                <a:solidFill>
                  <a:srgbClr val="5D7373"/>
                </a:solidFill>
                <a:ea typeface="Verdana" panose="020B0604030504040204" pitchFamily="34" charset="0"/>
              </a:rPr>
              <a:t>INTUITIVE PERCEPTION: </a:t>
            </a:r>
          </a:p>
          <a:p>
            <a:pPr algn="ctr"/>
            <a:r>
              <a:rPr lang="en-US" sz="3600" dirty="0">
                <a:solidFill>
                  <a:srgbClr val="5D7373"/>
                </a:solidFill>
                <a:ea typeface="Verdana" panose="020B0604030504040204" pitchFamily="34" charset="0"/>
              </a:rPr>
              <a:t>SPEECH RECOGNITION USING MACHINE LEARNING </a:t>
            </a:r>
            <a:endParaRPr lang="en-IN" sz="3600" dirty="0">
              <a:solidFill>
                <a:srgbClr val="5D7373"/>
              </a:solidFill>
              <a:ea typeface="Verdana" panose="020B0604030504040204" pitchFamily="34" charset="0"/>
            </a:endParaRPr>
          </a:p>
        </p:txBody>
      </p:sp>
      <p:pic>
        <p:nvPicPr>
          <p:cNvPr id="1028" name="Picture 4" descr="Noun Machine Learning 1927723 - Ai Logo Png Transparent, Png Download -  kindpng">
            <a:extLst>
              <a:ext uri="{FF2B5EF4-FFF2-40B4-BE49-F238E27FC236}">
                <a16:creationId xmlns:a16="http://schemas.microsoft.com/office/drawing/2014/main" id="{D6180E25-E719-4A27-B618-86199909B3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051" t="4651" r="10280"/>
          <a:stretch/>
        </p:blipFill>
        <p:spPr bwMode="auto">
          <a:xfrm>
            <a:off x="9732937" y="4680488"/>
            <a:ext cx="1828800" cy="1898139"/>
          </a:xfrm>
          <a:prstGeom prst="rect">
            <a:avLst/>
          </a:prstGeom>
          <a:noFill/>
          <a:extLst>
            <a:ext uri="{909E8E84-426E-40DD-AFC4-6F175D3DCCD1}">
              <a14:hiddenFill xmlns:a14="http://schemas.microsoft.com/office/drawing/2010/main">
                <a:solidFill>
                  <a:srgbClr val="FFFFFF"/>
                </a:solidFill>
              </a14:hiddenFill>
            </a:ext>
          </a:extLst>
        </p:spPr>
      </p:pic>
      <p:pic>
        <p:nvPicPr>
          <p:cNvPr id="9" name="Audio 8">
            <a:hlinkClick r:id="" action="ppaction://media"/>
            <a:extLst>
              <a:ext uri="{FF2B5EF4-FFF2-40B4-BE49-F238E27FC236}">
                <a16:creationId xmlns:a16="http://schemas.microsoft.com/office/drawing/2014/main" id="{3EF394D5-16BC-4DBE-9DFA-D7C2CC386EA7}"/>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1866478965"/>
      </p:ext>
    </p:extLst>
  </p:cSld>
  <p:clrMapOvr>
    <a:masterClrMapping/>
  </p:clrMapOvr>
  <mc:AlternateContent xmlns:mc="http://schemas.openxmlformats.org/markup-compatibility/2006">
    <mc:Choice xmlns:p14="http://schemas.microsoft.com/office/powerpoint/2010/main" Requires="p14">
      <p:transition p14:dur="0" advTm="39656"/>
    </mc:Choice>
    <mc:Fallback>
      <p:transition advTm="396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73"/>
                                        </p:tgtEl>
                                      </p:cBhvr>
                                    </p:animEffect>
                                    <p:animScale>
                                      <p:cBhvr>
                                        <p:cTn id="11" dur="250" autoRev="1" fill="hold"/>
                                        <p:tgtEl>
                                          <p:spTgt spid="7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9"/>
                </p:tgtEl>
              </p:cMediaNode>
            </p:audio>
          </p:childTnLst>
        </p:cTn>
      </p:par>
    </p:tnLst>
    <p:bldLst>
      <p:bldP spid="7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sp>
        <p:nvSpPr>
          <p:cNvPr id="31" name="TextBox 30">
            <a:extLst>
              <a:ext uri="{FF2B5EF4-FFF2-40B4-BE49-F238E27FC236}">
                <a16:creationId xmlns:a16="http://schemas.microsoft.com/office/drawing/2014/main" id="{89F2A12A-F688-4EAF-9DE3-228DE942F9B1}"/>
              </a:ext>
            </a:extLst>
          </p:cNvPr>
          <p:cNvSpPr txBox="1"/>
          <p:nvPr/>
        </p:nvSpPr>
        <p:spPr>
          <a:xfrm>
            <a:off x="4896847" y="296939"/>
            <a:ext cx="4836697"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OVERVIEW OF THE PROJECT</a:t>
            </a:r>
          </a:p>
        </p:txBody>
      </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2" name="TextBox 1">
            <a:extLst>
              <a:ext uri="{FF2B5EF4-FFF2-40B4-BE49-F238E27FC236}">
                <a16:creationId xmlns:a16="http://schemas.microsoft.com/office/drawing/2014/main" id="{C2666964-087C-48CF-96D2-72DA2EA135C8}"/>
              </a:ext>
            </a:extLst>
          </p:cNvPr>
          <p:cNvSpPr txBox="1"/>
          <p:nvPr/>
        </p:nvSpPr>
        <p:spPr>
          <a:xfrm>
            <a:off x="0" y="297567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B65583F-FA0F-469E-9B1F-AB84E5C9A1CC}"/>
              </a:ext>
            </a:extLst>
          </p:cNvPr>
          <p:cNvSpPr txBox="1"/>
          <p:nvPr/>
        </p:nvSpPr>
        <p:spPr>
          <a:xfrm>
            <a:off x="3673098" y="1117098"/>
            <a:ext cx="8011820" cy="482606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3A78453-D05D-4974-9207-064ACF4473F8}"/>
              </a:ext>
            </a:extLst>
          </p:cNvPr>
          <p:cNvSpPr txBox="1"/>
          <p:nvPr/>
        </p:nvSpPr>
        <p:spPr>
          <a:xfrm>
            <a:off x="3673097" y="999416"/>
            <a:ext cx="7372804" cy="4801314"/>
          </a:xfrm>
          <a:prstGeom prst="rect">
            <a:avLst/>
          </a:prstGeom>
          <a:noFill/>
        </p:spPr>
        <p:txBody>
          <a:bodyPr wrap="square" rtlCol="0">
            <a:spAutoFit/>
          </a:bodyPr>
          <a:lstStyle/>
          <a:p>
            <a:pPr algn="just"/>
            <a:r>
              <a:rPr lang="en-US" dirty="0">
                <a:solidFill>
                  <a:srgbClr val="5D7373"/>
                </a:solidFill>
              </a:rPr>
              <a:t>Human lip-reading is a challenging task. It requires not only knowledge of underlying language but also visual clues to predict spoken words.</a:t>
            </a:r>
          </a:p>
          <a:p>
            <a:pPr algn="just"/>
            <a:r>
              <a:rPr lang="en-US" dirty="0">
                <a:solidFill>
                  <a:srgbClr val="5D7373"/>
                </a:solidFill>
              </a:rPr>
              <a:t>Lipreading is the task of understanding speech by analyzing the movement of lips. Alternatively, it could be described as the process of decoding text from visual information generated by the speaker’s mouth movement.</a:t>
            </a:r>
          </a:p>
          <a:p>
            <a:pPr algn="just"/>
            <a:r>
              <a:rPr lang="en-US" dirty="0">
                <a:solidFill>
                  <a:srgbClr val="5D7373"/>
                </a:solidFill>
              </a:rPr>
              <a:t>Now-a-days, with the help of deep learning it is possible to translate lip</a:t>
            </a:r>
          </a:p>
          <a:p>
            <a:pPr algn="just"/>
            <a:r>
              <a:rPr lang="en-US" dirty="0">
                <a:solidFill>
                  <a:srgbClr val="5D7373"/>
                </a:solidFill>
              </a:rPr>
              <a:t>sequences into meaningful words.</a:t>
            </a:r>
          </a:p>
          <a:p>
            <a:pPr algn="just"/>
            <a:r>
              <a:rPr lang="en-US" dirty="0">
                <a:solidFill>
                  <a:srgbClr val="5D7373"/>
                </a:solidFill>
              </a:rPr>
              <a:t>Our proposed Automated Lip-Reading System:</a:t>
            </a:r>
          </a:p>
          <a:p>
            <a:pPr algn="just"/>
            <a:r>
              <a:rPr lang="en-US" dirty="0">
                <a:solidFill>
                  <a:srgbClr val="5D7373"/>
                </a:solidFill>
              </a:rPr>
              <a:t>• Surveys the state of the art in the area of image and video recognition.</a:t>
            </a:r>
          </a:p>
          <a:p>
            <a:pPr algn="just"/>
            <a:r>
              <a:rPr lang="en-US" dirty="0">
                <a:solidFill>
                  <a:srgbClr val="5D7373"/>
                </a:solidFill>
              </a:rPr>
              <a:t>• Design and implement a real-time system capable of lip reading from        video.</a:t>
            </a:r>
          </a:p>
          <a:p>
            <a:pPr algn="just"/>
            <a:r>
              <a:rPr lang="en-US" dirty="0">
                <a:solidFill>
                  <a:srgbClr val="5D7373"/>
                </a:solidFill>
              </a:rPr>
              <a:t>• Train the networks on a lipreading dataset, so that they can operate as lipreading systems.</a:t>
            </a:r>
          </a:p>
          <a:p>
            <a:pPr algn="just"/>
            <a:r>
              <a:rPr lang="en-US" dirty="0">
                <a:solidFill>
                  <a:srgbClr val="5D7373"/>
                </a:solidFill>
              </a:rPr>
              <a:t>• Evaluate the accuracy on simplified word classification task.</a:t>
            </a:r>
          </a:p>
          <a:p>
            <a:pPr algn="just"/>
            <a:r>
              <a:rPr lang="en-US" dirty="0">
                <a:solidFill>
                  <a:srgbClr val="5D7373"/>
                </a:solidFill>
              </a:rPr>
              <a:t>• Explore the possibility to recognize sentences in real-time.</a:t>
            </a:r>
          </a:p>
          <a:p>
            <a:pPr algn="just"/>
            <a:r>
              <a:rPr lang="en-US" dirty="0">
                <a:solidFill>
                  <a:srgbClr val="5D7373"/>
                </a:solidFill>
              </a:rPr>
              <a:t>• Build a prototype that present capabilities of deep learning algorithm.</a:t>
            </a:r>
          </a:p>
          <a:p>
            <a:endParaRPr lang="en-IN" dirty="0"/>
          </a:p>
        </p:txBody>
      </p:sp>
      <p:pic>
        <p:nvPicPr>
          <p:cNvPr id="10" name="Audio 9">
            <a:hlinkClick r:id="" action="ppaction://media"/>
            <a:extLst>
              <a:ext uri="{FF2B5EF4-FFF2-40B4-BE49-F238E27FC236}">
                <a16:creationId xmlns:a16="http://schemas.microsoft.com/office/drawing/2014/main" id="{EE635F69-85BA-48B9-B041-EB1FDC63F3C5}"/>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3090651028"/>
      </p:ext>
    </p:extLst>
  </p:cSld>
  <p:clrMapOvr>
    <a:masterClrMapping/>
  </p:clrMapOvr>
  <mc:AlternateContent xmlns:mc="http://schemas.openxmlformats.org/markup-compatibility/2006">
    <mc:Choice xmlns:p159="http://schemas.microsoft.com/office/powerpoint/2015/09/main" Requires="p159">
      <p:transition spd="slow" advTm="6715">
        <p159:morph option="byObject"/>
      </p:transition>
    </mc:Choice>
    <mc:Fallback>
      <p:transition spd="slow" advTm="67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anim calcmode="lin" valueType="num">
                                      <p:cBhvr>
                                        <p:cTn id="2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1000"/>
                                        <p:tgtEl>
                                          <p:spTgt spid="6">
                                            <p:txEl>
                                              <p:pRg st="3" end="3"/>
                                            </p:txEl>
                                          </p:spTgt>
                                        </p:tgtEl>
                                      </p:cBhvr>
                                    </p:animEffect>
                                    <p:anim calcmode="lin" valueType="num">
                                      <p:cBhvr>
                                        <p:cTn id="3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1000"/>
                                        <p:tgtEl>
                                          <p:spTgt spid="6">
                                            <p:txEl>
                                              <p:pRg st="4" end="4"/>
                                            </p:txEl>
                                          </p:spTgt>
                                        </p:tgtEl>
                                      </p:cBhvr>
                                    </p:animEffect>
                                    <p:anim calcmode="lin" valueType="num">
                                      <p:cBhvr>
                                        <p:cTn id="3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1000"/>
                                        <p:tgtEl>
                                          <p:spTgt spid="6">
                                            <p:txEl>
                                              <p:pRg st="5" end="5"/>
                                            </p:txEl>
                                          </p:spTgt>
                                        </p:tgtEl>
                                      </p:cBhvr>
                                    </p:animEffect>
                                    <p:anim calcmode="lin" valueType="num">
                                      <p:cBhvr>
                                        <p:cTn id="4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Effect transition="in" filter="fade">
                                      <p:cBhvr>
                                        <p:cTn id="51" dur="1000"/>
                                        <p:tgtEl>
                                          <p:spTgt spid="6">
                                            <p:txEl>
                                              <p:pRg st="6" end="6"/>
                                            </p:txEl>
                                          </p:spTgt>
                                        </p:tgtEl>
                                      </p:cBhvr>
                                    </p:animEffect>
                                    <p:anim calcmode="lin" valueType="num">
                                      <p:cBhvr>
                                        <p:cTn id="5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1000"/>
                                        <p:tgtEl>
                                          <p:spTgt spid="6">
                                            <p:txEl>
                                              <p:pRg st="7" end="7"/>
                                            </p:txEl>
                                          </p:spTgt>
                                        </p:tgtEl>
                                      </p:cBhvr>
                                    </p:animEffect>
                                    <p:anim calcmode="lin" valueType="num">
                                      <p:cBhvr>
                                        <p:cTn id="59"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6">
                                            <p:txEl>
                                              <p:pRg st="8" end="8"/>
                                            </p:txEl>
                                          </p:spTgt>
                                        </p:tgtEl>
                                        <p:attrNameLst>
                                          <p:attrName>style.visibility</p:attrName>
                                        </p:attrNameLst>
                                      </p:cBhvr>
                                      <p:to>
                                        <p:strVal val="visible"/>
                                      </p:to>
                                    </p:set>
                                    <p:animEffect transition="in" filter="fade">
                                      <p:cBhvr>
                                        <p:cTn id="65" dur="1000"/>
                                        <p:tgtEl>
                                          <p:spTgt spid="6">
                                            <p:txEl>
                                              <p:pRg st="8" end="8"/>
                                            </p:txEl>
                                          </p:spTgt>
                                        </p:tgtEl>
                                      </p:cBhvr>
                                    </p:animEffect>
                                    <p:anim calcmode="lin" valueType="num">
                                      <p:cBhvr>
                                        <p:cTn id="6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fade">
                                      <p:cBhvr>
                                        <p:cTn id="72" dur="1000"/>
                                        <p:tgtEl>
                                          <p:spTgt spid="6">
                                            <p:txEl>
                                              <p:pRg st="9" end="9"/>
                                            </p:txEl>
                                          </p:spTgt>
                                        </p:tgtEl>
                                      </p:cBhvr>
                                    </p:animEffect>
                                    <p:anim calcmode="lin" valueType="num">
                                      <p:cBhvr>
                                        <p:cTn id="73"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4"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animEffect transition="in" filter="fade">
                                      <p:cBhvr>
                                        <p:cTn id="79" dur="1000"/>
                                        <p:tgtEl>
                                          <p:spTgt spid="6">
                                            <p:txEl>
                                              <p:pRg st="10" end="10"/>
                                            </p:txEl>
                                          </p:spTgt>
                                        </p:tgtEl>
                                      </p:cBhvr>
                                    </p:animEffect>
                                    <p:anim calcmode="lin" valueType="num">
                                      <p:cBhvr>
                                        <p:cTn id="8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2" fill="hold" display="0">
                  <p:stCondLst>
                    <p:cond delay="indefinite"/>
                  </p:stCondLst>
                  <p:endCondLst>
                    <p:cond evt="onStopAudio" delay="0">
                      <p:tgtEl>
                        <p:sldTgt/>
                      </p:tgtEl>
                    </p:cond>
                  </p:endCondLst>
                </p:cTn>
                <p:tgtEl>
                  <p:spTgt spid="10"/>
                </p:tgtEl>
              </p:cMediaNode>
            </p:audio>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sp>
        <p:nvSpPr>
          <p:cNvPr id="85" name="TextBox 84">
            <a:extLst>
              <a:ext uri="{FF2B5EF4-FFF2-40B4-BE49-F238E27FC236}">
                <a16:creationId xmlns:a16="http://schemas.microsoft.com/office/drawing/2014/main" id="{EC66CB0E-A73B-432E-A3DE-7994E39AE8A3}"/>
              </a:ext>
            </a:extLst>
          </p:cNvPr>
          <p:cNvSpPr txBox="1"/>
          <p:nvPr/>
        </p:nvSpPr>
        <p:spPr>
          <a:xfrm>
            <a:off x="4504957" y="369509"/>
            <a:ext cx="4836697"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PROJECT GOALS</a:t>
            </a:r>
          </a:p>
        </p:txBody>
      </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2" name="TextBox 1">
            <a:extLst>
              <a:ext uri="{FF2B5EF4-FFF2-40B4-BE49-F238E27FC236}">
                <a16:creationId xmlns:a16="http://schemas.microsoft.com/office/drawing/2014/main" id="{FB582A9E-0B40-4A47-A0D8-F5ACD8E02DFF}"/>
              </a:ext>
            </a:extLst>
          </p:cNvPr>
          <p:cNvSpPr txBox="1"/>
          <p:nvPr/>
        </p:nvSpPr>
        <p:spPr>
          <a:xfrm>
            <a:off x="3390900" y="1922958"/>
            <a:ext cx="7677150" cy="3046988"/>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a:solidFill>
                  <a:srgbClr val="5D7373"/>
                </a:solidFill>
              </a:rPr>
              <a:t> To predict the words spoken by the speaker accurately.</a:t>
            </a:r>
          </a:p>
          <a:p>
            <a:pPr marL="342900" indent="-342900" algn="just">
              <a:buFont typeface="Wingdings" panose="05000000000000000000" pitchFamily="2" charset="2"/>
              <a:buChar char="v"/>
            </a:pPr>
            <a:r>
              <a:rPr lang="en-US" sz="2400" dirty="0">
                <a:solidFill>
                  <a:srgbClr val="5D7373"/>
                </a:solidFill>
              </a:rPr>
              <a:t>To recognize the sentences not only for a single video but for the whole dataset.</a:t>
            </a:r>
          </a:p>
          <a:p>
            <a:pPr marL="342900" indent="-342900" algn="just">
              <a:buFont typeface="Wingdings" panose="05000000000000000000" pitchFamily="2" charset="2"/>
              <a:buChar char="v"/>
            </a:pPr>
            <a:r>
              <a:rPr lang="en-US" sz="2400" dirty="0">
                <a:solidFill>
                  <a:srgbClr val="5D7373"/>
                </a:solidFill>
              </a:rPr>
              <a:t>To place the tracker around the lip region accurately.</a:t>
            </a:r>
          </a:p>
          <a:p>
            <a:pPr marL="342900" indent="-342900" algn="just">
              <a:buFont typeface="Wingdings" panose="05000000000000000000" pitchFamily="2" charset="2"/>
              <a:buChar char="v"/>
            </a:pPr>
            <a:r>
              <a:rPr lang="en-US" sz="2400" dirty="0">
                <a:solidFill>
                  <a:srgbClr val="5D7373"/>
                </a:solidFill>
              </a:rPr>
              <a:t>To normalize the video samples so that uniformity is maintained.</a:t>
            </a:r>
          </a:p>
          <a:p>
            <a:pPr marL="342900" indent="-342900" algn="just">
              <a:buFont typeface="Wingdings" panose="05000000000000000000" pitchFamily="2" charset="2"/>
              <a:buChar char="v"/>
            </a:pPr>
            <a:r>
              <a:rPr lang="en-US" sz="2400" dirty="0">
                <a:solidFill>
                  <a:srgbClr val="5D7373"/>
                </a:solidFill>
              </a:rPr>
              <a:t>To decode the text spoken by the speaker correctly</a:t>
            </a:r>
          </a:p>
          <a:p>
            <a:pPr marL="342900" indent="-342900" algn="just">
              <a:buFont typeface="Wingdings" panose="05000000000000000000" pitchFamily="2" charset="2"/>
              <a:buChar char="v"/>
            </a:pPr>
            <a:r>
              <a:rPr lang="en-US" sz="2400" dirty="0">
                <a:solidFill>
                  <a:srgbClr val="5D7373"/>
                </a:solidFill>
              </a:rPr>
              <a:t>Improving the accuracy of existing systems</a:t>
            </a:r>
            <a:endParaRPr lang="en-IN" sz="2400" dirty="0">
              <a:solidFill>
                <a:srgbClr val="5D7373"/>
              </a:solidFill>
            </a:endParaRPr>
          </a:p>
        </p:txBody>
      </p:sp>
      <p:pic>
        <p:nvPicPr>
          <p:cNvPr id="6" name="Audio 5">
            <a:hlinkClick r:id="" action="ppaction://media"/>
            <a:extLst>
              <a:ext uri="{FF2B5EF4-FFF2-40B4-BE49-F238E27FC236}">
                <a16:creationId xmlns:a16="http://schemas.microsoft.com/office/drawing/2014/main" id="{EC377413-C27C-48B3-9657-A44937FC9B8B}"/>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936342719"/>
      </p:ext>
    </p:extLst>
  </p:cSld>
  <p:clrMapOvr>
    <a:masterClrMapping/>
  </p:clrMapOvr>
  <mc:AlternateContent xmlns:mc="http://schemas.openxmlformats.org/markup-compatibility/2006">
    <mc:Choice xmlns:p159="http://schemas.microsoft.com/office/powerpoint/2015/09/main" Requires="p159">
      <p:transition spd="slow" advTm="9578">
        <p159:morph option="byObject"/>
      </p:transition>
    </mc:Choice>
    <mc:Fallback>
      <p:transition spd="slow" advTm="95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fade">
                                      <p:cBhvr>
                                        <p:cTn id="29" dur="1000"/>
                                        <p:tgtEl>
                                          <p:spTgt spid="2">
                                            <p:txEl>
                                              <p:pRg st="2" end="2"/>
                                            </p:txEl>
                                          </p:spTgt>
                                        </p:tgtEl>
                                      </p:cBhvr>
                                    </p:animEffect>
                                    <p:anim calcmode="lin" valueType="num">
                                      <p:cBhvr>
                                        <p:cTn id="3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1000"/>
                                        <p:tgtEl>
                                          <p:spTgt spid="2">
                                            <p:txEl>
                                              <p:pRg st="3" end="3"/>
                                            </p:txEl>
                                          </p:spTgt>
                                        </p:tgtEl>
                                      </p:cBhvr>
                                    </p:animEffect>
                                    <p:anim calcmode="lin" valueType="num">
                                      <p:cBhvr>
                                        <p:cTn id="3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1000"/>
                                        <p:tgtEl>
                                          <p:spTgt spid="2">
                                            <p:txEl>
                                              <p:pRg st="4" end="4"/>
                                            </p:txEl>
                                          </p:spTgt>
                                        </p:tgtEl>
                                      </p:cBhvr>
                                    </p:animEffect>
                                    <p:anim calcmode="lin" valueType="num">
                                      <p:cBhvr>
                                        <p:cTn id="4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5" end="5"/>
                                            </p:txEl>
                                          </p:spTgt>
                                        </p:tgtEl>
                                        <p:attrNameLst>
                                          <p:attrName>style.visibility</p:attrName>
                                        </p:attrNameLst>
                                      </p:cBhvr>
                                      <p:to>
                                        <p:strVal val="visible"/>
                                      </p:to>
                                    </p:set>
                                    <p:animEffect transition="in" filter="fade">
                                      <p:cBhvr>
                                        <p:cTn id="50" dur="1000"/>
                                        <p:tgtEl>
                                          <p:spTgt spid="2">
                                            <p:txEl>
                                              <p:pRg st="5" end="5"/>
                                            </p:txEl>
                                          </p:spTgt>
                                        </p:tgtEl>
                                      </p:cBhvr>
                                    </p:animEffect>
                                    <p:anim calcmode="lin" valueType="num">
                                      <p:cBhvr>
                                        <p:cTn id="5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3" fill="hold" display="0">
                  <p:stCondLst>
                    <p:cond delay="indefinite"/>
                  </p:stCondLst>
                  <p:endCondLst>
                    <p:cond evt="onStopAudio" delay="0">
                      <p:tgtEl>
                        <p:sldTgt/>
                      </p:tgtEl>
                    </p:cond>
                  </p:endCondLst>
                </p:cTn>
                <p:tgtEl>
                  <p:spTgt spid="6"/>
                </p:tgtEl>
              </p:cMediaNode>
            </p:audio>
          </p:childTnLst>
        </p:cTn>
      </p:par>
    </p:tnLst>
    <p:bldLst>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9" name="TextBox 8">
            <a:extLst>
              <a:ext uri="{FF2B5EF4-FFF2-40B4-BE49-F238E27FC236}">
                <a16:creationId xmlns:a16="http://schemas.microsoft.com/office/drawing/2014/main" id="{B2ADD9BC-B258-459D-B3E2-9DE818CB7E92}"/>
              </a:ext>
            </a:extLst>
          </p:cNvPr>
          <p:cNvSpPr txBox="1"/>
          <p:nvPr/>
        </p:nvSpPr>
        <p:spPr>
          <a:xfrm>
            <a:off x="3905250" y="298308"/>
            <a:ext cx="5974112" cy="523220"/>
          </a:xfrm>
          <a:prstGeom prst="rect">
            <a:avLst/>
          </a:prstGeom>
          <a:noFill/>
        </p:spPr>
        <p:txBody>
          <a:bodyPr wrap="square" rtlCol="0">
            <a:spAutoFit/>
          </a:bodyPr>
          <a:lstStyle/>
          <a:p>
            <a:pPr algn="ctr"/>
            <a:r>
              <a:rPr lang="en-IN" sz="2800" b="1" dirty="0">
                <a:solidFill>
                  <a:srgbClr val="FF9900"/>
                </a:solidFill>
                <a:latin typeface="Tw Cen MT" panose="020B0602020104020603" pitchFamily="34" charset="0"/>
              </a:rPr>
              <a:t>PROJECT APPLICATIONS</a:t>
            </a:r>
          </a:p>
        </p:txBody>
      </p:sp>
      <p:sp>
        <p:nvSpPr>
          <p:cNvPr id="11" name="TextBox 10">
            <a:extLst>
              <a:ext uri="{FF2B5EF4-FFF2-40B4-BE49-F238E27FC236}">
                <a16:creationId xmlns:a16="http://schemas.microsoft.com/office/drawing/2014/main" id="{B57EB162-3831-40CB-85BC-E965DC47E98F}"/>
              </a:ext>
            </a:extLst>
          </p:cNvPr>
          <p:cNvSpPr txBox="1"/>
          <p:nvPr/>
        </p:nvSpPr>
        <p:spPr>
          <a:xfrm>
            <a:off x="2712203" y="1052355"/>
            <a:ext cx="7681665" cy="2554545"/>
          </a:xfrm>
          <a:prstGeom prst="rect">
            <a:avLst/>
          </a:prstGeom>
          <a:noFill/>
        </p:spPr>
        <p:txBody>
          <a:bodyPr wrap="square" rtlCol="0">
            <a:spAutoFit/>
          </a:bodyPr>
          <a:lstStyle/>
          <a:p>
            <a:pPr marL="285750" indent="-285750">
              <a:buFont typeface="Wingdings" panose="05000000000000000000" pitchFamily="2" charset="2"/>
              <a:buChar char="§"/>
            </a:pPr>
            <a:r>
              <a:rPr lang="en-IN" sz="3200" dirty="0">
                <a:solidFill>
                  <a:srgbClr val="5D7373"/>
                </a:solidFill>
              </a:rPr>
              <a:t>Useful at Crime Scene Investigation.</a:t>
            </a:r>
          </a:p>
          <a:p>
            <a:pPr marL="285750" indent="-285750">
              <a:buFont typeface="Wingdings" panose="05000000000000000000" pitchFamily="2" charset="2"/>
              <a:buChar char="§"/>
            </a:pPr>
            <a:endParaRPr lang="en-IN" sz="3200" dirty="0">
              <a:solidFill>
                <a:srgbClr val="5D7373"/>
              </a:solidFill>
            </a:endParaRPr>
          </a:p>
          <a:p>
            <a:pPr marL="285750" indent="-285750">
              <a:buFont typeface="Wingdings" panose="05000000000000000000" pitchFamily="2" charset="2"/>
              <a:buChar char="§"/>
            </a:pPr>
            <a:endParaRPr lang="en-IN" sz="3200" dirty="0">
              <a:solidFill>
                <a:srgbClr val="5D7373"/>
              </a:solidFill>
            </a:endParaRPr>
          </a:p>
          <a:p>
            <a:pPr marL="285750" indent="-285750">
              <a:buFont typeface="Wingdings" panose="05000000000000000000" pitchFamily="2" charset="2"/>
              <a:buChar char="§"/>
            </a:pPr>
            <a:endParaRPr lang="en-IN" sz="3200" dirty="0">
              <a:solidFill>
                <a:srgbClr val="5D7373"/>
              </a:solidFill>
            </a:endParaRPr>
          </a:p>
          <a:p>
            <a:pPr marL="285750" indent="-285750">
              <a:buFont typeface="Wingdings" panose="05000000000000000000" pitchFamily="2" charset="2"/>
              <a:buChar char="§"/>
            </a:pPr>
            <a:endParaRPr lang="en-IN" sz="3200" dirty="0">
              <a:solidFill>
                <a:srgbClr val="5D7373"/>
              </a:solidFill>
            </a:endParaRPr>
          </a:p>
        </p:txBody>
      </p:sp>
      <p:pic>
        <p:nvPicPr>
          <p:cNvPr id="2" name="Picture 1">
            <a:extLst>
              <a:ext uri="{FF2B5EF4-FFF2-40B4-BE49-F238E27FC236}">
                <a16:creationId xmlns:a16="http://schemas.microsoft.com/office/drawing/2014/main" id="{AB287CA2-D698-437A-9378-91323B4035E0}"/>
              </a:ext>
            </a:extLst>
          </p:cNvPr>
          <p:cNvPicPr>
            <a:picLocks noChangeAspect="1"/>
          </p:cNvPicPr>
          <p:nvPr/>
        </p:nvPicPr>
        <p:blipFill>
          <a:blip r:embed="rId5"/>
          <a:stretch>
            <a:fillRect/>
          </a:stretch>
        </p:blipFill>
        <p:spPr>
          <a:xfrm>
            <a:off x="3905250" y="1736980"/>
            <a:ext cx="4169367" cy="3235417"/>
          </a:xfrm>
          <a:prstGeom prst="rect">
            <a:avLst/>
          </a:prstGeom>
        </p:spPr>
      </p:pic>
      <p:sp>
        <p:nvSpPr>
          <p:cNvPr id="3" name="TextBox 2">
            <a:extLst>
              <a:ext uri="{FF2B5EF4-FFF2-40B4-BE49-F238E27FC236}">
                <a16:creationId xmlns:a16="http://schemas.microsoft.com/office/drawing/2014/main" id="{7CC72E76-4D9B-4783-87C3-85A795F6F29D}"/>
              </a:ext>
            </a:extLst>
          </p:cNvPr>
          <p:cNvSpPr txBox="1"/>
          <p:nvPr/>
        </p:nvSpPr>
        <p:spPr>
          <a:xfrm>
            <a:off x="2712203" y="5594848"/>
            <a:ext cx="7681665" cy="584775"/>
          </a:xfrm>
          <a:prstGeom prst="rect">
            <a:avLst/>
          </a:prstGeom>
          <a:noFill/>
        </p:spPr>
        <p:txBody>
          <a:bodyPr wrap="square" rtlCol="0">
            <a:spAutoFit/>
          </a:bodyPr>
          <a:lstStyle/>
          <a:p>
            <a:pPr marL="457200" indent="-457200">
              <a:buFont typeface="Wingdings" panose="05000000000000000000" pitchFamily="2" charset="2"/>
              <a:buChar char="§"/>
            </a:pPr>
            <a:r>
              <a:rPr lang="en-US" sz="3200" dirty="0">
                <a:solidFill>
                  <a:srgbClr val="5D7373"/>
                </a:solidFill>
              </a:rPr>
              <a:t>Helpful for a person with poor Audibility</a:t>
            </a:r>
            <a:endParaRPr lang="en-IN" sz="3200" dirty="0">
              <a:solidFill>
                <a:srgbClr val="5D7373"/>
              </a:solidFill>
            </a:endParaRPr>
          </a:p>
        </p:txBody>
      </p:sp>
      <p:sp>
        <p:nvSpPr>
          <p:cNvPr id="5" name="TextBox 4">
            <a:extLst>
              <a:ext uri="{FF2B5EF4-FFF2-40B4-BE49-F238E27FC236}">
                <a16:creationId xmlns:a16="http://schemas.microsoft.com/office/drawing/2014/main" id="{F2188651-B03C-4BA4-93C8-1272C9F0D3C3}"/>
              </a:ext>
            </a:extLst>
          </p:cNvPr>
          <p:cNvSpPr txBox="1"/>
          <p:nvPr/>
        </p:nvSpPr>
        <p:spPr>
          <a:xfrm>
            <a:off x="4880351" y="5038469"/>
            <a:ext cx="2851673" cy="369332"/>
          </a:xfrm>
          <a:prstGeom prst="rect">
            <a:avLst/>
          </a:prstGeom>
          <a:noFill/>
        </p:spPr>
        <p:txBody>
          <a:bodyPr wrap="square" rtlCol="0">
            <a:spAutoFit/>
          </a:bodyPr>
          <a:lstStyle/>
          <a:p>
            <a:r>
              <a:rPr lang="en-IN" dirty="0">
                <a:solidFill>
                  <a:srgbClr val="5D7373"/>
                </a:solidFill>
              </a:rPr>
              <a:t>Fig: CCTV FOOTAGE</a:t>
            </a:r>
          </a:p>
        </p:txBody>
      </p:sp>
      <p:pic>
        <p:nvPicPr>
          <p:cNvPr id="8" name="Audio 7">
            <a:hlinkClick r:id="" action="ppaction://media"/>
            <a:extLst>
              <a:ext uri="{FF2B5EF4-FFF2-40B4-BE49-F238E27FC236}">
                <a16:creationId xmlns:a16="http://schemas.microsoft.com/office/drawing/2014/main" id="{4713C628-37F7-4433-BA83-A4FAA6D03ED2}"/>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4036052930"/>
      </p:ext>
    </p:extLst>
  </p:cSld>
  <p:clrMapOvr>
    <a:masterClrMapping/>
  </p:clrMapOvr>
  <mc:AlternateContent xmlns:mc="http://schemas.openxmlformats.org/markup-compatibility/2006">
    <mc:Choice xmlns:p159="http://schemas.microsoft.com/office/powerpoint/2015/09/main" Requires="p159">
      <p:transition spd="slow" advTm="7688">
        <p159:morph option="byObject"/>
      </p:transition>
    </mc:Choice>
    <mc:Fallback>
      <p:transition spd="slow" advTm="76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1000"/>
                                        <p:tgtEl>
                                          <p:spTgt spid="11">
                                            <p:txEl>
                                              <p:pRg st="0" end="0"/>
                                            </p:txEl>
                                          </p:spTgt>
                                        </p:tgtEl>
                                      </p:cBhvr>
                                    </p:animEffect>
                                    <p:anim calcmode="lin" valueType="num">
                                      <p:cBhvr>
                                        <p:cTn id="1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7" fill="hold" display="0">
                  <p:stCondLst>
                    <p:cond delay="indefinite"/>
                  </p:stCondLst>
                  <p:endCondLst>
                    <p:cond evt="onStopAudio" delay="0">
                      <p:tgtEl>
                        <p:sldTgt/>
                      </p:tgtEl>
                    </p:cond>
                  </p:endCondLst>
                </p:cTn>
                <p:tgtEl>
                  <p:spTgt spid="8"/>
                </p:tgtEl>
              </p:cMediaNode>
            </p:audio>
          </p:childTnLst>
        </p:cTn>
      </p:par>
    </p:tnLst>
    <p:bldLst>
      <p:bldP spid="9"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4" name="TextBox 3">
            <a:extLst>
              <a:ext uri="{FF2B5EF4-FFF2-40B4-BE49-F238E27FC236}">
                <a16:creationId xmlns:a16="http://schemas.microsoft.com/office/drawing/2014/main" id="{50986A83-1778-4AE8-823F-3620AEC429B0}"/>
              </a:ext>
            </a:extLst>
          </p:cNvPr>
          <p:cNvSpPr txBox="1"/>
          <p:nvPr/>
        </p:nvSpPr>
        <p:spPr>
          <a:xfrm>
            <a:off x="2523254" y="359014"/>
            <a:ext cx="7089322" cy="584775"/>
          </a:xfrm>
          <a:prstGeom prst="rect">
            <a:avLst/>
          </a:prstGeom>
          <a:noFill/>
        </p:spPr>
        <p:txBody>
          <a:bodyPr wrap="square" rtlCol="0">
            <a:spAutoFit/>
          </a:bodyPr>
          <a:lstStyle/>
          <a:p>
            <a:pPr marL="1200150" lvl="2" indent="-285750">
              <a:buFont typeface="Wingdings" panose="05000000000000000000" pitchFamily="2" charset="2"/>
              <a:buChar char="§"/>
            </a:pPr>
            <a:r>
              <a:rPr lang="en-IN" sz="3200" dirty="0">
                <a:solidFill>
                  <a:srgbClr val="5D7373"/>
                </a:solidFill>
              </a:rPr>
              <a:t>Mobile Phone Security</a:t>
            </a:r>
          </a:p>
        </p:txBody>
      </p:sp>
      <p:pic>
        <p:nvPicPr>
          <p:cNvPr id="6" name="Picture 5">
            <a:extLst>
              <a:ext uri="{FF2B5EF4-FFF2-40B4-BE49-F238E27FC236}">
                <a16:creationId xmlns:a16="http://schemas.microsoft.com/office/drawing/2014/main" id="{231BD536-0214-4741-B9DE-AE21C3ECD6D1}"/>
              </a:ext>
            </a:extLst>
          </p:cNvPr>
          <p:cNvPicPr>
            <a:picLocks noChangeAspect="1"/>
          </p:cNvPicPr>
          <p:nvPr/>
        </p:nvPicPr>
        <p:blipFill rotWithShape="1">
          <a:blip r:embed="rId5">
            <a:extLst>
              <a:ext uri="{28A0092B-C50C-407E-A947-70E740481C1C}">
                <a14:useLocalDpi xmlns:a14="http://schemas.microsoft.com/office/drawing/2010/main" val="0"/>
              </a:ext>
            </a:extLst>
          </a:blip>
          <a:srcRect l="31018" t="31400" r="32631" b="30163"/>
          <a:stretch/>
        </p:blipFill>
        <p:spPr>
          <a:xfrm>
            <a:off x="2900038" y="1565679"/>
            <a:ext cx="6391924" cy="3726642"/>
          </a:xfrm>
          <a:prstGeom prst="rect">
            <a:avLst/>
          </a:prstGeom>
        </p:spPr>
      </p:pic>
      <p:sp>
        <p:nvSpPr>
          <p:cNvPr id="7" name="TextBox 6">
            <a:extLst>
              <a:ext uri="{FF2B5EF4-FFF2-40B4-BE49-F238E27FC236}">
                <a16:creationId xmlns:a16="http://schemas.microsoft.com/office/drawing/2014/main" id="{785C2C9F-1665-4D4A-8D3B-20BB409BCFF3}"/>
              </a:ext>
            </a:extLst>
          </p:cNvPr>
          <p:cNvSpPr txBox="1"/>
          <p:nvPr/>
        </p:nvSpPr>
        <p:spPr>
          <a:xfrm>
            <a:off x="3076953" y="5823965"/>
            <a:ext cx="5920353" cy="369332"/>
          </a:xfrm>
          <a:prstGeom prst="rect">
            <a:avLst/>
          </a:prstGeom>
          <a:noFill/>
        </p:spPr>
        <p:txBody>
          <a:bodyPr wrap="square" rtlCol="0">
            <a:spAutoFit/>
          </a:bodyPr>
          <a:lstStyle/>
          <a:p>
            <a:r>
              <a:rPr lang="en-US" dirty="0">
                <a:solidFill>
                  <a:srgbClr val="5D7373"/>
                </a:solidFill>
              </a:rPr>
              <a:t>Fig: Lip-Reading System for Smartphone security</a:t>
            </a:r>
            <a:endParaRPr lang="en-IN" dirty="0">
              <a:solidFill>
                <a:srgbClr val="5D7373"/>
              </a:solidFill>
            </a:endParaRPr>
          </a:p>
        </p:txBody>
      </p:sp>
      <p:pic>
        <p:nvPicPr>
          <p:cNvPr id="10" name="Audio 9">
            <a:hlinkClick r:id="" action="ppaction://media"/>
            <a:extLst>
              <a:ext uri="{FF2B5EF4-FFF2-40B4-BE49-F238E27FC236}">
                <a16:creationId xmlns:a16="http://schemas.microsoft.com/office/drawing/2014/main" id="{C8F98EEF-88BE-4DC9-B106-34E499D5CB6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298122234"/>
      </p:ext>
    </p:extLst>
  </p:cSld>
  <p:clrMapOvr>
    <a:masterClrMapping/>
  </p:clrMapOvr>
  <mc:AlternateContent xmlns:mc="http://schemas.openxmlformats.org/markup-compatibility/2006">
    <mc:Choice xmlns:p159="http://schemas.microsoft.com/office/powerpoint/2015/09/main" Requires="p159">
      <p:transition spd="slow" advTm="5865">
        <p159:morph option="byObject"/>
      </p:transition>
    </mc:Choice>
    <mc:Fallback>
      <p:transition spd="slow" advTm="586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8" fill="hold" display="0">
                  <p:stCondLst>
                    <p:cond delay="indefinite"/>
                  </p:stCondLst>
                  <p:endCondLst>
                    <p:cond evt="onStopAudio" delay="0">
                      <p:tgtEl>
                        <p:sldTgt/>
                      </p:tgtEl>
                    </p:cond>
                  </p:endCondLst>
                </p:cTn>
                <p:tgtEl>
                  <p:spTgt spid="10"/>
                </p:tgtEl>
              </p:cMediaNode>
            </p:audio>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sp>
        <p:nvSpPr>
          <p:cNvPr id="37" name="Oval 36">
            <a:extLst>
              <a:ext uri="{FF2B5EF4-FFF2-40B4-BE49-F238E27FC236}">
                <a16:creationId xmlns:a16="http://schemas.microsoft.com/office/drawing/2014/main" id="{17D21339-AA64-4328-BD50-A2F56ED7DEA5}"/>
              </a:ext>
            </a:extLst>
          </p:cNvPr>
          <p:cNvSpPr/>
          <p:nvPr/>
        </p:nvSpPr>
        <p:spPr>
          <a:xfrm>
            <a:off x="2194329" y="292298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5" name="TextBox 4">
            <a:extLst>
              <a:ext uri="{FF2B5EF4-FFF2-40B4-BE49-F238E27FC236}">
                <a16:creationId xmlns:a16="http://schemas.microsoft.com/office/drawing/2014/main" id="{CF57BDC9-5746-44C7-8FDB-D20DCCF95139}"/>
              </a:ext>
            </a:extLst>
          </p:cNvPr>
          <p:cNvSpPr txBox="1"/>
          <p:nvPr/>
        </p:nvSpPr>
        <p:spPr>
          <a:xfrm>
            <a:off x="2016839" y="683021"/>
            <a:ext cx="7096164" cy="584775"/>
          </a:xfrm>
          <a:prstGeom prst="rect">
            <a:avLst/>
          </a:prstGeom>
          <a:noFill/>
        </p:spPr>
        <p:txBody>
          <a:bodyPr wrap="square" rtlCol="0">
            <a:spAutoFit/>
          </a:bodyPr>
          <a:lstStyle/>
          <a:p>
            <a:pPr marL="457200" indent="-457200">
              <a:buFont typeface="Wingdings" panose="05000000000000000000" pitchFamily="2" charset="2"/>
              <a:buChar char="§"/>
            </a:pPr>
            <a:r>
              <a:rPr lang="en-IN" sz="3200" dirty="0">
                <a:solidFill>
                  <a:srgbClr val="5D7373"/>
                </a:solidFill>
              </a:rPr>
              <a:t>To Generate Subtitles</a:t>
            </a:r>
          </a:p>
        </p:txBody>
      </p:sp>
      <p:pic>
        <p:nvPicPr>
          <p:cNvPr id="7" name="Picture 6">
            <a:extLst>
              <a:ext uri="{FF2B5EF4-FFF2-40B4-BE49-F238E27FC236}">
                <a16:creationId xmlns:a16="http://schemas.microsoft.com/office/drawing/2014/main" id="{593358F8-580E-4297-BA10-523E53C8367B}"/>
              </a:ext>
            </a:extLst>
          </p:cNvPr>
          <p:cNvPicPr>
            <a:picLocks noChangeAspect="1"/>
          </p:cNvPicPr>
          <p:nvPr/>
        </p:nvPicPr>
        <p:blipFill>
          <a:blip r:embed="rId5"/>
          <a:stretch>
            <a:fillRect/>
          </a:stretch>
        </p:blipFill>
        <p:spPr>
          <a:xfrm>
            <a:off x="2835381" y="1630180"/>
            <a:ext cx="6230318" cy="3790515"/>
          </a:xfrm>
          <a:prstGeom prst="rect">
            <a:avLst/>
          </a:prstGeom>
        </p:spPr>
      </p:pic>
      <p:sp>
        <p:nvSpPr>
          <p:cNvPr id="8" name="TextBox 7">
            <a:extLst>
              <a:ext uri="{FF2B5EF4-FFF2-40B4-BE49-F238E27FC236}">
                <a16:creationId xmlns:a16="http://schemas.microsoft.com/office/drawing/2014/main" id="{100A0528-F45C-4CAF-9742-21D5C086B27D}"/>
              </a:ext>
            </a:extLst>
          </p:cNvPr>
          <p:cNvSpPr txBox="1"/>
          <p:nvPr/>
        </p:nvSpPr>
        <p:spPr>
          <a:xfrm>
            <a:off x="3215254" y="5823965"/>
            <a:ext cx="6316218" cy="369332"/>
          </a:xfrm>
          <a:prstGeom prst="rect">
            <a:avLst/>
          </a:prstGeom>
          <a:noFill/>
        </p:spPr>
        <p:txBody>
          <a:bodyPr wrap="square" rtlCol="0">
            <a:spAutoFit/>
          </a:bodyPr>
          <a:lstStyle/>
          <a:p>
            <a:r>
              <a:rPr lang="en-IN" dirty="0">
                <a:solidFill>
                  <a:srgbClr val="5D7373"/>
                </a:solidFill>
              </a:rPr>
              <a:t>Fig: Lip-Reading System generating subtitles</a:t>
            </a:r>
          </a:p>
        </p:txBody>
      </p:sp>
      <p:pic>
        <p:nvPicPr>
          <p:cNvPr id="11" name="Audio 10">
            <a:hlinkClick r:id="" action="ppaction://media"/>
            <a:extLst>
              <a:ext uri="{FF2B5EF4-FFF2-40B4-BE49-F238E27FC236}">
                <a16:creationId xmlns:a16="http://schemas.microsoft.com/office/drawing/2014/main" id="{D7221BE8-28B0-43F2-899B-C7451E897390}"/>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1586639596"/>
      </p:ext>
    </p:extLst>
  </p:cSld>
  <p:clrMapOvr>
    <a:masterClrMapping/>
  </p:clrMapOvr>
  <mc:AlternateContent xmlns:mc="http://schemas.openxmlformats.org/markup-compatibility/2006">
    <mc:Choice xmlns:p159="http://schemas.microsoft.com/office/powerpoint/2015/09/main" Requires="p159">
      <p:transition spd="slow" advTm="5252">
        <p159:morph option="byObject"/>
      </p:transition>
    </mc:Choice>
    <mc:Fallback>
      <p:transition spd="slow" advTm="52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6" fill="hold" display="0">
                  <p:stCondLst>
                    <p:cond delay="indefinite"/>
                  </p:stCondLst>
                  <p:endCondLst>
                    <p:cond evt="onStopAudio" delay="0">
                      <p:tgtEl>
                        <p:sldTgt/>
                      </p:tgtEl>
                    </p:cond>
                  </p:endCondLst>
                </p:cTn>
                <p:tgtEl>
                  <p:spTgt spid="11"/>
                </p:tgtEl>
              </p:cMediaNode>
            </p:audio>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44668"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pic>
        <p:nvPicPr>
          <p:cNvPr id="5" name="Picture 4">
            <a:extLst>
              <a:ext uri="{FF2B5EF4-FFF2-40B4-BE49-F238E27FC236}">
                <a16:creationId xmlns:a16="http://schemas.microsoft.com/office/drawing/2014/main" id="{1B5BAAC4-F432-46BC-958F-0AF09EBDA49D}"/>
              </a:ext>
            </a:extLst>
          </p:cNvPr>
          <p:cNvPicPr>
            <a:picLocks noChangeAspect="1"/>
          </p:cNvPicPr>
          <p:nvPr/>
        </p:nvPicPr>
        <p:blipFill>
          <a:blip r:embed="rId5"/>
          <a:stretch>
            <a:fillRect/>
          </a:stretch>
        </p:blipFill>
        <p:spPr>
          <a:xfrm>
            <a:off x="2865350" y="498363"/>
            <a:ext cx="5017443" cy="749873"/>
          </a:xfrm>
          <a:prstGeom prst="rect">
            <a:avLst/>
          </a:prstGeom>
        </p:spPr>
      </p:pic>
      <p:sp>
        <p:nvSpPr>
          <p:cNvPr id="8" name="TextBox 7">
            <a:extLst>
              <a:ext uri="{FF2B5EF4-FFF2-40B4-BE49-F238E27FC236}">
                <a16:creationId xmlns:a16="http://schemas.microsoft.com/office/drawing/2014/main" id="{D4569494-DF2A-4A58-A318-124B3113C5BF}"/>
              </a:ext>
            </a:extLst>
          </p:cNvPr>
          <p:cNvSpPr txBox="1"/>
          <p:nvPr/>
        </p:nvSpPr>
        <p:spPr>
          <a:xfrm>
            <a:off x="1335792" y="1248236"/>
            <a:ext cx="8103002" cy="4694626"/>
          </a:xfrm>
          <a:prstGeom prst="rect">
            <a:avLst/>
          </a:prstGeom>
          <a:noFill/>
        </p:spPr>
        <p:txBody>
          <a:bodyPr wrap="square" numCol="2" rtlCol="0">
            <a:spAutoFit/>
          </a:bodyPr>
          <a:lstStyle/>
          <a:p>
            <a:r>
              <a:rPr lang="en-IN" sz="2400" dirty="0">
                <a:solidFill>
                  <a:srgbClr val="5D7373"/>
                </a:solidFill>
              </a:rPr>
              <a:t>MINIMUM HARDWARE REQUIREMENTS              </a:t>
            </a:r>
          </a:p>
          <a:p>
            <a:r>
              <a:rPr lang="en-IN" sz="2400" dirty="0">
                <a:solidFill>
                  <a:srgbClr val="5D7373"/>
                </a:solidFill>
              </a:rPr>
              <a:t>❖ System : Intel Core i7 9750H</a:t>
            </a:r>
          </a:p>
          <a:p>
            <a:r>
              <a:rPr lang="en-IN" sz="2400" dirty="0">
                <a:solidFill>
                  <a:srgbClr val="5D7373"/>
                </a:solidFill>
              </a:rPr>
              <a:t>❖ Speed : 4.5 GHz </a:t>
            </a:r>
          </a:p>
          <a:p>
            <a:r>
              <a:rPr lang="en-IN" sz="2400" dirty="0">
                <a:solidFill>
                  <a:srgbClr val="5D7373"/>
                </a:solidFill>
              </a:rPr>
              <a:t>❖ Hard Disk : 20 GB</a:t>
            </a:r>
          </a:p>
          <a:p>
            <a:r>
              <a:rPr lang="en-IN" sz="2400" dirty="0">
                <a:solidFill>
                  <a:srgbClr val="5D7373"/>
                </a:solidFill>
              </a:rPr>
              <a:t>❖ Monitor : LED/LCD Display</a:t>
            </a:r>
          </a:p>
          <a:p>
            <a:r>
              <a:rPr lang="en-IN" sz="2400" dirty="0">
                <a:solidFill>
                  <a:srgbClr val="5D7373"/>
                </a:solidFill>
              </a:rPr>
              <a:t>❖ RAM : 8 GB</a:t>
            </a:r>
          </a:p>
          <a:p>
            <a:r>
              <a:rPr lang="en-IN" sz="2400" dirty="0">
                <a:solidFill>
                  <a:srgbClr val="5D7373"/>
                </a:solidFill>
              </a:rPr>
              <a:t>❖ Keyboard : Standard Windows keyboard</a:t>
            </a:r>
          </a:p>
          <a:p>
            <a:r>
              <a:rPr lang="en-IN" sz="2400" dirty="0">
                <a:solidFill>
                  <a:srgbClr val="5D7373"/>
                </a:solidFill>
              </a:rPr>
              <a:t>❖ Mouse : Optical mouse</a:t>
            </a:r>
          </a:p>
          <a:p>
            <a:endParaRPr lang="en-IN" sz="2400" dirty="0">
              <a:solidFill>
                <a:srgbClr val="5D7373"/>
              </a:solidFill>
            </a:endParaRPr>
          </a:p>
          <a:p>
            <a:endParaRPr lang="en-IN" sz="2400" dirty="0">
              <a:solidFill>
                <a:srgbClr val="5D7373"/>
              </a:solidFill>
            </a:endParaRPr>
          </a:p>
          <a:p>
            <a:r>
              <a:rPr lang="en-IN" sz="2400" dirty="0">
                <a:solidFill>
                  <a:srgbClr val="5D7373"/>
                </a:solidFill>
              </a:rPr>
              <a:t>MINIMUM SOFTWARE REQUIREMENTS</a:t>
            </a:r>
          </a:p>
          <a:p>
            <a:r>
              <a:rPr lang="en-IN" sz="2400" dirty="0">
                <a:solidFill>
                  <a:srgbClr val="5D7373"/>
                </a:solidFill>
              </a:rPr>
              <a:t>❖ Operating System : Ubuntu/Windows 10 Home</a:t>
            </a:r>
          </a:p>
          <a:p>
            <a:r>
              <a:rPr lang="en-IN" sz="2400" dirty="0">
                <a:solidFill>
                  <a:srgbClr val="5D7373"/>
                </a:solidFill>
              </a:rPr>
              <a:t>❖ Platform : Python</a:t>
            </a:r>
          </a:p>
          <a:p>
            <a:r>
              <a:rPr lang="en-IN" sz="2400" dirty="0">
                <a:solidFill>
                  <a:srgbClr val="5D7373"/>
                </a:solidFill>
              </a:rPr>
              <a:t>❖ Frontend : Python interface</a:t>
            </a:r>
          </a:p>
          <a:p>
            <a:endParaRPr lang="en-IN" sz="2000" dirty="0">
              <a:solidFill>
                <a:srgbClr val="5D7373"/>
              </a:solidFill>
            </a:endParaRPr>
          </a:p>
        </p:txBody>
      </p:sp>
      <p:pic>
        <p:nvPicPr>
          <p:cNvPr id="11" name="Audio 10">
            <a:hlinkClick r:id="" action="ppaction://media"/>
            <a:extLst>
              <a:ext uri="{FF2B5EF4-FFF2-40B4-BE49-F238E27FC236}">
                <a16:creationId xmlns:a16="http://schemas.microsoft.com/office/drawing/2014/main" id="{47EEF958-F39C-42FF-A589-05DA14ED3A9C}"/>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545618100"/>
      </p:ext>
    </p:extLst>
  </p:cSld>
  <p:clrMapOvr>
    <a:masterClrMapping/>
  </p:clrMapOvr>
  <mc:AlternateContent xmlns:mc="http://schemas.openxmlformats.org/markup-compatibility/2006">
    <mc:Choice xmlns:p159="http://schemas.microsoft.com/office/powerpoint/2015/09/main" Requires="p159">
      <p:transition spd="slow" advTm="5252">
        <p159:morph option="byObject"/>
      </p:transition>
    </mc:Choice>
    <mc:Fallback>
      <p:transition spd="slow" advTm="52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1000"/>
                                        <p:tgtEl>
                                          <p:spTgt spid="8">
                                            <p:txEl>
                                              <p:pRg st="6" end="6"/>
                                            </p:txEl>
                                          </p:spTgt>
                                        </p:tgtEl>
                                      </p:cBhvr>
                                    </p:animEffect>
                                    <p:anim calcmode="lin" valueType="num">
                                      <p:cBhvr>
                                        <p:cTn id="4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fade">
                                      <p:cBhvr>
                                        <p:cTn id="50" dur="1000"/>
                                        <p:tgtEl>
                                          <p:spTgt spid="8">
                                            <p:txEl>
                                              <p:pRg st="7" end="7"/>
                                            </p:txEl>
                                          </p:spTgt>
                                        </p:tgtEl>
                                      </p:cBhvr>
                                    </p:animEffect>
                                    <p:anim calcmode="lin" valueType="num">
                                      <p:cBhvr>
                                        <p:cTn id="51"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fade">
                                      <p:cBhvr>
                                        <p:cTn id="57" dur="1000"/>
                                        <p:tgtEl>
                                          <p:spTgt spid="8">
                                            <p:txEl>
                                              <p:pRg st="10" end="10"/>
                                            </p:txEl>
                                          </p:spTgt>
                                        </p:tgtEl>
                                      </p:cBhvr>
                                    </p:animEffect>
                                    <p:anim calcmode="lin" valueType="num">
                                      <p:cBhvr>
                                        <p:cTn id="58"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fade">
                                      <p:cBhvr>
                                        <p:cTn id="62" dur="1000"/>
                                        <p:tgtEl>
                                          <p:spTgt spid="8">
                                            <p:txEl>
                                              <p:pRg st="11" end="11"/>
                                            </p:txEl>
                                          </p:spTgt>
                                        </p:tgtEl>
                                      </p:cBhvr>
                                    </p:animEffect>
                                    <p:anim calcmode="lin" valueType="num">
                                      <p:cBhvr>
                                        <p:cTn id="63"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fade">
                                      <p:cBhvr>
                                        <p:cTn id="67" dur="1000"/>
                                        <p:tgtEl>
                                          <p:spTgt spid="8">
                                            <p:txEl>
                                              <p:pRg st="12" end="12"/>
                                            </p:txEl>
                                          </p:spTgt>
                                        </p:tgtEl>
                                      </p:cBhvr>
                                    </p:animEffect>
                                    <p:anim calcmode="lin" valueType="num">
                                      <p:cBhvr>
                                        <p:cTn id="6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8">
                                            <p:txEl>
                                              <p:pRg st="13" end="13"/>
                                            </p:txEl>
                                          </p:spTgt>
                                        </p:tgtEl>
                                        <p:attrNameLst>
                                          <p:attrName>style.visibility</p:attrName>
                                        </p:attrNameLst>
                                      </p:cBhvr>
                                      <p:to>
                                        <p:strVal val="visible"/>
                                      </p:to>
                                    </p:set>
                                    <p:animEffect transition="in" filter="fade">
                                      <p:cBhvr>
                                        <p:cTn id="72" dur="1000"/>
                                        <p:tgtEl>
                                          <p:spTgt spid="8">
                                            <p:txEl>
                                              <p:pRg st="13" end="13"/>
                                            </p:txEl>
                                          </p:spTgt>
                                        </p:tgtEl>
                                      </p:cBhvr>
                                    </p:animEffect>
                                    <p:anim calcmode="lin" valueType="num">
                                      <p:cBhvr>
                                        <p:cTn id="73"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5" fill="hold" display="0">
                  <p:stCondLst>
                    <p:cond delay="indefinite"/>
                  </p:stCondLst>
                  <p:endCondLst>
                    <p:cond evt="onStopAudio" delay="0">
                      <p:tgtEl>
                        <p:sldTgt/>
                      </p:tgtEl>
                    </p:cond>
                  </p:endCondLst>
                </p:cTn>
                <p:tgtEl>
                  <p:spTgt spid="11"/>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44668"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2991829"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61" name="TextBox 60">
            <a:extLst>
              <a:ext uri="{FF2B5EF4-FFF2-40B4-BE49-F238E27FC236}">
                <a16:creationId xmlns:a16="http://schemas.microsoft.com/office/drawing/2014/main" id="{3C31A8BC-9C4F-4524-99C6-C24309335F55}"/>
              </a:ext>
            </a:extLst>
          </p:cNvPr>
          <p:cNvSpPr txBox="1"/>
          <p:nvPr/>
        </p:nvSpPr>
        <p:spPr>
          <a:xfrm>
            <a:off x="728421" y="2114995"/>
            <a:ext cx="7904134" cy="1477328"/>
          </a:xfrm>
          <a:prstGeom prst="rect">
            <a:avLst/>
          </a:prstGeom>
          <a:noFill/>
        </p:spPr>
        <p:txBody>
          <a:bodyPr wrap="square">
            <a:spAutoFit/>
          </a:bodyPr>
          <a:lstStyle/>
          <a:p>
            <a:pPr marL="342900" indent="-342900">
              <a:buFont typeface="Courier New" panose="02070309020205020404" pitchFamily="49" charset="0"/>
              <a:buChar char="o"/>
            </a:pPr>
            <a:r>
              <a:rPr lang="en-US" sz="1800" dirty="0">
                <a:solidFill>
                  <a:srgbClr val="5D7373"/>
                </a:solidFill>
                <a:hlinkClick r:id="rId5"/>
              </a:rPr>
              <a:t>https://www.researchgate.net/publication/326412569_Large-Scale_Visual_Speech_Recognition</a:t>
            </a:r>
            <a:endParaRPr lang="en-US" sz="1800" dirty="0">
              <a:solidFill>
                <a:srgbClr val="5D7373"/>
              </a:solidFill>
            </a:endParaRPr>
          </a:p>
          <a:p>
            <a:endParaRPr lang="en-US" sz="1800" dirty="0">
              <a:solidFill>
                <a:srgbClr val="5D7373"/>
              </a:solidFill>
            </a:endParaRPr>
          </a:p>
          <a:p>
            <a:pPr marL="342900" indent="-342900">
              <a:buFont typeface="Courier New" panose="02070309020205020404" pitchFamily="49" charset="0"/>
              <a:buChar char="o"/>
            </a:pPr>
            <a:r>
              <a:rPr lang="en-US" sz="1800" dirty="0">
                <a:solidFill>
                  <a:srgbClr val="5D7373"/>
                </a:solidFill>
                <a:hlinkClick r:id="rId6"/>
              </a:rPr>
              <a:t>https://papers.nips.cc/paper/858-lipreading-by-neural-networks-visual-preprocessing-learning-and-sensory-integration</a:t>
            </a:r>
            <a:r>
              <a:rPr lang="en-US" sz="1800" dirty="0">
                <a:solidFill>
                  <a:srgbClr val="5D7373"/>
                </a:solidFill>
              </a:rPr>
              <a:t> </a:t>
            </a:r>
          </a:p>
        </p:txBody>
      </p:sp>
      <p:sp>
        <p:nvSpPr>
          <p:cNvPr id="71" name="TextBox 70">
            <a:extLst>
              <a:ext uri="{FF2B5EF4-FFF2-40B4-BE49-F238E27FC236}">
                <a16:creationId xmlns:a16="http://schemas.microsoft.com/office/drawing/2014/main" id="{823D3F94-50E4-4474-BA9E-2DAFA106FB10}"/>
              </a:ext>
            </a:extLst>
          </p:cNvPr>
          <p:cNvSpPr txBox="1"/>
          <p:nvPr/>
        </p:nvSpPr>
        <p:spPr>
          <a:xfrm>
            <a:off x="330906" y="683021"/>
            <a:ext cx="7904134" cy="523220"/>
          </a:xfrm>
          <a:prstGeom prst="rect">
            <a:avLst/>
          </a:prstGeom>
          <a:noFill/>
        </p:spPr>
        <p:txBody>
          <a:bodyPr wrap="square">
            <a:spAutoFit/>
          </a:bodyPr>
          <a:lstStyle/>
          <a:p>
            <a:pPr algn="ctr"/>
            <a:r>
              <a:rPr lang="en-US" sz="2800" b="1" dirty="0">
                <a:solidFill>
                  <a:srgbClr val="92D050"/>
                </a:solidFill>
                <a:latin typeface="Tw Cen MT" panose="020B0602020104020603" pitchFamily="34" charset="0"/>
              </a:rPr>
              <a:t>REFERENCES</a:t>
            </a:r>
          </a:p>
        </p:txBody>
      </p:sp>
      <p:pic>
        <p:nvPicPr>
          <p:cNvPr id="12" name="Audio 11">
            <a:hlinkClick r:id="" action="ppaction://media"/>
            <a:extLst>
              <a:ext uri="{FF2B5EF4-FFF2-40B4-BE49-F238E27FC236}">
                <a16:creationId xmlns:a16="http://schemas.microsoft.com/office/drawing/2014/main" id="{88825CBE-5C51-49C0-B5CC-F0CB742E439C}"/>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3023235333"/>
      </p:ext>
    </p:extLst>
  </p:cSld>
  <p:clrMapOvr>
    <a:masterClrMapping/>
  </p:clrMapOvr>
  <mc:AlternateContent xmlns:mc="http://schemas.openxmlformats.org/markup-compatibility/2006">
    <mc:Choice xmlns:p159="http://schemas.microsoft.com/office/powerpoint/2015/09/main" Requires="p159">
      <p:transition spd="slow" advTm="5158">
        <p159:morph option="byObject"/>
      </p:transition>
    </mc:Choice>
    <mc:Fallback>
      <p:transition spd="slow" advTm="51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6"/>
</p:tagLst>
</file>

<file path=ppt/tags/tag2.xml><?xml version="1.0" encoding="utf-8"?>
<p:tagLst xmlns:a="http://schemas.openxmlformats.org/drawingml/2006/main" xmlns:r="http://schemas.openxmlformats.org/officeDocument/2006/relationships" xmlns:p="http://schemas.openxmlformats.org/presentationml/2006/main">
  <p:tag name="TIMING" val="|1.2|1.3"/>
</p:tagLst>
</file>

<file path=ppt/tags/tag3.xml><?xml version="1.0" encoding="utf-8"?>
<p:tagLst xmlns:a="http://schemas.openxmlformats.org/drawingml/2006/main" xmlns:r="http://schemas.openxmlformats.org/officeDocument/2006/relationships" xmlns:p="http://schemas.openxmlformats.org/presentationml/2006/main">
  <p:tag name="TIMING" val="|0.6|0.9|1.2|1.9|1.3|1.6|1.3|1.2|1.5"/>
</p:tagLst>
</file>

<file path=ppt/tags/tag4.xml><?xml version="1.0" encoding="utf-8"?>
<p:tagLst xmlns:a="http://schemas.openxmlformats.org/drawingml/2006/main" xmlns:r="http://schemas.openxmlformats.org/officeDocument/2006/relationships" xmlns:p="http://schemas.openxmlformats.org/presentationml/2006/main">
  <p:tag name="TIMING" val="|0.2|0.9|1|1.5|1|1.2|1.2"/>
</p:tagLst>
</file>

<file path=ppt/tags/tag5.xml><?xml version="1.0" encoding="utf-8"?>
<p:tagLst xmlns:a="http://schemas.openxmlformats.org/drawingml/2006/main" xmlns:r="http://schemas.openxmlformats.org/officeDocument/2006/relationships" xmlns:p="http://schemas.openxmlformats.org/presentationml/2006/main">
  <p:tag name="TIMING" val="|0.9|0.9|1.1|0.9|1.2"/>
</p:tagLst>
</file>

<file path=ppt/tags/tag6.xml><?xml version="1.0" encoding="utf-8"?>
<p:tagLst xmlns:a="http://schemas.openxmlformats.org/drawingml/2006/main" xmlns:r="http://schemas.openxmlformats.org/officeDocument/2006/relationships" xmlns:p="http://schemas.openxmlformats.org/presentationml/2006/main">
  <p:tag name="TIMING" val="|0.6|1.2|1.3"/>
</p:tagLst>
</file>

<file path=ppt/tags/tag7.xml><?xml version="1.0" encoding="utf-8"?>
<p:tagLst xmlns:a="http://schemas.openxmlformats.org/drawingml/2006/main" xmlns:r="http://schemas.openxmlformats.org/officeDocument/2006/relationships" xmlns:p="http://schemas.openxmlformats.org/presentationml/2006/main">
  <p:tag name="TIMING" val="|0.2|1.1|1.2"/>
</p:tagLst>
</file>

<file path=ppt/tags/tag8.xml><?xml version="1.0" encoding="utf-8"?>
<p:tagLst xmlns:a="http://schemas.openxmlformats.org/drawingml/2006/main" xmlns:r="http://schemas.openxmlformats.org/officeDocument/2006/relationships" xmlns:p="http://schemas.openxmlformats.org/presentationml/2006/main">
  <p:tag name="TIMING" val="|0.6|1|1.2"/>
</p:tagLst>
</file>

<file path=ppt/tags/tag9.xml><?xml version="1.0" encoding="utf-8"?>
<p:tagLst xmlns:a="http://schemas.openxmlformats.org/drawingml/2006/main" xmlns:r="http://schemas.openxmlformats.org/officeDocument/2006/relationships" xmlns:p="http://schemas.openxmlformats.org/presentationml/2006/main">
  <p:tag name="TIMING" val="|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24B8216DF3384B887F724593EC489A" ma:contentTypeVersion="0" ma:contentTypeDescription="Create a new document." ma:contentTypeScope="" ma:versionID="c564c7a670008c7d061910a527f8fd1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BBB34F-D6CA-4BBD-9383-770FD76AD04A}"/>
</file>

<file path=customXml/itemProps2.xml><?xml version="1.0" encoding="utf-8"?>
<ds:datastoreItem xmlns:ds="http://schemas.openxmlformats.org/officeDocument/2006/customXml" ds:itemID="{F542CE86-86DB-4C86-9193-4A170BEF09F1}"/>
</file>

<file path=customXml/itemProps3.xml><?xml version="1.0" encoding="utf-8"?>
<ds:datastoreItem xmlns:ds="http://schemas.openxmlformats.org/officeDocument/2006/customXml" ds:itemID="{23EC072A-5537-4FAC-BD86-048351D250C8}"/>
</file>

<file path=docProps/app.xml><?xml version="1.0" encoding="utf-8"?>
<Properties xmlns="http://schemas.openxmlformats.org/officeDocument/2006/extended-properties" xmlns:vt="http://schemas.openxmlformats.org/officeDocument/2006/docPropsVTypes">
  <TotalTime>2865</TotalTime>
  <Words>490</Words>
  <Application>Microsoft Office PowerPoint</Application>
  <PresentationFormat>Widescreen</PresentationFormat>
  <Paragraphs>106</Paragraphs>
  <Slides>9</Slides>
  <Notes>0</Notes>
  <HiddenSlides>0</HiddenSlides>
  <MMClips>8</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hp</cp:lastModifiedBy>
  <cp:revision>36</cp:revision>
  <dcterms:created xsi:type="dcterms:W3CDTF">2020-09-29T10:58:38Z</dcterms:created>
  <dcterms:modified xsi:type="dcterms:W3CDTF">2020-10-27T05:06:48Z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0x0101006F24B8216DF3384B887F724593EC489A</vt:lpwstr>
  </property>
</Properties>
</file>