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60" r:id="rId4"/>
    <p:sldId id="261" r:id="rId5"/>
    <p:sldId id="262" r:id="rId6"/>
    <p:sldId id="263" r:id="rId7"/>
    <p:sldId id="264" r:id="rId8"/>
    <p:sldId id="265" r:id="rId9"/>
    <p:sldId id="267" r:id="rId10"/>
    <p:sldId id="268" r:id="rId11"/>
    <p:sldId id="269" r:id="rId12"/>
    <p:sldId id="270" r:id="rId13"/>
    <p:sldId id="271" r:id="rId14"/>
    <p:sldId id="273" r:id="rId15"/>
    <p:sldId id="274" r:id="rId16"/>
    <p:sldId id="275" r:id="rId17"/>
    <p:sldId id="276" r:id="rId18"/>
    <p:sldId id="259" r:id="rId19"/>
  </p:sldIdLst>
  <p:sldSz cx="12192000" cy="6858000"/>
  <p:notesSz cx="6858000" cy="9144000"/>
  <p:embeddedFontLst>
    <p:embeddedFont>
      <p:font typeface="Lato Black" panose="020F0502020204030203" pitchFamily="34" charset="0"/>
      <p:bold r:id="rId21"/>
      <p:boldItalic r:id="rId22"/>
    </p:embeddedFon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858000"/>
          </a:xfrm>
          <a:prstGeom prst="rect">
            <a:avLst/>
          </a:prstGeom>
          <a:noFill/>
          <a:ln>
            <a:noFill/>
          </a:ln>
        </p:spPr>
      </p:pic>
      <p:sp>
        <p:nvSpPr>
          <p:cNvPr id="99" name="Google Shape;99;p1"/>
          <p:cNvSpPr txBox="1"/>
          <p:nvPr/>
        </p:nvSpPr>
        <p:spPr>
          <a:xfrm>
            <a:off x="1385740" y="3717986"/>
            <a:ext cx="9671901" cy="295461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US" sz="2800" dirty="0"/>
              <a:t>Exploratory Data Analysis on AMEO Dataset</a:t>
            </a:r>
          </a:p>
          <a:p>
            <a:pPr marL="0" marR="0" lvl="0" indent="0" algn="ctr" rtl="0">
              <a:spcBef>
                <a:spcPts val="0"/>
              </a:spcBef>
              <a:spcAft>
                <a:spcPts val="0"/>
              </a:spcAft>
              <a:buNone/>
            </a:pPr>
            <a:endParaRPr lang="en-US" sz="2800" dirty="0"/>
          </a:p>
          <a:p>
            <a:pPr marL="0" marR="0" lvl="0" indent="0" algn="ctr" rtl="0">
              <a:spcBef>
                <a:spcPts val="0"/>
              </a:spcBef>
              <a:spcAft>
                <a:spcPts val="0"/>
              </a:spcAft>
              <a:buNone/>
            </a:pPr>
            <a:endParaRPr lang="en-US" sz="2800" dirty="0"/>
          </a:p>
          <a:p>
            <a:pPr marL="0" marR="0" lvl="0" indent="0" algn="ctr" rtl="0">
              <a:spcBef>
                <a:spcPts val="0"/>
              </a:spcBef>
              <a:spcAft>
                <a:spcPts val="0"/>
              </a:spcAft>
              <a:buNone/>
            </a:pPr>
            <a:endParaRPr lang="en-US" sz="2800" dirty="0"/>
          </a:p>
          <a:p>
            <a:pPr marL="0" marR="0" lvl="0" indent="0" algn="ctr" rtl="0">
              <a:spcBef>
                <a:spcPts val="0"/>
              </a:spcBef>
              <a:spcAft>
                <a:spcPts val="0"/>
              </a:spcAft>
              <a:buNone/>
            </a:pPr>
            <a:r>
              <a:rPr lang="en-US" sz="2800" dirty="0"/>
              <a:t>                                                                 -By</a:t>
            </a:r>
          </a:p>
          <a:p>
            <a:pPr marL="0" marR="0" lvl="0" indent="0" algn="ctr" rtl="0">
              <a:spcBef>
                <a:spcPts val="0"/>
              </a:spcBef>
              <a:spcAft>
                <a:spcPts val="0"/>
              </a:spcAft>
              <a:buNone/>
            </a:pPr>
            <a:r>
              <a:rPr lang="en-US" sz="2800" dirty="0"/>
              <a:t>                                                                   B. Sai Spandhana</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DE3536-C2EE-0C15-7A95-CA525592358E}"/>
              </a:ext>
            </a:extLst>
          </p:cNvPr>
          <p:cNvSpPr>
            <a:spLocks noGrp="1"/>
          </p:cNvSpPr>
          <p:nvPr>
            <p:ph type="body" idx="1"/>
          </p:nvPr>
        </p:nvSpPr>
        <p:spPr>
          <a:xfrm>
            <a:off x="839788" y="256381"/>
            <a:ext cx="5157787" cy="823912"/>
          </a:xfrm>
        </p:spPr>
        <p:txBody>
          <a:bodyPr>
            <a:normAutofit/>
          </a:bodyPr>
          <a:lstStyle/>
          <a:p>
            <a:r>
              <a:rPr lang="en-IN" sz="3200" dirty="0"/>
              <a:t>10th Scores</a:t>
            </a:r>
          </a:p>
        </p:txBody>
      </p:sp>
      <p:sp>
        <p:nvSpPr>
          <p:cNvPr id="4" name="Text Placeholder 3">
            <a:extLst>
              <a:ext uri="{FF2B5EF4-FFF2-40B4-BE49-F238E27FC236}">
                <a16:creationId xmlns:a16="http://schemas.microsoft.com/office/drawing/2014/main" id="{07E76C6D-33C9-07D8-3B13-82A3ACCAA429}"/>
              </a:ext>
            </a:extLst>
          </p:cNvPr>
          <p:cNvSpPr>
            <a:spLocks noGrp="1"/>
          </p:cNvSpPr>
          <p:nvPr>
            <p:ph type="body" idx="2"/>
          </p:nvPr>
        </p:nvSpPr>
        <p:spPr>
          <a:xfrm>
            <a:off x="839788" y="1272619"/>
            <a:ext cx="5157787" cy="4917044"/>
          </a:xfrm>
        </p:spPr>
        <p:txBody>
          <a:bodyPr/>
          <a:lstStyle/>
          <a:p>
            <a:r>
              <a:rPr lang="en-US" sz="2000" b="0" i="0" dirty="0">
                <a:solidFill>
                  <a:srgbClr val="000000"/>
                </a:solidFill>
                <a:effectLst/>
                <a:latin typeface="Helvetica Neue"/>
              </a:rPr>
              <a:t>The histogram depicts a that there are very less number of students with low percentages, with the majority falling within the 75% to 90% range. The peak frequency occurs at 78%, and the average score lies around 77%.</a:t>
            </a:r>
            <a:endParaRPr lang="en-IN" sz="2000" dirty="0"/>
          </a:p>
        </p:txBody>
      </p:sp>
      <p:sp>
        <p:nvSpPr>
          <p:cNvPr id="5" name="Text Placeholder 4">
            <a:extLst>
              <a:ext uri="{FF2B5EF4-FFF2-40B4-BE49-F238E27FC236}">
                <a16:creationId xmlns:a16="http://schemas.microsoft.com/office/drawing/2014/main" id="{32EC6407-C50D-1A60-6EBB-0B084FAC4ABC}"/>
              </a:ext>
            </a:extLst>
          </p:cNvPr>
          <p:cNvSpPr>
            <a:spLocks noGrp="1"/>
          </p:cNvSpPr>
          <p:nvPr>
            <p:ph type="body" idx="3"/>
          </p:nvPr>
        </p:nvSpPr>
        <p:spPr>
          <a:xfrm>
            <a:off x="6172200" y="256381"/>
            <a:ext cx="5183188" cy="823912"/>
          </a:xfrm>
        </p:spPr>
        <p:txBody>
          <a:bodyPr>
            <a:normAutofit/>
          </a:bodyPr>
          <a:lstStyle/>
          <a:p>
            <a:r>
              <a:rPr lang="en-IN" sz="3200" dirty="0"/>
              <a:t>12th Scores</a:t>
            </a:r>
          </a:p>
        </p:txBody>
      </p:sp>
      <p:sp>
        <p:nvSpPr>
          <p:cNvPr id="6" name="Text Placeholder 5">
            <a:extLst>
              <a:ext uri="{FF2B5EF4-FFF2-40B4-BE49-F238E27FC236}">
                <a16:creationId xmlns:a16="http://schemas.microsoft.com/office/drawing/2014/main" id="{8B590BB1-F064-D65D-AF61-B7C368CF8A54}"/>
              </a:ext>
            </a:extLst>
          </p:cNvPr>
          <p:cNvSpPr>
            <a:spLocks noGrp="1"/>
          </p:cNvSpPr>
          <p:nvPr>
            <p:ph type="body" idx="4"/>
          </p:nvPr>
        </p:nvSpPr>
        <p:spPr>
          <a:xfrm>
            <a:off x="6172200" y="1385740"/>
            <a:ext cx="5183188" cy="4917044"/>
          </a:xfrm>
        </p:spPr>
        <p:txBody>
          <a:bodyPr/>
          <a:lstStyle/>
          <a:p>
            <a:r>
              <a:rPr lang="en-US" sz="2000" b="0" i="0" dirty="0">
                <a:solidFill>
                  <a:srgbClr val="000000"/>
                </a:solidFill>
                <a:effectLst/>
                <a:latin typeface="Helvetica Neue"/>
              </a:rPr>
              <a:t>The histogram illustrates a scarcity of students with low percentages, with the majority scoring between 69% and 84%. The peak frequency occurs at 70%, and the average score is around 74%.</a:t>
            </a:r>
            <a:endParaRPr lang="en-IN" sz="2000" dirty="0"/>
          </a:p>
        </p:txBody>
      </p:sp>
      <p:pic>
        <p:nvPicPr>
          <p:cNvPr id="8" name="Picture 7">
            <a:extLst>
              <a:ext uri="{FF2B5EF4-FFF2-40B4-BE49-F238E27FC236}">
                <a16:creationId xmlns:a16="http://schemas.microsoft.com/office/drawing/2014/main" id="{2896D094-BAA4-5D09-4874-8A6B704BB5AA}"/>
              </a:ext>
            </a:extLst>
          </p:cNvPr>
          <p:cNvPicPr>
            <a:picLocks noChangeAspect="1"/>
          </p:cNvPicPr>
          <p:nvPr/>
        </p:nvPicPr>
        <p:blipFill>
          <a:blip r:embed="rId2"/>
          <a:stretch>
            <a:fillRect/>
          </a:stretch>
        </p:blipFill>
        <p:spPr>
          <a:xfrm>
            <a:off x="836612" y="3302237"/>
            <a:ext cx="4864231" cy="3299382"/>
          </a:xfrm>
          <a:prstGeom prst="rect">
            <a:avLst/>
          </a:prstGeom>
        </p:spPr>
      </p:pic>
      <p:pic>
        <p:nvPicPr>
          <p:cNvPr id="10" name="Picture 9">
            <a:extLst>
              <a:ext uri="{FF2B5EF4-FFF2-40B4-BE49-F238E27FC236}">
                <a16:creationId xmlns:a16="http://schemas.microsoft.com/office/drawing/2014/main" id="{4CF4EAE5-F5C2-4BC3-0F65-B0D870300E0B}"/>
              </a:ext>
            </a:extLst>
          </p:cNvPr>
          <p:cNvPicPr>
            <a:picLocks noChangeAspect="1"/>
          </p:cNvPicPr>
          <p:nvPr/>
        </p:nvPicPr>
        <p:blipFill>
          <a:blip r:embed="rId3"/>
          <a:stretch>
            <a:fillRect/>
          </a:stretch>
        </p:blipFill>
        <p:spPr>
          <a:xfrm>
            <a:off x="6284544" y="3429000"/>
            <a:ext cx="4958499" cy="2873784"/>
          </a:xfrm>
          <a:prstGeom prst="rect">
            <a:avLst/>
          </a:prstGeom>
        </p:spPr>
      </p:pic>
    </p:spTree>
    <p:extLst>
      <p:ext uri="{BB962C8B-B14F-4D97-AF65-F5344CB8AC3E}">
        <p14:creationId xmlns:p14="http://schemas.microsoft.com/office/powerpoint/2010/main" val="241214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49F6C0-1C1C-BA9E-3FA2-D1388BE709E3}"/>
              </a:ext>
            </a:extLst>
          </p:cNvPr>
          <p:cNvSpPr>
            <a:spLocks noGrp="1"/>
          </p:cNvSpPr>
          <p:nvPr>
            <p:ph type="title"/>
          </p:nvPr>
        </p:nvSpPr>
        <p:spPr/>
        <p:txBody>
          <a:bodyPr/>
          <a:lstStyle/>
          <a:p>
            <a:r>
              <a:rPr lang="en-IN" dirty="0"/>
              <a:t>Gender vs Salary</a:t>
            </a:r>
          </a:p>
        </p:txBody>
      </p:sp>
      <p:sp>
        <p:nvSpPr>
          <p:cNvPr id="8" name="Text Placeholder 7">
            <a:extLst>
              <a:ext uri="{FF2B5EF4-FFF2-40B4-BE49-F238E27FC236}">
                <a16:creationId xmlns:a16="http://schemas.microsoft.com/office/drawing/2014/main" id="{2C3E4911-61F6-B37A-001E-D253AA29DB95}"/>
              </a:ext>
            </a:extLst>
          </p:cNvPr>
          <p:cNvSpPr>
            <a:spLocks noGrp="1"/>
          </p:cNvSpPr>
          <p:nvPr>
            <p:ph type="body" idx="1"/>
          </p:nvPr>
        </p:nvSpPr>
        <p:spPr/>
        <p:txBody>
          <a:bodyPr/>
          <a:lstStyle/>
          <a:p>
            <a:endParaRPr lang="en-IN" dirty="0"/>
          </a:p>
        </p:txBody>
      </p:sp>
      <p:pic>
        <p:nvPicPr>
          <p:cNvPr id="10" name="Picture 9">
            <a:extLst>
              <a:ext uri="{FF2B5EF4-FFF2-40B4-BE49-F238E27FC236}">
                <a16:creationId xmlns:a16="http://schemas.microsoft.com/office/drawing/2014/main" id="{E2102843-614D-884A-587B-38174E7CCEAC}"/>
              </a:ext>
            </a:extLst>
          </p:cNvPr>
          <p:cNvPicPr>
            <a:picLocks noChangeAspect="1"/>
          </p:cNvPicPr>
          <p:nvPr/>
        </p:nvPicPr>
        <p:blipFill>
          <a:blip r:embed="rId2"/>
          <a:stretch>
            <a:fillRect/>
          </a:stretch>
        </p:blipFill>
        <p:spPr>
          <a:xfrm>
            <a:off x="838200" y="1825625"/>
            <a:ext cx="10515599" cy="4351337"/>
          </a:xfrm>
          <a:prstGeom prst="rect">
            <a:avLst/>
          </a:prstGeom>
        </p:spPr>
      </p:pic>
    </p:spTree>
    <p:extLst>
      <p:ext uri="{BB962C8B-B14F-4D97-AF65-F5344CB8AC3E}">
        <p14:creationId xmlns:p14="http://schemas.microsoft.com/office/powerpoint/2010/main" val="425131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E87B2-7F88-DEFF-DF26-25937A073263}"/>
              </a:ext>
            </a:extLst>
          </p:cNvPr>
          <p:cNvSpPr>
            <a:spLocks noGrp="1"/>
          </p:cNvSpPr>
          <p:nvPr>
            <p:ph type="title"/>
          </p:nvPr>
        </p:nvSpPr>
        <p:spPr/>
        <p:txBody>
          <a:bodyPr/>
          <a:lstStyle/>
          <a:p>
            <a:r>
              <a:rPr lang="en-IN" dirty="0" err="1"/>
              <a:t>Avg</a:t>
            </a:r>
            <a:r>
              <a:rPr lang="en-IN" dirty="0"/>
              <a:t> Salary vs Designations</a:t>
            </a:r>
          </a:p>
        </p:txBody>
      </p:sp>
      <p:sp>
        <p:nvSpPr>
          <p:cNvPr id="3" name="Text Placeholder 2">
            <a:extLst>
              <a:ext uri="{FF2B5EF4-FFF2-40B4-BE49-F238E27FC236}">
                <a16:creationId xmlns:a16="http://schemas.microsoft.com/office/drawing/2014/main" id="{98FC12C5-CECE-BDA6-797D-CE5ED8A4BBC5}"/>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US" sz="2000" b="0" i="0" dirty="0">
              <a:solidFill>
                <a:srgbClr val="000000"/>
              </a:solidFill>
              <a:effectLst/>
              <a:latin typeface="Helvetica Neue"/>
            </a:endParaRPr>
          </a:p>
          <a:p>
            <a:r>
              <a:rPr lang="en-US" sz="2000" b="0" i="0" dirty="0">
                <a:solidFill>
                  <a:srgbClr val="000000"/>
                </a:solidFill>
                <a:effectLst/>
                <a:latin typeface="Helvetica Neue"/>
              </a:rPr>
              <a:t>There are only two designations namely, software developer and technical support engineer who has salary lower than average salary</a:t>
            </a:r>
            <a:r>
              <a:rPr lang="en-US" b="0" i="0" dirty="0">
                <a:solidFill>
                  <a:srgbClr val="000000"/>
                </a:solidFill>
                <a:effectLst/>
                <a:latin typeface="Helvetica Neue"/>
              </a:rPr>
              <a:t>.</a:t>
            </a:r>
            <a:endParaRPr lang="en-IN" dirty="0"/>
          </a:p>
        </p:txBody>
      </p:sp>
      <p:pic>
        <p:nvPicPr>
          <p:cNvPr id="5" name="Picture 4">
            <a:extLst>
              <a:ext uri="{FF2B5EF4-FFF2-40B4-BE49-F238E27FC236}">
                <a16:creationId xmlns:a16="http://schemas.microsoft.com/office/drawing/2014/main" id="{B65A2A85-7C54-C37B-85D3-490EC05AD705}"/>
              </a:ext>
            </a:extLst>
          </p:cNvPr>
          <p:cNvPicPr>
            <a:picLocks noChangeAspect="1"/>
          </p:cNvPicPr>
          <p:nvPr/>
        </p:nvPicPr>
        <p:blipFill>
          <a:blip r:embed="rId2"/>
          <a:stretch>
            <a:fillRect/>
          </a:stretch>
        </p:blipFill>
        <p:spPr>
          <a:xfrm>
            <a:off x="970962" y="1690688"/>
            <a:ext cx="10382838" cy="3126409"/>
          </a:xfrm>
          <a:prstGeom prst="rect">
            <a:avLst/>
          </a:prstGeom>
        </p:spPr>
      </p:pic>
    </p:spTree>
    <p:extLst>
      <p:ext uri="{BB962C8B-B14F-4D97-AF65-F5344CB8AC3E}">
        <p14:creationId xmlns:p14="http://schemas.microsoft.com/office/powerpoint/2010/main" val="2793680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5851-5566-7EB9-F637-B448B1E53EA8}"/>
              </a:ext>
            </a:extLst>
          </p:cNvPr>
          <p:cNvSpPr>
            <a:spLocks noGrp="1"/>
          </p:cNvSpPr>
          <p:nvPr>
            <p:ph type="title"/>
          </p:nvPr>
        </p:nvSpPr>
        <p:spPr/>
        <p:txBody>
          <a:bodyPr/>
          <a:lstStyle/>
          <a:p>
            <a:r>
              <a:rPr lang="en-IN" dirty="0"/>
              <a:t>Salary vs Age</a:t>
            </a:r>
          </a:p>
        </p:txBody>
      </p:sp>
      <p:sp>
        <p:nvSpPr>
          <p:cNvPr id="3" name="Text Placeholder 2">
            <a:extLst>
              <a:ext uri="{FF2B5EF4-FFF2-40B4-BE49-F238E27FC236}">
                <a16:creationId xmlns:a16="http://schemas.microsoft.com/office/drawing/2014/main" id="{23B7C189-D9EB-8F03-EBFB-96EB3808EA3C}"/>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10434E1-DC39-BE46-E6C0-883E48BCE49E}"/>
              </a:ext>
            </a:extLst>
          </p:cNvPr>
          <p:cNvPicPr>
            <a:picLocks noChangeAspect="1"/>
          </p:cNvPicPr>
          <p:nvPr/>
        </p:nvPicPr>
        <p:blipFill rotWithShape="1">
          <a:blip r:embed="rId2"/>
          <a:srcRect t="6789"/>
          <a:stretch/>
        </p:blipFill>
        <p:spPr>
          <a:xfrm>
            <a:off x="1055802" y="1825623"/>
            <a:ext cx="10297997" cy="4351338"/>
          </a:xfrm>
          <a:prstGeom prst="rect">
            <a:avLst/>
          </a:prstGeom>
        </p:spPr>
      </p:pic>
    </p:spTree>
    <p:extLst>
      <p:ext uri="{BB962C8B-B14F-4D97-AF65-F5344CB8AC3E}">
        <p14:creationId xmlns:p14="http://schemas.microsoft.com/office/powerpoint/2010/main" val="2383873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88AF-A84E-E7E9-7148-E6105DBF2CCC}"/>
              </a:ext>
            </a:extLst>
          </p:cNvPr>
          <p:cNvSpPr>
            <a:spLocks noGrp="1"/>
          </p:cNvSpPr>
          <p:nvPr>
            <p:ph type="title"/>
          </p:nvPr>
        </p:nvSpPr>
        <p:spPr/>
        <p:txBody>
          <a:bodyPr>
            <a:normAutofit/>
          </a:bodyPr>
          <a:lstStyle/>
          <a:p>
            <a:r>
              <a:rPr lang="en-IN" sz="3200" dirty="0"/>
              <a:t>Salary vs 10</a:t>
            </a:r>
            <a:r>
              <a:rPr lang="en-IN" sz="3200" baseline="30000" dirty="0"/>
              <a:t>th</a:t>
            </a:r>
            <a:r>
              <a:rPr lang="en-IN" sz="3200" dirty="0"/>
              <a:t>,12</a:t>
            </a:r>
            <a:r>
              <a:rPr lang="en-IN" sz="3200" baseline="30000" dirty="0"/>
              <a:t>th</a:t>
            </a:r>
            <a:r>
              <a:rPr lang="en-IN" sz="3200" dirty="0"/>
              <a:t> percentage and </a:t>
            </a:r>
            <a:r>
              <a:rPr lang="en-IN" sz="3200" dirty="0" err="1"/>
              <a:t>collegegpa</a:t>
            </a:r>
            <a:endParaRPr lang="en-IN" sz="3200" dirty="0"/>
          </a:p>
        </p:txBody>
      </p:sp>
      <p:sp>
        <p:nvSpPr>
          <p:cNvPr id="3" name="Text Placeholder 2">
            <a:extLst>
              <a:ext uri="{FF2B5EF4-FFF2-40B4-BE49-F238E27FC236}">
                <a16:creationId xmlns:a16="http://schemas.microsoft.com/office/drawing/2014/main" id="{75336120-1AE3-4C9F-B3E3-446E3E9DC321}"/>
              </a:ext>
            </a:extLst>
          </p:cNvPr>
          <p:cNvSpPr>
            <a:spLocks noGrp="1"/>
          </p:cNvSpPr>
          <p:nvPr>
            <p:ph type="body" idx="1"/>
          </p:nvPr>
        </p:nvSpPr>
        <p:spPr/>
        <p:txBody>
          <a:bodyPr>
            <a:normAutofit/>
          </a:bodyPr>
          <a:lstStyle/>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r>
              <a:rPr lang="en-IN" sz="2000" dirty="0"/>
              <a:t>There </a:t>
            </a:r>
            <a:r>
              <a:rPr lang="en-IN" sz="2000" dirty="0" err="1"/>
              <a:t>dosen’t</a:t>
            </a:r>
            <a:r>
              <a:rPr lang="en-IN" sz="2000" dirty="0"/>
              <a:t> exist any relationship between 10</a:t>
            </a:r>
            <a:r>
              <a:rPr lang="en-IN" sz="2000" baseline="30000" dirty="0"/>
              <a:t>th</a:t>
            </a:r>
            <a:r>
              <a:rPr lang="en-IN" sz="2000" dirty="0"/>
              <a:t> ,12</a:t>
            </a:r>
            <a:r>
              <a:rPr lang="en-IN" sz="2000" baseline="30000" dirty="0"/>
              <a:t>th</a:t>
            </a:r>
            <a:r>
              <a:rPr lang="en-IN" sz="2000" dirty="0"/>
              <a:t> percentages and </a:t>
            </a:r>
            <a:r>
              <a:rPr lang="en-IN" sz="2000" dirty="0" err="1"/>
              <a:t>collegegpa</a:t>
            </a:r>
            <a:endParaRPr lang="en-IN" sz="2000" dirty="0"/>
          </a:p>
        </p:txBody>
      </p:sp>
      <p:pic>
        <p:nvPicPr>
          <p:cNvPr id="4" name="Picture 3">
            <a:extLst>
              <a:ext uri="{FF2B5EF4-FFF2-40B4-BE49-F238E27FC236}">
                <a16:creationId xmlns:a16="http://schemas.microsoft.com/office/drawing/2014/main" id="{9D6C511F-4DD6-E16B-A9EF-9046580ACD3D}"/>
              </a:ext>
            </a:extLst>
          </p:cNvPr>
          <p:cNvPicPr>
            <a:picLocks noChangeAspect="1"/>
          </p:cNvPicPr>
          <p:nvPr/>
        </p:nvPicPr>
        <p:blipFill>
          <a:blip r:embed="rId2"/>
          <a:stretch>
            <a:fillRect/>
          </a:stretch>
        </p:blipFill>
        <p:spPr>
          <a:xfrm>
            <a:off x="1080940" y="2228015"/>
            <a:ext cx="5015060" cy="2956727"/>
          </a:xfrm>
          <a:prstGeom prst="rect">
            <a:avLst/>
          </a:prstGeom>
        </p:spPr>
      </p:pic>
      <p:pic>
        <p:nvPicPr>
          <p:cNvPr id="5" name="Picture 4">
            <a:extLst>
              <a:ext uri="{FF2B5EF4-FFF2-40B4-BE49-F238E27FC236}">
                <a16:creationId xmlns:a16="http://schemas.microsoft.com/office/drawing/2014/main" id="{DB060CCE-7710-DE67-526B-45FB7F454567}"/>
              </a:ext>
            </a:extLst>
          </p:cNvPr>
          <p:cNvPicPr>
            <a:picLocks noChangeAspect="1"/>
          </p:cNvPicPr>
          <p:nvPr/>
        </p:nvPicPr>
        <p:blipFill rotWithShape="1">
          <a:blip r:embed="rId3"/>
          <a:srcRect b="18490"/>
          <a:stretch/>
        </p:blipFill>
        <p:spPr>
          <a:xfrm>
            <a:off x="6024121" y="2154245"/>
            <a:ext cx="5401559" cy="1552133"/>
          </a:xfrm>
          <a:prstGeom prst="rect">
            <a:avLst/>
          </a:prstGeom>
        </p:spPr>
      </p:pic>
    </p:spTree>
    <p:extLst>
      <p:ext uri="{BB962C8B-B14F-4D97-AF65-F5344CB8AC3E}">
        <p14:creationId xmlns:p14="http://schemas.microsoft.com/office/powerpoint/2010/main" val="4090219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B597-15F7-CA5A-3FED-1F9B55223FC4}"/>
              </a:ext>
            </a:extLst>
          </p:cNvPr>
          <p:cNvSpPr>
            <a:spLocks noGrp="1"/>
          </p:cNvSpPr>
          <p:nvPr>
            <p:ph type="title"/>
          </p:nvPr>
        </p:nvSpPr>
        <p:spPr>
          <a:xfrm>
            <a:off x="838200" y="113123"/>
            <a:ext cx="10515600" cy="942679"/>
          </a:xfrm>
        </p:spPr>
        <p:txBody>
          <a:bodyPr>
            <a:normAutofit/>
          </a:bodyPr>
          <a:lstStyle/>
          <a:p>
            <a:r>
              <a:rPr lang="en-IN" sz="3200" dirty="0"/>
              <a:t>Salary vs English, quants, logical</a:t>
            </a:r>
          </a:p>
        </p:txBody>
      </p:sp>
      <p:sp>
        <p:nvSpPr>
          <p:cNvPr id="3" name="Text Placeholder 2">
            <a:extLst>
              <a:ext uri="{FF2B5EF4-FFF2-40B4-BE49-F238E27FC236}">
                <a16:creationId xmlns:a16="http://schemas.microsoft.com/office/drawing/2014/main" id="{08E92CB1-EDB6-D311-EAF0-431B9E98A6D7}"/>
              </a:ext>
            </a:extLst>
          </p:cNvPr>
          <p:cNvSpPr>
            <a:spLocks noGrp="1"/>
          </p:cNvSpPr>
          <p:nvPr>
            <p:ph type="body" idx="1"/>
          </p:nvPr>
        </p:nvSpPr>
        <p:spPr>
          <a:xfrm>
            <a:off x="838200" y="1150070"/>
            <a:ext cx="10515600" cy="5707930"/>
          </a:xfrm>
        </p:spPr>
        <p:txBody>
          <a:bodyPr>
            <a:normAutofit/>
          </a:bodyPr>
          <a:lstStyle/>
          <a:p>
            <a:endParaRPr lang="en-US" sz="2000" b="0" i="0" dirty="0">
              <a:solidFill>
                <a:srgbClr val="000000"/>
              </a:solidFill>
              <a:effectLst/>
              <a:latin typeface="Helvetica Neue"/>
            </a:endParaRPr>
          </a:p>
          <a:p>
            <a:endParaRPr lang="en-US" sz="2000" dirty="0">
              <a:solidFill>
                <a:srgbClr val="000000"/>
              </a:solidFill>
              <a:latin typeface="Helvetica Neue"/>
            </a:endParaRPr>
          </a:p>
          <a:p>
            <a:endParaRPr lang="en-US" sz="2000" b="0" i="0" dirty="0">
              <a:solidFill>
                <a:srgbClr val="000000"/>
              </a:solidFill>
              <a:effectLst/>
              <a:latin typeface="Helvetica Neue"/>
            </a:endParaRPr>
          </a:p>
          <a:p>
            <a:endParaRPr lang="en-US" sz="2000" dirty="0">
              <a:solidFill>
                <a:srgbClr val="000000"/>
              </a:solidFill>
              <a:latin typeface="Helvetica Neue"/>
            </a:endParaRPr>
          </a:p>
          <a:p>
            <a:endParaRPr lang="en-US" sz="2000" b="0" i="0" dirty="0">
              <a:solidFill>
                <a:srgbClr val="000000"/>
              </a:solidFill>
              <a:effectLst/>
              <a:latin typeface="Helvetica Neue"/>
            </a:endParaRPr>
          </a:p>
          <a:p>
            <a:endParaRPr lang="en-US" sz="2000" dirty="0">
              <a:solidFill>
                <a:srgbClr val="000000"/>
              </a:solidFill>
              <a:latin typeface="Helvetica Neue"/>
            </a:endParaRPr>
          </a:p>
          <a:p>
            <a:endParaRPr lang="en-US" sz="2000" b="0" i="0" dirty="0">
              <a:solidFill>
                <a:srgbClr val="000000"/>
              </a:solidFill>
              <a:effectLst/>
              <a:latin typeface="Helvetica Neue"/>
            </a:endParaRPr>
          </a:p>
          <a:p>
            <a:endParaRPr lang="en-US" sz="2000" dirty="0">
              <a:solidFill>
                <a:srgbClr val="000000"/>
              </a:solidFill>
              <a:latin typeface="Helvetica Neue"/>
            </a:endParaRPr>
          </a:p>
          <a:p>
            <a:endParaRPr lang="en-US" sz="2000" b="0" i="0" dirty="0">
              <a:solidFill>
                <a:srgbClr val="000000"/>
              </a:solidFill>
              <a:effectLst/>
              <a:latin typeface="Helvetica Neue"/>
            </a:endParaRPr>
          </a:p>
          <a:p>
            <a:endParaRPr lang="en-US" sz="2000" b="0" i="0" dirty="0">
              <a:solidFill>
                <a:srgbClr val="000000"/>
              </a:solidFill>
              <a:effectLst/>
              <a:latin typeface="Helvetica Neue"/>
            </a:endParaRPr>
          </a:p>
          <a:p>
            <a:endParaRPr lang="en-US" sz="2000" dirty="0">
              <a:solidFill>
                <a:srgbClr val="000000"/>
              </a:solidFill>
              <a:latin typeface="Helvetica Neue"/>
            </a:endParaRPr>
          </a:p>
          <a:p>
            <a:r>
              <a:rPr lang="en-US" sz="2000" b="0" i="0" dirty="0">
                <a:solidFill>
                  <a:srgbClr val="000000"/>
                </a:solidFill>
                <a:effectLst/>
                <a:latin typeface="Helvetica Neue"/>
              </a:rPr>
              <a:t>The scatters plots above gives adequate evidence that salary is not effected by any of the above scores</a:t>
            </a:r>
            <a:r>
              <a:rPr lang="en-US" b="0" i="0" dirty="0">
                <a:solidFill>
                  <a:srgbClr val="000000"/>
                </a:solidFill>
                <a:effectLst/>
                <a:latin typeface="Helvetica Neue"/>
              </a:rPr>
              <a:t>.</a:t>
            </a:r>
            <a:endParaRPr lang="en-IN" dirty="0"/>
          </a:p>
        </p:txBody>
      </p:sp>
      <p:pic>
        <p:nvPicPr>
          <p:cNvPr id="8" name="Picture 7">
            <a:extLst>
              <a:ext uri="{FF2B5EF4-FFF2-40B4-BE49-F238E27FC236}">
                <a16:creationId xmlns:a16="http://schemas.microsoft.com/office/drawing/2014/main" id="{259BC7D1-E7A1-B43F-40B4-EB7C2A6A21AA}"/>
              </a:ext>
            </a:extLst>
          </p:cNvPr>
          <p:cNvPicPr>
            <a:picLocks noChangeAspect="1"/>
          </p:cNvPicPr>
          <p:nvPr/>
        </p:nvPicPr>
        <p:blipFill>
          <a:blip r:embed="rId2"/>
          <a:stretch>
            <a:fillRect/>
          </a:stretch>
        </p:blipFill>
        <p:spPr>
          <a:xfrm>
            <a:off x="2262433" y="1150071"/>
            <a:ext cx="7880808" cy="4431766"/>
          </a:xfrm>
          <a:prstGeom prst="rect">
            <a:avLst/>
          </a:prstGeom>
        </p:spPr>
      </p:pic>
    </p:spTree>
    <p:extLst>
      <p:ext uri="{BB962C8B-B14F-4D97-AF65-F5344CB8AC3E}">
        <p14:creationId xmlns:p14="http://schemas.microsoft.com/office/powerpoint/2010/main" val="249026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7B-F483-8FB6-80A0-DC5E68F0A465}"/>
              </a:ext>
            </a:extLst>
          </p:cNvPr>
          <p:cNvSpPr>
            <a:spLocks noGrp="1"/>
          </p:cNvSpPr>
          <p:nvPr>
            <p:ph type="title"/>
          </p:nvPr>
        </p:nvSpPr>
        <p:spPr>
          <a:xfrm>
            <a:off x="838200" y="186016"/>
            <a:ext cx="10515600" cy="1143163"/>
          </a:xfrm>
        </p:spPr>
        <p:txBody>
          <a:bodyPr>
            <a:normAutofit/>
          </a:bodyPr>
          <a:lstStyle/>
          <a:p>
            <a:r>
              <a:rPr lang="en-IN" sz="3200" dirty="0"/>
              <a:t>Gender vs Specialization</a:t>
            </a:r>
          </a:p>
        </p:txBody>
      </p:sp>
      <p:sp>
        <p:nvSpPr>
          <p:cNvPr id="3" name="Text Placeholder 2">
            <a:extLst>
              <a:ext uri="{FF2B5EF4-FFF2-40B4-BE49-F238E27FC236}">
                <a16:creationId xmlns:a16="http://schemas.microsoft.com/office/drawing/2014/main" id="{220C5275-62A9-C7C1-0B94-D1A691AF7B6B}"/>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FE13EA69-8138-E1BD-3D83-44085069DF8B}"/>
              </a:ext>
            </a:extLst>
          </p:cNvPr>
          <p:cNvPicPr>
            <a:picLocks noChangeAspect="1"/>
          </p:cNvPicPr>
          <p:nvPr/>
        </p:nvPicPr>
        <p:blipFill>
          <a:blip r:embed="rId2"/>
          <a:stretch>
            <a:fillRect/>
          </a:stretch>
        </p:blipFill>
        <p:spPr>
          <a:xfrm>
            <a:off x="838201" y="1673153"/>
            <a:ext cx="10643646" cy="4503810"/>
          </a:xfrm>
          <a:prstGeom prst="rect">
            <a:avLst/>
          </a:prstGeom>
        </p:spPr>
      </p:pic>
    </p:spTree>
    <p:extLst>
      <p:ext uri="{BB962C8B-B14F-4D97-AF65-F5344CB8AC3E}">
        <p14:creationId xmlns:p14="http://schemas.microsoft.com/office/powerpoint/2010/main" val="463460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AA15-3242-82D4-DE87-EC6AF6376BC9}"/>
              </a:ext>
            </a:extLst>
          </p:cNvPr>
          <p:cNvSpPr>
            <a:spLocks noGrp="1"/>
          </p:cNvSpPr>
          <p:nvPr>
            <p:ph type="title"/>
          </p:nvPr>
        </p:nvSpPr>
        <p:spPr>
          <a:xfrm>
            <a:off x="838200" y="276994"/>
            <a:ext cx="10515600" cy="1325563"/>
          </a:xfrm>
        </p:spPr>
        <p:txBody>
          <a:bodyPr>
            <a:normAutofit/>
          </a:bodyPr>
          <a:lstStyle/>
          <a:p>
            <a:r>
              <a:rPr lang="en-IN" sz="3200" dirty="0"/>
              <a:t>conclusion</a:t>
            </a:r>
          </a:p>
        </p:txBody>
      </p:sp>
      <p:sp>
        <p:nvSpPr>
          <p:cNvPr id="3" name="Text Placeholder 2">
            <a:extLst>
              <a:ext uri="{FF2B5EF4-FFF2-40B4-BE49-F238E27FC236}">
                <a16:creationId xmlns:a16="http://schemas.microsoft.com/office/drawing/2014/main" id="{0016D91E-263E-D950-E319-5D2377E8AA81}"/>
              </a:ext>
            </a:extLst>
          </p:cNvPr>
          <p:cNvSpPr>
            <a:spLocks noGrp="1"/>
          </p:cNvSpPr>
          <p:nvPr>
            <p:ph type="body" idx="1"/>
          </p:nvPr>
        </p:nvSpPr>
        <p:spPr>
          <a:xfrm>
            <a:off x="838200" y="1602557"/>
            <a:ext cx="10515600" cy="4574406"/>
          </a:xfrm>
        </p:spPr>
        <p:txBody>
          <a:bodyPr>
            <a:normAutofit/>
          </a:bodyPr>
          <a:lstStyle/>
          <a:p>
            <a:r>
              <a:rPr lang="en-US" sz="2000" dirty="0"/>
              <a:t>The extensive data analysis yields several notable discoveries about the factors impacting pay levels in the dataset. While certain criteria, such as college level have a strong link with compensation, others, such as gender and academic performance, have no relationship. </a:t>
            </a:r>
          </a:p>
          <a:p>
            <a:r>
              <a:rPr lang="en-US" sz="2000" dirty="0"/>
              <a:t>Senior Software Engineers demand the greatest incomes, but with greater unpredictability, while Software Developers and Technical Support Engineers make less than the average. </a:t>
            </a:r>
          </a:p>
          <a:p>
            <a:r>
              <a:rPr lang="en-US" sz="2000" dirty="0"/>
              <a:t>Gender does not appear to play a large impact in income determination on average, yet females do receive less than the total average salary. Academic performance, as measured by 10th, 12th, and college GPA scores, does not clearly correlate with pay levels. After removing outliers, age does not appear to be a determining factor in </a:t>
            </a:r>
            <a:endParaRPr lang="en-IN" sz="2000" dirty="0"/>
          </a:p>
        </p:txBody>
      </p:sp>
    </p:spTree>
    <p:extLst>
      <p:ext uri="{BB962C8B-B14F-4D97-AF65-F5344CB8AC3E}">
        <p14:creationId xmlns:p14="http://schemas.microsoft.com/office/powerpoint/2010/main" val="1777132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838200" y="779953"/>
            <a:ext cx="6838989"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A8A02B6D-51EB-43B3-A26E-FB94E021CC5F}"/>
              </a:ext>
            </a:extLst>
          </p:cNvPr>
          <p:cNvSpPr>
            <a:spLocks noGrp="1"/>
          </p:cNvSpPr>
          <p:nvPr>
            <p:ph type="body" idx="1"/>
          </p:nvPr>
        </p:nvSpPr>
        <p:spPr>
          <a:xfrm>
            <a:off x="838200" y="1489435"/>
            <a:ext cx="10515600" cy="4687528"/>
          </a:xfrm>
        </p:spPr>
        <p:txBody>
          <a:bodyPr>
            <a:normAutofit/>
          </a:bodyPr>
          <a:lstStyle/>
          <a:p>
            <a:r>
              <a:rPr lang="en-US" sz="2400" dirty="0"/>
              <a:t>I'm a recent Computer science engineering graduate with a passion for leveraging data to drive impactful insights and solve complex problems.</a:t>
            </a:r>
          </a:p>
          <a:p>
            <a:r>
              <a:rPr lang="en-US" sz="2400" dirty="0"/>
              <a:t> My engineering background has honed my analytical and problem-solving skills, and now I'm thrilled to apply these skills to the world of data science. I believe in the power of data to uncover hidden patterns, inform decision-making, and drive innovation. </a:t>
            </a:r>
          </a:p>
          <a:p>
            <a:r>
              <a:rPr lang="en-US" sz="2400" dirty="0"/>
              <a:t> Let's Connect! I'm excited to connect with professionals in the data science community, learn from your experiences, and explore potential collaborations. Feel free to reach out if you share a passion for transforming data into actionable insights. </a:t>
            </a:r>
          </a:p>
          <a:p>
            <a:r>
              <a:rPr lang="en-US" sz="2400" dirty="0"/>
              <a:t>LinkedIn : </a:t>
            </a:r>
            <a:r>
              <a:rPr lang="en-IN" b="0" i="0" dirty="0">
                <a:effectLst/>
                <a:latin typeface="-apple-system"/>
              </a:rPr>
              <a:t>www.linkedin.com/in/bodaspandhana</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8149-D39D-7153-D618-F3BA3FEB9CA1}"/>
              </a:ext>
            </a:extLst>
          </p:cNvPr>
          <p:cNvSpPr>
            <a:spLocks noGrp="1"/>
          </p:cNvSpPr>
          <p:nvPr>
            <p:ph type="title"/>
          </p:nvPr>
        </p:nvSpPr>
        <p:spPr/>
        <p:txBody>
          <a:bodyPr/>
          <a:lstStyle/>
          <a:p>
            <a:r>
              <a:rPr lang="en-IN" dirty="0"/>
              <a:t>Objective</a:t>
            </a:r>
          </a:p>
        </p:txBody>
      </p:sp>
      <p:sp>
        <p:nvSpPr>
          <p:cNvPr id="3" name="Text Placeholder 2">
            <a:extLst>
              <a:ext uri="{FF2B5EF4-FFF2-40B4-BE49-F238E27FC236}">
                <a16:creationId xmlns:a16="http://schemas.microsoft.com/office/drawing/2014/main" id="{76BDE236-D18F-A071-8033-7A1A29D743BC}"/>
              </a:ext>
            </a:extLst>
          </p:cNvPr>
          <p:cNvSpPr>
            <a:spLocks noGrp="1"/>
          </p:cNvSpPr>
          <p:nvPr>
            <p:ph type="body" idx="1"/>
          </p:nvPr>
        </p:nvSpPr>
        <p:spPr/>
        <p:txBody>
          <a:bodyPr/>
          <a:lstStyle/>
          <a:p>
            <a:pPr marL="114300" indent="0">
              <a:buNone/>
            </a:pPr>
            <a:r>
              <a:rPr lang="en-US" sz="2400" dirty="0"/>
              <a:t>This analysis aims to gain insights and understanding from the provided dataset, particularly focusing on the relationship between various features and the target variable, which is Salary. </a:t>
            </a:r>
          </a:p>
          <a:p>
            <a:pPr marL="114300" indent="0">
              <a:buNone/>
            </a:pPr>
            <a:r>
              <a:rPr lang="en-US" sz="2400" dirty="0"/>
              <a:t>Specifically, the goals of this analysis include: </a:t>
            </a:r>
          </a:p>
          <a:p>
            <a:pPr marL="114300" indent="0">
              <a:buNone/>
            </a:pPr>
            <a:r>
              <a:rPr lang="en-US" sz="2400" dirty="0"/>
              <a:t>• Describing the dataset and its features comprehensively.</a:t>
            </a:r>
          </a:p>
          <a:p>
            <a:pPr marL="114300" indent="0">
              <a:buNone/>
            </a:pPr>
            <a:r>
              <a:rPr lang="en-US" sz="2400" dirty="0"/>
              <a:t> • Identifying any patterns or trends present in the data. </a:t>
            </a:r>
          </a:p>
          <a:p>
            <a:pPr marL="114300" indent="0">
              <a:buNone/>
            </a:pPr>
            <a:r>
              <a:rPr lang="en-US" sz="2400" dirty="0"/>
              <a:t>• Exploring the relationships between independent and target variables (Salary). </a:t>
            </a:r>
          </a:p>
          <a:p>
            <a:pPr marL="114300" indent="0">
              <a:buNone/>
            </a:pPr>
            <a:r>
              <a:rPr lang="en-US" sz="2400" dirty="0"/>
              <a:t>• Identifying any outliers or anomalies in the data</a:t>
            </a:r>
            <a:r>
              <a:rPr lang="en-US" dirty="0"/>
              <a:t>.</a:t>
            </a:r>
            <a:endParaRPr lang="en-IN" dirty="0"/>
          </a:p>
        </p:txBody>
      </p:sp>
    </p:spTree>
    <p:extLst>
      <p:ext uri="{BB962C8B-B14F-4D97-AF65-F5344CB8AC3E}">
        <p14:creationId xmlns:p14="http://schemas.microsoft.com/office/powerpoint/2010/main" val="383588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A845-5899-D422-C500-D01A96CC7A32}"/>
              </a:ext>
            </a:extLst>
          </p:cNvPr>
          <p:cNvSpPr>
            <a:spLocks noGrp="1"/>
          </p:cNvSpPr>
          <p:nvPr>
            <p:ph type="title"/>
          </p:nvPr>
        </p:nvSpPr>
        <p:spPr/>
        <p:txBody>
          <a:bodyPr/>
          <a:lstStyle/>
          <a:p>
            <a:r>
              <a:rPr lang="en-IN" dirty="0"/>
              <a:t>Data Cleaning</a:t>
            </a:r>
          </a:p>
        </p:txBody>
      </p:sp>
      <p:sp>
        <p:nvSpPr>
          <p:cNvPr id="3" name="Text Placeholder 2">
            <a:extLst>
              <a:ext uri="{FF2B5EF4-FFF2-40B4-BE49-F238E27FC236}">
                <a16:creationId xmlns:a16="http://schemas.microsoft.com/office/drawing/2014/main" id="{77476161-543A-A3EE-09A3-77D69A68F358}"/>
              </a:ext>
            </a:extLst>
          </p:cNvPr>
          <p:cNvSpPr>
            <a:spLocks noGrp="1"/>
          </p:cNvSpPr>
          <p:nvPr>
            <p:ph type="body" idx="1"/>
          </p:nvPr>
        </p:nvSpPr>
        <p:spPr/>
        <p:txBody>
          <a:bodyPr/>
          <a:lstStyle/>
          <a:p>
            <a:r>
              <a:rPr lang="en-IN" dirty="0"/>
              <a:t>Data type conversion of all the columns consisting dates  to datetime Datatype.</a:t>
            </a:r>
          </a:p>
          <a:p>
            <a:r>
              <a:rPr lang="en-US" sz="2400" dirty="0"/>
              <a:t>columns</a:t>
            </a:r>
            <a:r>
              <a:rPr lang="en-US" dirty="0"/>
              <a:t> with over 80% -1 values, including '</a:t>
            </a:r>
            <a:r>
              <a:rPr lang="en-US" dirty="0" err="1"/>
              <a:t>MechanicalEngg</a:t>
            </a:r>
            <a:r>
              <a:rPr lang="en-US" dirty="0"/>
              <a:t>', '</a:t>
            </a:r>
            <a:r>
              <a:rPr lang="en-US" dirty="0" err="1"/>
              <a:t>ElectricalEngg</a:t>
            </a:r>
            <a:r>
              <a:rPr lang="en-US" dirty="0"/>
              <a:t>', '</a:t>
            </a:r>
            <a:r>
              <a:rPr lang="en-US" dirty="0" err="1"/>
              <a:t>TelecomEngg</a:t>
            </a:r>
            <a:r>
              <a:rPr lang="en-US" dirty="0"/>
              <a:t>', and '</a:t>
            </a:r>
            <a:r>
              <a:rPr lang="en-US" dirty="0" err="1"/>
              <a:t>CivilEngg</a:t>
            </a:r>
            <a:r>
              <a:rPr lang="en-US" dirty="0"/>
              <a:t>', were removed from further analysis. </a:t>
            </a:r>
          </a:p>
          <a:p>
            <a:r>
              <a:rPr lang="en-US" dirty="0"/>
              <a:t>Lastly, for the remaining optional subject columns, '</a:t>
            </a:r>
            <a:r>
              <a:rPr lang="en-US" dirty="0" err="1"/>
              <a:t>ElectronicsAndSemicon</a:t>
            </a:r>
            <a:r>
              <a:rPr lang="en-US" dirty="0"/>
              <a:t>' and '</a:t>
            </a:r>
            <a:r>
              <a:rPr lang="en-US" dirty="0" err="1"/>
              <a:t>ComputerScience</a:t>
            </a:r>
            <a:r>
              <a:rPr lang="en-US" dirty="0"/>
              <a:t>', -1 values were replaced with 0, indicating that the subjects were not pursued.</a:t>
            </a:r>
            <a:endParaRPr lang="en-IN" dirty="0"/>
          </a:p>
        </p:txBody>
      </p:sp>
    </p:spTree>
    <p:extLst>
      <p:ext uri="{BB962C8B-B14F-4D97-AF65-F5344CB8AC3E}">
        <p14:creationId xmlns:p14="http://schemas.microsoft.com/office/powerpoint/2010/main" val="419673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1828-567B-B407-0B29-E71F6CB73C02}"/>
              </a:ext>
            </a:extLst>
          </p:cNvPr>
          <p:cNvSpPr>
            <a:spLocks noGrp="1"/>
          </p:cNvSpPr>
          <p:nvPr>
            <p:ph type="title"/>
          </p:nvPr>
        </p:nvSpPr>
        <p:spPr/>
        <p:txBody>
          <a:bodyPr/>
          <a:lstStyle/>
          <a:p>
            <a:r>
              <a:rPr lang="en-IN" dirty="0"/>
              <a:t>Univariate Analysis</a:t>
            </a:r>
          </a:p>
        </p:txBody>
      </p:sp>
      <p:sp>
        <p:nvSpPr>
          <p:cNvPr id="3" name="Text Placeholder 2">
            <a:extLst>
              <a:ext uri="{FF2B5EF4-FFF2-40B4-BE49-F238E27FC236}">
                <a16:creationId xmlns:a16="http://schemas.microsoft.com/office/drawing/2014/main" id="{745E48D4-222B-E347-B37E-02F3CE845B8C}"/>
              </a:ext>
            </a:extLst>
          </p:cNvPr>
          <p:cNvSpPr>
            <a:spLocks noGrp="1"/>
          </p:cNvSpPr>
          <p:nvPr>
            <p:ph type="body" idx="1"/>
          </p:nvPr>
        </p:nvSpPr>
        <p:spPr>
          <a:xfrm>
            <a:off x="838200" y="1621410"/>
            <a:ext cx="10515600" cy="4555553"/>
          </a:xfrm>
        </p:spPr>
        <p:txBody>
          <a:bodyPr>
            <a:normAutofit/>
          </a:bodyPr>
          <a:lstStyle/>
          <a:p>
            <a:pPr marL="114300" indent="0">
              <a:buNone/>
            </a:pPr>
            <a:endParaRPr lang="en-US" b="0" i="0" dirty="0">
              <a:solidFill>
                <a:srgbClr val="000000"/>
              </a:solidFill>
              <a:effectLst/>
              <a:latin typeface="Helvetica Neue"/>
            </a:endParaRPr>
          </a:p>
          <a:p>
            <a:pPr marL="114300" indent="0">
              <a:buNone/>
            </a:pPr>
            <a:endParaRPr lang="en-US" dirty="0">
              <a:solidFill>
                <a:srgbClr val="000000"/>
              </a:solidFill>
              <a:latin typeface="Helvetica Neue"/>
            </a:endParaRPr>
          </a:p>
          <a:p>
            <a:pPr marL="114300" indent="0">
              <a:buNone/>
            </a:pPr>
            <a:endParaRPr lang="en-US" b="0" i="0" dirty="0">
              <a:solidFill>
                <a:srgbClr val="000000"/>
              </a:solidFill>
              <a:effectLst/>
              <a:latin typeface="Helvetica Neue"/>
            </a:endParaRPr>
          </a:p>
          <a:p>
            <a:pPr marL="114300" indent="0">
              <a:buNone/>
            </a:pPr>
            <a:endParaRPr lang="en-US" dirty="0">
              <a:solidFill>
                <a:srgbClr val="000000"/>
              </a:solidFill>
              <a:latin typeface="Helvetica Neue"/>
            </a:endParaRPr>
          </a:p>
          <a:p>
            <a:pPr marL="114300" indent="0">
              <a:buNone/>
            </a:pPr>
            <a:endParaRPr lang="en-US" b="0" i="0" dirty="0">
              <a:solidFill>
                <a:srgbClr val="000000"/>
              </a:solidFill>
              <a:effectLst/>
              <a:latin typeface="Helvetica Neue"/>
            </a:endParaRPr>
          </a:p>
          <a:p>
            <a:pPr marL="114300" indent="0">
              <a:buNone/>
            </a:pPr>
            <a:endParaRPr lang="en-US" b="0" i="0" dirty="0">
              <a:solidFill>
                <a:srgbClr val="000000"/>
              </a:solidFill>
              <a:effectLst/>
              <a:latin typeface="Helvetica Neue"/>
            </a:endParaRPr>
          </a:p>
          <a:p>
            <a:pPr marL="114300" indent="0">
              <a:buNone/>
            </a:pPr>
            <a:r>
              <a:rPr lang="en-US" sz="1600" b="0" i="0" dirty="0">
                <a:solidFill>
                  <a:srgbClr val="000000"/>
                </a:solidFill>
                <a:effectLst/>
                <a:latin typeface="Helvetica Neue"/>
              </a:rPr>
              <a:t>1.The majority of the people are working in the roles such as Software engineers and software developers</a:t>
            </a:r>
          </a:p>
          <a:p>
            <a:pPr marL="114300" indent="0">
              <a:buNone/>
            </a:pPr>
            <a:r>
              <a:rPr lang="en-IN" sz="1600" dirty="0"/>
              <a:t>2.</a:t>
            </a:r>
            <a:r>
              <a:rPr lang="en-US" sz="1600" b="0" i="0" dirty="0">
                <a:solidFill>
                  <a:srgbClr val="000000"/>
                </a:solidFill>
                <a:effectLst/>
                <a:latin typeface="Helvetica Neue"/>
              </a:rPr>
              <a:t> The location with highest number of people working there is </a:t>
            </a:r>
            <a:r>
              <a:rPr lang="en-US" sz="1600" b="0" i="0" dirty="0" err="1">
                <a:solidFill>
                  <a:srgbClr val="000000"/>
                </a:solidFill>
                <a:effectLst/>
                <a:latin typeface="Helvetica Neue"/>
              </a:rPr>
              <a:t>banglore</a:t>
            </a:r>
            <a:r>
              <a:rPr lang="en-US" sz="1600" b="0" i="0" dirty="0">
                <a:solidFill>
                  <a:srgbClr val="000000"/>
                </a:solidFill>
                <a:effectLst/>
                <a:latin typeface="Helvetica Neue"/>
              </a:rPr>
              <a:t> and then </a:t>
            </a:r>
            <a:r>
              <a:rPr lang="en-US" sz="1600" b="0" i="0" dirty="0" err="1">
                <a:solidFill>
                  <a:srgbClr val="000000"/>
                </a:solidFill>
                <a:effectLst/>
                <a:latin typeface="Helvetica Neue"/>
              </a:rPr>
              <a:t>follwed</a:t>
            </a:r>
            <a:r>
              <a:rPr lang="en-US" sz="1600" b="0" i="0" dirty="0">
                <a:solidFill>
                  <a:srgbClr val="000000"/>
                </a:solidFill>
                <a:effectLst/>
                <a:latin typeface="Helvetica Neue"/>
              </a:rPr>
              <a:t> by other cities such as </a:t>
            </a:r>
            <a:r>
              <a:rPr lang="en-US" sz="1600" b="0" i="0" dirty="0" err="1">
                <a:solidFill>
                  <a:srgbClr val="000000"/>
                </a:solidFill>
                <a:effectLst/>
                <a:latin typeface="Helvetica Neue"/>
              </a:rPr>
              <a:t>noida</a:t>
            </a:r>
            <a:r>
              <a:rPr lang="en-US" sz="1600" b="0" i="0" dirty="0">
                <a:solidFill>
                  <a:srgbClr val="000000"/>
                </a:solidFill>
                <a:effectLst/>
                <a:latin typeface="Helvetica Neue"/>
              </a:rPr>
              <a:t> , </a:t>
            </a:r>
            <a:r>
              <a:rPr lang="en-US" sz="1600" b="0" i="0" dirty="0" err="1">
                <a:solidFill>
                  <a:srgbClr val="000000"/>
                </a:solidFill>
                <a:effectLst/>
                <a:latin typeface="Helvetica Neue"/>
              </a:rPr>
              <a:t>hyderabad</a:t>
            </a:r>
            <a:r>
              <a:rPr lang="en-US" sz="1600" b="0" i="0" dirty="0">
                <a:solidFill>
                  <a:srgbClr val="000000"/>
                </a:solidFill>
                <a:effectLst/>
                <a:latin typeface="Helvetica Neue"/>
              </a:rPr>
              <a:t>, </a:t>
            </a:r>
            <a:r>
              <a:rPr lang="en-US" sz="1600" b="0" i="0" dirty="0" err="1">
                <a:solidFill>
                  <a:srgbClr val="000000"/>
                </a:solidFill>
                <a:effectLst/>
                <a:latin typeface="Helvetica Neue"/>
              </a:rPr>
              <a:t>pune</a:t>
            </a:r>
            <a:r>
              <a:rPr lang="en-US" sz="1600" b="0" i="0" dirty="0">
                <a:solidFill>
                  <a:srgbClr val="000000"/>
                </a:solidFill>
                <a:effectLst/>
                <a:latin typeface="Helvetica Neue"/>
              </a:rPr>
              <a:t> and </a:t>
            </a:r>
            <a:r>
              <a:rPr lang="en-US" sz="1600" b="0" i="0" dirty="0" err="1">
                <a:solidFill>
                  <a:srgbClr val="000000"/>
                </a:solidFill>
                <a:effectLst/>
                <a:latin typeface="Helvetica Neue"/>
              </a:rPr>
              <a:t>chennai</a:t>
            </a:r>
            <a:endParaRPr lang="en-US" sz="1600" b="0" i="0" dirty="0">
              <a:solidFill>
                <a:srgbClr val="000000"/>
              </a:solidFill>
              <a:effectLst/>
              <a:latin typeface="Helvetica Neue"/>
            </a:endParaRPr>
          </a:p>
          <a:p>
            <a:pPr marL="114300" indent="0">
              <a:buNone/>
            </a:pPr>
            <a:endParaRPr lang="en-IN" dirty="0"/>
          </a:p>
        </p:txBody>
      </p:sp>
      <p:pic>
        <p:nvPicPr>
          <p:cNvPr id="5" name="Picture 4">
            <a:extLst>
              <a:ext uri="{FF2B5EF4-FFF2-40B4-BE49-F238E27FC236}">
                <a16:creationId xmlns:a16="http://schemas.microsoft.com/office/drawing/2014/main" id="{D11306FA-7FE9-E003-46A4-93D0805FF96A}"/>
              </a:ext>
            </a:extLst>
          </p:cNvPr>
          <p:cNvPicPr>
            <a:picLocks noChangeAspect="1"/>
          </p:cNvPicPr>
          <p:nvPr/>
        </p:nvPicPr>
        <p:blipFill rotWithShape="1">
          <a:blip r:embed="rId2"/>
          <a:srcRect b="17557"/>
          <a:stretch/>
        </p:blipFill>
        <p:spPr>
          <a:xfrm>
            <a:off x="1021115" y="1542379"/>
            <a:ext cx="5074885" cy="3033023"/>
          </a:xfrm>
          <a:prstGeom prst="rect">
            <a:avLst/>
          </a:prstGeom>
        </p:spPr>
      </p:pic>
      <p:pic>
        <p:nvPicPr>
          <p:cNvPr id="7" name="Picture 6">
            <a:extLst>
              <a:ext uri="{FF2B5EF4-FFF2-40B4-BE49-F238E27FC236}">
                <a16:creationId xmlns:a16="http://schemas.microsoft.com/office/drawing/2014/main" id="{9F666C24-6E52-237F-6E33-1D0B100FBAB8}"/>
              </a:ext>
            </a:extLst>
          </p:cNvPr>
          <p:cNvPicPr>
            <a:picLocks noChangeAspect="1"/>
          </p:cNvPicPr>
          <p:nvPr/>
        </p:nvPicPr>
        <p:blipFill>
          <a:blip r:embed="rId3"/>
          <a:stretch>
            <a:fillRect/>
          </a:stretch>
        </p:blipFill>
        <p:spPr>
          <a:xfrm>
            <a:off x="6096000" y="1542379"/>
            <a:ext cx="4592877" cy="3033023"/>
          </a:xfrm>
          <a:prstGeom prst="rect">
            <a:avLst/>
          </a:prstGeom>
        </p:spPr>
      </p:pic>
    </p:spTree>
    <p:extLst>
      <p:ext uri="{BB962C8B-B14F-4D97-AF65-F5344CB8AC3E}">
        <p14:creationId xmlns:p14="http://schemas.microsoft.com/office/powerpoint/2010/main" val="1227318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16A850BF-32B4-2F82-C128-E3DDF804CE08}"/>
              </a:ext>
            </a:extLst>
          </p:cNvPr>
          <p:cNvSpPr>
            <a:spLocks noGrp="1"/>
          </p:cNvSpPr>
          <p:nvPr>
            <p:ph type="body" idx="1"/>
          </p:nvPr>
        </p:nvSpPr>
        <p:spPr>
          <a:xfrm>
            <a:off x="839788" y="448707"/>
            <a:ext cx="5157787" cy="823912"/>
          </a:xfrm>
        </p:spPr>
        <p:txBody>
          <a:bodyPr>
            <a:normAutofit/>
          </a:bodyPr>
          <a:lstStyle/>
          <a:p>
            <a:r>
              <a:rPr lang="en-IN" sz="3200" dirty="0"/>
              <a:t>Gender</a:t>
            </a:r>
          </a:p>
        </p:txBody>
      </p:sp>
      <p:sp>
        <p:nvSpPr>
          <p:cNvPr id="15" name="Text Placeholder 14">
            <a:extLst>
              <a:ext uri="{FF2B5EF4-FFF2-40B4-BE49-F238E27FC236}">
                <a16:creationId xmlns:a16="http://schemas.microsoft.com/office/drawing/2014/main" id="{868C6C32-C6A5-1EBA-F557-F619574A185A}"/>
              </a:ext>
            </a:extLst>
          </p:cNvPr>
          <p:cNvSpPr>
            <a:spLocks noGrp="1"/>
          </p:cNvSpPr>
          <p:nvPr>
            <p:ph type="body" idx="2"/>
          </p:nvPr>
        </p:nvSpPr>
        <p:spPr>
          <a:xfrm>
            <a:off x="839788" y="1498862"/>
            <a:ext cx="5157787" cy="4690801"/>
          </a:xfrm>
        </p:spPr>
        <p:txBody>
          <a:bodyPr>
            <a:normAutofit/>
          </a:bodyPr>
          <a:lstStyle/>
          <a:p>
            <a:r>
              <a:rPr lang="en-IN" sz="2400" dirty="0"/>
              <a:t>There are more percentage of males.</a:t>
            </a:r>
          </a:p>
        </p:txBody>
      </p:sp>
      <p:sp>
        <p:nvSpPr>
          <p:cNvPr id="16" name="Text Placeholder 15">
            <a:extLst>
              <a:ext uri="{FF2B5EF4-FFF2-40B4-BE49-F238E27FC236}">
                <a16:creationId xmlns:a16="http://schemas.microsoft.com/office/drawing/2014/main" id="{0A27152E-B3D6-DCBE-19E1-AE64B5B15453}"/>
              </a:ext>
            </a:extLst>
          </p:cNvPr>
          <p:cNvSpPr>
            <a:spLocks noGrp="1"/>
          </p:cNvSpPr>
          <p:nvPr>
            <p:ph type="body" idx="3"/>
          </p:nvPr>
        </p:nvSpPr>
        <p:spPr>
          <a:xfrm>
            <a:off x="6096000" y="448707"/>
            <a:ext cx="5183188" cy="823912"/>
          </a:xfrm>
        </p:spPr>
        <p:txBody>
          <a:bodyPr>
            <a:normAutofit/>
          </a:bodyPr>
          <a:lstStyle/>
          <a:p>
            <a:r>
              <a:rPr lang="en-IN" sz="3200" dirty="0"/>
              <a:t>College Tier</a:t>
            </a:r>
          </a:p>
        </p:txBody>
      </p:sp>
      <p:sp>
        <p:nvSpPr>
          <p:cNvPr id="17" name="Text Placeholder 16">
            <a:extLst>
              <a:ext uri="{FF2B5EF4-FFF2-40B4-BE49-F238E27FC236}">
                <a16:creationId xmlns:a16="http://schemas.microsoft.com/office/drawing/2014/main" id="{A67449D8-646C-09F5-BC39-594A2171CCA1}"/>
              </a:ext>
            </a:extLst>
          </p:cNvPr>
          <p:cNvSpPr>
            <a:spLocks noGrp="1"/>
          </p:cNvSpPr>
          <p:nvPr>
            <p:ph type="body" idx="4"/>
          </p:nvPr>
        </p:nvSpPr>
        <p:spPr>
          <a:xfrm>
            <a:off x="6172200" y="1498862"/>
            <a:ext cx="5183188" cy="4690801"/>
          </a:xfrm>
        </p:spPr>
        <p:txBody>
          <a:bodyPr>
            <a:normAutofit/>
          </a:bodyPr>
          <a:lstStyle/>
          <a:p>
            <a:pPr marL="114300" indent="0">
              <a:buNone/>
            </a:pPr>
            <a:r>
              <a:rPr lang="en-IN" sz="2400" dirty="0"/>
              <a:t>Most of the candidates are from tier 2 colleges.</a:t>
            </a:r>
          </a:p>
        </p:txBody>
      </p:sp>
      <p:pic>
        <p:nvPicPr>
          <p:cNvPr id="10" name="Picture 9">
            <a:extLst>
              <a:ext uri="{FF2B5EF4-FFF2-40B4-BE49-F238E27FC236}">
                <a16:creationId xmlns:a16="http://schemas.microsoft.com/office/drawing/2014/main" id="{7EA30AAC-5430-CA34-D28A-A62DB35A9D24}"/>
              </a:ext>
            </a:extLst>
          </p:cNvPr>
          <p:cNvPicPr>
            <a:picLocks noChangeAspect="1"/>
          </p:cNvPicPr>
          <p:nvPr/>
        </p:nvPicPr>
        <p:blipFill>
          <a:blip r:embed="rId2"/>
          <a:stretch>
            <a:fillRect/>
          </a:stretch>
        </p:blipFill>
        <p:spPr>
          <a:xfrm>
            <a:off x="1284756" y="2578004"/>
            <a:ext cx="3589331" cy="3398815"/>
          </a:xfrm>
          <a:prstGeom prst="rect">
            <a:avLst/>
          </a:prstGeom>
        </p:spPr>
      </p:pic>
      <p:pic>
        <p:nvPicPr>
          <p:cNvPr id="19" name="Picture 18">
            <a:extLst>
              <a:ext uri="{FF2B5EF4-FFF2-40B4-BE49-F238E27FC236}">
                <a16:creationId xmlns:a16="http://schemas.microsoft.com/office/drawing/2014/main" id="{90CBF95F-4F1F-4B9C-4EF1-8F0CFA9A8773}"/>
              </a:ext>
            </a:extLst>
          </p:cNvPr>
          <p:cNvPicPr>
            <a:picLocks noChangeAspect="1"/>
          </p:cNvPicPr>
          <p:nvPr/>
        </p:nvPicPr>
        <p:blipFill>
          <a:blip r:embed="rId3"/>
          <a:stretch>
            <a:fillRect/>
          </a:stretch>
        </p:blipFill>
        <p:spPr>
          <a:xfrm>
            <a:off x="6996410" y="2578004"/>
            <a:ext cx="3779848" cy="3238781"/>
          </a:xfrm>
          <a:prstGeom prst="rect">
            <a:avLst/>
          </a:prstGeom>
        </p:spPr>
      </p:pic>
    </p:spTree>
    <p:extLst>
      <p:ext uri="{BB962C8B-B14F-4D97-AF65-F5344CB8AC3E}">
        <p14:creationId xmlns:p14="http://schemas.microsoft.com/office/powerpoint/2010/main" val="313682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86E768-0517-FA41-8F94-BDF08FED26CD}"/>
              </a:ext>
            </a:extLst>
          </p:cNvPr>
          <p:cNvSpPr>
            <a:spLocks noGrp="1"/>
          </p:cNvSpPr>
          <p:nvPr>
            <p:ph type="body" idx="1"/>
          </p:nvPr>
        </p:nvSpPr>
        <p:spPr>
          <a:xfrm>
            <a:off x="839787" y="668337"/>
            <a:ext cx="5157787" cy="823912"/>
          </a:xfrm>
        </p:spPr>
        <p:txBody>
          <a:bodyPr>
            <a:normAutofit/>
          </a:bodyPr>
          <a:lstStyle/>
          <a:p>
            <a:r>
              <a:rPr lang="en-IN" sz="3200" dirty="0"/>
              <a:t>Degree</a:t>
            </a:r>
          </a:p>
        </p:txBody>
      </p:sp>
      <p:sp>
        <p:nvSpPr>
          <p:cNvPr id="5" name="Text Placeholder 4">
            <a:extLst>
              <a:ext uri="{FF2B5EF4-FFF2-40B4-BE49-F238E27FC236}">
                <a16:creationId xmlns:a16="http://schemas.microsoft.com/office/drawing/2014/main" id="{97D18A55-C375-F049-5FD5-1A65986F5AC7}"/>
              </a:ext>
            </a:extLst>
          </p:cNvPr>
          <p:cNvSpPr>
            <a:spLocks noGrp="1"/>
          </p:cNvSpPr>
          <p:nvPr>
            <p:ph type="body" idx="3"/>
          </p:nvPr>
        </p:nvSpPr>
        <p:spPr>
          <a:xfrm>
            <a:off x="6096000" y="668337"/>
            <a:ext cx="5183188" cy="823912"/>
          </a:xfrm>
        </p:spPr>
        <p:txBody>
          <a:bodyPr>
            <a:normAutofit/>
          </a:bodyPr>
          <a:lstStyle/>
          <a:p>
            <a:r>
              <a:rPr lang="en-IN" sz="3200" dirty="0"/>
              <a:t>Designation</a:t>
            </a:r>
          </a:p>
        </p:txBody>
      </p:sp>
      <p:sp>
        <p:nvSpPr>
          <p:cNvPr id="6" name="Text Placeholder 5">
            <a:extLst>
              <a:ext uri="{FF2B5EF4-FFF2-40B4-BE49-F238E27FC236}">
                <a16:creationId xmlns:a16="http://schemas.microsoft.com/office/drawing/2014/main" id="{1A7CB94D-8E36-727A-70CC-CD835D1B7575}"/>
              </a:ext>
            </a:extLst>
          </p:cNvPr>
          <p:cNvSpPr>
            <a:spLocks noGrp="1"/>
          </p:cNvSpPr>
          <p:nvPr>
            <p:ph type="body" idx="4"/>
          </p:nvPr>
        </p:nvSpPr>
        <p:spPr>
          <a:xfrm>
            <a:off x="6172200" y="1734532"/>
            <a:ext cx="5183188" cy="4455131"/>
          </a:xfrm>
        </p:spPr>
        <p:txBody>
          <a:bodyPr>
            <a:normAutofit/>
          </a:bodyPr>
          <a:lstStyle/>
          <a:p>
            <a:r>
              <a:rPr lang="en-IN" sz="2400" dirty="0"/>
              <a:t>Most of the people are working as software engineers.</a:t>
            </a:r>
          </a:p>
        </p:txBody>
      </p:sp>
      <p:sp>
        <p:nvSpPr>
          <p:cNvPr id="7" name="Title 1">
            <a:extLst>
              <a:ext uri="{FF2B5EF4-FFF2-40B4-BE49-F238E27FC236}">
                <a16:creationId xmlns:a16="http://schemas.microsoft.com/office/drawing/2014/main" id="{6D31AE10-4FE7-D7F6-CB7F-A24871BC3905}"/>
              </a:ext>
            </a:extLst>
          </p:cNvPr>
          <p:cNvSpPr>
            <a:spLocks noGrp="1"/>
          </p:cNvSpPr>
          <p:nvPr>
            <p:ph type="body" idx="2"/>
          </p:nvPr>
        </p:nvSpPr>
        <p:spPr>
          <a:xfrm>
            <a:off x="839788" y="1734532"/>
            <a:ext cx="5157787" cy="4455131"/>
          </a:xfrm>
        </p:spPr>
        <p:txBody>
          <a:bodyPr>
            <a:normAutofit/>
          </a:bodyPr>
          <a:lstStyle/>
          <a:p>
            <a:r>
              <a:rPr lang="en-IN" sz="2400" dirty="0"/>
              <a:t>Most of the people are from B.TECH and B.E</a:t>
            </a:r>
          </a:p>
        </p:txBody>
      </p:sp>
      <p:pic>
        <p:nvPicPr>
          <p:cNvPr id="9" name="Picture 8">
            <a:extLst>
              <a:ext uri="{FF2B5EF4-FFF2-40B4-BE49-F238E27FC236}">
                <a16:creationId xmlns:a16="http://schemas.microsoft.com/office/drawing/2014/main" id="{1FDD298E-483F-C7BB-FD77-BA406949BC02}"/>
              </a:ext>
            </a:extLst>
          </p:cNvPr>
          <p:cNvPicPr>
            <a:picLocks noChangeAspect="1"/>
          </p:cNvPicPr>
          <p:nvPr/>
        </p:nvPicPr>
        <p:blipFill>
          <a:blip r:embed="rId2"/>
          <a:stretch>
            <a:fillRect/>
          </a:stretch>
        </p:blipFill>
        <p:spPr>
          <a:xfrm>
            <a:off x="1013396" y="3056102"/>
            <a:ext cx="4810567" cy="2743438"/>
          </a:xfrm>
          <a:prstGeom prst="rect">
            <a:avLst/>
          </a:prstGeom>
        </p:spPr>
      </p:pic>
      <p:pic>
        <p:nvPicPr>
          <p:cNvPr id="11" name="Picture 10">
            <a:extLst>
              <a:ext uri="{FF2B5EF4-FFF2-40B4-BE49-F238E27FC236}">
                <a16:creationId xmlns:a16="http://schemas.microsoft.com/office/drawing/2014/main" id="{EA42686C-F90E-9C6C-BEB7-22FBDE15A61E}"/>
              </a:ext>
            </a:extLst>
          </p:cNvPr>
          <p:cNvPicPr>
            <a:picLocks noChangeAspect="1"/>
          </p:cNvPicPr>
          <p:nvPr/>
        </p:nvPicPr>
        <p:blipFill>
          <a:blip r:embed="rId3"/>
          <a:stretch>
            <a:fillRect/>
          </a:stretch>
        </p:blipFill>
        <p:spPr>
          <a:xfrm>
            <a:off x="6096000" y="2818615"/>
            <a:ext cx="5256212" cy="3226022"/>
          </a:xfrm>
          <a:prstGeom prst="rect">
            <a:avLst/>
          </a:prstGeom>
        </p:spPr>
      </p:pic>
    </p:spTree>
    <p:extLst>
      <p:ext uri="{BB962C8B-B14F-4D97-AF65-F5344CB8AC3E}">
        <p14:creationId xmlns:p14="http://schemas.microsoft.com/office/powerpoint/2010/main" val="78080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FB0D0A-4923-4952-C88E-770E77AB388C}"/>
              </a:ext>
            </a:extLst>
          </p:cNvPr>
          <p:cNvSpPr>
            <a:spLocks noGrp="1"/>
          </p:cNvSpPr>
          <p:nvPr>
            <p:ph type="body" idx="1"/>
          </p:nvPr>
        </p:nvSpPr>
        <p:spPr>
          <a:xfrm>
            <a:off x="733966" y="512239"/>
            <a:ext cx="5157787" cy="823912"/>
          </a:xfrm>
        </p:spPr>
        <p:txBody>
          <a:bodyPr>
            <a:normAutofit/>
          </a:bodyPr>
          <a:lstStyle/>
          <a:p>
            <a:r>
              <a:rPr lang="en-IN" sz="3200" dirty="0"/>
              <a:t>Location of Jobs</a:t>
            </a:r>
          </a:p>
        </p:txBody>
      </p:sp>
      <p:sp>
        <p:nvSpPr>
          <p:cNvPr id="4" name="Text Placeholder 3">
            <a:extLst>
              <a:ext uri="{FF2B5EF4-FFF2-40B4-BE49-F238E27FC236}">
                <a16:creationId xmlns:a16="http://schemas.microsoft.com/office/drawing/2014/main" id="{43429134-F5EA-36B8-BD28-7BB20B03EBAB}"/>
              </a:ext>
            </a:extLst>
          </p:cNvPr>
          <p:cNvSpPr>
            <a:spLocks noGrp="1"/>
          </p:cNvSpPr>
          <p:nvPr>
            <p:ph type="body" idx="2"/>
          </p:nvPr>
        </p:nvSpPr>
        <p:spPr>
          <a:xfrm>
            <a:off x="733967" y="1451729"/>
            <a:ext cx="5226462" cy="4737934"/>
          </a:xfrm>
        </p:spPr>
        <p:txBody>
          <a:bodyPr/>
          <a:lstStyle/>
          <a:p>
            <a:r>
              <a:rPr lang="en-IN" sz="2400" dirty="0"/>
              <a:t>Some of the popular locations are Bangalore , Noida and Hyderabad</a:t>
            </a:r>
            <a:r>
              <a:rPr lang="en-IN" dirty="0"/>
              <a:t>.</a:t>
            </a:r>
          </a:p>
        </p:txBody>
      </p:sp>
      <p:sp>
        <p:nvSpPr>
          <p:cNvPr id="5" name="Text Placeholder 4">
            <a:extLst>
              <a:ext uri="{FF2B5EF4-FFF2-40B4-BE49-F238E27FC236}">
                <a16:creationId xmlns:a16="http://schemas.microsoft.com/office/drawing/2014/main" id="{01D635BC-3D42-0112-F344-983B5D690CE5}"/>
              </a:ext>
            </a:extLst>
          </p:cNvPr>
          <p:cNvSpPr>
            <a:spLocks noGrp="1"/>
          </p:cNvSpPr>
          <p:nvPr>
            <p:ph type="body" idx="3"/>
          </p:nvPr>
        </p:nvSpPr>
        <p:spPr>
          <a:xfrm>
            <a:off x="6172200" y="512239"/>
            <a:ext cx="5183188" cy="823912"/>
          </a:xfrm>
        </p:spPr>
        <p:txBody>
          <a:bodyPr>
            <a:normAutofit/>
          </a:bodyPr>
          <a:lstStyle/>
          <a:p>
            <a:r>
              <a:rPr lang="en-IN" sz="3200" dirty="0"/>
              <a:t>Specialization</a:t>
            </a:r>
          </a:p>
        </p:txBody>
      </p:sp>
      <p:sp>
        <p:nvSpPr>
          <p:cNvPr id="6" name="Text Placeholder 5">
            <a:extLst>
              <a:ext uri="{FF2B5EF4-FFF2-40B4-BE49-F238E27FC236}">
                <a16:creationId xmlns:a16="http://schemas.microsoft.com/office/drawing/2014/main" id="{162805B6-2C0E-56E3-FDF7-A3962BDDAB5E}"/>
              </a:ext>
            </a:extLst>
          </p:cNvPr>
          <p:cNvSpPr>
            <a:spLocks noGrp="1"/>
          </p:cNvSpPr>
          <p:nvPr>
            <p:ph type="body" idx="4"/>
          </p:nvPr>
        </p:nvSpPr>
        <p:spPr>
          <a:xfrm>
            <a:off x="6172200" y="1451729"/>
            <a:ext cx="5183188" cy="4737934"/>
          </a:xfrm>
        </p:spPr>
        <p:txBody>
          <a:bodyPr/>
          <a:lstStyle/>
          <a:p>
            <a:r>
              <a:rPr lang="en-IN" sz="2400" dirty="0"/>
              <a:t>Most of the people are specialized ECE,CSE and IT</a:t>
            </a:r>
            <a:r>
              <a:rPr lang="en-IN" dirty="0"/>
              <a:t>.</a:t>
            </a:r>
          </a:p>
        </p:txBody>
      </p:sp>
      <p:pic>
        <p:nvPicPr>
          <p:cNvPr id="8" name="Picture 7">
            <a:extLst>
              <a:ext uri="{FF2B5EF4-FFF2-40B4-BE49-F238E27FC236}">
                <a16:creationId xmlns:a16="http://schemas.microsoft.com/office/drawing/2014/main" id="{26BD8CCC-276B-2051-4057-967E612D2C55}"/>
              </a:ext>
            </a:extLst>
          </p:cNvPr>
          <p:cNvPicPr>
            <a:picLocks noChangeAspect="1"/>
          </p:cNvPicPr>
          <p:nvPr/>
        </p:nvPicPr>
        <p:blipFill>
          <a:blip r:embed="rId2"/>
          <a:stretch>
            <a:fillRect/>
          </a:stretch>
        </p:blipFill>
        <p:spPr>
          <a:xfrm>
            <a:off x="905655" y="2580102"/>
            <a:ext cx="5087699" cy="3492281"/>
          </a:xfrm>
          <a:prstGeom prst="rect">
            <a:avLst/>
          </a:prstGeom>
        </p:spPr>
      </p:pic>
      <p:pic>
        <p:nvPicPr>
          <p:cNvPr id="10" name="Picture 9">
            <a:extLst>
              <a:ext uri="{FF2B5EF4-FFF2-40B4-BE49-F238E27FC236}">
                <a16:creationId xmlns:a16="http://schemas.microsoft.com/office/drawing/2014/main" id="{F09BB26F-264D-E706-FCB2-5C3443055BA4}"/>
              </a:ext>
            </a:extLst>
          </p:cNvPr>
          <p:cNvPicPr>
            <a:picLocks noChangeAspect="1"/>
          </p:cNvPicPr>
          <p:nvPr/>
        </p:nvPicPr>
        <p:blipFill>
          <a:blip r:embed="rId3"/>
          <a:stretch>
            <a:fillRect/>
          </a:stretch>
        </p:blipFill>
        <p:spPr>
          <a:xfrm>
            <a:off x="6095999" y="2580101"/>
            <a:ext cx="5362034" cy="3198529"/>
          </a:xfrm>
          <a:prstGeom prst="rect">
            <a:avLst/>
          </a:prstGeom>
        </p:spPr>
      </p:pic>
    </p:spTree>
    <p:extLst>
      <p:ext uri="{BB962C8B-B14F-4D97-AF65-F5344CB8AC3E}">
        <p14:creationId xmlns:p14="http://schemas.microsoft.com/office/powerpoint/2010/main" val="1922541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191E-26E6-6A05-13D0-E111594B2FDF}"/>
              </a:ext>
            </a:extLst>
          </p:cNvPr>
          <p:cNvSpPr>
            <a:spLocks noGrp="1"/>
          </p:cNvSpPr>
          <p:nvPr>
            <p:ph type="title"/>
          </p:nvPr>
        </p:nvSpPr>
        <p:spPr>
          <a:xfrm>
            <a:off x="839788" y="365126"/>
            <a:ext cx="10515600" cy="1166056"/>
          </a:xfrm>
        </p:spPr>
        <p:txBody>
          <a:bodyPr/>
          <a:lstStyle/>
          <a:p>
            <a:r>
              <a:rPr lang="en-IN" dirty="0"/>
              <a:t>Salary Analysis</a:t>
            </a:r>
          </a:p>
        </p:txBody>
      </p:sp>
      <p:sp>
        <p:nvSpPr>
          <p:cNvPr id="4" name="Text Placeholder 3">
            <a:extLst>
              <a:ext uri="{FF2B5EF4-FFF2-40B4-BE49-F238E27FC236}">
                <a16:creationId xmlns:a16="http://schemas.microsoft.com/office/drawing/2014/main" id="{C32AEFF2-7B52-F78E-5705-A44F4948831D}"/>
              </a:ext>
            </a:extLst>
          </p:cNvPr>
          <p:cNvSpPr>
            <a:spLocks noGrp="1"/>
          </p:cNvSpPr>
          <p:nvPr>
            <p:ph type="body" idx="2"/>
          </p:nvPr>
        </p:nvSpPr>
        <p:spPr>
          <a:xfrm>
            <a:off x="839788" y="1690688"/>
            <a:ext cx="5157787" cy="4498975"/>
          </a:xfrm>
        </p:spPr>
        <p:txBody>
          <a:bodyPr>
            <a:normAutofit/>
          </a:bodyPr>
          <a:lstStyle/>
          <a:p>
            <a:pPr marL="114300" indent="0">
              <a:buNone/>
            </a:pPr>
            <a:r>
              <a:rPr lang="en-US" sz="2000" b="0" i="0" dirty="0">
                <a:solidFill>
                  <a:srgbClr val="000000"/>
                </a:solidFill>
                <a:effectLst/>
                <a:latin typeface="Helvetica Neue"/>
              </a:rPr>
              <a:t>The measures of central tendency (mean, median, and mode) are approximately equal.</a:t>
            </a:r>
            <a:endParaRPr lang="en-IN" sz="2000" dirty="0"/>
          </a:p>
        </p:txBody>
      </p:sp>
      <p:sp>
        <p:nvSpPr>
          <p:cNvPr id="6" name="Text Placeholder 5">
            <a:extLst>
              <a:ext uri="{FF2B5EF4-FFF2-40B4-BE49-F238E27FC236}">
                <a16:creationId xmlns:a16="http://schemas.microsoft.com/office/drawing/2014/main" id="{E19152F0-132C-6B89-665E-A710C606F4B6}"/>
              </a:ext>
            </a:extLst>
          </p:cNvPr>
          <p:cNvSpPr>
            <a:spLocks noGrp="1"/>
          </p:cNvSpPr>
          <p:nvPr>
            <p:ph type="body" idx="4"/>
          </p:nvPr>
        </p:nvSpPr>
        <p:spPr>
          <a:xfrm>
            <a:off x="6172200" y="1690688"/>
            <a:ext cx="5183188" cy="4498975"/>
          </a:xfrm>
        </p:spPr>
        <p:txBody>
          <a:bodyPr/>
          <a:lstStyle/>
          <a:p>
            <a:r>
              <a:rPr lang="en-US" sz="2000" b="0" i="0" dirty="0">
                <a:solidFill>
                  <a:srgbClr val="000000"/>
                </a:solidFill>
                <a:effectLst/>
                <a:latin typeface="Helvetica Neue"/>
              </a:rPr>
              <a:t>There is a notable concentration of data points with high salaries, as depicted by the box plot</a:t>
            </a:r>
            <a:r>
              <a:rPr lang="en-US" b="0" i="0" dirty="0">
                <a:solidFill>
                  <a:srgbClr val="000000"/>
                </a:solidFill>
                <a:effectLst/>
                <a:latin typeface="Helvetica Neue"/>
              </a:rPr>
              <a:t>.</a:t>
            </a:r>
            <a:endParaRPr lang="en-IN" dirty="0"/>
          </a:p>
        </p:txBody>
      </p:sp>
      <p:pic>
        <p:nvPicPr>
          <p:cNvPr id="8" name="Picture 7">
            <a:extLst>
              <a:ext uri="{FF2B5EF4-FFF2-40B4-BE49-F238E27FC236}">
                <a16:creationId xmlns:a16="http://schemas.microsoft.com/office/drawing/2014/main" id="{29DECF69-E0CD-F6DB-FA66-867D077754CB}"/>
              </a:ext>
            </a:extLst>
          </p:cNvPr>
          <p:cNvPicPr>
            <a:picLocks noChangeAspect="1"/>
          </p:cNvPicPr>
          <p:nvPr/>
        </p:nvPicPr>
        <p:blipFill>
          <a:blip r:embed="rId2"/>
          <a:stretch>
            <a:fillRect/>
          </a:stretch>
        </p:blipFill>
        <p:spPr>
          <a:xfrm>
            <a:off x="966820" y="2941163"/>
            <a:ext cx="4348393" cy="3408007"/>
          </a:xfrm>
          <a:prstGeom prst="rect">
            <a:avLst/>
          </a:prstGeom>
        </p:spPr>
      </p:pic>
      <p:pic>
        <p:nvPicPr>
          <p:cNvPr id="10" name="Picture 9">
            <a:extLst>
              <a:ext uri="{FF2B5EF4-FFF2-40B4-BE49-F238E27FC236}">
                <a16:creationId xmlns:a16="http://schemas.microsoft.com/office/drawing/2014/main" id="{CAB1F205-3B15-CB22-3947-E622516DD397}"/>
              </a:ext>
            </a:extLst>
          </p:cNvPr>
          <p:cNvPicPr>
            <a:picLocks noChangeAspect="1"/>
          </p:cNvPicPr>
          <p:nvPr/>
        </p:nvPicPr>
        <p:blipFill>
          <a:blip r:embed="rId3"/>
          <a:stretch>
            <a:fillRect/>
          </a:stretch>
        </p:blipFill>
        <p:spPr>
          <a:xfrm>
            <a:off x="6721376" y="3101418"/>
            <a:ext cx="4808637" cy="2950589"/>
          </a:xfrm>
          <a:prstGeom prst="rect">
            <a:avLst/>
          </a:prstGeom>
        </p:spPr>
      </p:pic>
    </p:spTree>
    <p:extLst>
      <p:ext uri="{BB962C8B-B14F-4D97-AF65-F5344CB8AC3E}">
        <p14:creationId xmlns:p14="http://schemas.microsoft.com/office/powerpoint/2010/main" val="41398568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754</Words>
  <Application>Microsoft Office PowerPoint</Application>
  <PresentationFormat>Widescreen</PresentationFormat>
  <Paragraphs>90</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Helvetica Neue</vt:lpstr>
      <vt:lpstr>Arial</vt:lpstr>
      <vt:lpstr>Lato Black</vt:lpstr>
      <vt:lpstr>Libre Baskerville</vt:lpstr>
      <vt:lpstr>Calibri</vt:lpstr>
      <vt:lpstr>-apple-system</vt:lpstr>
      <vt:lpstr>Office Theme</vt:lpstr>
      <vt:lpstr>PowerPoint Presentation</vt:lpstr>
      <vt:lpstr>PowerPoint Presentation</vt:lpstr>
      <vt:lpstr>Objective</vt:lpstr>
      <vt:lpstr>Data Cleaning</vt:lpstr>
      <vt:lpstr>Univariate Analysis</vt:lpstr>
      <vt:lpstr>PowerPoint Presentation</vt:lpstr>
      <vt:lpstr>PowerPoint Presentation</vt:lpstr>
      <vt:lpstr>PowerPoint Presentation</vt:lpstr>
      <vt:lpstr>Salary Analysis</vt:lpstr>
      <vt:lpstr>PowerPoint Presentation</vt:lpstr>
      <vt:lpstr>Gender vs Salary</vt:lpstr>
      <vt:lpstr>Avg Salary vs Designations</vt:lpstr>
      <vt:lpstr>Salary vs Age</vt:lpstr>
      <vt:lpstr>Salary vs 10th,12th percentage and collegegpa</vt:lpstr>
      <vt:lpstr>Salary vs English, quants, logical</vt:lpstr>
      <vt:lpstr>Gender vs Specialization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sai spandhana</cp:lastModifiedBy>
  <cp:revision>3</cp:revision>
  <dcterms:created xsi:type="dcterms:W3CDTF">2021-02-16T05:19:01Z</dcterms:created>
  <dcterms:modified xsi:type="dcterms:W3CDTF">2024-03-11T19:06:37Z</dcterms:modified>
</cp:coreProperties>
</file>