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6" r:id="rId9"/>
    <p:sldId id="262"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6F75A7-9FDB-4393-A02E-D551E6199769}"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5DBF-89F1-4C8B-B125-5522108825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839A2BA-99C1-4447-A883-F7EC28FD6880}" type="datetimeFigureOut">
              <a:rPr lang="en-US" smtClean="0"/>
              <a:t>10/14/2017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849F2A4-E2C3-49E8-9D0C-7E8EC6AF48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0438" y="2670131"/>
            <a:ext cx="12192000" cy="13849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1F6F75A7-9FDB-4393-A02E-D551E6199769}" type="datetimeFigureOut">
              <a:rPr lang="en-US" smtClean="0"/>
              <a:t>10/14/2017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55DBF-89F1-4C8B-B125-552210882576}" type="slidenum">
              <a:rPr lang="en-US" smtClean="0"/>
              <a:t>‹#›</a:t>
            </a:fld>
            <a:endParaRPr lang="en-US"/>
          </a:p>
        </p:txBody>
      </p:sp>
      <p:sp>
        <p:nvSpPr>
          <p:cNvPr id="7" name="Rectangle 6"/>
          <p:cNvSpPr/>
          <p:nvPr/>
        </p:nvSpPr>
        <p:spPr>
          <a:xfrm>
            <a:off x="0" y="2217107"/>
            <a:ext cx="12192000" cy="13849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7616" y="4565718"/>
            <a:ext cx="1916767" cy="1427378"/>
          </a:xfrm>
          <a:prstGeom prst="rect">
            <a:avLst/>
          </a:prstGeom>
        </p:spPr>
      </p:pic>
      <p:sp>
        <p:nvSpPr>
          <p:cNvPr id="9" name="Title 1"/>
          <p:cNvSpPr>
            <a:spLocks noGrp="1"/>
          </p:cNvSpPr>
          <p:nvPr>
            <p:ph type="title"/>
          </p:nvPr>
        </p:nvSpPr>
        <p:spPr>
          <a:xfrm>
            <a:off x="827762" y="2234631"/>
            <a:ext cx="10515600" cy="1325563"/>
          </a:xfrm>
        </p:spPr>
        <p:txBody>
          <a:bodyPr/>
          <a:lstStyle>
            <a:lvl1pPr algn="ctr">
              <a:defRPr>
                <a:solidFill>
                  <a:schemeClr val="bg1"/>
                </a:solidFill>
              </a:defRPr>
            </a:lvl1pPr>
          </a:lstStyle>
          <a:p>
            <a:r>
              <a:rPr lang="en-US"/>
              <a:t>Click to edit Master title style</a:t>
            </a:r>
          </a:p>
        </p:txBody>
      </p:sp>
      <p:sp>
        <p:nvSpPr>
          <p:cNvPr id="10"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30"/>
          <p:cNvSpPr>
            <a:spLocks noChangeArrowheads="1"/>
          </p:cNvSpPr>
          <p:nvPr/>
        </p:nvSpPr>
        <p:spPr bwMode="auto">
          <a:xfrm>
            <a:off x="1587" y="0"/>
            <a:ext cx="10942183"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14"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sp>
        <p:nvSpPr>
          <p:cNvPr id="15"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2" name="Title 1"/>
          <p:cNvSpPr>
            <a:spLocks noGrp="1"/>
          </p:cNvSpPr>
          <p:nvPr>
            <p:ph type="title"/>
          </p:nvPr>
        </p:nvSpPr>
        <p:spPr>
          <a:xfrm>
            <a:off x="226361" y="1"/>
            <a:ext cx="10515600" cy="749300"/>
          </a:xfrm>
        </p:spPr>
        <p:txBody>
          <a:bodyPr>
            <a:normAutofit/>
          </a:bodyPr>
          <a:lstStyle>
            <a:lvl1pPr>
              <a:defRPr sz="3200">
                <a:solidFill>
                  <a:schemeClr val="bg1"/>
                </a:solidFill>
              </a:defRPr>
            </a:lvl1pPr>
          </a:lstStyle>
          <a:p>
            <a:r>
              <a:rPr lang="en-US"/>
              <a:t>Click to edit Master title style</a:t>
            </a:r>
          </a:p>
        </p:txBody>
      </p:sp>
      <p:sp>
        <p:nvSpPr>
          <p:cNvPr id="3" name="Content Placeholder 2"/>
          <p:cNvSpPr>
            <a:spLocks noGrp="1"/>
          </p:cNvSpPr>
          <p:nvPr>
            <p:ph idx="1"/>
          </p:nvPr>
        </p:nvSpPr>
        <p:spPr>
          <a:xfrm>
            <a:off x="428170" y="1273598"/>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6F75A7-9FDB-4393-A02E-D551E6199769}"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5DBF-89F1-4C8B-B125-5522108825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28170" y="1188193"/>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2170" y="1188193"/>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39A2BA-99C1-4447-A883-F7EC28FD688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F2A4-E2C3-49E8-9D0C-7E8EC6AF4897}" type="slidenum">
              <a:rPr lang="en-US" smtClean="0"/>
              <a:t>‹#›</a:t>
            </a:fld>
            <a:endParaRPr lang="en-US"/>
          </a:p>
        </p:txBody>
      </p:sp>
      <p:sp>
        <p:nvSpPr>
          <p:cNvPr id="12" name="Rectangle 30"/>
          <p:cNvSpPr>
            <a:spLocks noChangeArrowheads="1"/>
          </p:cNvSpPr>
          <p:nvPr/>
        </p:nvSpPr>
        <p:spPr bwMode="auto">
          <a:xfrm>
            <a:off x="1" y="0"/>
            <a:ext cx="10943769"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13"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15" name="Title 1"/>
          <p:cNvSpPr>
            <a:spLocks noGrp="1"/>
          </p:cNvSpPr>
          <p:nvPr>
            <p:ph type="title"/>
          </p:nvPr>
        </p:nvSpPr>
        <p:spPr>
          <a:xfrm>
            <a:off x="225468" y="1"/>
            <a:ext cx="10346499" cy="749300"/>
          </a:xfrm>
        </p:spPr>
        <p:txBody>
          <a:bodyPr>
            <a:normAutofit/>
          </a:bodyPr>
          <a:lstStyle>
            <a:lvl1pPr>
              <a:defRPr sz="3200">
                <a:solidFill>
                  <a:schemeClr val="bg1"/>
                </a:solidFill>
              </a:defRPr>
            </a:lvl1pPr>
          </a:lstStyle>
          <a:p>
            <a:r>
              <a:rPr lang="en-US"/>
              <a:t>Click to edit Master title style</a:t>
            </a:r>
          </a:p>
        </p:txBody>
      </p:sp>
      <p:sp>
        <p:nvSpPr>
          <p:cNvPr id="16"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170" y="120253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28170" y="2026444"/>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760582" y="120253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760582" y="2026444"/>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39A2BA-99C1-4447-A883-F7EC28FD6880}" type="datetimeFigureOut">
              <a:rPr lang="en-US" smtClean="0"/>
              <a:t>10/14/2017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9F2A4-E2C3-49E8-9D0C-7E8EC6AF4897}" type="slidenum">
              <a:rPr lang="en-US" smtClean="0"/>
              <a:t>‹#›</a:t>
            </a:fld>
            <a:endParaRPr lang="en-US"/>
          </a:p>
        </p:txBody>
      </p:sp>
      <p:sp>
        <p:nvSpPr>
          <p:cNvPr id="10" name="Rectangle 30"/>
          <p:cNvSpPr>
            <a:spLocks noChangeArrowheads="1"/>
          </p:cNvSpPr>
          <p:nvPr/>
        </p:nvSpPr>
        <p:spPr bwMode="auto">
          <a:xfrm>
            <a:off x="1587" y="0"/>
            <a:ext cx="10942183"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11"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sp>
        <p:nvSpPr>
          <p:cNvPr id="12"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14" name="Title 1"/>
          <p:cNvSpPr>
            <a:spLocks noGrp="1"/>
          </p:cNvSpPr>
          <p:nvPr>
            <p:ph type="title"/>
          </p:nvPr>
        </p:nvSpPr>
        <p:spPr>
          <a:xfrm>
            <a:off x="162840" y="1"/>
            <a:ext cx="10321446" cy="749300"/>
          </a:xfrm>
        </p:spPr>
        <p:txBody>
          <a:bodyPr>
            <a:normAutofit/>
          </a:bodyPr>
          <a:lstStyle>
            <a:lvl1pPr>
              <a:defRPr sz="3200">
                <a:solidFill>
                  <a:schemeClr val="bg1"/>
                </a:solidFill>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39A2BA-99C1-4447-A883-F7EC28FD6880}" type="datetimeFigureOut">
              <a:rPr lang="en-US" smtClean="0"/>
              <a:t>10/14/2017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9F2A4-E2C3-49E8-9D0C-7E8EC6AF4897}" type="slidenum">
              <a:rPr lang="en-US" smtClean="0"/>
              <a:t>‹#›</a:t>
            </a:fld>
            <a:endParaRPr lang="en-US"/>
          </a:p>
        </p:txBody>
      </p:sp>
      <p:sp>
        <p:nvSpPr>
          <p:cNvPr id="6" name="Rectangle 30"/>
          <p:cNvSpPr>
            <a:spLocks noChangeArrowheads="1"/>
          </p:cNvSpPr>
          <p:nvPr/>
        </p:nvSpPr>
        <p:spPr bwMode="auto">
          <a:xfrm>
            <a:off x="1587" y="0"/>
            <a:ext cx="10942183"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7"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sp>
        <p:nvSpPr>
          <p:cNvPr id="8"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10" name="Title 1"/>
          <p:cNvSpPr>
            <a:spLocks noGrp="1"/>
          </p:cNvSpPr>
          <p:nvPr>
            <p:ph type="title"/>
          </p:nvPr>
        </p:nvSpPr>
        <p:spPr>
          <a:xfrm>
            <a:off x="214879" y="1"/>
            <a:ext cx="10515600" cy="749300"/>
          </a:xfrm>
        </p:spPr>
        <p:txBody>
          <a:bodyPr>
            <a:normAutofit/>
          </a:bodyPr>
          <a:lstStyle>
            <a:lvl1pPr>
              <a:defRPr sz="3200">
                <a:solidFill>
                  <a:schemeClr val="bg1"/>
                </a:solidFill>
              </a:defRPr>
            </a:lvl1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9830" y="138825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26430" y="1431100"/>
            <a:ext cx="3932237" cy="483078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39A2BA-99C1-4447-A883-F7EC28FD688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F2A4-E2C3-49E8-9D0C-7E8EC6AF4897}" type="slidenum">
              <a:rPr lang="en-US" smtClean="0"/>
              <a:t>‹#›</a:t>
            </a:fld>
            <a:endParaRPr lang="en-US"/>
          </a:p>
        </p:txBody>
      </p:sp>
      <p:sp>
        <p:nvSpPr>
          <p:cNvPr id="8" name="Rectangle 30"/>
          <p:cNvSpPr>
            <a:spLocks noChangeArrowheads="1"/>
          </p:cNvSpPr>
          <p:nvPr/>
        </p:nvSpPr>
        <p:spPr bwMode="auto">
          <a:xfrm>
            <a:off x="1587" y="0"/>
            <a:ext cx="10942183"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9"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sp>
        <p:nvSpPr>
          <p:cNvPr id="10"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12" name="Title 1"/>
          <p:cNvSpPr>
            <a:spLocks noGrp="1"/>
          </p:cNvSpPr>
          <p:nvPr>
            <p:ph type="title"/>
          </p:nvPr>
        </p:nvSpPr>
        <p:spPr>
          <a:xfrm>
            <a:off x="206704" y="123456"/>
            <a:ext cx="7797428" cy="538162"/>
          </a:xfrm>
        </p:spPr>
        <p:txBody>
          <a:bodyPr anchor="b"/>
          <a:lstStyle>
            <a:lvl1pPr>
              <a:defRPr sz="3200">
                <a:solidFill>
                  <a:schemeClr val="bg1"/>
                </a:solidFill>
              </a:defRPr>
            </a:lvl1p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32252" y="13632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88852" y="136320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39A2BA-99C1-4447-A883-F7EC28FD6880}" type="datetimeFigureOut">
              <a:rPr lang="en-US" smtClean="0"/>
              <a:t>10/14/2017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F2A4-E2C3-49E8-9D0C-7E8EC6AF4897}" type="slidenum">
              <a:rPr lang="en-US" smtClean="0"/>
              <a:t>‹#›</a:t>
            </a:fld>
            <a:endParaRPr lang="en-US"/>
          </a:p>
        </p:txBody>
      </p:sp>
      <p:sp>
        <p:nvSpPr>
          <p:cNvPr id="8" name="Rectangle 30"/>
          <p:cNvSpPr>
            <a:spLocks noChangeArrowheads="1"/>
          </p:cNvSpPr>
          <p:nvPr/>
        </p:nvSpPr>
        <p:spPr bwMode="auto">
          <a:xfrm>
            <a:off x="1587" y="0"/>
            <a:ext cx="10942183" cy="749300"/>
          </a:xfrm>
          <a:prstGeom prst="rect">
            <a:avLst/>
          </a:prstGeom>
          <a:solidFill>
            <a:srgbClr val="C00000"/>
          </a:solidFill>
          <a:ln>
            <a:noFill/>
          </a:ln>
        </p:spPr>
        <p:txBody>
          <a:bodyPr vert="horz" wrap="square" lIns="91440" tIns="45720" rIns="91440" bIns="45720" numCol="1" anchor="t" anchorCtr="0" compatLnSpc="1"/>
          <a:lstStyle/>
          <a:p>
            <a:endParaRPr lang="en-IN"/>
          </a:p>
        </p:txBody>
      </p:sp>
      <p:sp>
        <p:nvSpPr>
          <p:cNvPr id="9" name="Rectangle 31"/>
          <p:cNvSpPr>
            <a:spLocks noChangeArrowheads="1"/>
          </p:cNvSpPr>
          <p:nvPr/>
        </p:nvSpPr>
        <p:spPr bwMode="auto">
          <a:xfrm>
            <a:off x="1587" y="749300"/>
            <a:ext cx="10942183" cy="115888"/>
          </a:xfrm>
          <a:prstGeom prst="rect">
            <a:avLst/>
          </a:prstGeom>
          <a:solidFill>
            <a:srgbClr val="D9DADA"/>
          </a:solidFill>
          <a:ln>
            <a:noFill/>
          </a:ln>
        </p:spPr>
        <p:txBody>
          <a:bodyPr vert="horz" wrap="square" lIns="91440" tIns="45720" rIns="91440" bIns="45720" numCol="1" anchor="t" anchorCtr="0" compatLnSpc="1"/>
          <a:lstStyle/>
          <a:p>
            <a:endParaRPr lang="en-IN"/>
          </a:p>
        </p:txBody>
      </p:sp>
      <p:sp>
        <p:nvSpPr>
          <p:cNvPr id="10"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3770" y="15660"/>
            <a:ext cx="1140796" cy="849528"/>
          </a:xfrm>
          <a:prstGeom prst="rect">
            <a:avLst/>
          </a:prstGeom>
        </p:spPr>
      </p:pic>
      <p:sp>
        <p:nvSpPr>
          <p:cNvPr id="12" name="Title 1"/>
          <p:cNvSpPr>
            <a:spLocks noGrp="1"/>
          </p:cNvSpPr>
          <p:nvPr>
            <p:ph type="title"/>
          </p:nvPr>
        </p:nvSpPr>
        <p:spPr>
          <a:xfrm>
            <a:off x="206103" y="117282"/>
            <a:ext cx="8366919" cy="556862"/>
          </a:xfrm>
        </p:spPr>
        <p:txBody>
          <a:bodyPr anchor="b"/>
          <a:lstStyle>
            <a:lvl1pPr>
              <a:defRPr sz="3200">
                <a:solidFill>
                  <a:schemeClr val="bg1"/>
                </a:solidFill>
              </a:defRPr>
            </a:lvl1p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6F75A7-9FDB-4393-A02E-D551E6199769}" type="datetimeFigureOut">
              <a:rPr lang="en-US" smtClean="0"/>
              <a:t>10/14/2017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5DBF-89F1-4C8B-B125-552210882576}"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7616" y="4928972"/>
            <a:ext cx="1916767" cy="1427378"/>
          </a:xfrm>
          <a:prstGeom prst="rect">
            <a:avLst/>
          </a:prstGeom>
        </p:spPr>
      </p:pic>
      <p:sp>
        <p:nvSpPr>
          <p:cNvPr id="8" name="Rectangle 7"/>
          <p:cNvSpPr/>
          <p:nvPr/>
        </p:nvSpPr>
        <p:spPr>
          <a:xfrm>
            <a:off x="0" y="2567836"/>
            <a:ext cx="12192000" cy="15657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t>THANK</a:t>
            </a:r>
            <a:r>
              <a:rPr lang="en-US" sz="7200" baseline="0"/>
              <a:t> YOU</a:t>
            </a:r>
            <a:endParaRPr lang="en-US" sz="7200"/>
          </a:p>
        </p:txBody>
      </p:sp>
      <p:sp>
        <p:nvSpPr>
          <p:cNvPr id="9" name="Rectangle 34"/>
          <p:cNvSpPr>
            <a:spLocks noChangeArrowheads="1"/>
          </p:cNvSpPr>
          <p:nvPr/>
        </p:nvSpPr>
        <p:spPr bwMode="auto">
          <a:xfrm>
            <a:off x="30615" y="6679355"/>
            <a:ext cx="2167260" cy="153888"/>
          </a:xfrm>
          <a:prstGeom prst="rect">
            <a:avLst/>
          </a:prstGeom>
          <a:noFill/>
          <a:ln>
            <a:noFill/>
          </a:ln>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Arial" panose="020B0604020202020204" pitchFamily="34" charset="0"/>
              </a:rPr>
              <a:t>© Sonata Software 2017. Confidential.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F75A7-9FDB-4393-A02E-D551E6199769}" type="datetimeFigureOut">
              <a:rPr lang="en-US" smtClean="0"/>
              <a:t>10/14/2017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55DBF-89F1-4C8B-B125-5522108825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Interrogator?</a:t>
            </a:r>
          </a:p>
        </p:txBody>
      </p:sp>
      <p:sp>
        <p:nvSpPr>
          <p:cNvPr id="3" name="Subtitle 2"/>
          <p:cNvSpPr>
            <a:spLocks noGrp="1"/>
          </p:cNvSpPr>
          <p:nvPr>
            <p:ph type="subTitle" idx="1"/>
          </p:nvPr>
        </p:nvSpPr>
        <p:spPr/>
        <p:txBody>
          <a:bodyPr vert="horz" lIns="91440" tIns="45720" rIns="91440" bIns="45720" rtlCol="0" anchor="t">
            <a:normAutofit/>
          </a:bodyPr>
          <a:lstStyle/>
          <a:p>
            <a:r>
              <a:rPr lang="en-US"/>
              <a:t>Sonata – </a:t>
            </a:r>
            <a:r>
              <a:rPr lang="en-US" err="1"/>
              <a:t>HackAata</a:t>
            </a:r>
            <a:r>
              <a:rPr lang="en-US"/>
              <a:t> – croods.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and </a:t>
            </a:r>
            <a:r>
              <a:rPr lang="en-US">
                <a:solidFill>
                  <a:srgbClr val="FFFFFF"/>
                </a:solidFill>
              </a:rPr>
              <a:t>Time saving.</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IN" altLang="en-US"/>
              <a:t>For example, 1000 employees work in our organization.</a:t>
            </a:r>
          </a:p>
          <a:p>
            <a:r>
              <a:rPr lang="en-IN" altLang="en-US"/>
              <a:t>Each works for 8 hours on an average, then the total consumed time would be 8000 hours of which at least 15-20% of the time would be used to gather requirements and analyse them.</a:t>
            </a:r>
          </a:p>
          <a:p>
            <a:r>
              <a:rPr lang="en-IN" altLang="en-US"/>
              <a:t>So approximately 200 hrs + or - is being invested.</a:t>
            </a:r>
          </a:p>
          <a:p>
            <a:r>
              <a:rPr lang="en-IN" altLang="en-US"/>
              <a:t>Using the application which we developed, we could ask questions and save time approximately 80% of which it is being wasted.</a:t>
            </a:r>
          </a:p>
          <a:p>
            <a:endParaRPr lang="en-IN" altLang="en-US"/>
          </a:p>
          <a:p>
            <a:r>
              <a:rPr lang="en-IN" altLang="en-US"/>
              <a:t>160 hrs to be specific in a day in the whole organization, which we can extend to the entire year, which would be 160x325 = 52000hrs a year which is quite large.</a:t>
            </a:r>
          </a:p>
          <a:p>
            <a:r>
              <a:rPr lang="en-IN" altLang="en-US"/>
              <a:t>Along with time, cost also being saved to the company which we could approximate 10$ an hour then 5,20,000$ per year.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Describe the problem you are trying to solve - Mandatory</a:t>
            </a:r>
          </a:p>
        </p:txBody>
      </p:sp>
      <p:sp>
        <p:nvSpPr>
          <p:cNvPr id="5" name="Content Placeholder 4"/>
          <p:cNvSpPr>
            <a:spLocks noGrp="1"/>
          </p:cNvSpPr>
          <p:nvPr>
            <p:ph idx="1"/>
          </p:nvPr>
        </p:nvSpPr>
        <p:spPr/>
        <p:txBody>
          <a:bodyPr>
            <a:normAutofit fontScale="90000"/>
          </a:bodyPr>
          <a:lstStyle/>
          <a:p>
            <a:r>
              <a:rPr lang="en-IN" altLang="en-US"/>
              <a:t>It is more of a reading comprehension based problem.</a:t>
            </a:r>
          </a:p>
          <a:p>
            <a:r>
              <a:rPr lang="en-IN" altLang="en-US"/>
              <a:t>We get a lot of business requirements, which are to be implemented.</a:t>
            </a:r>
          </a:p>
          <a:p>
            <a:r>
              <a:rPr lang="en-IN" altLang="en-US"/>
              <a:t>We will be analysing all those and in between there is a chance that we might lost track of the context, for which we need to revise the entire requirements again.</a:t>
            </a:r>
          </a:p>
          <a:p>
            <a:r>
              <a:rPr lang="en-IN" altLang="en-US"/>
              <a:t>On a small scale this might look easy, that developers could easily revise and understand the gaps. This is not true in case of large documents.</a:t>
            </a:r>
          </a:p>
          <a:p>
            <a:r>
              <a:rPr lang="en-IN" altLang="en-US"/>
              <a:t>Developers could ask the question starting with Who, When, Where and What.</a:t>
            </a:r>
          </a:p>
          <a:p>
            <a:r>
              <a:rPr lang="en-IN" altLang="en-US"/>
              <a:t>Eg. What is a &lt;businessTerm&gt;, '</a:t>
            </a:r>
            <a:r>
              <a:rPr lang="en-IN" altLang="en-US">
                <a:sym typeface="+mn-ea"/>
              </a:rPr>
              <a:t>businessTerm' could be some business specific terminology.</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Describe you innovative solution for the problem - Mandatory</a:t>
            </a:r>
          </a:p>
        </p:txBody>
      </p:sp>
      <p:sp>
        <p:nvSpPr>
          <p:cNvPr id="3" name="Content Placeholder 2"/>
          <p:cNvSpPr>
            <a:spLocks noGrp="1"/>
          </p:cNvSpPr>
          <p:nvPr>
            <p:ph idx="1"/>
          </p:nvPr>
        </p:nvSpPr>
        <p:spPr/>
        <p:txBody>
          <a:bodyPr>
            <a:normAutofit fontScale="70000"/>
          </a:bodyPr>
          <a:lstStyle/>
          <a:p>
            <a:r>
              <a:rPr lang="en-IN" altLang="en-US"/>
              <a:t>We will be using </a:t>
            </a:r>
            <a:r>
              <a:rPr lang="en-IN" altLang="en-US" b="1"/>
              <a:t>NLTK</a:t>
            </a:r>
            <a:r>
              <a:rPr lang="en-IN" altLang="en-US"/>
              <a:t>, which is Natural language processing toolkit developed in Python.</a:t>
            </a:r>
          </a:p>
          <a:p>
            <a:r>
              <a:rPr lang="en-IN" altLang="en-US"/>
              <a:t>We will be training a POS tagger using the parts of speech using in business, which might vary from the original parts of speech.</a:t>
            </a:r>
          </a:p>
          <a:p>
            <a:r>
              <a:rPr lang="en-IN" altLang="en-US"/>
              <a:t>Once the POS tagger is trained, we will be tagging all the sentences in the given documents.</a:t>
            </a:r>
          </a:p>
          <a:p>
            <a:r>
              <a:rPr lang="en-IN" altLang="en-US"/>
              <a:t>We will have some data sets for all the question words and based on this, the tagged sentences would be sent to the classifier to classify and once the sentence is classified the respone would be analysed based on the trained data with accuracy percentage.</a:t>
            </a:r>
          </a:p>
          <a:p>
            <a:r>
              <a:rPr lang="en-IN" altLang="en-US"/>
              <a:t>We are now using Naive bayes classifier in the prototype, which excludes conditional probability but we may extend this to Bernouli or voted classifier.</a:t>
            </a:r>
          </a:p>
          <a:p>
            <a:r>
              <a:rPr lang="en-IN" altLang="en-US"/>
              <a:t>On top of this the GUI would be built in </a:t>
            </a:r>
            <a:r>
              <a:rPr lang="en-IN" altLang="en-US" b="1"/>
              <a:t>tkinter </a:t>
            </a:r>
            <a:r>
              <a:rPr lang="en-IN" altLang="en-US"/>
              <a:t>which is a python package to display all the question and answers so that developers could review even the previously asked questions and answers.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‘Enhance </a:t>
            </a:r>
            <a:r>
              <a:rPr lang="en-US" err="1"/>
              <a:t>Sonatians</a:t>
            </a:r>
            <a:r>
              <a:rPr lang="en-US"/>
              <a:t>’ productivity’ </a:t>
            </a:r>
          </a:p>
        </p:txBody>
      </p:sp>
      <p:sp>
        <p:nvSpPr>
          <p:cNvPr id="3" name="Content Placeholder 2"/>
          <p:cNvSpPr>
            <a:spLocks noGrp="1"/>
          </p:cNvSpPr>
          <p:nvPr>
            <p:ph idx="1"/>
          </p:nvPr>
        </p:nvSpPr>
        <p:spPr/>
        <p:txBody>
          <a:bodyPr/>
          <a:lstStyle/>
          <a:p>
            <a:r>
              <a:rPr lang="en-IN" altLang="en-US"/>
              <a:t>The productivity would be increased altogether by reducing the time wastage in requirement analysis.</a:t>
            </a:r>
          </a:p>
          <a:p>
            <a:r>
              <a:rPr lang="en-IN" altLang="en-US"/>
              <a:t>One could refer back to this whenever required.</a:t>
            </a:r>
          </a:p>
          <a:p>
            <a:r>
              <a:rPr lang="en-IN" altLang="en-US"/>
              <a:t>If we integrate it with portable db like </a:t>
            </a:r>
            <a:r>
              <a:rPr lang="en-IN" altLang="en-US" b="1"/>
              <a:t>sqlite3 </a:t>
            </a:r>
            <a:r>
              <a:rPr lang="en-IN" altLang="en-US"/>
              <a:t>, the questions could be shared between developers so that all the team would be on the same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‘Enrich Sonata’s platform’ </a:t>
            </a:r>
          </a:p>
        </p:txBody>
      </p:sp>
      <p:sp>
        <p:nvSpPr>
          <p:cNvPr id="3" name="Content Placeholder 2"/>
          <p:cNvSpPr>
            <a:spLocks noGrp="1"/>
          </p:cNvSpPr>
          <p:nvPr>
            <p:ph idx="1"/>
          </p:nvPr>
        </p:nvSpPr>
        <p:spPr/>
        <p:txBody>
          <a:bodyPr/>
          <a:lstStyle/>
          <a:p>
            <a:r>
              <a:rPr lang="en-IN" altLang="en-US"/>
              <a:t>From the team frame of reference only some hours might be saved and if we think from the Organization frame of reference it might save a lot of effort and time just by wasting time to analyse and revise those requirements.</a:t>
            </a:r>
          </a:p>
          <a:p>
            <a:r>
              <a:rPr lang="en-IN" altLang="en-US"/>
              <a:t>It would help people who join in the middle of the project a lot, which would take them atleast a week to understand. which they can do instantly just by querying their input in the entry box.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Value Proposition</a:t>
            </a:r>
          </a:p>
        </p:txBody>
      </p:sp>
      <p:sp>
        <p:nvSpPr>
          <p:cNvPr id="3" name="Content Placeholder 2"/>
          <p:cNvSpPr>
            <a:spLocks noGrp="1"/>
          </p:cNvSpPr>
          <p:nvPr>
            <p:ph idx="1"/>
          </p:nvPr>
        </p:nvSpPr>
        <p:spPr/>
        <p:txBody>
          <a:bodyPr/>
          <a:lstStyle/>
          <a:p>
            <a:r>
              <a:rPr lang="en-IN" altLang="en-US"/>
              <a:t>It would not directly have any impact on the cusotmer or the business but, indirectly they would get their work done in less time.</a:t>
            </a:r>
          </a:p>
          <a:p>
            <a:r>
              <a:rPr lang="en-IN" altLang="en-US"/>
              <a:t>As it not only can be used on the business requirements but can be used wherever we feel like not reading.</a:t>
            </a:r>
          </a:p>
          <a:p>
            <a:r>
              <a:rPr lang="en-IN" altLang="en-US"/>
              <a:t>We could maintain trust in deliverables and most interesting this is that, it evolves through age by improvizing its data sets which means we can even get a clear picture of the things on a short notice.</a:t>
            </a:r>
          </a:p>
          <a:p>
            <a:r>
              <a:rPr lang="en-IN" altLang="en-US"/>
              <a:t>As the age of the program increase its productivity increase and it will have a direct impact on us and indirect contribution to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model</a:t>
            </a:r>
          </a:p>
        </p:txBody>
      </p:sp>
      <p:sp>
        <p:nvSpPr>
          <p:cNvPr id="3" name="Content Placeholder 2"/>
          <p:cNvSpPr>
            <a:spLocks noGrp="1"/>
          </p:cNvSpPr>
          <p:nvPr>
            <p:ph idx="1"/>
          </p:nvPr>
        </p:nvSpPr>
        <p:spPr/>
        <p:txBody>
          <a:bodyPr/>
          <a:lstStyle/>
          <a:p>
            <a:r>
              <a:rPr lang="en-IN" altLang="en-US"/>
              <a:t>We need to make sure that, this will be in all the systems.</a:t>
            </a:r>
          </a:p>
          <a:p>
            <a:r>
              <a:rPr lang="en-IN" altLang="en-US"/>
              <a:t>We can then proceed by asking it for the responses right away.</a:t>
            </a:r>
          </a:p>
          <a:p>
            <a:r>
              <a:rPr lang="en-IN" altLang="en-US"/>
              <a:t>.db file could be shared as it is portable and which will work as FAQs for the other developers. (If we integrate db with the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scope</a:t>
            </a:r>
          </a:p>
        </p:txBody>
      </p:sp>
      <p:sp>
        <p:nvSpPr>
          <p:cNvPr id="3" name="Content Placeholder 2"/>
          <p:cNvSpPr>
            <a:spLocks noGrp="1"/>
          </p:cNvSpPr>
          <p:nvPr>
            <p:ph idx="1"/>
          </p:nvPr>
        </p:nvSpPr>
        <p:spPr/>
        <p:txBody>
          <a:bodyPr vert="horz" lIns="91440" tIns="45720" rIns="91440" bIns="45720" rtlCol="0" anchor="t">
            <a:normAutofit/>
          </a:bodyPr>
          <a:lstStyle/>
          <a:p>
            <a:r>
              <a:rPr lang="en-US"/>
              <a:t>We could capture an image with scribble and could crawl through that data, file upload and voice input.</a:t>
            </a:r>
          </a:p>
          <a:p>
            <a:r>
              <a:rPr lang="en-US"/>
              <a:t>Internet connectivity.</a:t>
            </a:r>
          </a:p>
          <a:p>
            <a:r>
              <a:rPr lang="en-US"/>
              <a:t>It supports multiple languages.</a:t>
            </a:r>
          </a:p>
        </p:txBody>
      </p:sp>
    </p:spTree>
    <p:extLst>
      <p:ext uri="{BB962C8B-B14F-4D97-AF65-F5344CB8AC3E}">
        <p14:creationId xmlns:p14="http://schemas.microsoft.com/office/powerpoint/2010/main" val="356835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Mentor</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t>Lenin V.</a:t>
            </a:r>
          </a:p>
        </p:txBody>
      </p:sp>
    </p:spTree>
  </p:cSld>
  <p:clrMapOvr>
    <a:masterClrMapping/>
  </p:clrMapOvr>
</p:sld>
</file>

<file path=ppt/theme/theme1.xml><?xml version="1.0" encoding="utf-8"?>
<a:theme xmlns:a="http://schemas.openxmlformats.org/drawingml/2006/main" name="2017-Sonata-Blank-Templat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2017-Sonata-Blank-Template</vt:lpstr>
      <vt:lpstr>Interrogator?</vt:lpstr>
      <vt:lpstr>Describe the problem you are trying to solve - Mandatory</vt:lpstr>
      <vt:lpstr>Describe you innovative solution for the problem - Mandatory</vt:lpstr>
      <vt:lpstr>‘Enhance Sonatians’ productivity’ </vt:lpstr>
      <vt:lpstr>‘Enrich Sonata’s platform’ </vt:lpstr>
      <vt:lpstr>Value Proposition</vt:lpstr>
      <vt:lpstr>Business model</vt:lpstr>
      <vt:lpstr>scope</vt:lpstr>
      <vt:lpstr>Mentor</vt:lpstr>
      <vt:lpstr>Cost and Time saving.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Interrogator?</dc:title>
  <cp:revision>1</cp:revision>
  <dcterms:modified xsi:type="dcterms:W3CDTF">2017-10-14T08:30:54Z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