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9" r:id="rId6"/>
    <p:sldId id="291" r:id="rId7"/>
    <p:sldId id="292" r:id="rId8"/>
    <p:sldId id="294" r:id="rId9"/>
    <p:sldId id="296" r:id="rId10"/>
    <p:sldId id="297" r:id="rId11"/>
    <p:sldId id="290" r:id="rId12"/>
    <p:sldId id="298" r:id="rId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3" d="100"/>
          <a:sy n="53" d="100"/>
        </p:scale>
        <p:origin x="-1224" y="-72"/>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190984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7" name="Line"/>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8" name="Line"/>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9"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0" name="Lorem Ipsum Dolor"/>
          <p:cNvSpPr txBox="1">
            <a:spLocks noGrp="1"/>
          </p:cNvSpPr>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31" name="Image"/>
          <p:cNvSpPr>
            <a:spLocks noGrp="1"/>
          </p:cNvSpPr>
          <p:nvPr>
            <p:ph type="pic" idx="14"/>
          </p:nvPr>
        </p:nvSpPr>
        <p:spPr>
          <a:xfrm>
            <a:off x="596900" y="633461"/>
            <a:ext cx="11811000" cy="5207001"/>
          </a:xfrm>
          <a:prstGeom prst="rect">
            <a:avLst/>
          </a:prstGeom>
          <a:ln w="9525">
            <a:round/>
          </a:ln>
        </p:spPr>
        <p:txBody>
          <a:bodyPr lIns="91439" tIns="45719" rIns="91439" bIns="45719" anchor="t">
            <a:noAutofit/>
          </a:bodyPr>
          <a:lstStyle/>
          <a:p>
            <a:endParaRPr/>
          </a:p>
        </p:txBody>
      </p:sp>
      <p:sp>
        <p:nvSpPr>
          <p:cNvPr id="32" name="Title Text"/>
          <p:cNvSpPr txBox="1">
            <a:spLocks noGrp="1"/>
          </p:cNvSpPr>
          <p:nvPr>
            <p:ph type="title"/>
          </p:nvPr>
        </p:nvSpPr>
        <p:spPr>
          <a:xfrm>
            <a:off x="508000" y="6680200"/>
            <a:ext cx="7200900" cy="2413000"/>
          </a:xfrm>
          <a:prstGeom prst="rect">
            <a:avLst/>
          </a:prstGeom>
        </p:spPr>
        <p:txBody>
          <a:bodyPr/>
          <a:lstStyle>
            <a:lvl1pPr algn="l"/>
          </a:lstStyle>
          <a:p>
            <a:r>
              <a:t>Title Text</a:t>
            </a:r>
          </a:p>
        </p:txBody>
      </p:sp>
      <p:sp>
        <p:nvSpPr>
          <p:cNvPr id="33" name="Body Level One…"/>
          <p:cNvSpPr txBox="1">
            <a:spLocks noGrp="1"/>
          </p:cNvSpPr>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41" name="Title Text"/>
          <p:cNvSpPr txBox="1">
            <a:spLocks noGrp="1"/>
          </p:cNvSpPr>
          <p:nvPr>
            <p:ph type="title"/>
          </p:nvPr>
        </p:nvSpPr>
        <p:spPr>
          <a:xfrm>
            <a:off x="508000" y="3670300"/>
            <a:ext cx="11988800" cy="2413000"/>
          </a:xfrm>
          <a:prstGeom prst="rect">
            <a:avLst/>
          </a:prstGeom>
        </p:spPr>
        <p:txBody>
          <a:bodyPr/>
          <a:lstStyle/>
          <a:p>
            <a:r>
              <a:t>Title Text</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9" name="Line"/>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0" name="Line"/>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1" name="Lorem Ipsum Dolor"/>
          <p:cNvSpPr txBox="1">
            <a:spLocks noGrp="1"/>
          </p:cNvSpPr>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sz="2400" i="1"/>
            </a:lvl1pPr>
          </a:lstStyle>
          <a:p>
            <a:r>
              <a:t>Lorem Ipsum Dolor</a:t>
            </a:r>
          </a:p>
        </p:txBody>
      </p:sp>
      <p:sp>
        <p:nvSpPr>
          <p:cNvPr id="52" name="Image"/>
          <p:cNvSpPr>
            <a:spLocks noGrp="1"/>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endParaRPr/>
          </a:p>
        </p:txBody>
      </p:sp>
      <p:sp>
        <p:nvSpPr>
          <p:cNvPr id="53" name="Title Text"/>
          <p:cNvSpPr txBox="1">
            <a:spLocks noGrp="1"/>
          </p:cNvSpPr>
          <p:nvPr>
            <p:ph type="title"/>
          </p:nvPr>
        </p:nvSpPr>
        <p:spPr>
          <a:xfrm>
            <a:off x="508000" y="2806700"/>
            <a:ext cx="5676900" cy="2032000"/>
          </a:xfrm>
          <a:prstGeom prst="rect">
            <a:avLst/>
          </a:prstGeom>
        </p:spPr>
        <p:txBody>
          <a:bodyPr/>
          <a:lstStyle>
            <a:lvl1pPr algn="l">
              <a:defRPr sz="5600"/>
            </a:lvl1pPr>
          </a:lstStyle>
          <a:p>
            <a:r>
              <a:t>Title Text</a:t>
            </a:r>
          </a:p>
        </p:txBody>
      </p:sp>
      <p:sp>
        <p:nvSpPr>
          <p:cNvPr id="54" name="Body Level One…"/>
          <p:cNvSpPr txBox="1">
            <a:spLocks noGrp="1"/>
          </p:cNvSpPr>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Title Text"/>
          <p:cNvSpPr txBox="1">
            <a:spLocks noGrp="1"/>
          </p:cNvSpPr>
          <p:nvPr>
            <p:ph type="title"/>
          </p:nvPr>
        </p:nvSpPr>
        <p:spPr>
          <a:prstGeom prst="rect">
            <a:avLst/>
          </a:prstGeom>
        </p:spPr>
        <p:txBody>
          <a:bodyPr/>
          <a:lstStyle/>
          <a:p>
            <a:r>
              <a:t>Title Text</a:t>
            </a:r>
          </a:p>
        </p:txBody>
      </p:sp>
      <p:sp>
        <p:nvSpPr>
          <p:cNvPr id="7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9" name="Body Level One…"/>
          <p:cNvSpPr txBox="1">
            <a:spLocks noGrp="1"/>
          </p:cNvSpPr>
          <p:nvPr>
            <p:ph type="body" idx="1"/>
          </p:nvPr>
        </p:nvSpPr>
        <p:spPr>
          <a:xfrm>
            <a:off x="508000" y="1270000"/>
            <a:ext cx="11988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97" name="Image"/>
          <p:cNvSpPr>
            <a:spLocks noGrp="1"/>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endParaRPr/>
          </a:p>
        </p:txBody>
      </p:sp>
      <p:sp>
        <p:nvSpPr>
          <p:cNvPr id="98" name="Image"/>
          <p:cNvSpPr>
            <a:spLocks noGrp="1"/>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endParaRPr/>
          </a:p>
        </p:txBody>
      </p:sp>
      <p:sp>
        <p:nvSpPr>
          <p:cNvPr id="99" name="Image"/>
          <p:cNvSpPr>
            <a:spLocks noGrp="1"/>
          </p:cNvSpPr>
          <p:nvPr>
            <p:ph type="pic" sz="half" idx="15"/>
          </p:nvPr>
        </p:nvSpPr>
        <p:spPr>
          <a:xfrm>
            <a:off x="557119" y="609599"/>
            <a:ext cx="5588001" cy="8394701"/>
          </a:xfrm>
          <a:prstGeom prst="rect">
            <a:avLst/>
          </a:prstGeom>
          <a:ln w="9525">
            <a:round/>
          </a:ln>
        </p:spPr>
        <p:txBody>
          <a:bodyPr lIns="91439" tIns="45719" rIns="91439" bIns="45719" anchor="t">
            <a:noAutofit/>
          </a:bodyPr>
          <a:lstStyle/>
          <a:p>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7" name="–Johnny Appleseed"/>
          <p:cNvSpPr txBox="1">
            <a:spLocks noGrp="1"/>
          </p:cNvSpPr>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sz="3000" i="1"/>
            </a:lvl1pPr>
          </a:lstStyle>
          <a:p>
            <a:r>
              <a:t>–Johnny Appleseed</a:t>
            </a:r>
          </a:p>
        </p:txBody>
      </p:sp>
      <p:sp>
        <p:nvSpPr>
          <p:cNvPr id="108" name="“Type a quote here.”"/>
          <p:cNvSpPr txBox="1">
            <a:spLocks noGrp="1"/>
          </p:cNvSpPr>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r>
              <a:t>“Type a quote here.” </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6"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1"/>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Title Text"/>
          <p:cNvSpPr txBox="1">
            <a:spLocks noGrp="1"/>
          </p:cNvSpPr>
          <p:nvPr>
            <p:ph type="title"/>
          </p:nvPr>
        </p:nvSpPr>
        <p:spPr>
          <a:xfrm>
            <a:off x="508000" y="800100"/>
            <a:ext cx="11988800" cy="12192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5" name="Body Level One…"/>
          <p:cNvSpPr txBox="1">
            <a:spLocks noGrp="1"/>
          </p:cNvSpPr>
          <p:nvPr>
            <p:ph type="body" idx="1"/>
          </p:nvPr>
        </p:nvSpPr>
        <p:spPr>
          <a:xfrm>
            <a:off x="508000" y="2628900"/>
            <a:ext cx="11988800" cy="609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6" r:id="rId6"/>
    <p:sldLayoutId id="2147483657" r:id="rId7"/>
    <p:sldLayoutId id="2147483658" r:id="rId8"/>
    <p:sldLayoutId id="2147483659" r:id="rId9"/>
  </p:sldLayoutIdLst>
  <p:transition spd="med"/>
  <p:txStyles>
    <p:title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IPL Data</a:t>
            </a:r>
            <a:endParaRPr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08000" y="2178050"/>
            <a:ext cx="11988800" cy="6096000"/>
          </a:xfrm>
          <a:prstGeom prst="rect">
            <a:avLst/>
          </a:prstGeom>
        </p:spPr>
        <p:txBody>
          <a:bodyPr/>
          <a:lstStyle>
            <a:lvl1pPr>
              <a:defRPr>
                <a:latin typeface="Arial"/>
                <a:ea typeface="Arial"/>
                <a:cs typeface="Arial"/>
                <a:sym typeface="Arial"/>
              </a:defRPr>
            </a:lvl1pPr>
          </a:lstStyle>
          <a:p>
            <a:pPr marL="0" indent="0">
              <a:buNone/>
            </a:pPr>
            <a:r>
              <a:rPr lang="en-IN" dirty="0" smtClean="0"/>
              <a:t>The Indian Premier League (IPL), officially Vivo Indian Premier League for sponsorship reasons, is a professional Twenty20 cricket league in India contested during April and May of every year by teams representing 8 Indian cities and some states.</a:t>
            </a:r>
          </a:p>
          <a:p>
            <a:pPr marL="0" indent="0">
              <a:buNone/>
            </a:pPr>
            <a:r>
              <a:rPr lang="en-IN" dirty="0" smtClean="0"/>
              <a:t>The league was founded by the Board of Control for Cricket in India (BCCI) in 2008</a:t>
            </a:r>
          </a:p>
          <a:p>
            <a:pPr marL="0" indent="0">
              <a:buNone/>
            </a:pP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dirty="0" smtClean="0"/>
              <a:t>Objective</a:t>
            </a:r>
            <a:r>
              <a:rPr lang="en-US" dirty="0" smtClean="0"/>
              <a:t>s &amp; Graphs</a:t>
            </a:r>
            <a:endParaRPr dirty="0"/>
          </a:p>
        </p:txBody>
      </p:sp>
      <p:sp>
        <p:nvSpPr>
          <p:cNvPr id="189" name="Tracked in Google Analytics"/>
          <p:cNvSpPr txBox="1"/>
          <p:nvPr/>
        </p:nvSpPr>
        <p:spPr>
          <a:xfrm>
            <a:off x="2950166" y="2472801"/>
            <a:ext cx="7104510" cy="47192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latin typeface="Arial"/>
                <a:ea typeface="Arial"/>
                <a:cs typeface="Arial"/>
                <a:sym typeface="Arial"/>
              </a:defRPr>
            </a:lvl1pPr>
          </a:lstStyle>
          <a:p>
            <a:r>
              <a:rPr lang="en-US" dirty="0" smtClean="0"/>
              <a:t>Highest number of matches were played in season </a:t>
            </a:r>
            <a:endParaRP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200" y="3486150"/>
            <a:ext cx="7315199"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50012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Analysis from </a:t>
            </a:r>
            <a:r>
              <a:rPr lang="en-US" dirty="0"/>
              <a:t>A</a:t>
            </a:r>
            <a:r>
              <a:rPr lang="en-US" dirty="0" smtClean="0"/>
              <a:t>bove Graphs</a:t>
            </a:r>
            <a:endParaRPr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08000" y="2178050"/>
            <a:ext cx="11988800" cy="6096000"/>
          </a:xfrm>
          <a:prstGeom prst="rect">
            <a:avLst/>
          </a:prstGeom>
        </p:spPr>
        <p:txBody>
          <a:bodyPr>
            <a:normAutofit/>
          </a:bodyPr>
          <a:lstStyle>
            <a:lvl1pPr>
              <a:defRPr>
                <a:latin typeface="Arial"/>
                <a:ea typeface="Arial"/>
                <a:cs typeface="Arial"/>
                <a:sym typeface="Arial"/>
              </a:defRPr>
            </a:lvl1pPr>
          </a:lstStyle>
          <a:p>
            <a:r>
              <a:rPr lang="en-IN" dirty="0"/>
              <a:t>1.Most number of matches were won by </a:t>
            </a:r>
            <a:r>
              <a:rPr lang="en-IN" dirty="0" err="1"/>
              <a:t>mumbai</a:t>
            </a:r>
            <a:r>
              <a:rPr lang="en-IN" dirty="0"/>
              <a:t> </a:t>
            </a:r>
            <a:r>
              <a:rPr lang="en-IN" dirty="0" err="1"/>
              <a:t>indians</a:t>
            </a:r>
            <a:endParaRPr lang="en-IN" dirty="0"/>
          </a:p>
          <a:p>
            <a:r>
              <a:rPr lang="en-IN" dirty="0"/>
              <a:t>2.Chris Gayle has the most MOM's</a:t>
            </a:r>
          </a:p>
          <a:p>
            <a:r>
              <a:rPr lang="en-IN" dirty="0"/>
              <a:t>3.For </a:t>
            </a:r>
            <a:r>
              <a:rPr lang="en-IN" dirty="0" err="1"/>
              <a:t>chennai</a:t>
            </a:r>
            <a:r>
              <a:rPr lang="en-IN" dirty="0"/>
              <a:t> super kings winning the toss has a clear advantage</a:t>
            </a:r>
          </a:p>
          <a:p>
            <a:r>
              <a:rPr lang="en-IN" dirty="0"/>
              <a:t>4.There is a home filed </a:t>
            </a:r>
            <a:r>
              <a:rPr lang="en-IN" dirty="0" err="1"/>
              <a:t>advanatge</a:t>
            </a:r>
            <a:r>
              <a:rPr lang="en-IN" dirty="0"/>
              <a:t> for the team</a:t>
            </a:r>
          </a:p>
          <a:p>
            <a:r>
              <a:rPr lang="en-IN" dirty="0"/>
              <a:t>5.Most number of matches were played in season 2013</a:t>
            </a:r>
          </a:p>
          <a:p>
            <a:endParaRPr dirty="0"/>
          </a:p>
        </p:txBody>
      </p:sp>
    </p:spTree>
    <p:extLst>
      <p:ext uri="{BB962C8B-B14F-4D97-AF65-F5344CB8AC3E}">
        <p14:creationId xmlns:p14="http://schemas.microsoft.com/office/powerpoint/2010/main" val="353368432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Text Placeholder 2"/>
          <p:cNvSpPr>
            <a:spLocks noGrp="1"/>
          </p:cNvSpPr>
          <p:nvPr>
            <p:ph type="body" idx="1"/>
          </p:nvPr>
        </p:nvSpPr>
        <p:spPr/>
        <p:txBody>
          <a:bodyPr/>
          <a:lstStyle/>
          <a:p>
            <a:pPr marL="0" indent="0">
              <a:buNone/>
            </a:pPr>
            <a:r>
              <a:rPr lang="en-IN" dirty="0" smtClean="0"/>
              <a:t>Mumbai </a:t>
            </a:r>
            <a:r>
              <a:rPr lang="en-IN" dirty="0" err="1"/>
              <a:t>indians</a:t>
            </a:r>
            <a:r>
              <a:rPr lang="en-IN" dirty="0"/>
              <a:t> and </a:t>
            </a:r>
            <a:r>
              <a:rPr lang="en-IN" dirty="0" err="1"/>
              <a:t>chennai</a:t>
            </a:r>
            <a:r>
              <a:rPr lang="en-IN" dirty="0"/>
              <a:t> super kings has high chances of winning the next season</a:t>
            </a:r>
          </a:p>
          <a:p>
            <a:endParaRPr lang="en-IN" dirty="0"/>
          </a:p>
        </p:txBody>
      </p:sp>
    </p:spTree>
    <p:extLst>
      <p:ext uri="{BB962C8B-B14F-4D97-AF65-F5344CB8AC3E}">
        <p14:creationId xmlns:p14="http://schemas.microsoft.com/office/powerpoint/2010/main" val="233926179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Details about dataset</a:t>
            </a:r>
            <a:endParaRPr dirty="0"/>
          </a:p>
        </p:txBody>
      </p:sp>
      <p:sp>
        <p:nvSpPr>
          <p:cNvPr id="140" name="Serves San Francisco and San Mateo Counties…"/>
          <p:cNvSpPr txBox="1">
            <a:spLocks noGrp="1"/>
          </p:cNvSpPr>
          <p:nvPr>
            <p:ph type="body" idx="1"/>
          </p:nvPr>
        </p:nvSpPr>
        <p:spPr>
          <a:xfrm>
            <a:off x="508000" y="2324100"/>
            <a:ext cx="11988800" cy="6096000"/>
          </a:xfrm>
          <a:prstGeom prst="rect">
            <a:avLst/>
          </a:prstGeom>
        </p:spPr>
        <p:txBody>
          <a:bodyPr>
            <a:normAutofit fontScale="92500"/>
          </a:bodyPr>
          <a:lstStyle/>
          <a:p>
            <a:pPr marL="0" indent="0">
              <a:buNone/>
              <a:defRPr>
                <a:latin typeface="Arial"/>
                <a:ea typeface="Arial"/>
                <a:cs typeface="Arial"/>
                <a:sym typeface="Arial"/>
              </a:defRPr>
            </a:pPr>
            <a:r>
              <a:rPr lang="en-IN" dirty="0"/>
              <a:t>The </a:t>
            </a:r>
            <a:r>
              <a:rPr lang="en-IN" dirty="0" smtClean="0"/>
              <a:t>dat</a:t>
            </a:r>
            <a:r>
              <a:rPr lang="en-IN" dirty="0"/>
              <a:t>a</a:t>
            </a:r>
            <a:r>
              <a:rPr lang="en-IN" dirty="0" smtClean="0"/>
              <a:t>set </a:t>
            </a:r>
            <a:r>
              <a:rPr lang="en-IN" dirty="0"/>
              <a:t>consists of IPL data from the </a:t>
            </a:r>
            <a:r>
              <a:rPr lang="en-IN" dirty="0" smtClean="0"/>
              <a:t>season 2008(first season) </a:t>
            </a:r>
            <a:r>
              <a:rPr lang="en-IN" dirty="0"/>
              <a:t>to 2018 ,</a:t>
            </a:r>
            <a:r>
              <a:rPr lang="en-IN" dirty="0" smtClean="0"/>
              <a:t>dataset </a:t>
            </a:r>
            <a:r>
              <a:rPr lang="en-IN" dirty="0"/>
              <a:t>consists of </a:t>
            </a:r>
            <a:r>
              <a:rPr lang="en-IN" dirty="0" smtClean="0"/>
              <a:t>the below </a:t>
            </a:r>
            <a:r>
              <a:rPr lang="en-IN" dirty="0"/>
              <a:t>information about the </a:t>
            </a:r>
            <a:r>
              <a:rPr lang="en-IN" dirty="0" smtClean="0"/>
              <a:t>teams.</a:t>
            </a:r>
          </a:p>
          <a:p>
            <a:pPr marL="0" indent="0">
              <a:buNone/>
              <a:defRPr>
                <a:latin typeface="Arial"/>
                <a:ea typeface="Arial"/>
                <a:cs typeface="Arial"/>
                <a:sym typeface="Arial"/>
              </a:defRPr>
            </a:pPr>
            <a:r>
              <a:rPr lang="en-IN" dirty="0" smtClean="0"/>
              <a:t>1.Information </a:t>
            </a:r>
            <a:r>
              <a:rPr lang="en-IN" dirty="0"/>
              <a:t>of the teams in the form of team1 and team2</a:t>
            </a:r>
          </a:p>
          <a:p>
            <a:pPr marL="0" indent="0">
              <a:buNone/>
              <a:defRPr>
                <a:latin typeface="Arial"/>
                <a:ea typeface="Arial"/>
                <a:cs typeface="Arial"/>
                <a:sym typeface="Arial"/>
              </a:defRPr>
            </a:pPr>
            <a:r>
              <a:rPr lang="en-IN" dirty="0"/>
              <a:t>2.information of the winner team in particular matches</a:t>
            </a:r>
          </a:p>
          <a:p>
            <a:pPr marL="0" indent="0">
              <a:buNone/>
              <a:defRPr>
                <a:latin typeface="Arial"/>
                <a:ea typeface="Arial"/>
                <a:cs typeface="Arial"/>
                <a:sym typeface="Arial"/>
              </a:defRPr>
            </a:pPr>
            <a:r>
              <a:rPr lang="en-IN" dirty="0"/>
              <a:t>3.Information whether the team won through runs or by wickets</a:t>
            </a:r>
          </a:p>
          <a:p>
            <a:pPr marL="0" indent="0">
              <a:buNone/>
              <a:defRPr>
                <a:latin typeface="Arial"/>
                <a:ea typeface="Arial"/>
                <a:cs typeface="Arial"/>
                <a:sym typeface="Arial"/>
              </a:defRPr>
            </a:pPr>
            <a:r>
              <a:rPr lang="en-IN" dirty="0"/>
              <a:t>4.Information of the umpire1 and umpire3 for particular matches</a:t>
            </a:r>
          </a:p>
          <a:p>
            <a:pPr marL="0" indent="0">
              <a:buNone/>
              <a:defRPr>
                <a:latin typeface="Arial"/>
                <a:ea typeface="Arial"/>
                <a:cs typeface="Arial"/>
                <a:sym typeface="Arial"/>
              </a:defRPr>
            </a:pPr>
            <a:r>
              <a:rPr lang="en-IN" dirty="0"/>
              <a:t>5.Informartion about the </a:t>
            </a:r>
            <a:r>
              <a:rPr lang="en-IN" dirty="0" err="1"/>
              <a:t>dlr</a:t>
            </a:r>
            <a:r>
              <a:rPr lang="en-IN" dirty="0"/>
              <a:t> applied or not</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venue Streams"/>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Problem Statement</a:t>
            </a:r>
            <a:endParaRPr dirty="0"/>
          </a:p>
        </p:txBody>
      </p:sp>
      <p:sp>
        <p:nvSpPr>
          <p:cNvPr id="143" name="Mortgages and Home Equity Loans…"/>
          <p:cNvSpPr txBox="1">
            <a:spLocks noGrp="1"/>
          </p:cNvSpPr>
          <p:nvPr>
            <p:ph type="body" idx="1"/>
          </p:nvPr>
        </p:nvSpPr>
        <p:spPr>
          <a:xfrm>
            <a:off x="508000" y="2324100"/>
            <a:ext cx="11988800" cy="6096000"/>
          </a:xfrm>
          <a:prstGeom prst="rect">
            <a:avLst/>
          </a:prstGeom>
        </p:spPr>
        <p:txBody>
          <a:bodyPr/>
          <a:lstStyle/>
          <a:p>
            <a:pPr>
              <a:defRPr>
                <a:latin typeface="Arial"/>
                <a:ea typeface="Arial"/>
                <a:cs typeface="Arial"/>
                <a:sym typeface="Arial"/>
              </a:defRPr>
            </a:pPr>
            <a:r>
              <a:rPr lang="en-IN" dirty="0">
                <a:sym typeface="Arial"/>
              </a:rPr>
              <a:t>IPL is one of the most popular cricket tournaments in the world and This dataset is having the IPL matches data from the yearend 2008 to 2018.Analyse the data the draw the conclusion</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xfrm>
            <a:off x="508000" y="800100"/>
            <a:ext cx="11988800" cy="1028700"/>
          </a:xfrm>
          <a:prstGeom prst="rect">
            <a:avLst/>
          </a:prstGeom>
        </p:spPr>
        <p:txBody>
          <a:bodyPr>
            <a:normAutofit fontScale="90000"/>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Data Analysis</a:t>
            </a:r>
            <a:endParaRPr dirty="0"/>
          </a:p>
        </p:txBody>
      </p:sp>
      <p:sp>
        <p:nvSpPr>
          <p:cNvPr id="146" name="On average, Millennials and Gen. X are not able to afford buying homes in the Bay Area, but need to buy cars to get around.…"/>
          <p:cNvSpPr txBox="1">
            <a:spLocks noGrp="1"/>
          </p:cNvSpPr>
          <p:nvPr>
            <p:ph type="body" idx="1"/>
          </p:nvPr>
        </p:nvSpPr>
        <p:spPr>
          <a:xfrm>
            <a:off x="508000" y="2362200"/>
            <a:ext cx="11988800" cy="5911850"/>
          </a:xfrm>
          <a:prstGeom prst="rect">
            <a:avLst/>
          </a:prstGeom>
        </p:spPr>
        <p:txBody>
          <a:bodyPr>
            <a:normAutofit lnSpcReduction="10000"/>
          </a:bodyPr>
          <a:lstStyle/>
          <a:p>
            <a:pPr marL="0" indent="0" defTabSz="479044">
              <a:spcBef>
                <a:spcPts val="1900"/>
              </a:spcBef>
              <a:buNone/>
              <a:defRPr sz="2952"/>
            </a:pPr>
            <a:r>
              <a:rPr lang="en-IN" dirty="0" smtClean="0"/>
              <a:t>1.Imported </a:t>
            </a:r>
            <a:r>
              <a:rPr lang="en-IN" dirty="0"/>
              <a:t>the IPL </a:t>
            </a:r>
            <a:r>
              <a:rPr lang="en-IN" dirty="0" smtClean="0"/>
              <a:t>dataset </a:t>
            </a:r>
            <a:r>
              <a:rPr lang="en-IN" dirty="0"/>
              <a:t>by using python pandas</a:t>
            </a:r>
          </a:p>
          <a:p>
            <a:pPr marL="0" indent="0" defTabSz="479044">
              <a:spcBef>
                <a:spcPts val="1900"/>
              </a:spcBef>
              <a:buNone/>
              <a:defRPr sz="2952"/>
            </a:pPr>
            <a:r>
              <a:rPr lang="en-IN" dirty="0"/>
              <a:t>2.Performed the profiling </a:t>
            </a:r>
            <a:r>
              <a:rPr lang="en-IN" dirty="0" err="1"/>
              <a:t>i.e</a:t>
            </a:r>
            <a:r>
              <a:rPr lang="en-IN" dirty="0"/>
              <a:t> analysed the data as part of pre profiling and </a:t>
            </a:r>
            <a:r>
              <a:rPr lang="en-IN" dirty="0" smtClean="0"/>
              <a:t>replacing/dropping all </a:t>
            </a:r>
            <a:r>
              <a:rPr lang="en-IN" dirty="0"/>
              <a:t>the missing </a:t>
            </a:r>
            <a:r>
              <a:rPr lang="en-IN" dirty="0" smtClean="0"/>
              <a:t>values</a:t>
            </a:r>
          </a:p>
          <a:p>
            <a:pPr marL="514350" indent="-514350" defTabSz="479044">
              <a:spcBef>
                <a:spcPts val="1900"/>
              </a:spcBef>
              <a:buAutoNum type="alphaLcPeriod"/>
              <a:defRPr sz="2952"/>
            </a:pPr>
            <a:r>
              <a:rPr lang="en-IN" dirty="0" smtClean="0"/>
              <a:t>Replacing </a:t>
            </a:r>
            <a:r>
              <a:rPr lang="en-IN" dirty="0"/>
              <a:t>missing entries of umpire1,umpire2 </a:t>
            </a:r>
            <a:r>
              <a:rPr lang="en-IN" dirty="0" smtClean="0"/>
              <a:t>and city with </a:t>
            </a:r>
            <a:r>
              <a:rPr lang="en-IN" dirty="0"/>
              <a:t>mode</a:t>
            </a:r>
            <a:r>
              <a:rPr lang="en-IN" dirty="0" smtClean="0"/>
              <a:t>.</a:t>
            </a:r>
          </a:p>
          <a:p>
            <a:pPr marL="514350" indent="-514350" defTabSz="479044">
              <a:spcBef>
                <a:spcPts val="1900"/>
              </a:spcBef>
              <a:buAutoNum type="alphaLcPeriod"/>
              <a:defRPr sz="2952"/>
            </a:pPr>
            <a:r>
              <a:rPr lang="en-US" dirty="0" smtClean="0"/>
              <a:t>Dropping the column umpire3</a:t>
            </a:r>
          </a:p>
          <a:p>
            <a:pPr marL="514350" indent="-514350" defTabSz="479044">
              <a:spcBef>
                <a:spcPts val="1900"/>
              </a:spcBef>
              <a:buAutoNum type="alphaLcPeriod"/>
              <a:defRPr sz="2952"/>
            </a:pPr>
            <a:r>
              <a:rPr lang="en-IN" dirty="0"/>
              <a:t>Duplicate names are there for the team Rising Pune </a:t>
            </a:r>
            <a:r>
              <a:rPr lang="en-IN" dirty="0" smtClean="0"/>
              <a:t>Super giant, replaced with single name</a:t>
            </a:r>
          </a:p>
          <a:p>
            <a:pPr marL="0" indent="0" defTabSz="479044">
              <a:spcBef>
                <a:spcPts val="1900"/>
              </a:spcBef>
              <a:buNone/>
              <a:defRPr sz="2952"/>
            </a:pPr>
            <a:r>
              <a:rPr lang="en-IN" dirty="0" smtClean="0"/>
              <a:t>3.post </a:t>
            </a:r>
            <a:r>
              <a:rPr lang="en-IN" dirty="0"/>
              <a:t>profiling the data is perfect to perform the data analysis and perform in depth analysis for each team and column and to know the relation between </a:t>
            </a:r>
            <a:r>
              <a:rPr lang="en-IN" dirty="0" smtClean="0"/>
              <a:t>different factors and </a:t>
            </a:r>
            <a:r>
              <a:rPr lang="en-IN" dirty="0"/>
              <a:t>how it is affecting the win of the </a:t>
            </a:r>
            <a:r>
              <a:rPr lang="en-IN" dirty="0" smtClean="0"/>
              <a:t>each team</a:t>
            </a:r>
            <a:endParaRPr lang="en-IN" dirty="0"/>
          </a:p>
          <a:p>
            <a:pPr marL="0" indent="0" defTabSz="479044">
              <a:spcBef>
                <a:spcPts val="1900"/>
              </a:spcBef>
              <a:buNone/>
              <a:defRPr sz="2952"/>
            </a:pP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dirty="0" smtClean="0"/>
              <a:t>Objective</a:t>
            </a:r>
            <a:r>
              <a:rPr lang="en-US" dirty="0" smtClean="0"/>
              <a:t>s &amp; Graphs</a:t>
            </a:r>
            <a:endParaRPr dirty="0"/>
          </a:p>
        </p:txBody>
      </p:sp>
      <p:sp>
        <p:nvSpPr>
          <p:cNvPr id="189" name="Tracked in Google Analytics"/>
          <p:cNvSpPr txBox="1"/>
          <p:nvPr/>
        </p:nvSpPr>
        <p:spPr>
          <a:xfrm>
            <a:off x="2914073" y="2288135"/>
            <a:ext cx="7176645" cy="84125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latin typeface="Arial"/>
                <a:ea typeface="Arial"/>
                <a:cs typeface="Arial"/>
                <a:sym typeface="Arial"/>
              </a:defRPr>
            </a:lvl1pPr>
          </a:lstStyle>
          <a:p>
            <a:r>
              <a:rPr lang="en-IN" b="1" dirty="0"/>
              <a:t>Which team won highest number of the matches</a:t>
            </a:r>
          </a:p>
          <a:p>
            <a:endParaRP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4073" y="3057524"/>
            <a:ext cx="7176645" cy="4562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dirty="0" smtClean="0"/>
              <a:t>Objective</a:t>
            </a:r>
            <a:r>
              <a:rPr lang="en-US" dirty="0" smtClean="0"/>
              <a:t>s &amp; Graphs</a:t>
            </a:r>
            <a:endParaRPr dirty="0"/>
          </a:p>
        </p:txBody>
      </p:sp>
      <p:sp>
        <p:nvSpPr>
          <p:cNvPr id="189" name="Tracked in Google Analytics"/>
          <p:cNvSpPr txBox="1"/>
          <p:nvPr/>
        </p:nvSpPr>
        <p:spPr>
          <a:xfrm>
            <a:off x="3892711" y="2288135"/>
            <a:ext cx="5219378" cy="84125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latin typeface="Arial"/>
                <a:ea typeface="Arial"/>
                <a:cs typeface="Arial"/>
                <a:sym typeface="Arial"/>
              </a:defRPr>
            </a:lvl1pPr>
          </a:lstStyle>
          <a:p>
            <a:r>
              <a:rPr lang="en-IN" b="1" dirty="0"/>
              <a:t>which player have the more MOM's</a:t>
            </a:r>
          </a:p>
          <a:p>
            <a:endParaRP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0" y="3257550"/>
            <a:ext cx="7315199"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937793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dirty="0" smtClean="0"/>
              <a:t>Objective</a:t>
            </a:r>
            <a:r>
              <a:rPr lang="en-US" dirty="0" smtClean="0"/>
              <a:t>s &amp; Graphs</a:t>
            </a:r>
            <a:endParaRPr dirty="0"/>
          </a:p>
        </p:txBody>
      </p:sp>
      <p:sp>
        <p:nvSpPr>
          <p:cNvPr id="189" name="Tracked in Google Analytics"/>
          <p:cNvSpPr txBox="1"/>
          <p:nvPr/>
        </p:nvSpPr>
        <p:spPr>
          <a:xfrm>
            <a:off x="3400589" y="2288135"/>
            <a:ext cx="6203622" cy="84125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latin typeface="Arial"/>
                <a:ea typeface="Arial"/>
                <a:cs typeface="Arial"/>
                <a:sym typeface="Arial"/>
              </a:defRPr>
            </a:lvl1pPr>
          </a:lstStyle>
          <a:p>
            <a:r>
              <a:rPr lang="en-IN" b="1" dirty="0"/>
              <a:t>Does winning the toss has any advantage</a:t>
            </a:r>
          </a:p>
          <a:p>
            <a:endParaRP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800" y="3167063"/>
            <a:ext cx="8305799" cy="468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937793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dirty="0" smtClean="0"/>
              <a:t>Objective</a:t>
            </a:r>
            <a:r>
              <a:rPr lang="en-US" dirty="0" smtClean="0"/>
              <a:t>s &amp; Graphs</a:t>
            </a:r>
            <a:endParaRPr dirty="0"/>
          </a:p>
        </p:txBody>
      </p:sp>
      <p:sp>
        <p:nvSpPr>
          <p:cNvPr id="189" name="Tracked in Google Analytics"/>
          <p:cNvSpPr txBox="1"/>
          <p:nvPr/>
        </p:nvSpPr>
        <p:spPr>
          <a:xfrm>
            <a:off x="4131568" y="2472801"/>
            <a:ext cx="4741683" cy="47192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latin typeface="Arial"/>
                <a:ea typeface="Arial"/>
                <a:cs typeface="Arial"/>
                <a:sym typeface="Arial"/>
              </a:defRPr>
            </a:lvl1pPr>
          </a:lstStyle>
          <a:p>
            <a:r>
              <a:rPr lang="en-US" dirty="0" smtClean="0"/>
              <a:t>Is there any home field advantage</a:t>
            </a:r>
            <a:endParaRPr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2401" y="3733800"/>
            <a:ext cx="8686799"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713079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dirty="0" smtClean="0"/>
              <a:t>Objective</a:t>
            </a:r>
            <a:r>
              <a:rPr lang="en-US" dirty="0" smtClean="0"/>
              <a:t>s &amp; Graphs</a:t>
            </a:r>
            <a:endParaRPr dirty="0"/>
          </a:p>
        </p:txBody>
      </p:sp>
      <p:sp>
        <p:nvSpPr>
          <p:cNvPr id="189" name="Tracked in Google Analytics"/>
          <p:cNvSpPr txBox="1"/>
          <p:nvPr/>
        </p:nvSpPr>
        <p:spPr>
          <a:xfrm>
            <a:off x="4242983" y="2472801"/>
            <a:ext cx="4518866" cy="47192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latin typeface="Arial"/>
                <a:ea typeface="Arial"/>
                <a:cs typeface="Arial"/>
                <a:sym typeface="Arial"/>
              </a:defRPr>
            </a:lvl1pPr>
          </a:lstStyle>
          <a:p>
            <a:r>
              <a:rPr lang="en-US" dirty="0" smtClean="0"/>
              <a:t>Mostly DI is applied in which city</a:t>
            </a:r>
            <a:endParaRP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600" y="3490913"/>
            <a:ext cx="9067800" cy="473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349561"/>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308</TotalTime>
  <Words>338</Words>
  <Application>Microsoft Office PowerPoint</Application>
  <PresentationFormat>Custom</PresentationFormat>
  <Paragraphs>39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New_Template4</vt:lpstr>
      <vt:lpstr>IPL Data</vt:lpstr>
      <vt:lpstr>Details about dataset</vt:lpstr>
      <vt:lpstr>Problem Statement</vt:lpstr>
      <vt:lpstr>Data Analysis</vt:lpstr>
      <vt:lpstr>Objectives &amp; Graphs</vt:lpstr>
      <vt:lpstr>Objectives &amp; Graphs</vt:lpstr>
      <vt:lpstr>Objectives &amp; Graphs</vt:lpstr>
      <vt:lpstr>Objectives &amp; Graphs</vt:lpstr>
      <vt:lpstr>Objectives &amp; Graphs</vt:lpstr>
      <vt:lpstr>Objectives &amp; Graphs</vt:lpstr>
      <vt:lpstr>Analysis from Above Graphs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Compaq</cp:lastModifiedBy>
  <cp:revision>17</cp:revision>
  <dcterms:modified xsi:type="dcterms:W3CDTF">2019-02-09T17:59:13Z</dcterms:modified>
</cp:coreProperties>
</file>