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4"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4D2F2D-2812-47E6-9FCE-FADE026CD776}">
          <p14:sldIdLst>
            <p14:sldId id="258"/>
            <p14:sldId id="260"/>
            <p14:sldId id="264"/>
            <p14:sldId id="261"/>
            <p14:sldId id="262"/>
            <p14:sldId id="263"/>
            <p14:sldId id="265"/>
            <p14:sldId id="266"/>
            <p14:sldId id="267"/>
            <p14:sldId id="268"/>
          </p14:sldIdLst>
        </p14:section>
        <p14:section name="Untitled Section" id="{783A5EF1-3247-4BA7-9ADF-BD52157D90A6}">
          <p14:sldIdLst>
            <p14:sldId id="269"/>
            <p14:sldId id="270"/>
            <p14:sldId id="271"/>
            <p14:sldId id="272"/>
            <p14:sldId id="273"/>
            <p14:sldId id="274"/>
            <p14:sldId id="275"/>
            <p14:sldId id="276"/>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0D5137-2ED9-4AB4-9900-1F53428A417E}" type="datetimeFigureOut">
              <a:rPr lang="en-IN" smtClean="0"/>
              <a:t>25-03-2020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6D81D4F-9097-4D33-A5B8-10578286063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754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D5137-2ED9-4AB4-9900-1F53428A417E}"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73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D5137-2ED9-4AB4-9900-1F53428A417E}"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38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D5137-2ED9-4AB4-9900-1F53428A417E}"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180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D5137-2ED9-4AB4-9900-1F53428A417E}"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81D4F-9097-4D33-A5B8-10578286063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74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0D5137-2ED9-4AB4-9900-1F53428A417E}" type="datetimeFigureOut">
              <a:rPr lang="en-IN" smtClean="0"/>
              <a:t>25-03-2020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D81D4F-9097-4D33-A5B8-10578286063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28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0D5137-2ED9-4AB4-9900-1F53428A417E}" type="datetimeFigureOut">
              <a:rPr lang="en-IN" smtClean="0"/>
              <a:t>25-03-2020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D81D4F-9097-4D33-A5B8-10578286063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933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0D5137-2ED9-4AB4-9900-1F53428A417E}" type="datetimeFigureOut">
              <a:rPr lang="en-IN" smtClean="0"/>
              <a:t>25-03-2020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D81D4F-9097-4D33-A5B8-10578286063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37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D5137-2ED9-4AB4-9900-1F53428A417E}" type="datetimeFigureOut">
              <a:rPr lang="en-IN" smtClean="0"/>
              <a:t>25-03-2020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D81D4F-9097-4D33-A5B8-105782860631}" type="slidenum">
              <a:rPr lang="en-IN" smtClean="0"/>
              <a:t>‹#›</a:t>
            </a:fld>
            <a:endParaRPr lang="en-IN"/>
          </a:p>
        </p:txBody>
      </p:sp>
    </p:spTree>
    <p:extLst>
      <p:ext uri="{BB962C8B-B14F-4D97-AF65-F5344CB8AC3E}">
        <p14:creationId xmlns:p14="http://schemas.microsoft.com/office/powerpoint/2010/main" val="175867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0D5137-2ED9-4AB4-9900-1F53428A417E}" type="datetimeFigureOut">
              <a:rPr lang="en-IN" smtClean="0"/>
              <a:t>25-03-2020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D81D4F-9097-4D33-A5B8-10578286063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399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0D5137-2ED9-4AB4-9900-1F53428A417E}" type="datetimeFigureOut">
              <a:rPr lang="en-IN" smtClean="0"/>
              <a:t>25-03-2020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6D81D4F-9097-4D33-A5B8-10578286063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71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0D5137-2ED9-4AB4-9900-1F53428A417E}" type="datetimeFigureOut">
              <a:rPr lang="en-IN" smtClean="0"/>
              <a:t>25-03-2020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6D81D4F-9097-4D33-A5B8-10578286063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0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9280-6C0D-4B9B-8F06-9D98762C6D11}"/>
              </a:ext>
            </a:extLst>
          </p:cNvPr>
          <p:cNvSpPr>
            <a:spLocks noGrp="1"/>
          </p:cNvSpPr>
          <p:nvPr>
            <p:ph type="title"/>
          </p:nvPr>
        </p:nvSpPr>
        <p:spPr>
          <a:xfrm>
            <a:off x="838200" y="2164701"/>
            <a:ext cx="10515600" cy="2388637"/>
          </a:xfrm>
        </p:spPr>
        <p:txBody>
          <a:bodyPr>
            <a:noAutofit/>
          </a:bodyPr>
          <a:lstStyle/>
          <a:p>
            <a:r>
              <a:rPr lang="en-IN" sz="9600" b="1" dirty="0">
                <a:solidFill>
                  <a:srgbClr val="FF0000"/>
                </a:solidFill>
                <a:latin typeface="Arial Black" panose="020B0A04020102020204" pitchFamily="34" charset="0"/>
              </a:rPr>
              <a:t>   ANGULAR</a:t>
            </a:r>
            <a:br>
              <a:rPr lang="en-IN" sz="9600" b="1" dirty="0">
                <a:solidFill>
                  <a:srgbClr val="FF0000"/>
                </a:solidFill>
                <a:latin typeface="Arial Black" panose="020B0A04020102020204" pitchFamily="34" charset="0"/>
              </a:rPr>
            </a:br>
            <a:r>
              <a:rPr lang="en-IN" sz="9600" b="1" dirty="0">
                <a:solidFill>
                  <a:srgbClr val="FF0000"/>
                </a:solidFill>
                <a:latin typeface="Arial Black" panose="020B0A04020102020204" pitchFamily="34" charset="0"/>
              </a:rPr>
              <a:t>                 </a:t>
            </a:r>
            <a:r>
              <a:rPr lang="en-IN" sz="2000" b="1" dirty="0">
                <a:latin typeface="Arial Black" panose="020B0A04020102020204" pitchFamily="34" charset="0"/>
              </a:rPr>
              <a:t>m </a:t>
            </a:r>
            <a:r>
              <a:rPr lang="en-IN" sz="2000" b="1" dirty="0" err="1">
                <a:latin typeface="Arial Black" panose="020B0A04020102020204" pitchFamily="34" charset="0"/>
              </a:rPr>
              <a:t>saisree</a:t>
            </a:r>
            <a:br>
              <a:rPr lang="en-IN" sz="2000" b="1" dirty="0">
                <a:solidFill>
                  <a:srgbClr val="FF0000"/>
                </a:solidFill>
                <a:latin typeface="Arial Black" panose="020B0A04020102020204" pitchFamily="34" charset="0"/>
              </a:rPr>
            </a:br>
            <a:endParaRPr lang="en-IN" sz="20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74746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0658-52F8-4DA5-87E6-646091757B61}"/>
              </a:ext>
            </a:extLst>
          </p:cNvPr>
          <p:cNvSpPr>
            <a:spLocks noGrp="1"/>
          </p:cNvSpPr>
          <p:nvPr>
            <p:ph type="title"/>
          </p:nvPr>
        </p:nvSpPr>
        <p:spPr/>
        <p:txBody>
          <a:bodyPr/>
          <a:lstStyle/>
          <a:p>
            <a:r>
              <a:rPr lang="en-IN" dirty="0"/>
              <a:t>                AngularJS - HTML DOM</a:t>
            </a:r>
            <a:br>
              <a:rPr lang="en-IN" dirty="0"/>
            </a:br>
            <a:endParaRPr lang="en-IN" dirty="0"/>
          </a:p>
        </p:txBody>
      </p:sp>
      <p:sp>
        <p:nvSpPr>
          <p:cNvPr id="3" name="Content Placeholder 2">
            <a:extLst>
              <a:ext uri="{FF2B5EF4-FFF2-40B4-BE49-F238E27FC236}">
                <a16:creationId xmlns:a16="http://schemas.microsoft.com/office/drawing/2014/main" id="{7632A08E-75F1-4187-8993-8F2302B2BABF}"/>
              </a:ext>
            </a:extLst>
          </p:cNvPr>
          <p:cNvSpPr>
            <a:spLocks noGrp="1"/>
          </p:cNvSpPr>
          <p:nvPr>
            <p:ph idx="1"/>
          </p:nvPr>
        </p:nvSpPr>
        <p:spPr>
          <a:xfrm>
            <a:off x="1451579" y="2015732"/>
            <a:ext cx="9603275" cy="3834562"/>
          </a:xfrm>
        </p:spPr>
        <p:txBody>
          <a:bodyPr>
            <a:normAutofit/>
          </a:bodyPr>
          <a:lstStyle/>
          <a:p>
            <a:r>
              <a:rPr lang="en-US" dirty="0"/>
              <a:t>The following directives are used to bind application data to the attributes of HTML DOM elements </a:t>
            </a:r>
          </a:p>
          <a:p>
            <a:r>
              <a:rPr lang="en-US" b="1" dirty="0"/>
              <a:t>ng-disabled Directive</a:t>
            </a:r>
          </a:p>
          <a:p>
            <a:r>
              <a:rPr lang="en-US" dirty="0"/>
              <a:t>Add ng-disabled attribute to an HTML button and pass it a model. Bind the model to a checkbox and see the variation.</a:t>
            </a:r>
          </a:p>
          <a:p>
            <a:r>
              <a:rPr lang="en-US" b="1" dirty="0"/>
              <a:t>ng-hide Directive</a:t>
            </a:r>
          </a:p>
          <a:p>
            <a:r>
              <a:rPr lang="en-US" dirty="0"/>
              <a:t>Add ng-hide attribute to an HTML button and pass it a model. Bind the model to a checkbox and see the variation.</a:t>
            </a:r>
          </a:p>
          <a:p>
            <a:endParaRPr lang="en-IN" dirty="0"/>
          </a:p>
        </p:txBody>
      </p:sp>
    </p:spTree>
    <p:extLst>
      <p:ext uri="{BB962C8B-B14F-4D97-AF65-F5344CB8AC3E}">
        <p14:creationId xmlns:p14="http://schemas.microsoft.com/office/powerpoint/2010/main" val="131456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2361-5B6D-4CCE-8C6A-D04DDB12A44B}"/>
              </a:ext>
            </a:extLst>
          </p:cNvPr>
          <p:cNvSpPr>
            <a:spLocks noGrp="1"/>
          </p:cNvSpPr>
          <p:nvPr>
            <p:ph type="title"/>
          </p:nvPr>
        </p:nvSpPr>
        <p:spPr/>
        <p:txBody>
          <a:bodyPr/>
          <a:lstStyle/>
          <a:p>
            <a:r>
              <a:rPr lang="en-IN" dirty="0"/>
              <a:t>               AngularJS - HTML DOM</a:t>
            </a:r>
          </a:p>
        </p:txBody>
      </p:sp>
      <p:sp>
        <p:nvSpPr>
          <p:cNvPr id="3" name="Content Placeholder 2">
            <a:extLst>
              <a:ext uri="{FF2B5EF4-FFF2-40B4-BE49-F238E27FC236}">
                <a16:creationId xmlns:a16="http://schemas.microsoft.com/office/drawing/2014/main" id="{49E4E240-7D00-4DDD-BE88-8486CB629BDA}"/>
              </a:ext>
            </a:extLst>
          </p:cNvPr>
          <p:cNvSpPr>
            <a:spLocks noGrp="1"/>
          </p:cNvSpPr>
          <p:nvPr>
            <p:ph idx="1"/>
          </p:nvPr>
        </p:nvSpPr>
        <p:spPr/>
        <p:txBody>
          <a:bodyPr/>
          <a:lstStyle/>
          <a:p>
            <a:r>
              <a:rPr lang="en-US" b="1" dirty="0"/>
              <a:t>ng-click Directive</a:t>
            </a:r>
          </a:p>
          <a:p>
            <a:r>
              <a:rPr lang="en-US" dirty="0"/>
              <a:t>Add ng-click attribute to an HTML button and update a model. Bind the model to HTML and see the variation.</a:t>
            </a:r>
          </a:p>
          <a:p>
            <a:r>
              <a:rPr lang="en-IN" dirty="0"/>
              <a:t>&lt;P&gt;Total click:{{click counter}}&lt;/p&gt;</a:t>
            </a:r>
          </a:p>
          <a:p>
            <a:r>
              <a:rPr lang="en-IN" dirty="0"/>
              <a:t>&lt;button ng-click=“click counter=click counter+1&gt;click me&lt;/button&gt;</a:t>
            </a:r>
          </a:p>
        </p:txBody>
      </p:sp>
    </p:spTree>
    <p:extLst>
      <p:ext uri="{BB962C8B-B14F-4D97-AF65-F5344CB8AC3E}">
        <p14:creationId xmlns:p14="http://schemas.microsoft.com/office/powerpoint/2010/main" val="326962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6A63-811F-44E6-8B9A-B9D4DB067807}"/>
              </a:ext>
            </a:extLst>
          </p:cNvPr>
          <p:cNvSpPr>
            <a:spLocks noGrp="1"/>
          </p:cNvSpPr>
          <p:nvPr>
            <p:ph type="title"/>
          </p:nvPr>
        </p:nvSpPr>
        <p:spPr/>
        <p:txBody>
          <a:bodyPr/>
          <a:lstStyle/>
          <a:p>
            <a:r>
              <a:rPr lang="en-IN" dirty="0"/>
              <a:t>                AngularJS - Modules</a:t>
            </a:r>
            <a:br>
              <a:rPr lang="en-IN" dirty="0"/>
            </a:br>
            <a:endParaRPr lang="en-IN" dirty="0"/>
          </a:p>
        </p:txBody>
      </p:sp>
      <p:sp>
        <p:nvSpPr>
          <p:cNvPr id="3" name="Content Placeholder 2">
            <a:extLst>
              <a:ext uri="{FF2B5EF4-FFF2-40B4-BE49-F238E27FC236}">
                <a16:creationId xmlns:a16="http://schemas.microsoft.com/office/drawing/2014/main" id="{DA811893-3965-4FDF-BBF3-243F3009F79B}"/>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AngularJS supports modular approach. Modules are used to separate logic such as services, controllers, application etc. from the code and maintain the code clean. </a:t>
            </a:r>
          </a:p>
          <a:p>
            <a:r>
              <a:rPr lang="en-US" dirty="0">
                <a:latin typeface="Calibri" panose="020F0502020204030204" pitchFamily="34" charset="0"/>
                <a:cs typeface="Calibri" panose="020F0502020204030204" pitchFamily="34" charset="0"/>
              </a:rPr>
              <a:t>We define modules in separate js files and name them as per the module.js file. </a:t>
            </a:r>
          </a:p>
          <a:p>
            <a:r>
              <a:rPr lang="en-US" dirty="0">
                <a:latin typeface="Calibri" panose="020F0502020204030204" pitchFamily="34" charset="0"/>
                <a:cs typeface="Calibri" panose="020F0502020204030204" pitchFamily="34" charset="0"/>
              </a:rPr>
              <a:t> They are two types of modules </a:t>
            </a:r>
          </a:p>
          <a:p>
            <a:r>
              <a:rPr lang="en-US" b="1" dirty="0">
                <a:latin typeface="Calibri" panose="020F0502020204030204" pitchFamily="34" charset="0"/>
                <a:cs typeface="Calibri" panose="020F0502020204030204" pitchFamily="34" charset="0"/>
              </a:rPr>
              <a:t>Application Module</a:t>
            </a:r>
            <a:r>
              <a:rPr lang="en-US" dirty="0">
                <a:latin typeface="Calibri" panose="020F0502020204030204" pitchFamily="34" charset="0"/>
                <a:cs typeface="Calibri" panose="020F0502020204030204" pitchFamily="34" charset="0"/>
              </a:rPr>
              <a:t> − used to initialize an application with controller(s).</a:t>
            </a:r>
          </a:p>
          <a:p>
            <a:r>
              <a:rPr lang="en-US" b="1" dirty="0">
                <a:latin typeface="Calibri" panose="020F0502020204030204" pitchFamily="34" charset="0"/>
                <a:cs typeface="Calibri" panose="020F0502020204030204" pitchFamily="34" charset="0"/>
              </a:rPr>
              <a:t>Controller Module</a:t>
            </a:r>
            <a:r>
              <a:rPr lang="en-US" dirty="0">
                <a:latin typeface="Calibri" panose="020F0502020204030204" pitchFamily="34" charset="0"/>
                <a:cs typeface="Calibri" panose="020F0502020204030204" pitchFamily="34" charset="0"/>
              </a:rPr>
              <a:t> − used to define the controller.</a:t>
            </a:r>
          </a:p>
          <a:p>
            <a:endParaRPr lang="en-IN" dirty="0"/>
          </a:p>
        </p:txBody>
      </p:sp>
    </p:spTree>
    <p:extLst>
      <p:ext uri="{BB962C8B-B14F-4D97-AF65-F5344CB8AC3E}">
        <p14:creationId xmlns:p14="http://schemas.microsoft.com/office/powerpoint/2010/main" val="316923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3025-0465-4D75-B148-6BA0511BC794}"/>
              </a:ext>
            </a:extLst>
          </p:cNvPr>
          <p:cNvSpPr>
            <a:spLocks noGrp="1"/>
          </p:cNvSpPr>
          <p:nvPr>
            <p:ph type="title"/>
          </p:nvPr>
        </p:nvSpPr>
        <p:spPr/>
        <p:txBody>
          <a:bodyPr/>
          <a:lstStyle/>
          <a:p>
            <a:r>
              <a:rPr lang="en-IN" dirty="0"/>
              <a:t>                    AngularJS - Forms</a:t>
            </a:r>
            <a:br>
              <a:rPr lang="en-IN" dirty="0"/>
            </a:br>
            <a:endParaRPr lang="en-IN" dirty="0"/>
          </a:p>
        </p:txBody>
      </p:sp>
      <p:sp>
        <p:nvSpPr>
          <p:cNvPr id="3" name="Content Placeholder 2">
            <a:extLst>
              <a:ext uri="{FF2B5EF4-FFF2-40B4-BE49-F238E27FC236}">
                <a16:creationId xmlns:a16="http://schemas.microsoft.com/office/drawing/2014/main" id="{CE4A31CC-C3CF-4807-A1C6-3126A23390D8}"/>
              </a:ext>
            </a:extLst>
          </p:cNvPr>
          <p:cNvSpPr>
            <a:spLocks noGrp="1"/>
          </p:cNvSpPr>
          <p:nvPr>
            <p:ph idx="1"/>
          </p:nvPr>
        </p:nvSpPr>
        <p:spPr>
          <a:xfrm>
            <a:off x="1451579" y="2015732"/>
            <a:ext cx="9603275" cy="3955860"/>
          </a:xfrm>
        </p:spPr>
        <p:txBody>
          <a:bodyPr>
            <a:normAutofit fontScale="77500" lnSpcReduction="20000"/>
          </a:bodyPr>
          <a:lstStyle/>
          <a:p>
            <a:r>
              <a:rPr lang="en-US" sz="2300" dirty="0"/>
              <a:t>AngularJS enriches form filling and validation. We can use ng-click event to handle the click button and use $dirty and $invalid flags to do the validation in a seamless way.</a:t>
            </a:r>
          </a:p>
          <a:p>
            <a:r>
              <a:rPr lang="en-US" sz="2300" dirty="0"/>
              <a:t> Use no validate with a form declaration to disable any browser-specific validation. </a:t>
            </a:r>
          </a:p>
          <a:p>
            <a:r>
              <a:rPr lang="en-US" sz="2300" dirty="0"/>
              <a:t>The form controls make heavy use of AngularJS events. Let us have a look at the events first.</a:t>
            </a:r>
          </a:p>
          <a:p>
            <a:endParaRPr lang="en-US" sz="2300" dirty="0"/>
          </a:p>
          <a:p>
            <a:r>
              <a:rPr lang="en-US" sz="2300" dirty="0"/>
              <a:t>Validate Data</a:t>
            </a:r>
          </a:p>
          <a:p>
            <a:r>
              <a:rPr lang="en-US" sz="2300" dirty="0"/>
              <a:t>The following can be used to track error.</a:t>
            </a:r>
          </a:p>
          <a:p>
            <a:r>
              <a:rPr lang="en-US" sz="2300" b="1" dirty="0"/>
              <a:t>$dirty</a:t>
            </a:r>
            <a:r>
              <a:rPr lang="en-US" sz="2300" dirty="0"/>
              <a:t> − states that value has been changed.</a:t>
            </a:r>
          </a:p>
          <a:p>
            <a:r>
              <a:rPr lang="en-US" sz="2300" b="1" dirty="0"/>
              <a:t>$invalid</a:t>
            </a:r>
            <a:r>
              <a:rPr lang="en-US" sz="2300" dirty="0"/>
              <a:t> − states that value entered is invalid.</a:t>
            </a:r>
          </a:p>
          <a:p>
            <a:r>
              <a:rPr lang="en-US" sz="2300" b="1" dirty="0"/>
              <a:t>$error</a:t>
            </a:r>
            <a:r>
              <a:rPr lang="en-US" sz="2300" dirty="0"/>
              <a:t> − states the exact error.</a:t>
            </a:r>
          </a:p>
          <a:p>
            <a:endParaRPr lang="en-IN" dirty="0"/>
          </a:p>
        </p:txBody>
      </p:sp>
    </p:spTree>
    <p:extLst>
      <p:ext uri="{BB962C8B-B14F-4D97-AF65-F5344CB8AC3E}">
        <p14:creationId xmlns:p14="http://schemas.microsoft.com/office/powerpoint/2010/main" val="165066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45D9-4E81-4DAE-8CDE-50C8DDD6C3BC}"/>
              </a:ext>
            </a:extLst>
          </p:cNvPr>
          <p:cNvSpPr>
            <a:spLocks noGrp="1"/>
          </p:cNvSpPr>
          <p:nvPr>
            <p:ph type="title"/>
          </p:nvPr>
        </p:nvSpPr>
        <p:spPr/>
        <p:txBody>
          <a:bodyPr/>
          <a:lstStyle/>
          <a:p>
            <a:r>
              <a:rPr lang="en-IN" dirty="0"/>
              <a:t>                       AngularJS - Views</a:t>
            </a:r>
            <a:br>
              <a:rPr lang="en-IN" dirty="0"/>
            </a:br>
            <a:endParaRPr lang="en-IN" dirty="0"/>
          </a:p>
        </p:txBody>
      </p:sp>
      <p:sp>
        <p:nvSpPr>
          <p:cNvPr id="3" name="Content Placeholder 2">
            <a:extLst>
              <a:ext uri="{FF2B5EF4-FFF2-40B4-BE49-F238E27FC236}">
                <a16:creationId xmlns:a16="http://schemas.microsoft.com/office/drawing/2014/main" id="{F8794D51-99DA-4D94-8B73-3BC86F8A309F}"/>
              </a:ext>
            </a:extLst>
          </p:cNvPr>
          <p:cNvSpPr>
            <a:spLocks noGrp="1"/>
          </p:cNvSpPr>
          <p:nvPr>
            <p:ph idx="1"/>
          </p:nvPr>
        </p:nvSpPr>
        <p:spPr>
          <a:xfrm>
            <a:off x="1451579" y="2015732"/>
            <a:ext cx="9603275" cy="3750586"/>
          </a:xfrm>
        </p:spPr>
        <p:txBody>
          <a:bodyPr>
            <a:normAutofit/>
          </a:bodyPr>
          <a:lstStyle/>
          <a:p>
            <a:r>
              <a:rPr lang="en-US" dirty="0"/>
              <a:t>AngularJS supports Single Page Application via multiple views on a single page. To do this, AngularJS has provided ng-view and ng-template directives, and $routeProvider services.</a:t>
            </a:r>
          </a:p>
          <a:p>
            <a:r>
              <a:rPr lang="en-US" dirty="0"/>
              <a:t>ng-view Directive</a:t>
            </a:r>
          </a:p>
          <a:p>
            <a:r>
              <a:rPr lang="en-US" dirty="0"/>
              <a:t>The ng-view directive simply creates a place holder where a corresponding view (HTML or ng-template view) can be placed based on the configuration.</a:t>
            </a:r>
          </a:p>
          <a:p>
            <a:r>
              <a:rPr lang="en-US" dirty="0"/>
              <a:t>ng-template Directive</a:t>
            </a:r>
          </a:p>
          <a:p>
            <a:r>
              <a:rPr lang="en-US" dirty="0"/>
              <a:t>The ng-template directive is used to create an HTML view using script tag. It contains </a:t>
            </a:r>
            <a:r>
              <a:rPr lang="en-US" i="1" dirty="0"/>
              <a:t>id</a:t>
            </a:r>
            <a:r>
              <a:rPr lang="en-US" dirty="0"/>
              <a:t> attribute which is used by $routeProvider to map a view with a controller.</a:t>
            </a:r>
          </a:p>
          <a:p>
            <a:endParaRPr lang="en-IN" dirty="0"/>
          </a:p>
        </p:txBody>
      </p:sp>
    </p:spTree>
    <p:extLst>
      <p:ext uri="{BB962C8B-B14F-4D97-AF65-F5344CB8AC3E}">
        <p14:creationId xmlns:p14="http://schemas.microsoft.com/office/powerpoint/2010/main" val="113441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89A8-A4F2-4552-9C7E-FF04EE1A19DD}"/>
              </a:ext>
            </a:extLst>
          </p:cNvPr>
          <p:cNvSpPr>
            <a:spLocks noGrp="1"/>
          </p:cNvSpPr>
          <p:nvPr>
            <p:ph type="title"/>
          </p:nvPr>
        </p:nvSpPr>
        <p:spPr/>
        <p:txBody>
          <a:bodyPr/>
          <a:lstStyle/>
          <a:p>
            <a:r>
              <a:rPr lang="en-IN" dirty="0"/>
              <a:t>                   AngularJS - Services</a:t>
            </a:r>
          </a:p>
        </p:txBody>
      </p:sp>
      <p:sp>
        <p:nvSpPr>
          <p:cNvPr id="3" name="Content Placeholder 2">
            <a:extLst>
              <a:ext uri="{FF2B5EF4-FFF2-40B4-BE49-F238E27FC236}">
                <a16:creationId xmlns:a16="http://schemas.microsoft.com/office/drawing/2014/main" id="{E24FC31F-3C58-41B7-9158-FB9AA7847126}"/>
              </a:ext>
            </a:extLst>
          </p:cNvPr>
          <p:cNvSpPr>
            <a:spLocks noGrp="1"/>
          </p:cNvSpPr>
          <p:nvPr>
            <p:ph idx="1"/>
          </p:nvPr>
        </p:nvSpPr>
        <p:spPr>
          <a:xfrm>
            <a:off x="1750159" y="2118369"/>
            <a:ext cx="9603275" cy="3450613"/>
          </a:xfrm>
        </p:spPr>
        <p:txBody>
          <a:bodyPr>
            <a:normAutofit lnSpcReduction="10000"/>
          </a:bodyPr>
          <a:lstStyle/>
          <a:p>
            <a:r>
              <a:rPr lang="en-US" dirty="0"/>
              <a:t>AngularJS supports the concept of Separation of Concerns using services architecture. Services are JavaScript functions, which are responsible to perform only specific tasks. This makes them individual entities which are maintainable and testable. The controllers and filters can call them on requirement basis. Services are normally injected using the dependency injection mechanism of AngularJS.</a:t>
            </a:r>
          </a:p>
          <a:p>
            <a:r>
              <a:rPr lang="en-US" dirty="0"/>
              <a:t>AngularJS provides many inbuilt services. For example, $http, $route, $window, $location, etc. Each service is responsible for a specific task such as the $http is used to make ajax call to get the server data, the $route is used to define the routing information, and so on. The inbuilt services are always prefixed with $ symbol.</a:t>
            </a:r>
          </a:p>
          <a:p>
            <a:pPr marL="0" indent="0">
              <a:buNone/>
            </a:pPr>
            <a:endParaRPr lang="en-US" dirty="0"/>
          </a:p>
          <a:p>
            <a:endParaRPr lang="en-IN" dirty="0"/>
          </a:p>
        </p:txBody>
      </p:sp>
    </p:spTree>
    <p:extLst>
      <p:ext uri="{BB962C8B-B14F-4D97-AF65-F5344CB8AC3E}">
        <p14:creationId xmlns:p14="http://schemas.microsoft.com/office/powerpoint/2010/main" val="214584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43A2-4EED-452B-8D0D-D2249C7F1559}"/>
              </a:ext>
            </a:extLst>
          </p:cNvPr>
          <p:cNvSpPr>
            <a:spLocks noGrp="1"/>
          </p:cNvSpPr>
          <p:nvPr>
            <p:ph type="title"/>
          </p:nvPr>
        </p:nvSpPr>
        <p:spPr/>
        <p:txBody>
          <a:bodyPr/>
          <a:lstStyle/>
          <a:p>
            <a:r>
              <a:rPr lang="en-IN" dirty="0"/>
              <a:t>                AngularJS - Services</a:t>
            </a:r>
          </a:p>
        </p:txBody>
      </p:sp>
      <p:sp>
        <p:nvSpPr>
          <p:cNvPr id="3" name="Content Placeholder 2">
            <a:extLst>
              <a:ext uri="{FF2B5EF4-FFF2-40B4-BE49-F238E27FC236}">
                <a16:creationId xmlns:a16="http://schemas.microsoft.com/office/drawing/2014/main" id="{F11EFBA6-646D-4F06-84FB-7561382172AB}"/>
              </a:ext>
            </a:extLst>
          </p:cNvPr>
          <p:cNvSpPr>
            <a:spLocks noGrp="1"/>
          </p:cNvSpPr>
          <p:nvPr>
            <p:ph idx="1"/>
          </p:nvPr>
        </p:nvSpPr>
        <p:spPr>
          <a:xfrm>
            <a:off x="1451579" y="1922105"/>
            <a:ext cx="9603275" cy="4131375"/>
          </a:xfrm>
        </p:spPr>
        <p:txBody>
          <a:bodyPr>
            <a:normAutofit fontScale="70000" lnSpcReduction="20000"/>
          </a:bodyPr>
          <a:lstStyle/>
          <a:p>
            <a:r>
              <a:rPr lang="en-US" sz="1900" dirty="0"/>
              <a:t>There are two ways to create a service −</a:t>
            </a:r>
          </a:p>
          <a:p>
            <a:r>
              <a:rPr lang="en-US" sz="1900" dirty="0"/>
              <a:t>Factory</a:t>
            </a:r>
          </a:p>
          <a:p>
            <a:r>
              <a:rPr lang="en-US" sz="1900" dirty="0"/>
              <a:t>Service</a:t>
            </a:r>
            <a:endParaRPr lang="en-US" sz="1900" b="1" dirty="0"/>
          </a:p>
          <a:p>
            <a:r>
              <a:rPr lang="en-US" b="1" dirty="0"/>
              <a:t>Using Factory Method</a:t>
            </a:r>
          </a:p>
          <a:p>
            <a:r>
              <a:rPr lang="en-US" dirty="0"/>
              <a:t>In this method, we first define a factory and then assign method to it.</a:t>
            </a:r>
          </a:p>
          <a:p>
            <a:r>
              <a:rPr lang="en-US" b="1" dirty="0"/>
              <a:t>Using Service Method</a:t>
            </a:r>
          </a:p>
          <a:p>
            <a:r>
              <a:rPr lang="en-US" dirty="0"/>
              <a:t>In this method, we define a service and then assign method to it. We also inject an already available service to it.</a:t>
            </a:r>
          </a:p>
          <a:p>
            <a:endParaRPr lang="en-US" dirty="0"/>
          </a:p>
          <a:p>
            <a:r>
              <a:rPr lang="en-US" dirty="0"/>
              <a:t>To create service</a:t>
            </a:r>
          </a:p>
          <a:p>
            <a:pPr algn="just" fontAlgn="t"/>
            <a:r>
              <a:rPr lang="en-IN" b="1" dirty="0">
                <a:solidFill>
                  <a:srgbClr val="000000"/>
                </a:solidFill>
              </a:rPr>
              <a:t>Service</a:t>
            </a:r>
            <a:endParaRPr lang="en-IN" dirty="0">
              <a:solidFill>
                <a:srgbClr val="000000"/>
              </a:solidFill>
            </a:endParaRPr>
          </a:p>
          <a:p>
            <a:pPr algn="just" fontAlgn="t"/>
            <a:r>
              <a:rPr lang="en-IN" dirty="0">
                <a:solidFill>
                  <a:srgbClr val="000000"/>
                </a:solidFill>
              </a:rPr>
              <a:t>ng g service new-service</a:t>
            </a:r>
          </a:p>
          <a:p>
            <a:endParaRPr lang="en-US" dirty="0"/>
          </a:p>
          <a:p>
            <a:endParaRPr lang="en-IN" dirty="0"/>
          </a:p>
        </p:txBody>
      </p:sp>
    </p:spTree>
    <p:extLst>
      <p:ext uri="{BB962C8B-B14F-4D97-AF65-F5344CB8AC3E}">
        <p14:creationId xmlns:p14="http://schemas.microsoft.com/office/powerpoint/2010/main" val="219401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E86F-6C82-4B56-9244-2B7120C47272}"/>
              </a:ext>
            </a:extLst>
          </p:cNvPr>
          <p:cNvSpPr>
            <a:spLocks noGrp="1"/>
          </p:cNvSpPr>
          <p:nvPr>
            <p:ph type="title"/>
          </p:nvPr>
        </p:nvSpPr>
        <p:spPr/>
        <p:txBody>
          <a:bodyPr/>
          <a:lstStyle/>
          <a:p>
            <a:r>
              <a:rPr lang="en-IN" dirty="0"/>
              <a:t>Angular-components</a:t>
            </a:r>
          </a:p>
        </p:txBody>
      </p:sp>
      <p:sp>
        <p:nvSpPr>
          <p:cNvPr id="3" name="Content Placeholder 2">
            <a:extLst>
              <a:ext uri="{FF2B5EF4-FFF2-40B4-BE49-F238E27FC236}">
                <a16:creationId xmlns:a16="http://schemas.microsoft.com/office/drawing/2014/main" id="{3E89B3CF-C8AF-4FC3-86D3-C99BB6B5E04A}"/>
              </a:ext>
            </a:extLst>
          </p:cNvPr>
          <p:cNvSpPr>
            <a:spLocks noGrp="1"/>
          </p:cNvSpPr>
          <p:nvPr>
            <p:ph idx="1"/>
          </p:nvPr>
        </p:nvSpPr>
        <p:spPr/>
        <p:txBody>
          <a:bodyPr>
            <a:normAutofit fontScale="85000" lnSpcReduction="10000"/>
          </a:bodyPr>
          <a:lstStyle/>
          <a:p>
            <a:r>
              <a:rPr lang="en-US" dirty="0"/>
              <a:t>Major part of the development with Angular 7 is done in the components. Components are basically classes that interact with the .html file of the component, which gets displayed on the browser. We have seen the file structure in one of our previous chapters.</a:t>
            </a:r>
          </a:p>
          <a:p>
            <a:r>
              <a:rPr lang="en-US" dirty="0"/>
              <a:t>The file structure has the app component and it consists of the following files −</a:t>
            </a:r>
          </a:p>
          <a:p>
            <a:r>
              <a:rPr lang="en-US" dirty="0"/>
              <a:t>app.component.css</a:t>
            </a:r>
          </a:p>
          <a:p>
            <a:r>
              <a:rPr lang="en-US" dirty="0"/>
              <a:t>app.component.html</a:t>
            </a:r>
          </a:p>
          <a:p>
            <a:r>
              <a:rPr lang="en-US" dirty="0" err="1"/>
              <a:t>app.component.spec.ts</a:t>
            </a:r>
            <a:endParaRPr lang="en-US" dirty="0"/>
          </a:p>
          <a:p>
            <a:r>
              <a:rPr lang="en-US" dirty="0" err="1"/>
              <a:t>app.component.ts</a:t>
            </a:r>
            <a:endParaRPr lang="en-US" dirty="0"/>
          </a:p>
          <a:p>
            <a:r>
              <a:rPr lang="en-US" dirty="0" err="1"/>
              <a:t>app.module.ts</a:t>
            </a:r>
            <a:endParaRPr lang="en-US" dirty="0"/>
          </a:p>
          <a:p>
            <a:endParaRPr lang="en-IN" dirty="0"/>
          </a:p>
        </p:txBody>
      </p:sp>
    </p:spTree>
    <p:extLst>
      <p:ext uri="{BB962C8B-B14F-4D97-AF65-F5344CB8AC3E}">
        <p14:creationId xmlns:p14="http://schemas.microsoft.com/office/powerpoint/2010/main" val="149924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686F-50FD-47CE-98F5-9679E1B96081}"/>
              </a:ext>
            </a:extLst>
          </p:cNvPr>
          <p:cNvSpPr>
            <a:spLocks noGrp="1"/>
          </p:cNvSpPr>
          <p:nvPr>
            <p:ph type="title"/>
          </p:nvPr>
        </p:nvSpPr>
        <p:spPr/>
        <p:txBody>
          <a:bodyPr/>
          <a:lstStyle/>
          <a:p>
            <a:r>
              <a:rPr lang="en-IN" dirty="0"/>
              <a:t>              Angular-component</a:t>
            </a:r>
          </a:p>
        </p:txBody>
      </p:sp>
      <p:sp>
        <p:nvSpPr>
          <p:cNvPr id="3" name="Content Placeholder 2">
            <a:extLst>
              <a:ext uri="{FF2B5EF4-FFF2-40B4-BE49-F238E27FC236}">
                <a16:creationId xmlns:a16="http://schemas.microsoft.com/office/drawing/2014/main" id="{6F589604-5130-4369-AC0A-B96B6C35384E}"/>
              </a:ext>
            </a:extLst>
          </p:cNvPr>
          <p:cNvSpPr>
            <a:spLocks noGrp="1"/>
          </p:cNvSpPr>
          <p:nvPr>
            <p:ph idx="1"/>
          </p:nvPr>
        </p:nvSpPr>
        <p:spPr/>
        <p:txBody>
          <a:bodyPr/>
          <a:lstStyle/>
          <a:p>
            <a:r>
              <a:rPr lang="en-US" dirty="0"/>
              <a:t>And if you have selected angular routing during your project setup, files related to routing will also get added and the files are as follows −</a:t>
            </a:r>
          </a:p>
          <a:p>
            <a:r>
              <a:rPr lang="en-US" dirty="0"/>
              <a:t>app-</a:t>
            </a:r>
            <a:r>
              <a:rPr lang="en-US" dirty="0" err="1"/>
              <a:t>routing.module.ts</a:t>
            </a:r>
            <a:endParaRPr lang="en-US" dirty="0"/>
          </a:p>
          <a:p>
            <a:r>
              <a:rPr lang="en-US" dirty="0"/>
              <a:t>The above files are created by default when we created new project using the angular-cli command.</a:t>
            </a:r>
          </a:p>
          <a:p>
            <a:r>
              <a:rPr lang="en-US" dirty="0"/>
              <a:t>If you open up the </a:t>
            </a:r>
            <a:r>
              <a:rPr lang="en-US" b="1" dirty="0" err="1"/>
              <a:t>app.module.ts</a:t>
            </a:r>
            <a:r>
              <a:rPr lang="en-US" dirty="0"/>
              <a:t> file, it has some libraries which are imported and also a declarative which is assigned the </a:t>
            </a:r>
            <a:r>
              <a:rPr lang="en-US" dirty="0" err="1"/>
              <a:t>appcomponent</a:t>
            </a:r>
            <a:r>
              <a:rPr lang="en-US" dirty="0"/>
              <a:t> as follows</a:t>
            </a:r>
          </a:p>
          <a:p>
            <a:endParaRPr lang="en-IN" dirty="0"/>
          </a:p>
        </p:txBody>
      </p:sp>
    </p:spTree>
    <p:extLst>
      <p:ext uri="{BB962C8B-B14F-4D97-AF65-F5344CB8AC3E}">
        <p14:creationId xmlns:p14="http://schemas.microsoft.com/office/powerpoint/2010/main" val="4216681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6764-4397-4D75-A121-C284BE50F325}"/>
              </a:ext>
            </a:extLst>
          </p:cNvPr>
          <p:cNvSpPr>
            <a:spLocks noGrp="1"/>
          </p:cNvSpPr>
          <p:nvPr>
            <p:ph type="title"/>
          </p:nvPr>
        </p:nvSpPr>
        <p:spPr/>
        <p:txBody>
          <a:bodyPr/>
          <a:lstStyle/>
          <a:p>
            <a:r>
              <a:rPr lang="en-IN" dirty="0"/>
              <a:t>Angular7-pipes</a:t>
            </a:r>
          </a:p>
        </p:txBody>
      </p:sp>
      <p:sp>
        <p:nvSpPr>
          <p:cNvPr id="3" name="Content Placeholder 2">
            <a:extLst>
              <a:ext uri="{FF2B5EF4-FFF2-40B4-BE49-F238E27FC236}">
                <a16:creationId xmlns:a16="http://schemas.microsoft.com/office/drawing/2014/main" id="{CF8623F4-1129-46AC-8172-6DBE17C5AC05}"/>
              </a:ext>
            </a:extLst>
          </p:cNvPr>
          <p:cNvSpPr>
            <a:spLocks noGrp="1"/>
          </p:cNvSpPr>
          <p:nvPr>
            <p:ph idx="1"/>
          </p:nvPr>
        </p:nvSpPr>
        <p:spPr>
          <a:xfrm>
            <a:off x="1451579" y="1922106"/>
            <a:ext cx="9603275" cy="3956180"/>
          </a:xfrm>
        </p:spPr>
        <p:txBody>
          <a:bodyPr>
            <a:normAutofit fontScale="62500" lnSpcReduction="20000"/>
          </a:bodyPr>
          <a:lstStyle/>
          <a:p>
            <a:r>
              <a:rPr lang="en-US" dirty="0"/>
              <a:t>Pipes were earlier called filters in Angular1 and called pipes from Angular2 onwards.</a:t>
            </a:r>
          </a:p>
          <a:p>
            <a:r>
              <a:rPr lang="en-US" dirty="0"/>
              <a:t>To create pipe</a:t>
            </a:r>
          </a:p>
          <a:p>
            <a:r>
              <a:rPr lang="en-IN" b="1" dirty="0">
                <a:solidFill>
                  <a:srgbClr val="000000"/>
                </a:solidFill>
              </a:rPr>
              <a:t>ng g pipe new-pipe</a:t>
            </a:r>
          </a:p>
          <a:p>
            <a:r>
              <a:rPr lang="en-IN" dirty="0"/>
              <a:t>Here are some built-in pipes available with angular −</a:t>
            </a:r>
          </a:p>
          <a:p>
            <a:r>
              <a:rPr lang="en-IN" dirty="0"/>
              <a:t>Lowercasepipe</a:t>
            </a:r>
          </a:p>
          <a:p>
            <a:r>
              <a:rPr lang="en-IN" dirty="0"/>
              <a:t>Uppercasepipe</a:t>
            </a:r>
          </a:p>
          <a:p>
            <a:r>
              <a:rPr lang="en-IN" dirty="0"/>
              <a:t>Datepipe</a:t>
            </a:r>
          </a:p>
          <a:p>
            <a:r>
              <a:rPr lang="en-IN" dirty="0"/>
              <a:t>Currencypipe</a:t>
            </a:r>
          </a:p>
          <a:p>
            <a:r>
              <a:rPr lang="en-IN" dirty="0"/>
              <a:t>Jsonpipe</a:t>
            </a:r>
          </a:p>
          <a:p>
            <a:r>
              <a:rPr lang="en-IN" dirty="0"/>
              <a:t>Percentpipe</a:t>
            </a:r>
          </a:p>
          <a:p>
            <a:r>
              <a:rPr lang="en-IN" dirty="0"/>
              <a:t>Decimalpipe</a:t>
            </a:r>
          </a:p>
          <a:p>
            <a:r>
              <a:rPr lang="en-IN" dirty="0"/>
              <a:t>Slicepip</a:t>
            </a:r>
          </a:p>
          <a:p>
            <a:endParaRPr lang="en-IN" b="1" dirty="0">
              <a:solidFill>
                <a:srgbClr val="000000"/>
              </a:solidFill>
            </a:endParaRPr>
          </a:p>
          <a:p>
            <a:endParaRPr lang="en-IN" dirty="0"/>
          </a:p>
        </p:txBody>
      </p:sp>
    </p:spTree>
    <p:extLst>
      <p:ext uri="{BB962C8B-B14F-4D97-AF65-F5344CB8AC3E}">
        <p14:creationId xmlns:p14="http://schemas.microsoft.com/office/powerpoint/2010/main" val="293437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3969-A65E-43CC-BC15-94C0FD6485D8}"/>
              </a:ext>
            </a:extLst>
          </p:cNvPr>
          <p:cNvSpPr>
            <a:spLocks noGrp="1"/>
          </p:cNvSpPr>
          <p:nvPr>
            <p:ph type="title"/>
          </p:nvPr>
        </p:nvSpPr>
        <p:spPr/>
        <p:txBody>
          <a:bodyPr/>
          <a:lstStyle/>
          <a:p>
            <a:r>
              <a:rPr lang="en-IN" dirty="0"/>
              <a:t>         </a:t>
            </a:r>
            <a:r>
              <a:rPr lang="en-IN" b="1" dirty="0">
                <a:latin typeface="Arial Black" panose="020B0A04020102020204" pitchFamily="34" charset="0"/>
              </a:rPr>
              <a:t>Introduction to angular</a:t>
            </a:r>
          </a:p>
        </p:txBody>
      </p:sp>
      <p:sp>
        <p:nvSpPr>
          <p:cNvPr id="3" name="Content Placeholder 2">
            <a:extLst>
              <a:ext uri="{FF2B5EF4-FFF2-40B4-BE49-F238E27FC236}">
                <a16:creationId xmlns:a16="http://schemas.microsoft.com/office/drawing/2014/main" id="{B89D790E-5BAB-4602-B421-594723912617}"/>
              </a:ext>
            </a:extLst>
          </p:cNvPr>
          <p:cNvSpPr>
            <a:spLocks noGrp="1"/>
          </p:cNvSpPr>
          <p:nvPr>
            <p:ph idx="1"/>
          </p:nvPr>
        </p:nvSpPr>
        <p:spPr>
          <a:xfrm>
            <a:off x="1451579" y="2015732"/>
            <a:ext cx="9603275" cy="3834562"/>
          </a:xfrm>
        </p:spPr>
        <p:txBody>
          <a:bodyPr/>
          <a:lstStyle/>
          <a:p>
            <a:r>
              <a:rPr lang="en-IN" sz="3600" dirty="0">
                <a:latin typeface="Arial Black" panose="020B0A04020102020204" pitchFamily="34" charset="0"/>
              </a:rPr>
              <a:t>What is angular</a:t>
            </a:r>
          </a:p>
          <a:p>
            <a:r>
              <a:rPr lang="en-US" b="1" dirty="0">
                <a:latin typeface="Calibri" panose="020F0502020204030204" pitchFamily="34" charset="0"/>
                <a:cs typeface="Calibri" panose="020F0502020204030204" pitchFamily="34" charset="0"/>
              </a:rPr>
              <a:t>Angular is an app-design framework and development platform for creating efficient and sophisticated single-page apps.</a:t>
            </a:r>
          </a:p>
          <a:p>
            <a:r>
              <a:rPr lang="en-US" b="1" dirty="0">
                <a:latin typeface="Calibri" panose="020F0502020204030204" pitchFamily="34" charset="0"/>
                <a:cs typeface="Calibri" panose="020F0502020204030204" pitchFamily="34" charset="0"/>
              </a:rPr>
              <a:t>Angular is a JavaScript-based open-source framework for building client-side web applications. So, let us first understand Javascript. JavaScript runs on the client-side of the web, which can be used to design or program how the web pages behave on the occurrence of an event. </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115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A682-719D-45DC-AFF2-E0144CDA8717}"/>
              </a:ext>
            </a:extLst>
          </p:cNvPr>
          <p:cNvSpPr>
            <a:spLocks noGrp="1"/>
          </p:cNvSpPr>
          <p:nvPr>
            <p:ph type="title"/>
          </p:nvPr>
        </p:nvSpPr>
        <p:spPr/>
        <p:txBody>
          <a:bodyPr/>
          <a:lstStyle/>
          <a:p>
            <a:r>
              <a:rPr lang="en-IN" dirty="0"/>
              <a:t>                   Angular modules</a:t>
            </a:r>
            <a:br>
              <a:rPr lang="en-IN" dirty="0"/>
            </a:br>
            <a:endParaRPr lang="en-IN" dirty="0"/>
          </a:p>
        </p:txBody>
      </p:sp>
      <p:sp>
        <p:nvSpPr>
          <p:cNvPr id="3" name="Content Placeholder 2">
            <a:extLst>
              <a:ext uri="{FF2B5EF4-FFF2-40B4-BE49-F238E27FC236}">
                <a16:creationId xmlns:a16="http://schemas.microsoft.com/office/drawing/2014/main" id="{AA70FA2D-0057-4B99-B8C7-CFBD106AEC38}"/>
              </a:ext>
            </a:extLst>
          </p:cNvPr>
          <p:cNvSpPr>
            <a:spLocks noGrp="1"/>
          </p:cNvSpPr>
          <p:nvPr>
            <p:ph idx="1"/>
          </p:nvPr>
        </p:nvSpPr>
        <p:spPr/>
        <p:txBody>
          <a:bodyPr/>
          <a:lstStyle/>
          <a:p>
            <a:r>
              <a:rPr lang="en-US" dirty="0"/>
              <a:t>Module in Angular refers to a place where you can group the components, directives, pipes, and services, which are related to the application.</a:t>
            </a:r>
          </a:p>
          <a:p>
            <a:r>
              <a:rPr lang="en-US" dirty="0"/>
              <a:t>In case you are developing a website, the header, footer, left, center and the right section become part of a module.</a:t>
            </a:r>
          </a:p>
          <a:p>
            <a:r>
              <a:rPr lang="en-IN" dirty="0"/>
              <a:t>To create module</a:t>
            </a:r>
          </a:p>
          <a:p>
            <a:r>
              <a:rPr lang="en-IN" b="1" dirty="0">
                <a:solidFill>
                  <a:srgbClr val="000000"/>
                </a:solidFill>
              </a:rPr>
              <a:t>ng g module my-module</a:t>
            </a:r>
          </a:p>
          <a:p>
            <a:endParaRPr lang="en-IN" dirty="0"/>
          </a:p>
        </p:txBody>
      </p:sp>
    </p:spTree>
    <p:extLst>
      <p:ext uri="{BB962C8B-B14F-4D97-AF65-F5344CB8AC3E}">
        <p14:creationId xmlns:p14="http://schemas.microsoft.com/office/powerpoint/2010/main" val="182564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3E2D-EDFB-4021-B79F-36CD74586A73}"/>
              </a:ext>
            </a:extLst>
          </p:cNvPr>
          <p:cNvSpPr>
            <a:spLocks noGrp="1"/>
          </p:cNvSpPr>
          <p:nvPr>
            <p:ph type="title"/>
          </p:nvPr>
        </p:nvSpPr>
        <p:spPr/>
        <p:txBody>
          <a:bodyPr/>
          <a:lstStyle/>
          <a:p>
            <a:r>
              <a:rPr lang="en-IN" dirty="0"/>
              <a:t>            Angular animations</a:t>
            </a:r>
            <a:br>
              <a:rPr lang="en-IN" dirty="0"/>
            </a:br>
            <a:endParaRPr lang="en-IN" dirty="0"/>
          </a:p>
        </p:txBody>
      </p:sp>
      <p:sp>
        <p:nvSpPr>
          <p:cNvPr id="3" name="Content Placeholder 2">
            <a:extLst>
              <a:ext uri="{FF2B5EF4-FFF2-40B4-BE49-F238E27FC236}">
                <a16:creationId xmlns:a16="http://schemas.microsoft.com/office/drawing/2014/main" id="{65CCCF3D-2EAE-436A-8C9E-BA1316FFA62A}"/>
              </a:ext>
            </a:extLst>
          </p:cNvPr>
          <p:cNvSpPr>
            <a:spLocks noGrp="1"/>
          </p:cNvSpPr>
          <p:nvPr>
            <p:ph idx="1"/>
          </p:nvPr>
        </p:nvSpPr>
        <p:spPr>
          <a:xfrm>
            <a:off x="1451579" y="2015733"/>
            <a:ext cx="9603275" cy="2826856"/>
          </a:xfrm>
        </p:spPr>
        <p:txBody>
          <a:bodyPr/>
          <a:lstStyle/>
          <a:p>
            <a:r>
              <a:rPr lang="en-US" dirty="0"/>
              <a:t>Animation was available with Angular 2, from Angular 4 onwards animation is no more a part of the @angular/core library, but is a separate package that needs to be imported in </a:t>
            </a:r>
            <a:r>
              <a:rPr lang="en-US" dirty="0" err="1"/>
              <a:t>app.module.ts</a:t>
            </a:r>
            <a:r>
              <a:rPr lang="en-US" dirty="0"/>
              <a:t>.</a:t>
            </a:r>
          </a:p>
          <a:p>
            <a:r>
              <a:rPr lang="en-US" dirty="0"/>
              <a:t>To start with, we need to import the library with the below line of code −</a:t>
            </a:r>
          </a:p>
          <a:p>
            <a:r>
              <a:rPr lang="en-US" dirty="0"/>
              <a:t>import { </a:t>
            </a:r>
            <a:r>
              <a:rPr lang="en-US" dirty="0" err="1"/>
              <a:t>BrowserAnimationsModule</a:t>
            </a:r>
            <a:r>
              <a:rPr lang="en-US" dirty="0"/>
              <a:t> } from '@angular/platform-browser/animations';</a:t>
            </a:r>
          </a:p>
          <a:p>
            <a:endParaRPr lang="en-IN" dirty="0"/>
          </a:p>
        </p:txBody>
      </p:sp>
    </p:spTree>
    <p:extLst>
      <p:ext uri="{BB962C8B-B14F-4D97-AF65-F5344CB8AC3E}">
        <p14:creationId xmlns:p14="http://schemas.microsoft.com/office/powerpoint/2010/main" val="3710431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7435-0163-41F0-9274-1C5F29A7B90F}"/>
              </a:ext>
            </a:extLst>
          </p:cNvPr>
          <p:cNvSpPr>
            <a:spLocks noGrp="1"/>
          </p:cNvSpPr>
          <p:nvPr>
            <p:ph type="title"/>
          </p:nvPr>
        </p:nvSpPr>
        <p:spPr/>
        <p:txBody>
          <a:bodyPr/>
          <a:lstStyle/>
          <a:p>
            <a:r>
              <a:rPr lang="en-IN" dirty="0"/>
              <a:t>                Angular features</a:t>
            </a:r>
            <a:br>
              <a:rPr lang="en-IN" dirty="0"/>
            </a:br>
            <a:endParaRPr lang="en-IN" dirty="0"/>
          </a:p>
        </p:txBody>
      </p:sp>
      <p:sp>
        <p:nvSpPr>
          <p:cNvPr id="3" name="Content Placeholder 2">
            <a:extLst>
              <a:ext uri="{FF2B5EF4-FFF2-40B4-BE49-F238E27FC236}">
                <a16:creationId xmlns:a16="http://schemas.microsoft.com/office/drawing/2014/main" id="{6DE1F438-49C3-42FF-9D60-3A62F4215047}"/>
              </a:ext>
            </a:extLst>
          </p:cNvPr>
          <p:cNvSpPr>
            <a:spLocks noGrp="1"/>
          </p:cNvSpPr>
          <p:nvPr>
            <p:ph idx="1"/>
          </p:nvPr>
        </p:nvSpPr>
        <p:spPr/>
        <p:txBody>
          <a:bodyPr>
            <a:normAutofit fontScale="92500" lnSpcReduction="20000"/>
          </a:bodyPr>
          <a:lstStyle/>
          <a:p>
            <a:r>
              <a:rPr lang="en-US" dirty="0"/>
              <a:t>Angular supports multiple platforms</a:t>
            </a:r>
          </a:p>
          <a:p>
            <a:pPr>
              <a:buNone/>
            </a:pPr>
            <a:r>
              <a:rPr lang="en-US" b="1" dirty="0"/>
              <a:t>			</a:t>
            </a:r>
          </a:p>
          <a:p>
            <a:pPr>
              <a:buNone/>
            </a:pPr>
            <a:r>
              <a:rPr lang="en-US" b="1" dirty="0"/>
              <a:t>Native applications</a:t>
            </a:r>
          </a:p>
          <a:p>
            <a:pPr>
              <a:buNone/>
            </a:pPr>
            <a:r>
              <a:rPr lang="en-US" b="1" dirty="0"/>
              <a:t>Desktop applications</a:t>
            </a:r>
          </a:p>
          <a:p>
            <a:pPr>
              <a:buNone/>
            </a:pPr>
            <a:r>
              <a:rPr lang="en-US" b="1" dirty="0"/>
              <a:t>Progressive web applications</a:t>
            </a:r>
          </a:p>
          <a:p>
            <a:r>
              <a:rPr lang="en-US" b="1" dirty="0"/>
              <a:t>Testing</a:t>
            </a:r>
          </a:p>
          <a:p>
            <a:r>
              <a:rPr lang="en-US" b="1" dirty="0"/>
              <a:t>Animation Support</a:t>
            </a:r>
          </a:p>
          <a:p>
            <a:r>
              <a:rPr lang="en-US" b="1" dirty="0"/>
              <a:t>Accessibility</a:t>
            </a:r>
            <a:endParaRPr lang="en-US" dirty="0"/>
          </a:p>
          <a:p>
            <a:pPr>
              <a:buNone/>
            </a:pPr>
            <a:endParaRPr lang="en-US" dirty="0"/>
          </a:p>
          <a:p>
            <a:endParaRPr lang="en-IN" dirty="0"/>
          </a:p>
        </p:txBody>
      </p:sp>
    </p:spTree>
    <p:extLst>
      <p:ext uri="{BB962C8B-B14F-4D97-AF65-F5344CB8AC3E}">
        <p14:creationId xmlns:p14="http://schemas.microsoft.com/office/powerpoint/2010/main" val="18515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139E-E01D-4CEC-9DB1-EEE46E5546EA}"/>
              </a:ext>
            </a:extLst>
          </p:cNvPr>
          <p:cNvSpPr>
            <a:spLocks noGrp="1"/>
          </p:cNvSpPr>
          <p:nvPr>
            <p:ph type="title"/>
          </p:nvPr>
        </p:nvSpPr>
        <p:spPr/>
        <p:txBody>
          <a:bodyPr/>
          <a:lstStyle/>
          <a:p>
            <a:r>
              <a:rPr lang="en-IN" dirty="0"/>
              <a:t>            Local installation</a:t>
            </a:r>
          </a:p>
        </p:txBody>
      </p:sp>
      <p:sp>
        <p:nvSpPr>
          <p:cNvPr id="3" name="Content Placeholder 2">
            <a:extLst>
              <a:ext uri="{FF2B5EF4-FFF2-40B4-BE49-F238E27FC236}">
                <a16:creationId xmlns:a16="http://schemas.microsoft.com/office/drawing/2014/main" id="{62B7B7A2-92B5-4013-91D8-A48DBECF5B98}"/>
              </a:ext>
            </a:extLst>
          </p:cNvPr>
          <p:cNvSpPr>
            <a:spLocks noGrp="1"/>
          </p:cNvSpPr>
          <p:nvPr>
            <p:ph idx="1"/>
          </p:nvPr>
        </p:nvSpPr>
        <p:spPr/>
        <p:txBody>
          <a:bodyPr/>
          <a:lstStyle/>
          <a:p>
            <a:r>
              <a:rPr lang="en-US" sz="2800" dirty="0"/>
              <a:t>Local installation </a:t>
            </a:r>
            <a:r>
              <a:rPr lang="en-US" sz="2800" dirty="0" err="1"/>
              <a:t>npm</a:t>
            </a:r>
            <a:r>
              <a:rPr lang="en-US" sz="2800" dirty="0"/>
              <a:t> install name</a:t>
            </a:r>
          </a:p>
          <a:p>
            <a:r>
              <a:rPr lang="en-US" sz="2800" dirty="0"/>
              <a:t>This package module will find on your local node modules folder and can be used only for this project  </a:t>
            </a:r>
          </a:p>
          <a:p>
            <a:r>
              <a:rPr lang="en-US" sz="2800" dirty="0"/>
              <a:t>This can bee accessed by using </a:t>
            </a:r>
            <a:r>
              <a:rPr lang="en-US" sz="2800" dirty="0" err="1"/>
              <a:t>reequire</a:t>
            </a:r>
            <a:r>
              <a:rPr lang="en-US" sz="2800" dirty="0"/>
              <a:t>(“package”) from code</a:t>
            </a:r>
          </a:p>
          <a:p>
            <a:r>
              <a:rPr lang="en-US" sz="2800" dirty="0"/>
              <a:t>This package cannot be accessed from </a:t>
            </a:r>
            <a:r>
              <a:rPr lang="en-US" sz="2800" dirty="0" err="1"/>
              <a:t>cmd</a:t>
            </a:r>
            <a:r>
              <a:rPr lang="en-US" sz="2800" dirty="0"/>
              <a:t> </a:t>
            </a:r>
          </a:p>
          <a:p>
            <a:endParaRPr lang="en-IN" dirty="0"/>
          </a:p>
        </p:txBody>
      </p:sp>
    </p:spTree>
    <p:extLst>
      <p:ext uri="{BB962C8B-B14F-4D97-AF65-F5344CB8AC3E}">
        <p14:creationId xmlns:p14="http://schemas.microsoft.com/office/powerpoint/2010/main" val="704013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C50F-D7B0-4BAA-90E8-A63C88964A07}"/>
              </a:ext>
            </a:extLst>
          </p:cNvPr>
          <p:cNvSpPr>
            <a:spLocks noGrp="1"/>
          </p:cNvSpPr>
          <p:nvPr>
            <p:ph type="title"/>
          </p:nvPr>
        </p:nvSpPr>
        <p:spPr/>
        <p:txBody>
          <a:bodyPr/>
          <a:lstStyle/>
          <a:p>
            <a:r>
              <a:rPr lang="en-IN" dirty="0"/>
              <a:t>             Global installation</a:t>
            </a:r>
          </a:p>
        </p:txBody>
      </p:sp>
      <p:sp>
        <p:nvSpPr>
          <p:cNvPr id="3" name="Content Placeholder 2">
            <a:extLst>
              <a:ext uri="{FF2B5EF4-FFF2-40B4-BE49-F238E27FC236}">
                <a16:creationId xmlns:a16="http://schemas.microsoft.com/office/drawing/2014/main" id="{45143B2C-D68B-4C0F-B557-EC98CFFEF951}"/>
              </a:ext>
            </a:extLst>
          </p:cNvPr>
          <p:cNvSpPr>
            <a:spLocks noGrp="1"/>
          </p:cNvSpPr>
          <p:nvPr>
            <p:ph idx="1"/>
          </p:nvPr>
        </p:nvSpPr>
        <p:spPr/>
        <p:txBody>
          <a:bodyPr/>
          <a:lstStyle/>
          <a:p>
            <a:r>
              <a:rPr lang="en-US" sz="3200" dirty="0"/>
              <a:t>This module will be installed on machine like /user/local and can be used everywhere</a:t>
            </a:r>
          </a:p>
          <a:p>
            <a:r>
              <a:rPr lang="en-US" sz="3200" dirty="0"/>
              <a:t>This cant be accessed using require(“package”) from code</a:t>
            </a:r>
          </a:p>
          <a:p>
            <a:r>
              <a:rPr lang="en-US" sz="3200" dirty="0"/>
              <a:t>This can be accessed in cmd.</a:t>
            </a:r>
          </a:p>
          <a:p>
            <a:endParaRPr lang="en-IN" dirty="0"/>
          </a:p>
        </p:txBody>
      </p:sp>
    </p:spTree>
    <p:extLst>
      <p:ext uri="{BB962C8B-B14F-4D97-AF65-F5344CB8AC3E}">
        <p14:creationId xmlns:p14="http://schemas.microsoft.com/office/powerpoint/2010/main" val="97374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37BB-F409-46C7-A2F6-FA5F1B3799DC}"/>
              </a:ext>
            </a:extLst>
          </p:cNvPr>
          <p:cNvSpPr>
            <a:spLocks noGrp="1"/>
          </p:cNvSpPr>
          <p:nvPr>
            <p:ph type="title"/>
          </p:nvPr>
        </p:nvSpPr>
        <p:spPr/>
        <p:txBody>
          <a:bodyPr/>
          <a:lstStyle/>
          <a:p>
            <a:r>
              <a:rPr lang="en-IN" b="1" dirty="0"/>
              <a:t>       How to install angular</a:t>
            </a:r>
          </a:p>
        </p:txBody>
      </p:sp>
      <p:sp>
        <p:nvSpPr>
          <p:cNvPr id="3" name="Content Placeholder 2">
            <a:extLst>
              <a:ext uri="{FF2B5EF4-FFF2-40B4-BE49-F238E27FC236}">
                <a16:creationId xmlns:a16="http://schemas.microsoft.com/office/drawing/2014/main" id="{CF3F9608-D649-448E-8C0E-B65FA9DEAE39}"/>
              </a:ext>
            </a:extLst>
          </p:cNvPr>
          <p:cNvSpPr>
            <a:spLocks noGrp="1"/>
          </p:cNvSpPr>
          <p:nvPr>
            <p:ph idx="1"/>
          </p:nvPr>
        </p:nvSpPr>
        <p:spPr/>
        <p:txBody>
          <a:bodyPr>
            <a:normAutofit fontScale="85000" lnSpcReduction="20000"/>
          </a:bodyPr>
          <a:lstStyle/>
          <a:p>
            <a:r>
              <a:rPr lang="en-IN" dirty="0"/>
              <a:t>Step 1 :Install Node.js</a:t>
            </a:r>
          </a:p>
          <a:p>
            <a:r>
              <a:rPr lang="en-IN" dirty="0"/>
              <a:t>Step 2: Install Angluar CLI </a:t>
            </a:r>
          </a:p>
          <a:p>
            <a:r>
              <a:rPr lang="en-IN" dirty="0"/>
              <a:t>npm install -g @angular/cli</a:t>
            </a:r>
          </a:p>
          <a:p>
            <a:r>
              <a:rPr lang="en-IN" dirty="0"/>
              <a:t>Step 3:create new project</a:t>
            </a:r>
          </a:p>
          <a:p>
            <a:r>
              <a:rPr lang="en-IN" dirty="0"/>
              <a:t>ng new my-dream-app</a:t>
            </a:r>
          </a:p>
          <a:p>
            <a:r>
              <a:rPr lang="en-IN" dirty="0"/>
              <a:t>Step 4:navigate to project directory</a:t>
            </a:r>
          </a:p>
          <a:p>
            <a:r>
              <a:rPr lang="en-IN" dirty="0"/>
              <a:t>cd my-dream-app</a:t>
            </a:r>
          </a:p>
          <a:p>
            <a:r>
              <a:rPr lang="en-IN" dirty="0"/>
              <a:t>Step5:run the project</a:t>
            </a:r>
          </a:p>
          <a:p>
            <a:r>
              <a:rPr lang="en-IN" dirty="0"/>
              <a:t>ng serve</a:t>
            </a:r>
          </a:p>
        </p:txBody>
      </p:sp>
    </p:spTree>
    <p:extLst>
      <p:ext uri="{BB962C8B-B14F-4D97-AF65-F5344CB8AC3E}">
        <p14:creationId xmlns:p14="http://schemas.microsoft.com/office/powerpoint/2010/main" val="301055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476F-4879-4005-9C51-CDC2AD295530}"/>
              </a:ext>
            </a:extLst>
          </p:cNvPr>
          <p:cNvSpPr>
            <a:spLocks noGrp="1"/>
          </p:cNvSpPr>
          <p:nvPr>
            <p:ph type="title"/>
          </p:nvPr>
        </p:nvSpPr>
        <p:spPr/>
        <p:txBody>
          <a:bodyPr/>
          <a:lstStyle/>
          <a:p>
            <a:r>
              <a:rPr lang="en-IN" b="1" dirty="0"/>
              <a:t>        Introduction to angular </a:t>
            </a:r>
            <a:r>
              <a:rPr lang="en-IN" b="1" dirty="0" err="1"/>
              <a:t>js</a:t>
            </a:r>
            <a:r>
              <a:rPr lang="en-IN" b="1" dirty="0"/>
              <a:t>  </a:t>
            </a:r>
          </a:p>
        </p:txBody>
      </p:sp>
      <p:sp>
        <p:nvSpPr>
          <p:cNvPr id="3" name="Content Placeholder 2">
            <a:extLst>
              <a:ext uri="{FF2B5EF4-FFF2-40B4-BE49-F238E27FC236}">
                <a16:creationId xmlns:a16="http://schemas.microsoft.com/office/drawing/2014/main" id="{2169F71E-0CFE-49B6-BC25-B6FC03237B71}"/>
              </a:ext>
            </a:extLst>
          </p:cNvPr>
          <p:cNvSpPr>
            <a:spLocks noGrp="1"/>
          </p:cNvSpPr>
          <p:nvPr>
            <p:ph idx="1"/>
          </p:nvPr>
        </p:nvSpPr>
        <p:spPr/>
        <p:txBody>
          <a:bodyPr/>
          <a:lstStyle/>
          <a:p>
            <a:r>
              <a:rPr lang="en-US" b="1" dirty="0">
                <a:latin typeface="Calibri" panose="020F0502020204030204" pitchFamily="34" charset="0"/>
                <a:cs typeface="Calibri" panose="020F0502020204030204" pitchFamily="34" charset="0"/>
              </a:rPr>
              <a:t>AngularJS</a:t>
            </a:r>
            <a:r>
              <a:rPr lang="en-US" dirty="0">
                <a:latin typeface="Calibri" panose="020F0502020204030204" pitchFamily="34" charset="0"/>
                <a:cs typeface="Calibri" panose="020F0502020204030204" pitchFamily="34" charset="0"/>
              </a:rPr>
              <a:t> is a very powerful JavaScript Framework. It is used in Single Page Application (SPA) projects. </a:t>
            </a:r>
          </a:p>
          <a:p>
            <a:r>
              <a:rPr lang="en-US" dirty="0">
                <a:latin typeface="Calibri" panose="020F0502020204030204" pitchFamily="34" charset="0"/>
                <a:cs typeface="Calibri" panose="020F0502020204030204" pitchFamily="34" charset="0"/>
              </a:rPr>
              <a:t>It extends HTML DOM with additional attributes and makes it more responsive to user actions. </a:t>
            </a:r>
          </a:p>
          <a:p>
            <a:r>
              <a:rPr lang="en-US" dirty="0">
                <a:latin typeface="Calibri" panose="020F0502020204030204" pitchFamily="34" charset="0"/>
                <a:cs typeface="Calibri" panose="020F0502020204030204" pitchFamily="34" charset="0"/>
              </a:rPr>
              <a:t>AngularJS is open source, completely free, and used by thousands of developers around the world. It is licensed under the Apache license version 2.0.</a:t>
            </a:r>
          </a:p>
          <a:p>
            <a:r>
              <a:rPr lang="en-US" dirty="0">
                <a:latin typeface="Calibri" panose="020F0502020204030204" pitchFamily="34" charset="0"/>
                <a:cs typeface="Calibri" panose="020F0502020204030204" pitchFamily="34" charset="0"/>
              </a:rPr>
              <a:t>AngularJS is a efficient framework that can create Rich Internet Applications (RIA).</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108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E6F3-CD69-40AE-ACC6-8E913BB89933}"/>
              </a:ext>
            </a:extLst>
          </p:cNvPr>
          <p:cNvSpPr>
            <a:spLocks noGrp="1"/>
          </p:cNvSpPr>
          <p:nvPr>
            <p:ph type="title"/>
          </p:nvPr>
        </p:nvSpPr>
        <p:spPr/>
        <p:txBody>
          <a:bodyPr>
            <a:normAutofit/>
          </a:bodyPr>
          <a:lstStyle/>
          <a:p>
            <a:r>
              <a:rPr lang="en-IN" sz="4000" b="1" dirty="0"/>
              <a:t>                    Angular </a:t>
            </a:r>
            <a:r>
              <a:rPr lang="en-IN" sz="4000" b="1" dirty="0" err="1"/>
              <a:t>js</a:t>
            </a:r>
            <a:endParaRPr lang="en-IN" sz="4000" b="1" dirty="0"/>
          </a:p>
        </p:txBody>
      </p:sp>
      <p:sp>
        <p:nvSpPr>
          <p:cNvPr id="3" name="Content Placeholder 2">
            <a:extLst>
              <a:ext uri="{FF2B5EF4-FFF2-40B4-BE49-F238E27FC236}">
                <a16:creationId xmlns:a16="http://schemas.microsoft.com/office/drawing/2014/main" id="{99543FCD-C763-45BC-811A-5AAC28AE627C}"/>
              </a:ext>
            </a:extLst>
          </p:cNvPr>
          <p:cNvSpPr>
            <a:spLocks noGrp="1"/>
          </p:cNvSpPr>
          <p:nvPr>
            <p:ph idx="1"/>
          </p:nvPr>
        </p:nvSpPr>
        <p:spPr>
          <a:xfrm>
            <a:off x="1451579" y="1853754"/>
            <a:ext cx="9603275" cy="3819258"/>
          </a:xfrm>
        </p:spPr>
        <p:txBody>
          <a:bodyPr>
            <a:normAutofit/>
          </a:bodyPr>
          <a:lstStyle/>
          <a:p>
            <a:r>
              <a:rPr lang="en-IN" dirty="0">
                <a:latin typeface="Calibri" panose="020F0502020204030204" pitchFamily="34" charset="0"/>
                <a:cs typeface="Calibri" panose="020F0502020204030204" pitchFamily="34" charset="0"/>
              </a:rPr>
              <a:t>AngularJS provides developers an options to write client side applications using JavaScript in a clean Model View Controller (MVC) way.</a:t>
            </a:r>
          </a:p>
          <a:p>
            <a:r>
              <a:rPr lang="en-IN" dirty="0">
                <a:latin typeface="Calibri" panose="020F0502020204030204" pitchFamily="34" charset="0"/>
                <a:cs typeface="Calibri" panose="020F0502020204030204" pitchFamily="34" charset="0"/>
              </a:rPr>
              <a:t>Applications written in AngularJS are cross-browser compliant. AngularJS automatically handles JavaScript code suitable for each browser.</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Overall, AngularJS is a framework to build large scale, high-performance, and </a:t>
            </a:r>
            <a:r>
              <a:rPr lang="en-US" dirty="0" err="1">
                <a:latin typeface="Calibri" panose="020F0502020204030204" pitchFamily="34" charset="0"/>
                <a:cs typeface="Calibri" panose="020F0502020204030204" pitchFamily="34" charset="0"/>
              </a:rPr>
              <a:t>easyto</a:t>
            </a:r>
            <a:r>
              <a:rPr lang="en-US" dirty="0">
                <a:latin typeface="Calibri" panose="020F0502020204030204" pitchFamily="34" charset="0"/>
                <a:cs typeface="Calibri" panose="020F0502020204030204" pitchFamily="34" charset="0"/>
              </a:rPr>
              <a:t>-maintain web applications.</a:t>
            </a:r>
          </a:p>
          <a:p>
            <a:r>
              <a:rPr lang="en-US" dirty="0">
                <a:latin typeface="Calibri" panose="020F0502020204030204" pitchFamily="34" charset="0"/>
                <a:cs typeface="Calibri" panose="020F0502020204030204" pitchFamily="34" charset="0"/>
              </a:rPr>
              <a:t>AngularJS is a structural framework for dynamic web applications. It lets you use HTML as your template language and lets you extend HTML's syntax to express your application components clearly and succinctly.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091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8A0A-B094-4CB8-82BC-28EC1E5DE3C1}"/>
              </a:ext>
            </a:extLst>
          </p:cNvPr>
          <p:cNvSpPr>
            <a:spLocks noGrp="1"/>
          </p:cNvSpPr>
          <p:nvPr>
            <p:ph type="title"/>
          </p:nvPr>
        </p:nvSpPr>
        <p:spPr/>
        <p:txBody>
          <a:bodyPr/>
          <a:lstStyle/>
          <a:p>
            <a:r>
              <a:rPr lang="en-IN" dirty="0"/>
              <a:t>            </a:t>
            </a:r>
            <a:r>
              <a:rPr lang="en-IN" b="1" dirty="0"/>
              <a:t>AngularJS directives </a:t>
            </a:r>
          </a:p>
        </p:txBody>
      </p:sp>
      <p:sp>
        <p:nvSpPr>
          <p:cNvPr id="3" name="Content Placeholder 2">
            <a:extLst>
              <a:ext uri="{FF2B5EF4-FFF2-40B4-BE49-F238E27FC236}">
                <a16:creationId xmlns:a16="http://schemas.microsoft.com/office/drawing/2014/main" id="{0D7F9226-335E-4C24-B672-372F1F2E86C3}"/>
              </a:ext>
            </a:extLst>
          </p:cNvPr>
          <p:cNvSpPr>
            <a:spLocks noGrp="1"/>
          </p:cNvSpPr>
          <p:nvPr>
            <p:ph idx="1"/>
          </p:nvPr>
        </p:nvSpPr>
        <p:spPr/>
        <p:txBody>
          <a:bodyPr>
            <a:normAutofit fontScale="92500" lnSpcReduction="10000"/>
          </a:bodyPr>
          <a:lstStyle/>
          <a:p>
            <a:r>
              <a:rPr lang="en-US" dirty="0">
                <a:latin typeface="Calibri" panose="020F0502020204030204" pitchFamily="34" charset="0"/>
                <a:cs typeface="Calibri" panose="020F0502020204030204" pitchFamily="34" charset="0"/>
              </a:rPr>
              <a:t>AngularJS directives are used to extend HTML. They are special attributes starting with </a:t>
            </a:r>
            <a:r>
              <a:rPr lang="en-US" b="1" dirty="0">
                <a:latin typeface="Calibri" panose="020F0502020204030204" pitchFamily="34" charset="0"/>
                <a:cs typeface="Calibri" panose="020F0502020204030204" pitchFamily="34" charset="0"/>
              </a:rPr>
              <a:t>ng</a:t>
            </a:r>
            <a:r>
              <a:rPr lang="en-US" dirty="0">
                <a:latin typeface="Calibri" panose="020F0502020204030204" pitchFamily="34" charset="0"/>
                <a:cs typeface="Calibri" panose="020F0502020204030204" pitchFamily="34" charset="0"/>
              </a:rPr>
              <a:t>-prefix. Let us discuss the following directives −</a:t>
            </a:r>
          </a:p>
          <a:p>
            <a:r>
              <a:rPr lang="en-US" b="1" dirty="0">
                <a:latin typeface="Calibri" panose="020F0502020204030204" pitchFamily="34" charset="0"/>
                <a:cs typeface="Calibri" panose="020F0502020204030204" pitchFamily="34" charset="0"/>
              </a:rPr>
              <a:t>ng-app</a:t>
            </a:r>
            <a:r>
              <a:rPr lang="en-US" dirty="0">
                <a:latin typeface="Calibri" panose="020F0502020204030204" pitchFamily="34" charset="0"/>
                <a:cs typeface="Calibri" panose="020F0502020204030204" pitchFamily="34" charset="0"/>
              </a:rPr>
              <a:t> − This directive starts an AngularJS Application.</a:t>
            </a:r>
          </a:p>
          <a:p>
            <a:r>
              <a:rPr lang="en-US" b="1" dirty="0">
                <a:latin typeface="Calibri" panose="020F0502020204030204" pitchFamily="34" charset="0"/>
                <a:cs typeface="Calibri" panose="020F0502020204030204" pitchFamily="34" charset="0"/>
              </a:rPr>
              <a:t>ng-</a:t>
            </a:r>
            <a:r>
              <a:rPr lang="en-US" b="1" dirty="0" err="1">
                <a:latin typeface="Calibri" panose="020F0502020204030204" pitchFamily="34" charset="0"/>
                <a:cs typeface="Calibri" panose="020F0502020204030204" pitchFamily="34" charset="0"/>
              </a:rPr>
              <a:t>init</a:t>
            </a:r>
            <a:r>
              <a:rPr lang="en-US" dirty="0">
                <a:latin typeface="Calibri" panose="020F0502020204030204" pitchFamily="34" charset="0"/>
                <a:cs typeface="Calibri" panose="020F0502020204030204" pitchFamily="34" charset="0"/>
              </a:rPr>
              <a:t> − This directive initializes application data.</a:t>
            </a:r>
          </a:p>
          <a:p>
            <a:r>
              <a:rPr lang="en-US" b="1" dirty="0">
                <a:latin typeface="Calibri" panose="020F0502020204030204" pitchFamily="34" charset="0"/>
                <a:cs typeface="Calibri" panose="020F0502020204030204" pitchFamily="34" charset="0"/>
              </a:rPr>
              <a:t>ng-model</a:t>
            </a:r>
            <a:r>
              <a:rPr lang="en-US" dirty="0">
                <a:latin typeface="Calibri" panose="020F0502020204030204" pitchFamily="34" charset="0"/>
                <a:cs typeface="Calibri" panose="020F0502020204030204" pitchFamily="34" charset="0"/>
              </a:rPr>
              <a:t> − This directive defines the model that is variable to be used in AngularJS.</a:t>
            </a:r>
          </a:p>
          <a:p>
            <a:r>
              <a:rPr lang="en-US" b="1" dirty="0">
                <a:latin typeface="Calibri" panose="020F0502020204030204" pitchFamily="34" charset="0"/>
                <a:cs typeface="Calibri" panose="020F0502020204030204" pitchFamily="34" charset="0"/>
              </a:rPr>
              <a:t>ng-repeat</a:t>
            </a:r>
            <a:r>
              <a:rPr lang="en-US" dirty="0">
                <a:latin typeface="Calibri" panose="020F0502020204030204" pitchFamily="34" charset="0"/>
                <a:cs typeface="Calibri" panose="020F0502020204030204" pitchFamily="34" charset="0"/>
              </a:rPr>
              <a:t> − This directive repeats HTML elements for each item in a collection.</a:t>
            </a:r>
          </a:p>
          <a:p>
            <a:pPr algn="just" fontAlgn="t"/>
            <a:r>
              <a:rPr lang="en-IN" dirty="0"/>
              <a:t>To create directive:</a:t>
            </a:r>
            <a:endParaRPr lang="en-IN" dirty="0">
              <a:solidFill>
                <a:srgbClr val="000000"/>
              </a:solidFill>
            </a:endParaRPr>
          </a:p>
          <a:p>
            <a:pPr algn="just" fontAlgn="t"/>
            <a:r>
              <a:rPr lang="en-IN" b="1" dirty="0">
                <a:solidFill>
                  <a:srgbClr val="000000"/>
                </a:solidFill>
              </a:rPr>
              <a:t>ng g directive new-directive</a:t>
            </a:r>
          </a:p>
          <a:p>
            <a:endParaRPr lang="en-IN" dirty="0"/>
          </a:p>
        </p:txBody>
      </p:sp>
    </p:spTree>
    <p:extLst>
      <p:ext uri="{BB962C8B-B14F-4D97-AF65-F5344CB8AC3E}">
        <p14:creationId xmlns:p14="http://schemas.microsoft.com/office/powerpoint/2010/main" val="418737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98D9-F090-40A2-B5D0-4A179D8C92D4}"/>
              </a:ext>
            </a:extLst>
          </p:cNvPr>
          <p:cNvSpPr>
            <a:spLocks noGrp="1"/>
          </p:cNvSpPr>
          <p:nvPr>
            <p:ph type="title"/>
          </p:nvPr>
        </p:nvSpPr>
        <p:spPr/>
        <p:txBody>
          <a:bodyPr/>
          <a:lstStyle/>
          <a:p>
            <a:r>
              <a:rPr lang="en-IN" b="1" dirty="0"/>
              <a:t>           Angular </a:t>
            </a:r>
            <a:r>
              <a:rPr lang="en-IN" b="1" dirty="0" err="1"/>
              <a:t>js</a:t>
            </a:r>
            <a:r>
              <a:rPr lang="en-IN" b="1" dirty="0"/>
              <a:t> controllers</a:t>
            </a:r>
          </a:p>
        </p:txBody>
      </p:sp>
      <p:sp>
        <p:nvSpPr>
          <p:cNvPr id="3" name="Content Placeholder 2">
            <a:extLst>
              <a:ext uri="{FF2B5EF4-FFF2-40B4-BE49-F238E27FC236}">
                <a16:creationId xmlns:a16="http://schemas.microsoft.com/office/drawing/2014/main" id="{1CDF1333-B5F4-4729-B9ED-AD9B4CB1B000}"/>
              </a:ext>
            </a:extLst>
          </p:cNvPr>
          <p:cNvSpPr>
            <a:spLocks noGrp="1"/>
          </p:cNvSpPr>
          <p:nvPr>
            <p:ph idx="1"/>
          </p:nvPr>
        </p:nvSpPr>
        <p:spPr/>
        <p:txBody>
          <a:bodyPr/>
          <a:lstStyle/>
          <a:p>
            <a:r>
              <a:rPr lang="en-US" dirty="0"/>
              <a:t>AngularJS application mainly relies on controllers to control the flow of data in the application. A controller is defined using </a:t>
            </a:r>
            <a:r>
              <a:rPr lang="en-US" i="1" dirty="0"/>
              <a:t>ng-controller</a:t>
            </a:r>
            <a:r>
              <a:rPr lang="en-US" dirty="0"/>
              <a:t> directive. A controller is a JavaScript object that contains attributes/properties, and functions. Each controller accepts $scope as a parameter, which refers to the application/module that the controller needs to handle.</a:t>
            </a:r>
          </a:p>
          <a:p>
            <a:r>
              <a:rPr lang="en-IN" dirty="0"/>
              <a:t>ng-app=“”ng-controller=“controller name”</a:t>
            </a:r>
          </a:p>
          <a:p>
            <a:endParaRPr lang="en-IN" dirty="0"/>
          </a:p>
        </p:txBody>
      </p:sp>
    </p:spTree>
    <p:extLst>
      <p:ext uri="{BB962C8B-B14F-4D97-AF65-F5344CB8AC3E}">
        <p14:creationId xmlns:p14="http://schemas.microsoft.com/office/powerpoint/2010/main" val="325505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D50F-E132-48D9-A542-5F1B97D98866}"/>
              </a:ext>
            </a:extLst>
          </p:cNvPr>
          <p:cNvSpPr>
            <a:spLocks noGrp="1"/>
          </p:cNvSpPr>
          <p:nvPr>
            <p:ph type="title"/>
          </p:nvPr>
        </p:nvSpPr>
        <p:spPr/>
        <p:txBody>
          <a:bodyPr/>
          <a:lstStyle/>
          <a:p>
            <a:r>
              <a:rPr lang="en-IN" dirty="0"/>
              <a:t>                   AngularJS - Filters</a:t>
            </a:r>
            <a:br>
              <a:rPr lang="en-IN" dirty="0"/>
            </a:br>
            <a:endParaRPr lang="en-IN" dirty="0"/>
          </a:p>
        </p:txBody>
      </p:sp>
      <p:sp>
        <p:nvSpPr>
          <p:cNvPr id="3" name="Content Placeholder 2">
            <a:extLst>
              <a:ext uri="{FF2B5EF4-FFF2-40B4-BE49-F238E27FC236}">
                <a16:creationId xmlns:a16="http://schemas.microsoft.com/office/drawing/2014/main" id="{CA4ED0B9-FA14-4F86-9560-E44FBB5229FC}"/>
              </a:ext>
            </a:extLst>
          </p:cNvPr>
          <p:cNvSpPr>
            <a:spLocks noGrp="1"/>
          </p:cNvSpPr>
          <p:nvPr>
            <p:ph idx="1"/>
          </p:nvPr>
        </p:nvSpPr>
        <p:spPr/>
        <p:txBody>
          <a:bodyPr>
            <a:normAutofit lnSpcReduction="10000"/>
          </a:bodyPr>
          <a:lstStyle/>
          <a:p>
            <a:r>
              <a:rPr lang="en-US" dirty="0"/>
              <a:t>Filters are used to modify the data. They can be clubbed in expression or directives using pipe (|) character. </a:t>
            </a:r>
          </a:p>
          <a:p>
            <a:r>
              <a:rPr lang="en-US" b="1" dirty="0"/>
              <a:t>Uppercase Filter</a:t>
            </a:r>
          </a:p>
          <a:p>
            <a:r>
              <a:rPr lang="en-US" dirty="0"/>
              <a:t>Add uppercase filter to an expression using pipe character. Here we've added uppercase filter to print student name in all capital letters.</a:t>
            </a:r>
          </a:p>
          <a:p>
            <a:r>
              <a:rPr lang="en-US" b="1" dirty="0"/>
              <a:t>Lowercase Filter</a:t>
            </a:r>
          </a:p>
          <a:p>
            <a:r>
              <a:rPr lang="en-US" dirty="0"/>
              <a:t>Add lowercase filter to an expression using pipe character. Here we've added lowercase filter to print student name in all lowercase letters.</a:t>
            </a:r>
          </a:p>
          <a:p>
            <a:endParaRPr lang="en-IN" dirty="0"/>
          </a:p>
        </p:txBody>
      </p:sp>
    </p:spTree>
    <p:extLst>
      <p:ext uri="{BB962C8B-B14F-4D97-AF65-F5344CB8AC3E}">
        <p14:creationId xmlns:p14="http://schemas.microsoft.com/office/powerpoint/2010/main" val="187333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22A6-D94A-449A-966B-2C877E2FFA8A}"/>
              </a:ext>
            </a:extLst>
          </p:cNvPr>
          <p:cNvSpPr>
            <a:spLocks noGrp="1"/>
          </p:cNvSpPr>
          <p:nvPr>
            <p:ph type="title"/>
          </p:nvPr>
        </p:nvSpPr>
        <p:spPr/>
        <p:txBody>
          <a:bodyPr/>
          <a:lstStyle/>
          <a:p>
            <a:r>
              <a:rPr lang="en-IN" dirty="0"/>
              <a:t>               AngularJS - Filters</a:t>
            </a:r>
            <a:br>
              <a:rPr lang="en-IN" dirty="0"/>
            </a:br>
            <a:endParaRPr lang="en-IN" dirty="0"/>
          </a:p>
        </p:txBody>
      </p:sp>
      <p:sp>
        <p:nvSpPr>
          <p:cNvPr id="3" name="Content Placeholder 2">
            <a:extLst>
              <a:ext uri="{FF2B5EF4-FFF2-40B4-BE49-F238E27FC236}">
                <a16:creationId xmlns:a16="http://schemas.microsoft.com/office/drawing/2014/main" id="{330A4A12-DB7F-4881-BD75-C0C306B44F3E}"/>
              </a:ext>
            </a:extLst>
          </p:cNvPr>
          <p:cNvSpPr>
            <a:spLocks noGrp="1"/>
          </p:cNvSpPr>
          <p:nvPr>
            <p:ph idx="1"/>
          </p:nvPr>
        </p:nvSpPr>
        <p:spPr/>
        <p:txBody>
          <a:bodyPr/>
          <a:lstStyle/>
          <a:p>
            <a:r>
              <a:rPr lang="en-US" b="1" dirty="0"/>
              <a:t>Currency Filter</a:t>
            </a:r>
          </a:p>
          <a:p>
            <a:r>
              <a:rPr lang="en-US" dirty="0"/>
              <a:t>Add currency filter to an expression returning number using pipe character. Here we've added currency filter to print fees using currency format.</a:t>
            </a:r>
          </a:p>
          <a:p>
            <a:r>
              <a:rPr lang="en-US" b="1" dirty="0"/>
              <a:t>OrderBy Filter</a:t>
            </a:r>
          </a:p>
          <a:p>
            <a:r>
              <a:rPr lang="en-US" dirty="0"/>
              <a:t>To order subjects by marks, we use </a:t>
            </a:r>
            <a:r>
              <a:rPr lang="en-US" dirty="0" err="1"/>
              <a:t>orderBy</a:t>
            </a:r>
            <a:r>
              <a:rPr lang="en-US" dirty="0"/>
              <a:t> marks.</a:t>
            </a:r>
          </a:p>
          <a:p>
            <a:endParaRPr lang="en-IN" dirty="0"/>
          </a:p>
        </p:txBody>
      </p:sp>
    </p:spTree>
    <p:extLst>
      <p:ext uri="{BB962C8B-B14F-4D97-AF65-F5344CB8AC3E}">
        <p14:creationId xmlns:p14="http://schemas.microsoft.com/office/powerpoint/2010/main" val="40896637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1075</TotalTime>
  <Words>1671</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Gill Sans MT</vt:lpstr>
      <vt:lpstr>Gallery</vt:lpstr>
      <vt:lpstr>   ANGULAR                  m saisree </vt:lpstr>
      <vt:lpstr>         Introduction to angular</vt:lpstr>
      <vt:lpstr>       How to install angular</vt:lpstr>
      <vt:lpstr>        Introduction to angular js  </vt:lpstr>
      <vt:lpstr>                    Angular js</vt:lpstr>
      <vt:lpstr>            AngularJS directives </vt:lpstr>
      <vt:lpstr>           Angular js controllers</vt:lpstr>
      <vt:lpstr>                   AngularJS - Filters </vt:lpstr>
      <vt:lpstr>               AngularJS - Filters </vt:lpstr>
      <vt:lpstr>                AngularJS - HTML DOM </vt:lpstr>
      <vt:lpstr>               AngularJS - HTML DOM</vt:lpstr>
      <vt:lpstr>                AngularJS - Modules </vt:lpstr>
      <vt:lpstr>                    AngularJS - Forms </vt:lpstr>
      <vt:lpstr>                       AngularJS - Views </vt:lpstr>
      <vt:lpstr>                   AngularJS - Services</vt:lpstr>
      <vt:lpstr>                AngularJS - Services</vt:lpstr>
      <vt:lpstr>Angular-components</vt:lpstr>
      <vt:lpstr>              Angular-component</vt:lpstr>
      <vt:lpstr>Angular7-pipes</vt:lpstr>
      <vt:lpstr>                   Angular modules </vt:lpstr>
      <vt:lpstr>            Angular animations </vt:lpstr>
      <vt:lpstr>                Angular features </vt:lpstr>
      <vt:lpstr>            Local installation</vt:lpstr>
      <vt:lpstr>             Global installation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Sai</dc:creator>
  <cp:lastModifiedBy>Sai</cp:lastModifiedBy>
  <cp:revision>15</cp:revision>
  <dcterms:created xsi:type="dcterms:W3CDTF">2020-03-25T14:44:20Z</dcterms:created>
  <dcterms:modified xsi:type="dcterms:W3CDTF">2020-03-26T08:40:03Z</dcterms:modified>
</cp:coreProperties>
</file>