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2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1" r:id="rId15"/>
    <p:sldId id="277" r:id="rId16"/>
    <p:sldId id="276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E2BE-8D25-4882-A72C-F86AA52542B2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8C939-7A91-4716-A22F-05ADD22D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8C939-7A91-4716-A22F-05ADD22D7B5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5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1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2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0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0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2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6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5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3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5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1E4416-98D6-468B-A138-84EC98D2C1BC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9F0329D-5EE8-4E23-9F44-0F6C25FD6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8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774B-D5EC-E1AB-033B-82949A45F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22191"/>
            <a:ext cx="8825658" cy="5168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RUMOR</a:t>
            </a:r>
            <a:r>
              <a:rPr lang="en-US" sz="2000" b="1" spc="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000" b="1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b="1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000" b="1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</a:t>
            </a:r>
            <a:br>
              <a:rPr lang="en-US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4487-4FF3-D07B-280E-0A05BEF3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794" y="2566473"/>
            <a:ext cx="5273980" cy="319014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SAI SREENATH                        21861A6647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DIVYA                                    21861A6647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AKSHITHA                              21861A6634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SAHITHI                                   21861A6628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SHIVA CHARAN                     21861A6627</a:t>
            </a:r>
          </a:p>
          <a:p>
            <a:pPr algn="ctr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lang="en-US" sz="19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en-US" sz="19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Guidance</a:t>
            </a:r>
            <a:r>
              <a:rPr lang="en-US" sz="19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9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lang="en-US" sz="1900" dirty="0">
              <a:latin typeface="Times New Roman"/>
              <a:cs typeface="Times New Roman"/>
            </a:endParaRPr>
          </a:p>
          <a:p>
            <a:pPr marL="12700" marR="5080" indent="772160">
              <a:lnSpc>
                <a:spcPct val="100600"/>
              </a:lnSpc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         Mr</a:t>
            </a: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. burla  </a:t>
            </a:r>
            <a:r>
              <a:rPr lang="en-US" b="1" dirty="0" err="1">
                <a:solidFill>
                  <a:srgbClr val="FFFFFF"/>
                </a:solidFill>
                <a:latin typeface="Times New Roman"/>
                <a:cs typeface="Times New Roman"/>
              </a:rPr>
              <a:t>srinivas</a:t>
            </a:r>
            <a:endParaRPr lang="en-US" sz="1800" b="1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indent="772160">
              <a:lnSpc>
                <a:spcPct val="100600"/>
              </a:lnSpc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           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Assistant</a:t>
            </a:r>
            <a:r>
              <a:rPr lang="en-US"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Professor</a:t>
            </a: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A4772D64-0C9B-93B6-80B3-10F2D469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0" y="1924845"/>
            <a:ext cx="2554514" cy="3831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076F755-34AC-50F0-B813-F8C731A54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1" r="-33803" b="-43464"/>
          <a:stretch/>
        </p:blipFill>
        <p:spPr bwMode="auto">
          <a:xfrm>
            <a:off x="448660" y="4518952"/>
            <a:ext cx="4065748" cy="228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7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5CC-C73F-EA91-3A1E-DFDF91FE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/>
                <a:cs typeface="Times New Roman"/>
              </a:rPr>
              <a:t>Missing</a:t>
            </a:r>
            <a:r>
              <a:rPr lang="en-US" b="0" spc="-10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Features</a:t>
            </a:r>
            <a:r>
              <a:rPr lang="en-US" b="0" spc="-8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in</a:t>
            </a:r>
            <a:r>
              <a:rPr lang="en-US" b="0" spc="-7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Existing</a:t>
            </a:r>
            <a:r>
              <a:rPr lang="en-US" b="0" spc="-100" dirty="0">
                <a:latin typeface="Times New Roman"/>
                <a:cs typeface="Times New Roman"/>
              </a:rPr>
              <a:t> </a:t>
            </a:r>
            <a:r>
              <a:rPr lang="en-US" b="0" spc="-10" dirty="0">
                <a:latin typeface="Times New Roman"/>
                <a:cs typeface="Times New Roman"/>
              </a:rPr>
              <a:t>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3C0F-C04E-4D6A-F43A-F0F67F60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54422" cy="3416300"/>
          </a:xfrm>
        </p:spPr>
        <p:txBody>
          <a:bodyPr>
            <a:normAutofit fontScale="92500" lnSpcReduction="10000"/>
          </a:bodyPr>
          <a:lstStyle/>
          <a:p>
            <a:pPr marL="361315" marR="603250" indent="-349250">
              <a:lnSpc>
                <a:spcPct val="152300"/>
              </a:lnSpc>
              <a:spcBef>
                <a:spcPts val="95"/>
              </a:spcBef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Multilingual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Capability: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Many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limited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English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language,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ignoring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multilingual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rumors.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316865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Cross-Platform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Scalability: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often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platform-specific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do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not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generalize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well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across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different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platforms.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10922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Temporal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Contextual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Features:Insufficient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focus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how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evolve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over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time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impact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contextual</a:t>
            </a:r>
            <a:r>
              <a:rPr lang="en-US"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factors.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508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Explainability: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Lack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transparency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deep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models,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making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it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hard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understand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decision-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making.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82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B768-69E8-5F14-3109-11E6B708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Times New Roman"/>
                <a:cs typeface="Times New Roman"/>
              </a:rPr>
              <a:t>Proposed</a:t>
            </a:r>
            <a:r>
              <a:rPr lang="en-IN" b="0" spc="-125" dirty="0">
                <a:latin typeface="Times New Roman"/>
                <a:cs typeface="Times New Roman"/>
              </a:rPr>
              <a:t> </a:t>
            </a:r>
            <a:r>
              <a:rPr lang="en-IN" b="0" spc="-10" dirty="0">
                <a:latin typeface="Times New Roman"/>
                <a:cs typeface="Times New Roman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8E77-A4DC-08DA-345A-F3BCFD66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27574" cy="3779012"/>
          </a:xfrm>
        </p:spPr>
        <p:txBody>
          <a:bodyPr>
            <a:normAutofit fontScale="85000" lnSpcReduction="10000"/>
          </a:bodyPr>
          <a:lstStyle/>
          <a:p>
            <a:pPr marL="361315" indent="-348615">
              <a:lnSpc>
                <a:spcPct val="100000"/>
              </a:lnSpc>
              <a:spcBef>
                <a:spcPts val="1065"/>
              </a:spcBef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proposed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Natural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Language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Processing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(NLP)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techniques.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120650" indent="-349250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collected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platforms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Twitter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Reddit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using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APIs. The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performs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data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preprocessing,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including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cleaning,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tokenization,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stop word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removal,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prepare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analysis.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5080" indent="-349250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incorporates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methods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TF-IDF,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sentiment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analysis,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POS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tagging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analyze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textual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linguistic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patterns.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144780" indent="-349250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classifiers,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such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Forest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Logistic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Regression,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employed</a:t>
            </a:r>
            <a:r>
              <a:rPr lang="en-US" sz="1800" spc="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classifying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posts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non-rumors. Advanced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deep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LSTMs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BERT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better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accuracy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detecting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complex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patterns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text.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60960" indent="-349250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architecture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ensures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real-time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integration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platforms,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providing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immediate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feedback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users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about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credibility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posts.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A2B-6EEE-B9EC-868B-61A48A1C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Architecture</a:t>
            </a:r>
            <a:endParaRPr lang="en-IN" dirty="0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9F970E55-31AE-99EF-2BD6-AE3C85720F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90813" y="2603500"/>
            <a:ext cx="495468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0BBA-0536-DF65-F36B-7483E563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IN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44216" y="2603500"/>
            <a:ext cx="62478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6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7890-6C97-A279-A5F4-37A3BF7B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7968" y="2603500"/>
            <a:ext cx="692037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1F15F-B819-CFAA-B3D3-39D51574A2BD}"/>
              </a:ext>
            </a:extLst>
          </p:cNvPr>
          <p:cNvSpPr txBox="1"/>
          <p:nvPr/>
        </p:nvSpPr>
        <p:spPr>
          <a:xfrm>
            <a:off x="2024062" y="1331895"/>
            <a:ext cx="8143875" cy="2648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Decision</a:t>
            </a:r>
            <a:r>
              <a:rPr lang="en-US" sz="1800" spc="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Tree</a:t>
            </a:r>
            <a:r>
              <a:rPr lang="en-US" sz="1800" spc="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1800" spc="3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Evaluation</a:t>
            </a:r>
            <a:r>
              <a:rPr lang="en-US" sz="1800" spc="3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(Moderate</a:t>
            </a:r>
            <a:r>
              <a:rPr lang="en-US" sz="1800" spc="3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Performance,</a:t>
            </a:r>
            <a:r>
              <a:rPr lang="en-US" sz="1800" spc="3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FI</a:t>
            </a:r>
            <a:r>
              <a:rPr lang="en-US" sz="1800" spc="3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Score: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0.39):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715770">
              <a:lnSpc>
                <a:spcPct val="100000"/>
              </a:lnSpc>
            </a:pPr>
            <a:r>
              <a:rPr lang="en-US" sz="1600" spc="-30" dirty="0">
                <a:solidFill>
                  <a:schemeClr val="tx1"/>
                </a:solidFill>
                <a:latin typeface="Courier New"/>
                <a:cs typeface="Courier New"/>
              </a:rPr>
              <a:t>Accuracy:</a:t>
            </a:r>
            <a:r>
              <a:rPr lang="en-US" sz="1600" spc="-19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Courier New"/>
                <a:cs typeface="Courier New"/>
              </a:rPr>
              <a:t>0.6184663081916388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720214" marR="2583180" indent="-10160">
              <a:lnSpc>
                <a:spcPct val="115300"/>
              </a:lnSpc>
              <a:spcBef>
                <a:spcPts val="25"/>
              </a:spcBef>
            </a:pPr>
            <a:r>
              <a:rPr lang="en-US" sz="1600" spc="-125" dirty="0">
                <a:solidFill>
                  <a:schemeClr val="tx1"/>
                </a:solidFill>
                <a:latin typeface="Courier New"/>
                <a:cs typeface="Courier New"/>
              </a:rPr>
              <a:t>Precision:</a:t>
            </a:r>
            <a:r>
              <a:rPr lang="en-US" sz="1600" spc="-114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30" dirty="0">
                <a:solidFill>
                  <a:schemeClr val="tx1"/>
                </a:solidFill>
                <a:latin typeface="Courier New"/>
                <a:cs typeface="Courier New"/>
              </a:rPr>
              <a:t>0.38S010S7721365S7 </a:t>
            </a:r>
            <a:r>
              <a:rPr lang="en-US" sz="1600" spc="-35" dirty="0">
                <a:solidFill>
                  <a:schemeClr val="tx1"/>
                </a:solidFill>
                <a:latin typeface="Courier New"/>
                <a:cs typeface="Courier New"/>
              </a:rPr>
              <a:t>Recall:</a:t>
            </a:r>
            <a:r>
              <a:rPr lang="en-US" sz="1600" spc="-22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20" dirty="0">
                <a:solidFill>
                  <a:schemeClr val="tx1"/>
                </a:solidFill>
                <a:latin typeface="Courier New"/>
                <a:cs typeface="Courier New"/>
              </a:rPr>
              <a:t>0.O0l007239S3</a:t>
            </a:r>
            <a:r>
              <a:rPr lang="en-US" sz="1600" spc="-7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Courier New"/>
                <a:cs typeface="Courier New"/>
              </a:rPr>
              <a:t>i5l7A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720214" marR="2584450" indent="367665">
              <a:lnSpc>
                <a:spcPct val="116500"/>
              </a:lnSpc>
              <a:spcBef>
                <a:spcPts val="95"/>
              </a:spcBef>
            </a:pPr>
            <a:r>
              <a:rPr lang="en-US" sz="1600" spc="-10" dirty="0">
                <a:solidFill>
                  <a:schemeClr val="tx1"/>
                </a:solidFill>
                <a:latin typeface="Courier New"/>
                <a:cs typeface="Courier New"/>
              </a:rPr>
              <a:t>Score:</a:t>
            </a:r>
            <a:r>
              <a:rPr lang="en-US" sz="1600" spc="-22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30" dirty="0">
                <a:solidFill>
                  <a:schemeClr val="tx1"/>
                </a:solidFill>
                <a:latin typeface="Courier New"/>
                <a:cs typeface="Courier New"/>
              </a:rPr>
              <a:t>0.39284613012642616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ROC</a:t>
            </a:r>
            <a:r>
              <a:rPr lang="en-US" sz="1600" spc="-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135" dirty="0">
                <a:solidFill>
                  <a:schemeClr val="tx1"/>
                </a:solidFill>
                <a:latin typeface="Courier New"/>
                <a:cs typeface="Courier New"/>
              </a:rPr>
              <a:t>AUC</a:t>
            </a:r>
            <a:r>
              <a:rPr lang="en-US" sz="1600" spc="-82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290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sz="1600" spc="3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Courier New"/>
                <a:cs typeface="Courier New"/>
              </a:rPr>
              <a:t>0.?567S36196ZS3S9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Forest</a:t>
            </a:r>
            <a:r>
              <a:rPr lang="en-US" sz="1800" spc="4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1800" spc="43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Evaluation</a:t>
            </a:r>
            <a:r>
              <a:rPr lang="en-US" sz="1800" spc="4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(Accuracy:</a:t>
            </a:r>
            <a:r>
              <a:rPr lang="en-US" sz="1800" spc="3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71.84%,</a:t>
            </a:r>
            <a:r>
              <a:rPr lang="en-US" sz="1800" spc="3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Low</a:t>
            </a:r>
            <a:r>
              <a:rPr lang="en-US" sz="1800" spc="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Recall:</a:t>
            </a:r>
            <a:r>
              <a:rPr lang="en-US" sz="1800" spc="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14.64%):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AD9A5-5A63-395E-39D7-FE03B2C3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24" y="4215645"/>
            <a:ext cx="392484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F1E-D3EE-9005-9B04-728A0BB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34789"/>
              </p:ext>
            </p:extLst>
          </p:nvPr>
        </p:nvGraphicFramePr>
        <p:xfrm>
          <a:off x="1237344" y="2587751"/>
          <a:ext cx="8596632" cy="388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06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1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2851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271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Evaluati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 (Accurac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461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(Accurac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842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Evaluati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 (Precisio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842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(Precisio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5875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Evaluati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 (Recall)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0033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(Recall)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6065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Evaluati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(F1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88265" algn="just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(F1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5875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Evaluati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(ROC AUC)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0096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 (ROC AUC)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AA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905">
                <a:tc>
                  <a:txBody>
                    <a:bodyPr/>
                    <a:lstStyle/>
                    <a:p>
                      <a:pPr marL="74295" marR="156210">
                        <a:lnSpc>
                          <a:spcPct val="100899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Decision </a:t>
                      </a:r>
                      <a:r>
                        <a:rPr sz="1200" spc="-2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Tree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61.85%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58.00%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38.51%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35.00%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40.10%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35.00%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39.28%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35.00%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55.67%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50.00%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905">
                <a:tc>
                  <a:txBody>
                    <a:bodyPr/>
                    <a:lstStyle/>
                    <a:p>
                      <a:pPr marL="74295" marR="16573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Random Forest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71.84%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65.00%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70.45%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65.00%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14.64%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10.00%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24.37%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20.00%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64.01%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58.00%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LSTM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83.65%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80.00%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740">
                <a:tc>
                  <a:txBody>
                    <a:bodyPr/>
                    <a:lstStyle/>
                    <a:p>
                      <a:pPr marL="74295" marR="13843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Logistic Regressi </a:t>
                      </a:r>
                      <a:r>
                        <a:rPr sz="1200" spc="-25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69.10%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60.00%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22.00%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0.00%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52.17%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10" dirty="0">
                          <a:solidFill>
                            <a:srgbClr val="001633"/>
                          </a:solidFill>
                          <a:latin typeface="Arial MT"/>
                          <a:cs typeface="Arial MT"/>
                        </a:rPr>
                        <a:t>50.00%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31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301F-DEEB-5E15-4BE9-82FA01BB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8797" y="2603500"/>
            <a:ext cx="655871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7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9BC-A00F-E573-C855-AD47C0DE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B42C-9A81-36A2-BA0D-C5E1F713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4872"/>
            <a:ext cx="9817846" cy="4069080"/>
          </a:xfrm>
        </p:spPr>
        <p:txBody>
          <a:bodyPr>
            <a:normAutofit lnSpcReduction="10000"/>
          </a:bodyPr>
          <a:lstStyle/>
          <a:p>
            <a:pPr marL="361315" marR="271780" indent="-349250">
              <a:lnSpc>
                <a:spcPct val="154000"/>
              </a:lnSpc>
              <a:spcBef>
                <a:spcPts val="90"/>
              </a:spcBef>
              <a:buChar char="●"/>
              <a:tabLst>
                <a:tab pos="361315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Evaluated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6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(Logistic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Regression,</a:t>
            </a:r>
            <a:r>
              <a:rPr lang="en-US" sz="1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6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Forest,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Decision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Tree)</a:t>
            </a:r>
            <a:r>
              <a:rPr lang="en-US" sz="1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vs.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deep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(LSTM)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detection.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94615" indent="-349250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outperformed</a:t>
            </a:r>
            <a:r>
              <a:rPr lang="en-US" sz="1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traditional</a:t>
            </a:r>
            <a:r>
              <a:rPr lang="en-US" sz="1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6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capturing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6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sequential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nature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understanding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word</a:t>
            </a:r>
            <a:r>
              <a:rPr lang="en-US" sz="1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relationships,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unlike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traditional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6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treat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"bag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words.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5080" indent="-349250" algn="just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showed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higher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recall</a:t>
            </a:r>
            <a:r>
              <a:rPr lang="en-US" sz="1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F1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score,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leading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better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true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fewer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false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negatives</a:t>
            </a:r>
            <a:r>
              <a:rPr lang="en-US" sz="1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compared</a:t>
            </a:r>
            <a:r>
              <a:rPr lang="en-US" sz="16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6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cs typeface="Times New Roman"/>
              </a:rPr>
              <a:t>Forest.Random</a:t>
            </a:r>
            <a:r>
              <a:rPr lang="en-US" sz="1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Forest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performed</a:t>
            </a:r>
            <a:r>
              <a:rPr lang="en-US" sz="1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well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but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lagged</a:t>
            </a:r>
            <a:r>
              <a:rPr lang="en-US" sz="1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behind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6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terms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6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recall</a:t>
            </a:r>
            <a:r>
              <a:rPr lang="en-US" sz="1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6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F1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score.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indent="-348615" algn="just">
              <a:lnSpc>
                <a:spcPct val="100000"/>
              </a:lnSpc>
              <a:spcBef>
                <a:spcPts val="975"/>
              </a:spcBef>
              <a:buChar char="●"/>
              <a:tabLst>
                <a:tab pos="361315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better</a:t>
            </a:r>
            <a:r>
              <a:rPr lang="en-US" sz="16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suited</a:t>
            </a:r>
            <a:r>
              <a:rPr lang="en-US" sz="1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detecting</a:t>
            </a:r>
            <a:r>
              <a:rPr lang="en-US" sz="1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subtle</a:t>
            </a:r>
            <a:r>
              <a:rPr lang="en-US"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patterns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rumors.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638175" indent="-349250" algn="just">
              <a:lnSpc>
                <a:spcPct val="154000"/>
              </a:lnSpc>
              <a:buChar char="●"/>
              <a:tabLst>
                <a:tab pos="361315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Future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research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could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explore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attention</a:t>
            </a:r>
            <a:r>
              <a:rPr lang="en-US" sz="1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mechanisms</a:t>
            </a:r>
            <a:r>
              <a:rPr lang="en-US" sz="1600" spc="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generative</a:t>
            </a:r>
            <a:r>
              <a:rPr lang="en-US" sz="1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6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further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improvements</a:t>
            </a:r>
            <a:r>
              <a:rPr lang="en-US" sz="16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accuracy</a:t>
            </a:r>
            <a:r>
              <a:rPr lang="en-US" sz="1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efficiency.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62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C87-61A1-EF67-049D-886F655A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IN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F864-8732-980B-050A-6F3CBD45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81" y="2484628"/>
            <a:ext cx="10211038" cy="4053332"/>
          </a:xfrm>
        </p:spPr>
        <p:txBody>
          <a:bodyPr>
            <a:noAutofit/>
          </a:bodyPr>
          <a:lstStyle/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Building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upon</a:t>
            </a:r>
            <a:r>
              <a:rPr lang="en-US" sz="12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success</a:t>
            </a:r>
            <a:r>
              <a:rPr lang="en-US" sz="1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Forest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2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project,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several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future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directions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z="12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explored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further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enhance</a:t>
            </a:r>
            <a:r>
              <a:rPr lang="en-US" sz="1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networks:</a:t>
            </a: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Hybrid</a:t>
            </a:r>
            <a:r>
              <a:rPr lang="en-US" sz="1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Models: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Combining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strengths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Forest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could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lead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even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more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robust performance</a:t>
            </a:r>
          </a:p>
          <a:p>
            <a:pPr marL="0" marR="5080" indent="0">
              <a:lnSpc>
                <a:spcPct val="154000"/>
              </a:lnSpc>
              <a:spcBef>
                <a:spcPts val="90"/>
              </a:spcBef>
              <a:buNone/>
            </a:pP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example,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LSTM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could</a:t>
            </a:r>
            <a:r>
              <a:rPr lang="en-US" sz="1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used</a:t>
            </a:r>
            <a:r>
              <a:rPr lang="en-US" sz="1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extract</a:t>
            </a:r>
            <a:r>
              <a:rPr lang="en-US" sz="12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deep</a:t>
            </a:r>
            <a:r>
              <a:rPr lang="en-US" sz="1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2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data,</a:t>
            </a:r>
            <a:r>
              <a:rPr lang="en-US" sz="1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which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could</a:t>
            </a:r>
            <a:r>
              <a:rPr lang="en-US" sz="1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then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lang="en-US" sz="12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fed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into</a:t>
            </a:r>
            <a:r>
              <a:rPr lang="en-US" sz="1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5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Forest</a:t>
            </a:r>
            <a:r>
              <a:rPr lang="en-US" sz="1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classifier</a:t>
            </a:r>
            <a:r>
              <a:rPr lang="en-US" sz="12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final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prediction.</a:t>
            </a: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endParaRPr lang="en-US" sz="1200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Ensemble</a:t>
            </a:r>
            <a:r>
              <a:rPr lang="en-US" sz="12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Methods:</a:t>
            </a:r>
            <a:r>
              <a:rPr lang="en-US" sz="1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Experimenting</a:t>
            </a:r>
            <a:r>
              <a:rPr lang="en-US" sz="12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different</a:t>
            </a:r>
            <a:r>
              <a:rPr lang="en-US" sz="1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ensemble</a:t>
            </a:r>
            <a:r>
              <a:rPr lang="en-US" sz="12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techniques,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such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as stacking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bagging,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could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improve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generalization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reduce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overfitting.</a:t>
            </a: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endParaRPr lang="en-US" sz="1200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Multimodal</a:t>
            </a:r>
            <a:r>
              <a:rPr lang="en-US" sz="12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Approaches:</a:t>
            </a:r>
            <a:r>
              <a:rPr lang="en-US" sz="12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Incorporating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additional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modalities,</a:t>
            </a:r>
            <a:r>
              <a:rPr lang="en-US" sz="12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such</a:t>
            </a:r>
            <a:r>
              <a:rPr lang="en-US" sz="12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2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images</a:t>
            </a:r>
            <a:r>
              <a:rPr lang="en-US" sz="12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videos could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provide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valuable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contextual</a:t>
            </a:r>
            <a:r>
              <a:rPr lang="en-US" sz="12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US" sz="12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2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improve</a:t>
            </a:r>
            <a:r>
              <a:rPr lang="en-US" sz="12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2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accuracy.</a:t>
            </a: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endParaRPr lang="en-US" sz="1200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Real-time</a:t>
            </a:r>
            <a:r>
              <a:rPr lang="en-US" sz="12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Detection: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Developing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real-time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2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systems</a:t>
            </a:r>
            <a:r>
              <a:rPr lang="en-US" sz="1200" spc="1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would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enable timely</a:t>
            </a:r>
            <a:r>
              <a:rPr lang="en-US" sz="12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intervention</a:t>
            </a:r>
            <a:r>
              <a:rPr lang="en-US" sz="12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2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mitigation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2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spread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misinformation.</a:t>
            </a:r>
            <a:r>
              <a:rPr lang="en-US" sz="12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would</a:t>
            </a:r>
            <a:r>
              <a:rPr lang="en-US" sz="12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require efficient</a:t>
            </a:r>
            <a:r>
              <a:rPr lang="en-US" sz="1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algorithms</a:t>
            </a:r>
            <a:r>
              <a:rPr lang="en-US" sz="12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2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scalable architectures.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746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B552-BBC1-CEFE-DC53-A93EEB5D7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9591"/>
            <a:ext cx="8825658" cy="821733"/>
          </a:xfrm>
        </p:spPr>
        <p:txBody>
          <a:bodyPr>
            <a:normAutofit fontScale="90000"/>
          </a:bodyPr>
          <a:lstStyle/>
          <a:p>
            <a:r>
              <a:rPr lang="en-IN" b="1" spc="-10" dirty="0">
                <a:latin typeface="Times New Roman"/>
                <a:cs typeface="Times New Roman"/>
              </a:rPr>
              <a:t>CONTENTS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739B-8D6B-E374-D122-9B1D49374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89038"/>
            <a:ext cx="8825658" cy="3967476"/>
          </a:xfrm>
        </p:spPr>
        <p:txBody>
          <a:bodyPr>
            <a:normAutofit fontScale="85000" lnSpcReduction="20000"/>
          </a:bodyPr>
          <a:lstStyle/>
          <a:p>
            <a:pPr marL="201295" indent="-188595">
              <a:lnSpc>
                <a:spcPct val="100000"/>
              </a:lnSpc>
              <a:spcBef>
                <a:spcPts val="135"/>
              </a:spcBef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Abstract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Literature</a:t>
            </a:r>
            <a:r>
              <a:rPr lang="en-IN" sz="1800" b="1" spc="1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review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Proposed</a:t>
            </a:r>
            <a:r>
              <a:rPr lang="en-IN" sz="1800" b="1" spc="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Results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Conclusion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dirty="0">
                <a:solidFill>
                  <a:schemeClr val="bg1"/>
                </a:solidFill>
                <a:latin typeface="Times New Roman"/>
                <a:cs typeface="Times New Roman"/>
              </a:rPr>
              <a:t>Future</a:t>
            </a:r>
            <a:r>
              <a:rPr lang="en-IN" sz="1800" b="1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scope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Font typeface="Wingdings"/>
              <a:buChar char=""/>
            </a:pP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SzPct val="86666"/>
              <a:buFont typeface="Wingdings"/>
              <a:buChar char=""/>
              <a:tabLst>
                <a:tab pos="201295" algn="l"/>
              </a:tabLst>
            </a:pPr>
            <a:r>
              <a:rPr lang="en-IN"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lang="en-IN" sz="1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F5560530-FCCD-8DBF-5DC8-7EFD889B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28" y="1001486"/>
            <a:ext cx="2725853" cy="1684687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8813A130-4639-D69C-230C-208E96B7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84" y="2505103"/>
            <a:ext cx="2989813" cy="1847793"/>
          </a:xfrm>
          <a:prstGeom prst="rect">
            <a:avLst/>
          </a:prstGeom>
        </p:spPr>
      </p:pic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2C5210F1-78E9-BB1E-B7F4-201F6F667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57" y="4307785"/>
            <a:ext cx="2751687" cy="17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2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3BCC-6D1D-B008-B369-ECF934BF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964524"/>
            <a:ext cx="8761413" cy="706964"/>
          </a:xfrm>
        </p:spPr>
        <p:txBody>
          <a:bodyPr/>
          <a:lstStyle/>
          <a:p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868-19E3-14A8-C736-BB2E7DD8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441448"/>
            <a:ext cx="10725912" cy="4215384"/>
          </a:xfrm>
        </p:spPr>
        <p:txBody>
          <a:bodyPr>
            <a:normAutofit fontScale="25000" lnSpcReduction="20000"/>
          </a:bodyPr>
          <a:lstStyle/>
          <a:p>
            <a:pPr marL="12065" marR="5080" indent="0">
              <a:lnSpc>
                <a:spcPct val="154000"/>
              </a:lnSpc>
              <a:spcBef>
                <a:spcPts val="90"/>
              </a:spcBef>
              <a:buClr>
                <a:srgbClr val="000000"/>
              </a:buClr>
              <a:buSzPct val="86666"/>
              <a:buNone/>
              <a:tabLst>
                <a:tab pos="326390" algn="l"/>
              </a:tabLst>
            </a:pP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1.Buntain,</a:t>
            </a:r>
            <a:r>
              <a:rPr lang="en-IN" sz="5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C.,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&amp;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Golbeck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IN" sz="56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J.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(2017).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Automatically</a:t>
            </a:r>
            <a:r>
              <a:rPr lang="en-IN" sz="5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identifying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fake</a:t>
            </a:r>
            <a:r>
              <a:rPr lang="en-IN" sz="5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news</a:t>
            </a:r>
            <a:r>
              <a:rPr lang="en-IN" sz="5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popular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Twitter</a:t>
            </a:r>
            <a:r>
              <a:rPr lang="en-IN" sz="5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threads.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Proceedings</a:t>
            </a:r>
            <a:r>
              <a:rPr lang="en-IN" sz="5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25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IEEE</a:t>
            </a:r>
            <a:r>
              <a:rPr lang="en-IN" sz="5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International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Conference</a:t>
            </a:r>
            <a:r>
              <a:rPr lang="en-IN" sz="56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IN" sz="56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Smart</a:t>
            </a:r>
            <a:r>
              <a:rPr lang="en-IN" sz="56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Cloud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(pp.208-</a:t>
            </a:r>
            <a:r>
              <a:rPr lang="en-IN" sz="5600" spc="-10" dirty="0">
                <a:solidFill>
                  <a:schemeClr val="tx1"/>
                </a:solidFill>
                <a:latin typeface="Times New Roman"/>
                <a:cs typeface="Times New Roman"/>
              </a:rPr>
              <a:t>215).</a:t>
            </a:r>
            <a:endParaRPr lang="en-IN" sz="5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065" marR="306070" indent="0">
              <a:lnSpc>
                <a:spcPct val="154000"/>
              </a:lnSpc>
              <a:spcBef>
                <a:spcPts val="1320"/>
              </a:spcBef>
              <a:buClr>
                <a:srgbClr val="000000"/>
              </a:buClr>
              <a:buSzPct val="86666"/>
              <a:buNone/>
              <a:tabLst>
                <a:tab pos="326390" algn="l"/>
              </a:tabLst>
            </a:pP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2.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Kumar,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S.,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&amp;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Shah,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N.</a:t>
            </a:r>
            <a:r>
              <a:rPr lang="en-IN" sz="5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(2018).</a:t>
            </a:r>
            <a:r>
              <a:rPr lang="en-IN" sz="56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False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IN" sz="5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IN" sz="5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IN" sz="5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media: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survey.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10" dirty="0">
                <a:solidFill>
                  <a:schemeClr val="tx1"/>
                </a:solidFill>
                <a:latin typeface="Times New Roman"/>
                <a:cs typeface="Times New Roman"/>
              </a:rPr>
              <a:t>Analytics: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Advances</a:t>
            </a:r>
            <a:r>
              <a:rPr lang="en-IN" sz="5600" spc="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Applications,</a:t>
            </a:r>
            <a:r>
              <a:rPr lang="en-IN" sz="56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15(4),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35-</a:t>
            </a:r>
            <a:r>
              <a:rPr lang="en-IN" sz="5600" spc="-25" dirty="0">
                <a:solidFill>
                  <a:schemeClr val="tx1"/>
                </a:solidFill>
                <a:latin typeface="Times New Roman"/>
                <a:cs typeface="Times New Roman"/>
              </a:rPr>
              <a:t>55.</a:t>
            </a:r>
            <a:endParaRPr lang="en-IN" sz="5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065" marR="237490" indent="0">
              <a:lnSpc>
                <a:spcPct val="154000"/>
              </a:lnSpc>
              <a:spcBef>
                <a:spcPts val="1320"/>
              </a:spcBef>
              <a:buClr>
                <a:srgbClr val="000000"/>
              </a:buClr>
              <a:buSzPct val="86666"/>
              <a:buNone/>
              <a:tabLst>
                <a:tab pos="326390" algn="l"/>
              </a:tabLst>
            </a:pP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3.</a:t>
            </a:r>
            <a:r>
              <a:rPr lang="en-IN" sz="5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Zubiaga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A.,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Aker,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A.,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Bontcheva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K.,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Liakata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M.,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&amp;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Procter,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R.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(2018).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resolution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IN" sz="5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25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media:</a:t>
            </a:r>
            <a:r>
              <a:rPr lang="en-IN" sz="56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survey.</a:t>
            </a:r>
            <a:r>
              <a:rPr lang="en-IN" sz="5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ACM</a:t>
            </a:r>
            <a:r>
              <a:rPr lang="en-IN" sz="5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Computing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Surveys,</a:t>
            </a:r>
            <a:r>
              <a:rPr lang="en-IN" sz="5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51(2),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1-</a:t>
            </a:r>
            <a:r>
              <a:rPr lang="en-IN" sz="5600" spc="-25" dirty="0">
                <a:solidFill>
                  <a:schemeClr val="tx1"/>
                </a:solidFill>
                <a:latin typeface="Times New Roman"/>
                <a:cs typeface="Times New Roman"/>
              </a:rPr>
              <a:t>36.</a:t>
            </a:r>
            <a:endParaRPr lang="en-IN" sz="5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065" marR="112395" indent="0">
              <a:lnSpc>
                <a:spcPct val="154000"/>
              </a:lnSpc>
              <a:spcBef>
                <a:spcPts val="1320"/>
              </a:spcBef>
              <a:buClr>
                <a:srgbClr val="000000"/>
              </a:buClr>
              <a:buSzPct val="86666"/>
              <a:buNone/>
              <a:tabLst>
                <a:tab pos="326390" algn="l"/>
              </a:tabLst>
            </a:pP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4.</a:t>
            </a:r>
            <a:r>
              <a:rPr lang="en-IN" sz="56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Ma,</a:t>
            </a:r>
            <a:r>
              <a:rPr lang="en-IN" sz="56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J.,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Gao,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W.,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Wei,</a:t>
            </a:r>
            <a:r>
              <a:rPr lang="en-IN" sz="5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Z.,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Lu,</a:t>
            </a:r>
            <a:r>
              <a:rPr lang="en-IN" sz="56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Y.,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&amp;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Wong,</a:t>
            </a:r>
            <a:r>
              <a:rPr lang="en-IN" sz="5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K.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F.</a:t>
            </a:r>
            <a:r>
              <a:rPr lang="en-IN" sz="56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(2016).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Detect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using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time</a:t>
            </a:r>
            <a:r>
              <a:rPr lang="en-IN" sz="5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series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10" dirty="0">
                <a:solidFill>
                  <a:schemeClr val="tx1"/>
                </a:solidFill>
                <a:latin typeface="Times New Roman"/>
                <a:cs typeface="Times New Roman"/>
              </a:rPr>
              <a:t>context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microblogging</a:t>
            </a:r>
            <a:r>
              <a:rPr lang="en-IN" sz="5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websites.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Proceedings</a:t>
            </a:r>
            <a:r>
              <a:rPr lang="en-IN" sz="56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24th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ACM</a:t>
            </a:r>
            <a:r>
              <a:rPr lang="en-IN" sz="56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International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Conference</a:t>
            </a:r>
            <a:r>
              <a:rPr lang="en-IN" sz="56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IN" sz="5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10" dirty="0">
                <a:solidFill>
                  <a:schemeClr val="tx1"/>
                </a:solidFill>
                <a:latin typeface="Times New Roman"/>
                <a:cs typeface="Times New Roman"/>
              </a:rPr>
              <a:t>Information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IN" sz="56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Knowledge</a:t>
            </a:r>
            <a:r>
              <a:rPr lang="en-IN" sz="56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Management</a:t>
            </a:r>
            <a:r>
              <a:rPr lang="en-IN" sz="5600" spc="1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10" dirty="0">
                <a:solidFill>
                  <a:schemeClr val="tx1"/>
                </a:solidFill>
                <a:latin typeface="Times New Roman"/>
                <a:cs typeface="Times New Roman"/>
              </a:rPr>
              <a:t>(pp.17511754).</a:t>
            </a:r>
            <a:endParaRPr lang="en-IN" sz="5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065" marR="424815" indent="0">
              <a:lnSpc>
                <a:spcPct val="154000"/>
              </a:lnSpc>
              <a:spcBef>
                <a:spcPts val="1320"/>
              </a:spcBef>
              <a:buClr>
                <a:srgbClr val="000000"/>
              </a:buClr>
              <a:buSzPct val="86666"/>
              <a:buNone/>
              <a:tabLst>
                <a:tab pos="326390" algn="l"/>
              </a:tabLst>
            </a:pP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5.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Shu,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K.,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Sliva,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A.,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Wang,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S.,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Tang,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J.,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&amp;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Liu,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H.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(2017).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Fake</a:t>
            </a:r>
            <a:r>
              <a:rPr lang="en-IN" sz="56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news</a:t>
            </a:r>
            <a:r>
              <a:rPr lang="en-IN" sz="56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IN" sz="5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IN" sz="56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 err="1">
                <a:solidFill>
                  <a:schemeClr val="tx1"/>
                </a:solidFill>
                <a:latin typeface="Times New Roman"/>
                <a:cs typeface="Times New Roman"/>
              </a:rPr>
              <a:t>socialmedia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IN" sz="56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IN" sz="56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10" dirty="0">
                <a:solidFill>
                  <a:schemeClr val="tx1"/>
                </a:solidFill>
                <a:latin typeface="Times New Roman"/>
                <a:cs typeface="Times New Roman"/>
              </a:rPr>
              <a:t>mining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perspective.</a:t>
            </a:r>
            <a:r>
              <a:rPr lang="en-IN" sz="56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ACM</a:t>
            </a:r>
            <a:r>
              <a:rPr lang="en-IN" sz="56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SIGKDD</a:t>
            </a:r>
            <a:r>
              <a:rPr lang="en-IN" sz="5600" spc="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Explorations</a:t>
            </a:r>
            <a:r>
              <a:rPr lang="en-IN" sz="56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Newsletter,</a:t>
            </a:r>
            <a:r>
              <a:rPr lang="en-IN" sz="56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19(1),</a:t>
            </a:r>
            <a:r>
              <a:rPr lang="en-IN" sz="56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dirty="0">
                <a:solidFill>
                  <a:schemeClr val="tx1"/>
                </a:solidFill>
                <a:latin typeface="Times New Roman"/>
                <a:cs typeface="Times New Roman"/>
              </a:rPr>
              <a:t>22</a:t>
            </a:r>
            <a:r>
              <a:rPr lang="en-IN" sz="56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5600" spc="-25" dirty="0">
                <a:solidFill>
                  <a:schemeClr val="tx1"/>
                </a:solidFill>
                <a:latin typeface="Times New Roman"/>
                <a:cs typeface="Times New Roman"/>
              </a:rPr>
              <a:t>36.</a:t>
            </a:r>
            <a:endParaRPr lang="en-IN" sz="5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6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E295-F77B-1982-51F9-F6470B05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0" dirty="0">
                <a:latin typeface="Times New Roman"/>
                <a:cs typeface="Times New Roman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1E6F-4CC6-6FF8-AFF7-D0E7A48D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2" y="2583687"/>
            <a:ext cx="10103596" cy="3674237"/>
          </a:xfrm>
        </p:spPr>
        <p:txBody>
          <a:bodyPr>
            <a:normAutofit fontScale="92500" lnSpcReduction="20000"/>
          </a:bodyPr>
          <a:lstStyle/>
          <a:p>
            <a:pPr marL="297815" marR="508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Online</a:t>
            </a:r>
            <a:r>
              <a:rPr lang="en-US" sz="18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Networks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emerging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field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within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science</a:t>
            </a:r>
            <a:r>
              <a:rPr lang="en-US" sz="18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learning,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focusing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identifying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classifying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platforms.</a:t>
            </a:r>
          </a:p>
          <a:p>
            <a:pPr marL="297815" marR="508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Existing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systems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often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require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expensive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hardware,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specialized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software,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complex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configurations,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making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them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inaccessible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general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public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developers.</a:t>
            </a:r>
            <a:endParaRPr lang="en-US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Most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research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domain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concentrates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theoretical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detection,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rather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than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practical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solutions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easily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implemented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accessed.</a:t>
            </a:r>
          </a:p>
          <a:p>
            <a:pPr marL="297815" marR="508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purpose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800" spc="1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project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develop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800" spc="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real-time</a:t>
            </a:r>
            <a:r>
              <a:rPr lang="en-US" sz="18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sz="1800" spc="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more</a:t>
            </a:r>
            <a:r>
              <a:rPr lang="en-US" sz="18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accessible</a:t>
            </a:r>
            <a:r>
              <a:rPr lang="en-US" sz="1800" spc="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users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developers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without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requiring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costly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equipment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complex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setup.</a:t>
            </a:r>
            <a:endParaRPr lang="en-US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3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z="1800" spc="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aims</a:t>
            </a:r>
            <a:r>
              <a:rPr lang="en-US"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offer</a:t>
            </a:r>
            <a:r>
              <a:rPr lang="en-US" sz="1800" spc="3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</a:t>
            </a:r>
            <a:r>
              <a:rPr lang="en-US"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efficient,</a:t>
            </a:r>
            <a:r>
              <a:rPr lang="en-US" sz="1800" spc="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scalable</a:t>
            </a:r>
            <a:r>
              <a:rPr lang="en-US" sz="1800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solution</a:t>
            </a:r>
            <a:r>
              <a:rPr lang="en-US"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3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detecting</a:t>
            </a:r>
            <a:r>
              <a:rPr lang="en-US"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3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3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platforms,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ultimately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making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technology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more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available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broader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audience.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9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3E97-9158-8EB8-E962-9D54CDC3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pc="-10" dirty="0">
                <a:latin typeface="Times New Roman"/>
                <a:cs typeface="Times New Roman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E53D-E5CC-33DF-7833-812A1869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1099"/>
            <a:ext cx="9541621" cy="3883025"/>
          </a:xfrm>
        </p:spPr>
        <p:txBody>
          <a:bodyPr>
            <a:normAutofit fontScale="85000" lnSpcReduction="10000"/>
          </a:bodyPr>
          <a:lstStyle/>
          <a:p>
            <a:pPr marL="12700" marR="5080" algn="just">
              <a:lnSpc>
                <a:spcPct val="154000"/>
              </a:lnSpc>
              <a:spcBef>
                <a:spcPts val="9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Networks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Spread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Due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their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ability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facilitate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quick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sharing,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online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networks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have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become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indispensable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aspect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daily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life.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But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quick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dissemination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also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makes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it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easier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misleading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propagate.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234315">
              <a:lnSpc>
                <a:spcPct val="154000"/>
              </a:lnSpc>
              <a:spcBef>
                <a:spcPts val="5"/>
              </a:spcBef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Problem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Statement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Because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large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volume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rapidity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dissemination,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detecting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managing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difficult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task.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Because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platforms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dynamic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real-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time,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traditional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techniques</a:t>
            </a:r>
            <a:r>
              <a:rPr lang="en-US" sz="1800" spc="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frequently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fail.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5560">
              <a:lnSpc>
                <a:spcPct val="154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Importance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Issue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societal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have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potential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spread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false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information,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cause</a:t>
            </a:r>
            <a:r>
              <a:rPr lang="en-US" sz="1800" spc="5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societal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instability,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even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hurt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people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organizations.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It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essential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identify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these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accurately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promptly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order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stop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their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detrimental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effects.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8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231-B0AF-B91D-F9B7-FB4BA6EF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CDF9-D532-F0AE-6C46-D430CF21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014" y="2447925"/>
            <a:ext cx="10055971" cy="4162425"/>
          </a:xfrm>
        </p:spPr>
        <p:txBody>
          <a:bodyPr>
            <a:normAutofit fontScale="92500" lnSpcReduction="20000"/>
          </a:bodyPr>
          <a:lstStyle/>
          <a:p>
            <a:pPr marL="12700" marR="5080">
              <a:lnSpc>
                <a:spcPct val="154000"/>
              </a:lnSpc>
              <a:spcBef>
                <a:spcPts val="9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Existing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Solutions: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natural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language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processing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(NLP),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sentiment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are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some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methods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have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been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put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out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identification.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However,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scalability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real-time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performance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many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methods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constrained.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2065">
              <a:lnSpc>
                <a:spcPct val="154000"/>
              </a:lnSpc>
              <a:spcBef>
                <a:spcPts val="5"/>
              </a:spcBef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goal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project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create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scalable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effective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online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social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networks.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technology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uses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</a:t>
            </a:r>
            <a:r>
              <a:rPr lang="en-US" sz="1800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techniques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automatically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detect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any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categorize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them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real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untrue.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20650">
              <a:lnSpc>
                <a:spcPct val="154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Methodology:</a:t>
            </a:r>
            <a:r>
              <a:rPr lang="en-US" sz="18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identify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rumors,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this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study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entails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gathering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information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media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sites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Twitter,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using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methods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sentiment</a:t>
            </a:r>
            <a:r>
              <a:rPr lang="en-US" sz="18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keyword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recognition,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training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3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5E25-A975-AEF6-36C7-8869A48A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pc="-10" dirty="0">
                <a:latin typeface="Times New Roman"/>
                <a:cs typeface="Times New Roman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1CD4-8C7E-B686-F51B-1C33C6A9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89" y="2736469"/>
            <a:ext cx="9846421" cy="3540506"/>
          </a:xfrm>
        </p:spPr>
        <p:txBody>
          <a:bodyPr>
            <a:normAutofit/>
          </a:bodyPr>
          <a:lstStyle/>
          <a:p>
            <a:pPr marL="297815" marR="3302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Design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robust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classify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online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media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particularly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focusing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Twitter.</a:t>
            </a:r>
            <a:endParaRPr lang="en-US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97815" marR="3302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Implement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techniques,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such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sentiment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analysis,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TF-IDF,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POS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tagging,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analyze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18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identifying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potentially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false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misleading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information.</a:t>
            </a:r>
            <a:endParaRPr lang="en-US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97815" marR="33020" indent="-285750">
              <a:lnSpc>
                <a:spcPct val="154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Train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evaluate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multiple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algorithms</a:t>
            </a:r>
            <a:r>
              <a:rPr lang="en-US" sz="1800" spc="11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determine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best-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performing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considering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factors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accuracy,</a:t>
            </a:r>
            <a:r>
              <a:rPr lang="en-US" sz="18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precision,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recall,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F1-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score.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5D1-FB61-993B-465D-98C69588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Times New Roman"/>
                <a:cs typeface="Times New Roman"/>
              </a:rPr>
              <a:t>Literature</a:t>
            </a:r>
            <a:r>
              <a:rPr lang="en-IN" b="0" spc="-145" dirty="0">
                <a:latin typeface="Times New Roman"/>
                <a:cs typeface="Times New Roman"/>
              </a:rPr>
              <a:t> </a:t>
            </a:r>
            <a:r>
              <a:rPr lang="en-IN" b="0" spc="-10" dirty="0">
                <a:latin typeface="Times New Roman"/>
                <a:cs typeface="Times New Roman"/>
              </a:rPr>
              <a:t>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7675-9A44-4F9F-24CF-B04CB8B0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98390" cy="3416300"/>
          </a:xfrm>
        </p:spPr>
        <p:txBody>
          <a:bodyPr/>
          <a:lstStyle/>
          <a:p>
            <a:pPr marL="361315" marR="19050" indent="-349250">
              <a:lnSpc>
                <a:spcPct val="152300"/>
              </a:lnSpc>
              <a:spcBef>
                <a:spcPts val="90"/>
              </a:spcBef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social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networks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has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gained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significant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attention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due</a:t>
            </a:r>
            <a:r>
              <a:rPr lang="en-US"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rapid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growth</a:t>
            </a:r>
            <a:r>
              <a:rPr lang="en-US"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user-generated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content.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5080" indent="-349250">
              <a:lnSpc>
                <a:spcPct val="152300"/>
              </a:lnSpc>
              <a:spcBef>
                <a:spcPts val="5"/>
              </a:spcBef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Early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primarily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relied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traditional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(ML)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techniques</a:t>
            </a:r>
            <a:r>
              <a:rPr lang="en-US"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such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Naive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Bayes,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Random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Forest,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Support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Vector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Machines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(SVM).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542925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These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used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handcrafted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content,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user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behaviors,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network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structures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rumors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34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7A7E-0A38-93D3-5F9D-768999B0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Times New Roman"/>
                <a:cs typeface="Times New Roman"/>
              </a:rPr>
              <a:t>Challenges</a:t>
            </a:r>
            <a:r>
              <a:rPr lang="en-IN" b="0" spc="-105" dirty="0">
                <a:latin typeface="Times New Roman"/>
                <a:cs typeface="Times New Roman"/>
              </a:rPr>
              <a:t> </a:t>
            </a:r>
            <a:r>
              <a:rPr lang="en-IN" b="0" dirty="0">
                <a:latin typeface="Times New Roman"/>
                <a:cs typeface="Times New Roman"/>
              </a:rPr>
              <a:t>in</a:t>
            </a:r>
            <a:r>
              <a:rPr lang="en-IN" b="0" spc="-85" dirty="0">
                <a:latin typeface="Times New Roman"/>
                <a:cs typeface="Times New Roman"/>
              </a:rPr>
              <a:t> </a:t>
            </a:r>
            <a:r>
              <a:rPr lang="en-IN" b="0" dirty="0">
                <a:latin typeface="Times New Roman"/>
                <a:cs typeface="Times New Roman"/>
              </a:rPr>
              <a:t>Existing</a:t>
            </a:r>
            <a:r>
              <a:rPr lang="en-IN" b="0" spc="-105" dirty="0">
                <a:latin typeface="Times New Roman"/>
                <a:cs typeface="Times New Roman"/>
              </a:rPr>
              <a:t> </a:t>
            </a:r>
            <a:r>
              <a:rPr lang="en-IN" b="0" spc="-10" dirty="0">
                <a:latin typeface="Times New Roman"/>
                <a:cs typeface="Times New Roman"/>
              </a:rPr>
              <a:t>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6ABB-FC3A-B678-6B2E-E6BEB31E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7508"/>
            <a:ext cx="9689830" cy="3416300"/>
          </a:xfrm>
        </p:spPr>
        <p:txBody>
          <a:bodyPr/>
          <a:lstStyle/>
          <a:p>
            <a:pPr marL="361315" marR="686435" indent="-349250">
              <a:lnSpc>
                <a:spcPct val="152300"/>
              </a:lnSpc>
              <a:spcBef>
                <a:spcPts val="90"/>
              </a:spcBef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Scalability: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Difficulty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handling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large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datasets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evolving patterns.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1225"/>
              </a:spcBef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Interpretability: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Lack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clear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understanding</a:t>
            </a:r>
            <a:r>
              <a:rPr lang="en-US" sz="18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decisions.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488315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Engineering: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Early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systems</a:t>
            </a:r>
            <a:r>
              <a:rPr lang="en-US" sz="1800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relied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heavily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manual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selection.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508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Complexity: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Deep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models,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CNNs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RNNs,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prone</a:t>
            </a:r>
            <a:r>
              <a:rPr lang="en-US" sz="18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overfitting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lack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interpretability.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41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47CF-FFEE-C128-D855-66089374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Times New Roman"/>
                <a:cs typeface="Times New Roman"/>
              </a:rPr>
              <a:t>Drawbacks</a:t>
            </a:r>
            <a:r>
              <a:rPr lang="en-IN" b="0" spc="-90" dirty="0">
                <a:latin typeface="Times New Roman"/>
                <a:cs typeface="Times New Roman"/>
              </a:rPr>
              <a:t> </a:t>
            </a:r>
            <a:r>
              <a:rPr lang="en-IN" b="0" dirty="0">
                <a:latin typeface="Times New Roman"/>
                <a:cs typeface="Times New Roman"/>
              </a:rPr>
              <a:t>of</a:t>
            </a:r>
            <a:r>
              <a:rPr lang="en-IN" b="0" spc="-100" dirty="0">
                <a:latin typeface="Times New Roman"/>
                <a:cs typeface="Times New Roman"/>
              </a:rPr>
              <a:t> </a:t>
            </a:r>
            <a:r>
              <a:rPr lang="en-IN" b="0" dirty="0">
                <a:latin typeface="Times New Roman"/>
                <a:cs typeface="Times New Roman"/>
              </a:rPr>
              <a:t>Existing</a:t>
            </a:r>
            <a:r>
              <a:rPr lang="en-IN" b="0" spc="-85" dirty="0">
                <a:latin typeface="Times New Roman"/>
                <a:cs typeface="Times New Roman"/>
              </a:rPr>
              <a:t> </a:t>
            </a:r>
            <a:r>
              <a:rPr lang="en-IN" b="0" spc="-10" dirty="0">
                <a:latin typeface="Times New Roman"/>
                <a:cs typeface="Times New Roman"/>
              </a:rPr>
              <a:t>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D046-C994-B1FE-5660-0F3DE067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53254" cy="3416300"/>
          </a:xfrm>
        </p:spPr>
        <p:txBody>
          <a:bodyPr>
            <a:normAutofit fontScale="92500" lnSpcReduction="20000"/>
          </a:bodyPr>
          <a:lstStyle/>
          <a:p>
            <a:pPr marL="361315" marR="5080" indent="-349250">
              <a:lnSpc>
                <a:spcPct val="152300"/>
              </a:lnSpc>
              <a:spcBef>
                <a:spcPts val="95"/>
              </a:spcBef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Limitations: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Insufficient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labeled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class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imbalance</a:t>
            </a:r>
            <a:r>
              <a:rPr lang="en-US" sz="18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(more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non-rumor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than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rumor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instances).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44577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Over-Reliance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Engineering: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Manual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selection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miss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hidden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lacks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adaptability.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12446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Real-Time</a:t>
            </a:r>
            <a:r>
              <a:rPr lang="en-US" sz="18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Detection: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Issues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latency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computational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complexity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hinder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real-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time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detection.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36195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Lack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Contextual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Understanding:</a:t>
            </a:r>
            <a:r>
              <a:rPr lang="en-US" sz="1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Inability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account</a:t>
            </a:r>
            <a:r>
              <a:rPr lang="en-US" sz="18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factors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credibility,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historical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reputation,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external</a:t>
            </a:r>
            <a:r>
              <a:rPr lang="en-US" sz="18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events.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1315" marR="701040" indent="-349250">
              <a:lnSpc>
                <a:spcPct val="152300"/>
              </a:lnSpc>
              <a:buSzPct val="76923"/>
              <a:buChar char="●"/>
              <a:tabLst>
                <a:tab pos="361315" algn="l"/>
              </a:tabLst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Complexity</a:t>
            </a:r>
            <a:r>
              <a:rPr lang="en-US" sz="18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Overfitting:</a:t>
            </a:r>
            <a:r>
              <a:rPr lang="en-US" sz="18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Deep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learning</a:t>
            </a:r>
            <a:r>
              <a:rPr lang="en-US" sz="18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lang="en-US" sz="18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prone</a:t>
            </a:r>
            <a:r>
              <a:rPr lang="en-US" sz="18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overfitting,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difficult</a:t>
            </a:r>
            <a:r>
              <a:rPr lang="en-US" sz="18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interpret.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1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1651</Words>
  <Application>Microsoft Office PowerPoint</Application>
  <PresentationFormat>Widescreen</PresentationFormat>
  <Paragraphs>166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Century Gothic</vt:lpstr>
      <vt:lpstr>Courier New</vt:lpstr>
      <vt:lpstr>Times New Roman</vt:lpstr>
      <vt:lpstr>Wingdings</vt:lpstr>
      <vt:lpstr>Wingdings 3</vt:lpstr>
      <vt:lpstr>Ion Boardroom</vt:lpstr>
      <vt:lpstr>RUMOR DETECTION ON ONLINE SOCIAL NETWORKS  TEAM MEMBERS</vt:lpstr>
      <vt:lpstr>CONTENTS</vt:lpstr>
      <vt:lpstr>Abstract</vt:lpstr>
      <vt:lpstr>Introduction</vt:lpstr>
      <vt:lpstr> </vt:lpstr>
      <vt:lpstr>Objective</vt:lpstr>
      <vt:lpstr>Literature Review</vt:lpstr>
      <vt:lpstr>Challenges in Existing Systems</vt:lpstr>
      <vt:lpstr>Drawbacks of Existing Systems</vt:lpstr>
      <vt:lpstr>Missing Features in Existing Systems</vt:lpstr>
      <vt:lpstr>Proposed Algorithm</vt:lpstr>
      <vt:lpstr>Architecture</vt:lpstr>
      <vt:lpstr>Flow chart</vt:lpstr>
      <vt:lpstr>Results</vt:lpstr>
      <vt:lpstr>PowerPoint Presentation</vt:lpstr>
      <vt:lpstr>Model Comparison</vt:lpstr>
      <vt:lpstr>Comparison</vt:lpstr>
      <vt:lpstr>Conclusion</vt:lpstr>
      <vt:lpstr>Future Scope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SREENATH THUMMA</dc:creator>
  <cp:lastModifiedBy>SAI SREENATH THUMMA</cp:lastModifiedBy>
  <cp:revision>12</cp:revision>
  <dcterms:created xsi:type="dcterms:W3CDTF">2024-12-20T05:51:14Z</dcterms:created>
  <dcterms:modified xsi:type="dcterms:W3CDTF">2024-12-21T05:36:32Z</dcterms:modified>
</cp:coreProperties>
</file>