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4"/>
    <p:restoredTop sz="94694"/>
  </p:normalViewPr>
  <p:slideViewPr>
    <p:cSldViewPr snapToGrid="0">
      <p:cViewPr varScale="1">
        <p:scale>
          <a:sx n="121" d="100"/>
          <a:sy n="121" d="100"/>
        </p:scale>
        <p:origin x="11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95D99-4A3C-7145-BA27-C849FEE8C8EB}" type="datetimeFigureOut">
              <a:rPr lang="en-US" smtClean="0"/>
              <a:t>12/11/22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54910-E930-EE46-AFDB-5DBB37FEC3AB}" type="slidenum">
              <a:rPr lang="en-US" smtClean="0"/>
              <a:t>‹#›</a:t>
            </a:fld>
            <a:endParaRPr lang="en-US"/>
          </a:p>
        </p:txBody>
      </p:sp>
    </p:spTree>
    <p:extLst>
      <p:ext uri="{BB962C8B-B14F-4D97-AF65-F5344CB8AC3E}">
        <p14:creationId xmlns:p14="http://schemas.microsoft.com/office/powerpoint/2010/main" val="1606773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54910-E930-EE46-AFDB-5DBB37FEC3AB}" type="slidenum">
              <a:rPr lang="en-US" smtClean="0"/>
              <a:t>1</a:t>
            </a:fld>
            <a:endParaRPr lang="en-US"/>
          </a:p>
        </p:txBody>
      </p:sp>
    </p:spTree>
    <p:extLst>
      <p:ext uri="{BB962C8B-B14F-4D97-AF65-F5344CB8AC3E}">
        <p14:creationId xmlns:p14="http://schemas.microsoft.com/office/powerpoint/2010/main" val="3113353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2972-EC2A-B755-65F6-E270C1A03D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C00481-7599-A789-3A21-C0725FC6D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1C0C47-32BA-0322-677F-A61ABC0206CF}"/>
              </a:ext>
            </a:extLst>
          </p:cNvPr>
          <p:cNvSpPr>
            <a:spLocks noGrp="1"/>
          </p:cNvSpPr>
          <p:nvPr>
            <p:ph type="dt" sz="half" idx="10"/>
          </p:nvPr>
        </p:nvSpPr>
        <p:spPr/>
        <p:txBody>
          <a:bodyPr/>
          <a:lstStyle/>
          <a:p>
            <a:fld id="{C383CE6A-30E6-BA48-A544-DB2EE1EA4A7D}" type="datetime1">
              <a:rPr lang="en-US" smtClean="0"/>
              <a:t>12/11/22</a:t>
            </a:fld>
            <a:endParaRPr lang="en-US"/>
          </a:p>
        </p:txBody>
      </p:sp>
      <p:sp>
        <p:nvSpPr>
          <p:cNvPr id="5" name="Footer Placeholder 4">
            <a:extLst>
              <a:ext uri="{FF2B5EF4-FFF2-40B4-BE49-F238E27FC236}">
                <a16:creationId xmlns:a16="http://schemas.microsoft.com/office/drawing/2014/main" id="{17B4F97B-AC2B-48EE-935A-1F880F537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4023F-2421-82D1-7632-3CEEEA85450E}"/>
              </a:ext>
            </a:extLst>
          </p:cNvPr>
          <p:cNvSpPr>
            <a:spLocks noGrp="1"/>
          </p:cNvSpPr>
          <p:nvPr>
            <p:ph type="sldNum" sz="quarter" idx="12"/>
          </p:nvPr>
        </p:nvSpPr>
        <p:spPr/>
        <p:txBody>
          <a:bodyPr/>
          <a:lstStyle/>
          <a:p>
            <a:fld id="{2AA9B5C1-EE5E-AB49-B373-D46089768DA2}" type="slidenum">
              <a:rPr lang="en-US" smtClean="0"/>
              <a:t>‹#›</a:t>
            </a:fld>
            <a:endParaRPr lang="en-US"/>
          </a:p>
        </p:txBody>
      </p:sp>
    </p:spTree>
    <p:extLst>
      <p:ext uri="{BB962C8B-B14F-4D97-AF65-F5344CB8AC3E}">
        <p14:creationId xmlns:p14="http://schemas.microsoft.com/office/powerpoint/2010/main" val="109447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08FC-DBA9-58E7-9895-934D9BEF1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73F05C-2F77-4842-1BB9-B9CB0231BD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5702D-379E-24FA-66CE-8C8BC49C329C}"/>
              </a:ext>
            </a:extLst>
          </p:cNvPr>
          <p:cNvSpPr>
            <a:spLocks noGrp="1"/>
          </p:cNvSpPr>
          <p:nvPr>
            <p:ph type="dt" sz="half" idx="10"/>
          </p:nvPr>
        </p:nvSpPr>
        <p:spPr/>
        <p:txBody>
          <a:bodyPr/>
          <a:lstStyle/>
          <a:p>
            <a:fld id="{0144EAB7-2453-064C-99E6-63E7C2A29E74}" type="datetime1">
              <a:rPr lang="en-US" smtClean="0"/>
              <a:t>12/11/22</a:t>
            </a:fld>
            <a:endParaRPr lang="en-US"/>
          </a:p>
        </p:txBody>
      </p:sp>
      <p:sp>
        <p:nvSpPr>
          <p:cNvPr id="5" name="Footer Placeholder 4">
            <a:extLst>
              <a:ext uri="{FF2B5EF4-FFF2-40B4-BE49-F238E27FC236}">
                <a16:creationId xmlns:a16="http://schemas.microsoft.com/office/drawing/2014/main" id="{729AA586-58A1-829A-6AA9-42B48248C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EABB5-A8CA-24F3-DCEA-84F8D6DA0C2F}"/>
              </a:ext>
            </a:extLst>
          </p:cNvPr>
          <p:cNvSpPr>
            <a:spLocks noGrp="1"/>
          </p:cNvSpPr>
          <p:nvPr>
            <p:ph type="sldNum" sz="quarter" idx="12"/>
          </p:nvPr>
        </p:nvSpPr>
        <p:spPr/>
        <p:txBody>
          <a:bodyPr/>
          <a:lstStyle/>
          <a:p>
            <a:fld id="{2AA9B5C1-EE5E-AB49-B373-D46089768DA2}" type="slidenum">
              <a:rPr lang="en-US" smtClean="0"/>
              <a:t>‹#›</a:t>
            </a:fld>
            <a:endParaRPr lang="en-US"/>
          </a:p>
        </p:txBody>
      </p:sp>
    </p:spTree>
    <p:extLst>
      <p:ext uri="{BB962C8B-B14F-4D97-AF65-F5344CB8AC3E}">
        <p14:creationId xmlns:p14="http://schemas.microsoft.com/office/powerpoint/2010/main" val="390130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A8E69-4AA2-05D3-1EC8-790ADD80A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A53D36-21B0-6203-65C0-69F38C076C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4A42B-8100-9B07-167C-4B09F1D946D2}"/>
              </a:ext>
            </a:extLst>
          </p:cNvPr>
          <p:cNvSpPr>
            <a:spLocks noGrp="1"/>
          </p:cNvSpPr>
          <p:nvPr>
            <p:ph type="dt" sz="half" idx="10"/>
          </p:nvPr>
        </p:nvSpPr>
        <p:spPr/>
        <p:txBody>
          <a:bodyPr/>
          <a:lstStyle/>
          <a:p>
            <a:fld id="{0394BEA4-E71C-7F4A-9400-F3D2935BB9A8}" type="datetime1">
              <a:rPr lang="en-US" smtClean="0"/>
              <a:t>12/11/22</a:t>
            </a:fld>
            <a:endParaRPr lang="en-US"/>
          </a:p>
        </p:txBody>
      </p:sp>
      <p:sp>
        <p:nvSpPr>
          <p:cNvPr id="5" name="Footer Placeholder 4">
            <a:extLst>
              <a:ext uri="{FF2B5EF4-FFF2-40B4-BE49-F238E27FC236}">
                <a16:creationId xmlns:a16="http://schemas.microsoft.com/office/drawing/2014/main" id="{DC457FFE-FA55-7CF7-2C79-453EB5D8D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49866-25EE-FDA3-4CBA-8E9A36101B9E}"/>
              </a:ext>
            </a:extLst>
          </p:cNvPr>
          <p:cNvSpPr>
            <a:spLocks noGrp="1"/>
          </p:cNvSpPr>
          <p:nvPr>
            <p:ph type="sldNum" sz="quarter" idx="12"/>
          </p:nvPr>
        </p:nvSpPr>
        <p:spPr/>
        <p:txBody>
          <a:bodyPr/>
          <a:lstStyle/>
          <a:p>
            <a:fld id="{2AA9B5C1-EE5E-AB49-B373-D46089768DA2}" type="slidenum">
              <a:rPr lang="en-US" smtClean="0"/>
              <a:t>‹#›</a:t>
            </a:fld>
            <a:endParaRPr lang="en-US"/>
          </a:p>
        </p:txBody>
      </p:sp>
    </p:spTree>
    <p:extLst>
      <p:ext uri="{BB962C8B-B14F-4D97-AF65-F5344CB8AC3E}">
        <p14:creationId xmlns:p14="http://schemas.microsoft.com/office/powerpoint/2010/main" val="106608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0961-184C-33FD-DF3B-79350F644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E728B3-848B-C4B0-6554-0B301DD2A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D5EDA-2363-A89F-3201-E9E33A9DE6B8}"/>
              </a:ext>
            </a:extLst>
          </p:cNvPr>
          <p:cNvSpPr>
            <a:spLocks noGrp="1"/>
          </p:cNvSpPr>
          <p:nvPr>
            <p:ph type="dt" sz="half" idx="10"/>
          </p:nvPr>
        </p:nvSpPr>
        <p:spPr/>
        <p:txBody>
          <a:bodyPr/>
          <a:lstStyle/>
          <a:p>
            <a:fld id="{B49574B1-72CC-1843-B1DA-F4C9059720D5}" type="datetime1">
              <a:rPr lang="en-US" smtClean="0"/>
              <a:t>12/11/22</a:t>
            </a:fld>
            <a:endParaRPr lang="en-US"/>
          </a:p>
        </p:txBody>
      </p:sp>
      <p:sp>
        <p:nvSpPr>
          <p:cNvPr id="5" name="Footer Placeholder 4">
            <a:extLst>
              <a:ext uri="{FF2B5EF4-FFF2-40B4-BE49-F238E27FC236}">
                <a16:creationId xmlns:a16="http://schemas.microsoft.com/office/drawing/2014/main" id="{64FE7ECF-F440-CA7C-260A-C1E7DD006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AEDBD-D7CF-007B-83AF-44CCD4BF2F2B}"/>
              </a:ext>
            </a:extLst>
          </p:cNvPr>
          <p:cNvSpPr>
            <a:spLocks noGrp="1"/>
          </p:cNvSpPr>
          <p:nvPr>
            <p:ph type="sldNum" sz="quarter" idx="12"/>
          </p:nvPr>
        </p:nvSpPr>
        <p:spPr/>
        <p:txBody>
          <a:bodyPr/>
          <a:lstStyle/>
          <a:p>
            <a:fld id="{2AA9B5C1-EE5E-AB49-B373-D46089768DA2}" type="slidenum">
              <a:rPr lang="en-US" smtClean="0"/>
              <a:t>‹#›</a:t>
            </a:fld>
            <a:endParaRPr lang="en-US"/>
          </a:p>
        </p:txBody>
      </p:sp>
    </p:spTree>
    <p:extLst>
      <p:ext uri="{BB962C8B-B14F-4D97-AF65-F5344CB8AC3E}">
        <p14:creationId xmlns:p14="http://schemas.microsoft.com/office/powerpoint/2010/main" val="97228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887F-1CC9-8B9E-9C59-711288C66F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EE2EAB-AB76-07DB-8CB1-BA76C9808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594744-E5DB-9313-326D-757DE224D5B6}"/>
              </a:ext>
            </a:extLst>
          </p:cNvPr>
          <p:cNvSpPr>
            <a:spLocks noGrp="1"/>
          </p:cNvSpPr>
          <p:nvPr>
            <p:ph type="dt" sz="half" idx="10"/>
          </p:nvPr>
        </p:nvSpPr>
        <p:spPr/>
        <p:txBody>
          <a:bodyPr/>
          <a:lstStyle/>
          <a:p>
            <a:fld id="{6CC1532B-D466-2B45-AED8-53DD2C8BEDC1}" type="datetime1">
              <a:rPr lang="en-US" smtClean="0"/>
              <a:t>12/11/22</a:t>
            </a:fld>
            <a:endParaRPr lang="en-US"/>
          </a:p>
        </p:txBody>
      </p:sp>
      <p:sp>
        <p:nvSpPr>
          <p:cNvPr id="5" name="Footer Placeholder 4">
            <a:extLst>
              <a:ext uri="{FF2B5EF4-FFF2-40B4-BE49-F238E27FC236}">
                <a16:creationId xmlns:a16="http://schemas.microsoft.com/office/drawing/2014/main" id="{69610B98-F152-345A-AEF8-20784647F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DFEF2-19C8-5BFB-F045-A045C6D0F6F4}"/>
              </a:ext>
            </a:extLst>
          </p:cNvPr>
          <p:cNvSpPr>
            <a:spLocks noGrp="1"/>
          </p:cNvSpPr>
          <p:nvPr>
            <p:ph type="sldNum" sz="quarter" idx="12"/>
          </p:nvPr>
        </p:nvSpPr>
        <p:spPr/>
        <p:txBody>
          <a:bodyPr/>
          <a:lstStyle/>
          <a:p>
            <a:fld id="{2AA9B5C1-EE5E-AB49-B373-D46089768DA2}" type="slidenum">
              <a:rPr lang="en-US" smtClean="0"/>
              <a:t>‹#›</a:t>
            </a:fld>
            <a:endParaRPr lang="en-US"/>
          </a:p>
        </p:txBody>
      </p:sp>
    </p:spTree>
    <p:extLst>
      <p:ext uri="{BB962C8B-B14F-4D97-AF65-F5344CB8AC3E}">
        <p14:creationId xmlns:p14="http://schemas.microsoft.com/office/powerpoint/2010/main" val="154908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22CF-1E5B-EC52-A997-AA5EFE7C7F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BBE34-00A3-376D-7304-1AED09235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71FF5D-8165-FE93-1EBD-623CB68475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4FE9D5-A0DD-1DD7-C766-8B5F31599582}"/>
              </a:ext>
            </a:extLst>
          </p:cNvPr>
          <p:cNvSpPr>
            <a:spLocks noGrp="1"/>
          </p:cNvSpPr>
          <p:nvPr>
            <p:ph type="dt" sz="half" idx="10"/>
          </p:nvPr>
        </p:nvSpPr>
        <p:spPr/>
        <p:txBody>
          <a:bodyPr/>
          <a:lstStyle/>
          <a:p>
            <a:fld id="{855D3552-03D8-7748-9D15-8834193A0FDC}" type="datetime1">
              <a:rPr lang="en-US" smtClean="0"/>
              <a:t>12/11/22</a:t>
            </a:fld>
            <a:endParaRPr lang="en-US"/>
          </a:p>
        </p:txBody>
      </p:sp>
      <p:sp>
        <p:nvSpPr>
          <p:cNvPr id="6" name="Footer Placeholder 5">
            <a:extLst>
              <a:ext uri="{FF2B5EF4-FFF2-40B4-BE49-F238E27FC236}">
                <a16:creationId xmlns:a16="http://schemas.microsoft.com/office/drawing/2014/main" id="{B336D0B7-6A4E-5B93-0014-0A411C896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D5E35-6769-14A3-C04D-60CBFCF5CB80}"/>
              </a:ext>
            </a:extLst>
          </p:cNvPr>
          <p:cNvSpPr>
            <a:spLocks noGrp="1"/>
          </p:cNvSpPr>
          <p:nvPr>
            <p:ph type="sldNum" sz="quarter" idx="12"/>
          </p:nvPr>
        </p:nvSpPr>
        <p:spPr/>
        <p:txBody>
          <a:bodyPr/>
          <a:lstStyle/>
          <a:p>
            <a:fld id="{2AA9B5C1-EE5E-AB49-B373-D46089768DA2}" type="slidenum">
              <a:rPr lang="en-US" smtClean="0"/>
              <a:t>‹#›</a:t>
            </a:fld>
            <a:endParaRPr lang="en-US"/>
          </a:p>
        </p:txBody>
      </p:sp>
    </p:spTree>
    <p:extLst>
      <p:ext uri="{BB962C8B-B14F-4D97-AF65-F5344CB8AC3E}">
        <p14:creationId xmlns:p14="http://schemas.microsoft.com/office/powerpoint/2010/main" val="118787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F7C6-181D-DCAC-4CD5-A39D040E31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E98AD1-41D5-9935-92C1-4D51C30AE1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4754B6-46E6-B891-CD12-577246D60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07B5B8-B7CE-2D79-CAD3-FD2E97604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308FD-E1EB-3191-0E61-64B5114ACD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452DD4-3500-74BF-0686-EE2EA6BD9410}"/>
              </a:ext>
            </a:extLst>
          </p:cNvPr>
          <p:cNvSpPr>
            <a:spLocks noGrp="1"/>
          </p:cNvSpPr>
          <p:nvPr>
            <p:ph type="dt" sz="half" idx="10"/>
          </p:nvPr>
        </p:nvSpPr>
        <p:spPr/>
        <p:txBody>
          <a:bodyPr/>
          <a:lstStyle/>
          <a:p>
            <a:fld id="{ECB8C0A2-9776-6F4E-A45B-2EF554A3264C}" type="datetime1">
              <a:rPr lang="en-US" smtClean="0"/>
              <a:t>12/11/22</a:t>
            </a:fld>
            <a:endParaRPr lang="en-US"/>
          </a:p>
        </p:txBody>
      </p:sp>
      <p:sp>
        <p:nvSpPr>
          <p:cNvPr id="8" name="Footer Placeholder 7">
            <a:extLst>
              <a:ext uri="{FF2B5EF4-FFF2-40B4-BE49-F238E27FC236}">
                <a16:creationId xmlns:a16="http://schemas.microsoft.com/office/drawing/2014/main" id="{0DA08EBA-4E97-4FCC-C7E8-74CB816841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42CBE3-BCD4-FABC-C82C-E14B16F7EB83}"/>
              </a:ext>
            </a:extLst>
          </p:cNvPr>
          <p:cNvSpPr>
            <a:spLocks noGrp="1"/>
          </p:cNvSpPr>
          <p:nvPr>
            <p:ph type="sldNum" sz="quarter" idx="12"/>
          </p:nvPr>
        </p:nvSpPr>
        <p:spPr/>
        <p:txBody>
          <a:bodyPr/>
          <a:lstStyle/>
          <a:p>
            <a:fld id="{2AA9B5C1-EE5E-AB49-B373-D46089768DA2}" type="slidenum">
              <a:rPr lang="en-US" smtClean="0"/>
              <a:t>‹#›</a:t>
            </a:fld>
            <a:endParaRPr lang="en-US"/>
          </a:p>
        </p:txBody>
      </p:sp>
    </p:spTree>
    <p:extLst>
      <p:ext uri="{BB962C8B-B14F-4D97-AF65-F5344CB8AC3E}">
        <p14:creationId xmlns:p14="http://schemas.microsoft.com/office/powerpoint/2010/main" val="1597745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666A-43CA-E48D-E10F-8CDFFEEFAE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7C395A-52A2-853C-62E0-D1F38B070540}"/>
              </a:ext>
            </a:extLst>
          </p:cNvPr>
          <p:cNvSpPr>
            <a:spLocks noGrp="1"/>
          </p:cNvSpPr>
          <p:nvPr>
            <p:ph type="dt" sz="half" idx="10"/>
          </p:nvPr>
        </p:nvSpPr>
        <p:spPr/>
        <p:txBody>
          <a:bodyPr/>
          <a:lstStyle/>
          <a:p>
            <a:fld id="{9E50E08C-C116-1B4D-B218-529EA0C29800}" type="datetime1">
              <a:rPr lang="en-US" smtClean="0"/>
              <a:t>12/11/22</a:t>
            </a:fld>
            <a:endParaRPr lang="en-US"/>
          </a:p>
        </p:txBody>
      </p:sp>
      <p:sp>
        <p:nvSpPr>
          <p:cNvPr id="4" name="Footer Placeholder 3">
            <a:extLst>
              <a:ext uri="{FF2B5EF4-FFF2-40B4-BE49-F238E27FC236}">
                <a16:creationId xmlns:a16="http://schemas.microsoft.com/office/drawing/2014/main" id="{5E469278-D564-E4B3-3475-EE327F3EE8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3719FA-BD92-7011-A849-8D7DAA6C0FB3}"/>
              </a:ext>
            </a:extLst>
          </p:cNvPr>
          <p:cNvSpPr>
            <a:spLocks noGrp="1"/>
          </p:cNvSpPr>
          <p:nvPr>
            <p:ph type="sldNum" sz="quarter" idx="12"/>
          </p:nvPr>
        </p:nvSpPr>
        <p:spPr/>
        <p:txBody>
          <a:bodyPr/>
          <a:lstStyle/>
          <a:p>
            <a:fld id="{2AA9B5C1-EE5E-AB49-B373-D46089768DA2}" type="slidenum">
              <a:rPr lang="en-US" smtClean="0"/>
              <a:t>‹#›</a:t>
            </a:fld>
            <a:endParaRPr lang="en-US"/>
          </a:p>
        </p:txBody>
      </p:sp>
    </p:spTree>
    <p:extLst>
      <p:ext uri="{BB962C8B-B14F-4D97-AF65-F5344CB8AC3E}">
        <p14:creationId xmlns:p14="http://schemas.microsoft.com/office/powerpoint/2010/main" val="99235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A4551-80F8-362D-DBB2-462D7F93432D}"/>
              </a:ext>
            </a:extLst>
          </p:cNvPr>
          <p:cNvSpPr>
            <a:spLocks noGrp="1"/>
          </p:cNvSpPr>
          <p:nvPr>
            <p:ph type="dt" sz="half" idx="10"/>
          </p:nvPr>
        </p:nvSpPr>
        <p:spPr/>
        <p:txBody>
          <a:bodyPr/>
          <a:lstStyle/>
          <a:p>
            <a:fld id="{056C135C-B4E8-9C47-B65B-09531BA24EAF}" type="datetime1">
              <a:rPr lang="en-US" smtClean="0"/>
              <a:t>12/11/22</a:t>
            </a:fld>
            <a:endParaRPr lang="en-US"/>
          </a:p>
        </p:txBody>
      </p:sp>
      <p:sp>
        <p:nvSpPr>
          <p:cNvPr id="3" name="Footer Placeholder 2">
            <a:extLst>
              <a:ext uri="{FF2B5EF4-FFF2-40B4-BE49-F238E27FC236}">
                <a16:creationId xmlns:a16="http://schemas.microsoft.com/office/drawing/2014/main" id="{A3E118DC-0549-AD48-4734-34DCEE9D07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45ED2F-292C-7CD3-B248-0F346DD947F9}"/>
              </a:ext>
            </a:extLst>
          </p:cNvPr>
          <p:cNvSpPr>
            <a:spLocks noGrp="1"/>
          </p:cNvSpPr>
          <p:nvPr>
            <p:ph type="sldNum" sz="quarter" idx="12"/>
          </p:nvPr>
        </p:nvSpPr>
        <p:spPr/>
        <p:txBody>
          <a:bodyPr/>
          <a:lstStyle/>
          <a:p>
            <a:fld id="{2AA9B5C1-EE5E-AB49-B373-D46089768DA2}" type="slidenum">
              <a:rPr lang="en-US" smtClean="0"/>
              <a:t>‹#›</a:t>
            </a:fld>
            <a:endParaRPr lang="en-US"/>
          </a:p>
        </p:txBody>
      </p:sp>
    </p:spTree>
    <p:extLst>
      <p:ext uri="{BB962C8B-B14F-4D97-AF65-F5344CB8AC3E}">
        <p14:creationId xmlns:p14="http://schemas.microsoft.com/office/powerpoint/2010/main" val="114258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E3C2-FD24-F1F0-32C8-47B02BEBF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F3D829-23BF-9A45-7E16-6C24B1AD5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F180F0-D37A-4032-BCCF-01D6B2ED9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0C25A-A957-3EAF-CE94-B62A993227A1}"/>
              </a:ext>
            </a:extLst>
          </p:cNvPr>
          <p:cNvSpPr>
            <a:spLocks noGrp="1"/>
          </p:cNvSpPr>
          <p:nvPr>
            <p:ph type="dt" sz="half" idx="10"/>
          </p:nvPr>
        </p:nvSpPr>
        <p:spPr/>
        <p:txBody>
          <a:bodyPr/>
          <a:lstStyle/>
          <a:p>
            <a:fld id="{64CAE6A8-338D-5841-9B2B-41A1F4B23E74}" type="datetime1">
              <a:rPr lang="en-US" smtClean="0"/>
              <a:t>12/11/22</a:t>
            </a:fld>
            <a:endParaRPr lang="en-US"/>
          </a:p>
        </p:txBody>
      </p:sp>
      <p:sp>
        <p:nvSpPr>
          <p:cNvPr id="6" name="Footer Placeholder 5">
            <a:extLst>
              <a:ext uri="{FF2B5EF4-FFF2-40B4-BE49-F238E27FC236}">
                <a16:creationId xmlns:a16="http://schemas.microsoft.com/office/drawing/2014/main" id="{0BFFBA9F-73E3-201C-4548-84981DAC1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3AA54-BCBA-862B-C468-37BD58251AB3}"/>
              </a:ext>
            </a:extLst>
          </p:cNvPr>
          <p:cNvSpPr>
            <a:spLocks noGrp="1"/>
          </p:cNvSpPr>
          <p:nvPr>
            <p:ph type="sldNum" sz="quarter" idx="12"/>
          </p:nvPr>
        </p:nvSpPr>
        <p:spPr/>
        <p:txBody>
          <a:bodyPr/>
          <a:lstStyle/>
          <a:p>
            <a:fld id="{2AA9B5C1-EE5E-AB49-B373-D46089768DA2}" type="slidenum">
              <a:rPr lang="en-US" smtClean="0"/>
              <a:t>‹#›</a:t>
            </a:fld>
            <a:endParaRPr lang="en-US"/>
          </a:p>
        </p:txBody>
      </p:sp>
    </p:spTree>
    <p:extLst>
      <p:ext uri="{BB962C8B-B14F-4D97-AF65-F5344CB8AC3E}">
        <p14:creationId xmlns:p14="http://schemas.microsoft.com/office/powerpoint/2010/main" val="4683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036E-EA86-D687-6876-9AF5C8F1C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78F434-CE20-A8F6-C83A-6C0F1FE6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C97A1-7C15-1FF8-846F-6B8BF57F7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BE802-C4CF-5809-DB75-D1D19FF7E88E}"/>
              </a:ext>
            </a:extLst>
          </p:cNvPr>
          <p:cNvSpPr>
            <a:spLocks noGrp="1"/>
          </p:cNvSpPr>
          <p:nvPr>
            <p:ph type="dt" sz="half" idx="10"/>
          </p:nvPr>
        </p:nvSpPr>
        <p:spPr/>
        <p:txBody>
          <a:bodyPr/>
          <a:lstStyle/>
          <a:p>
            <a:fld id="{3449D2A1-EC4F-4347-AC10-2B86D07734CF}" type="datetime1">
              <a:rPr lang="en-US" smtClean="0"/>
              <a:t>12/11/22</a:t>
            </a:fld>
            <a:endParaRPr lang="en-US"/>
          </a:p>
        </p:txBody>
      </p:sp>
      <p:sp>
        <p:nvSpPr>
          <p:cNvPr id="6" name="Footer Placeholder 5">
            <a:extLst>
              <a:ext uri="{FF2B5EF4-FFF2-40B4-BE49-F238E27FC236}">
                <a16:creationId xmlns:a16="http://schemas.microsoft.com/office/drawing/2014/main" id="{BC284BC6-D2FB-808A-E3B7-18806DF16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A6DB8D-F4AC-1C54-19E9-7C33345BDF51}"/>
              </a:ext>
            </a:extLst>
          </p:cNvPr>
          <p:cNvSpPr>
            <a:spLocks noGrp="1"/>
          </p:cNvSpPr>
          <p:nvPr>
            <p:ph type="sldNum" sz="quarter" idx="12"/>
          </p:nvPr>
        </p:nvSpPr>
        <p:spPr/>
        <p:txBody>
          <a:bodyPr/>
          <a:lstStyle/>
          <a:p>
            <a:fld id="{2AA9B5C1-EE5E-AB49-B373-D46089768DA2}" type="slidenum">
              <a:rPr lang="en-US" smtClean="0"/>
              <a:t>‹#›</a:t>
            </a:fld>
            <a:endParaRPr lang="en-US"/>
          </a:p>
        </p:txBody>
      </p:sp>
    </p:spTree>
    <p:extLst>
      <p:ext uri="{BB962C8B-B14F-4D97-AF65-F5344CB8AC3E}">
        <p14:creationId xmlns:p14="http://schemas.microsoft.com/office/powerpoint/2010/main" val="1096067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7EB7A-6DE2-1B64-1DD2-C4D18B1F3E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26C9AF-FE7C-286B-B86D-683E4BE5B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89AFF-65C9-6BDB-7154-E90B96D12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BD5FF-1BB7-AC40-8059-BB00F4DBB60B}" type="datetime1">
              <a:rPr lang="en-US" smtClean="0"/>
              <a:t>12/11/22</a:t>
            </a:fld>
            <a:endParaRPr lang="en-US"/>
          </a:p>
        </p:txBody>
      </p:sp>
      <p:sp>
        <p:nvSpPr>
          <p:cNvPr id="5" name="Footer Placeholder 4">
            <a:extLst>
              <a:ext uri="{FF2B5EF4-FFF2-40B4-BE49-F238E27FC236}">
                <a16:creationId xmlns:a16="http://schemas.microsoft.com/office/drawing/2014/main" id="{BF8603EA-4915-85C5-99D3-23641DEF5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AAE454-DD40-B2FB-9C26-D07F7A12D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9B5C1-EE5E-AB49-B373-D46089768DA2}" type="slidenum">
              <a:rPr lang="en-US" smtClean="0"/>
              <a:t>‹#›</a:t>
            </a:fld>
            <a:endParaRPr lang="en-US"/>
          </a:p>
        </p:txBody>
      </p:sp>
    </p:spTree>
    <p:extLst>
      <p:ext uri="{BB962C8B-B14F-4D97-AF65-F5344CB8AC3E}">
        <p14:creationId xmlns:p14="http://schemas.microsoft.com/office/powerpoint/2010/main" val="3873912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www.mayoclinic.org/diseases-conditions/acute-sinusitis/diagnosis-treatment/drc-20351677" TargetMode="External"/><Relationship Id="rId2" Type="http://schemas.openxmlformats.org/officeDocument/2006/relationships/hyperlink" Target="https://doi.org/10.1093/jamia/ocz126" TargetMode="External"/><Relationship Id="rId1" Type="http://schemas.openxmlformats.org/officeDocument/2006/relationships/slideLayout" Target="../slideLayouts/slideLayout2.xml"/><Relationship Id="rId4" Type="http://schemas.openxmlformats.org/officeDocument/2006/relationships/hyperlink" Target="https://www.mayoclinic.org/diseases-conditions/traumatic-brain-injury/diagnosis-treatment/drc-20378561#:~:text=Mild%20traumatic%20brain%20injuries%20usually,persistent%2C%20worsening%20or%20new%20symptom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i-org.proxy.ulib.uits.iu.edu/10.1097/MD.0000000000012319" TargetMode="External"/><Relationship Id="rId2" Type="http://schemas.openxmlformats.org/officeDocument/2006/relationships/hyperlink" Target="https://doi.org/10.4338/ACI-2017-04-RA-0067" TargetMode="External"/><Relationship Id="rId1" Type="http://schemas.openxmlformats.org/officeDocument/2006/relationships/slideLayout" Target="../slideLayouts/slideLayout2.xml"/><Relationship Id="rId5" Type="http://schemas.openxmlformats.org/officeDocument/2006/relationships/hyperlink" Target="https://www.webmd.com/drugs/2/drug-3744/neosporin-neo-bac-polym-topical/details" TargetMode="External"/><Relationship Id="rId4" Type="http://schemas.openxmlformats.org/officeDocument/2006/relationships/hyperlink" Target="https://www.ncbi.nlm.nih.gov/pubmed/23874361"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dreamstime.com/royalty-free-stock-image-motorcycle-accident-hand-drawn-cartoon-characters-image31896266" TargetMode="External"/><Relationship Id="rId2" Type="http://schemas.openxmlformats.org/officeDocument/2006/relationships/hyperlink" Target="https://www.istockphoto.com/vector/allergic-gm1097657556-29477188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png"/><Relationship Id="rId5" Type="http://schemas.openxmlformats.org/officeDocument/2006/relationships/hyperlink" Target="https://www.istockphoto.com/vector/allergic-gm1097657556-294771884"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1.png"/><Relationship Id="rId5" Type="http://schemas.openxmlformats.org/officeDocument/2006/relationships/hyperlink" Target="https://www.dreamstime.com/royalty-free-stock-image-motorcycle-accident-hand-drawn-cartoon-characters-image31896266"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D5AF-92A9-2D82-0152-78BCF12119DD}"/>
              </a:ext>
            </a:extLst>
          </p:cNvPr>
          <p:cNvSpPr>
            <a:spLocks noGrp="1"/>
          </p:cNvSpPr>
          <p:nvPr>
            <p:ph type="ctrTitle"/>
          </p:nvPr>
        </p:nvSpPr>
        <p:spPr>
          <a:xfrm>
            <a:off x="1444100" y="406400"/>
            <a:ext cx="9144000" cy="2387600"/>
          </a:xfrm>
        </p:spPr>
        <p:txBody>
          <a:bodyPr/>
          <a:lstStyle/>
          <a:p>
            <a:r>
              <a:rPr lang="en-US" dirty="0">
                <a:latin typeface="Times New Roman" panose="02020603050405020304" pitchFamily="18" charset="0"/>
                <a:cs typeface="Times New Roman" panose="02020603050405020304" pitchFamily="18" charset="0"/>
              </a:rPr>
              <a:t>Constructing a </a:t>
            </a:r>
            <a:r>
              <a:rPr lang="en-US">
                <a:latin typeface="Times New Roman" panose="02020603050405020304" pitchFamily="18" charset="0"/>
                <a:cs typeface="Times New Roman" panose="02020603050405020304" pitchFamily="18" charset="0"/>
              </a:rPr>
              <a:t>Case Study to Determine EHR Usability</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44D2E86-B2CB-5781-D68D-9232EE630C35}"/>
              </a:ext>
            </a:extLst>
          </p:cNvPr>
          <p:cNvSpPr>
            <a:spLocks noGrp="1"/>
          </p:cNvSpPr>
          <p:nvPr>
            <p:ph type="subTitle" idx="1"/>
          </p:nvPr>
        </p:nvSpPr>
        <p:spPr>
          <a:xfrm>
            <a:off x="1524000" y="3178205"/>
            <a:ext cx="9144000" cy="2387599"/>
          </a:xfrm>
        </p:spPr>
        <p:txBody>
          <a:bodyPr>
            <a:noAutofit/>
          </a:bodyPr>
          <a:lstStyle/>
          <a:p>
            <a:r>
              <a:rPr lang="en-US" b="1" dirty="0">
                <a:latin typeface="Times New Roman" panose="02020603050405020304" pitchFamily="18" charset="0"/>
                <a:cs typeface="Times New Roman" panose="02020603050405020304" pitchFamily="18" charset="0"/>
              </a:rPr>
              <a:t>- Merry Monitors</a:t>
            </a:r>
          </a:p>
          <a:p>
            <a:pPr algn="l"/>
            <a:r>
              <a:rPr lang="en-US" dirty="0">
                <a:latin typeface="Times New Roman" panose="02020603050405020304" pitchFamily="18" charset="0"/>
                <a:cs typeface="Times New Roman" panose="02020603050405020304" pitchFamily="18" charset="0"/>
              </a:rPr>
              <a:t>1. Sai Varshith Reddy Gundarapu- Secretary/ Leader</a:t>
            </a:r>
          </a:p>
          <a:p>
            <a:pPr algn="l"/>
            <a:r>
              <a:rPr lang="en-US" dirty="0">
                <a:latin typeface="Times New Roman" panose="02020603050405020304" pitchFamily="18" charset="0"/>
                <a:cs typeface="Times New Roman" panose="02020603050405020304" pitchFamily="18" charset="0"/>
              </a:rPr>
              <a:t>2. Ashwini Dodda- Clinical worker</a:t>
            </a:r>
          </a:p>
          <a:p>
            <a:pPr algn="l"/>
            <a:r>
              <a:rPr lang="en-US" dirty="0">
                <a:latin typeface="Times New Roman" panose="02020603050405020304" pitchFamily="18" charset="0"/>
                <a:cs typeface="Times New Roman" panose="02020603050405020304" pitchFamily="18" charset="0"/>
              </a:rPr>
              <a:t>3. Vaishali Lavangu- Data expert, Graphics expert</a:t>
            </a:r>
          </a:p>
          <a:p>
            <a:pPr algn="l"/>
            <a:r>
              <a:rPr lang="en-US" dirty="0">
                <a:latin typeface="Times New Roman" panose="02020603050405020304" pitchFamily="18" charset="0"/>
                <a:cs typeface="Times New Roman" panose="02020603050405020304" pitchFamily="18" charset="0"/>
              </a:rPr>
              <a:t>4. Sai Sreya Tummala- Librarian/ Chief writer</a:t>
            </a:r>
          </a:p>
        </p:txBody>
      </p:sp>
      <p:sp>
        <p:nvSpPr>
          <p:cNvPr id="4" name="Slide Number Placeholder 3">
            <a:extLst>
              <a:ext uri="{FF2B5EF4-FFF2-40B4-BE49-F238E27FC236}">
                <a16:creationId xmlns:a16="http://schemas.microsoft.com/office/drawing/2014/main" id="{B48DBC13-67C1-2C67-8941-B1A050D6DFAB}"/>
              </a:ext>
            </a:extLst>
          </p:cNvPr>
          <p:cNvSpPr>
            <a:spLocks noGrp="1"/>
          </p:cNvSpPr>
          <p:nvPr>
            <p:ph type="sldNum" sz="quarter" idx="12"/>
          </p:nvPr>
        </p:nvSpPr>
        <p:spPr/>
        <p:txBody>
          <a:bodyPr/>
          <a:lstStyle/>
          <a:p>
            <a:fld id="{2AA9B5C1-EE5E-AB49-B373-D46089768DA2}" type="slidenum">
              <a:rPr lang="en-US" smtClean="0"/>
              <a:t>1</a:t>
            </a:fld>
            <a:endParaRPr lang="en-US"/>
          </a:p>
        </p:txBody>
      </p:sp>
      <p:pic>
        <p:nvPicPr>
          <p:cNvPr id="6" name="Audio Recording Dec 4, 2022 at 5:02:08 PM">
            <a:hlinkClick r:id="" action="ppaction://media"/>
            <a:extLst>
              <a:ext uri="{FF2B5EF4-FFF2-40B4-BE49-F238E27FC236}">
                <a16:creationId xmlns:a16="http://schemas.microsoft.com/office/drawing/2014/main" id="{B03242D8-6156-B30F-793C-A1AEE3BA55F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947400" y="247869"/>
            <a:ext cx="812800" cy="812800"/>
          </a:xfrm>
          <a:prstGeom prst="rect">
            <a:avLst/>
          </a:prstGeom>
        </p:spPr>
      </p:pic>
    </p:spTree>
    <p:extLst>
      <p:ext uri="{BB962C8B-B14F-4D97-AF65-F5344CB8AC3E}">
        <p14:creationId xmlns:p14="http://schemas.microsoft.com/office/powerpoint/2010/main" val="3486440802"/>
      </p:ext>
    </p:extLst>
  </p:cSld>
  <p:clrMapOvr>
    <a:masterClrMapping/>
  </p:clrMapOvr>
  <mc:AlternateContent xmlns:mc="http://schemas.openxmlformats.org/markup-compatibility/2006" xmlns:p14="http://schemas.microsoft.com/office/powerpoint/2010/main">
    <mc:Choice Requires="p14">
      <p:transition spd="slow" p14:dur="2000" advClick="0" advTm="33000"/>
    </mc:Choice>
    <mc:Fallback xmlns="">
      <p:transition spd="slow" advClick="0" advTm="3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66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F74F-57FA-0778-2516-8B4492D33B53}"/>
              </a:ext>
            </a:extLst>
          </p:cNvPr>
          <p:cNvSpPr>
            <a:spLocks noGrp="1"/>
          </p:cNvSpPr>
          <p:nvPr>
            <p:ph type="title"/>
          </p:nvPr>
        </p:nvSpPr>
        <p:spPr>
          <a:xfrm>
            <a:off x="838200" y="365126"/>
            <a:ext cx="10515600" cy="1176292"/>
          </a:xfrm>
        </p:spPr>
        <p:txBody>
          <a:bodyPr>
            <a:normAutofit/>
          </a:bodyPr>
          <a:lstStyle/>
          <a:p>
            <a:r>
              <a:rPr lang="en-US" sz="4000" dirty="0">
                <a:latin typeface="Times New Roman" panose="02020603050405020304" pitchFamily="18" charset="0"/>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id="{480672B3-3B04-34D2-B1B6-522E3215A64D}"/>
              </a:ext>
            </a:extLst>
          </p:cNvPr>
          <p:cNvSpPr>
            <a:spLocks noGrp="1"/>
          </p:cNvSpPr>
          <p:nvPr>
            <p:ph idx="1"/>
          </p:nvPr>
        </p:nvSpPr>
        <p:spPr>
          <a:xfrm>
            <a:off x="838200" y="1541417"/>
            <a:ext cx="10515600" cy="463554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Entering the patient data and detailing the medical concerns of the patient consumes a lot of time which critically reduces the clinical time of the physician with the patient. This results in physician burn out as well. Many of the EHR experts have pointed out cognitive challenges which results from poor EHR usability. Also, another challenge that poor usability could cause is imperfectly formatted information leading to improper adaption of physicians to technical advances(Patel et al., 2021). Poor usability is also major hurdle in the process of adopting to electronic health care systems from traditional paper-based methods (Khan et al., 2017).</a:t>
            </a:r>
          </a:p>
        </p:txBody>
      </p:sp>
      <p:sp>
        <p:nvSpPr>
          <p:cNvPr id="4" name="TextBox 3">
            <a:extLst>
              <a:ext uri="{FF2B5EF4-FFF2-40B4-BE49-F238E27FC236}">
                <a16:creationId xmlns:a16="http://schemas.microsoft.com/office/drawing/2014/main" id="{27FF897B-D990-8719-32EC-A665D0A58A32}"/>
              </a:ext>
            </a:extLst>
          </p:cNvPr>
          <p:cNvSpPr txBox="1"/>
          <p:nvPr/>
        </p:nvSpPr>
        <p:spPr>
          <a:xfrm>
            <a:off x="838200" y="6176963"/>
            <a:ext cx="499207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(Patel et al., 2021)  (Khan et al., 2017).</a:t>
            </a:r>
          </a:p>
        </p:txBody>
      </p:sp>
      <p:sp>
        <p:nvSpPr>
          <p:cNvPr id="5" name="Slide Number Placeholder 4">
            <a:extLst>
              <a:ext uri="{FF2B5EF4-FFF2-40B4-BE49-F238E27FC236}">
                <a16:creationId xmlns:a16="http://schemas.microsoft.com/office/drawing/2014/main" id="{2EC167B0-4CA0-D037-DDFE-A63E3ACC702C}"/>
              </a:ext>
            </a:extLst>
          </p:cNvPr>
          <p:cNvSpPr>
            <a:spLocks noGrp="1"/>
          </p:cNvSpPr>
          <p:nvPr>
            <p:ph type="sldNum" sz="quarter" idx="12"/>
          </p:nvPr>
        </p:nvSpPr>
        <p:spPr/>
        <p:txBody>
          <a:bodyPr/>
          <a:lstStyle/>
          <a:p>
            <a:fld id="{2AA9B5C1-EE5E-AB49-B373-D46089768DA2}" type="slidenum">
              <a:rPr lang="en-US" smtClean="0"/>
              <a:t>10</a:t>
            </a:fld>
            <a:endParaRPr lang="en-US"/>
          </a:p>
        </p:txBody>
      </p:sp>
      <p:pic>
        <p:nvPicPr>
          <p:cNvPr id="6" name="Audio Recording Dec 4, 2022 at 5:38:06 PM">
            <a:hlinkClick r:id="" action="ppaction://media"/>
            <a:extLst>
              <a:ext uri="{FF2B5EF4-FFF2-40B4-BE49-F238E27FC236}">
                <a16:creationId xmlns:a16="http://schemas.microsoft.com/office/drawing/2014/main" id="{218A0BB6-2DEA-94DF-0726-21E31DEF94F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692524" y="232524"/>
            <a:ext cx="812800" cy="812800"/>
          </a:xfrm>
          <a:prstGeom prst="rect">
            <a:avLst/>
          </a:prstGeom>
        </p:spPr>
      </p:pic>
    </p:spTree>
    <p:extLst>
      <p:ext uri="{BB962C8B-B14F-4D97-AF65-F5344CB8AC3E}">
        <p14:creationId xmlns:p14="http://schemas.microsoft.com/office/powerpoint/2010/main" val="1387984049"/>
      </p:ext>
    </p:extLst>
  </p:cSld>
  <p:clrMapOvr>
    <a:masterClrMapping/>
  </p:clrMapOvr>
  <mc:AlternateContent xmlns:mc="http://schemas.openxmlformats.org/markup-compatibility/2006" xmlns:p14="http://schemas.microsoft.com/office/powerpoint/2010/main">
    <mc:Choice Requires="p14">
      <p:transition spd="slow" p14:dur="2000" advClick="0" advTm="26000"/>
    </mc:Choice>
    <mc:Fallback xmlns="">
      <p:transition spd="slow" advClick="0" advTm="2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32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AC28-EAE0-BFD0-D9EF-255DCAEE59A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C638D325-310A-42FF-84F0-C81AA34D50C6}"/>
              </a:ext>
            </a:extLst>
          </p:cNvPr>
          <p:cNvSpPr>
            <a:spLocks noGrp="1"/>
          </p:cNvSpPr>
          <p:nvPr>
            <p:ph idx="1"/>
          </p:nvPr>
        </p:nvSpPr>
        <p:spPr>
          <a:xfrm>
            <a:off x="838200" y="1619794"/>
            <a:ext cx="10515600" cy="4557169"/>
          </a:xfrm>
        </p:spPr>
        <p:txBody>
          <a:bodyPr>
            <a:normAutofit/>
          </a:bodyPr>
          <a:lstStyle/>
          <a:p>
            <a:r>
              <a:rPr lang="en-US" sz="2400" dirty="0">
                <a:latin typeface="Times New Roman" panose="02020603050405020304" pitchFamily="18" charset="0"/>
                <a:cs typeface="Times New Roman" panose="02020603050405020304" pitchFamily="18" charset="0"/>
              </a:rPr>
              <a:t>As a team, we intend to construct similar case studies for three more patients understanding different functionalities of LibreHealth EHR system.</a:t>
            </a:r>
          </a:p>
          <a:p>
            <a:r>
              <a:rPr lang="en-US" sz="2400" dirty="0">
                <a:latin typeface="Times New Roman" panose="02020603050405020304" pitchFamily="18" charset="0"/>
                <a:cs typeface="Times New Roman" panose="02020603050405020304" pitchFamily="18" charset="0"/>
              </a:rPr>
              <a:t>We plan on documenting the hardships faced during the recording of patient data to the EHR system.</a:t>
            </a:r>
          </a:p>
          <a:p>
            <a:r>
              <a:rPr lang="en-US" sz="2400" dirty="0">
                <a:latin typeface="Times New Roman" panose="02020603050405020304" pitchFamily="18" charset="0"/>
                <a:cs typeface="Times New Roman" panose="02020603050405020304" pitchFamily="18" charset="0"/>
              </a:rPr>
              <a:t>To thoroughly explore various data fields in LibreHealth EHR to include apt diagnosis and ICD-10 coding to the given condition of the patient.</a:t>
            </a:r>
          </a:p>
          <a:p>
            <a:r>
              <a:rPr lang="en-US" sz="2400" dirty="0">
                <a:latin typeface="Times New Roman" panose="02020603050405020304" pitchFamily="18" charset="0"/>
                <a:cs typeface="Times New Roman" panose="02020603050405020304" pitchFamily="18" charset="0"/>
              </a:rPr>
              <a:t>Analyze different features in the LibreHealth EHR to find serious usability issues and try to find methods to fix them.</a:t>
            </a:r>
          </a:p>
        </p:txBody>
      </p:sp>
      <p:sp>
        <p:nvSpPr>
          <p:cNvPr id="4" name="Slide Number Placeholder 3">
            <a:extLst>
              <a:ext uri="{FF2B5EF4-FFF2-40B4-BE49-F238E27FC236}">
                <a16:creationId xmlns:a16="http://schemas.microsoft.com/office/drawing/2014/main" id="{B83AD581-C864-F4D3-6630-BC1106D1E131}"/>
              </a:ext>
            </a:extLst>
          </p:cNvPr>
          <p:cNvSpPr>
            <a:spLocks noGrp="1"/>
          </p:cNvSpPr>
          <p:nvPr>
            <p:ph type="sldNum" sz="quarter" idx="12"/>
          </p:nvPr>
        </p:nvSpPr>
        <p:spPr/>
        <p:txBody>
          <a:bodyPr/>
          <a:lstStyle/>
          <a:p>
            <a:fld id="{2AA9B5C1-EE5E-AB49-B373-D46089768DA2}" type="slidenum">
              <a:rPr lang="en-US" smtClean="0"/>
              <a:t>11</a:t>
            </a:fld>
            <a:endParaRPr lang="en-US"/>
          </a:p>
        </p:txBody>
      </p:sp>
      <p:pic>
        <p:nvPicPr>
          <p:cNvPr id="5" name="Audio Recording Dec 4, 2022 at 5:39:17 PM">
            <a:hlinkClick r:id="" action="ppaction://media"/>
            <a:extLst>
              <a:ext uri="{FF2B5EF4-FFF2-40B4-BE49-F238E27FC236}">
                <a16:creationId xmlns:a16="http://schemas.microsoft.com/office/drawing/2014/main" id="{797DE066-BAF7-24F2-0562-A9AD1E9161A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776607" y="458076"/>
            <a:ext cx="812800" cy="812800"/>
          </a:xfrm>
          <a:prstGeom prst="rect">
            <a:avLst/>
          </a:prstGeom>
        </p:spPr>
      </p:pic>
    </p:spTree>
    <p:extLst>
      <p:ext uri="{BB962C8B-B14F-4D97-AF65-F5344CB8AC3E}">
        <p14:creationId xmlns:p14="http://schemas.microsoft.com/office/powerpoint/2010/main" val="87101521"/>
      </p:ext>
    </p:extLst>
  </p:cSld>
  <p:clrMapOvr>
    <a:masterClrMapping/>
  </p:clrMapOvr>
  <mc:AlternateContent xmlns:mc="http://schemas.openxmlformats.org/markup-compatibility/2006" xmlns:p14="http://schemas.microsoft.com/office/powerpoint/2010/main">
    <mc:Choice Requires="p14">
      <p:transition spd="slow" p14:dur="2000" advClick="0" advTm="35000"/>
    </mc:Choice>
    <mc:Fallback xmlns="">
      <p:transition spd="slow" advClick="0" advTm="3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40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9748-D485-6792-9AF1-43D8076BCA3B}"/>
              </a:ext>
            </a:extLst>
          </p:cNvPr>
          <p:cNvSpPr>
            <a:spLocks noGrp="1"/>
          </p:cNvSpPr>
          <p:nvPr>
            <p:ph type="title"/>
          </p:nvPr>
        </p:nvSpPr>
        <p:spPr>
          <a:xfrm>
            <a:off x="838200" y="365126"/>
            <a:ext cx="10515600" cy="1115332"/>
          </a:xfrm>
        </p:spPr>
        <p:txBody>
          <a:bodyPr>
            <a:normAutofit/>
          </a:bodyPr>
          <a:lstStyle/>
          <a:p>
            <a:r>
              <a:rPr lang="en-US" sz="40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F9B6343-580D-5C96-654E-ACB1824004BB}"/>
              </a:ext>
            </a:extLst>
          </p:cNvPr>
          <p:cNvSpPr>
            <a:spLocks noGrp="1"/>
          </p:cNvSpPr>
          <p:nvPr>
            <p:ph idx="1"/>
          </p:nvPr>
        </p:nvSpPr>
        <p:spPr>
          <a:xfrm>
            <a:off x="838200" y="1373007"/>
            <a:ext cx="10515600" cy="5090794"/>
          </a:xfrm>
        </p:spPr>
        <p:txBody>
          <a:bodyPr>
            <a:noAutofit/>
          </a:bodyPr>
          <a:lstStyle/>
          <a:p>
            <a:pPr marL="0" marR="0" indent="-45720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Khairat, S., Coleman, C., Ottmar, P., Bice, T., Koppel, R., &amp; Carson, S. S. (2019). Physicians’ gender and their use of electronic health records: Findings from a mixed-methods usability study.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Journal of the American Medical Informatics Association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26</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(12), 1505–1514. </a:t>
            </a:r>
            <a:r>
              <a:rPr lang="en-US"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https://doi.org/10.1093/jamia/ocz126</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Patel, V. L., Kaufman, D. R., &amp; Kannampallil, T. (2021). Human-Computer Interaction, Usability, and Workflow. In Shortliffe, E. H.  &amp; Cimino, J. J. (Eds.)  &amp; Chiang, M. F. (Co-Ed.).  (2021).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Biomedical informatics: Computer applications in healthcare and biomedicine.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(5th ed.). New York: Springer. </a:t>
            </a:r>
          </a:p>
          <a:p>
            <a:pPr marL="0" marR="0" indent="-45720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Mayo Clinic. (2021, August 27).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Acute sinusitis.</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https://www.mayoclinic.org/diseases-conditions/acute-sinusitis/diagnosis-treatment/drc-20351677</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Mayo Clinic. (2021, February 04).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Traumatic brain injury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https://www.mayoclinic.org/diseases-conditions/traumatic-brain-injury/diagnosis-treatment/drc-20378561#:~:text=Mild%20traumatic%20brain%20injuries%20usually,persistent%2C%20worsening%20or%20new%20symptoms</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spcBef>
                <a:spcPts val="0"/>
              </a:spcBef>
              <a:spcAft>
                <a:spcPts val="0"/>
              </a:spcAft>
              <a:buNone/>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457200">
              <a:buNone/>
            </a:pPr>
            <a:endParaRPr lang="en-US" sz="19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458BEEE-3B12-0429-5BAD-9E26613FAACC}"/>
              </a:ext>
            </a:extLst>
          </p:cNvPr>
          <p:cNvSpPr>
            <a:spLocks noGrp="1"/>
          </p:cNvSpPr>
          <p:nvPr>
            <p:ph type="sldNum" sz="quarter" idx="12"/>
          </p:nvPr>
        </p:nvSpPr>
        <p:spPr/>
        <p:txBody>
          <a:bodyPr/>
          <a:lstStyle/>
          <a:p>
            <a:fld id="{2AA9B5C1-EE5E-AB49-B373-D46089768DA2}" type="slidenum">
              <a:rPr lang="en-US" smtClean="0"/>
              <a:t>12</a:t>
            </a:fld>
            <a:endParaRPr lang="en-US"/>
          </a:p>
        </p:txBody>
      </p:sp>
    </p:spTree>
    <p:extLst>
      <p:ext uri="{BB962C8B-B14F-4D97-AF65-F5344CB8AC3E}">
        <p14:creationId xmlns:p14="http://schemas.microsoft.com/office/powerpoint/2010/main" val="220661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1CCB5-DF96-89AC-F81A-189B1168287B}"/>
              </a:ext>
            </a:extLst>
          </p:cNvPr>
          <p:cNvSpPr>
            <a:spLocks noGrp="1"/>
          </p:cNvSpPr>
          <p:nvPr>
            <p:ph idx="1"/>
          </p:nvPr>
        </p:nvSpPr>
        <p:spPr>
          <a:xfrm>
            <a:off x="838200" y="461554"/>
            <a:ext cx="10515600" cy="5715409"/>
          </a:xfrm>
        </p:spPr>
        <p:txBody>
          <a:bodyPr>
            <a:normAutofit/>
          </a:bodyPr>
          <a:lstStyle/>
          <a:p>
            <a:pPr marL="0" indent="-457200">
              <a:spcBef>
                <a:spcPts val="0"/>
              </a:spcBef>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Rizvi, R. F., Marquard, J. L., Hultman, G. M., Adam, T. J., Harder, K. A., &amp; Melton, G. B. (2017). Usability evaluation of electronic health record system around clinical notes usage-an ethnographic study.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Applied Clinical Informatics,</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(4), 1095–1105. </a:t>
            </a:r>
            <a:r>
              <a:rPr lang="en-US"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https://doi.org/10.4338/ACI-2017-04-RA-0067</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spcBef>
                <a:spcPts val="0"/>
              </a:spcBef>
              <a:spcAft>
                <a:spcPts val="0"/>
              </a:spcAft>
              <a:buNone/>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Robinson, K. E., &amp; Kersey, J. A. (2018). Novel electronic health record (EHR) education intervention in large healthcare organization improves quality, efficiency, time, and impact on burnout.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Medicine</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97</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(38), e12319. </a:t>
            </a:r>
            <a:r>
              <a:rPr lang="en-US"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https://doi-org.proxy.ulib.uits.iu.edu/10.1097/MD.0000000000012319</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Staggers, N., Xiao, Y., &amp; Chapman, L. (2013, May 28). Debunking health IT usability myths.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Applied Clinical Informatics</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https://www.ncbi.nlm.nih.gov/pubmed/23874361</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WebMD. (n.d.).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Neosporin ointment- uses, side effects, and more</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https://www.webmd.com/drugs/2/drug-3744/neosporin-neo-bac-polym-topical/details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8E9BF718-7A82-7CA4-BDF2-FD98EE3B4D63}"/>
              </a:ext>
            </a:extLst>
          </p:cNvPr>
          <p:cNvSpPr>
            <a:spLocks noGrp="1"/>
          </p:cNvSpPr>
          <p:nvPr>
            <p:ph type="sldNum" sz="quarter" idx="12"/>
          </p:nvPr>
        </p:nvSpPr>
        <p:spPr/>
        <p:txBody>
          <a:bodyPr/>
          <a:lstStyle/>
          <a:p>
            <a:fld id="{2AA9B5C1-EE5E-AB49-B373-D46089768DA2}" type="slidenum">
              <a:rPr lang="en-US" smtClean="0"/>
              <a:t>13</a:t>
            </a:fld>
            <a:endParaRPr lang="en-US"/>
          </a:p>
        </p:txBody>
      </p:sp>
    </p:spTree>
    <p:extLst>
      <p:ext uri="{BB962C8B-B14F-4D97-AF65-F5344CB8AC3E}">
        <p14:creationId xmlns:p14="http://schemas.microsoft.com/office/powerpoint/2010/main" val="100211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622F-141E-29F4-BC00-AD28017B72F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Image references:</a:t>
            </a:r>
          </a:p>
        </p:txBody>
      </p:sp>
      <p:sp>
        <p:nvSpPr>
          <p:cNvPr id="3" name="Content Placeholder 2">
            <a:extLst>
              <a:ext uri="{FF2B5EF4-FFF2-40B4-BE49-F238E27FC236}">
                <a16:creationId xmlns:a16="http://schemas.microsoft.com/office/drawing/2014/main" id="{ECA3CC82-BD98-E31F-898B-2080DFB9C8FA}"/>
              </a:ext>
            </a:extLst>
          </p:cNvPr>
          <p:cNvSpPr>
            <a:spLocks noGrp="1"/>
          </p:cNvSpPr>
          <p:nvPr>
            <p:ph idx="1"/>
          </p:nvPr>
        </p:nvSpPr>
        <p:spPr>
          <a:xfrm>
            <a:off x="838200" y="1825625"/>
            <a:ext cx="10515600" cy="4235541"/>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Viyadaistock</a:t>
            </a:r>
            <a:r>
              <a:rPr lang="en-US" sz="2400" dirty="0">
                <a:latin typeface="Times New Roman" panose="02020603050405020304" pitchFamily="18" charset="0"/>
                <a:cs typeface="Times New Roman" panose="02020603050405020304" pitchFamily="18" charset="0"/>
              </a:rPr>
              <a:t>. (2019). </a:t>
            </a:r>
            <a:r>
              <a:rPr lang="en-US" sz="2400" i="1" dirty="0">
                <a:latin typeface="Times New Roman" panose="02020603050405020304" pitchFamily="18" charset="0"/>
                <a:cs typeface="Times New Roman" panose="02020603050405020304" pitchFamily="18" charset="0"/>
              </a:rPr>
              <a:t>Allergic stock illustration </a:t>
            </a:r>
            <a:r>
              <a:rPr lang="en-US" sz="2400" dirty="0">
                <a:latin typeface="Times New Roman" panose="02020603050405020304" pitchFamily="18" charset="0"/>
                <a:cs typeface="Times New Roman" panose="02020603050405020304" pitchFamily="18" charset="0"/>
              </a:rPr>
              <a:t>[Digital]. iStock, Alberta, Calgary, Canada. </a:t>
            </a:r>
            <a:r>
              <a:rPr lang="en-US" sz="2400" dirty="0">
                <a:latin typeface="Times New Roman" panose="02020603050405020304" pitchFamily="18" charset="0"/>
                <a:cs typeface="Times New Roman" panose="02020603050405020304" pitchFamily="18" charset="0"/>
                <a:hlinkClick r:id="rId2"/>
              </a:rPr>
              <a:t>https://www.istockphoto.com/vector/allergic-gm1097657556-294771884</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DreamsTime</a:t>
            </a:r>
            <a:r>
              <a:rPr lang="en-US" sz="2400" dirty="0">
                <a:latin typeface="Times New Roman" panose="02020603050405020304" pitchFamily="18" charset="0"/>
                <a:cs typeface="Times New Roman" panose="02020603050405020304" pitchFamily="18" charset="0"/>
              </a:rPr>
              <a:t>. (2013). </a:t>
            </a:r>
            <a:r>
              <a:rPr lang="en-US" sz="2400" i="1" dirty="0">
                <a:latin typeface="Times New Roman" panose="02020603050405020304" pitchFamily="18" charset="0"/>
                <a:cs typeface="Times New Roman" panose="02020603050405020304" pitchFamily="18" charset="0"/>
              </a:rPr>
              <a:t>Motorcycle accident- hand drawn characters </a:t>
            </a:r>
            <a:r>
              <a:rPr lang="en-US" sz="2400" dirty="0">
                <a:latin typeface="Times New Roman" panose="02020603050405020304" pitchFamily="18" charset="0"/>
                <a:cs typeface="Times New Roman" panose="02020603050405020304" pitchFamily="18" charset="0"/>
              </a:rPr>
              <a:t>[Digital Drawing]. Bucharest, Romania. </a:t>
            </a:r>
            <a:r>
              <a:rPr lang="en-US" sz="2400" dirty="0">
                <a:latin typeface="Times New Roman" panose="02020603050405020304" pitchFamily="18" charset="0"/>
                <a:cs typeface="Times New Roman" panose="02020603050405020304" pitchFamily="18" charset="0"/>
                <a:hlinkClick r:id="rId3"/>
              </a:rPr>
              <a:t>https://www.dreamstime.com/royalty-free-stock-image-motorcycle-accident-hand-drawn-cartoon-characters-image31896266</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4C2DE1-5A24-4FD1-4A47-9F32B451A69A}"/>
              </a:ext>
            </a:extLst>
          </p:cNvPr>
          <p:cNvSpPr>
            <a:spLocks noGrp="1"/>
          </p:cNvSpPr>
          <p:nvPr>
            <p:ph type="sldNum" sz="quarter" idx="12"/>
          </p:nvPr>
        </p:nvSpPr>
        <p:spPr/>
        <p:txBody>
          <a:bodyPr/>
          <a:lstStyle/>
          <a:p>
            <a:fld id="{2AA9B5C1-EE5E-AB49-B373-D46089768DA2}" type="slidenum">
              <a:rPr lang="en-US" smtClean="0"/>
              <a:t>14</a:t>
            </a:fld>
            <a:endParaRPr lang="en-US"/>
          </a:p>
        </p:txBody>
      </p:sp>
    </p:spTree>
    <p:extLst>
      <p:ext uri="{BB962C8B-B14F-4D97-AF65-F5344CB8AC3E}">
        <p14:creationId xmlns:p14="http://schemas.microsoft.com/office/powerpoint/2010/main" val="198928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5FF358A3-F375-83B3-CA75-845E28DB703F}"/>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8410ACA-E208-EF1E-B68C-1B5469B1B19C}"/>
              </a:ext>
            </a:extLst>
          </p:cNvPr>
          <p:cNvSpPr>
            <a:spLocks noGrp="1"/>
          </p:cNvSpPr>
          <p:nvPr>
            <p:ph idx="1"/>
          </p:nvPr>
        </p:nvSpPr>
        <p:spPr>
          <a:xfrm>
            <a:off x="838200" y="2434201"/>
            <a:ext cx="3822189" cy="3742762"/>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3816D486-2206-41B4-9323-F241A0456F5A}"/>
              </a:ext>
            </a:extLst>
          </p:cNvPr>
          <p:cNvSpPr>
            <a:spLocks noGrp="1"/>
          </p:cNvSpPr>
          <p:nvPr>
            <p:ph type="sldNum" sz="quarter" idx="12"/>
          </p:nvPr>
        </p:nvSpPr>
        <p:spPr/>
        <p:txBody>
          <a:bodyPr/>
          <a:lstStyle/>
          <a:p>
            <a:fld id="{2AA9B5C1-EE5E-AB49-B373-D46089768DA2}" type="slidenum">
              <a:rPr lang="en-US" smtClean="0"/>
              <a:t>15</a:t>
            </a:fld>
            <a:endParaRPr lang="en-US"/>
          </a:p>
        </p:txBody>
      </p:sp>
    </p:spTree>
    <p:extLst>
      <p:ext uri="{BB962C8B-B14F-4D97-AF65-F5344CB8AC3E}">
        <p14:creationId xmlns:p14="http://schemas.microsoft.com/office/powerpoint/2010/main" val="376164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2DD9-2575-5017-3166-BE070D50C80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83CD09E-700E-CFBE-F86B-C8E164D7A3AF}"/>
              </a:ext>
            </a:extLst>
          </p:cNvPr>
          <p:cNvSpPr>
            <a:spLocks noGrp="1"/>
          </p:cNvSpPr>
          <p:nvPr>
            <p:ph idx="1"/>
          </p:nvPr>
        </p:nvSpPr>
        <p:spPr>
          <a:xfrm>
            <a:off x="838200" y="1690687"/>
            <a:ext cx="10515600" cy="3991021"/>
          </a:xfrm>
        </p:spPr>
        <p:txBody>
          <a:bodyPr>
            <a:no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EHRs available today are incorporated with advanced functionalities like clinical decision support which plays a key role in improving the patient safety and health outcomes. So, it is important to train and educate the users of EHR to effectively use it to its full potential. Understanding various fields in EHR is necessary to input accurate information. Good usability of these functional EHRS had resulted in ease of communication between physicians with regard to interoperability and prevention of medical errors through constant alerts (Rizvi et al., 2017). </a:t>
            </a:r>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Health information technology (HIT), EHRs, and patient portal are often interconnected and go hand in hand. A major challenge associated with poor EHR usability is disruption in the clinical workflow and care coordination which can result in user frustration and productivity loss (Rizvi et al., 2017). </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F3EA13-2D01-CFFC-647B-067AB7CE2EC5}"/>
              </a:ext>
            </a:extLst>
          </p:cNvPr>
          <p:cNvSpPr txBox="1"/>
          <p:nvPr/>
        </p:nvSpPr>
        <p:spPr>
          <a:xfrm>
            <a:off x="838200" y="6123543"/>
            <a:ext cx="249780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(Rizvi et al., 2017)</a:t>
            </a:r>
          </a:p>
        </p:txBody>
      </p:sp>
      <p:sp>
        <p:nvSpPr>
          <p:cNvPr id="5" name="Slide Number Placeholder 4">
            <a:extLst>
              <a:ext uri="{FF2B5EF4-FFF2-40B4-BE49-F238E27FC236}">
                <a16:creationId xmlns:a16="http://schemas.microsoft.com/office/drawing/2014/main" id="{6ADA539C-D81D-5FC7-3D93-29FDC24E698B}"/>
              </a:ext>
            </a:extLst>
          </p:cNvPr>
          <p:cNvSpPr>
            <a:spLocks noGrp="1"/>
          </p:cNvSpPr>
          <p:nvPr>
            <p:ph type="sldNum" sz="quarter" idx="12"/>
          </p:nvPr>
        </p:nvSpPr>
        <p:spPr/>
        <p:txBody>
          <a:bodyPr/>
          <a:lstStyle/>
          <a:p>
            <a:fld id="{2AA9B5C1-EE5E-AB49-B373-D46089768DA2}" type="slidenum">
              <a:rPr lang="en-US" smtClean="0"/>
              <a:t>2</a:t>
            </a:fld>
            <a:endParaRPr lang="en-US"/>
          </a:p>
        </p:txBody>
      </p:sp>
      <p:pic>
        <p:nvPicPr>
          <p:cNvPr id="6" name="Audio Recording Dec 4, 2022 at 5:29:02 PM">
            <a:hlinkClick r:id="" action="ppaction://media"/>
            <a:extLst>
              <a:ext uri="{FF2B5EF4-FFF2-40B4-BE49-F238E27FC236}">
                <a16:creationId xmlns:a16="http://schemas.microsoft.com/office/drawing/2014/main" id="{C9F8180B-A993-E97A-B983-4DF30FC4879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724055" y="363492"/>
            <a:ext cx="812800" cy="812800"/>
          </a:xfrm>
          <a:prstGeom prst="rect">
            <a:avLst/>
          </a:prstGeom>
        </p:spPr>
      </p:pic>
    </p:spTree>
    <p:extLst>
      <p:ext uri="{BB962C8B-B14F-4D97-AF65-F5344CB8AC3E}">
        <p14:creationId xmlns:p14="http://schemas.microsoft.com/office/powerpoint/2010/main" val="2120864175"/>
      </p:ext>
    </p:extLst>
  </p:cSld>
  <p:clrMapOvr>
    <a:masterClrMapping/>
  </p:clrMapOvr>
  <mc:AlternateContent xmlns:mc="http://schemas.openxmlformats.org/markup-compatibility/2006" xmlns:p14="http://schemas.microsoft.com/office/powerpoint/2010/main">
    <mc:Choice Requires="p14">
      <p:transition spd="slow" p14:dur="2000" advClick="0" advTm="38000"/>
    </mc:Choice>
    <mc:Fallback xmlns="">
      <p:transition spd="slow" advClick="0" advTm="3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584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8D94-D3E4-2737-56BE-5E48BB75A5B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721224E-DC96-6A2E-4B48-5838EFD5A1E3}"/>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Physician burnout is another major issue commonly reported when the clinical staff are not properly trained (Khairat et al., 2019). The initial set up of EHR is quite expensive, improper usage can result in suboptimal utilization and deinstallation of the equipment (Staggers et al., 2013). Compromised patient safety is another usability failure as clinical decision support and evidence-based medicine included in EHRs is not utilized while formulating the diagnosis or treatment protocols. Improper data entry in EHRs can result in prescription errors (Patel et al., 2021, p. 167).</a:t>
            </a:r>
          </a:p>
          <a:p>
            <a:pPr marL="0" indent="0">
              <a:buNone/>
            </a:pPr>
            <a:endParaRPr lang="en-US" sz="2400" dirty="0"/>
          </a:p>
        </p:txBody>
      </p:sp>
      <p:sp>
        <p:nvSpPr>
          <p:cNvPr id="5" name="TextBox 4">
            <a:extLst>
              <a:ext uri="{FF2B5EF4-FFF2-40B4-BE49-F238E27FC236}">
                <a16:creationId xmlns:a16="http://schemas.microsoft.com/office/drawing/2014/main" id="{56678B5D-73BB-DC52-26AD-F5BBD70FD986}"/>
              </a:ext>
            </a:extLst>
          </p:cNvPr>
          <p:cNvSpPr txBox="1"/>
          <p:nvPr/>
        </p:nvSpPr>
        <p:spPr>
          <a:xfrm>
            <a:off x="766354" y="6123543"/>
            <a:ext cx="950105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(Khairat et al., 2019)  (Staggers et al., 2013)  (Patel et al., 2021, p. 167).</a:t>
            </a:r>
          </a:p>
        </p:txBody>
      </p:sp>
      <p:sp>
        <p:nvSpPr>
          <p:cNvPr id="6" name="Slide Number Placeholder 5">
            <a:extLst>
              <a:ext uri="{FF2B5EF4-FFF2-40B4-BE49-F238E27FC236}">
                <a16:creationId xmlns:a16="http://schemas.microsoft.com/office/drawing/2014/main" id="{8165C926-A6CD-6418-DE0F-1DDAB75CE28A}"/>
              </a:ext>
            </a:extLst>
          </p:cNvPr>
          <p:cNvSpPr>
            <a:spLocks noGrp="1"/>
          </p:cNvSpPr>
          <p:nvPr>
            <p:ph type="sldNum" sz="quarter" idx="12"/>
          </p:nvPr>
        </p:nvSpPr>
        <p:spPr/>
        <p:txBody>
          <a:bodyPr/>
          <a:lstStyle/>
          <a:p>
            <a:fld id="{2AA9B5C1-EE5E-AB49-B373-D46089768DA2}" type="slidenum">
              <a:rPr lang="en-US" smtClean="0"/>
              <a:t>3</a:t>
            </a:fld>
            <a:endParaRPr lang="en-US" dirty="0"/>
          </a:p>
        </p:txBody>
      </p:sp>
      <p:pic>
        <p:nvPicPr>
          <p:cNvPr id="4" name="Audio Recording Dec 4, 2022 at 5:09:01 PM">
            <a:hlinkClick r:id="" action="ppaction://media"/>
            <a:extLst>
              <a:ext uri="{FF2B5EF4-FFF2-40B4-BE49-F238E27FC236}">
                <a16:creationId xmlns:a16="http://schemas.microsoft.com/office/drawing/2014/main" id="{E192921E-7E6A-BA65-DA2D-FE1451CE16A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47400" y="487829"/>
            <a:ext cx="812800" cy="812800"/>
          </a:xfrm>
          <a:prstGeom prst="rect">
            <a:avLst/>
          </a:prstGeom>
        </p:spPr>
      </p:pic>
    </p:spTree>
    <p:extLst>
      <p:ext uri="{BB962C8B-B14F-4D97-AF65-F5344CB8AC3E}">
        <p14:creationId xmlns:p14="http://schemas.microsoft.com/office/powerpoint/2010/main" val="3060498295"/>
      </p:ext>
    </p:extLst>
  </p:cSld>
  <p:clrMapOvr>
    <a:masterClrMapping/>
  </p:clrMapOvr>
  <mc:AlternateContent xmlns:mc="http://schemas.openxmlformats.org/markup-compatibility/2006" xmlns:p14="http://schemas.microsoft.com/office/powerpoint/2010/main">
    <mc:Choice Requires="p14">
      <p:transition spd="slow" p14:dur="2000" advClick="0" advTm="24000"/>
    </mc:Choice>
    <mc:Fallback xmlns="">
      <p:transition spd="slow" advClick="0" advTm="2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201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230-1A9A-7FB1-5685-5DDBBF180A8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0A51469-F873-ADEE-DBCC-EE1FAC7EE5DB}"/>
              </a:ext>
            </a:extLst>
          </p:cNvPr>
          <p:cNvSpPr>
            <a:spLocks noGrp="1"/>
          </p:cNvSpPr>
          <p:nvPr>
            <p:ph idx="1"/>
          </p:nvPr>
        </p:nvSpPr>
        <p:spPr>
          <a:xfrm>
            <a:off x="838200" y="1686881"/>
            <a:ext cx="10515600" cy="4296670"/>
          </a:xfrm>
        </p:spPr>
        <p:txBody>
          <a:bodyPr>
            <a:no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EHRs include a lot of functionality to manage and streamline the clinical workflows. When used appropriately, this software saves a lot of time and improve the health outcomes due to their intensive documentation. Training the clinical staff on the advancements is crucial to compensate for burnout and undue stresses (Robinson &amp; Kersey, 2018). Early education about EHRs to the clinical staff and physicians help them to understand various fields in EHR to prevent manual errors while documenting patient data and save their time to record this information. This in turn can maximize the valuable clinical time of clinician with patient. When knowledge about these technologies is gained and properly understood by the physician, tools like CDSS can be used while formulating diagnosis and medical prescriptions to avoid errors to improve patient safety and health outcomes. Ease of recording this information helps the clinical staff with seamless workflows.</a:t>
            </a:r>
            <a:r>
              <a:rPr lang="en-US" sz="2400" dirty="0">
                <a:effectLst/>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A71379-065C-F857-9027-C4EF5C3C30EE}"/>
              </a:ext>
            </a:extLst>
          </p:cNvPr>
          <p:cNvSpPr txBox="1"/>
          <p:nvPr/>
        </p:nvSpPr>
        <p:spPr>
          <a:xfrm>
            <a:off x="838200" y="6308209"/>
            <a:ext cx="366081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(Robinson &amp; Kersey, 2018).</a:t>
            </a:r>
          </a:p>
        </p:txBody>
      </p:sp>
      <p:sp>
        <p:nvSpPr>
          <p:cNvPr id="5" name="Slide Number Placeholder 4">
            <a:extLst>
              <a:ext uri="{FF2B5EF4-FFF2-40B4-BE49-F238E27FC236}">
                <a16:creationId xmlns:a16="http://schemas.microsoft.com/office/drawing/2014/main" id="{DDC38AC6-B0FA-E966-5408-5A5945AAB80D}"/>
              </a:ext>
            </a:extLst>
          </p:cNvPr>
          <p:cNvSpPr>
            <a:spLocks noGrp="1"/>
          </p:cNvSpPr>
          <p:nvPr>
            <p:ph type="sldNum" sz="quarter" idx="12"/>
          </p:nvPr>
        </p:nvSpPr>
        <p:spPr/>
        <p:txBody>
          <a:bodyPr/>
          <a:lstStyle/>
          <a:p>
            <a:fld id="{2AA9B5C1-EE5E-AB49-B373-D46089768DA2}" type="slidenum">
              <a:rPr lang="en-US" smtClean="0"/>
              <a:t>4</a:t>
            </a:fld>
            <a:endParaRPr lang="en-US"/>
          </a:p>
        </p:txBody>
      </p:sp>
      <p:pic>
        <p:nvPicPr>
          <p:cNvPr id="6" name="Audio Recording Dec 4, 2022 at 5:10:26 PM">
            <a:hlinkClick r:id="" action="ppaction://media"/>
            <a:extLst>
              <a:ext uri="{FF2B5EF4-FFF2-40B4-BE49-F238E27FC236}">
                <a16:creationId xmlns:a16="http://schemas.microsoft.com/office/drawing/2014/main" id="{91FEF6EC-005F-91C0-A58C-B65F2D0652B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593552" y="468049"/>
            <a:ext cx="812800" cy="812800"/>
          </a:xfrm>
          <a:prstGeom prst="rect">
            <a:avLst/>
          </a:prstGeom>
        </p:spPr>
      </p:pic>
    </p:spTree>
    <p:extLst>
      <p:ext uri="{BB962C8B-B14F-4D97-AF65-F5344CB8AC3E}">
        <p14:creationId xmlns:p14="http://schemas.microsoft.com/office/powerpoint/2010/main" val="2291291769"/>
      </p:ext>
    </p:extLst>
  </p:cSld>
  <p:clrMapOvr>
    <a:masterClrMapping/>
  </p:clrMapOvr>
  <mc:AlternateContent xmlns:mc="http://schemas.openxmlformats.org/markup-compatibility/2006" xmlns:p14="http://schemas.microsoft.com/office/powerpoint/2010/main">
    <mc:Choice Requires="p14">
      <p:transition spd="slow" p14:dur="2000" advClick="0" advTm="27000"/>
    </mc:Choice>
    <mc:Fallback xmlns="">
      <p:transition spd="slow" advClick="0" advTm="2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534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F514-FA68-46F9-F5B9-8E1C2087E2F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Purpose:</a:t>
            </a:r>
          </a:p>
        </p:txBody>
      </p:sp>
      <p:sp>
        <p:nvSpPr>
          <p:cNvPr id="3" name="Content Placeholder 2">
            <a:extLst>
              <a:ext uri="{FF2B5EF4-FFF2-40B4-BE49-F238E27FC236}">
                <a16:creationId xmlns:a16="http://schemas.microsoft.com/office/drawing/2014/main" id="{B8569998-037C-20B9-44D1-90AD09C86C40}"/>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So, in order to dive deeper and learn the functionalities of EHR better, we intent to perform an analysis on Librehealth EHR system.</a:t>
            </a:r>
          </a:p>
          <a:p>
            <a:r>
              <a:rPr lang="en-US" sz="2400" dirty="0">
                <a:latin typeface="Times New Roman" panose="02020603050405020304" pitchFamily="18" charset="0"/>
                <a:cs typeface="Times New Roman" panose="02020603050405020304" pitchFamily="18" charset="0"/>
              </a:rPr>
              <a:t>To achieve this, we therefore constructed case studies on four patients with different diagnosis to interpret and understand the usability of LibreHealth EHR.</a:t>
            </a:r>
          </a:p>
        </p:txBody>
      </p:sp>
      <p:sp>
        <p:nvSpPr>
          <p:cNvPr id="4" name="Slide Number Placeholder 3">
            <a:extLst>
              <a:ext uri="{FF2B5EF4-FFF2-40B4-BE49-F238E27FC236}">
                <a16:creationId xmlns:a16="http://schemas.microsoft.com/office/drawing/2014/main" id="{963B292E-39F8-8865-760C-64CEBD67C4AC}"/>
              </a:ext>
            </a:extLst>
          </p:cNvPr>
          <p:cNvSpPr>
            <a:spLocks noGrp="1"/>
          </p:cNvSpPr>
          <p:nvPr>
            <p:ph type="sldNum" sz="quarter" idx="12"/>
          </p:nvPr>
        </p:nvSpPr>
        <p:spPr/>
        <p:txBody>
          <a:bodyPr/>
          <a:lstStyle/>
          <a:p>
            <a:fld id="{2AA9B5C1-EE5E-AB49-B373-D46089768DA2}" type="slidenum">
              <a:rPr lang="en-US" smtClean="0"/>
              <a:t>5</a:t>
            </a:fld>
            <a:endParaRPr lang="en-US"/>
          </a:p>
        </p:txBody>
      </p:sp>
      <p:pic>
        <p:nvPicPr>
          <p:cNvPr id="5" name="Audio Recording Dec 4, 2022 at 5:30:20 PM">
            <a:hlinkClick r:id="" action="ppaction://media"/>
            <a:extLst>
              <a:ext uri="{FF2B5EF4-FFF2-40B4-BE49-F238E27FC236}">
                <a16:creationId xmlns:a16="http://schemas.microsoft.com/office/drawing/2014/main" id="{60DC7BCB-0179-3F1E-F591-0FD422F9A5E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541000" y="365125"/>
            <a:ext cx="812800" cy="812800"/>
          </a:xfrm>
          <a:prstGeom prst="rect">
            <a:avLst/>
          </a:prstGeom>
        </p:spPr>
      </p:pic>
    </p:spTree>
    <p:extLst>
      <p:ext uri="{BB962C8B-B14F-4D97-AF65-F5344CB8AC3E}">
        <p14:creationId xmlns:p14="http://schemas.microsoft.com/office/powerpoint/2010/main" val="606071902"/>
      </p:ext>
    </p:extLst>
  </p:cSld>
  <p:clrMapOvr>
    <a:masterClrMapping/>
  </p:clrMapOvr>
  <mc:AlternateContent xmlns:mc="http://schemas.openxmlformats.org/markup-compatibility/2006" xmlns:p14="http://schemas.microsoft.com/office/powerpoint/2010/main">
    <mc:Choice Requires="p14">
      <p:transition spd="slow" p14:dur="2000" advClick="0" advTm="28000"/>
    </mc:Choice>
    <mc:Fallback xmlns="">
      <p:transition spd="slow" advClick="0" advTm="2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2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2DA4-C2BC-059B-0014-7C88F03A8A64}"/>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890E008B-CF20-5692-8FFF-A9137EB90EE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Each case study needs to be included with a diagnosis, medication, coding terminology.</a:t>
            </a:r>
          </a:p>
          <a:p>
            <a:r>
              <a:rPr lang="en-US" sz="2400" dirty="0">
                <a:latin typeface="Times New Roman" panose="02020603050405020304" pitchFamily="18" charset="0"/>
                <a:cs typeface="Times New Roman" panose="02020603050405020304" pitchFamily="18" charset="0"/>
              </a:rPr>
              <a:t>We looked up for references from internet to find apt medication to the given condition and dosage requirements.</a:t>
            </a:r>
          </a:p>
          <a:p>
            <a:r>
              <a:rPr lang="en-US" sz="2400" dirty="0">
                <a:latin typeface="Times New Roman" panose="02020603050405020304" pitchFamily="18" charset="0"/>
                <a:cs typeface="Times New Roman" panose="02020603050405020304" pitchFamily="18" charset="0"/>
              </a:rPr>
              <a:t>One of the tasks mentioned to add a misadventure to the patient. So, we looked up for ICD-10 codes on internet starting with ‘V’ or ‘W’ to learn about misadventures.</a:t>
            </a:r>
          </a:p>
          <a:p>
            <a:r>
              <a:rPr lang="en-US" sz="2400" dirty="0">
                <a:latin typeface="Times New Roman" panose="02020603050405020304" pitchFamily="18" charset="0"/>
                <a:cs typeface="Times New Roman" panose="02020603050405020304" pitchFamily="18" charset="0"/>
              </a:rPr>
              <a:t>Later, we researched the needed medication and dosage needed to treat this misadventure.</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E397D6-B787-52FD-5335-D21CF6EDC9FB}"/>
              </a:ext>
            </a:extLst>
          </p:cNvPr>
          <p:cNvSpPr>
            <a:spLocks noGrp="1"/>
          </p:cNvSpPr>
          <p:nvPr>
            <p:ph type="sldNum" sz="quarter" idx="12"/>
          </p:nvPr>
        </p:nvSpPr>
        <p:spPr/>
        <p:txBody>
          <a:bodyPr/>
          <a:lstStyle/>
          <a:p>
            <a:fld id="{2AA9B5C1-EE5E-AB49-B373-D46089768DA2}" type="slidenum">
              <a:rPr lang="en-US" smtClean="0"/>
              <a:t>6</a:t>
            </a:fld>
            <a:endParaRPr lang="en-US"/>
          </a:p>
        </p:txBody>
      </p:sp>
      <p:pic>
        <p:nvPicPr>
          <p:cNvPr id="5" name="Audio Recording Dec 4, 2022 at 5:31:44 PM">
            <a:hlinkClick r:id="" action="ppaction://media"/>
            <a:extLst>
              <a:ext uri="{FF2B5EF4-FFF2-40B4-BE49-F238E27FC236}">
                <a16:creationId xmlns:a16="http://schemas.microsoft.com/office/drawing/2014/main" id="{4B2F368A-194F-3AD3-A58E-D64ECE66B64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703034" y="274637"/>
            <a:ext cx="812800" cy="812800"/>
          </a:xfrm>
          <a:prstGeom prst="rect">
            <a:avLst/>
          </a:prstGeom>
        </p:spPr>
      </p:pic>
    </p:spTree>
    <p:extLst>
      <p:ext uri="{BB962C8B-B14F-4D97-AF65-F5344CB8AC3E}">
        <p14:creationId xmlns:p14="http://schemas.microsoft.com/office/powerpoint/2010/main" val="3140088791"/>
      </p:ext>
    </p:extLst>
  </p:cSld>
  <p:clrMapOvr>
    <a:masterClrMapping/>
  </p:clrMapOvr>
  <mc:AlternateContent xmlns:mc="http://schemas.openxmlformats.org/markup-compatibility/2006" xmlns:p14="http://schemas.microsoft.com/office/powerpoint/2010/main">
    <mc:Choice Requires="p14">
      <p:transition spd="slow" p14:dur="2000" advClick="0" advTm="25000"/>
    </mc:Choice>
    <mc:Fallback xmlns="">
      <p:transition spd="slow" advClick="0" advTm="2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61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1AF7A-3B60-9E24-B195-78C1F3DDD99C}"/>
              </a:ext>
            </a:extLst>
          </p:cNvPr>
          <p:cNvSpPr>
            <a:spLocks noGrp="1"/>
          </p:cNvSpPr>
          <p:nvPr>
            <p:ph type="title"/>
          </p:nvPr>
        </p:nvSpPr>
        <p:spPr>
          <a:xfrm>
            <a:off x="572493" y="238539"/>
            <a:ext cx="11018520" cy="1434415"/>
          </a:xfrm>
        </p:spPr>
        <p:txBody>
          <a:bodyPr anchor="b">
            <a:normAutofit/>
          </a:bodyPr>
          <a:lstStyle/>
          <a:p>
            <a:r>
              <a:rPr lang="en-US" sz="4000" dirty="0">
                <a:latin typeface="Times New Roman" panose="02020603050405020304" pitchFamily="18" charset="0"/>
                <a:cs typeface="Times New Roman" panose="02020603050405020304" pitchFamily="18" charset="0"/>
              </a:rPr>
              <a:t>Results:</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91B8C0-2746-2EC4-8082-4B0349488633}"/>
              </a:ext>
            </a:extLst>
          </p:cNvPr>
          <p:cNvSpPr>
            <a:spLocks noGrp="1"/>
          </p:cNvSpPr>
          <p:nvPr>
            <p:ph idx="1"/>
          </p:nvPr>
        </p:nvSpPr>
        <p:spPr>
          <a:xfrm>
            <a:off x="572493" y="2071316"/>
            <a:ext cx="6713552" cy="3901716"/>
          </a:xfrm>
        </p:spPr>
        <p:txBody>
          <a:bodyPr anchor="t">
            <a:noAutofit/>
          </a:bodyPr>
          <a:lstStyle/>
          <a:p>
            <a:pPr marL="0" indent="0" algn="just">
              <a:buNone/>
            </a:pPr>
            <a:r>
              <a:rPr lang="en-US" sz="2000" dirty="0">
                <a:latin typeface="Times New Roman" panose="02020603050405020304" pitchFamily="18" charset="0"/>
                <a:cs typeface="Times New Roman" panose="02020603050405020304" pitchFamily="18" charset="0"/>
              </a:rPr>
              <a:t>Description of Case Study-1 : </a:t>
            </a:r>
          </a:p>
          <a:p>
            <a:pPr marL="0" indent="0" algn="just">
              <a:buNone/>
            </a:pPr>
            <a:r>
              <a:rPr lang="en-US" sz="2000" dirty="0">
                <a:latin typeface="Times New Roman" panose="02020603050405020304" pitchFamily="18" charset="0"/>
                <a:cs typeface="Times New Roman" panose="02020603050405020304" pitchFamily="18" charset="0"/>
              </a:rPr>
              <a:t>A 27- year- old male named Harsha Mohit had visited the clinic with a chief complaint of headache and running nose. General physical examination was performed along with complete blood picture and vitals recorded. Everything seemed to be normal. A provisional diagnosis of sinusitis was made based on the chief complaint and initial examination. To validate this diagnosis and formulate a final diagnosis, an endoscopy was performed which confirmed the provisional diagnosis. Fluticasone propionate nasal spray in the form of suspension was prescribed to the patient with a dosage of 93mcg to be taken through each nostril two times a day (Mayo Clinic, 2021).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5" name="Picture 4" descr="A picture containing text, vector graphics&#10;&#10;Description automatically generated">
            <a:extLst>
              <a:ext uri="{FF2B5EF4-FFF2-40B4-BE49-F238E27FC236}">
                <a16:creationId xmlns:a16="http://schemas.microsoft.com/office/drawing/2014/main" id="{C66C7A75-317E-CD7F-5E92-B103FD87E7F8}"/>
              </a:ext>
            </a:extLst>
          </p:cNvPr>
          <p:cNvPicPr>
            <a:picLocks noChangeAspect="1"/>
          </p:cNvPicPr>
          <p:nvPr/>
        </p:nvPicPr>
        <p:blipFill rotWithShape="1">
          <a:blip r:embed="rId4"/>
          <a:srcRect l="1025" r="300" b="-3"/>
          <a:stretch/>
        </p:blipFill>
        <p:spPr>
          <a:xfrm>
            <a:off x="7675658" y="2093976"/>
            <a:ext cx="3941064" cy="4096512"/>
          </a:xfrm>
          <a:prstGeom prst="rect">
            <a:avLst/>
          </a:prstGeom>
        </p:spPr>
      </p:pic>
      <p:sp>
        <p:nvSpPr>
          <p:cNvPr id="4" name="TextBox 3">
            <a:extLst>
              <a:ext uri="{FF2B5EF4-FFF2-40B4-BE49-F238E27FC236}">
                <a16:creationId xmlns:a16="http://schemas.microsoft.com/office/drawing/2014/main" id="{BF905D03-1840-A4F6-AD11-1AB5ACD1BBDD}"/>
              </a:ext>
            </a:extLst>
          </p:cNvPr>
          <p:cNvSpPr txBox="1"/>
          <p:nvPr/>
        </p:nvSpPr>
        <p:spPr>
          <a:xfrm>
            <a:off x="486103" y="6046184"/>
            <a:ext cx="10972800" cy="75405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Image URL: </a:t>
            </a:r>
            <a:r>
              <a:rPr lang="en-US" sz="2400" dirty="0">
                <a:latin typeface="Times New Roman" panose="02020603050405020304" pitchFamily="18" charset="0"/>
                <a:cs typeface="Times New Roman" panose="02020603050405020304" pitchFamily="18" charset="0"/>
                <a:hlinkClick r:id="rId5"/>
              </a:rPr>
              <a:t>https://www.istockphoto.com/vector/allergic-gm1097657556-294771884</a:t>
            </a:r>
            <a:endParaRPr lang="en-US" sz="24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(Mayo Clinic, 2021).</a:t>
            </a:r>
          </a:p>
        </p:txBody>
      </p:sp>
      <p:sp>
        <p:nvSpPr>
          <p:cNvPr id="6" name="Slide Number Placeholder 5">
            <a:extLst>
              <a:ext uri="{FF2B5EF4-FFF2-40B4-BE49-F238E27FC236}">
                <a16:creationId xmlns:a16="http://schemas.microsoft.com/office/drawing/2014/main" id="{3C9C1B12-DA5E-6A79-D796-EEA5C6669A5F}"/>
              </a:ext>
            </a:extLst>
          </p:cNvPr>
          <p:cNvSpPr>
            <a:spLocks noGrp="1"/>
          </p:cNvSpPr>
          <p:nvPr>
            <p:ph type="sldNum" sz="quarter" idx="12"/>
          </p:nvPr>
        </p:nvSpPr>
        <p:spPr/>
        <p:txBody>
          <a:bodyPr/>
          <a:lstStyle/>
          <a:p>
            <a:fld id="{2AA9B5C1-EE5E-AB49-B373-D46089768DA2}" type="slidenum">
              <a:rPr lang="en-US" smtClean="0"/>
              <a:t>7</a:t>
            </a:fld>
            <a:endParaRPr lang="en-US"/>
          </a:p>
        </p:txBody>
      </p:sp>
      <p:pic>
        <p:nvPicPr>
          <p:cNvPr id="7" name="Audio Recording Dec 4, 2022 at 5:33:41 PM">
            <a:hlinkClick r:id="" action="ppaction://media"/>
            <a:extLst>
              <a:ext uri="{FF2B5EF4-FFF2-40B4-BE49-F238E27FC236}">
                <a16:creationId xmlns:a16="http://schemas.microsoft.com/office/drawing/2014/main" id="{EAACC524-81F5-D33C-94A7-6BA55AF32DF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541000" y="446843"/>
            <a:ext cx="812800" cy="812800"/>
          </a:xfrm>
          <a:prstGeom prst="rect">
            <a:avLst/>
          </a:prstGeom>
        </p:spPr>
      </p:pic>
    </p:spTree>
    <p:extLst>
      <p:ext uri="{BB962C8B-B14F-4D97-AF65-F5344CB8AC3E}">
        <p14:creationId xmlns:p14="http://schemas.microsoft.com/office/powerpoint/2010/main" val="888119677"/>
      </p:ext>
    </p:extLst>
  </p:cSld>
  <p:clrMapOvr>
    <a:masterClrMapping/>
  </p:clrMapOvr>
  <mc:AlternateContent xmlns:mc="http://schemas.openxmlformats.org/markup-compatibility/2006" xmlns:p14="http://schemas.microsoft.com/office/powerpoint/2010/main">
    <mc:Choice Requires="p14">
      <p:transition spd="slow" p14:dur="2000" advClick="0" advTm="29000"/>
    </mc:Choice>
    <mc:Fallback xmlns="">
      <p:transition spd="slow" advClick="0" advTm="2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032"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hild riding a toy car&#10;&#10;Description automatically generated with low confidence">
            <a:extLst>
              <a:ext uri="{FF2B5EF4-FFF2-40B4-BE49-F238E27FC236}">
                <a16:creationId xmlns:a16="http://schemas.microsoft.com/office/drawing/2014/main" id="{427B39B2-E8E4-7E2A-687F-96B1CFA91546}"/>
              </a:ext>
            </a:extLst>
          </p:cNvPr>
          <p:cNvPicPr>
            <a:picLocks noChangeAspect="1"/>
          </p:cNvPicPr>
          <p:nvPr/>
        </p:nvPicPr>
        <p:blipFill rotWithShape="1">
          <a:blip r:embed="rId4"/>
          <a:srcRect l="3383" r="2357" b="-1"/>
          <a:stretch/>
        </p:blipFill>
        <p:spPr>
          <a:xfrm>
            <a:off x="508146" y="189070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6D0E56F2-252D-B7B1-3C36-D753D82C3B43}"/>
              </a:ext>
            </a:extLst>
          </p:cNvPr>
          <p:cNvSpPr>
            <a:spLocks noGrp="1"/>
          </p:cNvSpPr>
          <p:nvPr>
            <p:ph idx="1"/>
          </p:nvPr>
        </p:nvSpPr>
        <p:spPr>
          <a:xfrm>
            <a:off x="4905955" y="2071316"/>
            <a:ext cx="6713552" cy="4114800"/>
          </a:xfrm>
        </p:spPr>
        <p:txBody>
          <a:bodyPr anchor="t">
            <a:normAutofit/>
          </a:bodyPr>
          <a:lstStyle/>
          <a:p>
            <a:pPr marL="0" indent="0" algn="just">
              <a:buNone/>
            </a:pPr>
            <a:r>
              <a:rPr lang="en-US" sz="1700" dirty="0"/>
              <a:t>After few days, on 7/30/2022, the patient was seen at the emergency clinic reporting motorcycle accident. The patient was presented with bleeding from multiple body sites. On examination, head injury was detected. Basic first aid was performed to the patient to control bleeding. A referral visit is scheduled for the patient to visit the neurologist. Later MRI scan was performed to diagnose the head injury. Results indicated there was no damage and prophylactic medication was prescribed. 10 tablets of carbamazepine 200 mg was given to be taken twice daily for five days (Mayo Clinic, 2021). An ointment neosporin of 28 grams was prescribed to be applied on injured areas thrice daily (WebMD, n.d.). In order to relieve the mild body aches the patient might experience, acetaminophen of dosage 325mg was prescribed to be taken 3 times a day orally for a week. A follow up appointment was created after 2 weeks. At the follow up, injuries seemed to be healed and the prophylactic medication, carbamazepine was discontinued. Patient is advised to apply the topical ointment and take the acetaminophen when pain is felt.</a:t>
            </a:r>
          </a:p>
        </p:txBody>
      </p:sp>
      <p:sp>
        <p:nvSpPr>
          <p:cNvPr id="2" name="TextBox 1">
            <a:extLst>
              <a:ext uri="{FF2B5EF4-FFF2-40B4-BE49-F238E27FC236}">
                <a16:creationId xmlns:a16="http://schemas.microsoft.com/office/drawing/2014/main" id="{EE0BB52C-01AF-04B3-17DB-1A34E7E4EAD4}"/>
              </a:ext>
            </a:extLst>
          </p:cNvPr>
          <p:cNvSpPr txBox="1"/>
          <p:nvPr/>
        </p:nvSpPr>
        <p:spPr>
          <a:xfrm>
            <a:off x="508146" y="5814118"/>
            <a:ext cx="11814482" cy="9848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Image URL: </a:t>
            </a:r>
            <a:r>
              <a:rPr lang="en-US" sz="2000" dirty="0">
                <a:latin typeface="Times New Roman" panose="02020603050405020304" pitchFamily="18" charset="0"/>
                <a:cs typeface="Times New Roman" panose="02020603050405020304" pitchFamily="18" charset="0"/>
                <a:hlinkClick r:id="rId5"/>
              </a:rPr>
              <a:t>https://www.dreamstime.com/royalty-free-stock-image-motorcycle-accident-hand-drawn-cartoon-characters-image31896266</a:t>
            </a:r>
            <a:endParaRPr lang="en-US" sz="2000" dirty="0">
              <a:latin typeface="Times New Roman" panose="02020603050405020304" pitchFamily="18" charset="0"/>
              <a:cs typeface="Times New Roman" panose="02020603050405020304" pitchFamily="18" charset="0"/>
            </a:endParaRPr>
          </a:p>
          <a:p>
            <a:r>
              <a:rPr lang="en-US" dirty="0"/>
              <a:t> (Mayo Clinic, 2021)  (WebMD, n.d.).</a:t>
            </a:r>
          </a:p>
        </p:txBody>
      </p:sp>
      <p:sp>
        <p:nvSpPr>
          <p:cNvPr id="4" name="Slide Number Placeholder 3">
            <a:extLst>
              <a:ext uri="{FF2B5EF4-FFF2-40B4-BE49-F238E27FC236}">
                <a16:creationId xmlns:a16="http://schemas.microsoft.com/office/drawing/2014/main" id="{737D218C-291E-8EA9-D05D-2278EE2961EE}"/>
              </a:ext>
            </a:extLst>
          </p:cNvPr>
          <p:cNvSpPr>
            <a:spLocks noGrp="1"/>
          </p:cNvSpPr>
          <p:nvPr>
            <p:ph type="sldNum" sz="quarter" idx="12"/>
          </p:nvPr>
        </p:nvSpPr>
        <p:spPr/>
        <p:txBody>
          <a:bodyPr/>
          <a:lstStyle/>
          <a:p>
            <a:fld id="{2AA9B5C1-EE5E-AB49-B373-D46089768DA2}" type="slidenum">
              <a:rPr lang="en-US" smtClean="0"/>
              <a:t>8</a:t>
            </a:fld>
            <a:endParaRPr lang="en-US"/>
          </a:p>
        </p:txBody>
      </p:sp>
      <p:pic>
        <p:nvPicPr>
          <p:cNvPr id="6" name="Audio Recording Dec 4, 2022 at 5:35:27 PM">
            <a:hlinkClick r:id="" action="ppaction://media"/>
            <a:extLst>
              <a:ext uri="{FF2B5EF4-FFF2-40B4-BE49-F238E27FC236}">
                <a16:creationId xmlns:a16="http://schemas.microsoft.com/office/drawing/2014/main" id="{203367B2-6249-40C2-688A-D994E02AA73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732493" y="265484"/>
            <a:ext cx="812800" cy="812800"/>
          </a:xfrm>
          <a:prstGeom prst="rect">
            <a:avLst/>
          </a:prstGeom>
        </p:spPr>
      </p:pic>
    </p:spTree>
    <p:extLst>
      <p:ext uri="{BB962C8B-B14F-4D97-AF65-F5344CB8AC3E}">
        <p14:creationId xmlns:p14="http://schemas.microsoft.com/office/powerpoint/2010/main" val="3038710737"/>
      </p:ext>
    </p:extLst>
  </p:cSld>
  <p:clrMapOvr>
    <a:masterClrMapping/>
  </p:clrMapOvr>
  <mc:AlternateContent xmlns:mc="http://schemas.openxmlformats.org/markup-compatibility/2006" xmlns:p14="http://schemas.microsoft.com/office/powerpoint/2010/main">
    <mc:Choice Requires="p14">
      <p:transition spd="slow" p14:dur="2000" advClick="0" advTm="45000"/>
    </mc:Choice>
    <mc:Fallback xmlns="">
      <p:transition spd="slow" advClick="0" advTm="4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390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3D5C-6BBA-ECE7-B2D2-CAF8215FAC6B}"/>
              </a:ext>
            </a:extLst>
          </p:cNvPr>
          <p:cNvSpPr>
            <a:spLocks noGrp="1"/>
          </p:cNvSpPr>
          <p:nvPr>
            <p:ph type="title"/>
          </p:nvPr>
        </p:nvSpPr>
        <p:spPr>
          <a:xfrm>
            <a:off x="838200" y="365125"/>
            <a:ext cx="10515600" cy="1002121"/>
          </a:xfrm>
        </p:spPr>
        <p:txBody>
          <a:bodyPr>
            <a:normAutofit/>
          </a:bodyPr>
          <a:lstStyle/>
          <a:p>
            <a:r>
              <a:rPr lang="en-US" sz="4000" dirty="0">
                <a:latin typeface="Times New Roman" panose="02020603050405020304" pitchFamily="18" charset="0"/>
                <a:cs typeface="Times New Roman" panose="02020603050405020304" pitchFamily="18" charset="0"/>
              </a:rPr>
              <a:t>Problems faced so far:</a:t>
            </a:r>
          </a:p>
        </p:txBody>
      </p:sp>
      <p:sp>
        <p:nvSpPr>
          <p:cNvPr id="3" name="Content Placeholder 2">
            <a:extLst>
              <a:ext uri="{FF2B5EF4-FFF2-40B4-BE49-F238E27FC236}">
                <a16:creationId xmlns:a16="http://schemas.microsoft.com/office/drawing/2014/main" id="{6DA64E92-A641-3580-2D64-01E729E5C430}"/>
              </a:ext>
            </a:extLst>
          </p:cNvPr>
          <p:cNvSpPr>
            <a:spLocks noGrp="1"/>
          </p:cNvSpPr>
          <p:nvPr>
            <p:ph idx="1"/>
          </p:nvPr>
        </p:nvSpPr>
        <p:spPr>
          <a:xfrm>
            <a:off x="838200" y="1480457"/>
            <a:ext cx="10515600" cy="5012418"/>
          </a:xfrm>
        </p:spPr>
        <p:txBody>
          <a:bodyPr>
            <a:normAutofit/>
          </a:bodyPr>
          <a:lstStyle/>
          <a:p>
            <a:r>
              <a:rPr lang="en-US" sz="2400" dirty="0">
                <a:latin typeface="Times New Roman" panose="02020603050405020304" pitchFamily="18" charset="0"/>
                <a:cs typeface="Times New Roman" panose="02020603050405020304" pitchFamily="18" charset="0"/>
              </a:rPr>
              <a:t>The patient appeared at the emergency department for a misadventure concern, but we were not able to assign emergency visit at the new encounter.</a:t>
            </a:r>
          </a:p>
          <a:p>
            <a:r>
              <a:rPr lang="en-US" sz="2400" dirty="0">
                <a:latin typeface="Times New Roman" panose="02020603050405020304" pitchFamily="18" charset="0"/>
                <a:cs typeface="Times New Roman" panose="02020603050405020304" pitchFamily="18" charset="0"/>
              </a:rPr>
              <a:t>We were not able to edit the medical problem list once an issue was added.</a:t>
            </a:r>
          </a:p>
          <a:p>
            <a:r>
              <a:rPr lang="en-US" sz="2400" dirty="0">
                <a:latin typeface="Times New Roman" panose="02020603050405020304" pitchFamily="18" charset="0"/>
                <a:cs typeface="Times New Roman" panose="02020603050405020304" pitchFamily="18" charset="0"/>
              </a:rPr>
              <a:t>The assigned begin date to a medical problem is not being reflected on the ‘Issues’ field.</a:t>
            </a:r>
          </a:p>
          <a:p>
            <a:r>
              <a:rPr lang="en-US" sz="2400" dirty="0">
                <a:latin typeface="Times New Roman" panose="02020603050405020304" pitchFamily="18" charset="0"/>
                <a:cs typeface="Times New Roman" panose="02020603050405020304" pitchFamily="18" charset="0"/>
              </a:rPr>
              <a:t>In the review of systems, the changed fields were neither being saved to the patient history nor being reflected anywhere in the patient chart.</a:t>
            </a:r>
          </a:p>
          <a:p>
            <a:r>
              <a:rPr lang="en-US" sz="2400" dirty="0">
                <a:latin typeface="Times New Roman" panose="02020603050405020304" pitchFamily="18" charset="0"/>
                <a:cs typeface="Times New Roman" panose="02020603050405020304" pitchFamily="18" charset="0"/>
              </a:rPr>
              <a:t>We were not able to edit the future appointment tab in relation to date and time of appointment.</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D50BB6-2E4F-0911-D6B7-5EA0460FD1C9}"/>
              </a:ext>
            </a:extLst>
          </p:cNvPr>
          <p:cNvSpPr>
            <a:spLocks noGrp="1"/>
          </p:cNvSpPr>
          <p:nvPr>
            <p:ph type="sldNum" sz="quarter" idx="12"/>
          </p:nvPr>
        </p:nvSpPr>
        <p:spPr/>
        <p:txBody>
          <a:bodyPr/>
          <a:lstStyle/>
          <a:p>
            <a:fld id="{2AA9B5C1-EE5E-AB49-B373-D46089768DA2}" type="slidenum">
              <a:rPr lang="en-US" smtClean="0"/>
              <a:t>9</a:t>
            </a:fld>
            <a:endParaRPr lang="en-US"/>
          </a:p>
        </p:txBody>
      </p:sp>
      <p:pic>
        <p:nvPicPr>
          <p:cNvPr id="5" name="Audio Recording Dec 4, 2022 at 5:36:54 PM">
            <a:hlinkClick r:id="" action="ppaction://media"/>
            <a:extLst>
              <a:ext uri="{FF2B5EF4-FFF2-40B4-BE49-F238E27FC236}">
                <a16:creationId xmlns:a16="http://schemas.microsoft.com/office/drawing/2014/main" id="{F218A379-9000-4D08-E2BB-D24913F61AB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682014" y="365125"/>
            <a:ext cx="812800" cy="812800"/>
          </a:xfrm>
          <a:prstGeom prst="rect">
            <a:avLst/>
          </a:prstGeom>
        </p:spPr>
      </p:pic>
    </p:spTree>
    <p:extLst>
      <p:ext uri="{BB962C8B-B14F-4D97-AF65-F5344CB8AC3E}">
        <p14:creationId xmlns:p14="http://schemas.microsoft.com/office/powerpoint/2010/main" val="1350491862"/>
      </p:ext>
    </p:extLst>
  </p:cSld>
  <p:clrMapOvr>
    <a:masterClrMapping/>
  </p:clrMapOvr>
  <mc:AlternateContent xmlns:mc="http://schemas.openxmlformats.org/markup-compatibility/2006" xmlns:p14="http://schemas.microsoft.com/office/powerpoint/2010/main">
    <mc:Choice Requires="p14">
      <p:transition spd="slow" p14:dur="2000" advClick="0" advTm="33000"/>
    </mc:Choice>
    <mc:Fallback xmlns="">
      <p:transition spd="slow" advClick="0" advTm="3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5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1867</Words>
  <Application>Microsoft Macintosh PowerPoint</Application>
  <PresentationFormat>Widescreen</PresentationFormat>
  <Paragraphs>84</Paragraphs>
  <Slides>15</Slides>
  <Notes>1</Notes>
  <HiddenSlides>0</HiddenSlides>
  <MMClips>11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Constructing a Case Study to Determine EHR Usability</vt:lpstr>
      <vt:lpstr>Introduction:</vt:lpstr>
      <vt:lpstr>Introduction:</vt:lpstr>
      <vt:lpstr>Introduction:</vt:lpstr>
      <vt:lpstr>Purpose:</vt:lpstr>
      <vt:lpstr>Methods:</vt:lpstr>
      <vt:lpstr>Results:</vt:lpstr>
      <vt:lpstr>PowerPoint Presentation</vt:lpstr>
      <vt:lpstr>Problems faced so far:</vt:lpstr>
      <vt:lpstr>Discussion:</vt:lpstr>
      <vt:lpstr>Future work:</vt:lpstr>
      <vt:lpstr>References:</vt:lpstr>
      <vt:lpstr>PowerPoint Presentation</vt:lpstr>
      <vt:lpstr>Image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Constructing a Case study to determine EHR usability</dc:title>
  <dc:creator>TUMMALA, SAI SREYA</dc:creator>
  <cp:lastModifiedBy>TUMMALA, SAI SREYA</cp:lastModifiedBy>
  <cp:revision>22</cp:revision>
  <dcterms:created xsi:type="dcterms:W3CDTF">2022-12-01T23:43:22Z</dcterms:created>
  <dcterms:modified xsi:type="dcterms:W3CDTF">2022-12-11T18:11:29Z</dcterms:modified>
</cp:coreProperties>
</file>