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3" r:id="rId5"/>
    <p:sldId id="279" r:id="rId6"/>
    <p:sldId id="262" r:id="rId7"/>
    <p:sldId id="260" r:id="rId8"/>
    <p:sldId id="261"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p:restoredTop sz="94710"/>
  </p:normalViewPr>
  <p:slideViewPr>
    <p:cSldViewPr snapToGrid="0">
      <p:cViewPr varScale="1">
        <p:scale>
          <a:sx n="146" d="100"/>
          <a:sy n="146" d="100"/>
        </p:scale>
        <p:origin x="3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6FF1C-0850-6F48-BE74-5529B6516B4E}" type="datetimeFigureOut">
              <a:rPr lang="en-US" smtClean="0"/>
              <a:t>12/14/22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C482A-BE4A-9C45-8063-C9F6DAAE03BD}" type="slidenum">
              <a:rPr lang="en-US" smtClean="0"/>
              <a:t>‹#›</a:t>
            </a:fld>
            <a:endParaRPr lang="en-US"/>
          </a:p>
        </p:txBody>
      </p:sp>
    </p:spTree>
    <p:extLst>
      <p:ext uri="{BB962C8B-B14F-4D97-AF65-F5344CB8AC3E}">
        <p14:creationId xmlns:p14="http://schemas.microsoft.com/office/powerpoint/2010/main" val="324102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The Coders Group and the title of our project is “ The Choice of Terminology for X Ray Procedure performed on 22-Year-Old Chronic Smoker. Our team members are Krishna Chaitra </a:t>
            </a:r>
            <a:r>
              <a:rPr lang="en-US" dirty="0" err="1"/>
              <a:t>Madhala</a:t>
            </a:r>
            <a:r>
              <a:rPr lang="en-US" dirty="0"/>
              <a:t>, </a:t>
            </a:r>
            <a:r>
              <a:rPr lang="en-US" dirty="0" err="1"/>
              <a:t>Proveen</a:t>
            </a:r>
            <a:r>
              <a:rPr lang="en-US" dirty="0"/>
              <a:t> </a:t>
            </a:r>
            <a:r>
              <a:rPr lang="en-US" dirty="0" err="1"/>
              <a:t>Kothagundla</a:t>
            </a:r>
            <a:r>
              <a:rPr lang="en-US" dirty="0"/>
              <a:t>, Sai Sreya Tummala, Ramya </a:t>
            </a:r>
            <a:r>
              <a:rPr lang="en-US" dirty="0" err="1"/>
              <a:t>Devarapalli</a:t>
            </a:r>
            <a:r>
              <a:rPr lang="en-US" dirty="0"/>
              <a:t> and </a:t>
            </a:r>
            <a:r>
              <a:rPr lang="en-US" dirty="0" err="1"/>
              <a:t>Yuva</a:t>
            </a:r>
            <a:r>
              <a:rPr lang="en-US" dirty="0"/>
              <a:t> Ranjith Kumar.</a:t>
            </a:r>
          </a:p>
        </p:txBody>
      </p:sp>
      <p:sp>
        <p:nvSpPr>
          <p:cNvPr id="4" name="Slide Number Placeholder 3"/>
          <p:cNvSpPr>
            <a:spLocks noGrp="1"/>
          </p:cNvSpPr>
          <p:nvPr>
            <p:ph type="sldNum" sz="quarter" idx="5"/>
          </p:nvPr>
        </p:nvSpPr>
        <p:spPr/>
        <p:txBody>
          <a:bodyPr/>
          <a:lstStyle/>
          <a:p>
            <a:fld id="{6FCC482A-BE4A-9C45-8063-C9F6DAAE03BD}" type="slidenum">
              <a:rPr lang="en-US" smtClean="0"/>
              <a:t>1</a:t>
            </a:fld>
            <a:endParaRPr lang="en-US"/>
          </a:p>
        </p:txBody>
      </p:sp>
    </p:spTree>
    <p:extLst>
      <p:ext uri="{BB962C8B-B14F-4D97-AF65-F5344CB8AC3E}">
        <p14:creationId xmlns:p14="http://schemas.microsoft.com/office/powerpoint/2010/main" val="248394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Clinician: This person can be best coded with SNOME-CT terminology with the code 309343006. A clinician can represent physician, nurse or any other allied healthcare professional.</a:t>
            </a:r>
          </a:p>
          <a:p>
            <a:r>
              <a:rPr lang="en-US" dirty="0"/>
              <a:t>Shortness of Breath: This is the symptom presented by the patient. As discussed earlier, the patient complaints are best described by SNOMED-CT codes and they provide an in-depth detail of  the clinical term. So we have chosen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SNOMED-CT code  267036007</a:t>
            </a:r>
            <a:r>
              <a:rPr lang="en-US" sz="1200" dirty="0">
                <a:effectLst/>
                <a:latin typeface="Times New Roman" panose="02020603050405020304" pitchFamily="18" charset="0"/>
                <a:cs typeface="Times New Roman" panose="02020603050405020304" pitchFamily="18" charset="0"/>
              </a:rPr>
              <a:t> to describe the condition.</a:t>
            </a:r>
          </a:p>
          <a:p>
            <a:r>
              <a:rPr lang="en-US" sz="1200" dirty="0">
                <a:effectLst/>
                <a:latin typeface="Times New Roman" panose="02020603050405020304" pitchFamily="18" charset="0"/>
                <a:cs typeface="Times New Roman" panose="02020603050405020304" pitchFamily="18" charset="0"/>
              </a:rPr>
              <a:t>No medical history: The patient has no active medical history from his previous encounters. So this condition is presented by SNOMED-CT code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435871000124102 as it contains elaborated information regarding the patient’s medical history.</a:t>
            </a:r>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10</a:t>
            </a:fld>
            <a:endParaRPr lang="en-US"/>
          </a:p>
        </p:txBody>
      </p:sp>
    </p:spTree>
    <p:extLst>
      <p:ext uri="{BB962C8B-B14F-4D97-AF65-F5344CB8AC3E}">
        <p14:creationId xmlns:p14="http://schemas.microsoft.com/office/powerpoint/2010/main" val="126097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medication history presented by the patient is described using ICD-10 code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Z92.89 as they are more elaborative to suit the specified condition than other terminologies.</a:t>
            </a:r>
          </a:p>
          <a:p>
            <a:r>
              <a:rPr lang="en-US" sz="1200" dirty="0">
                <a:effectLst/>
                <a:latin typeface="Times New Roman" panose="02020603050405020304" pitchFamily="18" charset="0"/>
                <a:cs typeface="Times New Roman" panose="02020603050405020304" pitchFamily="18" charset="0"/>
              </a:rPr>
              <a:t>Chronic smoker represents the patient’s personal history and are best described by SNOMED-Ct codes. So, we have chosen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77176002 to represent the smoking status of the patient.</a:t>
            </a:r>
          </a:p>
          <a:p>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Alcoholic also refers to the personal history presented by the patient. But this term in our use case is best described by LOINC 11331-6 code. </a:t>
            </a:r>
          </a:p>
          <a:p>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11</a:t>
            </a:fld>
            <a:endParaRPr lang="en-US"/>
          </a:p>
        </p:txBody>
      </p:sp>
    </p:spTree>
    <p:extLst>
      <p:ext uri="{BB962C8B-B14F-4D97-AF65-F5344CB8AC3E}">
        <p14:creationId xmlns:p14="http://schemas.microsoft.com/office/powerpoint/2010/main" val="87164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Family history in our use case is negative and this is best coded by LOINC code 10157-6. So LOINC codes best depict the family history notion since they have several codes to comprehend possible outcomes and play an important role in identifying potential risks.</a:t>
            </a:r>
          </a:p>
          <a:p>
            <a:r>
              <a:rPr lang="en-US" dirty="0"/>
              <a:t>The examination revealed that the patient is well built and nourished. To represent this in EHRs we have used ICD-10 code Z00.00 as adult medical examinations with no abnormal findings are better described using ICD-10 codes.</a:t>
            </a:r>
          </a:p>
          <a:p>
            <a:r>
              <a:rPr lang="en-US" dirty="0"/>
              <a:t>Patient was seen coughing throughout the visit. So, he was described as moderately dyspneic with ICD-10 code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R06.00 as they are appropriate to identify and represent the diagnosis of the patient.</a:t>
            </a:r>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12</a:t>
            </a:fld>
            <a:endParaRPr lang="en-US"/>
          </a:p>
        </p:txBody>
      </p:sp>
    </p:spTree>
    <p:extLst>
      <p:ext uri="{BB962C8B-B14F-4D97-AF65-F5344CB8AC3E}">
        <p14:creationId xmlns:p14="http://schemas.microsoft.com/office/powerpoint/2010/main" val="146508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diagnosis of asthma was made from the initial examination and findings from the patient. We have therefore coded this term with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ICD-10 Code: J45.40</a:t>
            </a:r>
            <a:r>
              <a:rPr lang="en-US" sz="1200" dirty="0">
                <a:effectLst/>
                <a:latin typeface="Times New Roman" panose="02020603050405020304" pitchFamily="18" charset="0"/>
                <a:cs typeface="Times New Roman" panose="02020603050405020304" pitchFamily="18" charset="0"/>
              </a:rPr>
              <a:t>  as they are used to describe diagnosis aptly.</a:t>
            </a:r>
          </a:p>
          <a:p>
            <a:r>
              <a:rPr lang="en-US" sz="1200" dirty="0">
                <a:effectLst/>
                <a:latin typeface="Times New Roman" panose="02020603050405020304" pitchFamily="18" charset="0"/>
                <a:cs typeface="Times New Roman" panose="02020603050405020304" pitchFamily="18" charset="0"/>
              </a:rPr>
              <a:t>The chest-X-ray in this use case is not specified accurately in the case history. So, we have taken into consideration different views possible to aid in diagnosis. Of all the terminologies, we have decided to code this concept with CPT codes are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they are the de facto code for diagnosing and billing.</a:t>
            </a:r>
          </a:p>
          <a:p>
            <a:r>
              <a:rPr lang="en-US" sz="1200" dirty="0">
                <a:effectLst/>
                <a:latin typeface="Times New Roman" panose="02020603050405020304" pitchFamily="18" charset="0"/>
                <a:cs typeface="Times New Roman" panose="02020603050405020304" pitchFamily="18" charset="0"/>
              </a:rPr>
              <a:t>The provisional diagnosis concept can be coded by LOINC code 44833-2 as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LOINC codes are used for representing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provisional diagnosis in a convincing and accurate manner.</a:t>
            </a:r>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13</a:t>
            </a:fld>
            <a:endParaRPr lang="en-US"/>
          </a:p>
        </p:txBody>
      </p:sp>
    </p:spTree>
    <p:extLst>
      <p:ext uri="{BB962C8B-B14F-4D97-AF65-F5344CB8AC3E}">
        <p14:creationId xmlns:p14="http://schemas.microsoft.com/office/powerpoint/2010/main" val="2149557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project, we have got the chance to explore and understand various terminologies/ ontologies used in the healthcare. The importance of using standardized terminology was thoroughly understood as they can help exchange of health information.</a:t>
            </a:r>
          </a:p>
          <a:p>
            <a:r>
              <a:rPr lang="en-US" dirty="0"/>
              <a:t>We have learnt on how to assign appropriate terminology for a clinical concept and in the process came to know and thoroughly explored ICD-10, SNOMED-CT, LOINC and CPT. We have also understood how Health Level 7 functions with the aid of these terminologies. Various levels of healthcare interoperability are explored and gained knowledge on healthcare mapping.</a:t>
            </a:r>
          </a:p>
          <a:p>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14</a:t>
            </a:fld>
            <a:endParaRPr lang="en-US"/>
          </a:p>
        </p:txBody>
      </p:sp>
    </p:spTree>
    <p:extLst>
      <p:ext uri="{BB962C8B-B14F-4D97-AF65-F5344CB8AC3E}">
        <p14:creationId xmlns:p14="http://schemas.microsoft.com/office/powerpoint/2010/main" val="2044868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dirty="0"/>
              <a:t>Semantic gap refers to the difference in the description for a team between various terminologies which at the end contain same meaning. This creates confusion for the interpreter. For instance, Smoking status for the patient is active. In </a:t>
            </a:r>
            <a:r>
              <a:rPr lang="en-US" sz="1800" dirty="0">
                <a:effectLst/>
                <a:latin typeface="Times New Roman" panose="02020603050405020304" pitchFamily="18" charset="0"/>
                <a:ea typeface="Times New Roman" panose="02020603050405020304" pitchFamily="18" charset="0"/>
              </a:rPr>
              <a:t>ICD-10: Z72.0</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code is described for tobacco use and classified by WHO under range- factors influencing health. SNOMED Code: 77176002 is the code to describe an active smoker but as the status is not specified. Both these terminologies represent the same concept but have different descriptions. So this </a:t>
            </a:r>
            <a:r>
              <a:rPr lang="en-US" sz="1800" dirty="0" err="1">
                <a:effectLst/>
                <a:latin typeface="Times New Roman" panose="02020603050405020304" pitchFamily="18" charset="0"/>
                <a:ea typeface="Times New Roman" panose="02020603050405020304" pitchFamily="18" charset="0"/>
              </a:rPr>
              <a:t>theatens</a:t>
            </a:r>
            <a:r>
              <a:rPr lang="en-US" sz="1800" dirty="0">
                <a:effectLst/>
                <a:latin typeface="Times New Roman" panose="02020603050405020304" pitchFamily="18" charset="0"/>
                <a:ea typeface="Times New Roman" panose="02020603050405020304" pitchFamily="18" charset="0"/>
              </a:rPr>
              <a:t> the concept of interoperability.</a:t>
            </a:r>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15</a:t>
            </a:fld>
            <a:endParaRPr lang="en-US"/>
          </a:p>
        </p:txBody>
      </p:sp>
    </p:spTree>
    <p:extLst>
      <p:ext uri="{BB962C8B-B14F-4D97-AF65-F5344CB8AC3E}">
        <p14:creationId xmlns:p14="http://schemas.microsoft.com/office/powerpoint/2010/main" val="3125136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clinical concepts described in our use case are elaborate and cannot be coded by single terminology. For instance, smoking status is best described by SNOMED-CT codes and at the same time Asthma is coded using ICD-10. This creates lack of uniformly in the documentation created for the patient in the EHR. Sometimes lack of proper uniformity also creates problems while mapping. Semantic interoperability is hard to achieve in such cases. Problems like semantic gaps may also arise. Added to this, the use case found limited application for LOINC and CPT terminologies.</a:t>
            </a:r>
          </a:p>
          <a:p>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16</a:t>
            </a:fld>
            <a:endParaRPr lang="en-US"/>
          </a:p>
        </p:txBody>
      </p:sp>
    </p:spTree>
    <p:extLst>
      <p:ext uri="{BB962C8B-B14F-4D97-AF65-F5344CB8AC3E}">
        <p14:creationId xmlns:p14="http://schemas.microsoft.com/office/powerpoint/2010/main" val="213322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were not able to select a single terminology for all the concepts. In the real -life scenarios as well it is almost impractical to describe a use case accurately with single terminology. SNOMED-CT and ICD-10 codes satisfied most of the clinical concept representation in the use case we selected. To suit the description presented by the patient, we have taken the terminology that was globally accepted to describe the condition. </a:t>
            </a:r>
          </a:p>
        </p:txBody>
      </p:sp>
      <p:sp>
        <p:nvSpPr>
          <p:cNvPr id="4" name="Slide Number Placeholder 3"/>
          <p:cNvSpPr>
            <a:spLocks noGrp="1"/>
          </p:cNvSpPr>
          <p:nvPr>
            <p:ph type="sldNum" sz="quarter" idx="5"/>
          </p:nvPr>
        </p:nvSpPr>
        <p:spPr/>
        <p:txBody>
          <a:bodyPr/>
          <a:lstStyle/>
          <a:p>
            <a:fld id="{6FCC482A-BE4A-9C45-8063-C9F6DAAE03BD}" type="slidenum">
              <a:rPr lang="en-US" smtClean="0"/>
              <a:t>17</a:t>
            </a:fld>
            <a:endParaRPr lang="en-US"/>
          </a:p>
        </p:txBody>
      </p:sp>
    </p:spTree>
    <p:extLst>
      <p:ext uri="{BB962C8B-B14F-4D97-AF65-F5344CB8AC3E}">
        <p14:creationId xmlns:p14="http://schemas.microsoft.com/office/powerpoint/2010/main" val="2102218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worked on this project to explore healthcare standards and terminologies.  This effort aided in gaining knowledge of real-world instances as well as documenting appropriate terms utilized to define these cases.  Various healthcare standards introduced through this research aided us in understanding how interoperability works in healthcare.  The concept of mapping several terminologies is well established.  The team understands and interprets the requirement for and importance of CDA mock-ups.  To summarize, working on the project has provided us with a wealth of information and abilities in numerous healthcare terminologies and standards.</a:t>
            </a:r>
          </a:p>
          <a:p>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18</a:t>
            </a:fld>
            <a:endParaRPr lang="en-US"/>
          </a:p>
        </p:txBody>
      </p:sp>
    </p:spTree>
    <p:extLst>
      <p:ext uri="{BB962C8B-B14F-4D97-AF65-F5344CB8AC3E}">
        <p14:creationId xmlns:p14="http://schemas.microsoft.com/office/powerpoint/2010/main" val="320870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details the index of our presentation. We have covered 9 topic of interest in this presentation.</a:t>
            </a:r>
          </a:p>
        </p:txBody>
      </p:sp>
      <p:sp>
        <p:nvSpPr>
          <p:cNvPr id="4" name="Slide Number Placeholder 3"/>
          <p:cNvSpPr>
            <a:spLocks noGrp="1"/>
          </p:cNvSpPr>
          <p:nvPr>
            <p:ph type="sldNum" sz="quarter" idx="5"/>
          </p:nvPr>
        </p:nvSpPr>
        <p:spPr/>
        <p:txBody>
          <a:bodyPr/>
          <a:lstStyle/>
          <a:p>
            <a:fld id="{6FCC482A-BE4A-9C45-8063-C9F6DAAE03BD}" type="slidenum">
              <a:rPr lang="en-US" smtClean="0"/>
              <a:t>2</a:t>
            </a:fld>
            <a:endParaRPr lang="en-US"/>
          </a:p>
        </p:txBody>
      </p:sp>
    </p:spTree>
    <p:extLst>
      <p:ext uri="{BB962C8B-B14F-4D97-AF65-F5344CB8AC3E}">
        <p14:creationId xmlns:p14="http://schemas.microsoft.com/office/powerpoint/2010/main" val="370228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team, we have chosen to conduct a deep analysis on Use case-D. Our use case describes a 22-year old male patient with a chief complaint of cough and shortness of breath. There is no evidence of past medical or medication history. But patient reported that he has an active personal history and described himself as chronic smoker and alcoholic. There is no family history for the patient. Initial examination of the patient revealed that he is well built and nourished. The </a:t>
            </a:r>
            <a:r>
              <a:rPr lang="en-US" dirty="0" err="1"/>
              <a:t>clinican</a:t>
            </a:r>
            <a:r>
              <a:rPr lang="en-US" dirty="0"/>
              <a:t> made a provisional diagnosis of asthma and further prescribed a chest-X-ray to be sure of provisional diagnosis. The orders for this chest-X-ray are created through EHR to a radiologist. The procedure was performed on the patient by the radiologist and the results were interpreted and sent back to the medical office through EHR.</a:t>
            </a:r>
          </a:p>
        </p:txBody>
      </p:sp>
      <p:sp>
        <p:nvSpPr>
          <p:cNvPr id="4" name="Slide Number Placeholder 3"/>
          <p:cNvSpPr>
            <a:spLocks noGrp="1"/>
          </p:cNvSpPr>
          <p:nvPr>
            <p:ph type="sldNum" sz="quarter" idx="5"/>
          </p:nvPr>
        </p:nvSpPr>
        <p:spPr/>
        <p:txBody>
          <a:bodyPr/>
          <a:lstStyle/>
          <a:p>
            <a:fld id="{6FCC482A-BE4A-9C45-8063-C9F6DAAE03BD}" type="slidenum">
              <a:rPr lang="en-US" smtClean="0"/>
              <a:t>3</a:t>
            </a:fld>
            <a:endParaRPr lang="en-US"/>
          </a:p>
        </p:txBody>
      </p:sp>
    </p:spTree>
    <p:extLst>
      <p:ext uri="{BB962C8B-B14F-4D97-AF65-F5344CB8AC3E}">
        <p14:creationId xmlns:p14="http://schemas.microsoft.com/office/powerpoint/2010/main" val="48038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outlined the importance and need for medical coding. Medical coding today has made the job of health exchange seamless. Different levels of interoperability were made possible with medical coding. Documentation of all the health data is crucial for easy retrieval and reuse in the future. This coding creates a unique standardized data format to read and interpret the health data accurately by all the readers without changing the meaning. These codes also aid in preventing the medical errors.</a:t>
            </a:r>
          </a:p>
        </p:txBody>
      </p:sp>
      <p:sp>
        <p:nvSpPr>
          <p:cNvPr id="4" name="Slide Number Placeholder 3"/>
          <p:cNvSpPr>
            <a:spLocks noGrp="1"/>
          </p:cNvSpPr>
          <p:nvPr>
            <p:ph type="sldNum" sz="quarter" idx="5"/>
          </p:nvPr>
        </p:nvSpPr>
        <p:spPr/>
        <p:txBody>
          <a:bodyPr/>
          <a:lstStyle/>
          <a:p>
            <a:fld id="{6FCC482A-BE4A-9C45-8063-C9F6DAAE03BD}" type="slidenum">
              <a:rPr lang="en-US" smtClean="0"/>
              <a:t>4</a:t>
            </a:fld>
            <a:endParaRPr lang="en-US"/>
          </a:p>
        </p:txBody>
      </p:sp>
    </p:spTree>
    <p:extLst>
      <p:ext uri="{BB962C8B-B14F-4D97-AF65-F5344CB8AC3E}">
        <p14:creationId xmlns:p14="http://schemas.microsoft.com/office/powerpoint/2010/main" val="5820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Medical coding roots back to the medical terminology used to describe the patient’s condition. There are many terminologies like the ICD-10, SNOMED, </a:t>
            </a:r>
            <a:r>
              <a:rPr lang="en-US" dirty="0" err="1"/>
              <a:t>RxNorm</a:t>
            </a:r>
            <a:r>
              <a:rPr lang="en-US" dirty="0"/>
              <a:t>, LOINC and CPT for all the patient related terms. All the procedures, diagnosis, medication and also billing for the patient can be coded using these medical terminologies. To ensure and prevent errors in administrative tasks, reviewing of the provider’s transcript by the interpreter is recommended.</a:t>
            </a:r>
          </a:p>
        </p:txBody>
      </p:sp>
      <p:sp>
        <p:nvSpPr>
          <p:cNvPr id="4" name="Slide Number Placeholder 3"/>
          <p:cNvSpPr>
            <a:spLocks noGrp="1"/>
          </p:cNvSpPr>
          <p:nvPr>
            <p:ph type="sldNum" sz="quarter" idx="5"/>
          </p:nvPr>
        </p:nvSpPr>
        <p:spPr/>
        <p:txBody>
          <a:bodyPr/>
          <a:lstStyle/>
          <a:p>
            <a:fld id="{6FCC482A-BE4A-9C45-8063-C9F6DAAE03BD}" type="slidenum">
              <a:rPr lang="en-US" smtClean="0"/>
              <a:t>5</a:t>
            </a:fld>
            <a:endParaRPr lang="en-US"/>
          </a:p>
        </p:txBody>
      </p:sp>
    </p:spTree>
    <p:extLst>
      <p:ext uri="{BB962C8B-B14F-4D97-AF65-F5344CB8AC3E}">
        <p14:creationId xmlns:p14="http://schemas.microsoft.com/office/powerpoint/2010/main" val="385938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our use case, we have identified various clinical concepts and coded them accurately. The base used for coding include the description of the clinical concept and assigned the best suitable terminology to it. For this we have taken help from external online sources.</a:t>
            </a:r>
          </a:p>
          <a:p>
            <a:r>
              <a:rPr lang="en-US" dirty="0"/>
              <a:t>Of all the chosen clinical terms and terminologies, most of the concepts were best described by ICD-10 and SNOMED-CT. ICD codes are used to describe diagnosis accurately. The SNOMED codes provided us with in depth description and contained classification details for the chosen concepts.</a:t>
            </a:r>
          </a:p>
        </p:txBody>
      </p:sp>
      <p:sp>
        <p:nvSpPr>
          <p:cNvPr id="4" name="Slide Number Placeholder 3"/>
          <p:cNvSpPr>
            <a:spLocks noGrp="1"/>
          </p:cNvSpPr>
          <p:nvPr>
            <p:ph type="sldNum" sz="quarter" idx="5"/>
          </p:nvPr>
        </p:nvSpPr>
        <p:spPr/>
        <p:txBody>
          <a:bodyPr/>
          <a:lstStyle/>
          <a:p>
            <a:fld id="{6FCC482A-BE4A-9C45-8063-C9F6DAAE03BD}" type="slidenum">
              <a:rPr lang="en-US" smtClean="0"/>
              <a:t>6</a:t>
            </a:fld>
            <a:endParaRPr lang="en-US"/>
          </a:p>
        </p:txBody>
      </p:sp>
    </p:spTree>
    <p:extLst>
      <p:ext uri="{BB962C8B-B14F-4D97-AF65-F5344CB8AC3E}">
        <p14:creationId xmlns:p14="http://schemas.microsoft.com/office/powerpoint/2010/main" val="635466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outlines the clinical terminologies- LOINC and SNOMED-CT.</a:t>
            </a:r>
          </a:p>
          <a:p>
            <a:r>
              <a:rPr lang="en-US" dirty="0"/>
              <a:t>SNOMED-CT: The </a:t>
            </a:r>
            <a:r>
              <a:rPr lang="en-US" b="0" i="0" dirty="0">
                <a:solidFill>
                  <a:srgbClr val="BDC1C6"/>
                </a:solidFill>
                <a:effectLst/>
                <a:latin typeface="Roboto" panose="020F0502020204030204" pitchFamily="34" charset="0"/>
              </a:rPr>
              <a:t>Systematized Nomenclature of Medicine Clinical Terms is the most comprehensive terminology adopted by the US Healthcare organizations especially to describe the patient complaints, family, medical and social histories in the EHRs.</a:t>
            </a:r>
          </a:p>
          <a:p>
            <a:r>
              <a:rPr lang="en-US" dirty="0"/>
              <a:t>It’s consistent representation facilitates interoperability at various levels and also makes the process of mapping seamless.</a:t>
            </a:r>
          </a:p>
          <a:p>
            <a:r>
              <a:rPr lang="en-US" dirty="0"/>
              <a:t>LOINC: LOINC codes are mainly useful to define and identify the laboratory tests and diagnosis of the patient. Health Level 7 uses the LOINC questions to give answers.</a:t>
            </a:r>
          </a:p>
        </p:txBody>
      </p:sp>
      <p:sp>
        <p:nvSpPr>
          <p:cNvPr id="4" name="Slide Number Placeholder 3"/>
          <p:cNvSpPr>
            <a:spLocks noGrp="1"/>
          </p:cNvSpPr>
          <p:nvPr>
            <p:ph type="sldNum" sz="quarter" idx="5"/>
          </p:nvPr>
        </p:nvSpPr>
        <p:spPr/>
        <p:txBody>
          <a:bodyPr/>
          <a:lstStyle/>
          <a:p>
            <a:fld id="{6FCC482A-BE4A-9C45-8063-C9F6DAAE03BD}" type="slidenum">
              <a:rPr lang="en-US" smtClean="0"/>
              <a:t>7</a:t>
            </a:fld>
            <a:endParaRPr lang="en-US"/>
          </a:p>
        </p:txBody>
      </p:sp>
    </p:spTree>
    <p:extLst>
      <p:ext uri="{BB962C8B-B14F-4D97-AF65-F5344CB8AC3E}">
        <p14:creationId xmlns:p14="http://schemas.microsoft.com/office/powerpoint/2010/main" val="333530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speaks about ICD1- and CPT terminologies</a:t>
            </a:r>
          </a:p>
          <a:p>
            <a:r>
              <a:rPr lang="en-US" dirty="0"/>
              <a:t>ICD-10:</a:t>
            </a:r>
          </a:p>
          <a:p>
            <a:r>
              <a:rPr lang="en-US" dirty="0"/>
              <a:t>ICD codes are used by physicians, coders, IT experts, insurance carriers, government agencies, and others in the healthcare business to appropriately indicate diseases on health records, follow epidemiological trends, and aid in medical reimbursement decisions.</a:t>
            </a:r>
          </a:p>
          <a:p>
            <a:r>
              <a:rPr lang="en-US" dirty="0"/>
              <a:t>CPT:</a:t>
            </a:r>
          </a:p>
          <a:p>
            <a:r>
              <a:rPr lang="en-US" dirty="0"/>
              <a:t>The Current Procedural Terminology codes provide doctors and other health care professionals with a standard language for recording medical services and procedures, which helps to streamline reporting and promote accuracy and efficiency.</a:t>
            </a:r>
          </a:p>
          <a:p>
            <a:endParaRPr lang="en-US" dirty="0"/>
          </a:p>
        </p:txBody>
      </p:sp>
      <p:sp>
        <p:nvSpPr>
          <p:cNvPr id="4" name="Slide Number Placeholder 3"/>
          <p:cNvSpPr>
            <a:spLocks noGrp="1"/>
          </p:cNvSpPr>
          <p:nvPr>
            <p:ph type="sldNum" sz="quarter" idx="5"/>
          </p:nvPr>
        </p:nvSpPr>
        <p:spPr/>
        <p:txBody>
          <a:bodyPr/>
          <a:lstStyle/>
          <a:p>
            <a:fld id="{6FCC482A-BE4A-9C45-8063-C9F6DAAE03BD}" type="slidenum">
              <a:rPr lang="en-US" smtClean="0"/>
              <a:t>8</a:t>
            </a:fld>
            <a:endParaRPr lang="en-US"/>
          </a:p>
        </p:txBody>
      </p:sp>
    </p:spTree>
    <p:extLst>
      <p:ext uri="{BB962C8B-B14F-4D97-AF65-F5344CB8AC3E}">
        <p14:creationId xmlns:p14="http://schemas.microsoft.com/office/powerpoint/2010/main" val="364929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clinical concepts 22 –year- old, consultation and cough are described here.</a:t>
            </a:r>
          </a:p>
          <a:p>
            <a:r>
              <a:rPr lang="en-US" dirty="0"/>
              <a:t>22-year-old: Age is calculated by subtracting the patient's date of birth from the reference date. CPT code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99385 is chosen as they </a:t>
            </a:r>
            <a:r>
              <a:rPr lang="en-US" dirty="0"/>
              <a:t>are more precise since they take into account not only height and weight but also gender, medical history, and laboratory or diagnostic tests to categorize individuals into distinct age groups.</a:t>
            </a:r>
          </a:p>
          <a:p>
            <a:r>
              <a:rPr lang="en-US" dirty="0"/>
              <a:t>Consultation: SNOMED-CT code 11429006 is chosen as SNOMED codes are used to indicate various standards in asthma treatment and have been shown to be better asthma control parameters for evidence-based management.</a:t>
            </a:r>
          </a:p>
          <a:p>
            <a:r>
              <a:rPr lang="en-US" dirty="0"/>
              <a:t>Cough: Coughing is the act of releasing anything from the airways when they are irritated SNOMED-CT codes emphasize the problem or disease more than ICD-10 codes because ICD-10 codes are only applicable to a single disease. Hence 49727002 SNOMED-CT code is chosen.</a:t>
            </a:r>
          </a:p>
        </p:txBody>
      </p:sp>
      <p:sp>
        <p:nvSpPr>
          <p:cNvPr id="4" name="Slide Number Placeholder 3"/>
          <p:cNvSpPr>
            <a:spLocks noGrp="1"/>
          </p:cNvSpPr>
          <p:nvPr>
            <p:ph type="sldNum" sz="quarter" idx="5"/>
          </p:nvPr>
        </p:nvSpPr>
        <p:spPr/>
        <p:txBody>
          <a:bodyPr/>
          <a:lstStyle/>
          <a:p>
            <a:fld id="{6FCC482A-BE4A-9C45-8063-C9F6DAAE03BD}" type="slidenum">
              <a:rPr lang="en-US" smtClean="0"/>
              <a:t>9</a:t>
            </a:fld>
            <a:endParaRPr lang="en-US"/>
          </a:p>
        </p:txBody>
      </p:sp>
    </p:spTree>
    <p:extLst>
      <p:ext uri="{BB962C8B-B14F-4D97-AF65-F5344CB8AC3E}">
        <p14:creationId xmlns:p14="http://schemas.microsoft.com/office/powerpoint/2010/main" val="342963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8388-71E8-BE45-F1CE-5A0B162E2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6D635E-1B4C-BBCC-72E1-3D2AF0284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CC82A8-79C0-0F73-1C70-0D7E8C9DBB13}"/>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5" name="Footer Placeholder 4">
            <a:extLst>
              <a:ext uri="{FF2B5EF4-FFF2-40B4-BE49-F238E27FC236}">
                <a16:creationId xmlns:a16="http://schemas.microsoft.com/office/drawing/2014/main" id="{987F9A82-B829-06D9-3C69-ED8A26AD8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05F42-9794-84F8-E42C-7E0245313A0E}"/>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159843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81DC-9782-0DCE-E1C8-F7FDE4CAE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3722D-B20D-D1FB-E6FE-859704473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2FDB5-357D-C4A5-4E75-100DD79199B2}"/>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5" name="Footer Placeholder 4">
            <a:extLst>
              <a:ext uri="{FF2B5EF4-FFF2-40B4-BE49-F238E27FC236}">
                <a16:creationId xmlns:a16="http://schemas.microsoft.com/office/drawing/2014/main" id="{46AB4AD4-BF3A-2B6B-5B3C-24FB5D647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BD452-674F-D717-7AF0-CD199E6784B7}"/>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120066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1D74D-93A0-1BFF-6B48-129F94CA67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E0C046-2B1E-9618-4F3A-20F5530DF6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6778A-F9CD-279A-05B0-86DDF2B48422}"/>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5" name="Footer Placeholder 4">
            <a:extLst>
              <a:ext uri="{FF2B5EF4-FFF2-40B4-BE49-F238E27FC236}">
                <a16:creationId xmlns:a16="http://schemas.microsoft.com/office/drawing/2014/main" id="{623822C7-837B-67FC-BD67-B0608203F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3308-FB60-6E05-6FE3-DE7BBC962E4E}"/>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397835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7944-F942-DAA1-D35F-E9398F9BD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30FC12-AE42-6695-42D8-AED06F5A8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95F85-4954-6BD8-C248-EC5087332764}"/>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5" name="Footer Placeholder 4">
            <a:extLst>
              <a:ext uri="{FF2B5EF4-FFF2-40B4-BE49-F238E27FC236}">
                <a16:creationId xmlns:a16="http://schemas.microsoft.com/office/drawing/2014/main" id="{A6508850-D3ED-83BC-EED6-17315833D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977B3-9BA4-089C-5C8C-CB226AD90B30}"/>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324135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A9D6-BC4C-5C89-7DDA-BDD13D244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6770AF-63C0-CAAB-15D5-1AE04F87A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F2D5EF-A88E-84D0-1F43-7BC0793609A6}"/>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5" name="Footer Placeholder 4">
            <a:extLst>
              <a:ext uri="{FF2B5EF4-FFF2-40B4-BE49-F238E27FC236}">
                <a16:creationId xmlns:a16="http://schemas.microsoft.com/office/drawing/2014/main" id="{57AF6314-9333-54D3-A12C-1469CA325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5CBA-FD73-8C78-CF22-07D35FA16395}"/>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381408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98C4-5D5D-3934-1BC1-EC48266B1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22118-B95D-DA6B-5DC8-3DB1F3929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4A89FE-D81F-D4A5-1DD4-B818245F5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BD0CA-2F71-1607-BB79-5E9D9688DA97}"/>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6" name="Footer Placeholder 5">
            <a:extLst>
              <a:ext uri="{FF2B5EF4-FFF2-40B4-BE49-F238E27FC236}">
                <a16:creationId xmlns:a16="http://schemas.microsoft.com/office/drawing/2014/main" id="{C63D227F-336F-31DD-DCAE-95CA15F25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0F67-AB7D-2C22-07D7-7C77041670D6}"/>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363986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5B15-8B82-5D75-9F31-F4A231DB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75D59-1642-A5BC-BBA6-805FE613F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DE1E1-7EF2-1D63-C753-003A4FCDF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208C02-CEAE-A4C5-1F59-B6229A3F8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5E7A2-E819-2353-1E7D-95AA19F80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902860-1332-959A-A15B-423DEE0EDB70}"/>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8" name="Footer Placeholder 7">
            <a:extLst>
              <a:ext uri="{FF2B5EF4-FFF2-40B4-BE49-F238E27FC236}">
                <a16:creationId xmlns:a16="http://schemas.microsoft.com/office/drawing/2014/main" id="{0283E417-2698-0848-FB56-B094EA5211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52F9D-7256-CE9B-6D31-7F2B955887A9}"/>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354620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9B27-A176-7914-9173-A27A1A5E31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9D9A1-84B1-09A0-624C-A476E2463C31}"/>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4" name="Footer Placeholder 3">
            <a:extLst>
              <a:ext uri="{FF2B5EF4-FFF2-40B4-BE49-F238E27FC236}">
                <a16:creationId xmlns:a16="http://schemas.microsoft.com/office/drawing/2014/main" id="{185F8994-2C04-6032-B3B1-872ECB1D3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8963D-D103-71CE-BA3A-01B8405BA49F}"/>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429404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01666-7F38-D4F6-A6DE-2AF3F7FD8428}"/>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3" name="Footer Placeholder 2">
            <a:extLst>
              <a:ext uri="{FF2B5EF4-FFF2-40B4-BE49-F238E27FC236}">
                <a16:creationId xmlns:a16="http://schemas.microsoft.com/office/drawing/2014/main" id="{3ADD1CE3-AF9B-4A87-189F-16DD420286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937427-74E2-B29B-C9B7-563474B0C201}"/>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399424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145A-4636-9DA4-A05C-D597BFF8C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4DACC-3BBB-DC5A-05A4-D9022CE9D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C2315-00AF-9BC9-BE3B-9A9A0974B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0F36B-12EA-3CE7-744B-A4E10EEC719D}"/>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6" name="Footer Placeholder 5">
            <a:extLst>
              <a:ext uri="{FF2B5EF4-FFF2-40B4-BE49-F238E27FC236}">
                <a16:creationId xmlns:a16="http://schemas.microsoft.com/office/drawing/2014/main" id="{E7558867-3B29-7B8D-8FDC-7EAFDDD59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68E23-FD8C-FF31-A314-CAC466BC5538}"/>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195312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1015-4CB7-8A31-1E4B-DB453E640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7F33F0-28E2-0F6D-151A-E2ED1837FD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615A03-7966-57E8-8F14-82BE5BB90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79FC6-4DC4-0D12-4453-912B4B1C6215}"/>
              </a:ext>
            </a:extLst>
          </p:cNvPr>
          <p:cNvSpPr>
            <a:spLocks noGrp="1"/>
          </p:cNvSpPr>
          <p:nvPr>
            <p:ph type="dt" sz="half" idx="10"/>
          </p:nvPr>
        </p:nvSpPr>
        <p:spPr/>
        <p:txBody>
          <a:bodyPr/>
          <a:lstStyle/>
          <a:p>
            <a:fld id="{12F210C3-49C0-EC49-995F-692DEB162657}" type="datetimeFigureOut">
              <a:rPr lang="en-US" smtClean="0"/>
              <a:t>12/14/22</a:t>
            </a:fld>
            <a:endParaRPr lang="en-US"/>
          </a:p>
        </p:txBody>
      </p:sp>
      <p:sp>
        <p:nvSpPr>
          <p:cNvPr id="6" name="Footer Placeholder 5">
            <a:extLst>
              <a:ext uri="{FF2B5EF4-FFF2-40B4-BE49-F238E27FC236}">
                <a16:creationId xmlns:a16="http://schemas.microsoft.com/office/drawing/2014/main" id="{F0FF39EB-4A72-2519-B235-A72FBEE08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6BC38-5B06-3596-0048-5082F1D456F8}"/>
              </a:ext>
            </a:extLst>
          </p:cNvPr>
          <p:cNvSpPr>
            <a:spLocks noGrp="1"/>
          </p:cNvSpPr>
          <p:nvPr>
            <p:ph type="sldNum" sz="quarter" idx="12"/>
          </p:nvPr>
        </p:nvSpPr>
        <p:spPr/>
        <p:txBody>
          <a:bodyPr/>
          <a:lstStyle/>
          <a:p>
            <a:fld id="{FF58E386-B479-F549-8F27-CF783C9E1EF7}" type="slidenum">
              <a:rPr lang="en-US" smtClean="0"/>
              <a:t>‹#›</a:t>
            </a:fld>
            <a:endParaRPr lang="en-US"/>
          </a:p>
        </p:txBody>
      </p:sp>
    </p:spTree>
    <p:extLst>
      <p:ext uri="{BB962C8B-B14F-4D97-AF65-F5344CB8AC3E}">
        <p14:creationId xmlns:p14="http://schemas.microsoft.com/office/powerpoint/2010/main" val="297678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1DCFA2-923D-BDC6-446F-CB9AF4AC5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DBC62-4D77-95C0-1ED3-F69D6013A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F1E0-D60D-C33C-009E-88364C944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210C3-49C0-EC49-995F-692DEB162657}" type="datetimeFigureOut">
              <a:rPr lang="en-US" smtClean="0"/>
              <a:t>12/14/22</a:t>
            </a:fld>
            <a:endParaRPr lang="en-US"/>
          </a:p>
        </p:txBody>
      </p:sp>
      <p:sp>
        <p:nvSpPr>
          <p:cNvPr id="5" name="Footer Placeholder 4">
            <a:extLst>
              <a:ext uri="{FF2B5EF4-FFF2-40B4-BE49-F238E27FC236}">
                <a16:creationId xmlns:a16="http://schemas.microsoft.com/office/drawing/2014/main" id="{663C6CA5-4603-2B69-5327-E341289FE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E6A631-A9A0-D9A6-7575-63653390B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8E386-B479-F549-8F27-CF783C9E1EF7}" type="slidenum">
              <a:rPr lang="en-US" smtClean="0"/>
              <a:t>‹#›</a:t>
            </a:fld>
            <a:endParaRPr lang="en-US"/>
          </a:p>
        </p:txBody>
      </p:sp>
    </p:spTree>
    <p:extLst>
      <p:ext uri="{BB962C8B-B14F-4D97-AF65-F5344CB8AC3E}">
        <p14:creationId xmlns:p14="http://schemas.microsoft.com/office/powerpoint/2010/main" val="306968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ovetus.com/blog/healthcare-standards-overview-hl7-fhir-dicom-ccd-icd-9-icd-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ms.gov/Medicare/Quality-Initiatives-Patient-Assessment-Instruments/MMS/QMY-Clinicians#:~:text=Clinicians%20are%20those%20who%20provide,as%20ordered%20by%20another%20clinician" TargetMode="External"/><Relationship Id="rId2" Type="http://schemas.openxmlformats.org/officeDocument/2006/relationships/hyperlink" Target="https://www.cdc.gov/nchs/hus/sources-definitions/age.htm" TargetMode="External"/><Relationship Id="rId1" Type="http://schemas.openxmlformats.org/officeDocument/2006/relationships/slideLayout" Target="../slideLayouts/slideLayout2.xml"/><Relationship Id="rId5" Type="http://schemas.openxmlformats.org/officeDocument/2006/relationships/hyperlink" Target="https://pubmed-ncbi-nlm-nih-gov.proxy.ulib.uits.iu.edu/30815075/" TargetMode="External"/><Relationship Id="rId4" Type="http://schemas.openxmlformats.org/officeDocument/2006/relationships/hyperlink" Target="https://www.cmadocs.org/newsroom/news/view/ArticleId/27840/Coding-Corner-CPT-reporting-for-preventive-medicine-servic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hyperlink" Target="https://www.mayoclinic.org/symptoms/cough/basics/definition/sym-20050846" TargetMode="External"/><Relationship Id="rId2" Type="http://schemas.openxmlformats.org/officeDocument/2006/relationships/hyperlink" Target="https://doi.org/10.1080/02770903.2017.1362424" TargetMode="External"/><Relationship Id="rId1" Type="http://schemas.openxmlformats.org/officeDocument/2006/relationships/slideLayout" Target="../slideLayouts/slideLayout2.xml"/><Relationship Id="rId5" Type="http://schemas.openxmlformats.org/officeDocument/2006/relationships/hyperlink" Target="https://doi.org/10.1136/jamia.2009.002238" TargetMode="External"/><Relationship Id="rId4" Type="http://schemas.openxmlformats.org/officeDocument/2006/relationships/hyperlink" Target="https://www.mayoclinic.org/symptoms/shortness-of-breath/basics/definition/sym-20050890"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11/j.1475-6773.2005.00444.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ovetus.com/blog/healthcare-standards-overview-hl7-fhir-dicom-ccd-icd-9-icd-10" TargetMode="External"/><Relationship Id="rId2" Type="http://schemas.openxmlformats.org/officeDocument/2006/relationships/hyperlink" Target="https://www.ama-assn.org/amaone/cpt-current-procedural-terminology" TargetMode="External"/><Relationship Id="rId1" Type="http://schemas.openxmlformats.org/officeDocument/2006/relationships/slideLayout" Target="../slideLayouts/slideLayout2.xml"/><Relationship Id="rId6" Type="http://schemas.openxmlformats.org/officeDocument/2006/relationships/hyperlink" Target="https://leader.pubs.asha.org/do/10.1044/2020-0708-icd10-covid-diagnosis/full/" TargetMode="External"/><Relationship Id="rId5" Type="http://schemas.openxmlformats.org/officeDocument/2006/relationships/hyperlink" Target="https://www.regenstrief.org/article/snomed-loinc-agreement-will-enhance-global-health-data-interoperability/" TargetMode="External"/><Relationship Id="rId4" Type="http://schemas.openxmlformats.org/officeDocument/2006/relationships/hyperlink" Target="https://www.mayoclinic.org/diseases-conditions/alcohol-use-disorder/symptoms-causes/syc-2036924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inguaholic.com/linguablog/thank-you-for-letting-me-know/"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regenstrief.org/article/snomed-loinc-agreement-will-enhance-global-health-data-interoperabilit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ama-assn.org/amaone/cpt-current-procedural-terminology" TargetMode="External"/><Relationship Id="rId5" Type="http://schemas.openxmlformats.org/officeDocument/2006/relationships/hyperlink" Target="https://leader.pubs.asha.org/do/10.1044/2020-0708-icd10-covid-diagnosis/full/"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EFF6-8999-1A32-8140-9BFB70C8B11E}"/>
              </a:ext>
            </a:extLst>
          </p:cNvPr>
          <p:cNvSpPr>
            <a:spLocks noGrp="1"/>
          </p:cNvSpPr>
          <p:nvPr>
            <p:ph type="ctrTitle"/>
          </p:nvPr>
        </p:nvSpPr>
        <p:spPr>
          <a:xfrm>
            <a:off x="7988808" y="585216"/>
            <a:ext cx="3364992" cy="3739896"/>
          </a:xfrm>
        </p:spPr>
        <p:txBody>
          <a:bodyPr>
            <a:normAutofit/>
          </a:bodyPr>
          <a:lstStyle/>
          <a:p>
            <a:pPr algn="l"/>
            <a:r>
              <a:rPr lang="en-US" sz="3800">
                <a:latin typeface="Times New Roman" panose="02020603050405020304" pitchFamily="18" charset="0"/>
                <a:cs typeface="Times New Roman" panose="02020603050405020304" pitchFamily="18" charset="0"/>
              </a:rPr>
              <a:t>The Choice of Terminology for X Ray Procedure Performed on 22-Year-Old Chronic Smoker</a:t>
            </a:r>
          </a:p>
        </p:txBody>
      </p:sp>
      <p:sp>
        <p:nvSpPr>
          <p:cNvPr id="3" name="Subtitle 2">
            <a:extLst>
              <a:ext uri="{FF2B5EF4-FFF2-40B4-BE49-F238E27FC236}">
                <a16:creationId xmlns:a16="http://schemas.microsoft.com/office/drawing/2014/main" id="{6B8257B9-B4D5-26AE-A9C2-E3E99FD6051E}"/>
              </a:ext>
            </a:extLst>
          </p:cNvPr>
          <p:cNvSpPr>
            <a:spLocks noGrp="1"/>
          </p:cNvSpPr>
          <p:nvPr>
            <p:ph type="subTitle" idx="1"/>
          </p:nvPr>
        </p:nvSpPr>
        <p:spPr>
          <a:xfrm>
            <a:off x="7988808" y="4535423"/>
            <a:ext cx="3364992" cy="2100507"/>
          </a:xfrm>
        </p:spPr>
        <p:txBody>
          <a:bodyPr>
            <a:noAutofit/>
          </a:bodyPr>
          <a:lstStyle/>
          <a:p>
            <a:pPr algn="l"/>
            <a:r>
              <a:rPr lang="en-US" sz="1400" dirty="0">
                <a:latin typeface="Times New Roman" panose="02020603050405020304" pitchFamily="18" charset="0"/>
                <a:cs typeface="Times New Roman" panose="02020603050405020304" pitchFamily="18" charset="0"/>
              </a:rPr>
              <a:t>Course: INFO-B 581: Health Information Standards &amp; Terminology</a:t>
            </a:r>
          </a:p>
          <a:p>
            <a:pPr algn="l"/>
            <a:r>
              <a:rPr lang="en-US" sz="1400" dirty="0">
                <a:latin typeface="Times New Roman" panose="02020603050405020304" pitchFamily="18" charset="0"/>
                <a:cs typeface="Times New Roman" panose="02020603050405020304" pitchFamily="18" charset="0"/>
              </a:rPr>
              <a:t>Group title: The Coder Group</a:t>
            </a:r>
          </a:p>
          <a:p>
            <a:pPr algn="l"/>
            <a:r>
              <a:rPr lang="en-US" sz="1400" dirty="0">
                <a:latin typeface="Times New Roman" panose="02020603050405020304" pitchFamily="18" charset="0"/>
                <a:cs typeface="Times New Roman" panose="02020603050405020304" pitchFamily="18" charset="0"/>
              </a:rPr>
              <a:t>Team members:</a:t>
            </a:r>
          </a:p>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Krishna Chaitra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Mandhala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Proveen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Kothagundla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Sai Sreya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ummala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Ramya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Devarapalli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Yuva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Ranjith Kumar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Edara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EBEE2791-0CFB-4B72-8676-198900463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picture containing text, electronics, screenshot&#10;&#10;Description automatically generated">
            <a:extLst>
              <a:ext uri="{FF2B5EF4-FFF2-40B4-BE49-F238E27FC236}">
                <a16:creationId xmlns:a16="http://schemas.microsoft.com/office/drawing/2014/main" id="{0C36E4F2-EB1D-1AA7-61AD-F5521A188307}"/>
              </a:ext>
            </a:extLst>
          </p:cNvPr>
          <p:cNvPicPr>
            <a:picLocks noChangeAspect="1"/>
          </p:cNvPicPr>
          <p:nvPr/>
        </p:nvPicPr>
        <p:blipFill>
          <a:blip r:embed="rId3"/>
          <a:stretch>
            <a:fillRect/>
          </a:stretch>
        </p:blipFill>
        <p:spPr>
          <a:xfrm>
            <a:off x="614172" y="1580301"/>
            <a:ext cx="6848856" cy="3578527"/>
          </a:xfrm>
          <a:prstGeom prst="rect">
            <a:avLst/>
          </a:prstGeom>
        </p:spPr>
      </p:pic>
      <p:sp>
        <p:nvSpPr>
          <p:cNvPr id="4" name="TextBox 3">
            <a:extLst>
              <a:ext uri="{FF2B5EF4-FFF2-40B4-BE49-F238E27FC236}">
                <a16:creationId xmlns:a16="http://schemas.microsoft.com/office/drawing/2014/main" id="{917D51D7-1D59-3452-CD0D-2D16F297DCED}"/>
              </a:ext>
            </a:extLst>
          </p:cNvPr>
          <p:cNvSpPr txBox="1"/>
          <p:nvPr/>
        </p:nvSpPr>
        <p:spPr>
          <a:xfrm>
            <a:off x="614172" y="5158828"/>
            <a:ext cx="1824228" cy="923330"/>
          </a:xfrm>
          <a:prstGeom prst="rect">
            <a:avLst/>
          </a:prstGeom>
          <a:noFill/>
        </p:spPr>
        <p:txBody>
          <a:bodyPr wrap="square" rtlCol="0">
            <a:spAutoFit/>
          </a:bodyPr>
          <a:lstStyle/>
          <a:p>
            <a:r>
              <a:rPr lang="en-US" sz="1800" dirty="0" err="1">
                <a:effectLst/>
                <a:latin typeface="Times New Roman" panose="02020603050405020304" pitchFamily="18" charset="0"/>
                <a:ea typeface="Times New Roman" panose="02020603050405020304" pitchFamily="18" charset="0"/>
              </a:rPr>
              <a:t>Covetus</a:t>
            </a:r>
            <a:r>
              <a:rPr lang="en-US" sz="1800" dirty="0">
                <a:effectLst/>
                <a:latin typeface="Times New Roman" panose="02020603050405020304" pitchFamily="18" charset="0"/>
                <a:ea typeface="Times New Roman" panose="02020603050405020304" pitchFamily="18" charset="0"/>
              </a:rPr>
              <a:t>. (2019). </a:t>
            </a:r>
          </a:p>
          <a:p>
            <a:r>
              <a:rPr lang="en-US" dirty="0">
                <a:latin typeface="Times New Roman" panose="02020603050405020304" pitchFamily="18" charset="0"/>
              </a:rPr>
              <a:t> </a:t>
            </a:r>
            <a:r>
              <a:rPr lang="en-US" dirty="0">
                <a:latin typeface="Times New Roman" panose="02020603050405020304" pitchFamily="18" charset="0"/>
                <a:hlinkClick r:id="rId4"/>
              </a:rPr>
              <a:t>LINK</a:t>
            </a:r>
            <a:endParaRPr lang="en-US"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188286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A9B8D5-F991-3FE3-7EBC-12B351C6AB97}"/>
              </a:ext>
            </a:extLst>
          </p:cNvPr>
          <p:cNvSpPr>
            <a:spLocks noGrp="1"/>
          </p:cNvSpPr>
          <p:nvPr>
            <p:ph idx="1"/>
          </p:nvPr>
        </p:nvSpPr>
        <p:spPr>
          <a:xfrm>
            <a:off x="1371599" y="1889760"/>
            <a:ext cx="9724031" cy="4624251"/>
          </a:xfrm>
        </p:spPr>
        <p:txBody>
          <a:bodyPr anchor="ctr">
            <a:noAutofit/>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Clinician-</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SNOMED-CT is 309343006</a:t>
            </a:r>
            <a:r>
              <a:rPr lang="en-US" sz="1800" dirty="0">
                <a:effectLst/>
                <a:latin typeface="Times New Roman" panose="02020603050405020304" pitchFamily="18" charset="0"/>
                <a:cs typeface="Times New Roman" panose="02020603050405020304" pitchFamily="18" charset="0"/>
              </a:rPr>
              <a:t> </a:t>
            </a: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Clinician refers to a certified professional to practice medicine. Clinicians are the people who provide point of care to the patients. They might include physicians, nurses, pharmacists, and allied healthcare professionals (Centers for Medicare &amp; Medicaid Services, 2021).</a:t>
            </a:r>
            <a:r>
              <a:rPr lang="en-US" sz="1800" dirty="0">
                <a:effectLst/>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Shortness of Breath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SNOMED-CT: 267036007</a:t>
            </a:r>
            <a:r>
              <a:rPr lang="en-US" sz="1800" dirty="0">
                <a:effectLst/>
                <a:latin typeface="Times New Roman" panose="02020603050405020304" pitchFamily="18"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Also referred to as dyspnea, characterized by not being able to get sufficient air or difficulty in breathing (Mayo Clinic, 2020b). SNOMED-CT is best designed when compared to ICD-10 and LOINC to specify dyspnea based on the classification ability and also distinguishing the type and severity and assigning codes accordingly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Steindel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2012). </a:t>
            </a:r>
          </a:p>
          <a:p>
            <a:pPr marL="0" indent="0">
              <a:spcBef>
                <a:spcPts val="0"/>
              </a:spcBef>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No Medical History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SNOMED-CT: 435871000124102</a:t>
            </a:r>
            <a:r>
              <a:rPr lang="en-US" sz="1800" dirty="0">
                <a:effectLst/>
                <a:latin typeface="Times New Roman" panose="02020603050405020304" pitchFamily="18" charset="0"/>
                <a:cs typeface="Times New Roman" panose="02020603050405020304" pitchFamily="18" charset="0"/>
              </a:rPr>
              <a:t> </a:t>
            </a:r>
          </a:p>
          <a:p>
            <a:pPr marL="0" indent="0">
              <a:spcBef>
                <a:spcPts val="0"/>
              </a:spcBef>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Medical history refers to past clinical conditions encountered by the patient.</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When compared to LOINC, SNOMED-CT is more elaborate and detailed regarding the patient’s medical history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Steindel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2012</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38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C2D18-76AB-474D-A4A2-545540BCD5E9}"/>
              </a:ext>
            </a:extLst>
          </p:cNvPr>
          <p:cNvSpPr>
            <a:spLocks noGrp="1"/>
          </p:cNvSpPr>
          <p:nvPr>
            <p:ph idx="1"/>
          </p:nvPr>
        </p:nvSpPr>
        <p:spPr>
          <a:xfrm>
            <a:off x="1233982" y="1849981"/>
            <a:ext cx="9724031" cy="4404123"/>
          </a:xfrm>
        </p:spPr>
        <p:txBody>
          <a:bodyPr anchor="ctr">
            <a:noAutofit/>
          </a:bodyPr>
          <a:lstStyle/>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latin typeface="Times New Roman" panose="02020603050405020304" pitchFamily="18" charset="0"/>
                <a:cs typeface="Times New Roman" panose="02020603050405020304" pitchFamily="18" charset="0"/>
              </a:rPr>
              <a:t>No Medication History</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ICD-10: Z92.89</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 medication history refers to the history of the patient where he is not prescribed with any medication in the past for any illness (</a:t>
            </a:r>
            <a:r>
              <a:rPr lang="en-US" sz="1800" b="0" dirty="0">
                <a:effectLst/>
                <a:latin typeface="Times New Roman" panose="02020603050405020304" pitchFamily="18" charset="0"/>
                <a:cs typeface="Times New Roman" panose="02020603050405020304" pitchFamily="18" charset="0"/>
              </a:rPr>
              <a:t>NCI Dictionary of Cancer Terms</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medication history, ICD-10 is quite more elaborate than LOINC</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Chronic Smoker-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SNOMED-CT: 77176002</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adult who has the habit of smoking at least 100 cigarettes is referred to as chronic smoker (Centers for Disease Control and Prevention, 2017). We believe SNOMED codes are more precise to describe this case as they have different codes to specifically address the habit of smoking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Steindel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2012</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spcAft>
                <a:spcPts val="60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Alcoholic</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LOINC Code: 11331-6</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Alcoholic refers to the person who has the habit of consumption of alcohol. The patient in the use case has this habit of alcoholism (Mayo Clinic, 2022c). Out of all the terminologies describing alcohol abuse, I see that LOINC code suits this case as it has various attributes to see a detailed description.</a:t>
            </a: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78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DD6669-A0CD-58FE-2700-E04FEFC472DE}"/>
              </a:ext>
            </a:extLst>
          </p:cNvPr>
          <p:cNvSpPr>
            <a:spLocks noGrp="1"/>
          </p:cNvSpPr>
          <p:nvPr>
            <p:ph idx="1"/>
          </p:nvPr>
        </p:nvSpPr>
        <p:spPr>
          <a:xfrm>
            <a:off x="1310639" y="1872343"/>
            <a:ext cx="9724031" cy="4789714"/>
          </a:xfrm>
        </p:spPr>
        <p:txBody>
          <a:bodyPr anchor="ctr">
            <a:noAutofit/>
          </a:bodyPr>
          <a:lstStyle/>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latin typeface="Times New Roman" panose="02020603050405020304" pitchFamily="18" charset="0"/>
                <a:cs typeface="Times New Roman" panose="02020603050405020304" pitchFamily="18" charset="0"/>
              </a:rPr>
              <a:t>Family History-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LOINC Code: 10157-6</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Family history roots to the findings of genetically related disorders that the patient might experience. Here the patient has no family history reported.</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was suggested that adding more restrictions to terminologies like SNOMED CT would add value to deal with the issues.(Melton et al., 2010). So LOINC codes best describe the family history concept as they contain various codes to comprehend multiple scenarios and play a key role in detecting risk factors.</a:t>
            </a: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Well- developed and well-nourished-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ICD-10 Code: Z00.00</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Well-developed and well-nourished reflects the overall health and physical well-being of the patient. The patient here is described as fit and healthy. ICD-10 codes are more appropriate to describe adult medical examination without abnormal findings (</a:t>
            </a:r>
            <a:r>
              <a:rPr lang="en-US" sz="1800" b="0" i="0" dirty="0" err="1">
                <a:effectLst/>
                <a:latin typeface="Times New Roman" panose="02020603050405020304" pitchFamily="18" charset="0"/>
                <a:cs typeface="Times New Roman" panose="02020603050405020304" pitchFamily="18" charset="0"/>
              </a:rPr>
              <a:t>Monestime</a:t>
            </a:r>
            <a:r>
              <a:rPr lang="en-US" sz="1800" dirty="0">
                <a:latin typeface="Times New Roman" panose="02020603050405020304" pitchFamily="18" charset="0"/>
                <a:cs typeface="Times New Roman" panose="02020603050405020304" pitchFamily="18" charset="0"/>
              </a:rPr>
              <a:t> et al., 2019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spcBef>
                <a:spcPts val="0"/>
              </a:spcBef>
              <a:spcAft>
                <a:spcPts val="60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Moderately Dyspneic-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ICD-10 Code: R06.00</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clinical symptom dyspnea is further categorized based on the severity of experience by the patient into moderate.</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From all the codes, ICD- 10 code is more suitable for this diagnosis (O'Malley et al., 2005).</a:t>
            </a:r>
          </a:p>
          <a:p>
            <a:pPr marL="0" marR="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0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3A95E0-F523-BB43-A655-5D971CEF66A2}"/>
              </a:ext>
            </a:extLst>
          </p:cNvPr>
          <p:cNvSpPr>
            <a:spLocks noGrp="1"/>
          </p:cNvSpPr>
          <p:nvPr>
            <p:ph idx="1"/>
          </p:nvPr>
        </p:nvSpPr>
        <p:spPr>
          <a:xfrm>
            <a:off x="1371599" y="1881051"/>
            <a:ext cx="9724031" cy="4737463"/>
          </a:xfrm>
        </p:spPr>
        <p:txBody>
          <a:bodyPr anchor="ctr">
            <a:noAutofit/>
          </a:bodyPr>
          <a:lstStyle/>
          <a:p>
            <a:pPr marL="0" marR="0" indent="0">
              <a:spcBef>
                <a:spcPts val="0"/>
              </a:spcBef>
              <a:spcAft>
                <a:spcPts val="600"/>
              </a:spcAft>
              <a:buNone/>
            </a:pPr>
            <a:endParaRPr lang="en-US" sz="1800" b="1" dirty="0">
              <a:latin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latin typeface="Times New Roman" panose="02020603050405020304" pitchFamily="18" charset="0"/>
                <a:cs typeface="Times New Roman" panose="02020603050405020304" pitchFamily="18" charset="0"/>
              </a:rPr>
              <a:t>Asthma-</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ICD-10 Code: J45.40</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Asthma is the condition where the airways narrow down and swell those results in the production of extra mucus (Mayo Clinic, 2022).</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From all the codes, ICD- 10 code is more suitable for this diagnosis (O'Malley et al., 2005). </a:t>
            </a: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spcAft>
                <a:spcPts val="6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Chest-X-Ray- </a:t>
            </a:r>
            <a:r>
              <a:rPr lang="en-US" sz="1800" dirty="0">
                <a:latin typeface="Times New Roman" panose="02020603050405020304" pitchFamily="18" charset="0"/>
                <a:ea typeface="Calibri" panose="020F0502020204030204" pitchFamily="34" charset="0"/>
                <a:cs typeface="Times New Roman" panose="02020603050405020304" pitchFamily="18" charset="0"/>
              </a:rPr>
              <a:t>CPT:</a:t>
            </a: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71045- Chest X ray 1 view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71046- Chest X ray with 2 views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71047 Chest X ray with APICAL LORDO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71048- Chest X ray with OBLIQUE PROJEC</a:t>
            </a:r>
            <a:r>
              <a:rPr lang="en-US" sz="1800" dirty="0">
                <a:effectLst/>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Chest X-Ray refers to the laboratory examination prescribed by the clinician to aid in diagnosis of the provisional diagnosis.</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Out of all the codes, CPT codes are believed to best to best describe the clinical concept of chest X ray as they are the de facto code for diagnosing and billing (Centers for Medicare &amp; Medicaid Services, 2021).  </a:t>
            </a: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Provisional Diagnosis-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LOINC Code: 44833-2</a:t>
            </a:r>
            <a:r>
              <a:rPr lang="en-US" sz="1800" dirty="0">
                <a:effectLst/>
                <a:latin typeface="Times New Roman" panose="02020603050405020304" pitchFamily="18" charset="0"/>
                <a:cs typeface="Times New Roman" panose="02020603050405020304" pitchFamily="18" charset="0"/>
              </a:rPr>
              <a:t> </a:t>
            </a:r>
          </a:p>
          <a:p>
            <a:pPr marL="0" marR="0" indent="0">
              <a:spcBef>
                <a:spcPts val="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initial examination, a provisional diagnosis helps the physician to rule out differential diagnosis and aid in final diagnosis</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LOINC codes are used for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provisional diagnosis (</a:t>
            </a:r>
            <a:r>
              <a:rPr lang="en-US" sz="1800" b="0" i="0" dirty="0">
                <a:effectLst/>
                <a:latin typeface="Times New Roman" panose="02020603050405020304" pitchFamily="18" charset="0"/>
                <a:cs typeface="Times New Roman" panose="02020603050405020304" pitchFamily="18" charset="0"/>
              </a:rPr>
              <a:t>Yen et al., 2021</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94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43A1DC-32DC-1C6D-7C90-0C3CF501D4F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Lessons learnt</a:t>
            </a:r>
          </a:p>
        </p:txBody>
      </p:sp>
      <p:sp>
        <p:nvSpPr>
          <p:cNvPr id="3" name="Content Placeholder 2">
            <a:extLst>
              <a:ext uri="{FF2B5EF4-FFF2-40B4-BE49-F238E27FC236}">
                <a16:creationId xmlns:a16="http://schemas.microsoft.com/office/drawing/2014/main" id="{857B12A2-9992-BF0F-85FC-48344A087212}"/>
              </a:ext>
            </a:extLst>
          </p:cNvPr>
          <p:cNvSpPr>
            <a:spLocks noGrp="1"/>
          </p:cNvSpPr>
          <p:nvPr>
            <p:ph idx="1"/>
          </p:nvPr>
        </p:nvSpPr>
        <p:spPr>
          <a:xfrm>
            <a:off x="6503158" y="649480"/>
            <a:ext cx="4862447" cy="5546047"/>
          </a:xfrm>
        </p:spPr>
        <p:txBody>
          <a:bodyPr anchor="ctr">
            <a:noAutofit/>
          </a:bodyPr>
          <a:lstStyle/>
          <a:p>
            <a:r>
              <a:rPr lang="en-US" sz="1800" dirty="0">
                <a:latin typeface="Times New Roman" panose="02020603050405020304" pitchFamily="18" charset="0"/>
                <a:cs typeface="Times New Roman" panose="02020603050405020304" pitchFamily="18" charset="0"/>
              </a:rPr>
              <a:t>With the use case concepts, we were able to identify and explore various health care standards and terminologies.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de facto terminologies like ICD-10 and SNOMED-CT were thoroughly explored.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most challenging part of this project include deriving accurate terminology and code for the clinical concept.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have understood the concept of semantic gap and the importance of mapping through this project.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has helped us to know the importance of sematic and syntactic interoperability in healthcare.</a:t>
            </a:r>
          </a:p>
        </p:txBody>
      </p:sp>
    </p:spTree>
    <p:extLst>
      <p:ext uri="{BB962C8B-B14F-4D97-AF65-F5344CB8AC3E}">
        <p14:creationId xmlns:p14="http://schemas.microsoft.com/office/powerpoint/2010/main" val="125170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66D28-D68B-9F89-3229-AB0BB534A60A}"/>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Semantic Gap</a:t>
            </a:r>
          </a:p>
        </p:txBody>
      </p:sp>
      <p:sp>
        <p:nvSpPr>
          <p:cNvPr id="3" name="Content Placeholder 2">
            <a:extLst>
              <a:ext uri="{FF2B5EF4-FFF2-40B4-BE49-F238E27FC236}">
                <a16:creationId xmlns:a16="http://schemas.microsoft.com/office/drawing/2014/main" id="{0E959192-581A-F46D-1F78-62378DEE29C4}"/>
              </a:ext>
            </a:extLst>
          </p:cNvPr>
          <p:cNvSpPr>
            <a:spLocks noGrp="1"/>
          </p:cNvSpPr>
          <p:nvPr>
            <p:ph idx="1"/>
          </p:nvPr>
        </p:nvSpPr>
        <p:spPr>
          <a:xfrm>
            <a:off x="1371599" y="1622744"/>
            <a:ext cx="9724031" cy="5100273"/>
          </a:xfrm>
        </p:spPr>
        <p:txBody>
          <a:bodyPr anchor="ctr">
            <a:noAutofit/>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Semantic gap is often appreciated for the terminologies in healthcare which refers to difference in the description of terms which contain same meaning (</a:t>
            </a:r>
            <a:r>
              <a:rPr lang="en-US" sz="1800" b="0" i="0" dirty="0">
                <a:effectLst/>
                <a:latin typeface="Times New Roman" panose="02020603050405020304" pitchFamily="18" charset="0"/>
                <a:cs typeface="Times New Roman" panose="02020603050405020304" pitchFamily="18" charset="0"/>
              </a:rPr>
              <a:t>Schulz et al., 2010</a:t>
            </a:r>
            <a:r>
              <a:rPr lang="en-US" sz="1800" dirty="0">
                <a:latin typeface="Times New Roman" panose="02020603050405020304" pitchFamily="18" charset="0"/>
                <a:cs typeface="Times New Roman" panose="02020603050405020304" pitchFamily="18" charset="0"/>
              </a:rPr>
              <a:t>). This can threaten the syntactic and semantic interoperability.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our use case, we have multiple concepts that have different interpretations in various terminologies.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creates confusion for the interpreter and makes it difficult to choose an accurate and appropriate terminology for the concept.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our use case we have two interpretations for clinical concept smoking with SNOMED-CT and ICD-10.</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intensity of current smoking status is best explained by SNOMED-CT while ICD-10 codes describe the condition as a whole.</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76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050A8D3-87B1-1C1E-906A-82A95FBC7511}"/>
              </a:ext>
            </a:extLst>
          </p:cNvPr>
          <p:cNvSpPr>
            <a:spLocks noGrp="1"/>
          </p:cNvSpPr>
          <p:nvPr>
            <p:ph type="title"/>
          </p:nvPr>
        </p:nvSpPr>
        <p:spPr>
          <a:xfrm>
            <a:off x="1098468" y="885651"/>
            <a:ext cx="3229803" cy="462460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Potential drawbacks</a:t>
            </a:r>
          </a:p>
        </p:txBody>
      </p:sp>
      <p:sp>
        <p:nvSpPr>
          <p:cNvPr id="3" name="Content Placeholder 2">
            <a:extLst>
              <a:ext uri="{FF2B5EF4-FFF2-40B4-BE49-F238E27FC236}">
                <a16:creationId xmlns:a16="http://schemas.microsoft.com/office/drawing/2014/main" id="{F648091A-DB09-77FC-31F7-AFCE82C9BE56}"/>
              </a:ext>
            </a:extLst>
          </p:cNvPr>
          <p:cNvSpPr>
            <a:spLocks noGrp="1"/>
          </p:cNvSpPr>
          <p:nvPr>
            <p:ph idx="1"/>
          </p:nvPr>
        </p:nvSpPr>
        <p:spPr>
          <a:xfrm>
            <a:off x="4978708" y="885651"/>
            <a:ext cx="6525220" cy="5044886"/>
          </a:xfrm>
        </p:spPr>
        <p:txBody>
          <a:bodyPr anchor="ctr">
            <a:noAutofit/>
          </a:bodyPr>
          <a:lstStyle/>
          <a:p>
            <a:r>
              <a:rPr lang="en-US" sz="1800" dirty="0">
                <a:latin typeface="Times New Roman" panose="02020603050405020304" pitchFamily="18" charset="0"/>
                <a:cs typeface="Times New Roman" panose="02020603050405020304" pitchFamily="18" charset="0"/>
              </a:rPr>
              <a:t>The use case has multiple concepts and involves various domains of healthcare like the history, symptoms, diagnosis, procedures and referral involving healthcare workers.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Each entity has a separate standard of choice to be followed and this creates semantic gap when mapped to similar terminology.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also challenged us while choosing the terminology for the clinical concepts.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CPT and LOINC codes used in our project seemed to be less versatile when compared with SNOMED-CT and ICD-10.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Generalizing the terminology of choice for all the clinical concepts was quite cumbersome.</a:t>
            </a:r>
          </a:p>
        </p:txBody>
      </p:sp>
    </p:spTree>
    <p:extLst>
      <p:ext uri="{BB962C8B-B14F-4D97-AF65-F5344CB8AC3E}">
        <p14:creationId xmlns:p14="http://schemas.microsoft.com/office/powerpoint/2010/main" val="311990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emical formulae are written on paper">
            <a:extLst>
              <a:ext uri="{FF2B5EF4-FFF2-40B4-BE49-F238E27FC236}">
                <a16:creationId xmlns:a16="http://schemas.microsoft.com/office/drawing/2014/main" id="{9C88BBA1-70C8-823E-5ECB-0DD085B59FD1}"/>
              </a:ext>
            </a:extLst>
          </p:cNvPr>
          <p:cNvPicPr>
            <a:picLocks noChangeAspect="1"/>
          </p:cNvPicPr>
          <p:nvPr/>
        </p:nvPicPr>
        <p:blipFill rotWithShape="1">
          <a:blip r:embed="rId3">
            <a:duotone>
              <a:prstClr val="black"/>
              <a:schemeClr val="tx2">
                <a:tint val="45000"/>
                <a:satMod val="400000"/>
              </a:schemeClr>
            </a:duotone>
          </a:blip>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8A941EE-4CFA-F5F7-3A69-934BC1D94AA5}"/>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latin typeface="Times New Roman" panose="02020603050405020304" pitchFamily="18" charset="0"/>
                <a:cs typeface="Times New Roman" panose="02020603050405020304" pitchFamily="18" charset="0"/>
              </a:rPr>
              <a:t>Terminology of Choice</a:t>
            </a:r>
          </a:p>
        </p:txBody>
      </p:sp>
      <p:sp>
        <p:nvSpPr>
          <p:cNvPr id="3" name="Content Placeholder 2">
            <a:extLst>
              <a:ext uri="{FF2B5EF4-FFF2-40B4-BE49-F238E27FC236}">
                <a16:creationId xmlns:a16="http://schemas.microsoft.com/office/drawing/2014/main" id="{0C2214BD-7041-5AB8-4D82-5DF59E7569AB}"/>
              </a:ext>
            </a:extLst>
          </p:cNvPr>
          <p:cNvSpPr>
            <a:spLocks noGrp="1"/>
          </p:cNvSpPr>
          <p:nvPr>
            <p:ph idx="1"/>
          </p:nvPr>
        </p:nvSpPr>
        <p:spPr>
          <a:xfrm>
            <a:off x="4050889" y="1924594"/>
            <a:ext cx="6784259" cy="4274593"/>
          </a:xfrm>
        </p:spPr>
        <p:txBody>
          <a:bodyPr>
            <a:noAutofit/>
          </a:bodyPr>
          <a:lstStyle/>
          <a:p>
            <a:r>
              <a:rPr lang="en-US" sz="1800" dirty="0">
                <a:latin typeface="Times New Roman" panose="02020603050405020304" pitchFamily="18" charset="0"/>
                <a:cs typeface="Times New Roman" panose="02020603050405020304" pitchFamily="18" charset="0"/>
              </a:rPr>
              <a:t>It is still debatable to generalize a single terminology for all the clinical concepts in the case study.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SNOMED-CT and ICD-10 were broadly used to describe most of the concepts. So, we have concluded these terminologies to be the choice of our use case.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each clinical concept, we have chosen the terminology that is globally accepted and justified by the literature review.</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have also used CPT and LOINC terminologies for concepts like Chest-X Ray as the proof and description provided by them best suited the clinical concept in our use case.</a:t>
            </a:r>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947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625B5-D952-602F-EC61-342214010B1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Wrap Up</a:t>
            </a:r>
          </a:p>
        </p:txBody>
      </p:sp>
      <p:sp>
        <p:nvSpPr>
          <p:cNvPr id="3" name="Content Placeholder 2">
            <a:extLst>
              <a:ext uri="{FF2B5EF4-FFF2-40B4-BE49-F238E27FC236}">
                <a16:creationId xmlns:a16="http://schemas.microsoft.com/office/drawing/2014/main" id="{7F468E71-7EED-38BF-37F6-8B376F4948B3}"/>
              </a:ext>
            </a:extLst>
          </p:cNvPr>
          <p:cNvSpPr>
            <a:spLocks noGrp="1"/>
          </p:cNvSpPr>
          <p:nvPr>
            <p:ph idx="1"/>
          </p:nvPr>
        </p:nvSpPr>
        <p:spPr>
          <a:xfrm>
            <a:off x="4810259" y="649480"/>
            <a:ext cx="6555347" cy="5794863"/>
          </a:xfrm>
        </p:spPr>
        <p:txBody>
          <a:bodyPr anchor="ctr">
            <a:noAutofit/>
          </a:bodyPr>
          <a:lstStyle/>
          <a:p>
            <a:r>
              <a:rPr lang="en-US" sz="1800" dirty="0">
                <a:latin typeface="Times New Roman" panose="02020603050405020304" pitchFamily="18" charset="0"/>
                <a:cs typeface="Times New Roman" panose="02020603050405020304" pitchFamily="18" charset="0"/>
              </a:rPr>
              <a:t>We as the team of The Coder Group worked collaboratively in learning and exploring the standards and terminologies in healthcare.</a:t>
            </a:r>
          </a:p>
          <a:p>
            <a:pPr marL="0" indent="0">
              <a:buNone/>
            </a:pP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This project helped to gain knowledge on real world cases and documenting suitable terminology used to define these cases.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Various standards in the healthcare exposed through this project aided us to understand how interoperability works in healthcare.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Mapping various terminologies are well understood.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need and importance of CDA mock-ups are well understood and interpreted by the team.</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a nutshell, working on the project, we have enjoyed and educated ourselves with the abundance of knowledge and skills in various healthcare terminologies and standards.</a:t>
            </a:r>
          </a:p>
        </p:txBody>
      </p:sp>
    </p:spTree>
    <p:extLst>
      <p:ext uri="{BB962C8B-B14F-4D97-AF65-F5344CB8AC3E}">
        <p14:creationId xmlns:p14="http://schemas.microsoft.com/office/powerpoint/2010/main" val="336346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BAFA0-C5E6-D667-74E1-69CFA5485EBB}"/>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E12CDF4-B9CD-452E-B69D-59333DBCB69F}"/>
              </a:ext>
            </a:extLst>
          </p:cNvPr>
          <p:cNvSpPr>
            <a:spLocks noGrp="1"/>
          </p:cNvSpPr>
          <p:nvPr>
            <p:ph idx="1"/>
          </p:nvPr>
        </p:nvSpPr>
        <p:spPr>
          <a:xfrm>
            <a:off x="1233982" y="1734664"/>
            <a:ext cx="9724031" cy="4972721"/>
          </a:xfrm>
        </p:spPr>
        <p:txBody>
          <a:bodyPr anchor="ctr">
            <a:noAutofit/>
          </a:bodyPr>
          <a:lstStyle/>
          <a:p>
            <a:pPr marL="0" indent="0">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 Centers for Disease Control and Prevention. (2022, August 12).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Age - Health, United States, 2020-2021</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https://www.cdc.gov/nchs/hus/sources-definitions/age.htm</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2. Centers for Medicare &amp; Medicaid Services. (2021, December 1).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Quality Measures &amp; You: Clinicians</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https://www.cms.gov/Medicare/Quality-Initiatives-Patient-Assessment-Instruments/MMS/QMY-Clinicians#:~:text=Clinicians%20are%20those%20who%20provide,as%20ordered%20by%20another%20clinician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600" i="1" dirty="0" err="1">
                <a:latin typeface="Times New Roman" panose="02020603050405020304" pitchFamily="18" charset="0"/>
                <a:ea typeface="Times New Roman" panose="02020603050405020304" pitchFamily="18" charset="0"/>
                <a:cs typeface="Times New Roman" panose="02020603050405020304" pitchFamily="18" charset="0"/>
              </a:rPr>
              <a:t>C</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madocs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Coding corner: CPT reporting for preventive medicine services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(n.d.).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https://www.cmadocs.org/newsroom/news/view/ArticleId/27840/Coding-Corner-CPT-reporting-for-preventive-medicine-services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D'Amore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Bouhaddou</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O., Mitchell, S., Li, C., Leftwich, R., Turner, 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Rahn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 Donahue, M., &amp;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Nebeker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J. (2018). Interoperability progress and remaining data quality barriers of certified health information technologies.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AMIA ... Annual Symposium Proceedings. AMIA Symposium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2018</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358–367.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https://pubmed-ncbi-nlm-nih-gov.proxy.ulib.uits.iu.edu/30815075/</a:t>
            </a:r>
            <a:endPar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5. Health Information and Management Systems Society [HIMSS]. (2019). </a:t>
            </a:r>
            <a:r>
              <a:rPr lang="en-US" sz="1600" i="1" dirty="0">
                <a:latin typeface="Times New Roman" panose="02020603050405020304" pitchFamily="18" charset="0"/>
                <a:cs typeface="Times New Roman" panose="02020603050405020304" pitchFamily="18" charset="0"/>
              </a:rPr>
              <a:t>Who we are? </a:t>
            </a:r>
            <a:r>
              <a:rPr lang="en-US" sz="1600" dirty="0">
                <a:latin typeface="Times New Roman" panose="02020603050405020304" pitchFamily="18" charset="0"/>
                <a:cs typeface="Times New Roman" panose="02020603050405020304" pitchFamily="18" charset="0"/>
              </a:rPr>
              <a:t>https://</a:t>
            </a:r>
            <a:r>
              <a:rPr lang="en-US" sz="1600" dirty="0" err="1">
                <a:latin typeface="Times New Roman" panose="02020603050405020304" pitchFamily="18" charset="0"/>
                <a:cs typeface="Times New Roman" panose="02020603050405020304" pitchFamily="18" charset="0"/>
              </a:rPr>
              <a:t>www.himss.org</a:t>
            </a:r>
            <a:r>
              <a:rPr lang="en-US" sz="1600" dirty="0">
                <a:latin typeface="Times New Roman" panose="02020603050405020304" pitchFamily="18" charset="0"/>
                <a:cs typeface="Times New Roman" panose="02020603050405020304" pitchFamily="18" charset="0"/>
              </a:rPr>
              <a:t>/who-we-are</a:t>
            </a:r>
            <a:endParaRPr lang="en-US" sz="1600" u="sng"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11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8B51-D1FA-1DDE-F494-CA5E5834E66D}"/>
              </a:ext>
            </a:extLst>
          </p:cNvPr>
          <p:cNvSpPr>
            <a:spLocks noGrp="1"/>
          </p:cNvSpPr>
          <p:nvPr>
            <p:ph type="title"/>
          </p:nvPr>
        </p:nvSpPr>
        <p:spPr>
          <a:xfrm>
            <a:off x="1913468" y="365125"/>
            <a:ext cx="9440332" cy="1325563"/>
          </a:xfrm>
        </p:spPr>
        <p:txBody>
          <a:bodyPr>
            <a:normAutofit/>
          </a:bodyPr>
          <a:lstStyle/>
          <a:p>
            <a:r>
              <a:rPr lang="en-US" sz="5400" dirty="0">
                <a:latin typeface="Times New Roman" panose="02020603050405020304" pitchFamily="18" charset="0"/>
                <a:cs typeface="Times New Roman" panose="02020603050405020304" pitchFamily="18" charset="0"/>
              </a:rPr>
              <a:t>TABLE OF CONTENTS:</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ooks">
            <a:extLst>
              <a:ext uri="{FF2B5EF4-FFF2-40B4-BE49-F238E27FC236}">
                <a16:creationId xmlns:a16="http://schemas.microsoft.com/office/drawing/2014/main" id="{DDE14032-1059-3A50-66F5-832A5CA474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4F1AF070-1712-C09C-E5FE-ABC973AC3888}"/>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sz="2600" dirty="0">
                <a:latin typeface="Times New Roman" panose="02020603050405020304" pitchFamily="18" charset="0"/>
                <a:cs typeface="Times New Roman" panose="02020603050405020304" pitchFamily="18" charset="0"/>
              </a:rPr>
              <a:t>Use Case</a:t>
            </a:r>
          </a:p>
          <a:p>
            <a:pPr marL="514350" indent="-514350">
              <a:buAutoNum type="arabicPeriod"/>
            </a:pPr>
            <a:r>
              <a:rPr lang="en-US" sz="2600" dirty="0">
                <a:latin typeface="Times New Roman" panose="02020603050405020304" pitchFamily="18" charset="0"/>
                <a:cs typeface="Times New Roman" panose="02020603050405020304" pitchFamily="18" charset="0"/>
              </a:rPr>
              <a:t>Terminologies &amp; Ontologies</a:t>
            </a:r>
          </a:p>
          <a:p>
            <a:pPr marL="514350" indent="-514350">
              <a:buAutoNum type="arabicPeriod"/>
            </a:pPr>
            <a:r>
              <a:rPr lang="en-US" sz="2600" dirty="0">
                <a:latin typeface="Times New Roman" panose="02020603050405020304" pitchFamily="18" charset="0"/>
                <a:cs typeface="Times New Roman" panose="02020603050405020304" pitchFamily="18" charset="0"/>
              </a:rPr>
              <a:t>Clinical terminologies identified in our use case</a:t>
            </a:r>
          </a:p>
          <a:p>
            <a:pPr marL="514350" indent="-514350">
              <a:buAutoNum type="arabicPeriod"/>
            </a:pPr>
            <a:r>
              <a:rPr lang="en-US" sz="2600" dirty="0">
                <a:latin typeface="Times New Roman" panose="02020603050405020304" pitchFamily="18" charset="0"/>
                <a:cs typeface="Times New Roman" panose="02020603050405020304" pitchFamily="18" charset="0"/>
              </a:rPr>
              <a:t>Clinical concepts in the use case</a:t>
            </a:r>
          </a:p>
          <a:p>
            <a:pPr marL="514350" indent="-514350">
              <a:buAutoNum type="arabicPeriod"/>
            </a:pPr>
            <a:r>
              <a:rPr lang="en-US" sz="2600" dirty="0">
                <a:latin typeface="Times New Roman" panose="02020603050405020304" pitchFamily="18" charset="0"/>
                <a:cs typeface="Times New Roman" panose="02020603050405020304" pitchFamily="18" charset="0"/>
              </a:rPr>
              <a:t>Lessons learnt</a:t>
            </a:r>
          </a:p>
          <a:p>
            <a:pPr marL="514350" indent="-514350">
              <a:buAutoNum type="arabicPeriod"/>
            </a:pPr>
            <a:r>
              <a:rPr lang="en-US" sz="2600" dirty="0">
                <a:latin typeface="Times New Roman" panose="02020603050405020304" pitchFamily="18" charset="0"/>
                <a:cs typeface="Times New Roman" panose="02020603050405020304" pitchFamily="18" charset="0"/>
              </a:rPr>
              <a:t>Potential drawbacks </a:t>
            </a:r>
          </a:p>
          <a:p>
            <a:pPr marL="514350" indent="-514350">
              <a:buAutoNum type="arabicPeriod"/>
            </a:pPr>
            <a:r>
              <a:rPr lang="en-US" sz="2600" dirty="0">
                <a:latin typeface="Times New Roman" panose="02020603050405020304" pitchFamily="18" charset="0"/>
                <a:cs typeface="Times New Roman" panose="02020603050405020304" pitchFamily="18" charset="0"/>
              </a:rPr>
              <a:t>Terminology of choice</a:t>
            </a:r>
          </a:p>
          <a:p>
            <a:pPr marL="514350" indent="-514350">
              <a:buAutoNum type="arabicPeriod"/>
            </a:pPr>
            <a:r>
              <a:rPr lang="en-US" sz="2600" dirty="0">
                <a:latin typeface="Times New Roman" panose="02020603050405020304" pitchFamily="18" charset="0"/>
                <a:cs typeface="Times New Roman" panose="02020603050405020304" pitchFamily="18" charset="0"/>
              </a:rPr>
              <a:t>Wrap up</a:t>
            </a:r>
          </a:p>
          <a:p>
            <a:pPr marL="514350" indent="-514350">
              <a:buAutoNum type="arabicPeriod"/>
            </a:pPr>
            <a:r>
              <a:rPr lang="en-US" sz="2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46644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A959C9-55F0-1F1E-47B1-13F864961DD2}"/>
              </a:ext>
            </a:extLst>
          </p:cNvPr>
          <p:cNvSpPr>
            <a:spLocks noGrp="1"/>
          </p:cNvSpPr>
          <p:nvPr>
            <p:ph idx="1"/>
          </p:nvPr>
        </p:nvSpPr>
        <p:spPr>
          <a:xfrm>
            <a:off x="1233982" y="1849980"/>
            <a:ext cx="9724031" cy="4755471"/>
          </a:xfrm>
        </p:spPr>
        <p:txBody>
          <a:bodyPr anchor="ctr">
            <a:noAutofit/>
          </a:bodyPr>
          <a:lstStyle/>
          <a:p>
            <a:pPr marL="0" indent="0">
              <a:spcBef>
                <a:spcPts val="0"/>
              </a:spcBef>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6</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Lougheed, M. D., Thomas, N. J., Wasilewski, N. V.,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Morra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 H., &amp; Minard, J. P. (2017). Use  of SNOMED CT® and LOINC® to standardize terminology for Primary Care Asthma  Electronic Health Records. Journal of Asthma, 55(6), 629–639.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https://doi.org/10.1080/02770903.2017.1362424</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7</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Mayo Clinic. (2020a).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Cough. </a:t>
            </a:r>
            <a:r>
              <a:rPr lang="en-US" sz="1600" i="1"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https://www.mayoclinic.org/symptoms/cough/basics/definition/sym-20050846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8</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Mayo Clinic. (2020b).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Shortness of Breath.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https://www.mayoclinic.org/symptoms/shortness-of-breath/basics/definition/sym-20050890</a:t>
            </a:r>
            <a:endPar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endParaRPr lang="en-US" sz="1600" u="sng"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ea typeface="Times New Roman" panose="02020603050405020304" pitchFamily="18" charset="0"/>
              </a:rPr>
              <a:t>9</a:t>
            </a:r>
            <a:r>
              <a:rPr lang="en-US" sz="1600" dirty="0">
                <a:effectLst/>
                <a:latin typeface="Times New Roman" panose="02020603050405020304" pitchFamily="18" charset="0"/>
                <a:ea typeface="Times New Roman" panose="02020603050405020304" pitchFamily="18" charset="0"/>
              </a:rPr>
              <a:t>. Mayo Clinic. (2022, May 18). </a:t>
            </a:r>
            <a:r>
              <a:rPr lang="en-US" sz="1600" i="1" dirty="0">
                <a:effectLst/>
                <a:latin typeface="Times New Roman" panose="02020603050405020304" pitchFamily="18" charset="0"/>
                <a:ea typeface="Times New Roman" panose="02020603050405020304" pitchFamily="18" charset="0"/>
              </a:rPr>
              <a:t>Alcohol use disorder</a:t>
            </a:r>
            <a:r>
              <a:rPr lang="en-US" sz="1600" dirty="0">
                <a:effectLst/>
                <a:latin typeface="Times New Roman" panose="02020603050405020304" pitchFamily="18" charset="0"/>
                <a:ea typeface="Times New Roman" panose="02020603050405020304" pitchFamily="18" charset="0"/>
              </a:rPr>
              <a:t>. https://</a:t>
            </a:r>
            <a:r>
              <a:rPr lang="en-US" sz="1600" dirty="0" err="1">
                <a:effectLst/>
                <a:latin typeface="Times New Roman" panose="02020603050405020304" pitchFamily="18" charset="0"/>
                <a:ea typeface="Times New Roman" panose="02020603050405020304" pitchFamily="18" charset="0"/>
              </a:rPr>
              <a:t>www.mayoclinic.org</a:t>
            </a:r>
            <a:r>
              <a:rPr lang="en-US" sz="1600" dirty="0">
                <a:effectLst/>
                <a:latin typeface="Times New Roman" panose="02020603050405020304" pitchFamily="18" charset="0"/>
                <a:ea typeface="Times New Roman" panose="02020603050405020304" pitchFamily="18" charset="0"/>
              </a:rPr>
              <a:t>/diseases-conditions/alcohol-use-disorder/symptoms-causes/syc-20369243</a:t>
            </a:r>
          </a:p>
          <a:p>
            <a:pPr marL="0" marR="0" indent="0">
              <a:spcBef>
                <a:spcPts val="0"/>
              </a:spcBef>
              <a:spcAft>
                <a:spcPts val="0"/>
              </a:spcAft>
              <a:buNone/>
            </a:pPr>
            <a:endParaRPr lang="en-US" sz="1600" u="sng"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10</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Melton, G. B., Raman, N., Chen, E. S., Sarkar, I. 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Pakhomov</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 &amp; Madoff, R. D. (2010).  Evaluation of family history information within clinical documents and adequacy of HL7 clinical statement and clinical genomics family history models for its representation: A case report.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Journal of the American Medical Informatics Association: JAMIA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17</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(3),  337–340.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https://doi.org/10.1136/jamia.2009.002238</a:t>
            </a:r>
            <a:endPar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600" dirty="0">
                <a:latin typeface="Times New Roman" panose="02020603050405020304" pitchFamily="18" charset="0"/>
                <a:cs typeface="Times New Roman" panose="02020603050405020304" pitchFamily="18" charset="0"/>
              </a:rPr>
              <a:t>11</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Monestime</a:t>
            </a:r>
            <a:r>
              <a:rPr lang="en-US" sz="1600" b="0" i="0" dirty="0">
                <a:effectLst/>
                <a:latin typeface="Times New Roman" panose="02020603050405020304" pitchFamily="18" charset="0"/>
                <a:cs typeface="Times New Roman" panose="02020603050405020304" pitchFamily="18" charset="0"/>
              </a:rPr>
              <a:t>, J. P., Mayer, R. W., &amp; Blackwood, A. (2019). Analyzing the ICD-10-CM Transition and Post-implementation Stages: A Public Health Institution Case Study. </a:t>
            </a:r>
            <a:r>
              <a:rPr lang="en-US" sz="1600" b="0" i="1" dirty="0">
                <a:effectLst/>
                <a:latin typeface="Times New Roman" panose="02020603050405020304" pitchFamily="18" charset="0"/>
                <a:cs typeface="Times New Roman" panose="02020603050405020304" pitchFamily="18" charset="0"/>
              </a:rPr>
              <a:t>Perspectives in health information management</a:t>
            </a:r>
            <a:r>
              <a:rPr lang="en-US" sz="1600" b="0" i="0" dirty="0">
                <a:effectLst/>
                <a:latin typeface="Times New Roman" panose="02020603050405020304" pitchFamily="18" charset="0"/>
                <a:cs typeface="Times New Roman" panose="02020603050405020304" pitchFamily="18" charset="0"/>
              </a:rPr>
              <a:t>, </a:t>
            </a:r>
            <a:r>
              <a:rPr lang="en-US" sz="1600" b="0" i="1" dirty="0">
                <a:effectLst/>
                <a:latin typeface="Times New Roman" panose="02020603050405020304" pitchFamily="18" charset="0"/>
                <a:cs typeface="Times New Roman" panose="02020603050405020304" pitchFamily="18" charset="0"/>
              </a:rPr>
              <a:t>16</a:t>
            </a:r>
            <a:r>
              <a:rPr lang="en-US" sz="1600" b="0" i="0" dirty="0">
                <a:effectLst/>
                <a:latin typeface="Times New Roman" panose="02020603050405020304" pitchFamily="18" charset="0"/>
                <a:cs typeface="Times New Roman" panose="02020603050405020304" pitchFamily="18" charset="0"/>
              </a:rPr>
              <a:t>(Spring), 1a.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spcBef>
                <a:spcPts val="0"/>
              </a:spcBef>
              <a:spcAft>
                <a:spcPts val="0"/>
              </a:spcAft>
              <a:buNone/>
            </a:pPr>
            <a:endPar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rtl="0">
              <a:spcBef>
                <a:spcPts val="1200"/>
              </a:spcBef>
              <a:spcAft>
                <a:spcPts val="0"/>
              </a:spcAft>
              <a:buNone/>
            </a:pPr>
            <a:endParaRPr lang="en-US" sz="1600" dirty="0">
              <a:highlight>
                <a:srgbClr val="FFFFFF"/>
              </a:highlight>
              <a:latin typeface="Times New Roman" panose="02020603050405020304" pitchFamily="18" charset="0"/>
              <a:ea typeface="Arial"/>
              <a:cs typeface="Times New Roman" panose="02020603050405020304" pitchFamily="18" charset="0"/>
              <a:sym typeface="Arial"/>
            </a:endParaRPr>
          </a:p>
          <a:p>
            <a:pPr marL="0" marR="0" indent="0">
              <a:spcBef>
                <a:spcPts val="0"/>
              </a:spcBef>
              <a:spcAft>
                <a:spcPts val="0"/>
              </a:spcAft>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96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3D3024-AA75-67BD-8E55-2B3A52B6A3D0}"/>
              </a:ext>
            </a:extLst>
          </p:cNvPr>
          <p:cNvSpPr>
            <a:spLocks noGrp="1"/>
          </p:cNvSpPr>
          <p:nvPr>
            <p:ph idx="1"/>
          </p:nvPr>
        </p:nvSpPr>
        <p:spPr>
          <a:xfrm>
            <a:off x="1371599" y="1785258"/>
            <a:ext cx="9724031" cy="4859382"/>
          </a:xfrm>
        </p:spPr>
        <p:txBody>
          <a:bodyPr anchor="ctr">
            <a:normAutofit/>
          </a:bodyPr>
          <a:lstStyle/>
          <a:p>
            <a:pPr marL="0" marR="0" indent="0">
              <a:spcBef>
                <a:spcPts val="0"/>
              </a:spcBef>
              <a:spcAft>
                <a:spcPts val="0"/>
              </a:spcAft>
              <a:buNone/>
            </a:pPr>
            <a:r>
              <a:rPr lang="en-US" sz="1600" b="0" dirty="0">
                <a:effectLst/>
                <a:latin typeface="Times New Roman" panose="02020603050405020304" pitchFamily="18" charset="0"/>
                <a:cs typeface="Times New Roman" panose="02020603050405020304" pitchFamily="18" charset="0"/>
              </a:rPr>
              <a:t>12</a:t>
            </a:r>
            <a:r>
              <a:rPr lang="en-US" sz="1600" b="0" i="1" dirty="0">
                <a:effectLst/>
                <a:latin typeface="Times New Roman" panose="02020603050405020304" pitchFamily="18" charset="0"/>
                <a:cs typeface="Times New Roman" panose="02020603050405020304" pitchFamily="18" charset="0"/>
              </a:rPr>
              <a:t>. NCI Dictionary of Cancer Terms</a:t>
            </a:r>
            <a:r>
              <a:rPr lang="en-US" sz="1600" b="0" i="0" dirty="0">
                <a:effectLst/>
                <a:latin typeface="Times New Roman" panose="02020603050405020304" pitchFamily="18" charset="0"/>
                <a:cs typeface="Times New Roman" panose="02020603050405020304" pitchFamily="18" charset="0"/>
              </a:rPr>
              <a:t>. (n.d.). National Cancer Institute. https://</a:t>
            </a:r>
            <a:r>
              <a:rPr lang="en-US" sz="1600" b="0" i="0" dirty="0" err="1">
                <a:effectLst/>
                <a:latin typeface="Times New Roman" panose="02020603050405020304" pitchFamily="18" charset="0"/>
                <a:cs typeface="Times New Roman" panose="02020603050405020304" pitchFamily="18" charset="0"/>
              </a:rPr>
              <a:t>www.cancer.gov</a:t>
            </a:r>
            <a:r>
              <a:rPr lang="en-US" sz="1600" b="0" i="0" dirty="0">
                <a:effectLst/>
                <a:latin typeface="Times New Roman" panose="02020603050405020304" pitchFamily="18" charset="0"/>
                <a:cs typeface="Times New Roman" panose="02020603050405020304" pitchFamily="18" charset="0"/>
              </a:rPr>
              <a:t>/publications/dictionaries/cancer-terms/def/medical-history</a:t>
            </a:r>
          </a:p>
          <a:p>
            <a:pPr marL="0" marR="0" indent="0">
              <a:spcBef>
                <a:spcPts val="0"/>
              </a:spcBef>
              <a:spcAft>
                <a:spcPts val="0"/>
              </a:spcAft>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13.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O'Malley, K. J., Cook, K. F., Price, M. D.,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Wildes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K. R., Hurdle, J. F., &amp; Ashton, C. M. (2005). Measuring diagnoses: ICD code accuracy.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Health Services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R</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esearch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40(5 Pt 2), 1620– 1639. </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https://doi.org/10.1111/j.1475-6773.2005.00444.x</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47625" indent="0">
              <a:spcBef>
                <a:spcPts val="0"/>
              </a:spcBef>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7625" indent="0">
              <a:spcBef>
                <a:spcPts val="0"/>
              </a:spcBef>
              <a:spcAft>
                <a:spcPts val="0"/>
              </a:spcAft>
              <a:buNone/>
            </a:pPr>
            <a:r>
              <a:rPr lang="en-US" sz="1600" b="0" i="0" dirty="0">
                <a:effectLst/>
                <a:latin typeface="Times New Roman" panose="02020603050405020304" pitchFamily="18" charset="0"/>
                <a:cs typeface="Times New Roman" panose="02020603050405020304" pitchFamily="18" charset="0"/>
              </a:rPr>
              <a:t>15. Schulz, S., Schober, D., Daniel, C., &amp; </a:t>
            </a:r>
            <a:r>
              <a:rPr lang="en-US" sz="1600" b="0" i="0" dirty="0" err="1">
                <a:effectLst/>
                <a:latin typeface="Times New Roman" panose="02020603050405020304" pitchFamily="18" charset="0"/>
                <a:cs typeface="Times New Roman" panose="02020603050405020304" pitchFamily="18" charset="0"/>
              </a:rPr>
              <a:t>Jaulent</a:t>
            </a:r>
            <a:r>
              <a:rPr lang="en-US" sz="1600" b="0" i="0" dirty="0">
                <a:effectLst/>
                <a:latin typeface="Times New Roman" panose="02020603050405020304" pitchFamily="18" charset="0"/>
                <a:cs typeface="Times New Roman" panose="02020603050405020304" pitchFamily="18" charset="0"/>
              </a:rPr>
              <a:t>, M. C. (2010). Bridging the semantics gap between terminologies, ontologies, and information models. </a:t>
            </a:r>
            <a:r>
              <a:rPr lang="en-US" sz="1600" b="0" i="1" dirty="0">
                <a:effectLst/>
                <a:latin typeface="Times New Roman" panose="02020603050405020304" pitchFamily="18" charset="0"/>
                <a:cs typeface="Times New Roman" panose="02020603050405020304" pitchFamily="18" charset="0"/>
              </a:rPr>
              <a:t>Studies in Health </a:t>
            </a:r>
            <a:r>
              <a:rPr lang="en-US" sz="1600" i="1" dirty="0">
                <a:latin typeface="Times New Roman" panose="02020603050405020304" pitchFamily="18" charset="0"/>
                <a:cs typeface="Times New Roman" panose="02020603050405020304" pitchFamily="18" charset="0"/>
              </a:rPr>
              <a:t>T</a:t>
            </a:r>
            <a:r>
              <a:rPr lang="en-US" sz="1600" b="0" i="1" dirty="0">
                <a:effectLst/>
                <a:latin typeface="Times New Roman" panose="02020603050405020304" pitchFamily="18" charset="0"/>
                <a:cs typeface="Times New Roman" panose="02020603050405020304" pitchFamily="18" charset="0"/>
              </a:rPr>
              <a:t>echnology and Informatics</a:t>
            </a:r>
            <a:r>
              <a:rPr lang="en-US" sz="1600" b="0" i="0" dirty="0">
                <a:effectLst/>
                <a:latin typeface="Times New Roman" panose="02020603050405020304" pitchFamily="18" charset="0"/>
                <a:cs typeface="Times New Roman" panose="02020603050405020304" pitchFamily="18" charset="0"/>
              </a:rPr>
              <a:t>, </a:t>
            </a:r>
            <a:r>
              <a:rPr lang="en-US" sz="1600" b="0" i="1" dirty="0">
                <a:effectLst/>
                <a:latin typeface="Times New Roman" panose="02020603050405020304" pitchFamily="18" charset="0"/>
                <a:cs typeface="Times New Roman" panose="02020603050405020304" pitchFamily="18" charset="0"/>
              </a:rPr>
              <a:t>160</a:t>
            </a:r>
            <a:r>
              <a:rPr lang="en-US" sz="1600" b="0" i="0" dirty="0">
                <a:effectLst/>
                <a:latin typeface="Times New Roman" panose="02020603050405020304" pitchFamily="18" charset="0"/>
                <a:cs typeface="Times New Roman" panose="02020603050405020304" pitchFamily="18" charset="0"/>
              </a:rPr>
              <a:t>(Pt 2), 1000–1004</a:t>
            </a:r>
          </a:p>
          <a:p>
            <a:pPr marL="0" marR="47625" indent="0">
              <a:spcBef>
                <a:spcPts val="0"/>
              </a:spcBef>
              <a:spcAft>
                <a:spcPts val="0"/>
              </a:spcAft>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16</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Steindel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S. J. (2012). A Comparison between a SNOMED CT Problem List and the ICD-10- CM/PCS HIPAA Code Sets.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Perspectives in Health Information Management / AHIMA, American Health Information Management Association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(Winter), 1b.</a:t>
            </a:r>
          </a:p>
          <a:p>
            <a:pPr marL="0" marR="1651000" lvl="0" indent="0" rtl="0">
              <a:spcBef>
                <a:spcPts val="1200"/>
              </a:spcBef>
              <a:spcAft>
                <a:spcPts val="0"/>
              </a:spcAft>
              <a:buNone/>
            </a:pPr>
            <a:r>
              <a:rPr lang="en-US" sz="1600" b="0" i="0" dirty="0">
                <a:effectLst/>
                <a:latin typeface="Times New Roman" panose="02020603050405020304" pitchFamily="18" charset="0"/>
                <a:cs typeface="Times New Roman" panose="02020603050405020304" pitchFamily="18" charset="0"/>
              </a:rPr>
              <a:t>18. Yeh, C. Y., Peng, S. J., Yang, H. C., Islam, M., Poly, T. N., Hsu, C. Y., Huff, S. M., Chen, H. C., &amp; Lin, M. C. (2021). Logical Observation Identifiers Names and Codes (LOINC</a:t>
            </a:r>
            <a:r>
              <a:rPr lang="en-US" sz="1600" b="0" i="0" baseline="3000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Applied to Microbiology: A National Laboratory Mapping Experience in Taiwan. </a:t>
            </a:r>
            <a:r>
              <a:rPr lang="en-US" sz="1600" b="0" i="1" dirty="0">
                <a:effectLst/>
                <a:latin typeface="Times New Roman" panose="02020603050405020304" pitchFamily="18" charset="0"/>
                <a:cs typeface="Times New Roman" panose="02020603050405020304" pitchFamily="18" charset="0"/>
              </a:rPr>
              <a:t>Diagnostics (Basel, Switzerland)</a:t>
            </a:r>
            <a:r>
              <a:rPr lang="en-US" sz="1600" b="0" i="0" dirty="0">
                <a:effectLst/>
                <a:latin typeface="Times New Roman" panose="02020603050405020304" pitchFamily="18" charset="0"/>
                <a:cs typeface="Times New Roman" panose="02020603050405020304" pitchFamily="18" charset="0"/>
              </a:rPr>
              <a:t>, </a:t>
            </a:r>
            <a:r>
              <a:rPr lang="en-US" sz="1600" b="0" i="1" dirty="0">
                <a:effectLst/>
                <a:latin typeface="Times New Roman" panose="02020603050405020304" pitchFamily="18" charset="0"/>
                <a:cs typeface="Times New Roman" panose="02020603050405020304" pitchFamily="18" charset="0"/>
              </a:rPr>
              <a:t>11</a:t>
            </a:r>
            <a:r>
              <a:rPr lang="en-US" sz="1600" b="0" i="0" dirty="0">
                <a:effectLst/>
                <a:latin typeface="Times New Roman" panose="02020603050405020304" pitchFamily="18" charset="0"/>
                <a:cs typeface="Times New Roman" panose="02020603050405020304" pitchFamily="18" charset="0"/>
              </a:rPr>
              <a:t>(9), 1564. https://</a:t>
            </a:r>
            <a:r>
              <a:rPr lang="en-US" sz="1600" b="0" i="0" dirty="0" err="1">
                <a:effectLst/>
                <a:latin typeface="Times New Roman" panose="02020603050405020304" pitchFamily="18" charset="0"/>
                <a:cs typeface="Times New Roman" panose="02020603050405020304" pitchFamily="18" charset="0"/>
              </a:rPr>
              <a:t>doi-org.proxy.ulib.uits.iu.edu</a:t>
            </a:r>
            <a:r>
              <a:rPr lang="en-US" sz="1600" b="0" i="0" dirty="0">
                <a:effectLst/>
                <a:latin typeface="Times New Roman" panose="02020603050405020304" pitchFamily="18" charset="0"/>
                <a:cs typeface="Times New Roman" panose="02020603050405020304" pitchFamily="18" charset="0"/>
              </a:rPr>
              <a:t>/10.3390/diagnostics11091564</a:t>
            </a:r>
            <a:endParaRPr lang="en-US" sz="1600" dirty="0">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189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6B9-80F4-043E-E998-D342551D08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References</a:t>
            </a:r>
          </a:p>
        </p:txBody>
      </p:sp>
      <p:sp>
        <p:nvSpPr>
          <p:cNvPr id="3" name="Content Placeholder 2">
            <a:extLst>
              <a:ext uri="{FF2B5EF4-FFF2-40B4-BE49-F238E27FC236}">
                <a16:creationId xmlns:a16="http://schemas.microsoft.com/office/drawing/2014/main" id="{0312BDF5-9CD6-30E7-DCFE-D6A753698CBD}"/>
              </a:ext>
            </a:extLst>
          </p:cNvPr>
          <p:cNvSpPr>
            <a:spLocks noGrp="1"/>
          </p:cNvSpPr>
          <p:nvPr>
            <p:ph idx="1"/>
          </p:nvPr>
        </p:nvSpPr>
        <p:spPr/>
        <p:txBody>
          <a:bodyPr>
            <a:normAutofit/>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American Medical Association. (n.d.).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CPT® (Current Procedural Terminology).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https://www.ama-assn.org/amaone/cpt-current-procedural-terminology</a:t>
            </a:r>
            <a:endPar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Covetus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(2019).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Healthcare Standards Overview: HL7, FHIR, DICOM, CCD, ICD-9, ICD-10.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https://www.covetus.com/blog/healthcare-standards-overview-hl7-fhir-dicom-ccd-icd-9-icd-10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82804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Mayo Clinic. (2022, May 18).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Alcohol use disorder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https://www.mayoclinic.org/diseases-conditions/alcohol-use-disorder/symptoms-causes/syc-20369243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Regenstrief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Institute. (2022, October 28).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New collaboration agreement between SNOMED International and LOINC® from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Regenstrief</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pivotal step to enhance interoperability, health information exchange around the world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https://www.regenstrief.org/article/snomed-loinc-agreement-will-enhance-global-health-data-interoperability/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Swanson, N. (2020, July 8).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ICD-10 Updates Include New COVID-19 Code.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https://leader.pubs.asha.org/do/10.1044/2020-0708-icd10-covid-diagnosis/full/</a:t>
            </a:r>
            <a:endPar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38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 whiteboard&#10;&#10;Description automatically generated">
            <a:extLst>
              <a:ext uri="{FF2B5EF4-FFF2-40B4-BE49-F238E27FC236}">
                <a16:creationId xmlns:a16="http://schemas.microsoft.com/office/drawing/2014/main" id="{00C8A52D-986E-C314-63B7-241E4F7A6B41}"/>
              </a:ext>
            </a:extLst>
          </p:cNvPr>
          <p:cNvPicPr>
            <a:picLocks noGrp="1" noChangeAspect="1"/>
          </p:cNvPicPr>
          <p:nvPr>
            <p:ph idx="1"/>
          </p:nvPr>
        </p:nvPicPr>
        <p:blipFill>
          <a:blip r:embed="rId2"/>
          <a:stretch>
            <a:fillRect/>
          </a:stretch>
        </p:blipFill>
        <p:spPr>
          <a:xfrm>
            <a:off x="587828" y="374646"/>
            <a:ext cx="11277600" cy="5807964"/>
          </a:xfrm>
          <a:prstGeom prst="rect">
            <a:avLst/>
          </a:prstGeom>
        </p:spPr>
      </p:pic>
      <p:sp>
        <p:nvSpPr>
          <p:cNvPr id="8" name="TextBox 7">
            <a:extLst>
              <a:ext uri="{FF2B5EF4-FFF2-40B4-BE49-F238E27FC236}">
                <a16:creationId xmlns:a16="http://schemas.microsoft.com/office/drawing/2014/main" id="{C65314A3-BDEB-DA38-5B64-003A030FD214}"/>
              </a:ext>
            </a:extLst>
          </p:cNvPr>
          <p:cNvSpPr txBox="1"/>
          <p:nvPr/>
        </p:nvSpPr>
        <p:spPr>
          <a:xfrm>
            <a:off x="457200" y="6095524"/>
            <a:ext cx="6019597" cy="1169551"/>
          </a:xfrm>
          <a:prstGeom prst="rect">
            <a:avLst/>
          </a:prstGeom>
          <a:noFill/>
        </p:spPr>
        <p:txBody>
          <a:bodyPr wrap="none" rtlCol="0">
            <a:spAutoFit/>
          </a:bodyPr>
          <a:lstStyle/>
          <a:p>
            <a:endParaRPr lang="en-US" sz="1200" i="0" dirty="0">
              <a:solidFill>
                <a:schemeClr val="bg1"/>
              </a:solidFill>
              <a:effectLst/>
              <a:latin typeface="Times New Roman" panose="02020603050405020304" pitchFamily="18" charset="0"/>
              <a:cs typeface="Times New Roman" panose="02020603050405020304" pitchFamily="18" charset="0"/>
            </a:endParaRPr>
          </a:p>
          <a:p>
            <a:r>
              <a:rPr lang="en-US" sz="1600" i="0" dirty="0">
                <a:solidFill>
                  <a:schemeClr val="bg1"/>
                </a:solidFill>
                <a:effectLst/>
                <a:latin typeface="Times New Roman" panose="02020603050405020304" pitchFamily="18" charset="0"/>
                <a:cs typeface="Times New Roman" panose="02020603050405020304" pitchFamily="18" charset="0"/>
              </a:rPr>
              <a:t>Thank you for letting me know in (Business) Correspondence. (2020). </a:t>
            </a:r>
          </a:p>
          <a:p>
            <a:r>
              <a:rPr lang="en-US" sz="1200" i="0" dirty="0">
                <a:solidFill>
                  <a:schemeClr val="bg1"/>
                </a:solidFill>
                <a:effectLst/>
                <a:latin typeface="Times New Roman" panose="02020603050405020304" pitchFamily="18" charset="0"/>
                <a:cs typeface="Times New Roman" panose="02020603050405020304" pitchFamily="18" charset="0"/>
                <a:hlinkClick r:id="rId3"/>
              </a:rPr>
              <a:t>LINK</a:t>
            </a:r>
            <a:endParaRPr lang="en-US" sz="1200" i="0" dirty="0">
              <a:solidFill>
                <a:schemeClr val="bg1"/>
              </a:solidFill>
              <a:effectLst/>
              <a:latin typeface="Times New Roman" panose="02020603050405020304" pitchFamily="18" charset="0"/>
              <a:cs typeface="Times New Roman" panose="02020603050405020304" pitchFamily="18" charset="0"/>
            </a:endParaRPr>
          </a:p>
          <a:p>
            <a:endParaRPr lang="en-US" sz="1200" i="0" dirty="0">
              <a:solidFill>
                <a:schemeClr val="bg1"/>
              </a:solidFill>
              <a:effectLst/>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extLst>
      <p:ext uri="{BB962C8B-B14F-4D97-AF65-F5344CB8AC3E}">
        <p14:creationId xmlns:p14="http://schemas.microsoft.com/office/powerpoint/2010/main" val="96565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63820B-B6AE-C152-4FA5-FF0C89CE4C3A}"/>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id="{5CD2AA57-B127-7650-1547-AA462835FC6B}"/>
              </a:ext>
            </a:extLst>
          </p:cNvPr>
          <p:cNvSpPr>
            <a:spLocks noGrp="1"/>
          </p:cNvSpPr>
          <p:nvPr>
            <p:ph idx="1"/>
          </p:nvPr>
        </p:nvSpPr>
        <p:spPr>
          <a:xfrm>
            <a:off x="1367624" y="2490436"/>
            <a:ext cx="9708995" cy="3567173"/>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We have selected use case-D. </a:t>
            </a:r>
          </a:p>
          <a:p>
            <a:pPr marL="0" indent="0">
              <a:buNone/>
            </a:pPr>
            <a:r>
              <a:rPr lang="en-US" sz="2400" dirty="0">
                <a:latin typeface="Times New Roman" panose="02020603050405020304" pitchFamily="18" charset="0"/>
                <a:cs typeface="Times New Roman" panose="02020603050405020304" pitchFamily="18" charset="0"/>
              </a:rPr>
              <a:t>A 22-year-old patient presented at the medical office with a chief complaint of cough and shortness of breath with no past medical, medication and family history.</a:t>
            </a:r>
          </a:p>
          <a:p>
            <a:pPr marL="0" indent="0">
              <a:buNone/>
            </a:pPr>
            <a:r>
              <a:rPr lang="en-US" sz="2400" dirty="0">
                <a:latin typeface="Times New Roman" panose="02020603050405020304" pitchFamily="18" charset="0"/>
                <a:cs typeface="Times New Roman" panose="02020603050405020304" pitchFamily="18" charset="0"/>
              </a:rPr>
              <a:t>Personal history of smoking and alcoholism reported.</a:t>
            </a:r>
          </a:p>
          <a:p>
            <a:pPr marL="0" indent="0">
              <a:buNone/>
            </a:pPr>
            <a:r>
              <a:rPr lang="en-US" sz="2400" dirty="0">
                <a:latin typeface="Times New Roman" panose="02020603050405020304" pitchFamily="18" charset="0"/>
                <a:cs typeface="Times New Roman" panose="02020603050405020304" pitchFamily="18" charset="0"/>
              </a:rPr>
              <a:t>Provisional diagnosis of Asthma was made, and referral created to radiologist with recommendation of chest X ray.</a:t>
            </a:r>
          </a:p>
          <a:p>
            <a:pPr marL="0" indent="0">
              <a:buNone/>
            </a:pPr>
            <a:r>
              <a:rPr lang="en-US" sz="2400" dirty="0">
                <a:latin typeface="Times New Roman" panose="02020603050405020304" pitchFamily="18" charset="0"/>
                <a:cs typeface="Times New Roman" panose="02020603050405020304" pitchFamily="18" charset="0"/>
              </a:rPr>
              <a:t>Radiologist performed the procedure and interpreted the study.</a:t>
            </a:r>
          </a:p>
        </p:txBody>
      </p:sp>
    </p:spTree>
    <p:extLst>
      <p:ext uri="{BB962C8B-B14F-4D97-AF65-F5344CB8AC3E}">
        <p14:creationId xmlns:p14="http://schemas.microsoft.com/office/powerpoint/2010/main" val="262356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1B6755-6DDB-FE35-E71E-E136CE12F39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Terminologies &amp; Ontologies</a:t>
            </a:r>
          </a:p>
        </p:txBody>
      </p:sp>
      <p:sp>
        <p:nvSpPr>
          <p:cNvPr id="3" name="Content Placeholder 2">
            <a:extLst>
              <a:ext uri="{FF2B5EF4-FFF2-40B4-BE49-F238E27FC236}">
                <a16:creationId xmlns:a16="http://schemas.microsoft.com/office/drawing/2014/main" id="{A88DCD27-59AC-2A84-B085-3F910B3919A8}"/>
              </a:ext>
            </a:extLst>
          </p:cNvPr>
          <p:cNvSpPr>
            <a:spLocks noGrp="1"/>
          </p:cNvSpPr>
          <p:nvPr>
            <p:ph idx="1"/>
          </p:nvPr>
        </p:nvSpPr>
        <p:spPr>
          <a:xfrm>
            <a:off x="4810259" y="649480"/>
            <a:ext cx="6555347" cy="5546047"/>
          </a:xfrm>
        </p:spPr>
        <p:txBody>
          <a:bodyPr anchor="ctr">
            <a:normAutofit/>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Medical coding is one of the most intricate forms of taking data form the patient. Every element of the patient's visit is codified so that, at the conclusion of the appointment, an insurance claim can be made. Throughout the whole patient visit to the healthcare professional, this paperwork is used. Medical codes are essentially made to collect consistent data so that medical practitioners can be fairly compensated. A professional should have a decent understanding of physiology, anatomy, and financial rules in order to comprehend medical coding. The origin of the medical coding dates to the 17th century England. (HIMSS, 2019)</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endParaRPr lang="en-US" sz="1800" dirty="0"/>
          </a:p>
        </p:txBody>
      </p:sp>
    </p:spTree>
    <p:extLst>
      <p:ext uri="{BB962C8B-B14F-4D97-AF65-F5344CB8AC3E}">
        <p14:creationId xmlns:p14="http://schemas.microsoft.com/office/powerpoint/2010/main" val="233432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ethoscope">
            <a:extLst>
              <a:ext uri="{FF2B5EF4-FFF2-40B4-BE49-F238E27FC236}">
                <a16:creationId xmlns:a16="http://schemas.microsoft.com/office/drawing/2014/main" id="{BA31A3D9-6F7A-6F76-304A-4C2D154F5CD9}"/>
              </a:ext>
            </a:extLst>
          </p:cNvPr>
          <p:cNvPicPr>
            <a:picLocks noChangeAspect="1"/>
          </p:cNvPicPr>
          <p:nvPr/>
        </p:nvPicPr>
        <p:blipFill rotWithShape="1">
          <a:blip r:embed="rId3"/>
          <a:srcRect l="5705" r="177"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CFBF846-E614-782F-C8B1-1AE9D5143A50}"/>
              </a:ext>
            </a:extLst>
          </p:cNvPr>
          <p:cNvSpPr>
            <a:spLocks noGrp="1"/>
          </p:cNvSpPr>
          <p:nvPr>
            <p:ph idx="1"/>
          </p:nvPr>
        </p:nvSpPr>
        <p:spPr>
          <a:xfrm>
            <a:off x="986246" y="1363047"/>
            <a:ext cx="4317274" cy="4193022"/>
          </a:xfrm>
        </p:spPr>
        <p:txBody>
          <a:bodyPr>
            <a:noAutofit/>
          </a:bodyPr>
          <a:lstStyle/>
          <a:p>
            <a:pPr marL="0" indent="0">
              <a:buNone/>
            </a:pPr>
            <a:r>
              <a:rPr lang="en-US" sz="1800" dirty="0">
                <a:effectLst/>
                <a:latin typeface="Times New Roman" panose="02020603050405020304" pitchFamily="18" charset="0"/>
                <a:ea typeface="Times New Roman" panose="02020603050405020304" pitchFamily="18" charset="0"/>
              </a:rPr>
              <a:t>The codes are subject to the whole patient diagnosis, treatment regimen, including prescription medication, etc. An effective comprehension of the HCPCS Level II, ICD-10-CM, and CPT® categorization systems is required of medical coders. The medical provider's transcript must be reviewed by the coder in order to ensure a seamless billing procedure. The specifics needed for medical coding to function are medical terminology. These medical terms are classified. (HIMSS, 2019)</a:t>
            </a:r>
          </a:p>
          <a:p>
            <a:endParaRPr lang="en-US" sz="1800" dirty="0"/>
          </a:p>
        </p:txBody>
      </p:sp>
    </p:spTree>
    <p:extLst>
      <p:ext uri="{BB962C8B-B14F-4D97-AF65-F5344CB8AC3E}">
        <p14:creationId xmlns:p14="http://schemas.microsoft.com/office/powerpoint/2010/main" val="180310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0D3E6F0C-8F59-D816-FE4A-C6F80D6F40C8}"/>
              </a:ext>
            </a:extLst>
          </p:cNvPr>
          <p:cNvPicPr>
            <a:picLocks noChangeAspect="1"/>
          </p:cNvPicPr>
          <p:nvPr/>
        </p:nvPicPr>
        <p:blipFill rotWithShape="1">
          <a:blip r:embed="rId3"/>
          <a:srcRect l="32986" r="3" b="3"/>
          <a:stretch/>
        </p:blipFill>
        <p:spPr>
          <a:xfrm>
            <a:off x="1068130" y="1028701"/>
            <a:ext cx="3876165" cy="4338170"/>
          </a:xfrm>
          <a:prstGeom prst="rect">
            <a:avLst/>
          </a:prstGeom>
        </p:spPr>
      </p:pic>
      <p:sp>
        <p:nvSpPr>
          <p:cNvPr id="3" name="Content Placeholder 2">
            <a:extLst>
              <a:ext uri="{FF2B5EF4-FFF2-40B4-BE49-F238E27FC236}">
                <a16:creationId xmlns:a16="http://schemas.microsoft.com/office/drawing/2014/main" id="{3EF0735C-AF66-A677-799B-43CC298A337C}"/>
              </a:ext>
            </a:extLst>
          </p:cNvPr>
          <p:cNvSpPr>
            <a:spLocks noGrp="1"/>
          </p:cNvSpPr>
          <p:nvPr>
            <p:ph idx="1"/>
          </p:nvPr>
        </p:nvSpPr>
        <p:spPr>
          <a:xfrm>
            <a:off x="5596502" y="1690403"/>
            <a:ext cx="5754896" cy="3177688"/>
          </a:xfrm>
        </p:spPr>
        <p:txBody>
          <a:bodyPr anchor="t">
            <a:noAutofit/>
          </a:bodyPr>
          <a:lstStyle/>
          <a:p>
            <a:r>
              <a:rPr lang="en-US" sz="1800" dirty="0">
                <a:effectLst/>
                <a:latin typeface="Times New Roman" panose="02020603050405020304" pitchFamily="18" charset="0"/>
                <a:ea typeface="Times New Roman" panose="02020603050405020304" pitchFamily="18" charset="0"/>
              </a:rPr>
              <a:t>This project aimed to enumerate and evaluate all the clinical elements in the use case, search external sources to describe the best suited terminology for the concept and use case. </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rPr>
              <a:t>The terminologies that aligned with the nature of the clinical concept were chosen to define the terms.</a:t>
            </a:r>
          </a:p>
          <a:p>
            <a:pPr marL="0" indent="0">
              <a:buNone/>
            </a:pPr>
            <a:endParaRPr lang="en-US" sz="1800" dirty="0">
              <a:latin typeface="Times New Roman" panose="02020603050405020304" pitchFamily="18" charset="0"/>
            </a:endParaRPr>
          </a:p>
          <a:p>
            <a:r>
              <a:rPr lang="en-US" sz="1800" dirty="0">
                <a:latin typeface="Times New Roman" panose="02020603050405020304" pitchFamily="18" charset="0"/>
              </a:rPr>
              <a:t>ICD-10, SNOMED-CT, CPT and LOINC were broadly used to identify these clinical concepts</a:t>
            </a:r>
            <a:endParaRPr lang="en-US" sz="1800" dirty="0"/>
          </a:p>
          <a:p>
            <a:pPr marL="0" indent="0">
              <a:buNone/>
            </a:pPr>
            <a:endParaRPr lang="en-US" sz="1800" dirty="0"/>
          </a:p>
        </p:txBody>
      </p:sp>
      <p:sp>
        <p:nvSpPr>
          <p:cNvPr id="31" name="Rectangle 3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73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19F58-A94D-C44B-442C-313ABE685956}"/>
              </a:ext>
            </a:extLst>
          </p:cNvPr>
          <p:cNvSpPr>
            <a:spLocks noGrp="1"/>
          </p:cNvSpPr>
          <p:nvPr>
            <p:ph type="title"/>
          </p:nvPr>
        </p:nvSpPr>
        <p:spPr>
          <a:xfrm>
            <a:off x="200297" y="3626036"/>
            <a:ext cx="4660601" cy="1800165"/>
          </a:xfrm>
        </p:spPr>
        <p:txBody>
          <a:bodyPr anchor="t">
            <a:normAutofit/>
          </a:bodyPr>
          <a:lstStyle/>
          <a:p>
            <a:pPr algn="r"/>
            <a:r>
              <a:rPr lang="en-US" sz="3100" dirty="0">
                <a:latin typeface="Times New Roman" panose="02020603050405020304" pitchFamily="18" charset="0"/>
                <a:cs typeface="Times New Roman" panose="02020603050405020304" pitchFamily="18" charset="0"/>
              </a:rPr>
              <a:t>Clinical Terminologies Identified in our Use Case</a:t>
            </a:r>
            <a:br>
              <a:rPr lang="en-US" sz="3100" dirty="0">
                <a:latin typeface="Times New Roman" panose="02020603050405020304" pitchFamily="18" charset="0"/>
                <a:cs typeface="Times New Roman" panose="02020603050405020304" pitchFamily="18" charset="0"/>
              </a:rPr>
            </a:br>
            <a:endParaRPr lang="en-US" sz="3100" dirty="0"/>
          </a:p>
        </p:txBody>
      </p:sp>
      <p:pic>
        <p:nvPicPr>
          <p:cNvPr id="8" name="Picture 7" descr="A picture containing logo&#10;&#10;Description automatically generated">
            <a:extLst>
              <a:ext uri="{FF2B5EF4-FFF2-40B4-BE49-F238E27FC236}">
                <a16:creationId xmlns:a16="http://schemas.microsoft.com/office/drawing/2014/main" id="{B5DDA29F-30BE-050B-FB98-D89CA0A67CA6}"/>
              </a:ext>
            </a:extLst>
          </p:cNvPr>
          <p:cNvPicPr>
            <a:picLocks noChangeAspect="1"/>
          </p:cNvPicPr>
          <p:nvPr/>
        </p:nvPicPr>
        <p:blipFill>
          <a:blip r:embed="rId3"/>
          <a:stretch>
            <a:fillRect/>
          </a:stretch>
        </p:blipFill>
        <p:spPr>
          <a:xfrm>
            <a:off x="623500" y="187624"/>
            <a:ext cx="11139778" cy="2218120"/>
          </a:xfrm>
          <a:prstGeom prst="rect">
            <a:avLst/>
          </a:prstGeom>
        </p:spPr>
      </p:pic>
      <p:sp>
        <p:nvSpPr>
          <p:cNvPr id="3" name="Content Placeholder 2">
            <a:extLst>
              <a:ext uri="{FF2B5EF4-FFF2-40B4-BE49-F238E27FC236}">
                <a16:creationId xmlns:a16="http://schemas.microsoft.com/office/drawing/2014/main" id="{2129C10E-563F-008E-18FC-7B1CB743E444}"/>
              </a:ext>
            </a:extLst>
          </p:cNvPr>
          <p:cNvSpPr>
            <a:spLocks noGrp="1"/>
          </p:cNvSpPr>
          <p:nvPr>
            <p:ph idx="1"/>
          </p:nvPr>
        </p:nvSpPr>
        <p:spPr>
          <a:xfrm>
            <a:off x="5246415" y="2629989"/>
            <a:ext cx="6235268" cy="3400269"/>
          </a:xfrm>
        </p:spPr>
        <p:txBody>
          <a:bodyPr anchor="t">
            <a:noAutofit/>
          </a:bodyPr>
          <a:lstStyle/>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SNOMED CT – Systematized Nomenclature of Medicine.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It is distributed and owned by SNOMED international. It makes it possible for clinical content to be represented in electronic health records in a </a:t>
            </a:r>
            <a:r>
              <a:rPr lang="en-US" sz="1800" dirty="0" err="1">
                <a:effectLst/>
                <a:latin typeface="Times New Roman" panose="02020603050405020304" pitchFamily="18" charset="0"/>
                <a:ea typeface="Times New Roman" panose="02020603050405020304" pitchFamily="18" charset="0"/>
              </a:rPr>
              <a:t>consiItstent</a:t>
            </a:r>
            <a:r>
              <a:rPr lang="en-US" sz="1800" dirty="0">
                <a:effectLst/>
                <a:latin typeface="Times New Roman" panose="02020603050405020304" pitchFamily="18" charset="0"/>
                <a:ea typeface="Times New Roman" panose="02020603050405020304" pitchFamily="18" charset="0"/>
              </a:rPr>
              <a:t>, processable way. (HIMSS, 2019).</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LOINC – Logical Observation Identifiers, Names, and Codes.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set of codes that is universally used to identify health measurements, records and observations, these codes serve as the test or measurement's "question." Laboratory and clinical tests, measurements, and observations can all be classified as LOINC codes. (HIMSS, 2019)</a:t>
            </a:r>
          </a:p>
          <a:p>
            <a:pPr marL="0" indent="0">
              <a:buNone/>
            </a:pPr>
            <a:endParaRPr lang="en-US" sz="1800" dirty="0"/>
          </a:p>
        </p:txBody>
      </p:sp>
      <p:sp>
        <p:nvSpPr>
          <p:cNvPr id="22" name="Rectangle 2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D596FC-449C-505C-E391-AB11CE9AF818}"/>
              </a:ext>
            </a:extLst>
          </p:cNvPr>
          <p:cNvSpPr txBox="1"/>
          <p:nvPr/>
        </p:nvSpPr>
        <p:spPr>
          <a:xfrm>
            <a:off x="1251858" y="2036412"/>
            <a:ext cx="9851571" cy="646331"/>
          </a:xfrm>
          <a:prstGeom prst="rect">
            <a:avLst/>
          </a:prstGeom>
          <a:noFill/>
        </p:spPr>
        <p:txBody>
          <a:bodyPr wrap="square" rtlCol="0">
            <a:spAutoFit/>
          </a:bodyPr>
          <a:lstStyle/>
          <a:p>
            <a:r>
              <a:rPr lang="en-US" sz="1800" dirty="0" err="1">
                <a:effectLst/>
                <a:latin typeface="Times New Roman" panose="02020603050405020304" pitchFamily="18" charset="0"/>
                <a:ea typeface="Times New Roman" panose="02020603050405020304" pitchFamily="18" charset="0"/>
              </a:rPr>
              <a:t>Regenstrief</a:t>
            </a:r>
            <a:r>
              <a:rPr lang="en-US" sz="1800" dirty="0">
                <a:effectLst/>
                <a:latin typeface="Times New Roman" panose="02020603050405020304" pitchFamily="18" charset="0"/>
                <a:ea typeface="Times New Roman" panose="02020603050405020304" pitchFamily="18" charset="0"/>
              </a:rPr>
              <a:t> Institute. (2022, October 28). </a:t>
            </a:r>
            <a:r>
              <a:rPr lang="en-US" sz="1800" dirty="0">
                <a:effectLst/>
                <a:latin typeface="Times New Roman" panose="02020603050405020304" pitchFamily="18" charset="0"/>
                <a:ea typeface="Times New Roman" panose="02020603050405020304" pitchFamily="18" charset="0"/>
                <a:hlinkClick r:id="rId4"/>
              </a:rPr>
              <a:t>LINK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8540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EBD49C7-290A-4EC7-08EC-8165D1BC6391}"/>
              </a:ext>
            </a:extLst>
          </p:cNvPr>
          <p:cNvSpPr>
            <a:spLocks noGrp="1"/>
          </p:cNvSpPr>
          <p:nvPr>
            <p:ph idx="1"/>
          </p:nvPr>
        </p:nvSpPr>
        <p:spPr>
          <a:xfrm>
            <a:off x="1282189" y="2494450"/>
            <a:ext cx="5773883" cy="3563159"/>
          </a:xfrm>
        </p:spPr>
        <p:txBody>
          <a:bodyPr>
            <a:noAutofit/>
          </a:bodyPr>
          <a:lstStyle/>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ICD-10</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It is the World Health Organization's (WHO) 10th revision of the International Statistical Classification of Diseases and Related Health Problems (ICD), a list of medical classifications (WHO). It includes codes for ailments, physical characteristics, unusual observations, disputes, social contexts, and external causes of harm or illness. (HIMSS, 2019).</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CPT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American Medical Association (AMA) maintains the Current Procedural Terminology (CPT®) code system, which is used to invoice for doctor's visits and outpatient treatments. (HIMSS, 2019)</a:t>
            </a:r>
          </a:p>
          <a:p>
            <a:pPr marL="0" indent="0">
              <a:buNone/>
            </a:pPr>
            <a:endParaRPr lang="en-US" sz="1800" dirty="0"/>
          </a:p>
        </p:txBody>
      </p:sp>
      <p:pic>
        <p:nvPicPr>
          <p:cNvPr id="6" name="Picture 5" descr="A blue screen with white text&#10;&#10;Description automatically generated with medium confidence">
            <a:extLst>
              <a:ext uri="{FF2B5EF4-FFF2-40B4-BE49-F238E27FC236}">
                <a16:creationId xmlns:a16="http://schemas.microsoft.com/office/drawing/2014/main" id="{AFF68F6A-9D0A-EE41-08EC-C7D8440FF6B0}"/>
              </a:ext>
            </a:extLst>
          </p:cNvPr>
          <p:cNvPicPr>
            <a:picLocks noChangeAspect="1"/>
          </p:cNvPicPr>
          <p:nvPr/>
        </p:nvPicPr>
        <p:blipFill>
          <a:blip r:embed="rId3"/>
          <a:stretch>
            <a:fillRect/>
          </a:stretch>
        </p:blipFill>
        <p:spPr>
          <a:xfrm>
            <a:off x="7951570" y="643006"/>
            <a:ext cx="3343407" cy="1880666"/>
          </a:xfrm>
          <a:prstGeom prst="rect">
            <a:avLst/>
          </a:prstGeom>
        </p:spPr>
      </p:pic>
      <p:pic>
        <p:nvPicPr>
          <p:cNvPr id="4" name="Picture 3" descr="A picture containing text, jewelled headdress&#10;&#10;Description automatically generated">
            <a:extLst>
              <a:ext uri="{FF2B5EF4-FFF2-40B4-BE49-F238E27FC236}">
                <a16:creationId xmlns:a16="http://schemas.microsoft.com/office/drawing/2014/main" id="{21C06A71-BD57-37D7-F1FF-3FF812062402}"/>
              </a:ext>
            </a:extLst>
          </p:cNvPr>
          <p:cNvPicPr>
            <a:picLocks noChangeAspect="1"/>
          </p:cNvPicPr>
          <p:nvPr/>
        </p:nvPicPr>
        <p:blipFill>
          <a:blip r:embed="rId4"/>
          <a:stretch>
            <a:fillRect/>
          </a:stretch>
        </p:blipFill>
        <p:spPr>
          <a:xfrm>
            <a:off x="7951570" y="3587813"/>
            <a:ext cx="3340358" cy="2229688"/>
          </a:xfrm>
          <a:prstGeom prst="rect">
            <a:avLst/>
          </a:prstGeom>
        </p:spPr>
      </p:pic>
      <p:sp>
        <p:nvSpPr>
          <p:cNvPr id="5" name="TextBox 4">
            <a:extLst>
              <a:ext uri="{FF2B5EF4-FFF2-40B4-BE49-F238E27FC236}">
                <a16:creationId xmlns:a16="http://schemas.microsoft.com/office/drawing/2014/main" id="{94F881F9-AD39-CD02-AA78-31E06B78F322}"/>
              </a:ext>
            </a:extLst>
          </p:cNvPr>
          <p:cNvSpPr txBox="1"/>
          <p:nvPr/>
        </p:nvSpPr>
        <p:spPr>
          <a:xfrm>
            <a:off x="7951570" y="5785980"/>
            <a:ext cx="3340358"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Swanson, N. (2020, July 8). </a:t>
            </a:r>
          </a:p>
          <a:p>
            <a:r>
              <a:rPr lang="en-US" dirty="0">
                <a:hlinkClick r:id="rId5"/>
              </a:rPr>
              <a:t>LINK</a:t>
            </a:r>
            <a:endParaRPr lang="en-US" dirty="0">
              <a:latin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5AEEF275-D877-98A9-7755-68A245AD3B6A}"/>
              </a:ext>
            </a:extLst>
          </p:cNvPr>
          <p:cNvSpPr txBox="1"/>
          <p:nvPr/>
        </p:nvSpPr>
        <p:spPr>
          <a:xfrm>
            <a:off x="7948521" y="2576397"/>
            <a:ext cx="3343407"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American Medical Association. (n.d.).</a:t>
            </a:r>
            <a:r>
              <a:rPr lang="en-US" dirty="0">
                <a:effectLst/>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6"/>
              </a:rPr>
              <a:t>LINK</a:t>
            </a:r>
            <a:r>
              <a:rPr lang="en-US" dirty="0">
                <a:effectLst/>
              </a:rPr>
              <a:t> </a:t>
            </a:r>
            <a:endParaRPr lang="en-US" dirty="0"/>
          </a:p>
        </p:txBody>
      </p:sp>
    </p:spTree>
    <p:extLst>
      <p:ext uri="{BB962C8B-B14F-4D97-AF65-F5344CB8AC3E}">
        <p14:creationId xmlns:p14="http://schemas.microsoft.com/office/powerpoint/2010/main" val="47252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BC41A-1E49-693A-B04C-5CF0B4C51FB9}"/>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Clinical concepts in the use case:</a:t>
            </a:r>
          </a:p>
        </p:txBody>
      </p:sp>
      <p:sp>
        <p:nvSpPr>
          <p:cNvPr id="3" name="Content Placeholder 2">
            <a:extLst>
              <a:ext uri="{FF2B5EF4-FFF2-40B4-BE49-F238E27FC236}">
                <a16:creationId xmlns:a16="http://schemas.microsoft.com/office/drawing/2014/main" id="{31C64E98-A04A-1CAF-E06A-86586A707898}"/>
              </a:ext>
            </a:extLst>
          </p:cNvPr>
          <p:cNvSpPr>
            <a:spLocks noGrp="1"/>
          </p:cNvSpPr>
          <p:nvPr>
            <p:ph idx="1"/>
          </p:nvPr>
        </p:nvSpPr>
        <p:spPr>
          <a:xfrm>
            <a:off x="1371599" y="1759132"/>
            <a:ext cx="9724031" cy="4804330"/>
          </a:xfrm>
        </p:spPr>
        <p:txBody>
          <a:bodyPr anchor="ctr">
            <a:noAutofit/>
          </a:bodyPr>
          <a:lstStyle/>
          <a:p>
            <a:pPr marL="0" marR="0" indent="0">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22-year-old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CPT code: 99385</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Age is calculated by subtracting the patient's date of birth from the reference date. CPT codes are more precise since we know they are newly allocated based on decision tree algorithms that take into account not only height and weight but also gender, medical history, and laboratory or diagnostic tests to categorize individuals into distinct age groups.</a:t>
            </a:r>
          </a:p>
          <a:p>
            <a:pPr marL="0" marR="0" indent="0">
              <a:spcBef>
                <a:spcPts val="0"/>
              </a:spcBef>
              <a:spcAft>
                <a:spcPts val="0"/>
              </a:spcAft>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Consultation</a:t>
            </a:r>
            <a:r>
              <a:rPr lang="en-US" sz="1800" b="1" dirty="0">
                <a:effectLst/>
                <a:latin typeface="Times New Roman" panose="02020603050405020304" pitchFamily="18" charset="0"/>
                <a:cs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SNOMED-CT: 11429006</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Consultation is a service provided by the physician during which detailed history and examination of the patient are done as a part of the clinical visit to formulate diagnosis and decide treatment plan.</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article published by (Lougheed et al., 2017) stated that SNOMED codes are used for representing different standards in treating asthma and they are proved to be better asthma control parameters for evidence-based practice.</a:t>
            </a:r>
          </a:p>
          <a:p>
            <a:pPr marL="0" indent="0">
              <a:buNone/>
            </a:pP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Cough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SNOMED-CT code: 49727002  </a:t>
            </a:r>
          </a:p>
          <a:p>
            <a:pPr marL="0" indent="0">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Cough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refers to expelling something out of the airways when there is irritation (Mayo Clinic, 2020a).</a:t>
            </a:r>
            <a:r>
              <a:rPr lang="en-US" sz="1800" dirty="0">
                <a:effectLst/>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SNOMED-CT codes emphasize more about the problem or disease than ICD as ICD-10 is only pertinent to a specific disease (</a:t>
            </a:r>
            <a:r>
              <a:rPr lang="en-US" sz="1800" dirty="0" err="1">
                <a:latin typeface="Times New Roman" panose="02020603050405020304" pitchFamily="18" charset="0"/>
                <a:cs typeface="Times New Roman" panose="02020603050405020304" pitchFamily="18" charset="0"/>
              </a:rPr>
              <a:t>Steindel</a:t>
            </a:r>
            <a:r>
              <a:rPr lang="en-US" sz="1800" dirty="0">
                <a:latin typeface="Times New Roman" panose="02020603050405020304" pitchFamily="18" charset="0"/>
                <a:cs typeface="Times New Roman" panose="02020603050405020304" pitchFamily="18" charset="0"/>
              </a:rPr>
              <a:t>, 2012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337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4898</Words>
  <Application>Microsoft Macintosh PowerPoint</Application>
  <PresentationFormat>Widescreen</PresentationFormat>
  <Paragraphs>262</Paragraphs>
  <Slides>23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Century Schoolbook</vt:lpstr>
      <vt:lpstr>Roboto</vt:lpstr>
      <vt:lpstr>Times New Roman</vt:lpstr>
      <vt:lpstr>Office Theme</vt:lpstr>
      <vt:lpstr>The Choice of Terminology for X Ray Procedure Performed on 22-Year-Old Chronic Smoker</vt:lpstr>
      <vt:lpstr>TABLE OF CONTENTS:</vt:lpstr>
      <vt:lpstr>USE CASE</vt:lpstr>
      <vt:lpstr>Terminologies &amp; Ontologies</vt:lpstr>
      <vt:lpstr>PowerPoint Presentation</vt:lpstr>
      <vt:lpstr>PowerPoint Presentation</vt:lpstr>
      <vt:lpstr>Clinical Terminologies Identified in our Use Case </vt:lpstr>
      <vt:lpstr>PowerPoint Presentation</vt:lpstr>
      <vt:lpstr>Clinical concepts in the use case:</vt:lpstr>
      <vt:lpstr>PowerPoint Presentation</vt:lpstr>
      <vt:lpstr>PowerPoint Presentation</vt:lpstr>
      <vt:lpstr>PowerPoint Presentation</vt:lpstr>
      <vt:lpstr>PowerPoint Presentation</vt:lpstr>
      <vt:lpstr>Lessons learnt</vt:lpstr>
      <vt:lpstr>Semantic Gap</vt:lpstr>
      <vt:lpstr>Potential drawbacks</vt:lpstr>
      <vt:lpstr>Terminology of Choice</vt:lpstr>
      <vt:lpstr>Wrap Up</vt:lpstr>
      <vt:lpstr>References</vt:lpstr>
      <vt:lpstr>PowerPoint Presentation</vt:lpstr>
      <vt:lpstr>PowerPoint Presentation</vt:lpstr>
      <vt:lpstr>Image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Choice of Terminology for X Ray Procedure Performed on 22-Year-Old Chronic Smoker</dc:title>
  <dc:creator>TUMMALA, SAI SREYA</dc:creator>
  <cp:lastModifiedBy>TUMMALA, SAI SREYA</cp:lastModifiedBy>
  <cp:revision>27</cp:revision>
  <dcterms:created xsi:type="dcterms:W3CDTF">2022-12-12T01:50:36Z</dcterms:created>
  <dcterms:modified xsi:type="dcterms:W3CDTF">2022-12-14T22:28:56Z</dcterms:modified>
</cp:coreProperties>
</file>