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
      <p:font typeface="Robo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774484c7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774484c7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g774484c7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0" name="Google Shape;9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Protocol Buffers is a method of serializing structured data.</a:t>
            </a:r>
            <a:endParaRPr/>
          </a:p>
          <a:p>
            <a:pPr indent="0" lvl="0" marL="0" rtl="0" algn="l">
              <a:spcBef>
                <a:spcPts val="0"/>
              </a:spcBef>
              <a:spcAft>
                <a:spcPts val="0"/>
              </a:spcAft>
              <a:buNone/>
            </a:pPr>
            <a:r>
              <a:rPr lang="en-US"/>
              <a:t>Freezing a model is typically synonymous with exporting a model. We need to do this because models are trained in RAM, and RAM is volatile - to use the model in another program instance, you need to save it to disk.</a:t>
            </a:r>
            <a:endParaRPr/>
          </a:p>
          <a:p>
            <a:pPr indent="0" lvl="0" marL="0" rtl="0" algn="l">
              <a:spcBef>
                <a:spcPts val="0"/>
              </a:spcBef>
              <a:spcAft>
                <a:spcPts val="0"/>
              </a:spcAft>
              <a:buSzPts val="1100"/>
              <a:buNone/>
            </a:pPr>
            <a:r>
              <a:rPr lang="en-US">
                <a:solidFill>
                  <a:srgbClr val="000000"/>
                </a:solidFill>
              </a:rPr>
              <a:t>Installing model optimizer files and its prerequisites for tensorflow models</a:t>
            </a:r>
            <a:endParaRPr>
              <a:solidFill>
                <a:srgbClr val="000000"/>
              </a:solidFill>
            </a:endParaRPr>
          </a:p>
          <a:p>
            <a:pPr indent="0" lvl="0" marL="0" rtl="0" algn="l">
              <a:spcBef>
                <a:spcPts val="0"/>
              </a:spcBef>
              <a:spcAft>
                <a:spcPts val="0"/>
              </a:spcAft>
              <a:buSzPts val="1100"/>
              <a:buNone/>
            </a:pPr>
            <a:r>
              <a:rPr lang="en-US"/>
              <a:t>used the mo_tf .py file that is installed using step 1. Passed the .pb file as input and generated .xml and .bin files which are required for inference.</a:t>
            </a:r>
            <a:endParaRPr/>
          </a:p>
          <a:p>
            <a:pPr indent="0" lvl="0" marL="0" rtl="0" algn="l">
              <a:spcBef>
                <a:spcPts val="0"/>
              </a:spcBef>
              <a:spcAft>
                <a:spcPts val="0"/>
              </a:spcAft>
              <a:buSzPts val="1100"/>
              <a:buNone/>
            </a:pPr>
            <a:r>
              <a:t/>
            </a:r>
            <a:endParaRPr>
              <a:solidFill>
                <a:srgbClr val="000000"/>
              </a:solidFill>
            </a:endParaRPr>
          </a:p>
          <a:p>
            <a:pPr indent="0" lvl="0" marL="0" rtl="0" algn="l">
              <a:spcBef>
                <a:spcPts val="0"/>
              </a:spcBef>
              <a:spcAft>
                <a:spcPts val="0"/>
              </a:spcAft>
              <a:buSzPts val="1100"/>
              <a:buNone/>
            </a:pPr>
            <a:r>
              <a:rPr lang="en-US"/>
              <a:t>Used TensorFlow’s write_graph function to convert to .pb file</a:t>
            </a:r>
            <a:endParaRPr/>
          </a:p>
          <a:p>
            <a:pPr indent="0" lvl="0" marL="0" rtl="0" algn="l">
              <a:spcBef>
                <a:spcPts val="0"/>
              </a:spcBef>
              <a:spcAft>
                <a:spcPts val="0"/>
              </a:spcAft>
              <a:buSzPts val="1100"/>
              <a:buNone/>
            </a:pPr>
            <a:r>
              <a:t/>
            </a:r>
            <a:endParaRPr>
              <a:solidFill>
                <a:srgbClr val="000000"/>
              </a:solidFill>
            </a:endParaRPr>
          </a:p>
          <a:p>
            <a:pPr indent="0" lvl="0" marL="0" rtl="0" algn="l">
              <a:spcBef>
                <a:spcPts val="0"/>
              </a:spcBef>
              <a:spcAft>
                <a:spcPts val="0"/>
              </a:spcAft>
              <a:buSzPts val="1100"/>
              <a:buNone/>
            </a:pPr>
            <a:r>
              <a:rPr lang="en-US" sz="1300"/>
              <a:t>Freezed the state of a session into a pruned computation graph by using Tensorflow and Keras backend modules.</a:t>
            </a:r>
            <a:endParaRPr sz="1300"/>
          </a:p>
          <a:p>
            <a:pPr indent="0" lvl="0" marL="0" rtl="0" algn="l">
              <a:spcBef>
                <a:spcPts val="0"/>
              </a:spcBef>
              <a:spcAft>
                <a:spcPts val="0"/>
              </a:spcAft>
              <a:buSzPts val="1100"/>
              <a:buNone/>
            </a:pPr>
            <a:r>
              <a:t/>
            </a:r>
            <a:endParaRPr sz="1300"/>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941" name="Google Shape;94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6" name="Google Shape;11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Need to pre process as as openvino expects in CHW format. Thus transpose HWC to CHW.</a:t>
            </a:r>
            <a:endParaRPr/>
          </a:p>
          <a:p>
            <a:pPr indent="0" lvl="0" marL="0" rtl="0" algn="l">
              <a:spcBef>
                <a:spcPts val="0"/>
              </a:spcBef>
              <a:spcAft>
                <a:spcPts val="0"/>
              </a:spcAft>
              <a:buNone/>
            </a:pPr>
            <a:r>
              <a:rPr b="1" lang="en-US" sz="1100">
                <a:latin typeface="Arial"/>
                <a:ea typeface="Arial"/>
                <a:cs typeface="Arial"/>
                <a:sym typeface="Arial"/>
              </a:rPr>
              <a:t>Blob</a:t>
            </a:r>
            <a:r>
              <a:rPr lang="en-US" sz="1100">
                <a:latin typeface="Arial"/>
                <a:ea typeface="Arial"/>
                <a:cs typeface="Arial"/>
                <a:sym typeface="Arial"/>
              </a:rPr>
              <a:t> is a library for computer vision to detect connected regions in binary digital images.</a:t>
            </a:r>
            <a:endParaRPr/>
          </a:p>
        </p:txBody>
      </p:sp>
      <p:sp>
        <p:nvSpPr>
          <p:cNvPr id="1117" name="Google Shape;11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4" name="Google Shape;12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774484c7f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774484c7f1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g774484c7f1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7" name="Google Shape;13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4452e1c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4452e1c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84452e1c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74484c7f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74484c7f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774484c7f1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45af4cb7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45af4cb7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845af4cb7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Adam - faster</a:t>
            </a:r>
            <a:endParaRPr/>
          </a:p>
        </p:txBody>
      </p:sp>
      <p:sp>
        <p:nvSpPr>
          <p:cNvPr id="374" name="Google Shape;3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74484c7f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74484c7f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774484c7f1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4" name="Google Shape;84;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8" name="Google Shape;98;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9" name="Google Shape;99;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5" name="Google Shape;115;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6" name="Google Shape;116;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4" name="Google Shape;134;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6" name="Google Shape;76;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night sky with mountains far away on the horizon" id="149" name="Google Shape;149;p19"/>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150" name="Google Shape;150;p19"/>
          <p:cNvSpPr txBox="1"/>
          <p:nvPr>
            <p:ph type="ctrTitle"/>
          </p:nvPr>
        </p:nvSpPr>
        <p:spPr>
          <a:xfrm>
            <a:off x="4083775" y="2189401"/>
            <a:ext cx="7197600" cy="198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4800"/>
              <a:buFont typeface="Calibri"/>
              <a:buNone/>
            </a:pPr>
            <a:r>
              <a:rPr b="1" lang="en-US"/>
              <a:t>PRACTICAL APPLICATIONS OF DEEP LEARNING</a:t>
            </a:r>
            <a:endParaRPr/>
          </a:p>
        </p:txBody>
      </p:sp>
      <p:sp>
        <p:nvSpPr>
          <p:cNvPr id="151" name="Google Shape;151;p19"/>
          <p:cNvSpPr txBox="1"/>
          <p:nvPr>
            <p:ph idx="1" type="subTitle"/>
          </p:nvPr>
        </p:nvSpPr>
        <p:spPr>
          <a:xfrm>
            <a:off x="3962399" y="4976282"/>
            <a:ext cx="7197600" cy="14055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800"/>
              <a:buNone/>
            </a:pPr>
            <a:r>
              <a:rPr lang="en-US">
                <a:solidFill>
                  <a:srgbClr val="F5B4C7"/>
                </a:solidFill>
              </a:rPr>
              <a:t>V. Saisri : PES1201701763</a:t>
            </a:r>
            <a:endParaRPr>
              <a:solidFill>
                <a:srgbClr val="F5B4C7"/>
              </a:solidFill>
            </a:endParaRPr>
          </a:p>
          <a:p>
            <a:pPr indent="0" lvl="0" marL="0" rtl="0" algn="r">
              <a:spcBef>
                <a:spcPts val="0"/>
              </a:spcBef>
              <a:spcAft>
                <a:spcPts val="0"/>
              </a:spcAft>
              <a:buSzPts val="1800"/>
              <a:buNone/>
            </a:pPr>
            <a:r>
              <a:rPr lang="en-US">
                <a:solidFill>
                  <a:srgbClr val="F5B4C7"/>
                </a:solidFill>
              </a:rPr>
              <a:t>Apeksha G. : PES1201701562</a:t>
            </a:r>
            <a:endParaRPr>
              <a:solidFill>
                <a:srgbClr val="F5B4C7"/>
              </a:solidFill>
            </a:endParaRPr>
          </a:p>
          <a:p>
            <a:pPr indent="0" lvl="0" marL="0" rtl="0" algn="r">
              <a:spcBef>
                <a:spcPts val="0"/>
              </a:spcBef>
              <a:spcAft>
                <a:spcPts val="0"/>
              </a:spcAft>
              <a:buSzPts val="1800"/>
              <a:buNone/>
            </a:pPr>
            <a:r>
              <a:rPr lang="en-US">
                <a:solidFill>
                  <a:srgbClr val="F5B4C7"/>
                </a:solidFill>
              </a:rPr>
              <a:t>Shreya V. Deexit : PES1201701648</a:t>
            </a:r>
            <a:endParaRPr>
              <a:solidFill>
                <a:srgbClr val="F5B4C7"/>
              </a:solidFill>
            </a:endParaRPr>
          </a:p>
          <a:p>
            <a:pPr indent="0" lvl="0" marL="0" rtl="0" algn="r">
              <a:spcBef>
                <a:spcPts val="0"/>
              </a:spcBef>
              <a:spcAft>
                <a:spcPts val="0"/>
              </a:spcAft>
              <a:buSzPts val="1800"/>
              <a:buNone/>
            </a:pPr>
            <a:r>
              <a:rPr lang="en-US">
                <a:solidFill>
                  <a:srgbClr val="F5B4C7"/>
                </a:solidFill>
              </a:rPr>
              <a:t>Yogya Ch. : PES1201701144</a:t>
            </a:r>
            <a:endParaRPr>
              <a:solidFill>
                <a:srgbClr val="F5B4C7"/>
              </a:solidFill>
            </a:endParaRPr>
          </a:p>
          <a:p>
            <a:pPr indent="0" lvl="0" marL="0" rtl="0" algn="r">
              <a:spcBef>
                <a:spcPts val="1000"/>
              </a:spcBef>
              <a:spcAft>
                <a:spcPts val="0"/>
              </a:spcAft>
              <a:buSzPts val="1800"/>
              <a:buNone/>
            </a:pPr>
            <a:r>
              <a:t/>
            </a:r>
            <a:endParaRPr>
              <a:solidFill>
                <a:srgbClr val="F5B4C7"/>
              </a:solidFill>
            </a:endParaRPr>
          </a:p>
        </p:txBody>
      </p:sp>
      <p:sp>
        <p:nvSpPr>
          <p:cNvPr id="152" name="Google Shape;152;p19"/>
          <p:cNvSpPr txBox="1"/>
          <p:nvPr/>
        </p:nvSpPr>
        <p:spPr>
          <a:xfrm>
            <a:off x="3272287" y="727495"/>
            <a:ext cx="5647426"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FINAL PROJECT</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Team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8"/>
          <p:cNvSpPr txBox="1"/>
          <p:nvPr/>
        </p:nvSpPr>
        <p:spPr>
          <a:xfrm>
            <a:off x="1144225" y="476050"/>
            <a:ext cx="6060900" cy="15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rgbClr val="FFFFFF"/>
                </a:solidFill>
                <a:latin typeface="Calibri"/>
                <a:ea typeface="Calibri"/>
                <a:cs typeface="Calibri"/>
                <a:sym typeface="Calibri"/>
              </a:rPr>
              <a:t>Graph after using early stopping 	thereby preventing overfitting</a:t>
            </a:r>
            <a:endParaRPr sz="3100">
              <a:solidFill>
                <a:srgbClr val="FFFFFF"/>
              </a:solidFill>
              <a:latin typeface="Calibri"/>
              <a:ea typeface="Calibri"/>
              <a:cs typeface="Calibri"/>
              <a:sym typeface="Calibri"/>
            </a:endParaRPr>
          </a:p>
        </p:txBody>
      </p:sp>
      <p:pic>
        <p:nvPicPr>
          <p:cNvPr id="936" name="Google Shape;936;p28"/>
          <p:cNvPicPr preferRelativeResize="0"/>
          <p:nvPr/>
        </p:nvPicPr>
        <p:blipFill rotWithShape="1">
          <a:blip r:embed="rId3">
            <a:alphaModFix/>
          </a:blip>
          <a:srcRect b="49703" l="0" r="0" t="0"/>
          <a:stretch/>
        </p:blipFill>
        <p:spPr>
          <a:xfrm>
            <a:off x="1244600" y="2304250"/>
            <a:ext cx="4581651" cy="3190550"/>
          </a:xfrm>
          <a:prstGeom prst="rect">
            <a:avLst/>
          </a:prstGeom>
          <a:noFill/>
          <a:ln>
            <a:noFill/>
          </a:ln>
        </p:spPr>
      </p:pic>
      <p:pic>
        <p:nvPicPr>
          <p:cNvPr id="937" name="Google Shape;937;p28"/>
          <p:cNvPicPr preferRelativeResize="0"/>
          <p:nvPr/>
        </p:nvPicPr>
        <p:blipFill rotWithShape="1">
          <a:blip r:embed="rId3">
            <a:alphaModFix/>
          </a:blip>
          <a:srcRect b="0" l="0" r="0" t="49884"/>
          <a:stretch/>
        </p:blipFill>
        <p:spPr>
          <a:xfrm>
            <a:off x="6467450" y="2354625"/>
            <a:ext cx="4663301" cy="3089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2" name="Shape 942"/>
        <p:cNvGrpSpPr/>
        <p:nvPr/>
      </p:nvGrpSpPr>
      <p:grpSpPr>
        <a:xfrm>
          <a:off x="0" y="0"/>
          <a:ext cx="0" cy="0"/>
          <a:chOff x="0" y="0"/>
          <a:chExt cx="0" cy="0"/>
        </a:xfrm>
      </p:grpSpPr>
      <p:sp>
        <p:nvSpPr>
          <p:cNvPr id="943" name="Google Shape;943;p29"/>
          <p:cNvSpPr txBox="1"/>
          <p:nvPr>
            <p:ph type="title"/>
          </p:nvPr>
        </p:nvSpPr>
        <p:spPr>
          <a:xfrm>
            <a:off x="2669877" y="250166"/>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INTEL MODEL OPTIMIZER </a:t>
            </a:r>
            <a:endParaRPr/>
          </a:p>
        </p:txBody>
      </p:sp>
      <p:grpSp>
        <p:nvGrpSpPr>
          <p:cNvPr id="944" name="Google Shape;944;p29"/>
          <p:cNvGrpSpPr/>
          <p:nvPr/>
        </p:nvGrpSpPr>
        <p:grpSpPr>
          <a:xfrm rot="-332396">
            <a:off x="8565602" y="3905595"/>
            <a:ext cx="3639934" cy="3163289"/>
            <a:chOff x="5281603" y="104899"/>
            <a:chExt cx="6910397" cy="6005491"/>
          </a:xfrm>
        </p:grpSpPr>
        <p:sp>
          <p:nvSpPr>
            <p:cNvPr id="945" name="Google Shape;945;p29"/>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46" name="Google Shape;946;p29"/>
            <p:cNvGrpSpPr/>
            <p:nvPr/>
          </p:nvGrpSpPr>
          <p:grpSpPr>
            <a:xfrm>
              <a:off x="5516218" y="331504"/>
              <a:ext cx="6675782" cy="5276654"/>
              <a:chOff x="5516218" y="331504"/>
              <a:chExt cx="6675782" cy="5276654"/>
            </a:xfrm>
          </p:grpSpPr>
          <p:cxnSp>
            <p:nvCxnSpPr>
              <p:cNvPr id="947" name="Google Shape;947;p29"/>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8" name="Google Shape;948;p29"/>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9" name="Google Shape;949;p29"/>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0" name="Google Shape;950;p29"/>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1" name="Google Shape;951;p29"/>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2" name="Google Shape;952;p29"/>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3" name="Google Shape;953;p29"/>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4" name="Google Shape;954;p29"/>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5" name="Google Shape;955;p29"/>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6" name="Google Shape;956;p29"/>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7" name="Google Shape;957;p29"/>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8" name="Google Shape;958;p29"/>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9" name="Google Shape;959;p29"/>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0" name="Google Shape;960;p29"/>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1" name="Google Shape;961;p29"/>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2" name="Google Shape;962;p29"/>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3" name="Google Shape;963;p29"/>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4" name="Google Shape;964;p29"/>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5" name="Google Shape;965;p29"/>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6" name="Google Shape;966;p29"/>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7" name="Google Shape;967;p29"/>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8" name="Google Shape;968;p29"/>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9" name="Google Shape;969;p29"/>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0" name="Google Shape;970;p29"/>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1" name="Google Shape;971;p29"/>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2" name="Google Shape;972;p29"/>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3" name="Google Shape;973;p29"/>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4" name="Google Shape;974;p29"/>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5" name="Google Shape;975;p29"/>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6" name="Google Shape;976;p29"/>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7" name="Google Shape;977;p29"/>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8" name="Google Shape;978;p29"/>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9" name="Google Shape;979;p29"/>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0" name="Google Shape;980;p29"/>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1" name="Google Shape;981;p29"/>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2" name="Google Shape;982;p29"/>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3" name="Google Shape;983;p29"/>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4" name="Google Shape;984;p29"/>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5" name="Google Shape;985;p29"/>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6" name="Google Shape;986;p29"/>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7" name="Google Shape;987;p29"/>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8" name="Google Shape;988;p29"/>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9" name="Google Shape;989;p29"/>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0" name="Google Shape;990;p29"/>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1" name="Google Shape;991;p29"/>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2" name="Google Shape;992;p29"/>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3" name="Google Shape;993;p29"/>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4" name="Google Shape;994;p29"/>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5" name="Google Shape;995;p29"/>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6" name="Google Shape;996;p29"/>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7" name="Google Shape;997;p29"/>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8" name="Google Shape;998;p29"/>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9" name="Google Shape;999;p29"/>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0" name="Google Shape;1000;p29"/>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1" name="Google Shape;1001;p29"/>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2" name="Google Shape;1002;p29"/>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3" name="Google Shape;1003;p29"/>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4" name="Google Shape;1004;p29"/>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5" name="Google Shape;1005;p29"/>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6" name="Google Shape;1006;p29"/>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7" name="Google Shape;1007;p29"/>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8" name="Google Shape;1008;p29"/>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9" name="Google Shape;1009;p29"/>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0" name="Google Shape;1010;p29"/>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1" name="Google Shape;1011;p29"/>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2" name="Google Shape;1012;p29"/>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3" name="Google Shape;1013;p29"/>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4" name="Google Shape;1014;p29"/>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5" name="Google Shape;1015;p29"/>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6" name="Google Shape;1016;p29"/>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7" name="Google Shape;1017;p29"/>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8" name="Google Shape;1018;p29"/>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9" name="Google Shape;1019;p29"/>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0" name="Google Shape;1020;p29"/>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1" name="Google Shape;1021;p29"/>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2" name="Google Shape;1022;p29"/>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3" name="Google Shape;1023;p29"/>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4" name="Google Shape;1024;p29"/>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1025" name="Google Shape;1025;p29"/>
          <p:cNvGrpSpPr/>
          <p:nvPr/>
        </p:nvGrpSpPr>
        <p:grpSpPr>
          <a:xfrm rot="-6207392">
            <a:off x="7397406" y="-618856"/>
            <a:ext cx="4915057" cy="4271437"/>
            <a:chOff x="5281603" y="104899"/>
            <a:chExt cx="6910397" cy="6005491"/>
          </a:xfrm>
        </p:grpSpPr>
        <p:sp>
          <p:nvSpPr>
            <p:cNvPr id="1026" name="Google Shape;1026;p29"/>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27" name="Google Shape;1027;p29"/>
            <p:cNvGrpSpPr/>
            <p:nvPr/>
          </p:nvGrpSpPr>
          <p:grpSpPr>
            <a:xfrm>
              <a:off x="5516218" y="331504"/>
              <a:ext cx="6675782" cy="5276654"/>
              <a:chOff x="5516218" y="331504"/>
              <a:chExt cx="6675782" cy="5276654"/>
            </a:xfrm>
          </p:grpSpPr>
          <p:cxnSp>
            <p:nvCxnSpPr>
              <p:cNvPr id="1028" name="Google Shape;1028;p29"/>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9" name="Google Shape;1029;p29"/>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0" name="Google Shape;1030;p29"/>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1" name="Google Shape;1031;p29"/>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2" name="Google Shape;1032;p29"/>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3" name="Google Shape;1033;p29"/>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4" name="Google Shape;1034;p29"/>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5" name="Google Shape;1035;p29"/>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6" name="Google Shape;1036;p29"/>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7" name="Google Shape;1037;p29"/>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8" name="Google Shape;1038;p29"/>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9" name="Google Shape;1039;p29"/>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0" name="Google Shape;1040;p29"/>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1" name="Google Shape;1041;p29"/>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2" name="Google Shape;1042;p29"/>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3" name="Google Shape;1043;p29"/>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4" name="Google Shape;1044;p29"/>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5" name="Google Shape;1045;p29"/>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6" name="Google Shape;1046;p29"/>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7" name="Google Shape;1047;p29"/>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8" name="Google Shape;1048;p29"/>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9" name="Google Shape;1049;p29"/>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0" name="Google Shape;1050;p29"/>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1" name="Google Shape;1051;p29"/>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2" name="Google Shape;1052;p29"/>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3" name="Google Shape;1053;p29"/>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4" name="Google Shape;1054;p29"/>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5" name="Google Shape;1055;p29"/>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6" name="Google Shape;1056;p29"/>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7" name="Google Shape;1057;p29"/>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8" name="Google Shape;1058;p29"/>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9" name="Google Shape;1059;p29"/>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0" name="Google Shape;1060;p29"/>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1" name="Google Shape;1061;p29"/>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2" name="Google Shape;1062;p29"/>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3" name="Google Shape;1063;p29"/>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4" name="Google Shape;1064;p29"/>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5" name="Google Shape;1065;p29"/>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6" name="Google Shape;1066;p29"/>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7" name="Google Shape;1067;p29"/>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8" name="Google Shape;1068;p29"/>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9" name="Google Shape;1069;p29"/>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0" name="Google Shape;1070;p29"/>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1" name="Google Shape;1071;p29"/>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2" name="Google Shape;1072;p29"/>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3" name="Google Shape;1073;p29"/>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4" name="Google Shape;1074;p29"/>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5" name="Google Shape;1075;p29"/>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6" name="Google Shape;1076;p29"/>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7" name="Google Shape;1077;p29"/>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8" name="Google Shape;1078;p29"/>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9" name="Google Shape;1079;p29"/>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0" name="Google Shape;1080;p29"/>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1" name="Google Shape;1081;p29"/>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2" name="Google Shape;1082;p29"/>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3" name="Google Shape;1083;p29"/>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4" name="Google Shape;1084;p29"/>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5" name="Google Shape;1085;p29"/>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6" name="Google Shape;1086;p29"/>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7" name="Google Shape;1087;p29"/>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8" name="Google Shape;1088;p29"/>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89" name="Google Shape;1089;p29"/>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0" name="Google Shape;1090;p29"/>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1" name="Google Shape;1091;p29"/>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2" name="Google Shape;1092;p29"/>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3" name="Google Shape;1093;p29"/>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4" name="Google Shape;1094;p29"/>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5" name="Google Shape;1095;p29"/>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6" name="Google Shape;1096;p29"/>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7" name="Google Shape;1097;p29"/>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8" name="Google Shape;1098;p29"/>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9" name="Google Shape;1099;p29"/>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0" name="Google Shape;1100;p29"/>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1" name="Google Shape;1101;p29"/>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2" name="Google Shape;1102;p29"/>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3" name="Google Shape;1103;p29"/>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4" name="Google Shape;1104;p29"/>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5" name="Google Shape;1105;p29"/>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1106" name="Google Shape;1106;p29"/>
          <p:cNvSpPr/>
          <p:nvPr/>
        </p:nvSpPr>
        <p:spPr>
          <a:xfrm>
            <a:off x="6344525" y="1950350"/>
            <a:ext cx="210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3. </a:t>
            </a:r>
            <a:r>
              <a:rPr lang="en-US" sz="1500"/>
              <a:t>To convert the model into protoBuf format.</a:t>
            </a:r>
            <a:endParaRPr sz="1500"/>
          </a:p>
        </p:txBody>
      </p:sp>
      <p:sp>
        <p:nvSpPr>
          <p:cNvPr id="1107" name="Google Shape;1107;p29"/>
          <p:cNvSpPr/>
          <p:nvPr/>
        </p:nvSpPr>
        <p:spPr>
          <a:xfrm>
            <a:off x="9210050" y="1950350"/>
            <a:ext cx="201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4. </a:t>
            </a:r>
            <a:r>
              <a:rPr lang="en-US" sz="1500"/>
              <a:t>Running model optimizer to generate .xml and .bin files</a:t>
            </a:r>
            <a:endParaRPr sz="1500"/>
          </a:p>
        </p:txBody>
      </p:sp>
      <p:sp>
        <p:nvSpPr>
          <p:cNvPr id="1108" name="Google Shape;1108;p29"/>
          <p:cNvSpPr/>
          <p:nvPr/>
        </p:nvSpPr>
        <p:spPr>
          <a:xfrm>
            <a:off x="611875" y="1950300"/>
            <a:ext cx="21378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1. Configuring the model optimizer</a:t>
            </a:r>
            <a:endParaRPr sz="1500"/>
          </a:p>
        </p:txBody>
      </p:sp>
      <p:sp>
        <p:nvSpPr>
          <p:cNvPr id="1109" name="Google Shape;1109;p29"/>
          <p:cNvSpPr/>
          <p:nvPr/>
        </p:nvSpPr>
        <p:spPr>
          <a:xfrm>
            <a:off x="3479000" y="1950350"/>
            <a:ext cx="210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2. Freezing the Keras model</a:t>
            </a:r>
            <a:endParaRPr sz="1500"/>
          </a:p>
        </p:txBody>
      </p:sp>
      <p:sp>
        <p:nvSpPr>
          <p:cNvPr id="1110" name="Google Shape;1110;p29"/>
          <p:cNvSpPr txBox="1"/>
          <p:nvPr/>
        </p:nvSpPr>
        <p:spPr>
          <a:xfrm>
            <a:off x="666000" y="4072375"/>
            <a:ext cx="10860000" cy="16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FFFFFF"/>
                </a:solidFill>
                <a:latin typeface="Calibri"/>
                <a:ea typeface="Calibri"/>
                <a:cs typeface="Calibri"/>
                <a:sym typeface="Calibri"/>
              </a:rPr>
              <a:t>Problem faced in step 4: Input -1 found. Cannot </a:t>
            </a:r>
            <a:r>
              <a:rPr lang="en-US" sz="1700">
                <a:solidFill>
                  <a:srgbClr val="FFFFFF"/>
                </a:solidFill>
                <a:latin typeface="Calibri"/>
                <a:ea typeface="Calibri"/>
                <a:cs typeface="Calibri"/>
                <a:sym typeface="Calibri"/>
              </a:rPr>
              <a:t>optimize</a:t>
            </a:r>
            <a:r>
              <a:rPr lang="en-US" sz="1700">
                <a:solidFill>
                  <a:srgbClr val="FFFFFF"/>
                </a:solidFill>
                <a:latin typeface="Calibri"/>
                <a:ea typeface="Calibri"/>
                <a:cs typeface="Calibri"/>
                <a:sym typeface="Calibri"/>
              </a:rPr>
              <a:t> model</a:t>
            </a:r>
            <a:endParaRPr sz="1700">
              <a:solidFill>
                <a:srgbClr val="FFFFFF"/>
              </a:solidFill>
              <a:latin typeface="Calibri"/>
              <a:ea typeface="Calibri"/>
              <a:cs typeface="Calibri"/>
              <a:sym typeface="Calibri"/>
            </a:endParaRPr>
          </a:p>
          <a:p>
            <a:pPr indent="0" lvl="0" marL="0" rtl="0" algn="l">
              <a:spcBef>
                <a:spcPts val="0"/>
              </a:spcBef>
              <a:spcAft>
                <a:spcPts val="0"/>
              </a:spcAft>
              <a:buNone/>
            </a:pPr>
            <a:r>
              <a:rPr lang="en-US" sz="1700">
                <a:solidFill>
                  <a:srgbClr val="FFFFFF"/>
                </a:solidFill>
                <a:latin typeface="Calibri"/>
                <a:ea typeface="Calibri"/>
                <a:cs typeface="Calibri"/>
                <a:sym typeface="Calibri"/>
              </a:rPr>
              <a:t>Reason and Solution:</a:t>
            </a:r>
            <a:endParaRPr sz="1700">
              <a:solidFill>
                <a:srgbClr val="FFFFFF"/>
              </a:solidFill>
              <a:latin typeface="Calibri"/>
              <a:ea typeface="Calibri"/>
              <a:cs typeface="Calibri"/>
              <a:sym typeface="Calibri"/>
            </a:endParaRPr>
          </a:p>
          <a:p>
            <a:pPr indent="0" lvl="0" marL="0" rtl="0" algn="l">
              <a:spcBef>
                <a:spcPts val="0"/>
              </a:spcBef>
              <a:spcAft>
                <a:spcPts val="0"/>
              </a:spcAft>
              <a:buNone/>
            </a:pPr>
            <a:r>
              <a:rPr lang="en-US" sz="1700">
                <a:solidFill>
                  <a:srgbClr val="FFFFFF"/>
                </a:solidFill>
                <a:latin typeface="Calibri"/>
                <a:ea typeface="Calibri"/>
                <a:cs typeface="Calibri"/>
                <a:sym typeface="Calibri"/>
              </a:rPr>
              <a:t>There are situations when the input data shape for the model is not fixed, like for the fully-convolutional neural networks. In this case, for example, TensorFlow  models contain -1 values in the shape attribute of the Placeholder operation. Inference Engine does not support input layers with undefined size, so if the input shapes are not defined in the model, the Model Optimizer fails to convert the model. So, we had to specify “--input shape”</a:t>
            </a:r>
            <a:endParaRPr sz="1700">
              <a:solidFill>
                <a:srgbClr val="FFFFFF"/>
              </a:solidFill>
              <a:latin typeface="Calibri"/>
              <a:ea typeface="Calibri"/>
              <a:cs typeface="Calibri"/>
              <a:sym typeface="Calibri"/>
            </a:endParaRPr>
          </a:p>
        </p:txBody>
      </p:sp>
      <p:cxnSp>
        <p:nvCxnSpPr>
          <p:cNvPr id="1111" name="Google Shape;1111;p29"/>
          <p:cNvCxnSpPr>
            <a:stCxn id="1108" idx="3"/>
            <a:endCxn id="1109" idx="1"/>
          </p:cNvCxnSpPr>
          <p:nvPr/>
        </p:nvCxnSpPr>
        <p:spPr>
          <a:xfrm>
            <a:off x="2749675" y="2541900"/>
            <a:ext cx="729300" cy="0"/>
          </a:xfrm>
          <a:prstGeom prst="straightConnector1">
            <a:avLst/>
          </a:prstGeom>
          <a:noFill/>
          <a:ln cap="flat" cmpd="sng" w="9525">
            <a:solidFill>
              <a:srgbClr val="FFFFFF"/>
            </a:solidFill>
            <a:prstDash val="solid"/>
            <a:round/>
            <a:headEnd len="med" w="med" type="none"/>
            <a:tailEnd len="med" w="med" type="triangle"/>
          </a:ln>
        </p:spPr>
      </p:cxnSp>
      <p:cxnSp>
        <p:nvCxnSpPr>
          <p:cNvPr id="1112" name="Google Shape;1112;p29"/>
          <p:cNvCxnSpPr>
            <a:stCxn id="1109" idx="3"/>
            <a:endCxn id="1106" idx="1"/>
          </p:cNvCxnSpPr>
          <p:nvPr/>
        </p:nvCxnSpPr>
        <p:spPr>
          <a:xfrm>
            <a:off x="5581100" y="2541950"/>
            <a:ext cx="763500" cy="0"/>
          </a:xfrm>
          <a:prstGeom prst="straightConnector1">
            <a:avLst/>
          </a:prstGeom>
          <a:noFill/>
          <a:ln cap="flat" cmpd="sng" w="9525">
            <a:solidFill>
              <a:srgbClr val="FFFFFF"/>
            </a:solidFill>
            <a:prstDash val="solid"/>
            <a:round/>
            <a:headEnd len="med" w="med" type="none"/>
            <a:tailEnd len="med" w="med" type="triangle"/>
          </a:ln>
        </p:spPr>
      </p:cxnSp>
      <p:cxnSp>
        <p:nvCxnSpPr>
          <p:cNvPr id="1113" name="Google Shape;1113;p29"/>
          <p:cNvCxnSpPr/>
          <p:nvPr/>
        </p:nvCxnSpPr>
        <p:spPr>
          <a:xfrm>
            <a:off x="8286975" y="2252125"/>
            <a:ext cx="9231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8" name="Shape 1118"/>
        <p:cNvGrpSpPr/>
        <p:nvPr/>
      </p:nvGrpSpPr>
      <p:grpSpPr>
        <a:xfrm>
          <a:off x="0" y="0"/>
          <a:ext cx="0" cy="0"/>
          <a:chOff x="0" y="0"/>
          <a:chExt cx="0" cy="0"/>
        </a:xfrm>
      </p:grpSpPr>
      <p:sp>
        <p:nvSpPr>
          <p:cNvPr id="1119" name="Google Shape;1119;p30"/>
          <p:cNvSpPr txBox="1"/>
          <p:nvPr>
            <p:ph type="title"/>
          </p:nvPr>
        </p:nvSpPr>
        <p:spPr>
          <a:xfrm>
            <a:off x="381269" y="3703"/>
            <a:ext cx="11317817"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SCRIPT TO RUN THE MODEL WITH INTEL OPENVINO</a:t>
            </a:r>
            <a:endParaRPr/>
          </a:p>
        </p:txBody>
      </p:sp>
      <p:grpSp>
        <p:nvGrpSpPr>
          <p:cNvPr id="1120" name="Google Shape;1120;p30"/>
          <p:cNvGrpSpPr/>
          <p:nvPr/>
        </p:nvGrpSpPr>
        <p:grpSpPr>
          <a:xfrm rot="-332396">
            <a:off x="8565602" y="3905595"/>
            <a:ext cx="3639934" cy="3163289"/>
            <a:chOff x="5281603" y="104899"/>
            <a:chExt cx="6910397" cy="6005491"/>
          </a:xfrm>
        </p:grpSpPr>
        <p:sp>
          <p:nvSpPr>
            <p:cNvPr id="1121" name="Google Shape;1121;p3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22" name="Google Shape;1122;p30"/>
            <p:cNvGrpSpPr/>
            <p:nvPr/>
          </p:nvGrpSpPr>
          <p:grpSpPr>
            <a:xfrm>
              <a:off x="5516218" y="331504"/>
              <a:ext cx="6675782" cy="5276654"/>
              <a:chOff x="5516218" y="331504"/>
              <a:chExt cx="6675782" cy="5276654"/>
            </a:xfrm>
          </p:grpSpPr>
          <p:cxnSp>
            <p:nvCxnSpPr>
              <p:cNvPr id="1123" name="Google Shape;1123;p3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4" name="Google Shape;1124;p3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5" name="Google Shape;1125;p3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6" name="Google Shape;1126;p3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7" name="Google Shape;1127;p3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8" name="Google Shape;1128;p3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9" name="Google Shape;1129;p3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0" name="Google Shape;1130;p3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1" name="Google Shape;1131;p3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2" name="Google Shape;1132;p3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3" name="Google Shape;1133;p3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4" name="Google Shape;1134;p3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5" name="Google Shape;1135;p3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6" name="Google Shape;1136;p3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7" name="Google Shape;1137;p3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8" name="Google Shape;1138;p3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9" name="Google Shape;1139;p3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0" name="Google Shape;1140;p3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1" name="Google Shape;1141;p3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2" name="Google Shape;1142;p3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3" name="Google Shape;1143;p3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4" name="Google Shape;1144;p3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5" name="Google Shape;1145;p3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6" name="Google Shape;1146;p3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7" name="Google Shape;1147;p3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8" name="Google Shape;1148;p3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9" name="Google Shape;1149;p3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0" name="Google Shape;1150;p3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1" name="Google Shape;1151;p3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2" name="Google Shape;1152;p3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3" name="Google Shape;1153;p3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4" name="Google Shape;1154;p3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5" name="Google Shape;1155;p3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6" name="Google Shape;1156;p3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7" name="Google Shape;1157;p3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8" name="Google Shape;1158;p3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9" name="Google Shape;1159;p3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0" name="Google Shape;1160;p3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1" name="Google Shape;1161;p3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2" name="Google Shape;1162;p3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3" name="Google Shape;1163;p3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4" name="Google Shape;1164;p3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5" name="Google Shape;1165;p3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6" name="Google Shape;1166;p3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7" name="Google Shape;1167;p3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8" name="Google Shape;1168;p3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9" name="Google Shape;1169;p3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0" name="Google Shape;1170;p3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1" name="Google Shape;1171;p3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2" name="Google Shape;1172;p3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3" name="Google Shape;1173;p3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4" name="Google Shape;1174;p3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5" name="Google Shape;1175;p3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6" name="Google Shape;1176;p3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7" name="Google Shape;1177;p3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8" name="Google Shape;1178;p3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9" name="Google Shape;1179;p3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0" name="Google Shape;1180;p3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1" name="Google Shape;1181;p3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2" name="Google Shape;1182;p3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3" name="Google Shape;1183;p3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4" name="Google Shape;1184;p3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5" name="Google Shape;1185;p3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6" name="Google Shape;1186;p3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7" name="Google Shape;1187;p3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8" name="Google Shape;1188;p3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9" name="Google Shape;1189;p3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0" name="Google Shape;1190;p3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1" name="Google Shape;1191;p3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2" name="Google Shape;1192;p3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3" name="Google Shape;1193;p3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4" name="Google Shape;1194;p3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5" name="Google Shape;1195;p3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6" name="Google Shape;1196;p3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7" name="Google Shape;1197;p3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8" name="Google Shape;1198;p3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9" name="Google Shape;1199;p3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0" name="Google Shape;1200;p3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1201" name="Google Shape;1201;p30"/>
          <p:cNvGrpSpPr/>
          <p:nvPr/>
        </p:nvGrpSpPr>
        <p:grpSpPr>
          <a:xfrm rot="-6207392">
            <a:off x="7397406" y="-618856"/>
            <a:ext cx="4915057" cy="4271437"/>
            <a:chOff x="5281603" y="104899"/>
            <a:chExt cx="6910397" cy="6005491"/>
          </a:xfrm>
        </p:grpSpPr>
        <p:sp>
          <p:nvSpPr>
            <p:cNvPr id="1202" name="Google Shape;1202;p3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03" name="Google Shape;1203;p30"/>
            <p:cNvGrpSpPr/>
            <p:nvPr/>
          </p:nvGrpSpPr>
          <p:grpSpPr>
            <a:xfrm>
              <a:off x="5516218" y="331504"/>
              <a:ext cx="6675782" cy="5276654"/>
              <a:chOff x="5516218" y="331504"/>
              <a:chExt cx="6675782" cy="5276654"/>
            </a:xfrm>
          </p:grpSpPr>
          <p:cxnSp>
            <p:nvCxnSpPr>
              <p:cNvPr id="1204" name="Google Shape;1204;p3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5" name="Google Shape;1205;p3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6" name="Google Shape;1206;p3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7" name="Google Shape;1207;p3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8" name="Google Shape;1208;p3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9" name="Google Shape;1209;p3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0" name="Google Shape;1210;p3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1" name="Google Shape;1211;p3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2" name="Google Shape;1212;p3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3" name="Google Shape;1213;p3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4" name="Google Shape;1214;p3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5" name="Google Shape;1215;p3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6" name="Google Shape;1216;p3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7" name="Google Shape;1217;p3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8" name="Google Shape;1218;p3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9" name="Google Shape;1219;p3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0" name="Google Shape;1220;p3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1" name="Google Shape;1221;p3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2" name="Google Shape;1222;p3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3" name="Google Shape;1223;p3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4" name="Google Shape;1224;p3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5" name="Google Shape;1225;p3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6" name="Google Shape;1226;p3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7" name="Google Shape;1227;p3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8" name="Google Shape;1228;p3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9" name="Google Shape;1229;p3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0" name="Google Shape;1230;p3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1" name="Google Shape;1231;p3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2" name="Google Shape;1232;p3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3" name="Google Shape;1233;p3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4" name="Google Shape;1234;p3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5" name="Google Shape;1235;p3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6" name="Google Shape;1236;p3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7" name="Google Shape;1237;p3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8" name="Google Shape;1238;p3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9" name="Google Shape;1239;p3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0" name="Google Shape;1240;p3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1" name="Google Shape;1241;p3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2" name="Google Shape;1242;p3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3" name="Google Shape;1243;p3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4" name="Google Shape;1244;p3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5" name="Google Shape;1245;p3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6" name="Google Shape;1246;p3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7" name="Google Shape;1247;p3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8" name="Google Shape;1248;p3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9" name="Google Shape;1249;p3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0" name="Google Shape;1250;p3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1" name="Google Shape;1251;p3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2" name="Google Shape;1252;p3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3" name="Google Shape;1253;p3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4" name="Google Shape;1254;p3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5" name="Google Shape;1255;p3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6" name="Google Shape;1256;p3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7" name="Google Shape;1257;p3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8" name="Google Shape;1258;p3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9" name="Google Shape;1259;p3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0" name="Google Shape;1260;p3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1" name="Google Shape;1261;p3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2" name="Google Shape;1262;p3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3" name="Google Shape;1263;p3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4" name="Google Shape;1264;p3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5" name="Google Shape;1265;p3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6" name="Google Shape;1266;p3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7" name="Google Shape;1267;p3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8" name="Google Shape;1268;p3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69" name="Google Shape;1269;p3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0" name="Google Shape;1270;p3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1" name="Google Shape;1271;p3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2" name="Google Shape;1272;p3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3" name="Google Shape;1273;p3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4" name="Google Shape;1274;p3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5" name="Google Shape;1275;p3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6" name="Google Shape;1276;p3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7" name="Google Shape;1277;p3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8" name="Google Shape;1278;p3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79" name="Google Shape;1279;p3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80" name="Google Shape;1280;p3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81" name="Google Shape;1281;p3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1282" name="Google Shape;1282;p30"/>
          <p:cNvSpPr/>
          <p:nvPr/>
        </p:nvSpPr>
        <p:spPr>
          <a:xfrm>
            <a:off x="4836600" y="2387700"/>
            <a:ext cx="1259400" cy="145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Inference.py</a:t>
            </a:r>
            <a:endParaRPr sz="1800"/>
          </a:p>
        </p:txBody>
      </p:sp>
      <p:sp>
        <p:nvSpPr>
          <p:cNvPr id="1283" name="Google Shape;1283;p30"/>
          <p:cNvSpPr/>
          <p:nvPr/>
        </p:nvSpPr>
        <p:spPr>
          <a:xfrm>
            <a:off x="1306375" y="1459975"/>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Inference image with path</a:t>
            </a:r>
            <a:r>
              <a:rPr lang="en-US"/>
              <a:t> </a:t>
            </a:r>
            <a:endParaRPr/>
          </a:p>
        </p:txBody>
      </p:sp>
      <p:sp>
        <p:nvSpPr>
          <p:cNvPr id="1284" name="Google Shape;1284;p30"/>
          <p:cNvSpPr/>
          <p:nvPr/>
        </p:nvSpPr>
        <p:spPr>
          <a:xfrm>
            <a:off x="1306375" y="2744088"/>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Device the model s running on</a:t>
            </a:r>
            <a:endParaRPr/>
          </a:p>
        </p:txBody>
      </p:sp>
      <p:sp>
        <p:nvSpPr>
          <p:cNvPr id="1285" name="Google Shape;1285;p30"/>
          <p:cNvSpPr/>
          <p:nvPr/>
        </p:nvSpPr>
        <p:spPr>
          <a:xfrm>
            <a:off x="1306375" y="4028225"/>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.xml file along with path</a:t>
            </a:r>
            <a:endParaRPr/>
          </a:p>
        </p:txBody>
      </p:sp>
      <p:sp>
        <p:nvSpPr>
          <p:cNvPr id="1286" name="Google Shape;1286;p30"/>
          <p:cNvSpPr/>
          <p:nvPr/>
        </p:nvSpPr>
        <p:spPr>
          <a:xfrm>
            <a:off x="8133900" y="2717850"/>
            <a:ext cx="1881300" cy="795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t>Location of the infarct</a:t>
            </a:r>
            <a:endParaRPr sz="1500"/>
          </a:p>
        </p:txBody>
      </p:sp>
      <p:sp>
        <p:nvSpPr>
          <p:cNvPr id="1287" name="Google Shape;1287;p30"/>
          <p:cNvSpPr txBox="1"/>
          <p:nvPr/>
        </p:nvSpPr>
        <p:spPr>
          <a:xfrm>
            <a:off x="4583625" y="4254400"/>
            <a:ext cx="5128200" cy="162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Reading the model</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Setup Device</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Allocating input and output blobs</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Load model to plugin</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Pead and preprocess input images</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Infers</a:t>
            </a:r>
            <a:endParaRPr sz="1500">
              <a:solidFill>
                <a:srgbClr val="FFFFFF"/>
              </a:solidFill>
              <a:latin typeface="Calibri"/>
              <a:ea typeface="Calibri"/>
              <a:cs typeface="Calibri"/>
              <a:sym typeface="Calibri"/>
            </a:endParaRPr>
          </a:p>
        </p:txBody>
      </p:sp>
      <p:cxnSp>
        <p:nvCxnSpPr>
          <p:cNvPr id="1288" name="Google Shape;1288;p30"/>
          <p:cNvCxnSpPr>
            <a:endCxn id="1282" idx="1"/>
          </p:cNvCxnSpPr>
          <p:nvPr/>
        </p:nvCxnSpPr>
        <p:spPr>
          <a:xfrm>
            <a:off x="3324300" y="1857000"/>
            <a:ext cx="1512300" cy="1258800"/>
          </a:xfrm>
          <a:prstGeom prst="straightConnector1">
            <a:avLst/>
          </a:prstGeom>
          <a:noFill/>
          <a:ln cap="flat" cmpd="sng" w="9525">
            <a:solidFill>
              <a:srgbClr val="FFFFFF"/>
            </a:solidFill>
            <a:prstDash val="solid"/>
            <a:round/>
            <a:headEnd len="med" w="med" type="none"/>
            <a:tailEnd len="med" w="med" type="triangle"/>
          </a:ln>
        </p:spPr>
      </p:cxnSp>
      <p:cxnSp>
        <p:nvCxnSpPr>
          <p:cNvPr id="1289" name="Google Shape;1289;p30"/>
          <p:cNvCxnSpPr>
            <a:endCxn id="1282" idx="1"/>
          </p:cNvCxnSpPr>
          <p:nvPr/>
        </p:nvCxnSpPr>
        <p:spPr>
          <a:xfrm flipH="1" rot="10800000">
            <a:off x="3339600" y="3115800"/>
            <a:ext cx="1497000" cy="15900"/>
          </a:xfrm>
          <a:prstGeom prst="straightConnector1">
            <a:avLst/>
          </a:prstGeom>
          <a:noFill/>
          <a:ln cap="flat" cmpd="sng" w="9525">
            <a:solidFill>
              <a:srgbClr val="FFFFFF"/>
            </a:solidFill>
            <a:prstDash val="solid"/>
            <a:round/>
            <a:headEnd len="med" w="med" type="none"/>
            <a:tailEnd len="med" w="med" type="triangle"/>
          </a:ln>
        </p:spPr>
      </p:cxnSp>
      <p:cxnSp>
        <p:nvCxnSpPr>
          <p:cNvPr id="1290" name="Google Shape;1290;p30"/>
          <p:cNvCxnSpPr>
            <a:endCxn id="1282" idx="1"/>
          </p:cNvCxnSpPr>
          <p:nvPr/>
        </p:nvCxnSpPr>
        <p:spPr>
          <a:xfrm flipH="1" rot="10800000">
            <a:off x="3309000" y="3115800"/>
            <a:ext cx="1527600" cy="1290300"/>
          </a:xfrm>
          <a:prstGeom prst="straightConnector1">
            <a:avLst/>
          </a:prstGeom>
          <a:noFill/>
          <a:ln cap="flat" cmpd="sng" w="9525">
            <a:solidFill>
              <a:srgbClr val="FFFFFF"/>
            </a:solidFill>
            <a:prstDash val="solid"/>
            <a:round/>
            <a:headEnd len="med" w="med" type="none"/>
            <a:tailEnd len="med" w="med" type="triangle"/>
          </a:ln>
        </p:spPr>
      </p:cxnSp>
      <p:cxnSp>
        <p:nvCxnSpPr>
          <p:cNvPr id="1291" name="Google Shape;1291;p30"/>
          <p:cNvCxnSpPr>
            <a:stCxn id="1282" idx="3"/>
            <a:endCxn id="1286" idx="1"/>
          </p:cNvCxnSpPr>
          <p:nvPr/>
        </p:nvCxnSpPr>
        <p:spPr>
          <a:xfrm>
            <a:off x="6096000" y="3115800"/>
            <a:ext cx="20379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31"/>
          <p:cNvSpPr txBox="1"/>
          <p:nvPr>
            <p:ph type="title"/>
          </p:nvPr>
        </p:nvSpPr>
        <p:spPr>
          <a:xfrm>
            <a:off x="762001" y="762000"/>
            <a:ext cx="10131300" cy="145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alibri"/>
              <a:buNone/>
            </a:pPr>
            <a:r>
              <a:rPr lang="en-US"/>
              <a:t>OBSERVATIONS / CONCLUSION</a:t>
            </a:r>
            <a:endParaRPr/>
          </a:p>
        </p:txBody>
      </p:sp>
      <p:sp>
        <p:nvSpPr>
          <p:cNvPr id="1297" name="Google Shape;1297;p31"/>
          <p:cNvSpPr txBox="1"/>
          <p:nvPr>
            <p:ph idx="1" type="body"/>
          </p:nvPr>
        </p:nvSpPr>
        <p:spPr>
          <a:xfrm>
            <a:off x="685875" y="1690525"/>
            <a:ext cx="10131300" cy="4910400"/>
          </a:xfrm>
          <a:prstGeom prst="rect">
            <a:avLst/>
          </a:prstGeom>
          <a:noFill/>
          <a:ln>
            <a:noFill/>
          </a:ln>
        </p:spPr>
        <p:txBody>
          <a:bodyPr anchorCtr="0" anchor="ctr" bIns="45700" lIns="91425" spcFirstLastPara="1" rIns="91425" wrap="square" tIns="45700">
            <a:noAutofit/>
          </a:bodyPr>
          <a:lstStyle/>
          <a:p>
            <a:pPr indent="-317500" lvl="0" marL="285750" rtl="0" algn="l">
              <a:spcBef>
                <a:spcPts val="0"/>
              </a:spcBef>
              <a:spcAft>
                <a:spcPts val="0"/>
              </a:spcAft>
              <a:buSzPts val="2300"/>
              <a:buChar char="•"/>
            </a:pPr>
            <a:r>
              <a:rPr lang="en-US" sz="2300"/>
              <a:t>Large dataset required to train DNN </a:t>
            </a:r>
            <a:endParaRPr sz="2300"/>
          </a:p>
          <a:p>
            <a:pPr indent="-374650" lvl="0" marL="457200" rtl="0" algn="l">
              <a:spcBef>
                <a:spcPts val="0"/>
              </a:spcBef>
              <a:spcAft>
                <a:spcPts val="0"/>
              </a:spcAft>
              <a:buSzPts val="2300"/>
              <a:buChar char="-"/>
            </a:pPr>
            <a:r>
              <a:rPr lang="en-US" sz="2300"/>
              <a:t>Data Augmentation</a:t>
            </a:r>
            <a:endParaRPr sz="2300"/>
          </a:p>
          <a:p>
            <a:pPr indent="-317500" lvl="0" marL="285750" rtl="0" algn="l">
              <a:spcBef>
                <a:spcPts val="0"/>
              </a:spcBef>
              <a:spcAft>
                <a:spcPts val="0"/>
              </a:spcAft>
              <a:buSzPts val="2300"/>
              <a:buChar char="•"/>
            </a:pPr>
            <a:r>
              <a:rPr lang="en-US" sz="2300"/>
              <a:t>Preprocessing place a major part in building best model. It </a:t>
            </a:r>
            <a:r>
              <a:rPr lang="en-US" sz="2300"/>
              <a:t>should be same for both training and testing set .</a:t>
            </a:r>
            <a:endParaRPr sz="2300"/>
          </a:p>
          <a:p>
            <a:pPr indent="-317500" lvl="0" marL="285750" rtl="0" algn="l">
              <a:spcBef>
                <a:spcPts val="0"/>
              </a:spcBef>
              <a:spcAft>
                <a:spcPts val="0"/>
              </a:spcAft>
              <a:buSzPts val="2300"/>
              <a:buChar char="•"/>
            </a:pPr>
            <a:r>
              <a:rPr lang="en-US" sz="2300"/>
              <a:t>Grouping of classes improved the predictions.</a:t>
            </a:r>
            <a:endParaRPr sz="2300"/>
          </a:p>
          <a:p>
            <a:pPr indent="-317500" lvl="0" marL="285750" rtl="0" algn="l">
              <a:spcBef>
                <a:spcPts val="0"/>
              </a:spcBef>
              <a:spcAft>
                <a:spcPts val="0"/>
              </a:spcAft>
              <a:buSzPts val="2300"/>
              <a:buChar char="•"/>
            </a:pPr>
            <a:r>
              <a:rPr lang="en-US" sz="2300"/>
              <a:t>Correlation between training and testing dataset gave us high testing accuracy but low accuracy on unseen data.So testing and training set should be not be correlated.</a:t>
            </a:r>
            <a:endParaRPr sz="2300"/>
          </a:p>
          <a:p>
            <a:pPr indent="-317500" lvl="0" marL="285750" rtl="0" algn="l">
              <a:spcBef>
                <a:spcPts val="0"/>
              </a:spcBef>
              <a:spcAft>
                <a:spcPts val="0"/>
              </a:spcAft>
              <a:buSzPts val="2300"/>
              <a:buChar char="•"/>
            </a:pPr>
            <a:r>
              <a:rPr lang="en-US" sz="2300"/>
              <a:t>Overfitting is major issue which should be taken care of.</a:t>
            </a:r>
            <a:endParaRPr sz="2300"/>
          </a:p>
          <a:p>
            <a:pPr indent="-374650" lvl="0" marL="457200" rtl="0" algn="l">
              <a:spcBef>
                <a:spcPts val="0"/>
              </a:spcBef>
              <a:spcAft>
                <a:spcPts val="0"/>
              </a:spcAft>
              <a:buSzPts val="2300"/>
              <a:buChar char="-"/>
            </a:pPr>
            <a:r>
              <a:rPr lang="en-US" sz="2300"/>
              <a:t>Dropout layers  -&gt; deccorelates the weight.</a:t>
            </a:r>
            <a:endParaRPr sz="2300"/>
          </a:p>
          <a:p>
            <a:pPr indent="-374650" lvl="0" marL="457200" rtl="0" algn="l">
              <a:spcBef>
                <a:spcPts val="0"/>
              </a:spcBef>
              <a:spcAft>
                <a:spcPts val="0"/>
              </a:spcAft>
              <a:buSzPts val="2300"/>
              <a:buChar char="-"/>
            </a:pPr>
            <a:r>
              <a:rPr lang="en-US" sz="2300"/>
              <a:t>Early stop 	  -&gt; form of regularization.</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32"/>
          <p:cNvSpPr txBox="1"/>
          <p:nvPr>
            <p:ph type="title"/>
          </p:nvPr>
        </p:nvSpPr>
        <p:spPr>
          <a:xfrm>
            <a:off x="685800" y="609600"/>
            <a:ext cx="10131300" cy="65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FUTURE SCOPE</a:t>
            </a:r>
            <a:endParaRPr/>
          </a:p>
        </p:txBody>
      </p:sp>
      <p:sp>
        <p:nvSpPr>
          <p:cNvPr id="1304" name="Google Shape;1304;p32"/>
          <p:cNvSpPr txBox="1"/>
          <p:nvPr>
            <p:ph idx="1" type="body"/>
          </p:nvPr>
        </p:nvSpPr>
        <p:spPr>
          <a:xfrm>
            <a:off x="685800" y="1567326"/>
            <a:ext cx="10131300" cy="4224000"/>
          </a:xfrm>
          <a:prstGeom prst="rect">
            <a:avLst/>
          </a:prstGeom>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200"/>
              <a:t>A CNN might be very successful in recognizing the different elements in an image but not be sensitive to the arrangement of the entities.</a:t>
            </a:r>
            <a:endParaRPr sz="2200"/>
          </a:p>
          <a:p>
            <a:pPr indent="0" lvl="0" marL="0" rtl="0" algn="l">
              <a:spcBef>
                <a:spcPts val="1000"/>
              </a:spcBef>
              <a:spcAft>
                <a:spcPts val="0"/>
              </a:spcAft>
              <a:buNone/>
            </a:pPr>
            <a:r>
              <a:rPr lang="en-US" sz="2200"/>
              <a:t>Therefore,</a:t>
            </a:r>
            <a:endParaRPr sz="2200"/>
          </a:p>
          <a:p>
            <a:pPr indent="0" lvl="0" marL="0" rtl="0" algn="l">
              <a:spcBef>
                <a:spcPts val="1000"/>
              </a:spcBef>
              <a:spcAft>
                <a:spcPts val="0"/>
              </a:spcAft>
              <a:buClr>
                <a:schemeClr val="dk1"/>
              </a:buClr>
              <a:buSzPts val="1100"/>
              <a:buFont typeface="Arial"/>
              <a:buNone/>
            </a:pPr>
            <a:r>
              <a:rPr lang="en-US" sz="2200"/>
              <a:t>After looking at the observations we decided it will be better to use </a:t>
            </a:r>
            <a:r>
              <a:rPr lang="en-US" sz="2200" u="sng"/>
              <a:t>PCA for feature extraction</a:t>
            </a:r>
            <a:r>
              <a:rPr lang="en-US" sz="2200"/>
              <a:t> before CNN.</a:t>
            </a:r>
            <a:endParaRPr sz="2200"/>
          </a:p>
          <a:p>
            <a:pPr indent="0" lvl="0" marL="0" rtl="0" algn="l">
              <a:spcBef>
                <a:spcPts val="1000"/>
              </a:spcBef>
              <a:spcAft>
                <a:spcPts val="0"/>
              </a:spcAft>
              <a:buNone/>
            </a:pPr>
            <a:r>
              <a:rPr lang="en-US" sz="2200"/>
              <a:t>OR,</a:t>
            </a:r>
            <a:endParaRPr sz="2200"/>
          </a:p>
          <a:p>
            <a:pPr indent="0" lvl="0" marL="0" rtl="0" algn="l">
              <a:spcBef>
                <a:spcPts val="1000"/>
              </a:spcBef>
              <a:spcAft>
                <a:spcPts val="1000"/>
              </a:spcAft>
              <a:buNone/>
            </a:pPr>
            <a:r>
              <a:rPr lang="en-US" sz="2200"/>
              <a:t>U</a:t>
            </a:r>
            <a:r>
              <a:rPr lang="en-US" sz="2200"/>
              <a:t>sing CNN to learn sequence-to-label mapping, with a </a:t>
            </a:r>
            <a:r>
              <a:rPr lang="en-US" sz="2200" u="sng"/>
              <a:t>DenseNet based auto-encoder for feature extraction</a:t>
            </a:r>
            <a:endParaRPr sz="22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pic>
        <p:nvPicPr>
          <p:cNvPr descr="light spots" id="1310" name="Google Shape;1310;p33"/>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1311" name="Google Shape;1311;p33"/>
          <p:cNvSpPr txBox="1"/>
          <p:nvPr>
            <p:ph type="ctrTitle"/>
          </p:nvPr>
        </p:nvSpPr>
        <p:spPr>
          <a:xfrm>
            <a:off x="3962399" y="2573867"/>
            <a:ext cx="7197726" cy="242146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4800"/>
              <a:buFont typeface="Calibri"/>
              <a:buNone/>
            </a:pPr>
            <a:r>
              <a:rPr lang="en-US"/>
              <a:t>THANK YOU!</a:t>
            </a:r>
            <a:endParaRPr/>
          </a:p>
        </p:txBody>
      </p:sp>
      <p:sp>
        <p:nvSpPr>
          <p:cNvPr id="1312" name="Google Shape;1312;p33"/>
          <p:cNvSpPr txBox="1"/>
          <p:nvPr/>
        </p:nvSpPr>
        <p:spPr>
          <a:xfrm>
            <a:off x="4221191" y="5067219"/>
            <a:ext cx="7197726" cy="1405467"/>
          </a:xfrm>
          <a:prstGeom prst="rect">
            <a:avLst/>
          </a:prstGeom>
          <a:noFill/>
          <a:ln>
            <a:noFill/>
          </a:ln>
        </p:spPr>
        <p:txBody>
          <a:bodyPr anchorCtr="0" anchor="ctr" bIns="45700" lIns="91425" spcFirstLastPara="1" rIns="91425" wrap="square" tIns="45700">
            <a:noAutofit/>
          </a:bodyPr>
          <a:lstStyle/>
          <a:p>
            <a:pPr indent="0" lvl="0" marL="457200" marR="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0"/>
          <p:cNvSpPr txBox="1"/>
          <p:nvPr>
            <p:ph type="title"/>
          </p:nvPr>
        </p:nvSpPr>
        <p:spPr>
          <a:xfrm>
            <a:off x="2597990" y="149525"/>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PROBLEM STATEMENT </a:t>
            </a:r>
            <a:endParaRPr/>
          </a:p>
        </p:txBody>
      </p:sp>
      <p:grpSp>
        <p:nvGrpSpPr>
          <p:cNvPr id="159" name="Google Shape;159;p20"/>
          <p:cNvGrpSpPr/>
          <p:nvPr/>
        </p:nvGrpSpPr>
        <p:grpSpPr>
          <a:xfrm rot="-332396">
            <a:off x="8565602" y="3905595"/>
            <a:ext cx="3639934" cy="3163289"/>
            <a:chOff x="5281603" y="104899"/>
            <a:chExt cx="6910397" cy="6005491"/>
          </a:xfrm>
        </p:grpSpPr>
        <p:sp>
          <p:nvSpPr>
            <p:cNvPr id="160" name="Google Shape;160;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1" name="Google Shape;161;p20"/>
            <p:cNvGrpSpPr/>
            <p:nvPr/>
          </p:nvGrpSpPr>
          <p:grpSpPr>
            <a:xfrm>
              <a:off x="5516218" y="331504"/>
              <a:ext cx="6675782" cy="5276654"/>
              <a:chOff x="5516218" y="331504"/>
              <a:chExt cx="6675782" cy="5276654"/>
            </a:xfrm>
          </p:grpSpPr>
          <p:cxnSp>
            <p:nvCxnSpPr>
              <p:cNvPr id="162" name="Google Shape;162;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3" name="Google Shape;163;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4" name="Google Shape;164;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5" name="Google Shape;165;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6" name="Google Shape;166;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7" name="Google Shape;167;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8" name="Google Shape;168;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9" name="Google Shape;169;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0" name="Google Shape;170;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1" name="Google Shape;171;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2" name="Google Shape;172;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3" name="Google Shape;173;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4" name="Google Shape;174;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5" name="Google Shape;175;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6" name="Google Shape;176;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7" name="Google Shape;177;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8" name="Google Shape;178;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9" name="Google Shape;179;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0" name="Google Shape;180;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1" name="Google Shape;181;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2" name="Google Shape;182;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3" name="Google Shape;183;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4" name="Google Shape;184;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5" name="Google Shape;185;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6" name="Google Shape;186;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7" name="Google Shape;187;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8" name="Google Shape;188;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9" name="Google Shape;189;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0" name="Google Shape;190;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6" name="Google Shape;236;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7" name="Google Shape;237;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8" name="Google Shape;238;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9" name="Google Shape;239;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240" name="Google Shape;240;p20"/>
          <p:cNvGrpSpPr/>
          <p:nvPr/>
        </p:nvGrpSpPr>
        <p:grpSpPr>
          <a:xfrm rot="-6207392">
            <a:off x="7397406" y="-618856"/>
            <a:ext cx="4915057" cy="4271437"/>
            <a:chOff x="5281603" y="104899"/>
            <a:chExt cx="6910397" cy="6005491"/>
          </a:xfrm>
        </p:grpSpPr>
        <p:sp>
          <p:nvSpPr>
            <p:cNvPr id="241" name="Google Shape;241;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2" name="Google Shape;242;p20"/>
            <p:cNvGrpSpPr/>
            <p:nvPr/>
          </p:nvGrpSpPr>
          <p:grpSpPr>
            <a:xfrm>
              <a:off x="5516218" y="331504"/>
              <a:ext cx="6675782" cy="5276654"/>
              <a:chOff x="5516218" y="331504"/>
              <a:chExt cx="6675782" cy="5276654"/>
            </a:xfrm>
          </p:grpSpPr>
          <p:cxnSp>
            <p:nvCxnSpPr>
              <p:cNvPr id="243" name="Google Shape;243;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4" name="Google Shape;244;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5" name="Google Shape;245;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6" name="Google Shape;246;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7" name="Google Shape;247;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8" name="Google Shape;248;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9" name="Google Shape;249;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0" name="Google Shape;250;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1" name="Google Shape;251;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2" name="Google Shape;252;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3" name="Google Shape;253;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4" name="Google Shape;254;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5" name="Google Shape;255;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6" name="Google Shape;256;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7" name="Google Shape;257;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8" name="Google Shape;258;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9" name="Google Shape;259;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0" name="Google Shape;260;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1" name="Google Shape;261;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2" name="Google Shape;262;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3" name="Google Shape;263;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4" name="Google Shape;264;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5" name="Google Shape;265;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6" name="Google Shape;266;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7" name="Google Shape;267;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8" name="Google Shape;268;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9" name="Google Shape;269;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0" name="Google Shape;270;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1" name="Google Shape;271;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2" name="Google Shape;272;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3" name="Google Shape;273;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4" name="Google Shape;274;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5" name="Google Shape;275;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6" name="Google Shape;276;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7" name="Google Shape;277;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8" name="Google Shape;278;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9" name="Google Shape;279;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0" name="Google Shape;280;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1" name="Google Shape;281;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2" name="Google Shape;282;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3" name="Google Shape;283;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4" name="Google Shape;284;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5" name="Google Shape;285;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6" name="Google Shape;286;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7" name="Google Shape;287;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8" name="Google Shape;288;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9" name="Google Shape;289;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0" name="Google Shape;290;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1" name="Google Shape;291;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2" name="Google Shape;292;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3" name="Google Shape;293;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4" name="Google Shape;294;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5" name="Google Shape;295;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6" name="Google Shape;296;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7" name="Google Shape;297;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8" name="Google Shape;298;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9" name="Google Shape;299;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0" name="Google Shape;300;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1" name="Google Shape;301;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2" name="Google Shape;302;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3" name="Google Shape;303;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4" name="Google Shape;304;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5" name="Google Shape;305;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6" name="Google Shape;306;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7" name="Google Shape;307;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8" name="Google Shape;308;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9" name="Google Shape;309;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0" name="Google Shape;310;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1" name="Google Shape;311;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2" name="Google Shape;312;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3" name="Google Shape;313;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4" name="Google Shape;314;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5" name="Google Shape;315;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6" name="Google Shape;316;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7" name="Google Shape;317;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8" name="Google Shape;318;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9" name="Google Shape;319;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0" name="Google Shape;320;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321" name="Google Shape;321;p20"/>
          <p:cNvSpPr txBox="1"/>
          <p:nvPr>
            <p:ph idx="1" type="body"/>
          </p:nvPr>
        </p:nvSpPr>
        <p:spPr>
          <a:xfrm>
            <a:off x="1030350" y="1470500"/>
            <a:ext cx="10131300" cy="3725100"/>
          </a:xfrm>
          <a:prstGeom prst="rect">
            <a:avLst/>
          </a:prstGeom>
          <a:noFill/>
          <a:ln>
            <a:noFill/>
          </a:ln>
        </p:spPr>
        <p:txBody>
          <a:bodyPr anchorCtr="0" anchor="ctr" bIns="45700" lIns="91425" spcFirstLastPara="1" rIns="91425" wrap="square" tIns="45700">
            <a:noAutofit/>
          </a:bodyPr>
          <a:lstStyle/>
          <a:p>
            <a:pPr indent="-171450" lvl="0" marL="285750" rtl="0" algn="ctr">
              <a:spcBef>
                <a:spcPts val="0"/>
              </a:spcBef>
              <a:spcAft>
                <a:spcPts val="0"/>
              </a:spcAft>
              <a:buSzPts val="1800"/>
              <a:buNone/>
            </a:pPr>
            <a:r>
              <a:rPr lang="en-US" sz="2600"/>
              <a:t>The poor </a:t>
            </a:r>
            <a:r>
              <a:rPr lang="en-US" sz="2600"/>
              <a:t>prognosis</a:t>
            </a:r>
            <a:r>
              <a:rPr lang="en-US" sz="2600"/>
              <a:t> associated with most infarcts creates a sense of urgency for developing an AI aid in </a:t>
            </a:r>
            <a:r>
              <a:rPr lang="en-US" sz="2600"/>
              <a:t>identifying</a:t>
            </a:r>
            <a:r>
              <a:rPr lang="en-US" sz="2600"/>
              <a:t> the possible </a:t>
            </a:r>
            <a:r>
              <a:rPr lang="en-US" sz="2600"/>
              <a:t>occurrence</a:t>
            </a:r>
            <a:r>
              <a:rPr lang="en-US" sz="2600"/>
              <a:t> or in finding the </a:t>
            </a:r>
            <a:r>
              <a:rPr lang="en-US" sz="2600"/>
              <a:t>accurate</a:t>
            </a:r>
            <a:r>
              <a:rPr lang="en-US" sz="2600"/>
              <a:t> location of already existing infarct.</a:t>
            </a:r>
            <a:endParaRPr sz="2600"/>
          </a:p>
          <a:p>
            <a:pPr indent="-171450" lvl="0" marL="285750" rtl="0" algn="ctr">
              <a:spcBef>
                <a:spcPts val="0"/>
              </a:spcBef>
              <a:spcAft>
                <a:spcPts val="0"/>
              </a:spcAft>
              <a:buSzPts val="1800"/>
              <a:buNone/>
            </a:pPr>
            <a:r>
              <a:t/>
            </a:r>
            <a:endParaRPr sz="2300"/>
          </a:p>
          <a:p>
            <a:pPr indent="-171450" lvl="0" marL="285750" rtl="0" algn="ctr">
              <a:spcBef>
                <a:spcPts val="0"/>
              </a:spcBef>
              <a:spcAft>
                <a:spcPts val="0"/>
              </a:spcAft>
              <a:buSzPts val="1800"/>
              <a:buNone/>
            </a:pPr>
            <a:r>
              <a:t/>
            </a:r>
            <a:endParaRPr sz="2300"/>
          </a:p>
          <a:p>
            <a:pPr indent="-171450" lvl="0" marL="285750" rtl="0" algn="ctr">
              <a:spcBef>
                <a:spcPts val="0"/>
              </a:spcBef>
              <a:spcAft>
                <a:spcPts val="0"/>
              </a:spcAft>
              <a:buSzPts val="1800"/>
              <a:buNone/>
            </a:pPr>
            <a:r>
              <a:rPr b="1" lang="en-US" sz="2500"/>
              <a:t>This project:</a:t>
            </a:r>
            <a:endParaRPr b="1" sz="2500"/>
          </a:p>
          <a:p>
            <a:pPr indent="-171450" lvl="0" marL="285750" rtl="0" algn="ctr">
              <a:spcBef>
                <a:spcPts val="0"/>
              </a:spcBef>
              <a:spcAft>
                <a:spcPts val="0"/>
              </a:spcAft>
              <a:buSzPts val="1800"/>
              <a:buNone/>
            </a:pPr>
            <a:r>
              <a:rPr b="1" lang="en-US" sz="2500"/>
              <a:t>Finding the location of Acute Infarcts for a given MRI image.</a:t>
            </a:r>
            <a:endParaRPr b="1" sz="2500"/>
          </a:p>
          <a:p>
            <a:pPr indent="-171450" lvl="0" marL="285750" rtl="0" algn="ctr">
              <a:spcBef>
                <a:spcPts val="0"/>
              </a:spcBef>
              <a:spcAft>
                <a:spcPts val="0"/>
              </a:spcAft>
              <a:buSzPts val="1800"/>
              <a:buNone/>
            </a:pPr>
            <a:r>
              <a:t/>
            </a:r>
            <a:endParaRPr b="1"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3118050" y="1963648"/>
            <a:ext cx="5892300" cy="18564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solidFill>
                <a:srgbClr val="FFFFFF"/>
              </a:solidFill>
              <a:latin typeface="Calibri"/>
              <a:ea typeface="Calibri"/>
              <a:cs typeface="Calibri"/>
              <a:sym typeface="Calibri"/>
            </a:endParaRPr>
          </a:p>
          <a:p>
            <a:pPr indent="0" lvl="0" marL="0" rtl="0" algn="ctr">
              <a:spcBef>
                <a:spcPts val="0"/>
              </a:spcBef>
              <a:spcAft>
                <a:spcPts val="0"/>
              </a:spcAft>
              <a:buNone/>
            </a:pPr>
            <a:r>
              <a:rPr b="1" lang="en-US" sz="3600">
                <a:solidFill>
                  <a:srgbClr val="FFFFFF"/>
                </a:solidFill>
                <a:latin typeface="Calibri"/>
                <a:ea typeface="Calibri"/>
                <a:cs typeface="Calibri"/>
                <a:sym typeface="Calibri"/>
              </a:rPr>
              <a:t>WORKFLOW</a:t>
            </a:r>
            <a:endParaRPr b="1" sz="3600">
              <a:solidFill>
                <a:srgbClr val="FFFFFF"/>
              </a:solidFill>
              <a:latin typeface="Calibri"/>
              <a:ea typeface="Calibri"/>
              <a:cs typeface="Calibri"/>
              <a:sym typeface="Calibri"/>
            </a:endParaRPr>
          </a:p>
        </p:txBody>
      </p:sp>
      <p:sp>
        <p:nvSpPr>
          <p:cNvPr id="328" name="Google Shape;328;p21"/>
          <p:cNvSpPr/>
          <p:nvPr/>
        </p:nvSpPr>
        <p:spPr>
          <a:xfrm>
            <a:off x="560525" y="800025"/>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AUGMENTATION</a:t>
            </a:r>
            <a:endParaRPr/>
          </a:p>
        </p:txBody>
      </p:sp>
      <p:sp>
        <p:nvSpPr>
          <p:cNvPr id="329" name="Google Shape;329;p21"/>
          <p:cNvSpPr/>
          <p:nvPr/>
        </p:nvSpPr>
        <p:spPr>
          <a:xfrm>
            <a:off x="560525" y="3556219"/>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a:solidFill>
                  <a:srgbClr val="000000"/>
                </a:solidFill>
              </a:rPr>
              <a:t>PREPROCESSING</a:t>
            </a:r>
            <a:endParaRPr/>
          </a:p>
        </p:txBody>
      </p:sp>
      <p:sp>
        <p:nvSpPr>
          <p:cNvPr id="330" name="Google Shape;330;p21"/>
          <p:cNvSpPr/>
          <p:nvPr/>
        </p:nvSpPr>
        <p:spPr>
          <a:xfrm>
            <a:off x="560525" y="2090636"/>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LOADING DATA</a:t>
            </a:r>
            <a:endParaRPr/>
          </a:p>
        </p:txBody>
      </p:sp>
      <p:sp>
        <p:nvSpPr>
          <p:cNvPr id="331" name="Google Shape;331;p21"/>
          <p:cNvSpPr/>
          <p:nvPr/>
        </p:nvSpPr>
        <p:spPr>
          <a:xfrm>
            <a:off x="560525" y="5082938"/>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PLOTTING DATA</a:t>
            </a:r>
            <a:endParaRPr/>
          </a:p>
        </p:txBody>
      </p:sp>
      <p:sp>
        <p:nvSpPr>
          <p:cNvPr id="332" name="Google Shape;332;p21"/>
          <p:cNvSpPr/>
          <p:nvPr/>
        </p:nvSpPr>
        <p:spPr>
          <a:xfrm>
            <a:off x="3753864" y="5082938"/>
            <a:ext cx="21690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SPLITTING </a:t>
            </a:r>
            <a:r>
              <a:rPr lang="en-US"/>
              <a:t>DATA</a:t>
            </a:r>
            <a:endParaRPr/>
          </a:p>
        </p:txBody>
      </p:sp>
      <p:sp>
        <p:nvSpPr>
          <p:cNvPr id="333" name="Google Shape;333;p21"/>
          <p:cNvSpPr/>
          <p:nvPr/>
        </p:nvSpPr>
        <p:spPr>
          <a:xfrm>
            <a:off x="6445023" y="5082938"/>
            <a:ext cx="21690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MODELING</a:t>
            </a:r>
            <a:endParaRPr/>
          </a:p>
        </p:txBody>
      </p:sp>
      <p:sp>
        <p:nvSpPr>
          <p:cNvPr id="334" name="Google Shape;334;p21"/>
          <p:cNvSpPr/>
          <p:nvPr/>
        </p:nvSpPr>
        <p:spPr>
          <a:xfrm>
            <a:off x="9204146" y="5082938"/>
            <a:ext cx="23334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FINE TUNING</a:t>
            </a:r>
            <a:endParaRPr/>
          </a:p>
        </p:txBody>
      </p:sp>
      <p:sp>
        <p:nvSpPr>
          <p:cNvPr id="335" name="Google Shape;335;p21"/>
          <p:cNvSpPr/>
          <p:nvPr/>
        </p:nvSpPr>
        <p:spPr>
          <a:xfrm>
            <a:off x="9174078" y="800025"/>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INFERENCING</a:t>
            </a:r>
            <a:endParaRPr/>
          </a:p>
        </p:txBody>
      </p:sp>
      <p:sp>
        <p:nvSpPr>
          <p:cNvPr id="336" name="Google Shape;336;p21"/>
          <p:cNvSpPr/>
          <p:nvPr/>
        </p:nvSpPr>
        <p:spPr>
          <a:xfrm>
            <a:off x="9174078" y="3556219"/>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00"/>
                </a:solidFill>
              </a:rPr>
              <a:t>CREATE .PB FILE</a:t>
            </a:r>
            <a:endParaRPr/>
          </a:p>
        </p:txBody>
      </p:sp>
      <p:sp>
        <p:nvSpPr>
          <p:cNvPr id="337" name="Google Shape;337;p21"/>
          <p:cNvSpPr/>
          <p:nvPr/>
        </p:nvSpPr>
        <p:spPr>
          <a:xfrm>
            <a:off x="9174078" y="2090636"/>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EXECUTABLE FILE</a:t>
            </a:r>
            <a:endParaRPr/>
          </a:p>
        </p:txBody>
      </p:sp>
      <p:cxnSp>
        <p:nvCxnSpPr>
          <p:cNvPr id="338" name="Google Shape;338;p21"/>
          <p:cNvCxnSpPr>
            <a:stCxn id="328" idx="2"/>
            <a:endCxn id="330" idx="0"/>
          </p:cNvCxnSpPr>
          <p:nvPr/>
        </p:nvCxnSpPr>
        <p:spPr>
          <a:xfrm>
            <a:off x="1747475" y="1669425"/>
            <a:ext cx="0" cy="421200"/>
          </a:xfrm>
          <a:prstGeom prst="straightConnector1">
            <a:avLst/>
          </a:prstGeom>
          <a:noFill/>
          <a:ln cap="flat" cmpd="sng" w="9525">
            <a:solidFill>
              <a:srgbClr val="EFEFEF"/>
            </a:solidFill>
            <a:prstDash val="solid"/>
            <a:round/>
            <a:headEnd len="med" w="med" type="none"/>
            <a:tailEnd len="med" w="med" type="triangle"/>
          </a:ln>
        </p:spPr>
      </p:cxnSp>
      <p:cxnSp>
        <p:nvCxnSpPr>
          <p:cNvPr id="339" name="Google Shape;339;p21"/>
          <p:cNvCxnSpPr>
            <a:stCxn id="330" idx="2"/>
            <a:endCxn id="329" idx="0"/>
          </p:cNvCxnSpPr>
          <p:nvPr/>
        </p:nvCxnSpPr>
        <p:spPr>
          <a:xfrm>
            <a:off x="1747475" y="2960036"/>
            <a:ext cx="0" cy="596100"/>
          </a:xfrm>
          <a:prstGeom prst="straightConnector1">
            <a:avLst/>
          </a:prstGeom>
          <a:noFill/>
          <a:ln cap="flat" cmpd="sng" w="9525">
            <a:solidFill>
              <a:srgbClr val="EFEFEF"/>
            </a:solidFill>
            <a:prstDash val="solid"/>
            <a:round/>
            <a:headEnd len="med" w="med" type="none"/>
            <a:tailEnd len="med" w="med" type="triangle"/>
          </a:ln>
        </p:spPr>
      </p:cxnSp>
      <p:cxnSp>
        <p:nvCxnSpPr>
          <p:cNvPr id="340" name="Google Shape;340;p21"/>
          <p:cNvCxnSpPr>
            <a:stCxn id="329" idx="2"/>
            <a:endCxn id="331" idx="0"/>
          </p:cNvCxnSpPr>
          <p:nvPr/>
        </p:nvCxnSpPr>
        <p:spPr>
          <a:xfrm>
            <a:off x="1747475" y="4425619"/>
            <a:ext cx="0" cy="657300"/>
          </a:xfrm>
          <a:prstGeom prst="straightConnector1">
            <a:avLst/>
          </a:prstGeom>
          <a:noFill/>
          <a:ln cap="flat" cmpd="sng" w="9525">
            <a:solidFill>
              <a:srgbClr val="EFEFEF"/>
            </a:solidFill>
            <a:prstDash val="solid"/>
            <a:round/>
            <a:headEnd len="med" w="med" type="none"/>
            <a:tailEnd len="med" w="med" type="triangle"/>
          </a:ln>
        </p:spPr>
      </p:cxnSp>
      <p:cxnSp>
        <p:nvCxnSpPr>
          <p:cNvPr id="341" name="Google Shape;341;p21"/>
          <p:cNvCxnSpPr>
            <a:stCxn id="331" idx="3"/>
            <a:endCxn id="332" idx="1"/>
          </p:cNvCxnSpPr>
          <p:nvPr/>
        </p:nvCxnSpPr>
        <p:spPr>
          <a:xfrm>
            <a:off x="2934425" y="5517638"/>
            <a:ext cx="819300" cy="0"/>
          </a:xfrm>
          <a:prstGeom prst="straightConnector1">
            <a:avLst/>
          </a:prstGeom>
          <a:noFill/>
          <a:ln cap="flat" cmpd="sng" w="9525">
            <a:solidFill>
              <a:srgbClr val="EFEFEF"/>
            </a:solidFill>
            <a:prstDash val="solid"/>
            <a:round/>
            <a:headEnd len="med" w="med" type="none"/>
            <a:tailEnd len="med" w="med" type="triangle"/>
          </a:ln>
        </p:spPr>
      </p:cxnSp>
      <p:cxnSp>
        <p:nvCxnSpPr>
          <p:cNvPr id="342" name="Google Shape;342;p21"/>
          <p:cNvCxnSpPr>
            <a:stCxn id="332" idx="3"/>
            <a:endCxn id="333" idx="1"/>
          </p:cNvCxnSpPr>
          <p:nvPr/>
        </p:nvCxnSpPr>
        <p:spPr>
          <a:xfrm>
            <a:off x="5922864" y="5517638"/>
            <a:ext cx="522300" cy="0"/>
          </a:xfrm>
          <a:prstGeom prst="straightConnector1">
            <a:avLst/>
          </a:prstGeom>
          <a:noFill/>
          <a:ln cap="flat" cmpd="sng" w="9525">
            <a:solidFill>
              <a:srgbClr val="EFEFEF"/>
            </a:solidFill>
            <a:prstDash val="solid"/>
            <a:round/>
            <a:headEnd len="med" w="med" type="none"/>
            <a:tailEnd len="med" w="med" type="triangle"/>
          </a:ln>
        </p:spPr>
      </p:cxnSp>
      <p:cxnSp>
        <p:nvCxnSpPr>
          <p:cNvPr id="343" name="Google Shape;343;p21"/>
          <p:cNvCxnSpPr>
            <a:stCxn id="333" idx="3"/>
            <a:endCxn id="334" idx="1"/>
          </p:cNvCxnSpPr>
          <p:nvPr/>
        </p:nvCxnSpPr>
        <p:spPr>
          <a:xfrm>
            <a:off x="8614023" y="5517638"/>
            <a:ext cx="590100" cy="0"/>
          </a:xfrm>
          <a:prstGeom prst="straightConnector1">
            <a:avLst/>
          </a:prstGeom>
          <a:noFill/>
          <a:ln cap="flat" cmpd="sng" w="9525">
            <a:solidFill>
              <a:srgbClr val="EFEFEF"/>
            </a:solidFill>
            <a:prstDash val="solid"/>
            <a:round/>
            <a:headEnd len="med" w="med" type="none"/>
            <a:tailEnd len="med" w="med" type="triangle"/>
          </a:ln>
        </p:spPr>
      </p:cxnSp>
      <p:cxnSp>
        <p:nvCxnSpPr>
          <p:cNvPr id="344" name="Google Shape;344;p21"/>
          <p:cNvCxnSpPr>
            <a:stCxn id="334" idx="0"/>
            <a:endCxn id="336" idx="2"/>
          </p:cNvCxnSpPr>
          <p:nvPr/>
        </p:nvCxnSpPr>
        <p:spPr>
          <a:xfrm rot="10800000">
            <a:off x="10360946" y="4425638"/>
            <a:ext cx="9900" cy="657300"/>
          </a:xfrm>
          <a:prstGeom prst="straightConnector1">
            <a:avLst/>
          </a:prstGeom>
          <a:noFill/>
          <a:ln cap="flat" cmpd="sng" w="9525">
            <a:solidFill>
              <a:srgbClr val="EFEFEF"/>
            </a:solidFill>
            <a:prstDash val="solid"/>
            <a:round/>
            <a:headEnd len="med" w="med" type="none"/>
            <a:tailEnd len="med" w="med" type="triangle"/>
          </a:ln>
        </p:spPr>
      </p:cxnSp>
      <p:cxnSp>
        <p:nvCxnSpPr>
          <p:cNvPr id="345" name="Google Shape;345;p21"/>
          <p:cNvCxnSpPr>
            <a:stCxn id="336" idx="0"/>
            <a:endCxn id="337" idx="2"/>
          </p:cNvCxnSpPr>
          <p:nvPr/>
        </p:nvCxnSpPr>
        <p:spPr>
          <a:xfrm rot="10800000">
            <a:off x="10361028" y="2960119"/>
            <a:ext cx="0" cy="596100"/>
          </a:xfrm>
          <a:prstGeom prst="straightConnector1">
            <a:avLst/>
          </a:prstGeom>
          <a:noFill/>
          <a:ln cap="flat" cmpd="sng" w="9525">
            <a:solidFill>
              <a:srgbClr val="EFEFEF"/>
            </a:solidFill>
            <a:prstDash val="solid"/>
            <a:round/>
            <a:headEnd len="med" w="med" type="none"/>
            <a:tailEnd len="med" w="med" type="triangle"/>
          </a:ln>
        </p:spPr>
      </p:cxnSp>
      <p:cxnSp>
        <p:nvCxnSpPr>
          <p:cNvPr id="346" name="Google Shape;346;p21"/>
          <p:cNvCxnSpPr>
            <a:stCxn id="337" idx="0"/>
            <a:endCxn id="335" idx="2"/>
          </p:cNvCxnSpPr>
          <p:nvPr/>
        </p:nvCxnSpPr>
        <p:spPr>
          <a:xfrm rot="10800000">
            <a:off x="10361028" y="1669436"/>
            <a:ext cx="0" cy="421200"/>
          </a:xfrm>
          <a:prstGeom prst="straightConnector1">
            <a:avLst/>
          </a:prstGeom>
          <a:noFill/>
          <a:ln cap="flat" cmpd="sng" w="9525">
            <a:solidFill>
              <a:srgbClr val="EFEFE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685800" y="609600"/>
            <a:ext cx="10131300" cy="86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DATA</a:t>
            </a:r>
            <a:r>
              <a:rPr lang="en-US"/>
              <a:t> GATHERING </a:t>
            </a:r>
            <a:endParaRPr/>
          </a:p>
          <a:p>
            <a:pPr indent="0" lvl="0" marL="0" rtl="0" algn="l">
              <a:spcBef>
                <a:spcPts val="0"/>
              </a:spcBef>
              <a:spcAft>
                <a:spcPts val="0"/>
              </a:spcAft>
              <a:buNone/>
            </a:pPr>
            <a:r>
              <a:t/>
            </a:r>
            <a:endParaRPr/>
          </a:p>
        </p:txBody>
      </p:sp>
      <p:sp>
        <p:nvSpPr>
          <p:cNvPr id="353" name="Google Shape;353;p22"/>
          <p:cNvSpPr txBox="1"/>
          <p:nvPr>
            <p:ph idx="1" type="body"/>
          </p:nvPr>
        </p:nvSpPr>
        <p:spPr>
          <a:xfrm>
            <a:off x="3335050" y="1408800"/>
            <a:ext cx="7105200" cy="9324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rPr lang="en-US" sz="2000"/>
              <a:t>Data Given to us as 50 cases along with a document with corresponding location</a:t>
            </a:r>
            <a:endParaRPr sz="2000"/>
          </a:p>
        </p:txBody>
      </p:sp>
      <p:pic>
        <p:nvPicPr>
          <p:cNvPr id="354" name="Google Shape;354;p22"/>
          <p:cNvPicPr preferRelativeResize="0"/>
          <p:nvPr/>
        </p:nvPicPr>
        <p:blipFill rotWithShape="1">
          <a:blip r:embed="rId3">
            <a:alphaModFix/>
          </a:blip>
          <a:srcRect b="0" l="0" r="48927" t="0"/>
          <a:stretch/>
        </p:blipFill>
        <p:spPr>
          <a:xfrm>
            <a:off x="421725" y="1132550"/>
            <a:ext cx="2310850" cy="1332375"/>
          </a:xfrm>
          <a:prstGeom prst="rect">
            <a:avLst/>
          </a:prstGeom>
          <a:noFill/>
          <a:ln>
            <a:noFill/>
          </a:ln>
        </p:spPr>
      </p:pic>
      <p:pic>
        <p:nvPicPr>
          <p:cNvPr id="355" name="Google Shape;355;p22"/>
          <p:cNvPicPr preferRelativeResize="0"/>
          <p:nvPr/>
        </p:nvPicPr>
        <p:blipFill>
          <a:blip r:embed="rId4">
            <a:alphaModFix/>
          </a:blip>
          <a:stretch>
            <a:fillRect/>
          </a:stretch>
        </p:blipFill>
        <p:spPr>
          <a:xfrm>
            <a:off x="421725" y="2566324"/>
            <a:ext cx="10467452" cy="1275482"/>
          </a:xfrm>
          <a:prstGeom prst="rect">
            <a:avLst/>
          </a:prstGeom>
          <a:noFill/>
          <a:ln>
            <a:noFill/>
          </a:ln>
        </p:spPr>
      </p:pic>
      <p:pic>
        <p:nvPicPr>
          <p:cNvPr id="356" name="Google Shape;356;p22"/>
          <p:cNvPicPr preferRelativeResize="0"/>
          <p:nvPr/>
        </p:nvPicPr>
        <p:blipFill rotWithShape="1">
          <a:blip r:embed="rId5">
            <a:alphaModFix/>
          </a:blip>
          <a:srcRect b="0" l="0" r="43278" t="0"/>
          <a:stretch/>
        </p:blipFill>
        <p:spPr>
          <a:xfrm>
            <a:off x="2850163" y="5036875"/>
            <a:ext cx="5802575" cy="1400175"/>
          </a:xfrm>
          <a:prstGeom prst="rect">
            <a:avLst/>
          </a:prstGeom>
          <a:noFill/>
          <a:ln>
            <a:noFill/>
          </a:ln>
        </p:spPr>
      </p:pic>
      <p:sp>
        <p:nvSpPr>
          <p:cNvPr id="357" name="Google Shape;357;p22"/>
          <p:cNvSpPr txBox="1"/>
          <p:nvPr>
            <p:ph idx="1" type="body"/>
          </p:nvPr>
        </p:nvSpPr>
        <p:spPr>
          <a:xfrm>
            <a:off x="349650" y="4066925"/>
            <a:ext cx="10934400" cy="9324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rPr lang="en-US" sz="2000"/>
              <a:t>We wrote a code to </a:t>
            </a:r>
            <a:r>
              <a:rPr lang="en-US" sz="2000"/>
              <a:t>arrange</a:t>
            </a:r>
            <a:r>
              <a:rPr lang="en-US" sz="2000"/>
              <a:t> data in the following format in a folder name Cleaned_Data which was </a:t>
            </a:r>
            <a:r>
              <a:rPr lang="en-US" sz="2000"/>
              <a:t>further</a:t>
            </a:r>
            <a:r>
              <a:rPr lang="en-US" sz="2000"/>
              <a:t> used</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3"/>
          <p:cNvPicPr preferRelativeResize="0"/>
          <p:nvPr/>
        </p:nvPicPr>
        <p:blipFill rotWithShape="1">
          <a:blip r:embed="rId3">
            <a:alphaModFix/>
          </a:blip>
          <a:srcRect b="12002" l="8328" r="7968" t="0"/>
          <a:stretch/>
        </p:blipFill>
        <p:spPr>
          <a:xfrm>
            <a:off x="1222737" y="4263900"/>
            <a:ext cx="3444175" cy="1558925"/>
          </a:xfrm>
          <a:prstGeom prst="rect">
            <a:avLst/>
          </a:prstGeom>
          <a:noFill/>
          <a:ln>
            <a:noFill/>
          </a:ln>
        </p:spPr>
      </p:pic>
      <p:pic>
        <p:nvPicPr>
          <p:cNvPr id="364" name="Google Shape;364;p23"/>
          <p:cNvPicPr preferRelativeResize="0"/>
          <p:nvPr/>
        </p:nvPicPr>
        <p:blipFill rotWithShape="1">
          <a:blip r:embed="rId4">
            <a:alphaModFix/>
          </a:blip>
          <a:srcRect b="11158" l="6966" r="6811" t="0"/>
          <a:stretch/>
        </p:blipFill>
        <p:spPr>
          <a:xfrm>
            <a:off x="7067675" y="1225462"/>
            <a:ext cx="4495450" cy="4597375"/>
          </a:xfrm>
          <a:prstGeom prst="rect">
            <a:avLst/>
          </a:prstGeom>
          <a:noFill/>
          <a:ln>
            <a:noFill/>
          </a:ln>
        </p:spPr>
      </p:pic>
      <p:cxnSp>
        <p:nvCxnSpPr>
          <p:cNvPr id="365" name="Google Shape;365;p23"/>
          <p:cNvCxnSpPr>
            <a:stCxn id="363" idx="0"/>
          </p:cNvCxnSpPr>
          <p:nvPr/>
        </p:nvCxnSpPr>
        <p:spPr>
          <a:xfrm rot="10800000">
            <a:off x="2929825" y="3752100"/>
            <a:ext cx="15000" cy="511800"/>
          </a:xfrm>
          <a:prstGeom prst="straightConnector1">
            <a:avLst/>
          </a:prstGeom>
          <a:noFill/>
          <a:ln cap="flat" cmpd="sng" w="38100">
            <a:solidFill>
              <a:srgbClr val="FFFFFF"/>
            </a:solidFill>
            <a:prstDash val="solid"/>
            <a:round/>
            <a:headEnd len="med" w="med" type="none"/>
            <a:tailEnd len="med" w="med" type="stealth"/>
          </a:ln>
        </p:spPr>
      </p:cxnSp>
      <p:sp>
        <p:nvSpPr>
          <p:cNvPr id="366" name="Google Shape;366;p23"/>
          <p:cNvSpPr txBox="1"/>
          <p:nvPr>
            <p:ph idx="1" type="body"/>
          </p:nvPr>
        </p:nvSpPr>
        <p:spPr>
          <a:xfrm>
            <a:off x="767025" y="5956525"/>
            <a:ext cx="4275600" cy="572700"/>
          </a:xfrm>
          <a:prstGeom prst="rect">
            <a:avLst/>
          </a:prstGeom>
          <a:ln>
            <a:noFill/>
          </a:ln>
        </p:spPr>
        <p:txBody>
          <a:bodyPr anchorCtr="0" anchor="ctr" bIns="45700" lIns="91425" spcFirstLastPara="1" rIns="91425" wrap="square" tIns="45700">
            <a:noAutofit/>
          </a:bodyPr>
          <a:lstStyle/>
          <a:p>
            <a:pPr indent="0" lvl="0" marL="0" rtl="0" algn="ctr">
              <a:spcBef>
                <a:spcPts val="0"/>
              </a:spcBef>
              <a:spcAft>
                <a:spcPts val="1000"/>
              </a:spcAft>
              <a:buNone/>
            </a:pPr>
            <a:r>
              <a:rPr b="1" lang="en-US" sz="2500">
                <a:latin typeface="Lato"/>
                <a:ea typeface="Lato"/>
                <a:cs typeface="Lato"/>
                <a:sym typeface="Lato"/>
              </a:rPr>
              <a:t>Cleaned Data</a:t>
            </a:r>
            <a:endParaRPr b="1" sz="2500">
              <a:latin typeface="Lato"/>
              <a:ea typeface="Lato"/>
              <a:cs typeface="Lato"/>
              <a:sym typeface="Lato"/>
            </a:endParaRPr>
          </a:p>
        </p:txBody>
      </p:sp>
      <p:sp>
        <p:nvSpPr>
          <p:cNvPr id="367" name="Google Shape;367;p23"/>
          <p:cNvSpPr txBox="1"/>
          <p:nvPr>
            <p:ph idx="1" type="body"/>
          </p:nvPr>
        </p:nvSpPr>
        <p:spPr>
          <a:xfrm>
            <a:off x="7177600" y="5956525"/>
            <a:ext cx="4275600" cy="572700"/>
          </a:xfrm>
          <a:prstGeom prst="rect">
            <a:avLst/>
          </a:prstGeom>
          <a:ln>
            <a:noFill/>
          </a:ln>
        </p:spPr>
        <p:txBody>
          <a:bodyPr anchorCtr="0" anchor="ctr" bIns="45700" lIns="91425" spcFirstLastPara="1" rIns="91425" wrap="square" tIns="45700">
            <a:noAutofit/>
          </a:bodyPr>
          <a:lstStyle/>
          <a:p>
            <a:pPr indent="0" lvl="0" marL="0" rtl="0" algn="ctr">
              <a:spcBef>
                <a:spcPts val="0"/>
              </a:spcBef>
              <a:spcAft>
                <a:spcPts val="1000"/>
              </a:spcAft>
              <a:buNone/>
            </a:pPr>
            <a:r>
              <a:rPr b="1" lang="en-US" sz="2500">
                <a:latin typeface="Lato"/>
                <a:ea typeface="Lato"/>
                <a:cs typeface="Lato"/>
                <a:sym typeface="Lato"/>
              </a:rPr>
              <a:t>Augmented</a:t>
            </a:r>
            <a:r>
              <a:rPr b="1" lang="en-US" sz="2500">
                <a:latin typeface="Lato"/>
                <a:ea typeface="Lato"/>
                <a:cs typeface="Lato"/>
                <a:sym typeface="Lato"/>
              </a:rPr>
              <a:t> Data</a:t>
            </a:r>
            <a:endParaRPr b="1" sz="2500">
              <a:latin typeface="Lato"/>
              <a:ea typeface="Lato"/>
              <a:cs typeface="Lato"/>
              <a:sym typeface="Lato"/>
            </a:endParaRPr>
          </a:p>
        </p:txBody>
      </p:sp>
      <p:sp>
        <p:nvSpPr>
          <p:cNvPr id="368" name="Google Shape;368;p23"/>
          <p:cNvSpPr txBox="1"/>
          <p:nvPr/>
        </p:nvSpPr>
        <p:spPr>
          <a:xfrm>
            <a:off x="1367050" y="1223675"/>
            <a:ext cx="4081500" cy="2450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rotation_range=7,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width_shift_range=0.1,</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height_shift_range=0.1,</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brightness_range=(0.001, 0.9),</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horizontal_flip=False,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vertical_flip=False,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fill_mode='nearest'</a:t>
            </a:r>
            <a:endParaRPr>
              <a:latin typeface="Calibri"/>
              <a:ea typeface="Calibri"/>
              <a:cs typeface="Calibri"/>
              <a:sym typeface="Calibri"/>
            </a:endParaRPr>
          </a:p>
        </p:txBody>
      </p:sp>
      <p:cxnSp>
        <p:nvCxnSpPr>
          <p:cNvPr id="369" name="Google Shape;369;p23"/>
          <p:cNvCxnSpPr>
            <a:stCxn id="368" idx="3"/>
          </p:cNvCxnSpPr>
          <p:nvPr/>
        </p:nvCxnSpPr>
        <p:spPr>
          <a:xfrm flipH="1" rot="10800000">
            <a:off x="5448550" y="2445425"/>
            <a:ext cx="1684200" cy="3600"/>
          </a:xfrm>
          <a:prstGeom prst="straightConnector1">
            <a:avLst/>
          </a:prstGeom>
          <a:noFill/>
          <a:ln cap="flat" cmpd="sng" w="38100">
            <a:solidFill>
              <a:srgbClr val="FFFFFF"/>
            </a:solidFill>
            <a:prstDash val="solid"/>
            <a:round/>
            <a:headEnd len="med" w="med" type="none"/>
            <a:tailEnd len="med" w="med" type="stealth"/>
          </a:ln>
        </p:spPr>
      </p:cxnSp>
      <p:sp>
        <p:nvSpPr>
          <p:cNvPr id="370" name="Google Shape;370;p23"/>
          <p:cNvSpPr txBox="1"/>
          <p:nvPr>
            <p:ph type="title"/>
          </p:nvPr>
        </p:nvSpPr>
        <p:spPr>
          <a:xfrm>
            <a:off x="2544553" y="-90400"/>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DATA AUGMENTATION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24"/>
          <p:cNvSpPr txBox="1"/>
          <p:nvPr>
            <p:ph type="title"/>
          </p:nvPr>
        </p:nvSpPr>
        <p:spPr>
          <a:xfrm>
            <a:off x="2669877" y="250166"/>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CNN ARCHITECTURE</a:t>
            </a:r>
            <a:endParaRPr/>
          </a:p>
        </p:txBody>
      </p:sp>
      <p:grpSp>
        <p:nvGrpSpPr>
          <p:cNvPr id="377" name="Google Shape;377;p24"/>
          <p:cNvGrpSpPr/>
          <p:nvPr/>
        </p:nvGrpSpPr>
        <p:grpSpPr>
          <a:xfrm rot="-332396">
            <a:off x="8565602" y="3905595"/>
            <a:ext cx="3639934" cy="3163289"/>
            <a:chOff x="5281603" y="104899"/>
            <a:chExt cx="6910397" cy="6005491"/>
          </a:xfrm>
        </p:grpSpPr>
        <p:sp>
          <p:nvSpPr>
            <p:cNvPr id="378" name="Google Shape;378;p24"/>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79" name="Google Shape;379;p24"/>
            <p:cNvGrpSpPr/>
            <p:nvPr/>
          </p:nvGrpSpPr>
          <p:grpSpPr>
            <a:xfrm>
              <a:off x="5516218" y="331504"/>
              <a:ext cx="6675782" cy="5276654"/>
              <a:chOff x="5516218" y="331504"/>
              <a:chExt cx="6675782" cy="5276654"/>
            </a:xfrm>
          </p:grpSpPr>
          <p:cxnSp>
            <p:nvCxnSpPr>
              <p:cNvPr id="380" name="Google Shape;380;p24"/>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1" name="Google Shape;381;p24"/>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2" name="Google Shape;382;p24"/>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3" name="Google Shape;383;p24"/>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4" name="Google Shape;384;p24"/>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5" name="Google Shape;385;p24"/>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6" name="Google Shape;386;p24"/>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7" name="Google Shape;387;p24"/>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8" name="Google Shape;388;p24"/>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9" name="Google Shape;389;p24"/>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0" name="Google Shape;390;p24"/>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1" name="Google Shape;391;p24"/>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2" name="Google Shape;392;p24"/>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3" name="Google Shape;393;p24"/>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4" name="Google Shape;394;p24"/>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5" name="Google Shape;395;p24"/>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6" name="Google Shape;396;p24"/>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7" name="Google Shape;397;p24"/>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8" name="Google Shape;398;p24"/>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9" name="Google Shape;399;p24"/>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0" name="Google Shape;400;p24"/>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1" name="Google Shape;401;p24"/>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2" name="Google Shape;402;p24"/>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3" name="Google Shape;403;p24"/>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4" name="Google Shape;404;p24"/>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5" name="Google Shape;405;p24"/>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6" name="Google Shape;406;p24"/>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7" name="Google Shape;407;p24"/>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8" name="Google Shape;408;p24"/>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9" name="Google Shape;409;p24"/>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0" name="Google Shape;410;p24"/>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1" name="Google Shape;411;p24"/>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2" name="Google Shape;412;p24"/>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3" name="Google Shape;413;p24"/>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4" name="Google Shape;414;p24"/>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5" name="Google Shape;415;p24"/>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6" name="Google Shape;416;p24"/>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7" name="Google Shape;417;p24"/>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8" name="Google Shape;418;p24"/>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9" name="Google Shape;419;p24"/>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0" name="Google Shape;420;p24"/>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1" name="Google Shape;421;p24"/>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2" name="Google Shape;422;p24"/>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3" name="Google Shape;423;p24"/>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4" name="Google Shape;424;p24"/>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5" name="Google Shape;425;p24"/>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6" name="Google Shape;426;p24"/>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7" name="Google Shape;427;p24"/>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8" name="Google Shape;428;p24"/>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9" name="Google Shape;429;p24"/>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0" name="Google Shape;430;p24"/>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1" name="Google Shape;431;p24"/>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2" name="Google Shape;432;p24"/>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3" name="Google Shape;433;p24"/>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4" name="Google Shape;434;p24"/>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5" name="Google Shape;435;p24"/>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6" name="Google Shape;436;p24"/>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7" name="Google Shape;437;p24"/>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8" name="Google Shape;438;p24"/>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9" name="Google Shape;439;p24"/>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0" name="Google Shape;440;p24"/>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1" name="Google Shape;441;p24"/>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2" name="Google Shape;442;p24"/>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3" name="Google Shape;443;p24"/>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4" name="Google Shape;444;p24"/>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5" name="Google Shape;445;p24"/>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6" name="Google Shape;446;p24"/>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7" name="Google Shape;447;p24"/>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8" name="Google Shape;448;p24"/>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9" name="Google Shape;449;p24"/>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0" name="Google Shape;450;p24"/>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1" name="Google Shape;451;p24"/>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2" name="Google Shape;452;p24"/>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3" name="Google Shape;453;p24"/>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4" name="Google Shape;454;p24"/>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5" name="Google Shape;455;p24"/>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6" name="Google Shape;456;p24"/>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7" name="Google Shape;457;p24"/>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458" name="Google Shape;458;p24"/>
          <p:cNvGrpSpPr/>
          <p:nvPr/>
        </p:nvGrpSpPr>
        <p:grpSpPr>
          <a:xfrm rot="-6207392">
            <a:off x="7397406" y="-618856"/>
            <a:ext cx="4915057" cy="4271437"/>
            <a:chOff x="5281603" y="104899"/>
            <a:chExt cx="6910397" cy="6005491"/>
          </a:xfrm>
        </p:grpSpPr>
        <p:sp>
          <p:nvSpPr>
            <p:cNvPr id="459" name="Google Shape;459;p24"/>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60" name="Google Shape;460;p24"/>
            <p:cNvGrpSpPr/>
            <p:nvPr/>
          </p:nvGrpSpPr>
          <p:grpSpPr>
            <a:xfrm>
              <a:off x="5516218" y="331504"/>
              <a:ext cx="6675782" cy="5276654"/>
              <a:chOff x="5516218" y="331504"/>
              <a:chExt cx="6675782" cy="5276654"/>
            </a:xfrm>
          </p:grpSpPr>
          <p:cxnSp>
            <p:nvCxnSpPr>
              <p:cNvPr id="461" name="Google Shape;461;p24"/>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2" name="Google Shape;462;p24"/>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3" name="Google Shape;463;p24"/>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4" name="Google Shape;464;p24"/>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5" name="Google Shape;465;p24"/>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6" name="Google Shape;466;p24"/>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7" name="Google Shape;467;p24"/>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8" name="Google Shape;468;p24"/>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9" name="Google Shape;469;p24"/>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0" name="Google Shape;470;p24"/>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1" name="Google Shape;471;p24"/>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2" name="Google Shape;472;p24"/>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3" name="Google Shape;473;p24"/>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4" name="Google Shape;474;p24"/>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5" name="Google Shape;475;p24"/>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6" name="Google Shape;476;p24"/>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7" name="Google Shape;477;p24"/>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8" name="Google Shape;478;p24"/>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9" name="Google Shape;479;p24"/>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0" name="Google Shape;480;p24"/>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1" name="Google Shape;481;p24"/>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2" name="Google Shape;482;p24"/>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3" name="Google Shape;483;p24"/>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4" name="Google Shape;484;p24"/>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5" name="Google Shape;485;p24"/>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6" name="Google Shape;486;p24"/>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7" name="Google Shape;487;p24"/>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8" name="Google Shape;488;p24"/>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9" name="Google Shape;489;p24"/>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0" name="Google Shape;490;p24"/>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1" name="Google Shape;491;p24"/>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2" name="Google Shape;492;p24"/>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3" name="Google Shape;493;p24"/>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4" name="Google Shape;494;p24"/>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5" name="Google Shape;495;p24"/>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6" name="Google Shape;496;p24"/>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7" name="Google Shape;497;p24"/>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8" name="Google Shape;498;p24"/>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9" name="Google Shape;499;p24"/>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0" name="Google Shape;500;p24"/>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1" name="Google Shape;501;p24"/>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2" name="Google Shape;502;p24"/>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3" name="Google Shape;503;p24"/>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4" name="Google Shape;504;p24"/>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5" name="Google Shape;505;p24"/>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6" name="Google Shape;506;p24"/>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7" name="Google Shape;507;p24"/>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8" name="Google Shape;508;p24"/>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9" name="Google Shape;509;p24"/>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0" name="Google Shape;510;p24"/>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1" name="Google Shape;511;p24"/>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2" name="Google Shape;512;p24"/>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3" name="Google Shape;513;p24"/>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4" name="Google Shape;514;p24"/>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5" name="Google Shape;515;p24"/>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6" name="Google Shape;516;p24"/>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7" name="Google Shape;517;p24"/>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8" name="Google Shape;518;p24"/>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9" name="Google Shape;519;p24"/>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0" name="Google Shape;520;p24"/>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1" name="Google Shape;521;p24"/>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2" name="Google Shape;522;p24"/>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3" name="Google Shape;523;p24"/>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4" name="Google Shape;524;p24"/>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5" name="Google Shape;525;p24"/>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6" name="Google Shape;526;p24"/>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7" name="Google Shape;527;p24"/>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8" name="Google Shape;528;p24"/>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9" name="Google Shape;529;p24"/>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0" name="Google Shape;530;p24"/>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1" name="Google Shape;531;p24"/>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2" name="Google Shape;532;p24"/>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3" name="Google Shape;533;p24"/>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4" name="Google Shape;534;p24"/>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5" name="Google Shape;535;p24"/>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6" name="Google Shape;536;p24"/>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7" name="Google Shape;537;p24"/>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38" name="Google Shape;538;p24"/>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539" name="Google Shape;539;p24"/>
          <p:cNvSpPr txBox="1"/>
          <p:nvPr/>
        </p:nvSpPr>
        <p:spPr>
          <a:xfrm>
            <a:off x="3307625" y="5507625"/>
            <a:ext cx="53247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FFFFFF"/>
                </a:solidFill>
              </a:rPr>
              <a:t>optimizer='adam', loss='categorical_crossentropy'</a:t>
            </a:r>
            <a:endParaRPr sz="1700">
              <a:solidFill>
                <a:srgbClr val="FFFFFF"/>
              </a:solidFill>
            </a:endParaRPr>
          </a:p>
        </p:txBody>
      </p:sp>
      <p:pic>
        <p:nvPicPr>
          <p:cNvPr id="540" name="Google Shape;540;p24"/>
          <p:cNvPicPr preferRelativeResize="0"/>
          <p:nvPr/>
        </p:nvPicPr>
        <p:blipFill>
          <a:blip r:embed="rId4">
            <a:alphaModFix/>
          </a:blip>
          <a:stretch>
            <a:fillRect/>
          </a:stretch>
        </p:blipFill>
        <p:spPr>
          <a:xfrm>
            <a:off x="223637" y="1550224"/>
            <a:ext cx="11297473" cy="39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p25"/>
          <p:cNvPicPr preferRelativeResize="0"/>
          <p:nvPr/>
        </p:nvPicPr>
        <p:blipFill>
          <a:blip r:embed="rId3">
            <a:alphaModFix/>
          </a:blip>
          <a:stretch>
            <a:fillRect/>
          </a:stretch>
        </p:blipFill>
        <p:spPr>
          <a:xfrm>
            <a:off x="1761525" y="893350"/>
            <a:ext cx="8041475" cy="5038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1" name="Shape 551"/>
        <p:cNvGrpSpPr/>
        <p:nvPr/>
      </p:nvGrpSpPr>
      <p:grpSpPr>
        <a:xfrm>
          <a:off x="0" y="0"/>
          <a:ext cx="0" cy="0"/>
          <a:chOff x="0" y="0"/>
          <a:chExt cx="0" cy="0"/>
        </a:xfrm>
      </p:grpSpPr>
      <p:sp>
        <p:nvSpPr>
          <p:cNvPr id="552" name="Google Shape;552;p26"/>
          <p:cNvSpPr txBox="1"/>
          <p:nvPr>
            <p:ph type="title"/>
          </p:nvPr>
        </p:nvSpPr>
        <p:spPr>
          <a:xfrm>
            <a:off x="2662564" y="250166"/>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TRAIN AND TEST</a:t>
            </a:r>
            <a:endParaRPr/>
          </a:p>
        </p:txBody>
      </p:sp>
      <p:grpSp>
        <p:nvGrpSpPr>
          <p:cNvPr id="553" name="Google Shape;553;p26"/>
          <p:cNvGrpSpPr/>
          <p:nvPr/>
        </p:nvGrpSpPr>
        <p:grpSpPr>
          <a:xfrm rot="-332396">
            <a:off x="8565602" y="3905595"/>
            <a:ext cx="3639934" cy="3163289"/>
            <a:chOff x="5281603" y="104899"/>
            <a:chExt cx="6910397" cy="6005491"/>
          </a:xfrm>
        </p:grpSpPr>
        <p:sp>
          <p:nvSpPr>
            <p:cNvPr id="554" name="Google Shape;554;p26"/>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55" name="Google Shape;555;p26"/>
            <p:cNvGrpSpPr/>
            <p:nvPr/>
          </p:nvGrpSpPr>
          <p:grpSpPr>
            <a:xfrm>
              <a:off x="5516218" y="331504"/>
              <a:ext cx="6675782" cy="5276654"/>
              <a:chOff x="5516218" y="331504"/>
              <a:chExt cx="6675782" cy="5276654"/>
            </a:xfrm>
          </p:grpSpPr>
          <p:cxnSp>
            <p:nvCxnSpPr>
              <p:cNvPr id="556" name="Google Shape;556;p26"/>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7" name="Google Shape;557;p26"/>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8" name="Google Shape;558;p26"/>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9" name="Google Shape;559;p26"/>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0" name="Google Shape;560;p26"/>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1" name="Google Shape;561;p26"/>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2" name="Google Shape;562;p26"/>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3" name="Google Shape;563;p26"/>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4" name="Google Shape;564;p26"/>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5" name="Google Shape;565;p26"/>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6" name="Google Shape;566;p26"/>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7" name="Google Shape;567;p26"/>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8" name="Google Shape;568;p26"/>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9" name="Google Shape;569;p26"/>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0" name="Google Shape;570;p26"/>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1" name="Google Shape;571;p26"/>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2" name="Google Shape;572;p26"/>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3" name="Google Shape;573;p26"/>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4" name="Google Shape;574;p26"/>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5" name="Google Shape;575;p26"/>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6" name="Google Shape;576;p26"/>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7" name="Google Shape;577;p26"/>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8" name="Google Shape;578;p26"/>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9" name="Google Shape;579;p26"/>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0" name="Google Shape;580;p26"/>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1" name="Google Shape;581;p26"/>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2" name="Google Shape;582;p26"/>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3" name="Google Shape;583;p26"/>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4" name="Google Shape;584;p26"/>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5" name="Google Shape;585;p26"/>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6" name="Google Shape;586;p26"/>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7" name="Google Shape;587;p26"/>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8" name="Google Shape;588;p26"/>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9" name="Google Shape;589;p26"/>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0" name="Google Shape;590;p26"/>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1" name="Google Shape;591;p26"/>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2" name="Google Shape;592;p26"/>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3" name="Google Shape;593;p26"/>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4" name="Google Shape;594;p26"/>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5" name="Google Shape;595;p26"/>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6" name="Google Shape;596;p26"/>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7" name="Google Shape;597;p26"/>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8" name="Google Shape;598;p26"/>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9" name="Google Shape;599;p26"/>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0" name="Google Shape;600;p26"/>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1" name="Google Shape;601;p26"/>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2" name="Google Shape;602;p26"/>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3" name="Google Shape;603;p26"/>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4" name="Google Shape;604;p26"/>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5" name="Google Shape;605;p26"/>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6" name="Google Shape;606;p26"/>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7" name="Google Shape;607;p26"/>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8" name="Google Shape;608;p26"/>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9" name="Google Shape;609;p26"/>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0" name="Google Shape;610;p26"/>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1" name="Google Shape;611;p26"/>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2" name="Google Shape;612;p26"/>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3" name="Google Shape;613;p26"/>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4" name="Google Shape;614;p26"/>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5" name="Google Shape;615;p26"/>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6" name="Google Shape;616;p26"/>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7" name="Google Shape;617;p26"/>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8" name="Google Shape;618;p26"/>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9" name="Google Shape;619;p26"/>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0" name="Google Shape;620;p26"/>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1" name="Google Shape;621;p26"/>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2" name="Google Shape;622;p26"/>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3" name="Google Shape;623;p26"/>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4" name="Google Shape;624;p26"/>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5" name="Google Shape;625;p26"/>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6" name="Google Shape;626;p26"/>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7" name="Google Shape;627;p26"/>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8" name="Google Shape;628;p26"/>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9" name="Google Shape;629;p26"/>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0" name="Google Shape;630;p26"/>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1" name="Google Shape;631;p26"/>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2" name="Google Shape;632;p26"/>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3" name="Google Shape;633;p26"/>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634" name="Google Shape;634;p26"/>
          <p:cNvGrpSpPr/>
          <p:nvPr/>
        </p:nvGrpSpPr>
        <p:grpSpPr>
          <a:xfrm rot="-6207392">
            <a:off x="7397406" y="-618856"/>
            <a:ext cx="4915057" cy="4271437"/>
            <a:chOff x="5281603" y="104899"/>
            <a:chExt cx="6910397" cy="6005491"/>
          </a:xfrm>
        </p:grpSpPr>
        <p:sp>
          <p:nvSpPr>
            <p:cNvPr id="635" name="Google Shape;635;p26"/>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36" name="Google Shape;636;p26"/>
            <p:cNvGrpSpPr/>
            <p:nvPr/>
          </p:nvGrpSpPr>
          <p:grpSpPr>
            <a:xfrm>
              <a:off x="5516218" y="331504"/>
              <a:ext cx="6675782" cy="5276654"/>
              <a:chOff x="5516218" y="331504"/>
              <a:chExt cx="6675782" cy="5276654"/>
            </a:xfrm>
          </p:grpSpPr>
          <p:cxnSp>
            <p:nvCxnSpPr>
              <p:cNvPr id="637" name="Google Shape;637;p26"/>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8" name="Google Shape;638;p26"/>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9" name="Google Shape;639;p26"/>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0" name="Google Shape;640;p26"/>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1" name="Google Shape;641;p26"/>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2" name="Google Shape;642;p26"/>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3" name="Google Shape;643;p26"/>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4" name="Google Shape;644;p26"/>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5" name="Google Shape;645;p26"/>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6" name="Google Shape;646;p26"/>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7" name="Google Shape;647;p26"/>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8" name="Google Shape;648;p26"/>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9" name="Google Shape;649;p26"/>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0" name="Google Shape;650;p26"/>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1" name="Google Shape;651;p26"/>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2" name="Google Shape;652;p26"/>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3" name="Google Shape;653;p26"/>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4" name="Google Shape;654;p26"/>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5" name="Google Shape;655;p26"/>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6" name="Google Shape;656;p26"/>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7" name="Google Shape;657;p26"/>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8" name="Google Shape;658;p26"/>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9" name="Google Shape;659;p26"/>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0" name="Google Shape;660;p26"/>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1" name="Google Shape;661;p26"/>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2" name="Google Shape;662;p26"/>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3" name="Google Shape;663;p26"/>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4" name="Google Shape;664;p26"/>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5" name="Google Shape;665;p26"/>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6" name="Google Shape;666;p26"/>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7" name="Google Shape;667;p26"/>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8" name="Google Shape;668;p26"/>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9" name="Google Shape;669;p26"/>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0" name="Google Shape;670;p26"/>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1" name="Google Shape;671;p26"/>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2" name="Google Shape;672;p26"/>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3" name="Google Shape;673;p26"/>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4" name="Google Shape;674;p26"/>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5" name="Google Shape;675;p26"/>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6" name="Google Shape;676;p26"/>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7" name="Google Shape;677;p26"/>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8" name="Google Shape;678;p26"/>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9" name="Google Shape;679;p26"/>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0" name="Google Shape;680;p26"/>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1" name="Google Shape;681;p26"/>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2" name="Google Shape;682;p26"/>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3" name="Google Shape;683;p26"/>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4" name="Google Shape;684;p26"/>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5" name="Google Shape;685;p26"/>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6" name="Google Shape;686;p26"/>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7" name="Google Shape;687;p26"/>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8" name="Google Shape;688;p26"/>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9" name="Google Shape;689;p26"/>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0" name="Google Shape;690;p26"/>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1" name="Google Shape;691;p26"/>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2" name="Google Shape;692;p26"/>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3" name="Google Shape;693;p26"/>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4" name="Google Shape;694;p26"/>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5" name="Google Shape;695;p26"/>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6" name="Google Shape;696;p26"/>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7" name="Google Shape;697;p26"/>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8" name="Google Shape;698;p26"/>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9" name="Google Shape;699;p26"/>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0" name="Google Shape;700;p26"/>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1" name="Google Shape;701;p26"/>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2" name="Google Shape;702;p26"/>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3" name="Google Shape;703;p26"/>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4" name="Google Shape;704;p26"/>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5" name="Google Shape;705;p26"/>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6" name="Google Shape;706;p26"/>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7" name="Google Shape;707;p26"/>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8" name="Google Shape;708;p26"/>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09" name="Google Shape;709;p26"/>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10" name="Google Shape;710;p26"/>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11" name="Google Shape;711;p26"/>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12" name="Google Shape;712;p26"/>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13" name="Google Shape;713;p26"/>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14" name="Google Shape;714;p26"/>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715" name="Google Shape;715;p26"/>
          <p:cNvSpPr txBox="1"/>
          <p:nvPr/>
        </p:nvSpPr>
        <p:spPr>
          <a:xfrm>
            <a:off x="339775" y="1801250"/>
            <a:ext cx="6776400" cy="4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16" name="Google Shape;716;p26"/>
          <p:cNvSpPr txBox="1"/>
          <p:nvPr/>
        </p:nvSpPr>
        <p:spPr>
          <a:xfrm>
            <a:off x="339775" y="1791600"/>
            <a:ext cx="4865700" cy="3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alibri"/>
                <a:ea typeface="Calibri"/>
                <a:cs typeface="Calibri"/>
                <a:sym typeface="Calibri"/>
              </a:rPr>
              <a:t>Training</a:t>
            </a:r>
            <a:r>
              <a:rPr lang="en-US" sz="2100">
                <a:solidFill>
                  <a:srgbClr val="FFFFFF"/>
                </a:solidFill>
                <a:latin typeface="Calibri"/>
                <a:ea typeface="Calibri"/>
                <a:cs typeface="Calibri"/>
                <a:sym typeface="Calibri"/>
              </a:rPr>
              <a:t> :</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Number of epochs: 40</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Batch size: 21</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Optimizer: Adam</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Loss: categorical_crossentropy</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300">
                <a:solidFill>
                  <a:srgbClr val="FFFFFF"/>
                </a:solidFill>
                <a:latin typeface="Calibri"/>
                <a:ea typeface="Calibri"/>
                <a:cs typeface="Calibri"/>
                <a:sym typeface="Calibri"/>
              </a:rPr>
              <a:t>Testing</a:t>
            </a:r>
            <a:r>
              <a:rPr lang="en-US" sz="2700">
                <a:solidFill>
                  <a:srgbClr val="FFFFFF"/>
                </a:solidFill>
                <a:latin typeface="Calibri"/>
                <a:ea typeface="Calibri"/>
                <a:cs typeface="Calibri"/>
                <a:sym typeface="Calibri"/>
              </a:rPr>
              <a:t> :</a:t>
            </a:r>
            <a:endParaRPr sz="2700">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lang="en-US" sz="2100">
                <a:solidFill>
                  <a:srgbClr val="FFFFFF"/>
                </a:solidFill>
                <a:latin typeface="Calibri"/>
                <a:ea typeface="Calibri"/>
                <a:cs typeface="Calibri"/>
                <a:sym typeface="Calibri"/>
              </a:rPr>
              <a:t>We used 28 test cases to evaluate the model</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The top three probabilities were printed</a:t>
            </a:r>
            <a:endParaRPr sz="21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p:txBody>
      </p:sp>
      <p:cxnSp>
        <p:nvCxnSpPr>
          <p:cNvPr id="717" name="Google Shape;717;p26"/>
          <p:cNvCxnSpPr>
            <a:endCxn id="718" idx="0"/>
          </p:cNvCxnSpPr>
          <p:nvPr/>
        </p:nvCxnSpPr>
        <p:spPr>
          <a:xfrm flipH="1">
            <a:off x="7433325" y="3040425"/>
            <a:ext cx="135300" cy="3471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26"/>
          <p:cNvCxnSpPr>
            <a:stCxn id="720" idx="2"/>
            <a:endCxn id="720" idx="2"/>
          </p:cNvCxnSpPr>
          <p:nvPr/>
        </p:nvCxnSpPr>
        <p:spPr>
          <a:xfrm>
            <a:off x="8942050" y="2994250"/>
            <a:ext cx="0" cy="0"/>
          </a:xfrm>
          <a:prstGeom prst="straightConnector1">
            <a:avLst/>
          </a:prstGeom>
          <a:noFill/>
          <a:ln cap="flat" cmpd="sng" w="9525">
            <a:solidFill>
              <a:schemeClr val="dk2"/>
            </a:solidFill>
            <a:prstDash val="solid"/>
            <a:round/>
            <a:headEnd len="med" w="med" type="none"/>
            <a:tailEnd len="med" w="med" type="none"/>
          </a:ln>
        </p:spPr>
      </p:cxnSp>
      <p:sp>
        <p:nvSpPr>
          <p:cNvPr id="721" name="Google Shape;721;p26"/>
          <p:cNvSpPr/>
          <p:nvPr/>
        </p:nvSpPr>
        <p:spPr>
          <a:xfrm>
            <a:off x="6243975" y="2379650"/>
            <a:ext cx="1622100" cy="299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p26"/>
          <p:cNvCxnSpPr/>
          <p:nvPr/>
        </p:nvCxnSpPr>
        <p:spPr>
          <a:xfrm>
            <a:off x="6263075" y="2914400"/>
            <a:ext cx="1602900" cy="0"/>
          </a:xfrm>
          <a:prstGeom prst="straightConnector1">
            <a:avLst/>
          </a:prstGeom>
          <a:noFill/>
          <a:ln cap="flat" cmpd="sng" w="9525">
            <a:solidFill>
              <a:schemeClr val="dk2"/>
            </a:solidFill>
            <a:prstDash val="solid"/>
            <a:round/>
            <a:headEnd len="med" w="med" type="none"/>
            <a:tailEnd len="med" w="med" type="none"/>
          </a:ln>
        </p:spPr>
      </p:cxnSp>
      <p:sp>
        <p:nvSpPr>
          <p:cNvPr id="723" name="Google Shape;723;p26"/>
          <p:cNvSpPr txBox="1"/>
          <p:nvPr/>
        </p:nvSpPr>
        <p:spPr>
          <a:xfrm>
            <a:off x="6527525" y="2335075"/>
            <a:ext cx="13716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Validation</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(194)</a:t>
            </a:r>
            <a:endParaRPr sz="1700">
              <a:latin typeface="Calibri"/>
              <a:ea typeface="Calibri"/>
              <a:cs typeface="Calibri"/>
              <a:sym typeface="Calibri"/>
            </a:endParaRPr>
          </a:p>
        </p:txBody>
      </p:sp>
      <p:sp>
        <p:nvSpPr>
          <p:cNvPr id="724" name="Google Shape;724;p26"/>
          <p:cNvSpPr txBox="1"/>
          <p:nvPr/>
        </p:nvSpPr>
        <p:spPr>
          <a:xfrm>
            <a:off x="6527525" y="3730975"/>
            <a:ext cx="10740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Training</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(772)</a:t>
            </a:r>
            <a:endParaRPr sz="1700">
              <a:latin typeface="Calibri"/>
              <a:ea typeface="Calibri"/>
              <a:cs typeface="Calibri"/>
              <a:sym typeface="Calibri"/>
            </a:endParaRPr>
          </a:p>
        </p:txBody>
      </p:sp>
      <p:cxnSp>
        <p:nvCxnSpPr>
          <p:cNvPr id="725" name="Google Shape;725;p26"/>
          <p:cNvCxnSpPr/>
          <p:nvPr/>
        </p:nvCxnSpPr>
        <p:spPr>
          <a:xfrm>
            <a:off x="6015200" y="2924975"/>
            <a:ext cx="18300" cy="2546400"/>
          </a:xfrm>
          <a:prstGeom prst="straightConnector1">
            <a:avLst/>
          </a:prstGeom>
          <a:noFill/>
          <a:ln cap="flat" cmpd="sng" w="28575">
            <a:solidFill>
              <a:srgbClr val="FFFFFF"/>
            </a:solidFill>
            <a:prstDash val="solid"/>
            <a:round/>
            <a:headEnd len="med" w="med" type="stealth"/>
            <a:tailEnd len="med" w="med" type="stealth"/>
          </a:ln>
        </p:spPr>
      </p:cxnSp>
      <p:sp>
        <p:nvSpPr>
          <p:cNvPr id="726" name="Google Shape;726;p26"/>
          <p:cNvSpPr txBox="1"/>
          <p:nvPr/>
        </p:nvSpPr>
        <p:spPr>
          <a:xfrm>
            <a:off x="5435525" y="4103025"/>
            <a:ext cx="578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Calibri"/>
                <a:ea typeface="Calibri"/>
                <a:cs typeface="Calibri"/>
                <a:sym typeface="Calibri"/>
              </a:rPr>
              <a:t>80%</a:t>
            </a:r>
            <a:endParaRPr b="1" sz="1500">
              <a:solidFill>
                <a:srgbClr val="FFFFFF"/>
              </a:solidFill>
              <a:latin typeface="Calibri"/>
              <a:ea typeface="Calibri"/>
              <a:cs typeface="Calibri"/>
              <a:sym typeface="Calibri"/>
            </a:endParaRPr>
          </a:p>
        </p:txBody>
      </p:sp>
      <p:cxnSp>
        <p:nvCxnSpPr>
          <p:cNvPr id="727" name="Google Shape;727;p26"/>
          <p:cNvCxnSpPr/>
          <p:nvPr/>
        </p:nvCxnSpPr>
        <p:spPr>
          <a:xfrm flipH="1">
            <a:off x="6015225" y="2379650"/>
            <a:ext cx="16500" cy="512400"/>
          </a:xfrm>
          <a:prstGeom prst="straightConnector1">
            <a:avLst/>
          </a:prstGeom>
          <a:noFill/>
          <a:ln cap="flat" cmpd="sng" w="28575">
            <a:solidFill>
              <a:srgbClr val="FFFFFF"/>
            </a:solidFill>
            <a:prstDash val="solid"/>
            <a:round/>
            <a:headEnd len="med" w="med" type="stealth"/>
            <a:tailEnd len="med" w="med" type="stealth"/>
          </a:ln>
        </p:spPr>
      </p:cxnSp>
      <p:sp>
        <p:nvSpPr>
          <p:cNvPr id="728" name="Google Shape;728;p26"/>
          <p:cNvSpPr txBox="1"/>
          <p:nvPr/>
        </p:nvSpPr>
        <p:spPr>
          <a:xfrm>
            <a:off x="5435525" y="2409200"/>
            <a:ext cx="578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FFFF"/>
                </a:solidFill>
                <a:latin typeface="Calibri"/>
                <a:ea typeface="Calibri"/>
                <a:cs typeface="Calibri"/>
                <a:sym typeface="Calibri"/>
              </a:rPr>
              <a:t>20%</a:t>
            </a:r>
            <a:endParaRPr b="1" sz="1600">
              <a:solidFill>
                <a:srgbClr val="FFFFFF"/>
              </a:solidFill>
              <a:latin typeface="Calibri"/>
              <a:ea typeface="Calibri"/>
              <a:cs typeface="Calibri"/>
              <a:sym typeface="Calibri"/>
            </a:endParaRPr>
          </a:p>
        </p:txBody>
      </p:sp>
      <p:sp>
        <p:nvSpPr>
          <p:cNvPr id="729" name="Google Shape;729;p26"/>
          <p:cNvSpPr/>
          <p:nvPr/>
        </p:nvSpPr>
        <p:spPr>
          <a:xfrm>
            <a:off x="8719000" y="3966075"/>
            <a:ext cx="1289100" cy="7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txBox="1"/>
          <p:nvPr/>
        </p:nvSpPr>
        <p:spPr>
          <a:xfrm>
            <a:off x="8960825" y="3957825"/>
            <a:ext cx="10740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alibri"/>
                <a:ea typeface="Calibri"/>
                <a:cs typeface="Calibri"/>
                <a:sym typeface="Calibri"/>
              </a:rPr>
              <a:t>Fit train model</a:t>
            </a:r>
            <a:endParaRPr sz="1500">
              <a:latin typeface="Calibri"/>
              <a:ea typeface="Calibri"/>
              <a:cs typeface="Calibri"/>
              <a:sym typeface="Calibri"/>
            </a:endParaRPr>
          </a:p>
        </p:txBody>
      </p:sp>
      <p:cxnSp>
        <p:nvCxnSpPr>
          <p:cNvPr id="731" name="Google Shape;731;p26"/>
          <p:cNvCxnSpPr/>
          <p:nvPr/>
        </p:nvCxnSpPr>
        <p:spPr>
          <a:xfrm>
            <a:off x="7865975" y="4329675"/>
            <a:ext cx="859200" cy="0"/>
          </a:xfrm>
          <a:prstGeom prst="straightConnector1">
            <a:avLst/>
          </a:prstGeom>
          <a:noFill/>
          <a:ln cap="flat" cmpd="sng" w="19050">
            <a:solidFill>
              <a:srgbClr val="FFFFFF"/>
            </a:solidFill>
            <a:prstDash val="solid"/>
            <a:round/>
            <a:headEnd len="med" w="med" type="none"/>
            <a:tailEnd len="med" w="med" type="none"/>
          </a:ln>
        </p:spPr>
      </p:cxnSp>
      <p:sp>
        <p:nvSpPr>
          <p:cNvPr id="732" name="Google Shape;732;p26"/>
          <p:cNvSpPr/>
          <p:nvPr/>
        </p:nvSpPr>
        <p:spPr>
          <a:xfrm>
            <a:off x="10163050" y="2850375"/>
            <a:ext cx="1371600" cy="7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26"/>
          <p:cNvCxnSpPr/>
          <p:nvPr/>
        </p:nvCxnSpPr>
        <p:spPr>
          <a:xfrm>
            <a:off x="7865975" y="2566075"/>
            <a:ext cx="2264100" cy="495900"/>
          </a:xfrm>
          <a:prstGeom prst="straightConnector1">
            <a:avLst/>
          </a:prstGeom>
          <a:noFill/>
          <a:ln cap="flat" cmpd="sng" w="19050">
            <a:solidFill>
              <a:srgbClr val="FFFFFF"/>
            </a:solidFill>
            <a:prstDash val="solid"/>
            <a:round/>
            <a:headEnd len="med" w="med" type="none"/>
            <a:tailEnd len="med" w="med" type="stealth"/>
          </a:ln>
        </p:spPr>
      </p:cxnSp>
      <p:cxnSp>
        <p:nvCxnSpPr>
          <p:cNvPr id="734" name="Google Shape;734;p26"/>
          <p:cNvCxnSpPr>
            <a:stCxn id="730" idx="0"/>
          </p:cNvCxnSpPr>
          <p:nvPr/>
        </p:nvCxnSpPr>
        <p:spPr>
          <a:xfrm flipH="1" rot="10800000">
            <a:off x="9497825" y="3470325"/>
            <a:ext cx="714900" cy="487500"/>
          </a:xfrm>
          <a:prstGeom prst="straightConnector1">
            <a:avLst/>
          </a:prstGeom>
          <a:noFill/>
          <a:ln cap="flat" cmpd="sng" w="19050">
            <a:solidFill>
              <a:srgbClr val="FFFFFF"/>
            </a:solidFill>
            <a:prstDash val="solid"/>
            <a:round/>
            <a:headEnd len="med" w="med" type="none"/>
            <a:tailEnd len="med" w="med" type="stealth"/>
          </a:ln>
        </p:spPr>
      </p:cxnSp>
      <p:sp>
        <p:nvSpPr>
          <p:cNvPr id="735" name="Google Shape;735;p26"/>
          <p:cNvSpPr txBox="1"/>
          <p:nvPr/>
        </p:nvSpPr>
        <p:spPr>
          <a:xfrm>
            <a:off x="10368875" y="2850375"/>
            <a:ext cx="13716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alibri"/>
                <a:ea typeface="Calibri"/>
                <a:cs typeface="Calibri"/>
                <a:sym typeface="Calibri"/>
              </a:rPr>
              <a:t>Evaluate model</a:t>
            </a:r>
            <a:endParaRPr sz="1600">
              <a:latin typeface="Calibri"/>
              <a:ea typeface="Calibri"/>
              <a:cs typeface="Calibri"/>
              <a:sym typeface="Calibri"/>
            </a:endParaRPr>
          </a:p>
        </p:txBody>
      </p:sp>
      <p:sp>
        <p:nvSpPr>
          <p:cNvPr id="736" name="Google Shape;736;p26"/>
          <p:cNvSpPr txBox="1"/>
          <p:nvPr/>
        </p:nvSpPr>
        <p:spPr>
          <a:xfrm>
            <a:off x="6578825" y="5465163"/>
            <a:ext cx="10227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FFFFFF"/>
                </a:solidFill>
                <a:latin typeface="Calibri"/>
                <a:ea typeface="Calibri"/>
                <a:cs typeface="Calibri"/>
                <a:sym typeface="Calibri"/>
              </a:rPr>
              <a:t>DATASET</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rPr b="1" lang="en-US" sz="1700">
                <a:solidFill>
                  <a:srgbClr val="FFFFFF"/>
                </a:solidFill>
                <a:latin typeface="Calibri"/>
                <a:ea typeface="Calibri"/>
                <a:cs typeface="Calibri"/>
                <a:sym typeface="Calibri"/>
              </a:rPr>
              <a:t>(966)</a:t>
            </a:r>
            <a:endParaRPr b="1" sz="17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1" name="Shape 741"/>
        <p:cNvGrpSpPr/>
        <p:nvPr/>
      </p:nvGrpSpPr>
      <p:grpSpPr>
        <a:xfrm>
          <a:off x="0" y="0"/>
          <a:ext cx="0" cy="0"/>
          <a:chOff x="0" y="0"/>
          <a:chExt cx="0" cy="0"/>
        </a:xfrm>
      </p:grpSpPr>
      <p:sp>
        <p:nvSpPr>
          <p:cNvPr id="742" name="Google Shape;742;p27"/>
          <p:cNvSpPr txBox="1"/>
          <p:nvPr>
            <p:ph type="title"/>
          </p:nvPr>
        </p:nvSpPr>
        <p:spPr>
          <a:xfrm>
            <a:off x="3024302" y="85166"/>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ACCURACIES AND TWEAKS</a:t>
            </a:r>
            <a:endParaRPr/>
          </a:p>
        </p:txBody>
      </p:sp>
      <p:grpSp>
        <p:nvGrpSpPr>
          <p:cNvPr id="743" name="Google Shape;743;p27"/>
          <p:cNvGrpSpPr/>
          <p:nvPr/>
        </p:nvGrpSpPr>
        <p:grpSpPr>
          <a:xfrm rot="-332700">
            <a:off x="8565884" y="3905152"/>
            <a:ext cx="3640155" cy="3163482"/>
            <a:chOff x="5281603" y="104899"/>
            <a:chExt cx="6910397" cy="6005491"/>
          </a:xfrm>
        </p:grpSpPr>
        <p:sp>
          <p:nvSpPr>
            <p:cNvPr id="744" name="Google Shape;744;p27"/>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745" name="Google Shape;745;p27"/>
            <p:cNvGrpSpPr/>
            <p:nvPr/>
          </p:nvGrpSpPr>
          <p:grpSpPr>
            <a:xfrm>
              <a:off x="5516218" y="331504"/>
              <a:ext cx="6675782" cy="5276654"/>
              <a:chOff x="5516218" y="331504"/>
              <a:chExt cx="6675782" cy="5276654"/>
            </a:xfrm>
          </p:grpSpPr>
          <p:cxnSp>
            <p:nvCxnSpPr>
              <p:cNvPr id="746" name="Google Shape;746;p27"/>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7" name="Google Shape;747;p27"/>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8" name="Google Shape;748;p27"/>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9" name="Google Shape;749;p27"/>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0" name="Google Shape;750;p27"/>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1" name="Google Shape;751;p27"/>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2" name="Google Shape;752;p27"/>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3" name="Google Shape;753;p27"/>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4" name="Google Shape;754;p27"/>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5" name="Google Shape;755;p27"/>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6" name="Google Shape;756;p27"/>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7" name="Google Shape;757;p27"/>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8" name="Google Shape;758;p27"/>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9" name="Google Shape;759;p27"/>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0" name="Google Shape;760;p27"/>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1" name="Google Shape;761;p27"/>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2" name="Google Shape;762;p27"/>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3" name="Google Shape;763;p27"/>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4" name="Google Shape;764;p27"/>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5" name="Google Shape;765;p27"/>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6" name="Google Shape;766;p27"/>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7" name="Google Shape;767;p27"/>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8" name="Google Shape;768;p27"/>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9" name="Google Shape;769;p27"/>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0" name="Google Shape;770;p27"/>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1" name="Google Shape;771;p27"/>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2" name="Google Shape;772;p27"/>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3" name="Google Shape;773;p27"/>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4" name="Google Shape;774;p27"/>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5" name="Google Shape;775;p27"/>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6" name="Google Shape;776;p27"/>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7" name="Google Shape;777;p27"/>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8" name="Google Shape;778;p27"/>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9" name="Google Shape;779;p27"/>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0" name="Google Shape;780;p27"/>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1" name="Google Shape;781;p27"/>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2" name="Google Shape;782;p27"/>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3" name="Google Shape;783;p27"/>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4" name="Google Shape;784;p27"/>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5" name="Google Shape;785;p27"/>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6" name="Google Shape;786;p27"/>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7" name="Google Shape;787;p27"/>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8" name="Google Shape;788;p27"/>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9" name="Google Shape;789;p27"/>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0" name="Google Shape;790;p27"/>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1" name="Google Shape;791;p27"/>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2" name="Google Shape;792;p27"/>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3" name="Google Shape;793;p27"/>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4" name="Google Shape;794;p27"/>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5" name="Google Shape;795;p27"/>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6" name="Google Shape;796;p27"/>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7" name="Google Shape;797;p27"/>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8" name="Google Shape;798;p27"/>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9" name="Google Shape;799;p27"/>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0" name="Google Shape;800;p27"/>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1" name="Google Shape;801;p27"/>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2" name="Google Shape;802;p27"/>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3" name="Google Shape;803;p27"/>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4" name="Google Shape;804;p27"/>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5" name="Google Shape;805;p27"/>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6" name="Google Shape;806;p27"/>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7" name="Google Shape;807;p27"/>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8" name="Google Shape;808;p27"/>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9" name="Google Shape;809;p27"/>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0" name="Google Shape;810;p27"/>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1" name="Google Shape;811;p27"/>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2" name="Google Shape;812;p27"/>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3" name="Google Shape;813;p27"/>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4" name="Google Shape;814;p27"/>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5" name="Google Shape;815;p27"/>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6" name="Google Shape;816;p27"/>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7" name="Google Shape;817;p27"/>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8" name="Google Shape;818;p27"/>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9" name="Google Shape;819;p27"/>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0" name="Google Shape;820;p27"/>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1" name="Google Shape;821;p27"/>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2" name="Google Shape;822;p27"/>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3" name="Google Shape;823;p27"/>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824" name="Google Shape;824;p27"/>
          <p:cNvGrpSpPr/>
          <p:nvPr/>
        </p:nvGrpSpPr>
        <p:grpSpPr>
          <a:xfrm rot="-6207356">
            <a:off x="7397553" y="-618463"/>
            <a:ext cx="4914838" cy="4271247"/>
            <a:chOff x="5281603" y="104899"/>
            <a:chExt cx="6910397" cy="6005491"/>
          </a:xfrm>
        </p:grpSpPr>
        <p:sp>
          <p:nvSpPr>
            <p:cNvPr id="825" name="Google Shape;825;p27"/>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26" name="Google Shape;826;p27"/>
            <p:cNvGrpSpPr/>
            <p:nvPr/>
          </p:nvGrpSpPr>
          <p:grpSpPr>
            <a:xfrm>
              <a:off x="5516218" y="331504"/>
              <a:ext cx="6675782" cy="5276654"/>
              <a:chOff x="5516218" y="331504"/>
              <a:chExt cx="6675782" cy="5276654"/>
            </a:xfrm>
          </p:grpSpPr>
          <p:cxnSp>
            <p:nvCxnSpPr>
              <p:cNvPr id="827" name="Google Shape;827;p27"/>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8" name="Google Shape;828;p27"/>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9" name="Google Shape;829;p27"/>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0" name="Google Shape;830;p27"/>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1" name="Google Shape;831;p27"/>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2" name="Google Shape;832;p27"/>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3" name="Google Shape;833;p27"/>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4" name="Google Shape;834;p27"/>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5" name="Google Shape;835;p27"/>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6" name="Google Shape;836;p27"/>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7" name="Google Shape;837;p27"/>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8" name="Google Shape;838;p27"/>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9" name="Google Shape;839;p27"/>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0" name="Google Shape;840;p27"/>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1" name="Google Shape;841;p27"/>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2" name="Google Shape;842;p27"/>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3" name="Google Shape;843;p27"/>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4" name="Google Shape;844;p27"/>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5" name="Google Shape;845;p27"/>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6" name="Google Shape;846;p27"/>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7" name="Google Shape;847;p27"/>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8" name="Google Shape;848;p27"/>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9" name="Google Shape;849;p27"/>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0" name="Google Shape;850;p27"/>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1" name="Google Shape;851;p27"/>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2" name="Google Shape;852;p27"/>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3" name="Google Shape;853;p27"/>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4" name="Google Shape;854;p27"/>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5" name="Google Shape;855;p27"/>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6" name="Google Shape;856;p27"/>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7" name="Google Shape;857;p27"/>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8" name="Google Shape;858;p27"/>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9" name="Google Shape;859;p27"/>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0" name="Google Shape;860;p27"/>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1" name="Google Shape;861;p27"/>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2" name="Google Shape;862;p27"/>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3" name="Google Shape;863;p27"/>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4" name="Google Shape;864;p27"/>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5" name="Google Shape;865;p27"/>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6" name="Google Shape;866;p27"/>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7" name="Google Shape;867;p27"/>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8" name="Google Shape;868;p27"/>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9" name="Google Shape;869;p27"/>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0" name="Google Shape;870;p27"/>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1" name="Google Shape;871;p27"/>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2" name="Google Shape;872;p27"/>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3" name="Google Shape;873;p27"/>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4" name="Google Shape;874;p27"/>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5" name="Google Shape;875;p27"/>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6" name="Google Shape;876;p27"/>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7" name="Google Shape;877;p27"/>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8" name="Google Shape;878;p27"/>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9" name="Google Shape;879;p27"/>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0" name="Google Shape;880;p27"/>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1" name="Google Shape;881;p27"/>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2" name="Google Shape;882;p27"/>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3" name="Google Shape;883;p27"/>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4" name="Google Shape;884;p27"/>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5" name="Google Shape;885;p27"/>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6" name="Google Shape;886;p27"/>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7" name="Google Shape;887;p27"/>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8" name="Google Shape;888;p27"/>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9" name="Google Shape;889;p27"/>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0" name="Google Shape;890;p27"/>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1" name="Google Shape;891;p27"/>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2" name="Google Shape;892;p27"/>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3" name="Google Shape;893;p27"/>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4" name="Google Shape;894;p27"/>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5" name="Google Shape;895;p27"/>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6" name="Google Shape;896;p27"/>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7" name="Google Shape;897;p27"/>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8" name="Google Shape;898;p27"/>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99" name="Google Shape;899;p27"/>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00" name="Google Shape;900;p27"/>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01" name="Google Shape;901;p27"/>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02" name="Google Shape;902;p27"/>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03" name="Google Shape;903;p27"/>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04" name="Google Shape;904;p27"/>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905" name="Google Shape;905;p27"/>
          <p:cNvGrpSpPr/>
          <p:nvPr/>
        </p:nvGrpSpPr>
        <p:grpSpPr>
          <a:xfrm>
            <a:off x="7263720" y="2649421"/>
            <a:ext cx="3818666" cy="582933"/>
            <a:chOff x="1431324" y="2473841"/>
            <a:chExt cx="3714294" cy="670500"/>
          </a:xfrm>
        </p:grpSpPr>
        <p:sp>
          <p:nvSpPr>
            <p:cNvPr id="906" name="Google Shape;906;p27"/>
            <p:cNvSpPr/>
            <p:nvPr/>
          </p:nvSpPr>
          <p:spPr>
            <a:xfrm rot="-5400000">
              <a:off x="3218268" y="1216991"/>
              <a:ext cx="670500" cy="31842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7" name="Google Shape;907;p27"/>
            <p:cNvSpPr txBox="1"/>
            <p:nvPr/>
          </p:nvSpPr>
          <p:spPr>
            <a:xfrm>
              <a:off x="2613587" y="2474261"/>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Validation</a:t>
              </a:r>
              <a:r>
                <a:rPr lang="en-US" sz="1900">
                  <a:solidFill>
                    <a:srgbClr val="FFFFFF"/>
                  </a:solidFill>
                  <a:latin typeface="Roboto"/>
                  <a:ea typeface="Roboto"/>
                  <a:cs typeface="Roboto"/>
                  <a:sym typeface="Roboto"/>
                </a:rPr>
                <a:t> A</a:t>
              </a:r>
              <a:r>
                <a:rPr lang="en-US" sz="1900">
                  <a:solidFill>
                    <a:srgbClr val="FFFFFF"/>
                  </a:solidFill>
                  <a:latin typeface="Roboto"/>
                  <a:ea typeface="Roboto"/>
                  <a:cs typeface="Roboto"/>
                  <a:sym typeface="Roboto"/>
                </a:rPr>
                <a:t>ccuracy</a:t>
              </a:r>
              <a:endParaRPr sz="1900">
                <a:solidFill>
                  <a:srgbClr val="FFFFFF"/>
                </a:solidFill>
                <a:latin typeface="Roboto"/>
                <a:ea typeface="Roboto"/>
                <a:cs typeface="Roboto"/>
                <a:sym typeface="Roboto"/>
              </a:endParaRPr>
            </a:p>
          </p:txBody>
        </p:sp>
        <p:sp>
          <p:nvSpPr>
            <p:cNvPr id="908" name="Google Shape;908;p27"/>
            <p:cNvSpPr/>
            <p:nvPr/>
          </p:nvSpPr>
          <p:spPr>
            <a:xfrm rot="-5400000">
              <a:off x="1751724" y="2153442"/>
              <a:ext cx="670500" cy="13113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9" name="Google Shape;909;p27"/>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0" name="Google Shape;910;p27"/>
            <p:cNvSpPr/>
            <p:nvPr/>
          </p:nvSpPr>
          <p:spPr>
            <a:xfrm>
              <a:off x="1545080" y="2593344"/>
              <a:ext cx="431400" cy="431400"/>
            </a:xfrm>
            <a:prstGeom prst="pie">
              <a:avLst>
                <a:gd fmla="val 16226349" name="adj1"/>
                <a:gd fmla="val 14491111"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1" name="Google Shape;911;p27"/>
            <p:cNvSpPr/>
            <p:nvPr/>
          </p:nvSpPr>
          <p:spPr>
            <a:xfrm>
              <a:off x="1976469" y="2611530"/>
              <a:ext cx="9612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95</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grpSp>
        <p:nvGrpSpPr>
          <p:cNvPr id="912" name="Google Shape;912;p27"/>
          <p:cNvGrpSpPr/>
          <p:nvPr/>
        </p:nvGrpSpPr>
        <p:grpSpPr>
          <a:xfrm>
            <a:off x="7257453" y="1269534"/>
            <a:ext cx="3848755" cy="560074"/>
            <a:chOff x="1431326" y="2473842"/>
            <a:chExt cx="3784792" cy="670506"/>
          </a:xfrm>
        </p:grpSpPr>
        <p:sp>
          <p:nvSpPr>
            <p:cNvPr id="913" name="Google Shape;913;p27"/>
            <p:cNvSpPr/>
            <p:nvPr/>
          </p:nvSpPr>
          <p:spPr>
            <a:xfrm rot="-5400000">
              <a:off x="3253518" y="1181748"/>
              <a:ext cx="670500" cy="32547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4" name="Google Shape;914;p27"/>
            <p:cNvSpPr txBox="1"/>
            <p:nvPr/>
          </p:nvSpPr>
          <p:spPr>
            <a:xfrm>
              <a:off x="2744681" y="2473842"/>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  Test Accuracy</a:t>
              </a:r>
              <a:endParaRPr sz="1900">
                <a:solidFill>
                  <a:srgbClr val="FFFFFF"/>
                </a:solidFill>
                <a:latin typeface="Roboto"/>
                <a:ea typeface="Roboto"/>
                <a:cs typeface="Roboto"/>
                <a:sym typeface="Roboto"/>
              </a:endParaRPr>
            </a:p>
          </p:txBody>
        </p:sp>
        <p:sp>
          <p:nvSpPr>
            <p:cNvPr id="915" name="Google Shape;915;p27"/>
            <p:cNvSpPr/>
            <p:nvPr/>
          </p:nvSpPr>
          <p:spPr>
            <a:xfrm rot="-5400000">
              <a:off x="1776326" y="2128847"/>
              <a:ext cx="670500" cy="13605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6" name="Google Shape;916;p27"/>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7" name="Google Shape;917;p27"/>
            <p:cNvSpPr/>
            <p:nvPr/>
          </p:nvSpPr>
          <p:spPr>
            <a:xfrm>
              <a:off x="1545080" y="2593344"/>
              <a:ext cx="431400" cy="431400"/>
            </a:xfrm>
            <a:prstGeom prst="pie">
              <a:avLst>
                <a:gd fmla="val 16226349" name="adj1"/>
                <a:gd fmla="val 3836930"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8" name="Google Shape;918;p27"/>
            <p:cNvSpPr/>
            <p:nvPr/>
          </p:nvSpPr>
          <p:spPr>
            <a:xfrm>
              <a:off x="1976477" y="2611543"/>
              <a:ext cx="8997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42</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grpSp>
        <p:nvGrpSpPr>
          <p:cNvPr id="919" name="Google Shape;919;p27"/>
          <p:cNvGrpSpPr/>
          <p:nvPr/>
        </p:nvGrpSpPr>
        <p:grpSpPr>
          <a:xfrm>
            <a:off x="7254986" y="1921085"/>
            <a:ext cx="3836145" cy="636841"/>
            <a:chOff x="1431322" y="2473826"/>
            <a:chExt cx="3728395" cy="670500"/>
          </a:xfrm>
        </p:grpSpPr>
        <p:sp>
          <p:nvSpPr>
            <p:cNvPr id="920" name="Google Shape;920;p27"/>
            <p:cNvSpPr/>
            <p:nvPr/>
          </p:nvSpPr>
          <p:spPr>
            <a:xfrm rot="-5400000">
              <a:off x="3225317" y="1209926"/>
              <a:ext cx="670500" cy="31983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1" name="Google Shape;921;p27"/>
            <p:cNvSpPr txBox="1"/>
            <p:nvPr/>
          </p:nvSpPr>
          <p:spPr>
            <a:xfrm>
              <a:off x="2744681" y="2473842"/>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Train  Accuracy</a:t>
              </a:r>
              <a:endParaRPr sz="1900">
                <a:solidFill>
                  <a:srgbClr val="FFFFFF"/>
                </a:solidFill>
                <a:latin typeface="Roboto"/>
                <a:ea typeface="Roboto"/>
                <a:cs typeface="Roboto"/>
                <a:sym typeface="Roboto"/>
              </a:endParaRPr>
            </a:p>
          </p:txBody>
        </p:sp>
        <p:sp>
          <p:nvSpPr>
            <p:cNvPr id="922" name="Google Shape;922;p27"/>
            <p:cNvSpPr/>
            <p:nvPr/>
          </p:nvSpPr>
          <p:spPr>
            <a:xfrm rot="-5400000">
              <a:off x="1755172" y="2149976"/>
              <a:ext cx="670500" cy="13182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3" name="Google Shape;923;p27"/>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4" name="Google Shape;924;p27"/>
            <p:cNvSpPr/>
            <p:nvPr/>
          </p:nvSpPr>
          <p:spPr>
            <a:xfrm>
              <a:off x="1545080" y="2593344"/>
              <a:ext cx="431400" cy="431400"/>
            </a:xfrm>
            <a:prstGeom prst="pie">
              <a:avLst>
                <a:gd fmla="val 16226349" name="adj1"/>
                <a:gd fmla="val 12802562"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5" name="Google Shape;925;p27"/>
            <p:cNvSpPr/>
            <p:nvPr/>
          </p:nvSpPr>
          <p:spPr>
            <a:xfrm>
              <a:off x="1961417" y="2611517"/>
              <a:ext cx="9492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92</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sp>
        <p:nvSpPr>
          <p:cNvPr id="926" name="Google Shape;926;p27"/>
          <p:cNvSpPr txBox="1"/>
          <p:nvPr/>
        </p:nvSpPr>
        <p:spPr>
          <a:xfrm>
            <a:off x="594250" y="1122375"/>
            <a:ext cx="5115300" cy="21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FFFFFF"/>
                </a:solidFill>
                <a:latin typeface="Calibri"/>
                <a:ea typeface="Calibri"/>
                <a:cs typeface="Calibri"/>
                <a:sym typeface="Calibri"/>
              </a:rPr>
              <a:t>To prevent the model from overfitting:</a:t>
            </a:r>
            <a:endParaRPr sz="2500">
              <a:solidFill>
                <a:srgbClr val="FFFFFF"/>
              </a:solidFill>
              <a:latin typeface="Calibri"/>
              <a:ea typeface="Calibri"/>
              <a:cs typeface="Calibri"/>
              <a:sym typeface="Calibri"/>
            </a:endParaRPr>
          </a:p>
          <a:p>
            <a:pPr indent="0" lvl="0" marL="0" rtl="0" algn="l">
              <a:spcBef>
                <a:spcPts val="0"/>
              </a:spcBef>
              <a:spcAft>
                <a:spcPts val="0"/>
              </a:spcAft>
              <a:buNone/>
            </a:pPr>
            <a: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US" sz="2300">
                <a:solidFill>
                  <a:srgbClr val="FFFFFF"/>
                </a:solidFill>
                <a:latin typeface="Calibri"/>
                <a:ea typeface="Calibri"/>
                <a:cs typeface="Calibri"/>
                <a:sym typeface="Calibri"/>
              </a:rPr>
              <a:t>Early stopping</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US" sz="2300">
                <a:solidFill>
                  <a:srgbClr val="FFFFFF"/>
                </a:solidFill>
                <a:latin typeface="Calibri"/>
                <a:ea typeface="Calibri"/>
                <a:cs typeface="Calibri"/>
                <a:sym typeface="Calibri"/>
              </a:rPr>
              <a:t>Dropout layer</a:t>
            </a:r>
            <a:endParaRPr sz="2300">
              <a:solidFill>
                <a:srgbClr val="FFFFFF"/>
              </a:solidFill>
              <a:latin typeface="Calibri"/>
              <a:ea typeface="Calibri"/>
              <a:cs typeface="Calibri"/>
              <a:sym typeface="Calibri"/>
            </a:endParaRPr>
          </a:p>
          <a:p>
            <a:pPr indent="0" lvl="0" marL="0" rtl="0" algn="l">
              <a:spcBef>
                <a:spcPts val="0"/>
              </a:spcBef>
              <a:spcAft>
                <a:spcPts val="0"/>
              </a:spcAft>
              <a:buNone/>
            </a:pPr>
            <a:r>
              <a:t/>
            </a:r>
            <a:endParaRPr sz="2300">
              <a:solidFill>
                <a:srgbClr val="FFFFFF"/>
              </a:solidFill>
              <a:latin typeface="Calibri"/>
              <a:ea typeface="Calibri"/>
              <a:cs typeface="Calibri"/>
              <a:sym typeface="Calibri"/>
            </a:endParaRPr>
          </a:p>
        </p:txBody>
      </p:sp>
      <p:pic>
        <p:nvPicPr>
          <p:cNvPr id="927" name="Google Shape;927;p27"/>
          <p:cNvPicPr preferRelativeResize="0"/>
          <p:nvPr/>
        </p:nvPicPr>
        <p:blipFill>
          <a:blip r:embed="rId4">
            <a:alphaModFix/>
          </a:blip>
          <a:stretch>
            <a:fillRect/>
          </a:stretch>
        </p:blipFill>
        <p:spPr>
          <a:xfrm>
            <a:off x="905300" y="4017600"/>
            <a:ext cx="3680525" cy="2431635"/>
          </a:xfrm>
          <a:prstGeom prst="rect">
            <a:avLst/>
          </a:prstGeom>
          <a:noFill/>
          <a:ln>
            <a:noFill/>
          </a:ln>
        </p:spPr>
      </p:pic>
      <p:pic>
        <p:nvPicPr>
          <p:cNvPr id="928" name="Google Shape;928;p27"/>
          <p:cNvPicPr preferRelativeResize="0"/>
          <p:nvPr/>
        </p:nvPicPr>
        <p:blipFill>
          <a:blip r:embed="rId5">
            <a:alphaModFix/>
          </a:blip>
          <a:stretch>
            <a:fillRect/>
          </a:stretch>
        </p:blipFill>
        <p:spPr>
          <a:xfrm>
            <a:off x="5168850" y="3988288"/>
            <a:ext cx="3680525" cy="2490243"/>
          </a:xfrm>
          <a:prstGeom prst="rect">
            <a:avLst/>
          </a:prstGeom>
          <a:noFill/>
          <a:ln>
            <a:noFill/>
          </a:ln>
        </p:spPr>
      </p:pic>
      <p:sp>
        <p:nvSpPr>
          <p:cNvPr id="929" name="Google Shape;929;p27"/>
          <p:cNvSpPr txBox="1"/>
          <p:nvPr/>
        </p:nvSpPr>
        <p:spPr>
          <a:xfrm>
            <a:off x="727100" y="3429000"/>
            <a:ext cx="95187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FFFFFF"/>
                </a:solidFill>
                <a:latin typeface="Calibri"/>
                <a:ea typeface="Calibri"/>
                <a:cs typeface="Calibri"/>
                <a:sym typeface="Calibri"/>
              </a:rPr>
              <a:t>Graph of train  and validation loss before using early stopping</a:t>
            </a:r>
            <a:endParaRPr sz="19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