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371" r:id="rId2"/>
    <p:sldId id="393" r:id="rId3"/>
    <p:sldId id="372"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7" r:id="rId18"/>
    <p:sldId id="388" r:id="rId19"/>
    <p:sldId id="389" r:id="rId20"/>
    <p:sldId id="390" r:id="rId21"/>
    <p:sldId id="391" r:id="rId22"/>
    <p:sldId id="282" r:id="rId23"/>
    <p:sldId id="285" r:id="rId24"/>
    <p:sldId id="256" r:id="rId25"/>
    <p:sldId id="284" r:id="rId26"/>
    <p:sldId id="287" r:id="rId27"/>
    <p:sldId id="275" r:id="rId28"/>
    <p:sldId id="276" r:id="rId29"/>
    <p:sldId id="277" r:id="rId30"/>
    <p:sldId id="278" r:id="rId31"/>
    <p:sldId id="273" r:id="rId32"/>
    <p:sldId id="279" r:id="rId33"/>
    <p:sldId id="288" r:id="rId34"/>
    <p:sldId id="394" r:id="rId35"/>
    <p:sldId id="395" r:id="rId36"/>
    <p:sldId id="399" r:id="rId37"/>
    <p:sldId id="294" r:id="rId38"/>
    <p:sldId id="259" r:id="rId39"/>
    <p:sldId id="260" r:id="rId40"/>
    <p:sldId id="261" r:id="rId41"/>
    <p:sldId id="262" r:id="rId42"/>
    <p:sldId id="263" r:id="rId43"/>
    <p:sldId id="264" r:id="rId44"/>
    <p:sldId id="265" r:id="rId45"/>
    <p:sldId id="266" r:id="rId46"/>
    <p:sldId id="267" r:id="rId47"/>
    <p:sldId id="268" r:id="rId48"/>
    <p:sldId id="302" r:id="rId49"/>
    <p:sldId id="269" r:id="rId50"/>
    <p:sldId id="290" r:id="rId51"/>
    <p:sldId id="292" r:id="rId52"/>
    <p:sldId id="338" r:id="rId53"/>
    <p:sldId id="340" r:id="rId54"/>
    <p:sldId id="341" r:id="rId55"/>
    <p:sldId id="342" r:id="rId56"/>
    <p:sldId id="343" r:id="rId57"/>
    <p:sldId id="344" r:id="rId58"/>
    <p:sldId id="400" r:id="rId59"/>
    <p:sldId id="401" r:id="rId60"/>
    <p:sldId id="402" r:id="rId61"/>
    <p:sldId id="403" r:id="rId62"/>
    <p:sldId id="404" r:id="rId63"/>
    <p:sldId id="405" r:id="rId64"/>
    <p:sldId id="406" r:id="rId65"/>
    <p:sldId id="39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37" r:id="rId81"/>
    <p:sldId id="321"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1D3C-A276-42EF-A1EF-5CC9DF44DA4C}" type="datetimeFigureOut">
              <a:rPr lang="en-IN" smtClean="0"/>
              <a:t>24-04-2017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DD519-37CE-4721-9F4A-0DD168D02B9E}" type="slidenum">
              <a:rPr lang="en-IN" smtClean="0"/>
              <a:t>‹#›</a:t>
            </a:fld>
            <a:endParaRPr lang="en-IN"/>
          </a:p>
        </p:txBody>
      </p:sp>
    </p:spTree>
    <p:extLst>
      <p:ext uri="{BB962C8B-B14F-4D97-AF65-F5344CB8AC3E}">
        <p14:creationId xmlns:p14="http://schemas.microsoft.com/office/powerpoint/2010/main" val="598285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cap="flat"/>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Book Antiqua" panose="02040602050305030304" pitchFamily="18" charset="0"/>
              </a:rPr>
              <a:t>While one transaction is waiting for a page to be read in from disk, CPU can process another transaction. Overlapping I/O and CPU activity reduces the amount of time disk and processors are idle and increases system throughput (useful work completed per unit time)</a:t>
            </a:r>
          </a:p>
          <a:p>
            <a:r>
              <a:rPr lang="en-US" altLang="en-US">
                <a:latin typeface="Book Antiqua" panose="02040602050305030304" pitchFamily="18" charset="0"/>
              </a:rPr>
              <a:t>In serial execution, a short transaction can get stuck behind a long transaction. Interleaving the execution of a short transaction with a long transaction allows the short transaction to complete quickly.</a:t>
            </a:r>
          </a:p>
          <a:p>
            <a:endParaRPr lang="en-US" altLang="en-US">
              <a:latin typeface="Book Antiqua" panose="02040602050305030304" pitchFamily="18" charset="0"/>
            </a:endParaRPr>
          </a:p>
          <a:p>
            <a:r>
              <a:rPr lang="en-US" altLang="en-US">
                <a:latin typeface="Book Antiqua" panose="02040602050305030304" pitchFamily="18" charset="0"/>
              </a:rPr>
              <a:t>Transaction is defined as any one execution of a user program in a DBMS and differs from an execution outside the DBMS.</a:t>
            </a:r>
          </a:p>
        </p:txBody>
      </p:sp>
    </p:spTree>
    <p:extLst>
      <p:ext uri="{BB962C8B-B14F-4D97-AF65-F5344CB8AC3E}">
        <p14:creationId xmlns:p14="http://schemas.microsoft.com/office/powerpoint/2010/main" val="3801455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cap="flat"/>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extLst>
      <p:ext uri="{BB962C8B-B14F-4D97-AF65-F5344CB8AC3E}">
        <p14:creationId xmlns:p14="http://schemas.microsoft.com/office/powerpoint/2010/main" val="296075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cap="flat"/>
        </p:spPr>
      </p:sp>
      <p:sp>
        <p:nvSpPr>
          <p:cNvPr id="1331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4785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cap="flat"/>
        </p:spPr>
      </p:sp>
      <p:sp>
        <p:nvSpPr>
          <p:cNvPr id="1536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73885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cap="flat"/>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extLst>
      <p:ext uri="{BB962C8B-B14F-4D97-AF65-F5344CB8AC3E}">
        <p14:creationId xmlns:p14="http://schemas.microsoft.com/office/powerpoint/2010/main" val="3924008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cap="flat"/>
        </p:spPr>
      </p:sp>
      <p:sp>
        <p:nvSpPr>
          <p:cNvPr id="1741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44523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cap="flat"/>
        </p:spPr>
      </p:sp>
      <p:sp>
        <p:nvSpPr>
          <p:cNvPr id="56323" name="Rectangle 3"/>
          <p:cNvSpPr>
            <a:spLocks noGrp="1" noChangeArrowheads="1"/>
          </p:cNvSpPr>
          <p:nvPr>
            <p:ph type="body" idx="1"/>
          </p:nvPr>
        </p:nvSpPr>
        <p:spPr>
          <a:ln/>
        </p:spPr>
        <p:txBody>
          <a:bodyPr lIns="95511" tIns="47756" rIns="95511" bIns="47756"/>
          <a:lstStyle/>
          <a:p>
            <a:endParaRPr lang="en-US" altLang="en-US"/>
          </a:p>
        </p:txBody>
      </p:sp>
    </p:spTree>
    <p:extLst>
      <p:ext uri="{BB962C8B-B14F-4D97-AF65-F5344CB8AC3E}">
        <p14:creationId xmlns:p14="http://schemas.microsoft.com/office/powerpoint/2010/main" val="2914732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468313" y="725488"/>
            <a:ext cx="6367462" cy="3582987"/>
          </a:xfrm>
          <a:ln cap="flat"/>
        </p:spPr>
      </p:sp>
      <p:sp>
        <p:nvSpPr>
          <p:cNvPr id="2355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801208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cap="flat"/>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extLst>
      <p:ext uri="{BB962C8B-B14F-4D97-AF65-F5344CB8AC3E}">
        <p14:creationId xmlns:p14="http://schemas.microsoft.com/office/powerpoint/2010/main" val="282739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cap="flat"/>
        </p:spPr>
      </p:sp>
      <p:sp>
        <p:nvSpPr>
          <p:cNvPr id="45059" name="Rectangle 3"/>
          <p:cNvSpPr>
            <a:spLocks noGrp="1" noChangeArrowheads="1"/>
          </p:cNvSpPr>
          <p:nvPr>
            <p:ph type="body" idx="1"/>
          </p:nvPr>
        </p:nvSpPr>
        <p:spPr>
          <a:ln/>
        </p:spPr>
        <p:txBody>
          <a:bodyPr lIns="95511" tIns="47756" rIns="95511" bIns="47756"/>
          <a:lstStyle/>
          <a:p>
            <a:endParaRPr lang="en-US" altLang="en-US"/>
          </a:p>
        </p:txBody>
      </p:sp>
    </p:spTree>
    <p:extLst>
      <p:ext uri="{BB962C8B-B14F-4D97-AF65-F5344CB8AC3E}">
        <p14:creationId xmlns:p14="http://schemas.microsoft.com/office/powerpoint/2010/main" val="4171874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cap="flat"/>
        </p:spPr>
      </p:sp>
      <p:sp>
        <p:nvSpPr>
          <p:cNvPr id="49155" name="Rectangle 3"/>
          <p:cNvSpPr>
            <a:spLocks noGrp="1" noChangeArrowheads="1"/>
          </p:cNvSpPr>
          <p:nvPr>
            <p:ph type="body" idx="1"/>
          </p:nvPr>
        </p:nvSpPr>
        <p:spPr>
          <a:ln/>
        </p:spPr>
        <p:txBody>
          <a:bodyPr lIns="95511" tIns="47756" rIns="95511" bIns="47756"/>
          <a:lstStyle/>
          <a:p>
            <a:endParaRPr lang="en-US" altLang="en-US"/>
          </a:p>
        </p:txBody>
      </p:sp>
    </p:spTree>
    <p:extLst>
      <p:ext uri="{BB962C8B-B14F-4D97-AF65-F5344CB8AC3E}">
        <p14:creationId xmlns:p14="http://schemas.microsoft.com/office/powerpoint/2010/main" val="133687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Book Antiqua" panose="02040602050305030304" pitchFamily="18" charset="0"/>
              </a:rPr>
              <a:t>Allows DMBS to have concurrent execution and recovery from system failure, esp involving mission critical data.</a:t>
            </a:r>
          </a:p>
          <a:p>
            <a:r>
              <a:rPr lang="en-US" altLang="en-US">
                <a:latin typeface="Book Antiqua" panose="02040602050305030304" pitchFamily="18" charset="0"/>
              </a:rPr>
              <a:t>Users to write applications without having to worry about concurrent control and recovery. Increased programmer productivity and allows new applications to be added more easily and safely to existing system.</a:t>
            </a:r>
          </a:p>
        </p:txBody>
      </p:sp>
    </p:spTree>
    <p:extLst>
      <p:ext uri="{BB962C8B-B14F-4D97-AF65-F5344CB8AC3E}">
        <p14:creationId xmlns:p14="http://schemas.microsoft.com/office/powerpoint/2010/main" val="118849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cap="flat"/>
        </p:spPr>
      </p:sp>
      <p:sp>
        <p:nvSpPr>
          <p:cNvPr id="51203" name="Rectangle 3"/>
          <p:cNvSpPr>
            <a:spLocks noGrp="1" noChangeArrowheads="1"/>
          </p:cNvSpPr>
          <p:nvPr>
            <p:ph type="body" idx="1"/>
          </p:nvPr>
        </p:nvSpPr>
        <p:spPr>
          <a:ln/>
        </p:spPr>
        <p:txBody>
          <a:bodyPr lIns="95511" tIns="47756" rIns="95511" bIns="47756"/>
          <a:lstStyle/>
          <a:p>
            <a:endParaRPr lang="en-US" altLang="en-US"/>
          </a:p>
        </p:txBody>
      </p:sp>
    </p:spTree>
    <p:extLst>
      <p:ext uri="{BB962C8B-B14F-4D97-AF65-F5344CB8AC3E}">
        <p14:creationId xmlns:p14="http://schemas.microsoft.com/office/powerpoint/2010/main" val="3763480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409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36625">
              <a:spcBef>
                <a:spcPct val="30000"/>
              </a:spcBef>
              <a:defRPr sz="1200">
                <a:solidFill>
                  <a:schemeClr val="tx1"/>
                </a:solidFill>
                <a:latin typeface="Book Antiqua" panose="02040602050305030304" pitchFamily="18" charset="0"/>
              </a:defRPr>
            </a:lvl1pPr>
            <a:lvl2pPr marL="742950" indent="-285750" defTabSz="936625">
              <a:spcBef>
                <a:spcPct val="30000"/>
              </a:spcBef>
              <a:defRPr sz="1200">
                <a:solidFill>
                  <a:schemeClr val="tx1"/>
                </a:solidFill>
                <a:latin typeface="Book Antiqua" panose="02040602050305030304" pitchFamily="18" charset="0"/>
              </a:defRPr>
            </a:lvl2pPr>
            <a:lvl3pPr marL="1143000" indent="-228600" defTabSz="936625">
              <a:spcBef>
                <a:spcPct val="30000"/>
              </a:spcBef>
              <a:defRPr sz="1200">
                <a:solidFill>
                  <a:schemeClr val="tx1"/>
                </a:solidFill>
                <a:latin typeface="Book Antiqua" panose="02040602050305030304" pitchFamily="18" charset="0"/>
              </a:defRPr>
            </a:lvl3pPr>
            <a:lvl4pPr marL="1600200" indent="-228600" defTabSz="936625">
              <a:spcBef>
                <a:spcPct val="30000"/>
              </a:spcBef>
              <a:defRPr sz="1200">
                <a:solidFill>
                  <a:schemeClr val="tx1"/>
                </a:solidFill>
                <a:latin typeface="Book Antiqua" panose="02040602050305030304" pitchFamily="18" charset="0"/>
              </a:defRPr>
            </a:lvl4pPr>
            <a:lvl5pPr marL="2057400" indent="-228600" defTabSz="936625">
              <a:spcBef>
                <a:spcPct val="30000"/>
              </a:spcBef>
              <a:defRPr sz="1200">
                <a:solidFill>
                  <a:schemeClr val="tx1"/>
                </a:solidFill>
                <a:latin typeface="Book Antiqua" panose="02040602050305030304" pitchFamily="18" charset="0"/>
              </a:defRPr>
            </a:lvl5pPr>
            <a:lvl6pPr marL="2514600" indent="-228600" defTabSz="936625"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36625"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36625"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36625" eaLnBrk="0" fontAlgn="base" hangingPunct="0">
              <a:spcBef>
                <a:spcPct val="30000"/>
              </a:spcBef>
              <a:spcAft>
                <a:spcPct val="0"/>
              </a:spcAft>
              <a:defRPr sz="1200">
                <a:solidFill>
                  <a:schemeClr val="tx1"/>
                </a:solidFill>
                <a:latin typeface="Book Antiqua" panose="02040602050305030304" pitchFamily="18" charset="0"/>
              </a:defRPr>
            </a:lvl9pPr>
          </a:lstStyle>
          <a:p>
            <a:pPr algn="r">
              <a:spcBef>
                <a:spcPct val="0"/>
              </a:spcBef>
            </a:pPr>
            <a:r>
              <a:rPr lang="en-US" altLang="zh-TW" sz="1000" i="1">
                <a:latin typeface="Times New Roman" panose="02020603050405020304" pitchFamily="18" charset="0"/>
              </a:rPr>
              <a:t>1</a:t>
            </a:r>
          </a:p>
        </p:txBody>
      </p:sp>
      <p:sp>
        <p:nvSpPr>
          <p:cNvPr id="41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4101"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4102" name="Rectangle 6"/>
          <p:cNvSpPr>
            <a:spLocks noGrp="1" noRot="1" noChangeAspect="1" noChangeArrowheads="1" noTextEdit="1"/>
          </p:cNvSpPr>
          <p:nvPr>
            <p:ph type="sldImg"/>
          </p:nvPr>
        </p:nvSpPr>
        <p:spPr>
          <a:xfrm>
            <a:off x="393700" y="692150"/>
            <a:ext cx="6070600" cy="3416300"/>
          </a:xfrm>
          <a:ln cap="flat"/>
        </p:spPr>
      </p:sp>
      <p:sp>
        <p:nvSpPr>
          <p:cNvPr id="4103" name="Rectangle 7"/>
          <p:cNvSpPr>
            <a:spLocks noGrp="1" noChangeArrowheads="1"/>
          </p:cNvSpPr>
          <p:nvPr>
            <p:ph type="body" idx="1"/>
          </p:nvPr>
        </p:nvSpPr>
        <p:spPr>
          <a:noFill/>
        </p:spPr>
        <p:txBody>
          <a:bodyPr/>
          <a:lstStyle/>
          <a:p>
            <a:r>
              <a:rPr lang="en-US" altLang="zh-TW"/>
              <a:t>The slides for this text are organized into chapters. This lecture covers Chapter 21, and discusses database security, including SQL support for access control, and issues in allowing access to databases over a network.  </a:t>
            </a:r>
          </a:p>
          <a:p>
            <a:endParaRPr lang="en-US" altLang="zh-TW"/>
          </a:p>
          <a:p>
            <a:r>
              <a:rPr lang="en-US" altLang="zh-TW"/>
              <a:t>The material on Mandatory Access Control and later slides can be omitted at the instructor’s discretion in an introductory course.</a:t>
            </a:r>
          </a:p>
          <a:p>
            <a:endParaRPr lang="zh-TW" altLang="en-US"/>
          </a:p>
        </p:txBody>
      </p:sp>
    </p:spTree>
    <p:extLst>
      <p:ext uri="{BB962C8B-B14F-4D97-AF65-F5344CB8AC3E}">
        <p14:creationId xmlns:p14="http://schemas.microsoft.com/office/powerpoint/2010/main" val="2399271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93700" y="692150"/>
            <a:ext cx="6070600" cy="3416300"/>
          </a:xfrm>
          <a:ln cap="flat"/>
        </p:spPr>
      </p:sp>
      <p:sp>
        <p:nvSpPr>
          <p:cNvPr id="6147"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359951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393700" y="692150"/>
            <a:ext cx="6070600" cy="3416300"/>
          </a:xfrm>
          <a:ln cap="flat"/>
        </p:spPr>
      </p:sp>
      <p:sp>
        <p:nvSpPr>
          <p:cNvPr id="8195"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018612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93700" y="692150"/>
            <a:ext cx="6070600" cy="3416300"/>
          </a:xfrm>
          <a:ln cap="flat"/>
        </p:spPr>
      </p:sp>
      <p:sp>
        <p:nvSpPr>
          <p:cNvPr id="10243"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080034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393700" y="692150"/>
            <a:ext cx="6070600" cy="3416300"/>
          </a:xfrm>
          <a:ln cap="flat"/>
        </p:spPr>
      </p:sp>
      <p:sp>
        <p:nvSpPr>
          <p:cNvPr id="12291"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2470689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433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36625">
              <a:spcBef>
                <a:spcPct val="30000"/>
              </a:spcBef>
              <a:defRPr sz="1200">
                <a:solidFill>
                  <a:schemeClr val="tx1"/>
                </a:solidFill>
                <a:latin typeface="Book Antiqua" panose="02040602050305030304" pitchFamily="18" charset="0"/>
              </a:defRPr>
            </a:lvl1pPr>
            <a:lvl2pPr marL="742950" indent="-285750" defTabSz="936625">
              <a:spcBef>
                <a:spcPct val="30000"/>
              </a:spcBef>
              <a:defRPr sz="1200">
                <a:solidFill>
                  <a:schemeClr val="tx1"/>
                </a:solidFill>
                <a:latin typeface="Book Antiqua" panose="02040602050305030304" pitchFamily="18" charset="0"/>
              </a:defRPr>
            </a:lvl2pPr>
            <a:lvl3pPr marL="1143000" indent="-228600" defTabSz="936625">
              <a:spcBef>
                <a:spcPct val="30000"/>
              </a:spcBef>
              <a:defRPr sz="1200">
                <a:solidFill>
                  <a:schemeClr val="tx1"/>
                </a:solidFill>
                <a:latin typeface="Book Antiqua" panose="02040602050305030304" pitchFamily="18" charset="0"/>
              </a:defRPr>
            </a:lvl3pPr>
            <a:lvl4pPr marL="1600200" indent="-228600" defTabSz="936625">
              <a:spcBef>
                <a:spcPct val="30000"/>
              </a:spcBef>
              <a:defRPr sz="1200">
                <a:solidFill>
                  <a:schemeClr val="tx1"/>
                </a:solidFill>
                <a:latin typeface="Book Antiqua" panose="02040602050305030304" pitchFamily="18" charset="0"/>
              </a:defRPr>
            </a:lvl4pPr>
            <a:lvl5pPr marL="2057400" indent="-228600" defTabSz="936625">
              <a:spcBef>
                <a:spcPct val="30000"/>
              </a:spcBef>
              <a:defRPr sz="1200">
                <a:solidFill>
                  <a:schemeClr val="tx1"/>
                </a:solidFill>
                <a:latin typeface="Book Antiqua" panose="02040602050305030304" pitchFamily="18" charset="0"/>
              </a:defRPr>
            </a:lvl5pPr>
            <a:lvl6pPr marL="2514600" indent="-228600" defTabSz="936625"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36625"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36625"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36625" eaLnBrk="0" fontAlgn="base" hangingPunct="0">
              <a:spcBef>
                <a:spcPct val="30000"/>
              </a:spcBef>
              <a:spcAft>
                <a:spcPct val="0"/>
              </a:spcAft>
              <a:defRPr sz="1200">
                <a:solidFill>
                  <a:schemeClr val="tx1"/>
                </a:solidFill>
                <a:latin typeface="Book Antiqua" panose="02040602050305030304" pitchFamily="18" charset="0"/>
              </a:defRPr>
            </a:lvl9pPr>
          </a:lstStyle>
          <a:p>
            <a:pPr algn="r">
              <a:spcBef>
                <a:spcPct val="0"/>
              </a:spcBef>
            </a:pPr>
            <a:r>
              <a:rPr lang="en-US" altLang="zh-TW" sz="1000" i="1">
                <a:latin typeface="Times New Roman" panose="02020603050405020304" pitchFamily="18" charset="0"/>
              </a:rPr>
              <a:t>23</a:t>
            </a:r>
          </a:p>
        </p:txBody>
      </p:sp>
      <p:sp>
        <p:nvSpPr>
          <p:cNvPr id="143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4341"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4342" name="Rectangle 6"/>
          <p:cNvSpPr>
            <a:spLocks noGrp="1" noRot="1" noChangeAspect="1" noChangeArrowheads="1" noTextEdit="1"/>
          </p:cNvSpPr>
          <p:nvPr>
            <p:ph type="sldImg"/>
          </p:nvPr>
        </p:nvSpPr>
        <p:spPr>
          <a:xfrm>
            <a:off x="393700" y="692150"/>
            <a:ext cx="6070600" cy="3416300"/>
          </a:xfrm>
          <a:ln cap="flat"/>
        </p:spPr>
      </p:sp>
      <p:sp>
        <p:nvSpPr>
          <p:cNvPr id="14343" name="Rectangle 7"/>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091624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393700" y="692150"/>
            <a:ext cx="6070600" cy="3416300"/>
          </a:xfrm>
          <a:ln cap="flat"/>
        </p:spPr>
      </p:sp>
      <p:sp>
        <p:nvSpPr>
          <p:cNvPr id="16387"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282646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843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36625">
              <a:spcBef>
                <a:spcPct val="30000"/>
              </a:spcBef>
              <a:defRPr sz="1200">
                <a:solidFill>
                  <a:schemeClr val="tx1"/>
                </a:solidFill>
                <a:latin typeface="Book Antiqua" panose="02040602050305030304" pitchFamily="18" charset="0"/>
              </a:defRPr>
            </a:lvl1pPr>
            <a:lvl2pPr marL="742950" indent="-285750" defTabSz="936625">
              <a:spcBef>
                <a:spcPct val="30000"/>
              </a:spcBef>
              <a:defRPr sz="1200">
                <a:solidFill>
                  <a:schemeClr val="tx1"/>
                </a:solidFill>
                <a:latin typeface="Book Antiqua" panose="02040602050305030304" pitchFamily="18" charset="0"/>
              </a:defRPr>
            </a:lvl2pPr>
            <a:lvl3pPr marL="1143000" indent="-228600" defTabSz="936625">
              <a:spcBef>
                <a:spcPct val="30000"/>
              </a:spcBef>
              <a:defRPr sz="1200">
                <a:solidFill>
                  <a:schemeClr val="tx1"/>
                </a:solidFill>
                <a:latin typeface="Book Antiqua" panose="02040602050305030304" pitchFamily="18" charset="0"/>
              </a:defRPr>
            </a:lvl3pPr>
            <a:lvl4pPr marL="1600200" indent="-228600" defTabSz="936625">
              <a:spcBef>
                <a:spcPct val="30000"/>
              </a:spcBef>
              <a:defRPr sz="1200">
                <a:solidFill>
                  <a:schemeClr val="tx1"/>
                </a:solidFill>
                <a:latin typeface="Book Antiqua" panose="02040602050305030304" pitchFamily="18" charset="0"/>
              </a:defRPr>
            </a:lvl4pPr>
            <a:lvl5pPr marL="2057400" indent="-228600" defTabSz="936625">
              <a:spcBef>
                <a:spcPct val="30000"/>
              </a:spcBef>
              <a:defRPr sz="1200">
                <a:solidFill>
                  <a:schemeClr val="tx1"/>
                </a:solidFill>
                <a:latin typeface="Book Antiqua" panose="02040602050305030304" pitchFamily="18" charset="0"/>
              </a:defRPr>
            </a:lvl5pPr>
            <a:lvl6pPr marL="2514600" indent="-228600" defTabSz="936625"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36625"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36625"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36625" eaLnBrk="0" fontAlgn="base" hangingPunct="0">
              <a:spcBef>
                <a:spcPct val="30000"/>
              </a:spcBef>
              <a:spcAft>
                <a:spcPct val="0"/>
              </a:spcAft>
              <a:defRPr sz="1200">
                <a:solidFill>
                  <a:schemeClr val="tx1"/>
                </a:solidFill>
                <a:latin typeface="Book Antiqua" panose="02040602050305030304" pitchFamily="18" charset="0"/>
              </a:defRPr>
            </a:lvl9pPr>
          </a:lstStyle>
          <a:p>
            <a:pPr algn="r">
              <a:spcBef>
                <a:spcPct val="0"/>
              </a:spcBef>
            </a:pPr>
            <a:r>
              <a:rPr lang="en-US" altLang="zh-TW" sz="1000" i="1">
                <a:latin typeface="Times New Roman" panose="02020603050405020304" pitchFamily="18" charset="0"/>
              </a:rPr>
              <a:t>22</a:t>
            </a:r>
          </a:p>
        </p:txBody>
      </p:sp>
      <p:sp>
        <p:nvSpPr>
          <p:cNvPr id="184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843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8438" name="Rectangle 6"/>
          <p:cNvSpPr>
            <a:spLocks noGrp="1" noRot="1" noChangeAspect="1" noChangeArrowheads="1" noTextEdit="1"/>
          </p:cNvSpPr>
          <p:nvPr>
            <p:ph type="sldImg"/>
          </p:nvPr>
        </p:nvSpPr>
        <p:spPr>
          <a:xfrm>
            <a:off x="393700" y="692150"/>
            <a:ext cx="6070600" cy="3416300"/>
          </a:xfrm>
          <a:ln cap="flat"/>
        </p:spPr>
      </p:sp>
      <p:sp>
        <p:nvSpPr>
          <p:cNvPr id="18439" name="Rectangle 7"/>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839122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393700" y="692150"/>
            <a:ext cx="6070600" cy="3416300"/>
          </a:xfrm>
          <a:ln cap="flat"/>
        </p:spPr>
      </p:sp>
      <p:sp>
        <p:nvSpPr>
          <p:cNvPr id="20483"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1388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Book Antiqua" panose="02040602050305030304" pitchFamily="18" charset="0"/>
              </a:rPr>
              <a:t>Transaction executions are said to respect the following 4 properties. </a:t>
            </a:r>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7925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cap="flat"/>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Book Antiqua" panose="02040602050305030304" pitchFamily="18" charset="0"/>
            </a:endParaRPr>
          </a:p>
          <a:p>
            <a:r>
              <a:rPr lang="en-US" altLang="en-US">
                <a:latin typeface="Book Antiqua" panose="02040602050305030304" pitchFamily="18" charset="0"/>
              </a:rPr>
              <a:t>1) Users should not have to worry about the effect of incomplete transactions (say when a system crash occurs)</a:t>
            </a:r>
          </a:p>
        </p:txBody>
      </p:sp>
    </p:spTree>
    <p:extLst>
      <p:ext uri="{BB962C8B-B14F-4D97-AF65-F5344CB8AC3E}">
        <p14:creationId xmlns:p14="http://schemas.microsoft.com/office/powerpoint/2010/main" val="338712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Rot="1" noChangeAspect="1" noChangeArrowheads="1" noTextEdit="1"/>
          </p:cNvSpPr>
          <p:nvPr>
            <p:ph type="sldImg"/>
          </p:nvPr>
        </p:nvSpPr>
        <p:spPr>
          <a:ln/>
        </p:spPr>
      </p:sp>
      <p:sp>
        <p:nvSpPr>
          <p:cNvPr id="31747"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Book Antiqua" panose="02040602050305030304" pitchFamily="18" charset="0"/>
              </a:rPr>
              <a:t>Bank transfer example.</a:t>
            </a:r>
          </a:p>
        </p:txBody>
      </p:sp>
    </p:spTree>
    <p:extLst>
      <p:ext uri="{BB962C8B-B14F-4D97-AF65-F5344CB8AC3E}">
        <p14:creationId xmlns:p14="http://schemas.microsoft.com/office/powerpoint/2010/main" val="779385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cap="flat"/>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Book Antiqua" panose="02040602050305030304" pitchFamily="18" charset="0"/>
              </a:rPr>
              <a:t>Sees only the state of a database that could occur if the transaction were the only one running against the database and produce only the results that it could produce if it were running alone.</a:t>
            </a:r>
          </a:p>
        </p:txBody>
      </p:sp>
    </p:spTree>
    <p:extLst>
      <p:ext uri="{BB962C8B-B14F-4D97-AF65-F5344CB8AC3E}">
        <p14:creationId xmlns:p14="http://schemas.microsoft.com/office/powerpoint/2010/main" val="105059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EEB50-C4AF-47B9-9B96-09CB86CC01CF}" type="slidenum">
              <a:rPr lang="en-GB" altLang="en-US"/>
              <a:pPr/>
              <a:t>12</a:t>
            </a:fld>
            <a:endParaRPr lang="en-GB" altLang="en-US"/>
          </a:p>
        </p:txBody>
      </p:sp>
      <p:sp>
        <p:nvSpPr>
          <p:cNvPr id="61442" name="Rectangle 2"/>
          <p:cNvSpPr>
            <a:spLocks noGrp="1" noRot="1" noChangeAspect="1" noChangeArrowheads="1" noTextEdit="1"/>
          </p:cNvSpPr>
          <p:nvPr>
            <p:ph type="sldImg"/>
          </p:nvPr>
        </p:nvSpPr>
        <p:spPr>
          <a:xfrm>
            <a:off x="423863" y="741363"/>
            <a:ext cx="4775200" cy="2687637"/>
          </a:xfrm>
          <a:ln/>
        </p:spPr>
      </p:sp>
      <p:sp>
        <p:nvSpPr>
          <p:cNvPr id="61443" name="Rectangle 3"/>
          <p:cNvSpPr>
            <a:spLocks noGrp="1" noChangeArrowheads="1"/>
          </p:cNvSpPr>
          <p:nvPr>
            <p:ph type="body" idx="1"/>
          </p:nvPr>
        </p:nvSpPr>
        <p:spPr/>
        <p:txBody>
          <a:bodyPr/>
          <a:lstStyle/>
          <a:p>
            <a:pPr>
              <a:buFontTx/>
              <a:buChar char="•"/>
            </a:pPr>
            <a:endParaRPr lang="en-US" altLang="en-US"/>
          </a:p>
        </p:txBody>
      </p:sp>
    </p:spTree>
    <p:extLst>
      <p:ext uri="{BB962C8B-B14F-4D97-AF65-F5344CB8AC3E}">
        <p14:creationId xmlns:p14="http://schemas.microsoft.com/office/powerpoint/2010/main" val="311381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33F59C-861A-4957-8890-D5CE6D369510}" type="slidenum">
              <a:rPr lang="en-GB" altLang="en-US"/>
              <a:pPr/>
              <a:t>14</a:t>
            </a:fld>
            <a:endParaRPr lang="en-GB" altLang="en-US"/>
          </a:p>
        </p:txBody>
      </p:sp>
      <p:sp>
        <p:nvSpPr>
          <p:cNvPr id="64514" name="Rectangle 2"/>
          <p:cNvSpPr>
            <a:spLocks noGrp="1" noRot="1" noChangeAspect="1" noChangeArrowheads="1" noTextEdit="1"/>
          </p:cNvSpPr>
          <p:nvPr>
            <p:ph type="sldImg"/>
          </p:nvPr>
        </p:nvSpPr>
        <p:spPr>
          <a:xfrm>
            <a:off x="423863" y="741363"/>
            <a:ext cx="4775200" cy="2687637"/>
          </a:xfrm>
          <a:ln/>
        </p:spPr>
      </p:sp>
      <p:sp>
        <p:nvSpPr>
          <p:cNvPr id="6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985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EE93B-EF9E-46DF-BC61-8448BB72C387}" type="slidenum">
              <a:rPr lang="en-US" altLang="en-US"/>
              <a:pPr/>
              <a:t>15</a:t>
            </a:fld>
            <a:endParaRPr lang="en-US" alt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90178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1FFD49A-030F-4F0A-8ADE-142A9681C8C0}" type="datetimeFigureOut">
              <a:rPr lang="en-IN" smtClean="0"/>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312432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FFD49A-030F-4F0A-8ADE-142A9681C8C0}" type="datetimeFigureOut">
              <a:rPr lang="en-IN" smtClean="0"/>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63539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FFD49A-030F-4F0A-8ADE-142A9681C8C0}" type="datetimeFigureOut">
              <a:rPr lang="en-IN" smtClean="0"/>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370534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4" name="Footer Placeholder 3"/>
          <p:cNvSpPr>
            <a:spLocks noGrp="1"/>
          </p:cNvSpPr>
          <p:nvPr>
            <p:ph type="ftr" sz="quarter" idx="11"/>
          </p:nvPr>
        </p:nvSpPr>
        <p:spPr>
          <a:xfrm>
            <a:off x="4165600" y="6248400"/>
            <a:ext cx="3860800" cy="457200"/>
          </a:xfrm>
        </p:spPr>
        <p:txBody>
          <a:bodyPr/>
          <a:lstStyle>
            <a:lvl1pPr>
              <a:defRPr/>
            </a:lvl1pPr>
          </a:lstStyle>
          <a:p>
            <a:r>
              <a:rPr lang="zh-CN" altLang="en-US"/>
              <a:t>L22</a:t>
            </a:r>
            <a:endParaRPr lang="en-US" altLang="zh-CN"/>
          </a:p>
        </p:txBody>
      </p:sp>
      <p:sp>
        <p:nvSpPr>
          <p:cNvPr id="5" name="Slide Number Placeholder 4"/>
          <p:cNvSpPr>
            <a:spLocks noGrp="1"/>
          </p:cNvSpPr>
          <p:nvPr>
            <p:ph type="sldNum" sz="quarter" idx="12"/>
          </p:nvPr>
        </p:nvSpPr>
        <p:spPr>
          <a:xfrm>
            <a:off x="8737600" y="6248400"/>
            <a:ext cx="2540000" cy="457200"/>
          </a:xfrm>
        </p:spPr>
        <p:txBody>
          <a:bodyPr/>
          <a:lstStyle>
            <a:lvl1pPr>
              <a:defRPr/>
            </a:lvl1pPr>
          </a:lstStyle>
          <a:p>
            <a:fld id="{C341AEA1-2EFC-492F-A267-D6D40DFAAFA2}" type="slidenum">
              <a:rPr lang="zh-CN" altLang="en-US"/>
              <a:pPr/>
              <a:t>‹#›</a:t>
            </a:fld>
            <a:endParaRPr lang="zh-CN" altLang="en-US"/>
          </a:p>
        </p:txBody>
      </p:sp>
    </p:spTree>
    <p:extLst>
      <p:ext uri="{BB962C8B-B14F-4D97-AF65-F5344CB8AC3E}">
        <p14:creationId xmlns:p14="http://schemas.microsoft.com/office/powerpoint/2010/main" val="299014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FFD49A-030F-4F0A-8ADE-142A9681C8C0}" type="datetimeFigureOut">
              <a:rPr lang="en-IN" smtClean="0"/>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299800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FFD49A-030F-4F0A-8ADE-142A9681C8C0}" type="datetimeFigureOut">
              <a:rPr lang="en-IN" smtClean="0"/>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238985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1FFD49A-030F-4F0A-8ADE-142A9681C8C0}" type="datetimeFigureOut">
              <a:rPr lang="en-IN" smtClean="0"/>
              <a:t>24-04-2017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224987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1FFD49A-030F-4F0A-8ADE-142A9681C8C0}" type="datetimeFigureOut">
              <a:rPr lang="en-IN" smtClean="0"/>
              <a:t>24-04-2017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33931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1FFD49A-030F-4F0A-8ADE-142A9681C8C0}" type="datetimeFigureOut">
              <a:rPr lang="en-IN" smtClean="0"/>
              <a:t>24-04-2017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219487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FD49A-030F-4F0A-8ADE-142A9681C8C0}" type="datetimeFigureOut">
              <a:rPr lang="en-IN" smtClean="0"/>
              <a:t>24-04-2017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89472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FFD49A-030F-4F0A-8ADE-142A9681C8C0}" type="datetimeFigureOut">
              <a:rPr lang="en-IN" smtClean="0"/>
              <a:t>24-04-2017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407992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FFD49A-030F-4F0A-8ADE-142A9681C8C0}" type="datetimeFigureOut">
              <a:rPr lang="en-IN" smtClean="0"/>
              <a:t>24-04-2017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6A6EF-5B27-400B-BEAF-F725D2B0B209}" type="slidenum">
              <a:rPr lang="en-IN" smtClean="0"/>
              <a:t>‹#›</a:t>
            </a:fld>
            <a:endParaRPr lang="en-IN"/>
          </a:p>
        </p:txBody>
      </p:sp>
    </p:spTree>
    <p:extLst>
      <p:ext uri="{BB962C8B-B14F-4D97-AF65-F5344CB8AC3E}">
        <p14:creationId xmlns:p14="http://schemas.microsoft.com/office/powerpoint/2010/main" val="369624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FD49A-030F-4F0A-8ADE-142A9681C8C0}" type="datetimeFigureOut">
              <a:rPr lang="en-IN" smtClean="0"/>
              <a:t>24-04-2017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6A6EF-5B27-400B-BEAF-F725D2B0B209}" type="slidenum">
              <a:rPr lang="en-IN" smtClean="0"/>
              <a:t>‹#›</a:t>
            </a:fld>
            <a:endParaRPr lang="en-IN"/>
          </a:p>
        </p:txBody>
      </p:sp>
    </p:spTree>
    <p:extLst>
      <p:ext uri="{BB962C8B-B14F-4D97-AF65-F5344CB8AC3E}">
        <p14:creationId xmlns:p14="http://schemas.microsoft.com/office/powerpoint/2010/main" val="1158936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2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png"/></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UNIT V</a:t>
            </a:r>
            <a:br>
              <a:rPr lang="en-IN" dirty="0"/>
            </a:br>
            <a:r>
              <a:rPr lang="en-IN" dirty="0"/>
              <a:t>(except crash recovery)</a:t>
            </a:r>
          </a:p>
        </p:txBody>
      </p:sp>
      <p:sp>
        <p:nvSpPr>
          <p:cNvPr id="3" name="Subtitle 2"/>
          <p:cNvSpPr>
            <a:spLocks noGrp="1"/>
          </p:cNvSpPr>
          <p:nvPr>
            <p:ph type="subTitle" idx="1"/>
          </p:nvPr>
        </p:nvSpPr>
        <p:spPr>
          <a:xfrm>
            <a:off x="689113" y="4715221"/>
            <a:ext cx="11224592" cy="1655762"/>
          </a:xfrm>
        </p:spPr>
        <p:txBody>
          <a:bodyPr/>
          <a:lstStyle/>
          <a:p>
            <a:r>
              <a:rPr lang="en-IN" dirty="0"/>
              <a:t>NOTE: Please refer to the PPT on CRASH RECOVERY &amp; ARIES also for UNIT 5</a:t>
            </a:r>
          </a:p>
          <a:p>
            <a:endParaRPr lang="en-IN" dirty="0"/>
          </a:p>
        </p:txBody>
      </p:sp>
    </p:spTree>
    <p:extLst>
      <p:ext uri="{BB962C8B-B14F-4D97-AF65-F5344CB8AC3E}">
        <p14:creationId xmlns:p14="http://schemas.microsoft.com/office/powerpoint/2010/main" val="291419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t>Transaction Consistency</a:t>
            </a:r>
          </a:p>
        </p:txBody>
      </p:sp>
      <p:sp>
        <p:nvSpPr>
          <p:cNvPr id="11267" name="Rectangle 7"/>
          <p:cNvSpPr>
            <a:spLocks noGrp="1" noChangeArrowheads="1"/>
          </p:cNvSpPr>
          <p:nvPr>
            <p:ph type="body" idx="1"/>
          </p:nvPr>
        </p:nvSpPr>
        <p:spPr>
          <a:xfrm>
            <a:off x="1905000" y="1600200"/>
            <a:ext cx="8458200" cy="4457700"/>
          </a:xfrm>
          <a:noFill/>
        </p:spPr>
        <p:txBody>
          <a:bodyPr vert="horz" lIns="92075" tIns="46038" rIns="92075" bIns="46038" rtlCol="0">
            <a:normAutofit fontScale="92500"/>
          </a:bodyPr>
          <a:lstStyle/>
          <a:p>
            <a:pPr eaLnBrk="1" hangingPunct="1">
              <a:lnSpc>
                <a:spcPct val="90000"/>
              </a:lnSpc>
              <a:buSzPct val="75000"/>
            </a:pPr>
            <a:r>
              <a:rPr lang="en-US" altLang="en-US"/>
              <a:t>Transactions preserve DB </a:t>
            </a:r>
            <a:r>
              <a:rPr lang="en-US" altLang="en-US" i="1">
                <a:solidFill>
                  <a:schemeClr val="accent2"/>
                </a:solidFill>
              </a:rPr>
              <a:t>consistency</a:t>
            </a:r>
            <a:endParaRPr lang="en-US" altLang="en-US"/>
          </a:p>
          <a:p>
            <a:pPr lvl="1" eaLnBrk="1" hangingPunct="1">
              <a:lnSpc>
                <a:spcPct val="90000"/>
              </a:lnSpc>
              <a:buSzPct val="75000"/>
            </a:pPr>
            <a:r>
              <a:rPr lang="en-US" altLang="en-US"/>
              <a:t>Given a consistent DB state, produce another consistent DB state</a:t>
            </a:r>
          </a:p>
          <a:p>
            <a:pPr eaLnBrk="1" hangingPunct="1">
              <a:lnSpc>
                <a:spcPct val="90000"/>
              </a:lnSpc>
              <a:buSzPct val="75000"/>
            </a:pPr>
            <a:r>
              <a:rPr lang="en-US" altLang="en-US"/>
              <a:t>DB Consistency expressed as a set of declarative </a:t>
            </a:r>
            <a:r>
              <a:rPr lang="en-US" altLang="en-US">
                <a:solidFill>
                  <a:srgbClr val="FF0000"/>
                </a:solidFill>
              </a:rPr>
              <a:t>Integrity Constraints</a:t>
            </a:r>
            <a:r>
              <a:rPr lang="en-US" altLang="en-US"/>
              <a:t> </a:t>
            </a:r>
          </a:p>
          <a:p>
            <a:pPr lvl="1" eaLnBrk="1" hangingPunct="1">
              <a:lnSpc>
                <a:spcPct val="90000"/>
              </a:lnSpc>
            </a:pPr>
            <a:r>
              <a:rPr lang="en-US" altLang="en-US"/>
              <a:t>CREATE TABLE/ASSERTION statements</a:t>
            </a:r>
          </a:p>
          <a:p>
            <a:pPr marL="1085850" lvl="2"/>
            <a:r>
              <a:rPr lang="en-US" altLang="en-US"/>
              <a:t>E.g. Each CS186 student can only register in one project group. Each group must have 2 students.</a:t>
            </a:r>
          </a:p>
          <a:p>
            <a:pPr lvl="1" eaLnBrk="1" hangingPunct="1">
              <a:lnSpc>
                <a:spcPct val="90000"/>
              </a:lnSpc>
            </a:pPr>
            <a:r>
              <a:rPr lang="en-US" altLang="en-US"/>
              <a:t>Application-level</a:t>
            </a:r>
          </a:p>
          <a:p>
            <a:pPr marL="1085850" lvl="2"/>
            <a:r>
              <a:rPr lang="en-US" altLang="en-US"/>
              <a:t>E.g. Bank account total of each customer must stay the same during a “transfer” from savings to checking account</a:t>
            </a:r>
          </a:p>
          <a:p>
            <a:pPr eaLnBrk="1" hangingPunct="1">
              <a:lnSpc>
                <a:spcPct val="90000"/>
              </a:lnSpc>
            </a:pPr>
            <a:r>
              <a:rPr lang="en-US" altLang="en-US"/>
              <a:t>Transactions that violate ICs are aborted</a:t>
            </a:r>
          </a:p>
          <a:p>
            <a:pPr lvl="1" eaLnBrk="1" hangingPunct="1">
              <a:lnSpc>
                <a:spcPct val="90000"/>
              </a:lnSpc>
            </a:pPr>
            <a:r>
              <a:rPr lang="en-US" altLang="en-US"/>
              <a:t>That’s all the DBMS can automatically check!</a:t>
            </a:r>
          </a:p>
        </p:txBody>
      </p:sp>
      <p:sp>
        <p:nvSpPr>
          <p:cNvPr id="11268" name="Text Box 8"/>
          <p:cNvSpPr txBox="1">
            <a:spLocks noChangeArrowheads="1"/>
          </p:cNvSpPr>
          <p:nvPr/>
        </p:nvSpPr>
        <p:spPr bwMode="auto">
          <a:xfrm>
            <a:off x="7985126" y="55563"/>
            <a:ext cx="1281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r>
              <a:rPr lang="en-US" altLang="en-US">
                <a:solidFill>
                  <a:schemeClr val="tx1"/>
                </a:solidFill>
              </a:rPr>
              <a:t>A.</a:t>
            </a:r>
            <a:r>
              <a:rPr lang="en-US" altLang="en-US">
                <a:solidFill>
                  <a:schemeClr val="accent2"/>
                </a:solidFill>
              </a:rPr>
              <a:t>C.</a:t>
            </a:r>
            <a:r>
              <a:rPr lang="en-US" altLang="en-US">
                <a:solidFill>
                  <a:schemeClr val="tx1"/>
                </a:solidFill>
              </a:rPr>
              <a:t>I.D.</a:t>
            </a:r>
          </a:p>
        </p:txBody>
      </p:sp>
    </p:spTree>
    <p:extLst>
      <p:ext uri="{BB962C8B-B14F-4D97-AF65-F5344CB8AC3E}">
        <p14:creationId xmlns:p14="http://schemas.microsoft.com/office/powerpoint/2010/main" val="1187421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0" y="152400"/>
            <a:ext cx="7772400" cy="609600"/>
          </a:xfrm>
        </p:spPr>
        <p:txBody>
          <a:bodyPr>
            <a:normAutofit fontScale="90000"/>
          </a:bodyPr>
          <a:lstStyle/>
          <a:p>
            <a:r>
              <a:rPr lang="en-US" altLang="en-US"/>
              <a:t>Grant and Revoke on Views</a:t>
            </a:r>
          </a:p>
        </p:txBody>
      </p:sp>
      <p:sp>
        <p:nvSpPr>
          <p:cNvPr id="17411" name="Rectangle 3"/>
          <p:cNvSpPr>
            <a:spLocks noGrp="1" noChangeArrowheads="1"/>
          </p:cNvSpPr>
          <p:nvPr>
            <p:ph type="body" idx="1"/>
          </p:nvPr>
        </p:nvSpPr>
        <p:spPr>
          <a:xfrm>
            <a:off x="1828800" y="838200"/>
            <a:ext cx="8610600" cy="5715000"/>
          </a:xfrm>
        </p:spPr>
        <p:txBody>
          <a:bodyPr/>
          <a:lstStyle/>
          <a:p>
            <a:r>
              <a:rPr lang="en-US" altLang="en-US" sz="1800"/>
              <a:t>Suppose that Joe created </a:t>
            </a:r>
            <a:r>
              <a:rPr lang="en-US" altLang="en-US" sz="1800" b="1"/>
              <a:t>Sailors</a:t>
            </a:r>
            <a:r>
              <a:rPr lang="en-US" altLang="en-US" sz="1800"/>
              <a:t> and gave Michael the SELECT privilege on it with the grant option.</a:t>
            </a:r>
          </a:p>
          <a:p>
            <a:r>
              <a:rPr lang="en-US" altLang="en-US" sz="1800"/>
              <a:t>Michael then created the view </a:t>
            </a:r>
            <a:r>
              <a:rPr lang="en-US" altLang="en-US" sz="1800" b="1"/>
              <a:t>YoungSailors</a:t>
            </a:r>
            <a:r>
              <a:rPr lang="en-US" altLang="en-US" sz="1800"/>
              <a:t> and gave Eric the SELECT privilege on </a:t>
            </a:r>
            <a:r>
              <a:rPr lang="en-US" altLang="en-US" sz="1800" b="1"/>
              <a:t>YoungSailors</a:t>
            </a:r>
            <a:r>
              <a:rPr lang="en-US" altLang="en-US" sz="1800"/>
              <a:t>. </a:t>
            </a:r>
          </a:p>
          <a:p>
            <a:r>
              <a:rPr lang="en-US" altLang="en-US" sz="1800"/>
              <a:t>Eric now defines a view called </a:t>
            </a:r>
            <a:r>
              <a:rPr lang="en-US" altLang="en-US" sz="1800" b="1"/>
              <a:t>FineYoungSailors</a:t>
            </a:r>
            <a:r>
              <a:rPr lang="en-US" altLang="en-US" sz="1800"/>
              <a:t>:</a:t>
            </a:r>
          </a:p>
          <a:p>
            <a:pPr>
              <a:buFontTx/>
              <a:buNone/>
            </a:pPr>
            <a:endParaRPr lang="en-US" altLang="en-US" sz="1800" b="1"/>
          </a:p>
          <a:p>
            <a:pPr>
              <a:buFontTx/>
              <a:buNone/>
            </a:pPr>
            <a:r>
              <a:rPr lang="en-US" altLang="en-US" sz="1800">
                <a:solidFill>
                  <a:srgbClr val="FF0000"/>
                </a:solidFill>
              </a:rPr>
              <a:t>CREATE VIEW FineYoungSailors (name, age, rating) AS </a:t>
            </a:r>
          </a:p>
          <a:p>
            <a:pPr lvl="1">
              <a:buFontTx/>
              <a:buNone/>
            </a:pPr>
            <a:r>
              <a:rPr lang="en-US" altLang="en-US" sz="1800">
                <a:solidFill>
                  <a:srgbClr val="FF0000"/>
                </a:solidFill>
              </a:rPr>
              <a:t>       SELECT S.sname, S.age, S.rating</a:t>
            </a:r>
          </a:p>
          <a:p>
            <a:pPr lvl="1">
              <a:buFontTx/>
              <a:buNone/>
            </a:pPr>
            <a:r>
              <a:rPr lang="en-US" altLang="en-US" sz="1800">
                <a:solidFill>
                  <a:srgbClr val="FF0000"/>
                </a:solidFill>
              </a:rPr>
              <a:t>       FROM YoungSailors S</a:t>
            </a:r>
          </a:p>
          <a:p>
            <a:pPr lvl="1">
              <a:buFontTx/>
              <a:buNone/>
            </a:pPr>
            <a:r>
              <a:rPr lang="en-US" altLang="en-US" sz="1800">
                <a:solidFill>
                  <a:srgbClr val="FF0000"/>
                </a:solidFill>
              </a:rPr>
              <a:t>       WHERE S.rating&gt; 6;</a:t>
            </a:r>
          </a:p>
          <a:p>
            <a:pPr lvl="1">
              <a:buFontTx/>
              <a:buNone/>
            </a:pPr>
            <a:endParaRPr lang="en-US" altLang="en-US" sz="1800">
              <a:solidFill>
                <a:srgbClr val="FF0000"/>
              </a:solidFill>
            </a:endParaRPr>
          </a:p>
          <a:p>
            <a:r>
              <a:rPr lang="en-US" altLang="en-US" sz="1800"/>
              <a:t>What happens if Joe revokes the SELECT privilege on </a:t>
            </a:r>
            <a:r>
              <a:rPr lang="en-US" altLang="en-US" sz="1800" b="1"/>
              <a:t>Sailors</a:t>
            </a:r>
            <a:r>
              <a:rPr lang="en-US" altLang="en-US" sz="1800"/>
              <a:t> from Michael?</a:t>
            </a:r>
          </a:p>
          <a:p>
            <a:r>
              <a:rPr lang="en-US" altLang="en-US" sz="1800"/>
              <a:t>Michael no longer has the authority to execute the query used to define </a:t>
            </a:r>
            <a:r>
              <a:rPr lang="en-US" altLang="en-US" sz="1800" b="1"/>
              <a:t>YoungSailors</a:t>
            </a:r>
            <a:r>
              <a:rPr lang="en-US" altLang="en-US" sz="1800"/>
              <a:t> because the definition refers to </a:t>
            </a:r>
            <a:r>
              <a:rPr lang="en-US" altLang="en-US" sz="1800" b="1"/>
              <a:t>Sailors</a:t>
            </a:r>
            <a:r>
              <a:rPr lang="en-US" altLang="en-US" sz="1800"/>
              <a:t>. </a:t>
            </a:r>
          </a:p>
          <a:p>
            <a:pPr lvl="1"/>
            <a:r>
              <a:rPr lang="en-US" altLang="en-US" sz="1800"/>
              <a:t>Therefore, the view </a:t>
            </a:r>
            <a:r>
              <a:rPr lang="en-US" altLang="en-US" sz="1800" b="1"/>
              <a:t>YoungSailors</a:t>
            </a:r>
            <a:r>
              <a:rPr lang="en-US" altLang="en-US" sz="1800"/>
              <a:t> is dropped (I.e., destroyed). </a:t>
            </a:r>
          </a:p>
          <a:p>
            <a:pPr lvl="1"/>
            <a:r>
              <a:rPr lang="en-US" altLang="en-US" sz="1800"/>
              <a:t>In turn, </a:t>
            </a:r>
            <a:r>
              <a:rPr lang="en-US" altLang="en-US" sz="1800" b="1"/>
              <a:t>FineYoungSailors</a:t>
            </a:r>
            <a:r>
              <a:rPr lang="en-US" altLang="en-US" sz="1800"/>
              <a:t> is dropped as well. </a:t>
            </a:r>
          </a:p>
        </p:txBody>
      </p:sp>
    </p:spTree>
    <p:extLst>
      <p:ext uri="{BB962C8B-B14F-4D97-AF65-F5344CB8AC3E}">
        <p14:creationId xmlns:p14="http://schemas.microsoft.com/office/powerpoint/2010/main" val="4235675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p:cTn id="7" dur="5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41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p:cTn id="13" dur="500" fill="hold"/>
                                        <p:tgtEl>
                                          <p:spTgt spid="1741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741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p:cTn id="19" dur="500" fill="hold"/>
                                        <p:tgtEl>
                                          <p:spTgt spid="1741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741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 calcmode="lin" valueType="num">
                                      <p:cBhvr>
                                        <p:cTn id="25" dur="500" fill="hold"/>
                                        <p:tgtEl>
                                          <p:spTgt spid="17411">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17411">
                                            <p:txEl>
                                              <p:pRg st="4" end="4"/>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17411">
                                            <p:txEl>
                                              <p:pRg st="5" end="5"/>
                                            </p:txEl>
                                          </p:spTgt>
                                        </p:tgtEl>
                                        <p:attrNameLst>
                                          <p:attrName>style.visibility</p:attrName>
                                        </p:attrNameLst>
                                      </p:cBhvr>
                                      <p:to>
                                        <p:strVal val="visible"/>
                                      </p:to>
                                    </p:set>
                                    <p:anim calcmode="lin" valueType="num">
                                      <p:cBhvr>
                                        <p:cTn id="29" dur="500" fill="hold"/>
                                        <p:tgtEl>
                                          <p:spTgt spid="17411">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17411">
                                            <p:txEl>
                                              <p:pRg st="5" end="5"/>
                                            </p:txEl>
                                          </p:spTgt>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17411">
                                            <p:txEl>
                                              <p:pRg st="6" end="6"/>
                                            </p:txEl>
                                          </p:spTgt>
                                        </p:tgtEl>
                                        <p:attrNameLst>
                                          <p:attrName>style.visibility</p:attrName>
                                        </p:attrNameLst>
                                      </p:cBhvr>
                                      <p:to>
                                        <p:strVal val="visible"/>
                                      </p:to>
                                    </p:set>
                                    <p:anim calcmode="lin" valueType="num">
                                      <p:cBhvr>
                                        <p:cTn id="33" dur="500" fill="hold"/>
                                        <p:tgtEl>
                                          <p:spTgt spid="17411">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17411">
                                            <p:txEl>
                                              <p:pRg st="6" end="6"/>
                                            </p:txEl>
                                          </p:spTgt>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17411">
                                            <p:txEl>
                                              <p:pRg st="7" end="7"/>
                                            </p:txEl>
                                          </p:spTgt>
                                        </p:tgtEl>
                                        <p:attrNameLst>
                                          <p:attrName>style.visibility</p:attrName>
                                        </p:attrNameLst>
                                      </p:cBhvr>
                                      <p:to>
                                        <p:strVal val="visible"/>
                                      </p:to>
                                    </p:set>
                                    <p:anim calcmode="lin" valueType="num">
                                      <p:cBhvr>
                                        <p:cTn id="37" dur="500" fill="hold"/>
                                        <p:tgtEl>
                                          <p:spTgt spid="17411">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17411">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7411">
                                            <p:txEl>
                                              <p:pRg st="9" end="9"/>
                                            </p:txEl>
                                          </p:spTgt>
                                        </p:tgtEl>
                                        <p:attrNameLst>
                                          <p:attrName>style.visibility</p:attrName>
                                        </p:attrNameLst>
                                      </p:cBhvr>
                                      <p:to>
                                        <p:strVal val="visible"/>
                                      </p:to>
                                    </p:set>
                                    <p:anim calcmode="lin" valueType="num">
                                      <p:cBhvr>
                                        <p:cTn id="43" dur="500" fill="hold"/>
                                        <p:tgtEl>
                                          <p:spTgt spid="17411">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17411">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7411">
                                            <p:txEl>
                                              <p:pRg st="10" end="10"/>
                                            </p:txEl>
                                          </p:spTgt>
                                        </p:tgtEl>
                                        <p:attrNameLst>
                                          <p:attrName>style.visibility</p:attrName>
                                        </p:attrNameLst>
                                      </p:cBhvr>
                                      <p:to>
                                        <p:strVal val="visible"/>
                                      </p:to>
                                    </p:set>
                                    <p:anim calcmode="lin" valueType="num">
                                      <p:cBhvr>
                                        <p:cTn id="49" dur="500" fill="hold"/>
                                        <p:tgtEl>
                                          <p:spTgt spid="17411">
                                            <p:txEl>
                                              <p:pRg st="10" end="10"/>
                                            </p:txEl>
                                          </p:spTgt>
                                        </p:tgtEl>
                                        <p:attrNameLst>
                                          <p:attrName>ppt_w</p:attrName>
                                        </p:attrNameLst>
                                      </p:cBhvr>
                                      <p:tavLst>
                                        <p:tav tm="0">
                                          <p:val>
                                            <p:fltVal val="0"/>
                                          </p:val>
                                        </p:tav>
                                        <p:tav tm="100000">
                                          <p:val>
                                            <p:strVal val="#ppt_w"/>
                                          </p:val>
                                        </p:tav>
                                      </p:tavLst>
                                    </p:anim>
                                    <p:anim calcmode="lin" valueType="num">
                                      <p:cBhvr>
                                        <p:cTn id="50" dur="500" fill="hold"/>
                                        <p:tgtEl>
                                          <p:spTgt spid="17411">
                                            <p:txEl>
                                              <p:pRg st="10" end="10"/>
                                            </p:txEl>
                                          </p:spTgt>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17411">
                                            <p:txEl>
                                              <p:pRg st="11" end="11"/>
                                            </p:txEl>
                                          </p:spTgt>
                                        </p:tgtEl>
                                        <p:attrNameLst>
                                          <p:attrName>style.visibility</p:attrName>
                                        </p:attrNameLst>
                                      </p:cBhvr>
                                      <p:to>
                                        <p:strVal val="visible"/>
                                      </p:to>
                                    </p:set>
                                    <p:anim calcmode="lin" valueType="num">
                                      <p:cBhvr>
                                        <p:cTn id="53" dur="500" fill="hold"/>
                                        <p:tgtEl>
                                          <p:spTgt spid="17411">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17411">
                                            <p:txEl>
                                              <p:pRg st="11" end="11"/>
                                            </p:txEl>
                                          </p:spTgt>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17411">
                                            <p:txEl>
                                              <p:pRg st="12" end="12"/>
                                            </p:txEl>
                                          </p:spTgt>
                                        </p:tgtEl>
                                        <p:attrNameLst>
                                          <p:attrName>style.visibility</p:attrName>
                                        </p:attrNameLst>
                                      </p:cBhvr>
                                      <p:to>
                                        <p:strVal val="visible"/>
                                      </p:to>
                                    </p:set>
                                    <p:anim calcmode="lin" valueType="num">
                                      <p:cBhvr>
                                        <p:cTn id="57" dur="500" fill="hold"/>
                                        <p:tgtEl>
                                          <p:spTgt spid="17411">
                                            <p:txEl>
                                              <p:pRg st="12" end="12"/>
                                            </p:txEl>
                                          </p:spTgt>
                                        </p:tgtEl>
                                        <p:attrNameLst>
                                          <p:attrName>ppt_w</p:attrName>
                                        </p:attrNameLst>
                                      </p:cBhvr>
                                      <p:tavLst>
                                        <p:tav tm="0">
                                          <p:val>
                                            <p:fltVal val="0"/>
                                          </p:val>
                                        </p:tav>
                                        <p:tav tm="100000">
                                          <p:val>
                                            <p:strVal val="#ppt_w"/>
                                          </p:val>
                                        </p:tav>
                                      </p:tavLst>
                                    </p:anim>
                                    <p:anim calcmode="lin" valueType="num">
                                      <p:cBhvr>
                                        <p:cTn id="58" dur="500" fill="hold"/>
                                        <p:tgtEl>
                                          <p:spTgt spid="17411">
                                            <p:txEl>
                                              <p:pRg st="12" end="1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Revoking </a:t>
            </a:r>
            <a:r>
              <a:rPr lang="en-US" altLang="en-US" sz="3600" b="1">
                <a:latin typeface="Courier New" panose="02070309020205020404" pitchFamily="49" charset="0"/>
              </a:rPr>
              <a:t>REFERENCES</a:t>
            </a:r>
            <a:r>
              <a:rPr lang="en-US" altLang="en-US"/>
              <a:t> privilege</a:t>
            </a:r>
          </a:p>
        </p:txBody>
      </p:sp>
      <p:sp>
        <p:nvSpPr>
          <p:cNvPr id="27651" name="Rectangle 3"/>
          <p:cNvSpPr>
            <a:spLocks noGrp="1" noChangeArrowheads="1"/>
          </p:cNvSpPr>
          <p:nvPr>
            <p:ph type="body" idx="1"/>
          </p:nvPr>
        </p:nvSpPr>
        <p:spPr>
          <a:xfrm>
            <a:off x="1905000" y="1143000"/>
            <a:ext cx="8534400" cy="5410200"/>
          </a:xfrm>
        </p:spPr>
        <p:txBody>
          <a:bodyPr/>
          <a:lstStyle/>
          <a:p>
            <a:pPr>
              <a:lnSpc>
                <a:spcPct val="90000"/>
              </a:lnSpc>
            </a:pPr>
            <a:r>
              <a:rPr lang="en-US" altLang="en-US" sz="2000"/>
              <a:t>Recall, Joe had executed:</a:t>
            </a:r>
          </a:p>
          <a:p>
            <a:pPr>
              <a:lnSpc>
                <a:spcPct val="90000"/>
              </a:lnSpc>
              <a:buFontTx/>
              <a:buNone/>
            </a:pPr>
            <a:r>
              <a:rPr lang="en-US" altLang="en-US" sz="2000"/>
              <a:t>	</a:t>
            </a:r>
            <a:r>
              <a:rPr lang="en-US" altLang="en-US" sz="1600" b="1">
                <a:solidFill>
                  <a:srgbClr val="000000"/>
                </a:solidFill>
                <a:latin typeface="Courier New" panose="02070309020205020404" pitchFamily="49" charset="0"/>
              </a:rPr>
              <a:t>GRANT REFERENCES(bid) ON Boats TO Bill;</a:t>
            </a:r>
          </a:p>
          <a:p>
            <a:pPr>
              <a:lnSpc>
                <a:spcPct val="90000"/>
              </a:lnSpc>
            </a:pPr>
            <a:endParaRPr lang="en-US" altLang="en-US" sz="2000"/>
          </a:p>
          <a:p>
            <a:pPr>
              <a:lnSpc>
                <a:spcPct val="90000"/>
              </a:lnSpc>
            </a:pPr>
            <a:r>
              <a:rPr lang="en-US" altLang="en-US" sz="2000"/>
              <a:t>Bill referred to the </a:t>
            </a:r>
            <a:r>
              <a:rPr lang="en-US" altLang="en-US" sz="2000" i="1"/>
              <a:t>bid </a:t>
            </a:r>
            <a:r>
              <a:rPr lang="en-US" altLang="en-US" sz="2000"/>
              <a:t>column of Boats as a foreign key in BillTable table. </a:t>
            </a:r>
          </a:p>
          <a:p>
            <a:pPr>
              <a:lnSpc>
                <a:spcPct val="90000"/>
              </a:lnSpc>
            </a:pPr>
            <a:endParaRPr lang="en-US" altLang="en-US" sz="2000"/>
          </a:p>
          <a:p>
            <a:pPr lvl="1">
              <a:lnSpc>
                <a:spcPct val="90000"/>
              </a:lnSpc>
              <a:buFontTx/>
              <a:buNone/>
            </a:pPr>
            <a:r>
              <a:rPr lang="en-US" altLang="en-US" sz="1800" b="1">
                <a:solidFill>
                  <a:srgbClr val="000000"/>
                </a:solidFill>
                <a:latin typeface="Courier New" panose="02070309020205020404" pitchFamily="49" charset="0"/>
              </a:rPr>
              <a:t>CREATE TABLE BillTable ( </a:t>
            </a:r>
          </a:p>
          <a:p>
            <a:pPr lvl="1">
              <a:lnSpc>
                <a:spcPct val="90000"/>
              </a:lnSpc>
              <a:buFontTx/>
              <a:buNone/>
            </a:pPr>
            <a:r>
              <a:rPr lang="en-US" altLang="en-US" sz="1800" b="1">
                <a:solidFill>
                  <a:srgbClr val="000000"/>
                </a:solidFill>
                <a:latin typeface="Courier New" panose="02070309020205020404" pitchFamily="49" charset="0"/>
              </a:rPr>
              <a:t>     bid INTEGER,</a:t>
            </a:r>
          </a:p>
          <a:p>
            <a:pPr lvl="1">
              <a:lnSpc>
                <a:spcPct val="90000"/>
              </a:lnSpc>
              <a:buFontTx/>
              <a:buNone/>
            </a:pPr>
            <a:r>
              <a:rPr lang="en-US" altLang="en-US" sz="1800" b="1">
                <a:solidFill>
                  <a:srgbClr val="000000"/>
                </a:solidFill>
                <a:latin typeface="Courier New" panose="02070309020205020404" pitchFamily="49" charset="0"/>
              </a:rPr>
              <a:t>     …</a:t>
            </a:r>
          </a:p>
          <a:p>
            <a:pPr lvl="1">
              <a:lnSpc>
                <a:spcPct val="90000"/>
              </a:lnSpc>
              <a:buFontTx/>
              <a:buNone/>
            </a:pPr>
            <a:r>
              <a:rPr lang="en-US" altLang="en-US" sz="1800" b="1">
                <a:solidFill>
                  <a:srgbClr val="FF0000"/>
                </a:solidFill>
                <a:latin typeface="Courier New" panose="02070309020205020404" pitchFamily="49" charset="0"/>
              </a:rPr>
              <a:t>     FOREIGN KEY (bid) REFERENCES Boats</a:t>
            </a:r>
          </a:p>
          <a:p>
            <a:pPr lvl="1">
              <a:lnSpc>
                <a:spcPct val="90000"/>
              </a:lnSpc>
              <a:buFontTx/>
              <a:buNone/>
            </a:pPr>
            <a:r>
              <a:rPr lang="en-US" altLang="en-US" sz="1800" b="1">
                <a:solidFill>
                  <a:srgbClr val="000000"/>
                </a:solidFill>
                <a:latin typeface="Courier New" panose="02070309020205020404" pitchFamily="49" charset="0"/>
              </a:rPr>
              <a:t>);</a:t>
            </a:r>
          </a:p>
          <a:p>
            <a:pPr lvl="1">
              <a:lnSpc>
                <a:spcPct val="90000"/>
              </a:lnSpc>
              <a:buFontTx/>
              <a:buNone/>
            </a:pPr>
            <a:endParaRPr lang="en-US" altLang="en-US" sz="1600" b="1">
              <a:solidFill>
                <a:srgbClr val="000000"/>
              </a:solidFill>
              <a:latin typeface="Courier New" panose="02070309020205020404" pitchFamily="49" charset="0"/>
            </a:endParaRPr>
          </a:p>
          <a:p>
            <a:pPr>
              <a:lnSpc>
                <a:spcPct val="90000"/>
              </a:lnSpc>
              <a:buFontTx/>
              <a:buNone/>
            </a:pPr>
            <a:endParaRPr lang="en-US" altLang="en-US" sz="2000"/>
          </a:p>
          <a:p>
            <a:pPr>
              <a:lnSpc>
                <a:spcPct val="90000"/>
              </a:lnSpc>
            </a:pPr>
            <a:r>
              <a:rPr lang="en-US" altLang="en-US" sz="2000"/>
              <a:t>If now Joe revokes the REFERENCES privilege from Bill, </a:t>
            </a:r>
          </a:p>
          <a:p>
            <a:pPr>
              <a:lnSpc>
                <a:spcPct val="90000"/>
              </a:lnSpc>
              <a:buFontTx/>
              <a:buNone/>
            </a:pPr>
            <a:r>
              <a:rPr lang="en-US" altLang="en-US" sz="2000"/>
              <a:t>	then the Foreign Key constraint referencing the </a:t>
            </a:r>
            <a:r>
              <a:rPr lang="en-US" altLang="en-US" sz="2000" b="1"/>
              <a:t>Boat</a:t>
            </a:r>
            <a:r>
              <a:rPr lang="en-US" altLang="en-US" sz="2000"/>
              <a:t> table will be dropped from the Bill’s </a:t>
            </a:r>
            <a:r>
              <a:rPr lang="en-US" altLang="en-US" sz="2000" b="1"/>
              <a:t>Reserves</a:t>
            </a:r>
            <a:r>
              <a:rPr lang="en-US" altLang="en-US" sz="2000"/>
              <a:t> table.</a:t>
            </a:r>
          </a:p>
        </p:txBody>
      </p:sp>
    </p:spTree>
    <p:extLst>
      <p:ext uri="{BB962C8B-B14F-4D97-AF65-F5344CB8AC3E}">
        <p14:creationId xmlns:p14="http://schemas.microsoft.com/office/powerpoint/2010/main" val="35971552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altLang="en-US"/>
              <a:t>Mandatory Access Control</a:t>
            </a:r>
          </a:p>
        </p:txBody>
      </p:sp>
      <p:sp>
        <p:nvSpPr>
          <p:cNvPr id="28675" name="Rectangle 1027"/>
          <p:cNvSpPr>
            <a:spLocks noGrp="1" noChangeArrowheads="1"/>
          </p:cNvSpPr>
          <p:nvPr>
            <p:ph type="body" idx="1"/>
          </p:nvPr>
        </p:nvSpPr>
        <p:spPr>
          <a:xfrm>
            <a:off x="1905000" y="1143000"/>
            <a:ext cx="8534400" cy="5334000"/>
          </a:xfrm>
        </p:spPr>
        <p:txBody>
          <a:bodyPr>
            <a:normAutofit fontScale="92500" lnSpcReduction="10000"/>
          </a:bodyPr>
          <a:lstStyle/>
          <a:p>
            <a:r>
              <a:rPr lang="en-US" altLang="en-US">
                <a:solidFill>
                  <a:srgbClr val="005400"/>
                </a:solidFill>
              </a:rPr>
              <a:t>Based on system-wide policies that cannot be changed by individual users.</a:t>
            </a:r>
          </a:p>
          <a:p>
            <a:endParaRPr lang="en-US" altLang="en-US">
              <a:solidFill>
                <a:srgbClr val="005400"/>
              </a:solidFill>
            </a:endParaRPr>
          </a:p>
          <a:p>
            <a:r>
              <a:rPr lang="en-US" altLang="en-US">
                <a:solidFill>
                  <a:srgbClr val="005400"/>
                </a:solidFill>
              </a:rPr>
              <a:t>Each </a:t>
            </a:r>
            <a:r>
              <a:rPr lang="en-US" altLang="en-US">
                <a:solidFill>
                  <a:srgbClr val="FD0128"/>
                </a:solidFill>
              </a:rPr>
              <a:t>DB object </a:t>
            </a:r>
            <a:r>
              <a:rPr lang="en-US" altLang="en-US">
                <a:solidFill>
                  <a:srgbClr val="005400"/>
                </a:solidFill>
              </a:rPr>
              <a:t>is assigned a </a:t>
            </a:r>
            <a:r>
              <a:rPr lang="en-US" altLang="en-US">
                <a:solidFill>
                  <a:srgbClr val="FD0128"/>
                </a:solidFill>
              </a:rPr>
              <a:t>security class.</a:t>
            </a:r>
          </a:p>
          <a:p>
            <a:r>
              <a:rPr lang="en-US" altLang="en-US">
                <a:solidFill>
                  <a:srgbClr val="005400"/>
                </a:solidFill>
              </a:rPr>
              <a:t>Each </a:t>
            </a:r>
            <a:r>
              <a:rPr lang="en-US" altLang="en-US">
                <a:solidFill>
                  <a:srgbClr val="FD0128"/>
                </a:solidFill>
              </a:rPr>
              <a:t>subject </a:t>
            </a:r>
            <a:r>
              <a:rPr lang="en-US" altLang="en-US">
                <a:solidFill>
                  <a:srgbClr val="005400"/>
                </a:solidFill>
              </a:rPr>
              <a:t>(user or user program) is assigned a </a:t>
            </a:r>
            <a:r>
              <a:rPr lang="en-US" altLang="en-US">
                <a:solidFill>
                  <a:srgbClr val="FD0128"/>
                </a:solidFill>
              </a:rPr>
              <a:t>clearance </a:t>
            </a:r>
            <a:r>
              <a:rPr lang="en-US" altLang="en-US">
                <a:solidFill>
                  <a:srgbClr val="005400"/>
                </a:solidFill>
              </a:rPr>
              <a:t>for a security class.</a:t>
            </a:r>
          </a:p>
          <a:p>
            <a:endParaRPr lang="en-US" altLang="en-US">
              <a:solidFill>
                <a:srgbClr val="005400"/>
              </a:solidFill>
            </a:endParaRPr>
          </a:p>
          <a:p>
            <a:r>
              <a:rPr lang="en-US" altLang="en-US">
                <a:solidFill>
                  <a:srgbClr val="005400"/>
                </a:solidFill>
              </a:rPr>
              <a:t>Rules based on security classes and clearances govern who can read/write which objects.</a:t>
            </a:r>
          </a:p>
          <a:p>
            <a:endParaRPr lang="en-US" altLang="en-US">
              <a:solidFill>
                <a:srgbClr val="005400"/>
              </a:solidFill>
            </a:endParaRPr>
          </a:p>
          <a:p>
            <a:r>
              <a:rPr lang="en-US" altLang="en-US">
                <a:solidFill>
                  <a:srgbClr val="005400"/>
                </a:solidFill>
              </a:rPr>
              <a:t>Most commercial systems do not support mandatory access control. Versions of some DBMSs do support it; used for specialized (e.g., military) applications.</a:t>
            </a:r>
            <a:endParaRPr lang="en-US" altLang="en-US"/>
          </a:p>
        </p:txBody>
      </p:sp>
    </p:spTree>
    <p:extLst>
      <p:ext uri="{BB962C8B-B14F-4D97-AF65-F5344CB8AC3E}">
        <p14:creationId xmlns:p14="http://schemas.microsoft.com/office/powerpoint/2010/main" val="41987456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Why Mandatory Control?</a:t>
            </a:r>
          </a:p>
        </p:txBody>
      </p:sp>
      <p:sp>
        <p:nvSpPr>
          <p:cNvPr id="19459" name="Rectangle 3"/>
          <p:cNvSpPr>
            <a:spLocks noGrp="1" noChangeArrowheads="1"/>
          </p:cNvSpPr>
          <p:nvPr>
            <p:ph type="body" idx="1"/>
          </p:nvPr>
        </p:nvSpPr>
        <p:spPr/>
        <p:txBody>
          <a:bodyPr>
            <a:normAutofit lnSpcReduction="10000"/>
          </a:bodyPr>
          <a:lstStyle/>
          <a:p>
            <a:r>
              <a:rPr lang="en-US" altLang="en-US" dirty="0">
                <a:solidFill>
                  <a:srgbClr val="005400"/>
                </a:solidFill>
              </a:rPr>
              <a:t>Discretionary control has some flaws, e.g., the </a:t>
            </a:r>
            <a:r>
              <a:rPr lang="en-US" altLang="en-US" i="1" dirty="0">
                <a:solidFill>
                  <a:schemeClr val="accent2"/>
                </a:solidFill>
              </a:rPr>
              <a:t>Trojan horse</a:t>
            </a:r>
            <a:r>
              <a:rPr lang="en-US" altLang="en-US" i="1" dirty="0">
                <a:solidFill>
                  <a:srgbClr val="005400"/>
                </a:solidFill>
              </a:rPr>
              <a:t> </a:t>
            </a:r>
            <a:r>
              <a:rPr lang="en-US" altLang="en-US" dirty="0">
                <a:solidFill>
                  <a:srgbClr val="005400"/>
                </a:solidFill>
              </a:rPr>
              <a:t>problem:</a:t>
            </a:r>
          </a:p>
          <a:p>
            <a:r>
              <a:rPr lang="en-US" altLang="en-US" dirty="0">
                <a:solidFill>
                  <a:srgbClr val="FF0000"/>
                </a:solidFill>
              </a:rPr>
              <a:t>John</a:t>
            </a:r>
            <a:r>
              <a:rPr lang="en-US" altLang="en-US" dirty="0">
                <a:solidFill>
                  <a:srgbClr val="005400"/>
                </a:solidFill>
              </a:rPr>
              <a:t> creates table </a:t>
            </a:r>
            <a:r>
              <a:rPr lang="en-US" altLang="en-US" b="1" dirty="0">
                <a:solidFill>
                  <a:srgbClr val="005400"/>
                </a:solidFill>
              </a:rPr>
              <a:t>Heroes</a:t>
            </a:r>
            <a:r>
              <a:rPr lang="en-US" altLang="en-US" dirty="0">
                <a:solidFill>
                  <a:srgbClr val="005400"/>
                </a:solidFill>
              </a:rPr>
              <a:t> and gives INSERT privileges to </a:t>
            </a:r>
            <a:r>
              <a:rPr lang="en-US" altLang="en-US" dirty="0">
                <a:solidFill>
                  <a:srgbClr val="FF0000"/>
                </a:solidFill>
              </a:rPr>
              <a:t>Justin</a:t>
            </a:r>
            <a:r>
              <a:rPr lang="en-US" altLang="en-US" dirty="0">
                <a:solidFill>
                  <a:srgbClr val="005400"/>
                </a:solidFill>
              </a:rPr>
              <a:t> (who doesn’t know about this).</a:t>
            </a:r>
          </a:p>
          <a:p>
            <a:r>
              <a:rPr lang="en-US" altLang="en-US" dirty="0">
                <a:solidFill>
                  <a:srgbClr val="FF0000"/>
                </a:solidFill>
              </a:rPr>
              <a:t>John</a:t>
            </a:r>
            <a:r>
              <a:rPr lang="en-US" altLang="en-US" dirty="0">
                <a:solidFill>
                  <a:srgbClr val="005400"/>
                </a:solidFill>
              </a:rPr>
              <a:t> modifies the code of an application program used by Justin to additionally write some secret data to table </a:t>
            </a:r>
            <a:r>
              <a:rPr lang="en-US" altLang="en-US" b="1" dirty="0">
                <a:solidFill>
                  <a:srgbClr val="005400"/>
                </a:solidFill>
              </a:rPr>
              <a:t>Heroes</a:t>
            </a:r>
            <a:r>
              <a:rPr lang="en-US" altLang="en-US" dirty="0">
                <a:solidFill>
                  <a:srgbClr val="005400"/>
                </a:solidFill>
              </a:rPr>
              <a:t>.</a:t>
            </a:r>
          </a:p>
          <a:p>
            <a:r>
              <a:rPr lang="en-US" altLang="en-US" dirty="0">
                <a:solidFill>
                  <a:srgbClr val="005400"/>
                </a:solidFill>
              </a:rPr>
              <a:t>Now, </a:t>
            </a:r>
            <a:r>
              <a:rPr lang="en-US" altLang="en-US" dirty="0">
                <a:solidFill>
                  <a:srgbClr val="FF0000"/>
                </a:solidFill>
              </a:rPr>
              <a:t>John</a:t>
            </a:r>
            <a:r>
              <a:rPr lang="en-US" altLang="en-US" dirty="0">
                <a:solidFill>
                  <a:srgbClr val="005400"/>
                </a:solidFill>
              </a:rPr>
              <a:t> can see the secret info.</a:t>
            </a:r>
          </a:p>
          <a:p>
            <a:endParaRPr lang="en-US" altLang="en-US" dirty="0">
              <a:solidFill>
                <a:srgbClr val="005400"/>
              </a:solidFill>
            </a:endParaRPr>
          </a:p>
          <a:p>
            <a:r>
              <a:rPr lang="en-US" altLang="en-US" dirty="0">
                <a:solidFill>
                  <a:srgbClr val="005400"/>
                </a:solidFill>
              </a:rPr>
              <a:t>The modification of the code is beyond the DBMS’s control, but it can try and prevent the use of the database as a </a:t>
            </a:r>
            <a:r>
              <a:rPr lang="en-US" altLang="en-US" dirty="0">
                <a:solidFill>
                  <a:srgbClr val="FD0128"/>
                </a:solidFill>
              </a:rPr>
              <a:t>channel </a:t>
            </a:r>
            <a:r>
              <a:rPr lang="en-US" altLang="en-US" dirty="0">
                <a:solidFill>
                  <a:srgbClr val="005400"/>
                </a:solidFill>
              </a:rPr>
              <a:t>for secret information.</a:t>
            </a:r>
            <a:endParaRPr lang="en-US" altLang="en-US" dirty="0"/>
          </a:p>
        </p:txBody>
      </p:sp>
    </p:spTree>
    <p:extLst>
      <p:ext uri="{BB962C8B-B14F-4D97-AF65-F5344CB8AC3E}">
        <p14:creationId xmlns:p14="http://schemas.microsoft.com/office/powerpoint/2010/main" val="1992659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90800" y="0"/>
            <a:ext cx="7772400" cy="1143000"/>
          </a:xfrm>
          <a:noFill/>
        </p:spPr>
        <p:txBody>
          <a:bodyPr vert="horz" lIns="90488" tIns="44450" rIns="90488" bIns="44450" rtlCol="0" anchor="ctr">
            <a:normAutofit/>
          </a:bodyPr>
          <a:lstStyle/>
          <a:p>
            <a:pPr eaLnBrk="1" hangingPunct="1"/>
            <a:r>
              <a:rPr lang="en-US" altLang="en-US"/>
              <a:t>Isolation (Concurrency)</a:t>
            </a:r>
          </a:p>
        </p:txBody>
      </p:sp>
      <p:sp>
        <p:nvSpPr>
          <p:cNvPr id="12291" name="Rectangle 3"/>
          <p:cNvSpPr>
            <a:spLocks noGrp="1" noChangeArrowheads="1"/>
          </p:cNvSpPr>
          <p:nvPr>
            <p:ph type="body" idx="1"/>
          </p:nvPr>
        </p:nvSpPr>
        <p:spPr>
          <a:xfrm>
            <a:off x="1752600" y="1219200"/>
            <a:ext cx="8839200" cy="3505200"/>
          </a:xfrm>
        </p:spPr>
        <p:txBody>
          <a:bodyPr vert="horz" lIns="90488" tIns="44450" rIns="90488" bIns="44450" rtlCol="0">
            <a:normAutofit lnSpcReduction="10000"/>
          </a:bodyPr>
          <a:lstStyle/>
          <a:p>
            <a:pPr eaLnBrk="1" hangingPunct="1">
              <a:lnSpc>
                <a:spcPct val="90000"/>
              </a:lnSpc>
              <a:buSzPct val="75000"/>
            </a:pPr>
            <a:r>
              <a:rPr lang="en-US" altLang="en-US"/>
              <a:t>DBMS interleaves actions of many xacts concurrently</a:t>
            </a:r>
          </a:p>
          <a:p>
            <a:pPr lvl="1" eaLnBrk="1" hangingPunct="1">
              <a:lnSpc>
                <a:spcPct val="90000"/>
              </a:lnSpc>
              <a:buSzPct val="75000"/>
            </a:pPr>
            <a:r>
              <a:rPr lang="en-US" altLang="en-US"/>
              <a:t>Actions = reads/writes of DB objects</a:t>
            </a:r>
          </a:p>
          <a:p>
            <a:pPr eaLnBrk="1" hangingPunct="1">
              <a:lnSpc>
                <a:spcPct val="90000"/>
              </a:lnSpc>
              <a:buSzPct val="75000"/>
            </a:pPr>
            <a:r>
              <a:rPr lang="en-US" altLang="en-US"/>
              <a:t>DBMS ensures xacts do not “step onto” one another.</a:t>
            </a:r>
          </a:p>
          <a:p>
            <a:pPr eaLnBrk="1" hangingPunct="1">
              <a:lnSpc>
                <a:spcPct val="90000"/>
              </a:lnSpc>
            </a:pPr>
            <a:r>
              <a:rPr lang="en-US" altLang="en-US"/>
              <a:t>Each xact executes </a:t>
            </a:r>
            <a:r>
              <a:rPr lang="en-US" altLang="en-US" u="sng">
                <a:solidFill>
                  <a:schemeClr val="accent2"/>
                </a:solidFill>
              </a:rPr>
              <a:t>as if</a:t>
            </a:r>
            <a:r>
              <a:rPr lang="en-US" altLang="en-US"/>
              <a:t> it were running </a:t>
            </a:r>
            <a:r>
              <a:rPr lang="en-US" altLang="en-US">
                <a:solidFill>
                  <a:schemeClr val="accent2"/>
                </a:solidFill>
              </a:rPr>
              <a:t>by itself.</a:t>
            </a:r>
          </a:p>
          <a:p>
            <a:pPr lvl="1" eaLnBrk="1" hangingPunct="1">
              <a:lnSpc>
                <a:spcPct val="90000"/>
              </a:lnSpc>
              <a:buSzPct val="75000"/>
            </a:pPr>
            <a:r>
              <a:rPr lang="en-US" altLang="en-US"/>
              <a:t>Concurrent accesses have no effect on a Transaction’s behavior</a:t>
            </a:r>
          </a:p>
          <a:p>
            <a:pPr lvl="1" eaLnBrk="1" hangingPunct="1">
              <a:lnSpc>
                <a:spcPct val="90000"/>
              </a:lnSpc>
              <a:buSzPct val="75000"/>
            </a:pPr>
            <a:r>
              <a:rPr lang="en-US" altLang="en-US"/>
              <a:t>Net effect </a:t>
            </a:r>
            <a:r>
              <a:rPr lang="en-US" altLang="en-US" i="1"/>
              <a:t>must be</a:t>
            </a:r>
            <a:r>
              <a:rPr lang="en-US" altLang="en-US"/>
              <a:t> identical to executing all transactions for </a:t>
            </a:r>
            <a:r>
              <a:rPr lang="en-US" altLang="en-US" i="1">
                <a:solidFill>
                  <a:schemeClr val="accent2"/>
                </a:solidFill>
              </a:rPr>
              <a:t>some </a:t>
            </a:r>
            <a:r>
              <a:rPr lang="en-US" altLang="en-US">
                <a:solidFill>
                  <a:srgbClr val="FF0000"/>
                </a:solidFill>
              </a:rPr>
              <a:t>serial order</a:t>
            </a:r>
            <a:r>
              <a:rPr lang="en-US" altLang="en-US"/>
              <a:t>.</a:t>
            </a:r>
          </a:p>
          <a:p>
            <a:pPr lvl="1" eaLnBrk="1" hangingPunct="1">
              <a:lnSpc>
                <a:spcPct val="90000"/>
              </a:lnSpc>
              <a:buSzPct val="75000"/>
            </a:pPr>
            <a:r>
              <a:rPr lang="en-US" altLang="en-US"/>
              <a:t>Users &amp; programmers think about transactions in isolation</a:t>
            </a:r>
          </a:p>
          <a:p>
            <a:pPr lvl="2" eaLnBrk="1" hangingPunct="1">
              <a:lnSpc>
                <a:spcPct val="90000"/>
              </a:lnSpc>
              <a:buSzPct val="75000"/>
            </a:pPr>
            <a:r>
              <a:rPr lang="en-US" altLang="en-US"/>
              <a:t>Without considering effects of other concurrent transactions!</a:t>
            </a:r>
          </a:p>
        </p:txBody>
      </p:sp>
      <p:sp>
        <p:nvSpPr>
          <p:cNvPr id="12292" name="Text Box 5"/>
          <p:cNvSpPr txBox="1">
            <a:spLocks noChangeArrowheads="1"/>
          </p:cNvSpPr>
          <p:nvPr/>
        </p:nvSpPr>
        <p:spPr bwMode="auto">
          <a:xfrm>
            <a:off x="7985126" y="55563"/>
            <a:ext cx="1281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r>
              <a:rPr lang="en-US" altLang="en-US">
                <a:solidFill>
                  <a:schemeClr val="tx1"/>
                </a:solidFill>
              </a:rPr>
              <a:t>A.C.</a:t>
            </a:r>
            <a:r>
              <a:rPr lang="en-US" altLang="en-US">
                <a:solidFill>
                  <a:schemeClr val="accent2"/>
                </a:solidFill>
              </a:rPr>
              <a:t>I.</a:t>
            </a:r>
            <a:r>
              <a:rPr lang="en-US" altLang="en-US">
                <a:solidFill>
                  <a:schemeClr val="tx1"/>
                </a:solidFill>
              </a:rPr>
              <a:t>D.</a:t>
            </a:r>
          </a:p>
        </p:txBody>
      </p:sp>
    </p:spTree>
    <p:extLst>
      <p:ext uri="{BB962C8B-B14F-4D97-AF65-F5344CB8AC3E}">
        <p14:creationId xmlns:p14="http://schemas.microsoft.com/office/powerpoint/2010/main" val="3109398158"/>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35A088-2183-4614-B3E4-2A4030C37CFB}" type="slidenum">
              <a:rPr lang="en-US" altLang="en-US"/>
              <a:pPr/>
              <a:t>12</a:t>
            </a:fld>
            <a:endParaRPr lang="en-US" altLang="en-US"/>
          </a:p>
        </p:txBody>
      </p:sp>
      <p:sp>
        <p:nvSpPr>
          <p:cNvPr id="60418" name="Rectangle 2"/>
          <p:cNvSpPr>
            <a:spLocks noGrp="1" noChangeArrowheads="1"/>
          </p:cNvSpPr>
          <p:nvPr>
            <p:ph type="title"/>
          </p:nvPr>
        </p:nvSpPr>
        <p:spPr/>
        <p:txBody>
          <a:bodyPr/>
          <a:lstStyle/>
          <a:p>
            <a:r>
              <a:rPr lang="en-GB" altLang="en-US"/>
              <a:t>Transactions and schedules</a:t>
            </a:r>
          </a:p>
        </p:txBody>
      </p:sp>
      <p:sp>
        <p:nvSpPr>
          <p:cNvPr id="60419" name="Rectangle 3"/>
          <p:cNvSpPr>
            <a:spLocks noGrp="1" noChangeArrowheads="1"/>
          </p:cNvSpPr>
          <p:nvPr>
            <p:ph type="body" idx="1"/>
          </p:nvPr>
        </p:nvSpPr>
        <p:spPr/>
        <p:txBody>
          <a:bodyPr/>
          <a:lstStyle/>
          <a:p>
            <a:pPr>
              <a:lnSpc>
                <a:spcPct val="90000"/>
              </a:lnSpc>
            </a:pPr>
            <a:r>
              <a:rPr lang="en-GB" altLang="en-US"/>
              <a:t>A transaction is seen by the DBMS as a series, or list, of actions</a:t>
            </a:r>
          </a:p>
          <a:p>
            <a:pPr lvl="1">
              <a:lnSpc>
                <a:spcPct val="90000"/>
              </a:lnSpc>
            </a:pPr>
            <a:r>
              <a:rPr lang="en-GB" altLang="en-US"/>
              <a:t>Includes read and write of objects</a:t>
            </a:r>
          </a:p>
          <a:p>
            <a:pPr lvl="1">
              <a:lnSpc>
                <a:spcPct val="90000"/>
              </a:lnSpc>
            </a:pPr>
            <a:r>
              <a:rPr lang="en-GB" altLang="en-US"/>
              <a:t>We’ll write this as </a:t>
            </a:r>
            <a:r>
              <a:rPr lang="en-GB" altLang="en-US">
                <a:solidFill>
                  <a:schemeClr val="accent2"/>
                </a:solidFill>
              </a:rPr>
              <a:t>R(o)</a:t>
            </a:r>
            <a:r>
              <a:rPr lang="en-GB" altLang="en-US"/>
              <a:t> and </a:t>
            </a:r>
            <a:r>
              <a:rPr lang="en-GB" altLang="en-US">
                <a:solidFill>
                  <a:schemeClr val="accent2"/>
                </a:solidFill>
              </a:rPr>
              <a:t>W(o)</a:t>
            </a:r>
            <a:r>
              <a:rPr lang="en-GB" altLang="en-US">
                <a:solidFill>
                  <a:schemeClr val="accent1"/>
                </a:solidFill>
              </a:rPr>
              <a:t> </a:t>
            </a:r>
            <a:r>
              <a:rPr lang="en-GB" altLang="en-US"/>
              <a:t>(sometimes </a:t>
            </a:r>
            <a:r>
              <a:rPr lang="en-GB" altLang="en-US">
                <a:solidFill>
                  <a:schemeClr val="accent2"/>
                </a:solidFill>
              </a:rPr>
              <a:t>R</a:t>
            </a:r>
            <a:r>
              <a:rPr lang="en-GB" altLang="en-US" baseline="-25000">
                <a:solidFill>
                  <a:schemeClr val="accent2"/>
                </a:solidFill>
              </a:rPr>
              <a:t>T</a:t>
            </a:r>
            <a:r>
              <a:rPr lang="en-GB" altLang="en-US">
                <a:solidFill>
                  <a:schemeClr val="accent2"/>
                </a:solidFill>
              </a:rPr>
              <a:t>(o)</a:t>
            </a:r>
            <a:r>
              <a:rPr lang="en-GB" altLang="en-US"/>
              <a:t> and </a:t>
            </a:r>
            <a:r>
              <a:rPr lang="en-GB" altLang="en-US">
                <a:solidFill>
                  <a:schemeClr val="accent2"/>
                </a:solidFill>
              </a:rPr>
              <a:t>W</a:t>
            </a:r>
            <a:r>
              <a:rPr lang="en-GB" altLang="en-US" baseline="-25000">
                <a:solidFill>
                  <a:schemeClr val="accent2"/>
                </a:solidFill>
              </a:rPr>
              <a:t>T</a:t>
            </a:r>
            <a:r>
              <a:rPr lang="en-GB" altLang="en-US">
                <a:solidFill>
                  <a:schemeClr val="accent2"/>
                </a:solidFill>
              </a:rPr>
              <a:t>(o)</a:t>
            </a:r>
            <a:r>
              <a:rPr lang="en-GB" altLang="en-US">
                <a:solidFill>
                  <a:schemeClr val="accent1"/>
                </a:solidFill>
              </a:rPr>
              <a:t> </a:t>
            </a:r>
            <a:r>
              <a:rPr lang="en-GB" altLang="en-US"/>
              <a:t>)</a:t>
            </a:r>
            <a:r>
              <a:rPr lang="en-GB" altLang="en-US">
                <a:solidFill>
                  <a:schemeClr val="accent1"/>
                </a:solidFill>
              </a:rPr>
              <a:t> </a:t>
            </a:r>
          </a:p>
          <a:p>
            <a:pPr>
              <a:lnSpc>
                <a:spcPct val="90000"/>
              </a:lnSpc>
            </a:pPr>
            <a:r>
              <a:rPr lang="en-GB" altLang="en-US"/>
              <a:t>For example</a:t>
            </a:r>
          </a:p>
          <a:p>
            <a:pPr lvl="1">
              <a:lnSpc>
                <a:spcPct val="90000"/>
              </a:lnSpc>
              <a:buFontTx/>
              <a:buNone/>
            </a:pPr>
            <a:r>
              <a:rPr lang="en-GB" altLang="en-US">
                <a:solidFill>
                  <a:schemeClr val="accent2"/>
                </a:solidFill>
              </a:rPr>
              <a:t>T1: [R(a), W(a), R(c), W(c)]</a:t>
            </a:r>
          </a:p>
          <a:p>
            <a:pPr lvl="1">
              <a:lnSpc>
                <a:spcPct val="90000"/>
              </a:lnSpc>
              <a:buFontTx/>
              <a:buNone/>
            </a:pPr>
            <a:r>
              <a:rPr lang="en-GB" altLang="en-US">
                <a:solidFill>
                  <a:schemeClr val="accent2"/>
                </a:solidFill>
              </a:rPr>
              <a:t>T2: [R(b), W(b)]</a:t>
            </a:r>
          </a:p>
          <a:p>
            <a:pPr>
              <a:lnSpc>
                <a:spcPct val="90000"/>
              </a:lnSpc>
            </a:pPr>
            <a:r>
              <a:rPr lang="en-GB" altLang="en-US"/>
              <a:t>In addition, a transaction should specify as its final action either </a:t>
            </a:r>
            <a:r>
              <a:rPr lang="en-GB" altLang="en-US" b="1">
                <a:solidFill>
                  <a:schemeClr val="accent2"/>
                </a:solidFill>
              </a:rPr>
              <a:t>commit</a:t>
            </a:r>
            <a:r>
              <a:rPr lang="en-GB" altLang="en-US"/>
              <a:t>, or </a:t>
            </a:r>
            <a:r>
              <a:rPr lang="en-GB" altLang="en-US" b="1">
                <a:solidFill>
                  <a:schemeClr val="accent2"/>
                </a:solidFill>
              </a:rPr>
              <a:t>abort</a:t>
            </a:r>
          </a:p>
        </p:txBody>
      </p:sp>
    </p:spTree>
    <p:extLst>
      <p:ext uri="{BB962C8B-B14F-4D97-AF65-F5344CB8AC3E}">
        <p14:creationId xmlns:p14="http://schemas.microsoft.com/office/powerpoint/2010/main" val="2550036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00D001-B27A-44E9-9103-DA5D30D464DF}" type="slidenum">
              <a:rPr lang="en-US" altLang="en-US"/>
              <a:pPr/>
              <a:t>13</a:t>
            </a:fld>
            <a:endParaRPr lang="en-US" altLang="en-US"/>
          </a:p>
        </p:txBody>
      </p:sp>
      <p:sp>
        <p:nvSpPr>
          <p:cNvPr id="62466" name="Rectangle 2"/>
          <p:cNvSpPr>
            <a:spLocks noGrp="1" noChangeArrowheads="1"/>
          </p:cNvSpPr>
          <p:nvPr>
            <p:ph type="title"/>
          </p:nvPr>
        </p:nvSpPr>
        <p:spPr/>
        <p:txBody>
          <a:bodyPr/>
          <a:lstStyle/>
          <a:p>
            <a:r>
              <a:rPr lang="en-GB" altLang="en-US"/>
              <a:t>Schedules</a:t>
            </a:r>
          </a:p>
        </p:txBody>
      </p:sp>
      <p:sp>
        <p:nvSpPr>
          <p:cNvPr id="62467" name="Rectangle 3"/>
          <p:cNvSpPr>
            <a:spLocks noGrp="1" noChangeArrowheads="1"/>
          </p:cNvSpPr>
          <p:nvPr>
            <p:ph type="body" idx="1"/>
          </p:nvPr>
        </p:nvSpPr>
        <p:spPr>
          <a:xfrm>
            <a:off x="1992313" y="1557338"/>
            <a:ext cx="8229600" cy="4525962"/>
          </a:xfrm>
        </p:spPr>
        <p:txBody>
          <a:bodyPr/>
          <a:lstStyle/>
          <a:p>
            <a:r>
              <a:rPr lang="en-GB" altLang="en-US"/>
              <a:t>A </a:t>
            </a:r>
            <a:r>
              <a:rPr lang="en-GB" altLang="en-US" b="1">
                <a:solidFill>
                  <a:schemeClr val="accent2"/>
                </a:solidFill>
              </a:rPr>
              <a:t>schedule</a:t>
            </a:r>
            <a:r>
              <a:rPr lang="en-GB" altLang="en-US" b="1"/>
              <a:t> </a:t>
            </a:r>
            <a:r>
              <a:rPr lang="en-GB" altLang="en-US"/>
              <a:t>is a list of actions from a set of transactions</a:t>
            </a:r>
          </a:p>
          <a:p>
            <a:pPr lvl="1"/>
            <a:r>
              <a:rPr lang="en-GB" altLang="en-US"/>
              <a:t>A well-formed schedule is one where the actions of a particular transaction </a:t>
            </a:r>
            <a:r>
              <a:rPr lang="en-GB" altLang="en-US">
                <a:solidFill>
                  <a:schemeClr val="accent2"/>
                </a:solidFill>
              </a:rPr>
              <a:t>T</a:t>
            </a:r>
            <a:r>
              <a:rPr lang="en-GB" altLang="en-US"/>
              <a:t> are in the same order as they appear in </a:t>
            </a:r>
            <a:r>
              <a:rPr lang="en-GB" altLang="en-US">
                <a:solidFill>
                  <a:schemeClr val="accent2"/>
                </a:solidFill>
              </a:rPr>
              <a:t>T</a:t>
            </a:r>
          </a:p>
          <a:p>
            <a:r>
              <a:rPr lang="en-GB" altLang="en-US"/>
              <a:t>For example</a:t>
            </a:r>
          </a:p>
          <a:p>
            <a:pPr lvl="1"/>
            <a:r>
              <a:rPr lang="en-GB" altLang="en-US">
                <a:solidFill>
                  <a:schemeClr val="accent2"/>
                </a:solidFill>
              </a:rPr>
              <a:t>[R</a:t>
            </a:r>
            <a:r>
              <a:rPr lang="en-GB" altLang="en-US" baseline="-25000">
                <a:solidFill>
                  <a:schemeClr val="accent2"/>
                </a:solidFill>
              </a:rPr>
              <a:t>T1</a:t>
            </a:r>
            <a:r>
              <a:rPr lang="en-GB" altLang="en-US">
                <a:solidFill>
                  <a:schemeClr val="accent2"/>
                </a:solidFill>
              </a:rPr>
              <a:t>(a), W</a:t>
            </a:r>
            <a:r>
              <a:rPr lang="en-GB" altLang="en-US" baseline="-25000">
                <a:solidFill>
                  <a:schemeClr val="accent2"/>
                </a:solidFill>
              </a:rPr>
              <a:t>T1</a:t>
            </a:r>
            <a:r>
              <a:rPr lang="en-GB" altLang="en-US">
                <a:solidFill>
                  <a:schemeClr val="accent2"/>
                </a:solidFill>
              </a:rPr>
              <a:t>(a), R</a:t>
            </a:r>
            <a:r>
              <a:rPr lang="en-GB" altLang="en-US" baseline="-25000">
                <a:solidFill>
                  <a:schemeClr val="accent2"/>
                </a:solidFill>
              </a:rPr>
              <a:t>T2</a:t>
            </a:r>
            <a:r>
              <a:rPr lang="en-GB" altLang="en-US">
                <a:solidFill>
                  <a:schemeClr val="accent2"/>
                </a:solidFill>
              </a:rPr>
              <a:t>(b), W</a:t>
            </a:r>
            <a:r>
              <a:rPr lang="en-GB" altLang="en-US" baseline="-25000">
                <a:solidFill>
                  <a:schemeClr val="accent2"/>
                </a:solidFill>
              </a:rPr>
              <a:t>T2</a:t>
            </a:r>
            <a:r>
              <a:rPr lang="en-GB" altLang="en-US">
                <a:solidFill>
                  <a:schemeClr val="accent2"/>
                </a:solidFill>
              </a:rPr>
              <a:t>(b), R</a:t>
            </a:r>
            <a:r>
              <a:rPr lang="en-GB" altLang="en-US" baseline="-25000">
                <a:solidFill>
                  <a:schemeClr val="accent2"/>
                </a:solidFill>
              </a:rPr>
              <a:t>T1</a:t>
            </a:r>
            <a:r>
              <a:rPr lang="en-GB" altLang="en-US">
                <a:solidFill>
                  <a:schemeClr val="accent2"/>
                </a:solidFill>
              </a:rPr>
              <a:t>(c), W</a:t>
            </a:r>
            <a:r>
              <a:rPr lang="en-GB" altLang="en-US" baseline="-25000">
                <a:solidFill>
                  <a:schemeClr val="accent2"/>
                </a:solidFill>
              </a:rPr>
              <a:t>T1</a:t>
            </a:r>
            <a:r>
              <a:rPr lang="en-GB" altLang="en-US">
                <a:solidFill>
                  <a:schemeClr val="accent2"/>
                </a:solidFill>
              </a:rPr>
              <a:t>(c)]</a:t>
            </a:r>
            <a:r>
              <a:rPr lang="en-GB" altLang="en-US"/>
              <a:t> is a well-formed schedule</a:t>
            </a:r>
          </a:p>
          <a:p>
            <a:pPr lvl="1"/>
            <a:r>
              <a:rPr lang="en-GB" altLang="en-US">
                <a:solidFill>
                  <a:schemeClr val="accent2"/>
                </a:solidFill>
              </a:rPr>
              <a:t>[R</a:t>
            </a:r>
            <a:r>
              <a:rPr lang="en-GB" altLang="en-US" baseline="-25000">
                <a:solidFill>
                  <a:schemeClr val="accent2"/>
                </a:solidFill>
              </a:rPr>
              <a:t>T1</a:t>
            </a:r>
            <a:r>
              <a:rPr lang="en-GB" altLang="en-US">
                <a:solidFill>
                  <a:schemeClr val="accent2"/>
                </a:solidFill>
              </a:rPr>
              <a:t>(c), W</a:t>
            </a:r>
            <a:r>
              <a:rPr lang="en-GB" altLang="en-US" baseline="-25000">
                <a:solidFill>
                  <a:schemeClr val="accent2"/>
                </a:solidFill>
              </a:rPr>
              <a:t>T1</a:t>
            </a:r>
            <a:r>
              <a:rPr lang="en-GB" altLang="en-US">
                <a:solidFill>
                  <a:schemeClr val="accent2"/>
                </a:solidFill>
              </a:rPr>
              <a:t>(c), R</a:t>
            </a:r>
            <a:r>
              <a:rPr lang="en-GB" altLang="en-US" baseline="-25000">
                <a:solidFill>
                  <a:schemeClr val="accent2"/>
                </a:solidFill>
              </a:rPr>
              <a:t>T2</a:t>
            </a:r>
            <a:r>
              <a:rPr lang="en-GB" altLang="en-US">
                <a:solidFill>
                  <a:schemeClr val="accent2"/>
                </a:solidFill>
              </a:rPr>
              <a:t>(b), W</a:t>
            </a:r>
            <a:r>
              <a:rPr lang="en-GB" altLang="en-US" baseline="-25000">
                <a:solidFill>
                  <a:schemeClr val="accent2"/>
                </a:solidFill>
              </a:rPr>
              <a:t>T2</a:t>
            </a:r>
            <a:r>
              <a:rPr lang="en-GB" altLang="en-US">
                <a:solidFill>
                  <a:schemeClr val="accent2"/>
                </a:solidFill>
              </a:rPr>
              <a:t>(b), R</a:t>
            </a:r>
            <a:r>
              <a:rPr lang="en-GB" altLang="en-US" baseline="-25000">
                <a:solidFill>
                  <a:schemeClr val="accent2"/>
                </a:solidFill>
              </a:rPr>
              <a:t>T1</a:t>
            </a:r>
            <a:r>
              <a:rPr lang="en-GB" altLang="en-US">
                <a:solidFill>
                  <a:schemeClr val="accent2"/>
                </a:solidFill>
              </a:rPr>
              <a:t>(a), W</a:t>
            </a:r>
            <a:r>
              <a:rPr lang="en-GB" altLang="en-US" baseline="-25000">
                <a:solidFill>
                  <a:schemeClr val="accent2"/>
                </a:solidFill>
              </a:rPr>
              <a:t>T1</a:t>
            </a:r>
            <a:r>
              <a:rPr lang="en-GB" altLang="en-US">
                <a:solidFill>
                  <a:schemeClr val="accent2"/>
                </a:solidFill>
              </a:rPr>
              <a:t>(a)]</a:t>
            </a:r>
            <a:r>
              <a:rPr lang="en-GB" altLang="en-US"/>
              <a:t> is not a well-formed schedule</a:t>
            </a:r>
          </a:p>
          <a:p>
            <a:pPr lvl="1"/>
            <a:endParaRPr lang="en-GB" altLang="en-US"/>
          </a:p>
        </p:txBody>
      </p:sp>
    </p:spTree>
    <p:extLst>
      <p:ext uri="{BB962C8B-B14F-4D97-AF65-F5344CB8AC3E}">
        <p14:creationId xmlns:p14="http://schemas.microsoft.com/office/powerpoint/2010/main" val="2427011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8A9DCC-C8F7-40D4-9792-B37478E8D1B3}" type="slidenum">
              <a:rPr lang="en-US" altLang="en-US"/>
              <a:pPr/>
              <a:t>14</a:t>
            </a:fld>
            <a:endParaRPr lang="en-US" altLang="en-US"/>
          </a:p>
        </p:txBody>
      </p:sp>
      <p:sp>
        <p:nvSpPr>
          <p:cNvPr id="63490" name="Rectangle 2"/>
          <p:cNvSpPr>
            <a:spLocks noGrp="1" noChangeArrowheads="1"/>
          </p:cNvSpPr>
          <p:nvPr>
            <p:ph type="title"/>
          </p:nvPr>
        </p:nvSpPr>
        <p:spPr/>
        <p:txBody>
          <a:bodyPr/>
          <a:lstStyle/>
          <a:p>
            <a:r>
              <a:rPr lang="en-GB" altLang="en-US"/>
              <a:t>Schedules cont.</a:t>
            </a:r>
          </a:p>
        </p:txBody>
      </p:sp>
      <p:sp>
        <p:nvSpPr>
          <p:cNvPr id="63491" name="Rectangle 3"/>
          <p:cNvSpPr>
            <a:spLocks noGrp="1" noChangeArrowheads="1"/>
          </p:cNvSpPr>
          <p:nvPr>
            <p:ph type="body" idx="1"/>
          </p:nvPr>
        </p:nvSpPr>
        <p:spPr/>
        <p:txBody>
          <a:bodyPr/>
          <a:lstStyle/>
          <a:p>
            <a:r>
              <a:rPr lang="en-GB" altLang="en-US"/>
              <a:t>A </a:t>
            </a:r>
            <a:r>
              <a:rPr lang="en-GB" altLang="en-US" b="1">
                <a:solidFill>
                  <a:schemeClr val="accent2"/>
                </a:solidFill>
              </a:rPr>
              <a:t>complete schedule</a:t>
            </a:r>
            <a:r>
              <a:rPr lang="en-GB" altLang="en-US"/>
              <a:t> is one that contains an abort or commit action for every transaction that occurs in the schedule</a:t>
            </a:r>
          </a:p>
          <a:p>
            <a:r>
              <a:rPr lang="en-GB" altLang="en-US"/>
              <a:t>A </a:t>
            </a:r>
            <a:r>
              <a:rPr lang="en-GB" altLang="en-US" b="1">
                <a:solidFill>
                  <a:schemeClr val="accent2"/>
                </a:solidFill>
              </a:rPr>
              <a:t>serial schedule</a:t>
            </a:r>
            <a:r>
              <a:rPr lang="en-GB" altLang="en-US"/>
              <a:t> is one where the actions of different transactions are not interleaved</a:t>
            </a:r>
          </a:p>
        </p:txBody>
      </p:sp>
    </p:spTree>
    <p:extLst>
      <p:ext uri="{BB962C8B-B14F-4D97-AF65-F5344CB8AC3E}">
        <p14:creationId xmlns:p14="http://schemas.microsoft.com/office/powerpoint/2010/main" val="1955837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1030"/>
          <p:cNvSpPr>
            <a:spLocks noGrp="1" noChangeArrowheads="1"/>
          </p:cNvSpPr>
          <p:nvPr>
            <p:ph type="title"/>
          </p:nvPr>
        </p:nvSpPr>
        <p:spPr>
          <a:xfrm>
            <a:off x="838200" y="-297482"/>
            <a:ext cx="10515600" cy="1325563"/>
          </a:xfrm>
        </p:spPr>
        <p:txBody>
          <a:bodyPr/>
          <a:lstStyle/>
          <a:p>
            <a:r>
              <a:rPr lang="en-US" altLang="en-US" dirty="0"/>
              <a:t>Schedules of Transactions</a:t>
            </a:r>
          </a:p>
        </p:txBody>
      </p:sp>
      <p:sp>
        <p:nvSpPr>
          <p:cNvPr id="55303" name="Rectangle 1031"/>
          <p:cNvSpPr>
            <a:spLocks noGrp="1" noChangeArrowheads="1"/>
          </p:cNvSpPr>
          <p:nvPr>
            <p:ph type="body" idx="1"/>
          </p:nvPr>
        </p:nvSpPr>
        <p:spPr>
          <a:xfrm>
            <a:off x="556591" y="1143000"/>
            <a:ext cx="10797209" cy="4330148"/>
          </a:xfrm>
        </p:spPr>
        <p:txBody>
          <a:bodyPr>
            <a:normAutofit lnSpcReduction="10000"/>
          </a:bodyPr>
          <a:lstStyle/>
          <a:p>
            <a:r>
              <a:rPr lang="en-US" altLang="en-US" dirty="0"/>
              <a:t>A schedule S of n transactions is a sequential ordering of the operations of the n transactions. </a:t>
            </a:r>
          </a:p>
          <a:p>
            <a:pPr lvl="1"/>
            <a:r>
              <a:rPr lang="en-US" altLang="en-US" i="1" dirty="0"/>
              <a:t>The transactions are interleaved</a:t>
            </a:r>
            <a:endParaRPr lang="en-US" altLang="en-US" dirty="0"/>
          </a:p>
          <a:p>
            <a:r>
              <a:rPr lang="en-US" altLang="en-US" dirty="0"/>
              <a:t>A schedule maintains the order of operations within the individual transaction. </a:t>
            </a:r>
          </a:p>
          <a:p>
            <a:pPr lvl="1"/>
            <a:r>
              <a:rPr lang="en-US" altLang="en-US" dirty="0"/>
              <a:t>For each transaction T if operation a is performed in T before operation b, then operation a will be performed before operation b in S.</a:t>
            </a:r>
          </a:p>
          <a:p>
            <a:pPr lvl="1"/>
            <a:r>
              <a:rPr lang="en-US" altLang="en-US" i="1" dirty="0"/>
              <a:t>The operations are in the same order as they were before the transactions were interleaved</a:t>
            </a:r>
          </a:p>
          <a:p>
            <a:r>
              <a:rPr lang="en-US" altLang="en-US" dirty="0"/>
              <a:t>Two operations conflict if they belong to different transactions, AND access the same data item AND one of them is a write.</a:t>
            </a:r>
          </a:p>
        </p:txBody>
      </p:sp>
      <p:sp>
        <p:nvSpPr>
          <p:cNvPr id="13" name="Rectangle 4"/>
          <p:cNvSpPr txBox="1">
            <a:spLocks noChangeArrowheads="1"/>
          </p:cNvSpPr>
          <p:nvPr/>
        </p:nvSpPr>
        <p:spPr bwMode="auto">
          <a:xfrm>
            <a:off x="838200" y="5615751"/>
            <a:ext cx="10515600" cy="882806"/>
          </a:xfrm>
          <a:prstGeom prst="rect">
            <a:avLst/>
          </a:prstGeom>
          <a:solidFill>
            <a:schemeClr val="accent2">
              <a:lumMod val="60000"/>
              <a:lumOff val="40000"/>
            </a:schemeClr>
          </a:solidFill>
          <a:ln w="12700">
            <a:solidFill>
              <a:schemeClr val="tx1"/>
            </a:solidFill>
            <a:miter lim="800000"/>
            <a:headEnd/>
            <a:tailEnd/>
          </a:ln>
        </p:spPr>
        <p:txBody>
          <a:bodyPr vert="horz" lIns="90488" tIns="44450" rIns="90488" bIns="4445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CF0E30"/>
                </a:solidFill>
                <a:latin typeface="Book Antiqua" panose="02040602050305030304" pitchFamily="18" charset="0"/>
                <a:ea typeface="Osaka" pitchFamily="1" charset="-128"/>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rgbClr val="CF0E30"/>
                </a:solidFill>
                <a:latin typeface="Book Antiqua" panose="02040602050305030304" pitchFamily="18" charset="0"/>
                <a:ea typeface="Osaka" pitchFamily="1"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CF0E30"/>
                </a:solidFill>
                <a:latin typeface="Book Antiqua" panose="02040602050305030304" pitchFamily="18" charset="0"/>
                <a:ea typeface="Osaka" pitchFamily="1"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CF0E30"/>
                </a:solidFill>
                <a:latin typeface="Book Antiqua" panose="02040602050305030304" pitchFamily="18" charset="0"/>
                <a:ea typeface="Osaka" pitchFamily="1"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CF0E30"/>
                </a:solidFill>
                <a:latin typeface="Book Antiqua" panose="02040602050305030304" pitchFamily="18" charset="0"/>
                <a:ea typeface="Osaka" pitchFamily="1" charset="-128"/>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rgbClr val="CF0E30"/>
                </a:solidFill>
                <a:latin typeface="Book Antiqua" panose="02040602050305030304" pitchFamily="18" charset="0"/>
                <a:ea typeface="Osaka" pitchFamily="1" charset="-128"/>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rgbClr val="CF0E30"/>
                </a:solidFill>
                <a:latin typeface="Book Antiqua" panose="02040602050305030304" pitchFamily="18" charset="0"/>
                <a:ea typeface="Osaka" pitchFamily="1" charset="-128"/>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rgbClr val="CF0E30"/>
                </a:solidFill>
                <a:latin typeface="Book Antiqua" panose="02040602050305030304" pitchFamily="18" charset="0"/>
                <a:ea typeface="Osaka" pitchFamily="1" charset="-128"/>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rgbClr val="CF0E30"/>
                </a:solidFill>
                <a:latin typeface="Book Antiqua" panose="02040602050305030304" pitchFamily="18" charset="0"/>
                <a:ea typeface="Osaka" pitchFamily="1" charset="-128"/>
                <a:cs typeface="+mn-cs"/>
              </a:defRPr>
            </a:lvl9pPr>
          </a:lstStyle>
          <a:p>
            <a:r>
              <a:rPr lang="en-US" altLang="en-US" b="1">
                <a:solidFill>
                  <a:schemeClr val="tx1"/>
                </a:solidFill>
              </a:rPr>
              <a:t>T1:</a:t>
            </a:r>
            <a:r>
              <a:rPr lang="en-US" altLang="en-US">
                <a:solidFill>
                  <a:schemeClr val="tx1"/>
                </a:solidFill>
              </a:rPr>
              <a:t> 	R(A), W(A),   	               R(B), W(B), C</a:t>
            </a:r>
          </a:p>
          <a:p>
            <a:r>
              <a:rPr lang="en-US" altLang="en-US" b="1">
                <a:solidFill>
                  <a:schemeClr val="tx1"/>
                </a:solidFill>
              </a:rPr>
              <a:t>T2:</a:t>
            </a:r>
            <a:r>
              <a:rPr lang="en-US" altLang="en-US">
                <a:solidFill>
                  <a:schemeClr val="tx1"/>
                </a:solidFill>
              </a:rPr>
              <a:t>			R(A), W(A), C</a:t>
            </a:r>
            <a:endParaRPr lang="en-US" altLang="en-US" dirty="0">
              <a:solidFill>
                <a:schemeClr val="tx1"/>
              </a:solidFill>
            </a:endParaRPr>
          </a:p>
        </p:txBody>
      </p:sp>
    </p:spTree>
    <p:extLst>
      <p:ext uri="{BB962C8B-B14F-4D97-AF65-F5344CB8AC3E}">
        <p14:creationId xmlns:p14="http://schemas.microsoft.com/office/powerpoint/2010/main" val="758334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1028"/>
          <p:cNvSpPr>
            <a:spLocks noGrp="1" noChangeArrowheads="1"/>
          </p:cNvSpPr>
          <p:nvPr>
            <p:ph type="title"/>
          </p:nvPr>
        </p:nvSpPr>
        <p:spPr/>
        <p:txBody>
          <a:bodyPr/>
          <a:lstStyle/>
          <a:p>
            <a:r>
              <a:rPr lang="en-US" altLang="en-US"/>
              <a:t>Serial and Non-serial Schedules</a:t>
            </a:r>
          </a:p>
        </p:txBody>
      </p:sp>
      <p:sp>
        <p:nvSpPr>
          <p:cNvPr id="54277" name="Rectangle 1029"/>
          <p:cNvSpPr>
            <a:spLocks noGrp="1" noChangeArrowheads="1"/>
          </p:cNvSpPr>
          <p:nvPr>
            <p:ph type="body" idx="1"/>
          </p:nvPr>
        </p:nvSpPr>
        <p:spPr/>
        <p:txBody>
          <a:bodyPr/>
          <a:lstStyle/>
          <a:p>
            <a:r>
              <a:rPr lang="en-US" altLang="en-US"/>
              <a:t>A schedule S is </a:t>
            </a:r>
            <a:r>
              <a:rPr lang="en-US" altLang="en-US" i="1"/>
              <a:t>serial</a:t>
            </a:r>
            <a:r>
              <a:rPr lang="en-US" altLang="en-US"/>
              <a:t> if, for every transaction T participating in the schedule, all of T's operations are executed consecutively in the schedule; otherwise it is called </a:t>
            </a:r>
            <a:r>
              <a:rPr lang="en-US" altLang="en-US" i="1"/>
              <a:t>non-serial</a:t>
            </a:r>
            <a:r>
              <a:rPr lang="en-US" altLang="en-US"/>
              <a:t>.</a:t>
            </a:r>
          </a:p>
          <a:p>
            <a:r>
              <a:rPr lang="en-US" altLang="en-US"/>
              <a:t>Non-serial schedules mean that transactions are interleaved. There are many possible orders or schedules.</a:t>
            </a:r>
          </a:p>
          <a:p>
            <a:r>
              <a:rPr lang="en-US" altLang="en-US" i="1"/>
              <a:t>Serialisability</a:t>
            </a:r>
            <a:r>
              <a:rPr lang="en-US" altLang="en-US"/>
              <a:t> theory attempts to determine the 'correctness' of the schedules.</a:t>
            </a:r>
          </a:p>
          <a:p>
            <a:r>
              <a:rPr lang="en-US" altLang="en-US"/>
              <a:t>A schedule S of n transactions is serialisable if it is equivalent to some serial schedule of the same n transactions.</a:t>
            </a:r>
          </a:p>
        </p:txBody>
      </p:sp>
    </p:spTree>
    <p:extLst>
      <p:ext uri="{BB962C8B-B14F-4D97-AF65-F5344CB8AC3E}">
        <p14:creationId xmlns:p14="http://schemas.microsoft.com/office/powerpoint/2010/main" val="263997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4600" y="0"/>
            <a:ext cx="8153400" cy="1104900"/>
          </a:xfrm>
          <a:noFill/>
        </p:spPr>
        <p:txBody>
          <a:bodyPr vert="horz" lIns="90488" tIns="44450" rIns="90488" bIns="44450" rtlCol="0" anchor="ctr">
            <a:normAutofit fontScale="90000"/>
          </a:bodyPr>
          <a:lstStyle/>
          <a:p>
            <a:pPr eaLnBrk="1" hangingPunct="1"/>
            <a:r>
              <a:rPr lang="en-US" altLang="en-US" dirty="0"/>
              <a:t>Anomalies with Interleaved Execution</a:t>
            </a:r>
          </a:p>
        </p:txBody>
      </p:sp>
      <p:sp>
        <p:nvSpPr>
          <p:cNvPr id="16387" name="Rectangle 3"/>
          <p:cNvSpPr>
            <a:spLocks noGrp="1" noChangeArrowheads="1"/>
          </p:cNvSpPr>
          <p:nvPr>
            <p:ph type="body" idx="1"/>
          </p:nvPr>
        </p:nvSpPr>
        <p:spPr>
          <a:xfrm>
            <a:off x="1524000" y="1524000"/>
            <a:ext cx="9144000" cy="4076700"/>
          </a:xfrm>
          <a:noFill/>
        </p:spPr>
        <p:txBody>
          <a:bodyPr vert="horz" lIns="90488" tIns="44450" rIns="90488" bIns="44450" rtlCol="0">
            <a:normAutofit/>
          </a:bodyPr>
          <a:lstStyle/>
          <a:p>
            <a:pPr eaLnBrk="1" hangingPunct="1"/>
            <a:r>
              <a:rPr lang="en-US" altLang="en-US" dirty="0"/>
              <a:t>Reading Uncommitted Data (WR Conflicts, “dirty reads”):</a:t>
            </a:r>
            <a:br>
              <a:rPr lang="en-US" altLang="en-US" dirty="0"/>
            </a:br>
            <a:r>
              <a:rPr lang="en-US" altLang="en-US" dirty="0"/>
              <a:t/>
            </a:r>
            <a:br>
              <a:rPr lang="en-US" altLang="en-US" dirty="0"/>
            </a:br>
            <a:endParaRPr lang="en-US" altLang="en-US" dirty="0"/>
          </a:p>
          <a:p>
            <a:pPr eaLnBrk="1" hangingPunct="1"/>
            <a:endParaRPr lang="en-US" altLang="en-US" dirty="0"/>
          </a:p>
          <a:p>
            <a:pPr marL="0" indent="0" eaLnBrk="1" hangingPunct="1">
              <a:buNone/>
            </a:pPr>
            <a:endParaRPr lang="en-US" altLang="en-US" dirty="0"/>
          </a:p>
        </p:txBody>
      </p:sp>
      <p:sp>
        <p:nvSpPr>
          <p:cNvPr id="16388" name="Rectangle 4"/>
          <p:cNvSpPr>
            <a:spLocks noChangeArrowheads="1"/>
          </p:cNvSpPr>
          <p:nvPr/>
        </p:nvSpPr>
        <p:spPr bwMode="auto">
          <a:xfrm>
            <a:off x="1981200" y="2199861"/>
            <a:ext cx="8108950" cy="8284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r>
              <a:rPr lang="en-US" altLang="en-US" dirty="0">
                <a:solidFill>
                  <a:schemeClr val="tx1"/>
                </a:solidFill>
              </a:rPr>
              <a:t>T1: 	R(A), </a:t>
            </a:r>
            <a:r>
              <a:rPr lang="en-US" altLang="en-US" dirty="0">
                <a:solidFill>
                  <a:srgbClr val="FF0000"/>
                </a:solidFill>
              </a:rPr>
              <a:t>W(A)</a:t>
            </a:r>
            <a:r>
              <a:rPr lang="en-US" altLang="en-US" dirty="0">
                <a:solidFill>
                  <a:schemeClr val="tx1"/>
                </a:solidFill>
              </a:rPr>
              <a:t>,   	               R(B), W(B), </a:t>
            </a:r>
            <a:r>
              <a:rPr lang="en-US" altLang="en-US" dirty="0" smtClean="0">
                <a:solidFill>
                  <a:schemeClr val="tx1"/>
                </a:solidFill>
              </a:rPr>
              <a:t>C</a:t>
            </a:r>
            <a:endParaRPr lang="en-US" altLang="en-US" dirty="0">
              <a:solidFill>
                <a:schemeClr val="tx1"/>
              </a:solidFill>
            </a:endParaRPr>
          </a:p>
          <a:p>
            <a:r>
              <a:rPr lang="en-US" altLang="en-US" dirty="0">
                <a:solidFill>
                  <a:schemeClr val="tx1"/>
                </a:solidFill>
              </a:rPr>
              <a:t>T2:			</a:t>
            </a:r>
            <a:r>
              <a:rPr lang="en-US" altLang="en-US" dirty="0">
                <a:solidFill>
                  <a:srgbClr val="FF0000"/>
                </a:solidFill>
              </a:rPr>
              <a:t>R(A)</a:t>
            </a:r>
            <a:r>
              <a:rPr lang="en-US" altLang="en-US" dirty="0">
                <a:solidFill>
                  <a:schemeClr val="tx1"/>
                </a:solidFill>
              </a:rPr>
              <a:t>, W(A), C</a:t>
            </a:r>
          </a:p>
        </p:txBody>
      </p:sp>
    </p:spTree>
    <p:extLst>
      <p:ext uri="{BB962C8B-B14F-4D97-AF65-F5344CB8AC3E}">
        <p14:creationId xmlns:p14="http://schemas.microsoft.com/office/powerpoint/2010/main" val="4256450189"/>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endParaRPr lang="en-US" altLang="en-US"/>
          </a:p>
          <a:p>
            <a:endParaRPr lang="en-US" altLang="en-US">
              <a:solidFill>
                <a:schemeClr val="tx2"/>
              </a:solidFill>
            </a:endParaRPr>
          </a:p>
        </p:txBody>
      </p:sp>
      <p:sp>
        <p:nvSpPr>
          <p:cNvPr id="12290" name="Rectangle 2"/>
          <p:cNvSpPr>
            <a:spLocks noGrp="1" noChangeArrowheads="1"/>
          </p:cNvSpPr>
          <p:nvPr>
            <p:ph type="title"/>
          </p:nvPr>
        </p:nvSpPr>
        <p:spPr>
          <a:xfrm>
            <a:off x="2590800" y="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a:t>Example</a:t>
            </a:r>
          </a:p>
        </p:txBody>
      </p:sp>
      <p:sp>
        <p:nvSpPr>
          <p:cNvPr id="12291" name="Rectangle 3"/>
          <p:cNvSpPr>
            <a:spLocks noGrp="1" noChangeArrowheads="1"/>
          </p:cNvSpPr>
          <p:nvPr>
            <p:ph type="body" idx="1"/>
          </p:nvPr>
        </p:nvSpPr>
        <p:spPr>
          <a:xfrm>
            <a:off x="1752600" y="990600"/>
            <a:ext cx="9067800" cy="6096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a:t>Consider two transactions (</a:t>
            </a:r>
            <a:r>
              <a:rPr lang="en-US" altLang="en-US" i="1"/>
              <a:t>Xacts</a:t>
            </a:r>
            <a:r>
              <a:rPr lang="en-US" altLang="en-US"/>
              <a:t>):</a:t>
            </a:r>
          </a:p>
        </p:txBody>
      </p:sp>
      <p:sp>
        <p:nvSpPr>
          <p:cNvPr id="12292" name="Rectangle 4"/>
          <p:cNvSpPr>
            <a:spLocks noChangeArrowheads="1"/>
          </p:cNvSpPr>
          <p:nvPr/>
        </p:nvSpPr>
        <p:spPr bwMode="auto">
          <a:xfrm>
            <a:off x="2514601" y="1447800"/>
            <a:ext cx="4428073" cy="64376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T1:	BEGIN   A=A+100,   B=B-100   END</a:t>
            </a:r>
          </a:p>
          <a:p>
            <a:r>
              <a:rPr lang="en-US" altLang="en-US"/>
              <a:t>T2:	BEGIN   A=1.06*A,   B=1.06*B   END</a:t>
            </a:r>
          </a:p>
        </p:txBody>
      </p:sp>
      <p:sp>
        <p:nvSpPr>
          <p:cNvPr id="12293" name="Rectangle 5"/>
          <p:cNvSpPr>
            <a:spLocks noChangeArrowheads="1"/>
          </p:cNvSpPr>
          <p:nvPr/>
        </p:nvSpPr>
        <p:spPr bwMode="auto">
          <a:xfrm>
            <a:off x="1752600" y="2514600"/>
            <a:ext cx="8382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75000"/>
              <a:buFontTx/>
              <a:buChar char="•"/>
            </a:pPr>
            <a:r>
              <a:rPr lang="en-US" altLang="en-US" sz="2800">
                <a:latin typeface="Book Antiqua" panose="02040602050305030304" pitchFamily="18" charset="0"/>
              </a:rPr>
              <a:t>1st xact transfers $100 from B’s account to A’s</a:t>
            </a:r>
          </a:p>
          <a:p>
            <a:pPr>
              <a:spcBef>
                <a:spcPct val="20000"/>
              </a:spcBef>
              <a:buClr>
                <a:schemeClr val="tx1"/>
              </a:buClr>
              <a:buSzPct val="75000"/>
              <a:buFontTx/>
              <a:buChar char="•"/>
            </a:pPr>
            <a:r>
              <a:rPr lang="en-US" altLang="en-US" sz="2800">
                <a:latin typeface="Book Antiqua" panose="02040602050305030304" pitchFamily="18" charset="0"/>
              </a:rPr>
              <a:t>2nd credits both accounts with 6% interest.</a:t>
            </a:r>
          </a:p>
          <a:p>
            <a:pPr>
              <a:spcBef>
                <a:spcPct val="20000"/>
              </a:spcBef>
              <a:buClr>
                <a:schemeClr val="tx1"/>
              </a:buClr>
              <a:buSzPct val="75000"/>
              <a:buFontTx/>
              <a:buChar char="•"/>
            </a:pPr>
            <a:r>
              <a:rPr lang="en-US" altLang="en-US" sz="2800">
                <a:latin typeface="Book Antiqua" panose="02040602050305030304" pitchFamily="18" charset="0"/>
              </a:rPr>
              <a:t>Assume at first A and B each have $1000.  What are the </a:t>
            </a:r>
            <a:r>
              <a:rPr lang="en-US" altLang="en-US" sz="2800" u="sng">
                <a:solidFill>
                  <a:srgbClr val="FF0000"/>
                </a:solidFill>
                <a:latin typeface="Book Antiqua" panose="02040602050305030304" pitchFamily="18" charset="0"/>
              </a:rPr>
              <a:t>legal outcomes</a:t>
            </a:r>
            <a:r>
              <a:rPr lang="en-US" altLang="en-US" sz="2800">
                <a:latin typeface="Book Antiqua" panose="02040602050305030304" pitchFamily="18" charset="0"/>
              </a:rPr>
              <a:t> of running T1 and T2???</a:t>
            </a:r>
          </a:p>
          <a:p>
            <a:pPr lvl="1">
              <a:spcBef>
                <a:spcPct val="20000"/>
              </a:spcBef>
              <a:buClr>
                <a:schemeClr val="tx1"/>
              </a:buClr>
              <a:buSzPct val="75000"/>
              <a:buFontTx/>
              <a:buChar char="•"/>
            </a:pPr>
            <a:r>
              <a:rPr lang="en-US" altLang="en-US" sz="2800">
                <a:latin typeface="Book Antiqua" panose="02040602050305030304" pitchFamily="18" charset="0"/>
              </a:rPr>
              <a:t>$2000 *1.06 = $2120</a:t>
            </a:r>
          </a:p>
          <a:p>
            <a:pPr>
              <a:spcBef>
                <a:spcPct val="20000"/>
              </a:spcBef>
              <a:buClr>
                <a:schemeClr val="tx1"/>
              </a:buClr>
              <a:buSzPct val="75000"/>
              <a:buFontTx/>
              <a:buChar char="•"/>
            </a:pPr>
            <a:r>
              <a:rPr lang="en-US" altLang="en-US" sz="2800">
                <a:latin typeface="Book Antiqua" panose="02040602050305030304" pitchFamily="18" charset="0"/>
              </a:rPr>
              <a:t>There is no guarantee that T1 will execute before T2 or vice-versa, if both are submitted together.  </a:t>
            </a:r>
            <a:r>
              <a:rPr lang="en-US" altLang="en-US" sz="2800">
                <a:solidFill>
                  <a:srgbClr val="FF0000"/>
                </a:solidFill>
                <a:latin typeface="Book Antiqua" panose="02040602050305030304" pitchFamily="18" charset="0"/>
              </a:rPr>
              <a:t>But, the net effect </a:t>
            </a:r>
            <a:r>
              <a:rPr lang="en-US" altLang="en-US" sz="2800" i="1">
                <a:solidFill>
                  <a:srgbClr val="FF0000"/>
                </a:solidFill>
                <a:latin typeface="Book Antiqua" panose="02040602050305030304" pitchFamily="18" charset="0"/>
              </a:rPr>
              <a:t>must </a:t>
            </a:r>
            <a:r>
              <a:rPr lang="en-US" altLang="en-US" sz="2800">
                <a:solidFill>
                  <a:srgbClr val="FF0000"/>
                </a:solidFill>
                <a:latin typeface="Book Antiqua" panose="02040602050305030304" pitchFamily="18" charset="0"/>
              </a:rPr>
              <a:t>be </a:t>
            </a:r>
            <a:r>
              <a:rPr lang="en-US" altLang="en-US" sz="2800" u="sng">
                <a:solidFill>
                  <a:srgbClr val="FF0000"/>
                </a:solidFill>
                <a:latin typeface="Book Antiqua" panose="02040602050305030304" pitchFamily="18" charset="0"/>
              </a:rPr>
              <a:t>equivalent to</a:t>
            </a:r>
            <a:r>
              <a:rPr lang="en-US" altLang="en-US" sz="2800">
                <a:solidFill>
                  <a:srgbClr val="FF0000"/>
                </a:solidFill>
                <a:latin typeface="Book Antiqua" panose="02040602050305030304" pitchFamily="18" charset="0"/>
              </a:rPr>
              <a:t> these two transactions running </a:t>
            </a:r>
            <a:r>
              <a:rPr lang="en-US" altLang="en-US" sz="2800" u="sng">
                <a:solidFill>
                  <a:srgbClr val="FF0000"/>
                </a:solidFill>
                <a:latin typeface="Book Antiqua" panose="02040602050305030304" pitchFamily="18" charset="0"/>
              </a:rPr>
              <a:t>serially</a:t>
            </a:r>
            <a:r>
              <a:rPr lang="en-US" altLang="en-US" sz="2800">
                <a:solidFill>
                  <a:srgbClr val="FF0000"/>
                </a:solidFill>
                <a:latin typeface="Book Antiqua" panose="02040602050305030304" pitchFamily="18" charset="0"/>
              </a:rPr>
              <a:t> in some order.</a:t>
            </a:r>
          </a:p>
        </p:txBody>
      </p:sp>
    </p:spTree>
    <p:extLst>
      <p:ext uri="{BB962C8B-B14F-4D97-AF65-F5344CB8AC3E}">
        <p14:creationId xmlns:p14="http://schemas.microsoft.com/office/powerpoint/2010/main" val="1317385632"/>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0"/>
          </p:nvPr>
        </p:nvSpPr>
        <p:spPr/>
        <p:txBody>
          <a:bodyPr/>
          <a:lstStyle/>
          <a:p>
            <a:endParaRPr lang="en-US" altLang="en-US"/>
          </a:p>
          <a:p>
            <a:endParaRPr lang="en-US" altLang="en-US">
              <a:solidFill>
                <a:schemeClr val="tx2"/>
              </a:solidFill>
            </a:endParaRPr>
          </a:p>
        </p:txBody>
      </p:sp>
      <p:sp>
        <p:nvSpPr>
          <p:cNvPr id="14338" name="Rectangle 2"/>
          <p:cNvSpPr>
            <a:spLocks noGrp="1" noChangeArrowheads="1"/>
          </p:cNvSpPr>
          <p:nvPr>
            <p:ph type="title"/>
          </p:nvPr>
        </p:nvSpPr>
        <p:spPr>
          <a:xfrm>
            <a:off x="2667000" y="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a:t>Example (Contd.)</a:t>
            </a:r>
          </a:p>
        </p:txBody>
      </p:sp>
      <p:sp>
        <p:nvSpPr>
          <p:cNvPr id="14339" name="Rectangle 3"/>
          <p:cNvSpPr>
            <a:spLocks noGrp="1" noChangeArrowheads="1"/>
          </p:cNvSpPr>
          <p:nvPr>
            <p:ph type="body" idx="1"/>
          </p:nvPr>
        </p:nvSpPr>
        <p:spPr>
          <a:xfrm>
            <a:off x="1524000" y="990600"/>
            <a:ext cx="9067800" cy="6096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62500" lnSpcReduction="20000"/>
          </a:bodyPr>
          <a:lstStyle/>
          <a:p>
            <a:r>
              <a:rPr lang="en-US" altLang="en-US"/>
              <a:t>Legal outcomes: A=1166,B=954 or A=1160,B=960</a:t>
            </a:r>
          </a:p>
          <a:p>
            <a:r>
              <a:rPr lang="en-US" altLang="en-US"/>
              <a:t>Consider a possible interleaved </a:t>
            </a:r>
            <a:r>
              <a:rPr lang="en-US" altLang="en-US" i="1" u="sng">
                <a:solidFill>
                  <a:schemeClr val="accent2"/>
                </a:solidFill>
              </a:rPr>
              <a:t>schedule</a:t>
            </a:r>
            <a:r>
              <a:rPr lang="en-US" altLang="en-US"/>
              <a:t>:</a:t>
            </a:r>
          </a:p>
        </p:txBody>
      </p:sp>
      <p:sp>
        <p:nvSpPr>
          <p:cNvPr id="14340" name="Rectangle 4"/>
          <p:cNvSpPr>
            <a:spLocks noChangeArrowheads="1"/>
          </p:cNvSpPr>
          <p:nvPr/>
        </p:nvSpPr>
        <p:spPr bwMode="auto">
          <a:xfrm>
            <a:off x="2341563" y="1981200"/>
            <a:ext cx="5741958" cy="64376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T1:	 A=A+100,   		     B=B-100   </a:t>
            </a:r>
          </a:p>
          <a:p>
            <a:r>
              <a:rPr lang="en-US" altLang="en-US"/>
              <a:t>T2:	   	         A=1.06*A,  		 B=1.06*B</a:t>
            </a:r>
          </a:p>
        </p:txBody>
      </p:sp>
      <p:sp>
        <p:nvSpPr>
          <p:cNvPr id="14341" name="Rectangle 5"/>
          <p:cNvSpPr>
            <a:spLocks noChangeArrowheads="1"/>
          </p:cNvSpPr>
          <p:nvPr/>
        </p:nvSpPr>
        <p:spPr bwMode="auto">
          <a:xfrm>
            <a:off x="1524000" y="2819400"/>
            <a:ext cx="906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75000"/>
              <a:buFont typeface="Monotype Sorts" pitchFamily="1" charset="2"/>
              <a:buChar char="v"/>
            </a:pPr>
            <a:r>
              <a:rPr lang="en-US" altLang="en-US" sz="2800">
                <a:latin typeface="Book Antiqua" panose="02040602050305030304" pitchFamily="18" charset="0"/>
              </a:rPr>
              <a:t>This is OK (same as T1;T2).  But what about:</a:t>
            </a:r>
          </a:p>
        </p:txBody>
      </p:sp>
      <p:sp>
        <p:nvSpPr>
          <p:cNvPr id="14342" name="Rectangle 6"/>
          <p:cNvSpPr>
            <a:spLocks noChangeArrowheads="1"/>
          </p:cNvSpPr>
          <p:nvPr/>
        </p:nvSpPr>
        <p:spPr bwMode="auto">
          <a:xfrm>
            <a:off x="2341564" y="3429000"/>
            <a:ext cx="6668493" cy="64376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T1:	 A=A+100,   		     		B=B-100   </a:t>
            </a:r>
          </a:p>
          <a:p>
            <a:r>
              <a:rPr lang="en-US" altLang="en-US"/>
              <a:t>T2:	   	         A=1.06*A, B=1.06*B</a:t>
            </a:r>
          </a:p>
        </p:txBody>
      </p:sp>
      <p:sp>
        <p:nvSpPr>
          <p:cNvPr id="14343" name="Rectangle 7"/>
          <p:cNvSpPr>
            <a:spLocks noChangeArrowheads="1"/>
          </p:cNvSpPr>
          <p:nvPr/>
        </p:nvSpPr>
        <p:spPr bwMode="auto">
          <a:xfrm>
            <a:off x="1600200" y="4343400"/>
            <a:ext cx="906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75000"/>
              <a:buFontTx/>
              <a:buChar char="•"/>
            </a:pPr>
            <a:r>
              <a:rPr lang="en-US" altLang="en-US" b="1">
                <a:latin typeface="Tahoma" panose="020B0604030504040204" pitchFamily="34" charset="0"/>
              </a:rPr>
              <a:t>Result: A=1166, B=960; A+B = 2126, bank loses $6</a:t>
            </a:r>
          </a:p>
          <a:p>
            <a:pPr>
              <a:spcBef>
                <a:spcPct val="20000"/>
              </a:spcBef>
              <a:buClr>
                <a:schemeClr val="tx1"/>
              </a:buClr>
              <a:buSzPct val="75000"/>
              <a:buFontTx/>
              <a:buChar char="•"/>
            </a:pPr>
            <a:r>
              <a:rPr lang="en-US" altLang="en-US" b="1">
                <a:latin typeface="Tahoma" panose="020B0604030504040204" pitchFamily="34" charset="0"/>
              </a:rPr>
              <a:t>The DBMS’s view of the second schedule:</a:t>
            </a:r>
          </a:p>
        </p:txBody>
      </p:sp>
      <p:sp>
        <p:nvSpPr>
          <p:cNvPr id="14344" name="Rectangle 8"/>
          <p:cNvSpPr>
            <a:spLocks noChangeArrowheads="1"/>
          </p:cNvSpPr>
          <p:nvPr/>
        </p:nvSpPr>
        <p:spPr bwMode="auto">
          <a:xfrm>
            <a:off x="2341563" y="5389563"/>
            <a:ext cx="6248506" cy="64376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dirty="0"/>
              <a:t>T1:	 R(A), W(A),   		     	      </a:t>
            </a:r>
            <a:r>
              <a:rPr lang="en-US" altLang="en-US" dirty="0" smtClean="0"/>
              <a:t>   </a:t>
            </a:r>
            <a:r>
              <a:rPr lang="en-US" altLang="en-US" dirty="0"/>
              <a:t>R(B), W(B)</a:t>
            </a:r>
          </a:p>
          <a:p>
            <a:r>
              <a:rPr lang="en-US" altLang="en-US" dirty="0"/>
              <a:t>T2:	   		R(A), W(A), R(B), W(B)</a:t>
            </a:r>
          </a:p>
        </p:txBody>
      </p:sp>
    </p:spTree>
    <p:extLst>
      <p:ext uri="{BB962C8B-B14F-4D97-AF65-F5344CB8AC3E}">
        <p14:creationId xmlns:p14="http://schemas.microsoft.com/office/powerpoint/2010/main" val="1637405748"/>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342"/>
                                        </p:tgtEl>
                                        <p:attrNameLst>
                                          <p:attrName>style.visibility</p:attrName>
                                        </p:attrNameLst>
                                      </p:cBhvr>
                                      <p:to>
                                        <p:strVal val="visible"/>
                                      </p:to>
                                    </p:set>
                                    <p:animEffect transition="in" filter="dissolve">
                                      <p:cBhvr>
                                        <p:cTn id="11" dur="500"/>
                                        <p:tgtEl>
                                          <p:spTgt spid="143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34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4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2" grpId="0" animBg="1" autoUpdateAnimBg="0"/>
      <p:bldP spid="14343" grpId="0" autoUpdateAnimBg="0"/>
      <p:bldP spid="1434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8800" dirty="0"/>
              <a:t>TRANSACTIONS</a:t>
            </a:r>
          </a:p>
        </p:txBody>
      </p:sp>
    </p:spTree>
    <p:extLst>
      <p:ext uri="{BB962C8B-B14F-4D97-AF65-F5344CB8AC3E}">
        <p14:creationId xmlns:p14="http://schemas.microsoft.com/office/powerpoint/2010/main" val="197761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Anomalies with Interleaved Execution</a:t>
            </a:r>
            <a:endParaRPr lang="en-IN" dirty="0"/>
          </a:p>
        </p:txBody>
      </p:sp>
      <p:sp>
        <p:nvSpPr>
          <p:cNvPr id="5" name="Rectangle 4"/>
          <p:cNvSpPr/>
          <p:nvPr/>
        </p:nvSpPr>
        <p:spPr>
          <a:xfrm>
            <a:off x="1415155" y="2446813"/>
            <a:ext cx="5598071" cy="480131"/>
          </a:xfrm>
          <a:prstGeom prst="rect">
            <a:avLst/>
          </a:prstGeom>
        </p:spPr>
        <p:txBody>
          <a:bodyPr wrap="none">
            <a:spAutoFit/>
          </a:bodyPr>
          <a:lstStyle/>
          <a:p>
            <a:pPr marL="228600" lvl="0" indent="-228600">
              <a:lnSpc>
                <a:spcPct val="90000"/>
              </a:lnSpc>
              <a:spcBef>
                <a:spcPts val="1000"/>
              </a:spcBef>
              <a:buFont typeface="Arial" panose="020B0604020202020204" pitchFamily="34" charset="0"/>
              <a:buChar char="•"/>
            </a:pPr>
            <a:r>
              <a:rPr lang="en-US" altLang="en-US" sz="2800" dirty="0">
                <a:solidFill>
                  <a:prstClr val="black"/>
                </a:solidFill>
              </a:rPr>
              <a:t>Unrepeatable Reads (RW Conflicts):</a:t>
            </a:r>
          </a:p>
        </p:txBody>
      </p:sp>
      <p:sp>
        <p:nvSpPr>
          <p:cNvPr id="6" name="Content Placeholder 5"/>
          <p:cNvSpPr>
            <a:spLocks noGrp="1" noChangeArrowheads="1"/>
          </p:cNvSpPr>
          <p:nvPr>
            <p:ph idx="1"/>
          </p:nvPr>
        </p:nvSpPr>
        <p:spPr bwMode="auto">
          <a:xfrm>
            <a:off x="1415155" y="3150842"/>
            <a:ext cx="10515600" cy="134344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r>
              <a:rPr lang="en-US" altLang="en-US" b="1" dirty="0">
                <a:solidFill>
                  <a:schemeClr val="tx1"/>
                </a:solidFill>
              </a:rPr>
              <a:t>T1:</a:t>
            </a:r>
            <a:r>
              <a:rPr lang="en-US" altLang="en-US" dirty="0">
                <a:solidFill>
                  <a:schemeClr val="tx1"/>
                </a:solidFill>
              </a:rPr>
              <a:t>	</a:t>
            </a:r>
            <a:r>
              <a:rPr lang="en-US" altLang="en-US" dirty="0">
                <a:solidFill>
                  <a:srgbClr val="FF0000"/>
                </a:solidFill>
              </a:rPr>
              <a:t>R(A)</a:t>
            </a:r>
            <a:r>
              <a:rPr lang="en-US" altLang="en-US" dirty="0">
                <a:solidFill>
                  <a:schemeClr val="tx1"/>
                </a:solidFill>
              </a:rPr>
              <a:t>,  		     	</a:t>
            </a:r>
            <a:r>
              <a:rPr lang="en-US" altLang="en-US">
                <a:solidFill>
                  <a:schemeClr val="tx1"/>
                </a:solidFill>
              </a:rPr>
              <a:t>    </a:t>
            </a:r>
            <a:r>
              <a:rPr lang="en-US" altLang="en-US" dirty="0">
                <a:solidFill>
                  <a:schemeClr val="tx1"/>
                </a:solidFill>
              </a:rPr>
              <a:t>W(A), C</a:t>
            </a:r>
            <a:endParaRPr lang="en-US" altLang="en-US" b="1" dirty="0">
              <a:solidFill>
                <a:schemeClr val="tx1"/>
              </a:solidFill>
            </a:endParaRPr>
          </a:p>
          <a:p>
            <a:r>
              <a:rPr lang="en-US" altLang="en-US" b="1" dirty="0">
                <a:solidFill>
                  <a:schemeClr val="tx1"/>
                </a:solidFill>
              </a:rPr>
              <a:t>T2:</a:t>
            </a:r>
            <a:r>
              <a:rPr lang="en-US" altLang="en-US" dirty="0">
                <a:solidFill>
                  <a:schemeClr val="tx1"/>
                </a:solidFill>
              </a:rPr>
              <a:t>		R(A), </a:t>
            </a:r>
            <a:r>
              <a:rPr lang="en-US" altLang="en-US" dirty="0">
                <a:solidFill>
                  <a:srgbClr val="FF0000"/>
                </a:solidFill>
              </a:rPr>
              <a:t>W(A)</a:t>
            </a:r>
            <a:r>
              <a:rPr lang="en-US" altLang="en-US" dirty="0">
                <a:solidFill>
                  <a:schemeClr val="tx1"/>
                </a:solidFill>
              </a:rPr>
              <a:t>, C</a:t>
            </a:r>
          </a:p>
          <a:p>
            <a:endParaRPr lang="en-US" altLang="en-US" dirty="0">
              <a:solidFill>
                <a:schemeClr val="tx1"/>
              </a:solidFill>
            </a:endParaRPr>
          </a:p>
        </p:txBody>
      </p:sp>
    </p:spTree>
    <p:extLst>
      <p:ext uri="{BB962C8B-B14F-4D97-AF65-F5344CB8AC3E}">
        <p14:creationId xmlns:p14="http://schemas.microsoft.com/office/powerpoint/2010/main" val="3813583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vert="horz" lIns="90488" tIns="44450" rIns="90488" bIns="44450" rtlCol="0" anchor="ctr">
            <a:normAutofit/>
          </a:bodyPr>
          <a:lstStyle/>
          <a:p>
            <a:pPr eaLnBrk="1" hangingPunct="1"/>
            <a:r>
              <a:rPr lang="en-US" altLang="en-US"/>
              <a:t>Anomalies (Continued)</a:t>
            </a:r>
          </a:p>
        </p:txBody>
      </p:sp>
      <p:sp>
        <p:nvSpPr>
          <p:cNvPr id="17411" name="Rectangle 3"/>
          <p:cNvSpPr>
            <a:spLocks noGrp="1" noChangeArrowheads="1"/>
          </p:cNvSpPr>
          <p:nvPr>
            <p:ph type="body" idx="1"/>
          </p:nvPr>
        </p:nvSpPr>
        <p:spPr>
          <a:noFill/>
        </p:spPr>
        <p:txBody>
          <a:bodyPr vert="horz" lIns="90488" tIns="44450" rIns="90488" bIns="44450" rtlCol="0">
            <a:normAutofit/>
          </a:bodyPr>
          <a:lstStyle/>
          <a:p>
            <a:pPr eaLnBrk="1" hangingPunct="1"/>
            <a:r>
              <a:rPr lang="en-US" altLang="en-US" dirty="0"/>
              <a:t>Overwriting Uncommitted Data (WW Conflicts</a:t>
            </a:r>
            <a:r>
              <a:rPr lang="en-US" altLang="en-US" dirty="0" smtClean="0"/>
              <a:t>): Lost Update Problem</a:t>
            </a:r>
            <a:endParaRPr lang="en-US" altLang="en-US" dirty="0"/>
          </a:p>
          <a:p>
            <a:pPr eaLnBrk="1" hangingPunct="1"/>
            <a:r>
              <a:rPr lang="en-US" altLang="en-US" dirty="0" smtClean="0"/>
              <a:t>Involves blind write</a:t>
            </a:r>
            <a:endParaRPr lang="en-US" altLang="en-US" dirty="0"/>
          </a:p>
        </p:txBody>
      </p:sp>
      <p:sp>
        <p:nvSpPr>
          <p:cNvPr id="17412" name="Rectangle 4"/>
          <p:cNvSpPr>
            <a:spLocks noChangeArrowheads="1"/>
          </p:cNvSpPr>
          <p:nvPr/>
        </p:nvSpPr>
        <p:spPr bwMode="auto">
          <a:xfrm>
            <a:off x="1981200" y="3124200"/>
            <a:ext cx="8032750" cy="831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r>
              <a:rPr lang="en-US" altLang="en-US">
                <a:solidFill>
                  <a:schemeClr val="tx1"/>
                </a:solidFill>
              </a:rPr>
              <a:t>T1:	</a:t>
            </a:r>
            <a:r>
              <a:rPr lang="en-US" altLang="en-US">
                <a:solidFill>
                  <a:srgbClr val="FF0000"/>
                </a:solidFill>
              </a:rPr>
              <a:t>W(A)</a:t>
            </a:r>
            <a:r>
              <a:rPr lang="en-US" altLang="en-US">
                <a:solidFill>
                  <a:schemeClr val="tx1"/>
                </a:solidFill>
              </a:rPr>
              <a:t>,  		    W(B), C</a:t>
            </a:r>
          </a:p>
          <a:p>
            <a:r>
              <a:rPr lang="en-US" altLang="en-US">
                <a:solidFill>
                  <a:schemeClr val="tx1"/>
                </a:solidFill>
              </a:rPr>
              <a:t>T2:		</a:t>
            </a:r>
            <a:r>
              <a:rPr lang="en-US" altLang="en-US">
                <a:solidFill>
                  <a:srgbClr val="FF0000"/>
                </a:solidFill>
              </a:rPr>
              <a:t>W(A)</a:t>
            </a:r>
            <a:r>
              <a:rPr lang="en-US" altLang="en-US">
                <a:solidFill>
                  <a:schemeClr val="tx1"/>
                </a:solidFill>
              </a:rPr>
              <a:t>, W(B), C</a:t>
            </a:r>
          </a:p>
        </p:txBody>
      </p:sp>
    </p:spTree>
    <p:extLst>
      <p:ext uri="{BB962C8B-B14F-4D97-AF65-F5344CB8AC3E}">
        <p14:creationId xmlns:p14="http://schemas.microsoft.com/office/powerpoint/2010/main" val="194895969"/>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604"/>
            <a:ext cx="10515600" cy="1325563"/>
          </a:xfrm>
        </p:spPr>
        <p:txBody>
          <a:bodyPr/>
          <a:lstStyle/>
          <a:p>
            <a:r>
              <a:rPr lang="en-IN" dirty="0" smtClean="0"/>
              <a:t>Schedules involving Aborted Transactions</a:t>
            </a:r>
            <a:endParaRPr lang="en-IN" dirty="0"/>
          </a:p>
        </p:txBody>
      </p:sp>
      <p:pic>
        <p:nvPicPr>
          <p:cNvPr id="4" name="Content Placeholder 3"/>
          <p:cNvPicPr>
            <a:picLocks noGrp="1" noChangeAspect="1"/>
          </p:cNvPicPr>
          <p:nvPr>
            <p:ph idx="1"/>
          </p:nvPr>
        </p:nvPicPr>
        <p:blipFill>
          <a:blip r:embed="rId2"/>
          <a:stretch>
            <a:fillRect/>
          </a:stretch>
        </p:blipFill>
        <p:spPr>
          <a:xfrm>
            <a:off x="272806" y="1217967"/>
            <a:ext cx="2838450" cy="3133725"/>
          </a:xfrm>
          <a:prstGeom prst="rect">
            <a:avLst/>
          </a:prstGeom>
          <a:ln>
            <a:solidFill>
              <a:schemeClr val="accent1"/>
            </a:solidFill>
          </a:ln>
        </p:spPr>
      </p:pic>
      <p:sp>
        <p:nvSpPr>
          <p:cNvPr id="5" name="Title 1"/>
          <p:cNvSpPr txBox="1">
            <a:spLocks/>
          </p:cNvSpPr>
          <p:nvPr/>
        </p:nvSpPr>
        <p:spPr>
          <a:xfrm>
            <a:off x="3676650" y="1216734"/>
            <a:ext cx="7595382" cy="4726247"/>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IN" dirty="0"/>
              <a:t>A </a:t>
            </a:r>
            <a:r>
              <a:rPr lang="en-IN" b="1" dirty="0">
                <a:solidFill>
                  <a:srgbClr val="FF0000"/>
                </a:solidFill>
              </a:rPr>
              <a:t>recoverable schedule </a:t>
            </a:r>
            <a:r>
              <a:rPr lang="en-IN" dirty="0"/>
              <a:t>is one in which transactions commit only after (and if!) all transactions whose changes they read commit</a:t>
            </a:r>
            <a:r>
              <a:rPr lang="en-IN" dirty="0" smtClean="0"/>
              <a:t>.</a:t>
            </a:r>
          </a:p>
          <a:p>
            <a:endParaRPr lang="en-IN" dirty="0" smtClean="0"/>
          </a:p>
          <a:p>
            <a:pPr marL="571500" indent="-571500">
              <a:buFont typeface="Arial" panose="020B0604020202020204" pitchFamily="34" charset="0"/>
              <a:buChar char="•"/>
            </a:pPr>
            <a:r>
              <a:rPr lang="en-US" b="1" dirty="0"/>
              <a:t>A schedule is said to be</a:t>
            </a:r>
            <a:r>
              <a:rPr lang="en-US" b="1" dirty="0">
                <a:solidFill>
                  <a:srgbClr val="FF0000"/>
                </a:solidFill>
              </a:rPr>
              <a:t> strict </a:t>
            </a:r>
            <a:r>
              <a:rPr lang="en-US" b="1" dirty="0"/>
              <a:t>if a value written by a transaction T is not read or overwritten by other transactions until T either aborts or commits</a:t>
            </a:r>
            <a:r>
              <a:rPr lang="en-US" b="1" dirty="0" smtClean="0"/>
              <a:t>.</a:t>
            </a:r>
            <a:endParaRPr lang="en-IN" dirty="0"/>
          </a:p>
          <a:p>
            <a:r>
              <a:rPr lang="en-IN" dirty="0"/>
              <a:t> </a:t>
            </a:r>
          </a:p>
          <a:p>
            <a:pPr marL="571500" indent="-571500">
              <a:buFont typeface="Arial" panose="020B0604020202020204" pitchFamily="34" charset="0"/>
              <a:buChar char="•"/>
            </a:pPr>
            <a:r>
              <a:rPr lang="en-IN" dirty="0"/>
              <a:t>If transactions read only the changes of committed transactions, not only is the schedule recoverable, but also aborting a transaction can be accomplished without cascading the abort to other transactions. Such a schedule is said to </a:t>
            </a:r>
            <a:r>
              <a:rPr lang="en-IN" b="1" dirty="0">
                <a:solidFill>
                  <a:srgbClr val="FF0000"/>
                </a:solidFill>
              </a:rPr>
              <a:t>avoid cascading aborts</a:t>
            </a:r>
            <a:r>
              <a:rPr lang="en-IN" b="1" dirty="0" smtClean="0">
                <a:solidFill>
                  <a:srgbClr val="FF0000"/>
                </a:solidFill>
              </a:rPr>
              <a:t>.</a:t>
            </a:r>
          </a:p>
          <a:p>
            <a:endParaRPr lang="en-IN" dirty="0">
              <a:solidFill>
                <a:srgbClr val="FF0000"/>
              </a:solidFill>
            </a:endParaRPr>
          </a:p>
        </p:txBody>
      </p:sp>
    </p:spTree>
    <p:extLst>
      <p:ext uri="{BB962C8B-B14F-4D97-AF65-F5344CB8AC3E}">
        <p14:creationId xmlns:p14="http://schemas.microsoft.com/office/powerpoint/2010/main" val="1799959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Concurrency Control</a:t>
            </a:r>
          </a:p>
        </p:txBody>
      </p:sp>
      <p:sp>
        <p:nvSpPr>
          <p:cNvPr id="3" name="Content Placeholder 2"/>
          <p:cNvSpPr>
            <a:spLocks noGrp="1"/>
          </p:cNvSpPr>
          <p:nvPr>
            <p:ph idx="1"/>
          </p:nvPr>
        </p:nvSpPr>
        <p:spPr/>
        <p:txBody>
          <a:bodyPr/>
          <a:lstStyle/>
          <a:p>
            <a:r>
              <a:rPr lang="en-IN" dirty="0"/>
              <a:t>A schedule must be serializable, recoverable and actions of committed transactions must not be lost</a:t>
            </a:r>
          </a:p>
          <a:p>
            <a:r>
              <a:rPr lang="en-IN" dirty="0"/>
              <a:t>DBMS uses a locking protocol to achieve this</a:t>
            </a:r>
          </a:p>
          <a:p>
            <a:r>
              <a:rPr lang="en-IN" dirty="0"/>
              <a:t>A lock is bookkeeping object associated with each database object</a:t>
            </a:r>
          </a:p>
          <a:p>
            <a:r>
              <a:rPr lang="en-IN" dirty="0"/>
              <a:t>A locking protocol is a set of rules followed by each transaction </a:t>
            </a:r>
            <a:r>
              <a:rPr lang="en-IN"/>
              <a:t>to </a:t>
            </a:r>
            <a:r>
              <a:rPr lang="en-IN" smtClean="0"/>
              <a:t>ensure </a:t>
            </a:r>
            <a:r>
              <a:rPr lang="en-IN" dirty="0"/>
              <a:t>that the net effect of interleaved transactions is the same as executing all transactions serially.</a:t>
            </a:r>
          </a:p>
        </p:txBody>
      </p:sp>
    </p:spTree>
    <p:extLst>
      <p:ext uri="{BB962C8B-B14F-4D97-AF65-F5344CB8AC3E}">
        <p14:creationId xmlns:p14="http://schemas.microsoft.com/office/powerpoint/2010/main" val="3307313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2PL, SERIALIZABILITY AND RECOVERABILITY</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12685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altLang="en-US"/>
          </a:p>
          <a:p>
            <a:endParaRPr lang="en-US" altLang="en-US">
              <a:solidFill>
                <a:schemeClr val="tx2"/>
              </a:solidFill>
            </a:endParaRPr>
          </a:p>
        </p:txBody>
      </p:sp>
      <p:sp>
        <p:nvSpPr>
          <p:cNvPr id="16386" name="Rectangle 2"/>
          <p:cNvSpPr>
            <a:spLocks noGrp="1" noChangeArrowheads="1"/>
          </p:cNvSpPr>
          <p:nvPr>
            <p:ph type="title"/>
          </p:nvPr>
        </p:nvSpPr>
        <p:spPr>
          <a:xfrm>
            <a:off x="2667000" y="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a:t>Scheduling Transactions</a:t>
            </a:r>
          </a:p>
        </p:txBody>
      </p:sp>
      <p:sp>
        <p:nvSpPr>
          <p:cNvPr id="16387" name="Rectangle 3"/>
          <p:cNvSpPr>
            <a:spLocks noGrp="1" noChangeArrowheads="1"/>
          </p:cNvSpPr>
          <p:nvPr>
            <p:ph type="body" idx="1"/>
          </p:nvPr>
        </p:nvSpPr>
        <p:spPr>
          <a:xfrm>
            <a:off x="1524000" y="1143000"/>
            <a:ext cx="9067800" cy="6096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nSpc>
                <a:spcPct val="90000"/>
              </a:lnSpc>
            </a:pPr>
            <a:r>
              <a:rPr lang="en-US" altLang="en-US" i="1" u="sng" dirty="0">
                <a:solidFill>
                  <a:schemeClr val="accent2"/>
                </a:solidFill>
              </a:rPr>
              <a:t>Serial schedule:</a:t>
            </a:r>
            <a:r>
              <a:rPr lang="en-US" altLang="en-US" dirty="0"/>
              <a:t>  A schedule that </a:t>
            </a:r>
            <a:r>
              <a:rPr lang="en-US" altLang="en-US" dirty="0">
                <a:solidFill>
                  <a:srgbClr val="FF0000"/>
                </a:solidFill>
              </a:rPr>
              <a:t>does not interleave</a:t>
            </a:r>
            <a:r>
              <a:rPr lang="en-US" altLang="en-US" dirty="0"/>
              <a:t> the actions of different transactions.</a:t>
            </a:r>
          </a:p>
          <a:p>
            <a:pPr lvl="1">
              <a:lnSpc>
                <a:spcPct val="90000"/>
              </a:lnSpc>
            </a:pPr>
            <a:r>
              <a:rPr lang="en-US" altLang="en-US" dirty="0"/>
              <a:t>i.e., you run the transactions serially (one at a </a:t>
            </a:r>
            <a:r>
              <a:rPr lang="en-US" altLang="en-US"/>
              <a:t>time</a:t>
            </a:r>
            <a:r>
              <a:rPr lang="en-US" altLang="en-US" smtClean="0"/>
              <a:t>)</a:t>
            </a:r>
            <a:endParaRPr lang="en-US" altLang="en-US" dirty="0"/>
          </a:p>
          <a:p>
            <a:pPr>
              <a:lnSpc>
                <a:spcPct val="90000"/>
              </a:lnSpc>
            </a:pPr>
            <a:r>
              <a:rPr lang="en-US" altLang="en-US" i="1" u="sng" dirty="0">
                <a:solidFill>
                  <a:schemeClr val="accent2"/>
                </a:solidFill>
              </a:rPr>
              <a:t>Equivalent schedules</a:t>
            </a:r>
            <a:r>
              <a:rPr lang="en-US" altLang="en-US" u="sng" dirty="0">
                <a:solidFill>
                  <a:schemeClr val="accent2"/>
                </a:solidFill>
              </a:rPr>
              <a:t>:</a:t>
            </a:r>
            <a:r>
              <a:rPr lang="en-US" altLang="en-US" dirty="0">
                <a:solidFill>
                  <a:schemeClr val="accent2"/>
                </a:solidFill>
              </a:rPr>
              <a:t>  </a:t>
            </a:r>
            <a:r>
              <a:rPr lang="en-US" altLang="en-US" dirty="0"/>
              <a:t>For any database state, the effect (on the set of objects in the database) and output of executing the first schedule is identical to the effect of executing the second schedule</a:t>
            </a:r>
            <a:r>
              <a:rPr lang="en-US" altLang="en-US" dirty="0" smtClean="0"/>
              <a:t>.</a:t>
            </a:r>
            <a:endParaRPr lang="en-US" altLang="en-US" dirty="0"/>
          </a:p>
          <a:p>
            <a:pPr>
              <a:lnSpc>
                <a:spcPct val="90000"/>
              </a:lnSpc>
            </a:pPr>
            <a:r>
              <a:rPr lang="en-US" altLang="en-US" i="1" u="sng" dirty="0">
                <a:solidFill>
                  <a:schemeClr val="accent2"/>
                </a:solidFill>
              </a:rPr>
              <a:t>Serializable schedule</a:t>
            </a:r>
            <a:r>
              <a:rPr lang="en-US" altLang="en-US" dirty="0">
                <a:solidFill>
                  <a:schemeClr val="accent2"/>
                </a:solidFill>
              </a:rPr>
              <a:t>:  </a:t>
            </a:r>
            <a:r>
              <a:rPr lang="en-US" altLang="en-US" dirty="0"/>
              <a:t>A schedule that is</a:t>
            </a:r>
            <a:r>
              <a:rPr lang="en-US" altLang="en-US" dirty="0">
                <a:solidFill>
                  <a:srgbClr val="FF0000"/>
                </a:solidFill>
              </a:rPr>
              <a:t> equivalent </a:t>
            </a:r>
            <a:r>
              <a:rPr lang="en-US" altLang="en-US" dirty="0"/>
              <a:t>to some serial execution of the transactions.</a:t>
            </a:r>
          </a:p>
          <a:p>
            <a:pPr lvl="1">
              <a:lnSpc>
                <a:spcPct val="90000"/>
              </a:lnSpc>
            </a:pPr>
            <a:r>
              <a:rPr lang="en-US" altLang="en-US" dirty="0"/>
              <a:t>Intuitively: with a serializable schedule you only see things that could happen in situations where you were running transactions one-at-a-time.</a:t>
            </a:r>
          </a:p>
          <a:p>
            <a:pPr>
              <a:lnSpc>
                <a:spcPct val="90000"/>
              </a:lnSpc>
              <a:buFontTx/>
              <a:buNone/>
            </a:pPr>
            <a:endParaRPr lang="en-US" altLang="en-US" dirty="0"/>
          </a:p>
        </p:txBody>
      </p:sp>
    </p:spTree>
    <p:extLst>
      <p:ext uri="{BB962C8B-B14F-4D97-AF65-F5344CB8AC3E}">
        <p14:creationId xmlns:p14="http://schemas.microsoft.com/office/powerpoint/2010/main" val="192542588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endParaRPr lang="en-US" altLang="en-US"/>
          </a:p>
          <a:p>
            <a:endParaRPr lang="en-US" altLang="en-US">
              <a:solidFill>
                <a:schemeClr val="tx2"/>
              </a:solidFill>
            </a:endParaRPr>
          </a:p>
        </p:txBody>
      </p:sp>
      <p:sp>
        <p:nvSpPr>
          <p:cNvPr id="55298" name="Rectangle 2"/>
          <p:cNvSpPr>
            <a:spLocks noGrp="1" noChangeArrowheads="1"/>
          </p:cNvSpPr>
          <p:nvPr>
            <p:ph type="title"/>
          </p:nvPr>
        </p:nvSpPr>
        <p:spPr>
          <a:xfrm>
            <a:off x="2667000" y="0"/>
            <a:ext cx="7772400" cy="1143000"/>
          </a:xfrm>
          <a:noFill/>
          <a:ln/>
        </p:spPr>
        <p:txBody>
          <a:bodyPr vert="horz" lIns="90488" tIns="44450" rIns="90488" bIns="44450" rtlCol="0" anchor="ctr">
            <a:normAutofit/>
          </a:bodyPr>
          <a:lstStyle/>
          <a:p>
            <a:r>
              <a:rPr lang="en-US" altLang="en-US"/>
              <a:t>Locks</a:t>
            </a:r>
          </a:p>
        </p:txBody>
      </p:sp>
      <p:sp>
        <p:nvSpPr>
          <p:cNvPr id="55299" name="Rectangle 3"/>
          <p:cNvSpPr>
            <a:spLocks noGrp="1" noChangeArrowheads="1"/>
          </p:cNvSpPr>
          <p:nvPr>
            <p:ph type="body" idx="1"/>
          </p:nvPr>
        </p:nvSpPr>
        <p:spPr>
          <a:xfrm>
            <a:off x="2057400" y="914400"/>
            <a:ext cx="7772400" cy="4114800"/>
          </a:xfrm>
          <a:noFill/>
          <a:ln/>
        </p:spPr>
        <p:txBody>
          <a:bodyPr vert="horz" lIns="90488" tIns="44450" rIns="90488" bIns="44450" rtlCol="0">
            <a:normAutofit/>
          </a:bodyPr>
          <a:lstStyle/>
          <a:p>
            <a:r>
              <a:rPr lang="en-US" altLang="en-US"/>
              <a:t>We use “locks” to control access to items.</a:t>
            </a:r>
          </a:p>
          <a:p>
            <a:endParaRPr lang="en-US" altLang="en-US"/>
          </a:p>
          <a:p>
            <a:r>
              <a:rPr lang="en-US" altLang="en-US"/>
              <a:t>Shared (S) locks – multiple transactions can hold these on a particular item at the same time.</a:t>
            </a:r>
          </a:p>
          <a:p>
            <a:endParaRPr lang="en-US" altLang="en-US"/>
          </a:p>
          <a:p>
            <a:r>
              <a:rPr lang="en-US" altLang="en-US"/>
              <a:t>Exclusive (X) locks – only one of these and no other locks,  can be held on a particular item at a time.</a:t>
            </a:r>
          </a:p>
        </p:txBody>
      </p:sp>
      <p:graphicFrame>
        <p:nvGraphicFramePr>
          <p:cNvPr id="55300" name="Group 4"/>
          <p:cNvGraphicFramePr>
            <a:graphicFrameLocks noGrp="1"/>
          </p:cNvGraphicFramePr>
          <p:nvPr/>
        </p:nvGraphicFramePr>
        <p:xfrm>
          <a:off x="6477000" y="4572001"/>
          <a:ext cx="1371600" cy="1843089"/>
        </p:xfrm>
        <a:graphic>
          <a:graphicData uri="http://schemas.openxmlformats.org/drawingml/2006/table">
            <a:tbl>
              <a:tblPr/>
              <a:tblGrid>
                <a:gridCol w="457200">
                  <a:extLst>
                    <a:ext uri="{9D8B030D-6E8A-4147-A177-3AD203B41FA5}">
                      <a16:colId xmlns="" xmlns:a16="http://schemas.microsoft.com/office/drawing/2014/main" val="4290864356"/>
                    </a:ext>
                  </a:extLst>
                </a:gridCol>
                <a:gridCol w="457200">
                  <a:extLst>
                    <a:ext uri="{9D8B030D-6E8A-4147-A177-3AD203B41FA5}">
                      <a16:colId xmlns="" xmlns:a16="http://schemas.microsoft.com/office/drawing/2014/main" val="2382927492"/>
                    </a:ext>
                  </a:extLst>
                </a:gridCol>
                <a:gridCol w="457200">
                  <a:extLst>
                    <a:ext uri="{9D8B030D-6E8A-4147-A177-3AD203B41FA5}">
                      <a16:colId xmlns="" xmlns:a16="http://schemas.microsoft.com/office/drawing/2014/main" val="2833485487"/>
                    </a:ext>
                  </a:extLst>
                </a:gridCol>
              </a:tblGrid>
              <a:tr h="601663">
                <a:tc>
                  <a:txBody>
                    <a:bodyPr/>
                    <a:lstStyle>
                      <a:lvl1pPr>
                        <a:spcBef>
                          <a:spcPct val="20000"/>
                        </a:spcBef>
                        <a:defRPr sz="2000" b="1">
                          <a:solidFill>
                            <a:schemeClr val="tx1"/>
                          </a:solidFill>
                          <a:latin typeface="Tahoma" panose="020B0604030504040204" pitchFamily="34" charset="0"/>
                        </a:defRPr>
                      </a:lvl1pPr>
                      <a:lvl2pPr>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eaLnBrk="0" fontAlgn="base" hangingPunct="0">
                        <a:spcBef>
                          <a:spcPct val="20000"/>
                        </a:spcBef>
                        <a:spcAft>
                          <a:spcPct val="0"/>
                        </a:spcAft>
                        <a:defRPr sz="1600">
                          <a:solidFill>
                            <a:schemeClr val="tx1"/>
                          </a:solidFill>
                          <a:latin typeface="Tahoma" panose="020B0604030504040204" pitchFamily="34" charset="0"/>
                        </a:defRPr>
                      </a:lvl6pPr>
                      <a:lvl7pPr eaLnBrk="0" fontAlgn="base" hangingPunct="0">
                        <a:spcBef>
                          <a:spcPct val="20000"/>
                        </a:spcBef>
                        <a:spcAft>
                          <a:spcPct val="0"/>
                        </a:spcAft>
                        <a:defRPr sz="1600">
                          <a:solidFill>
                            <a:schemeClr val="tx1"/>
                          </a:solidFill>
                          <a:latin typeface="Tahoma" panose="020B0604030504040204" pitchFamily="34" charset="0"/>
                        </a:defRPr>
                      </a:lvl7pPr>
                      <a:lvl8pPr eaLnBrk="0" fontAlgn="base" hangingPunct="0">
                        <a:spcBef>
                          <a:spcPct val="20000"/>
                        </a:spcBef>
                        <a:spcAft>
                          <a:spcPct val="0"/>
                        </a:spcAft>
                        <a:defRPr sz="1600">
                          <a:solidFill>
                            <a:schemeClr val="tx1"/>
                          </a:solidFill>
                          <a:latin typeface="Tahoma" panose="020B0604030504040204" pitchFamily="34" charset="0"/>
                        </a:defRPr>
                      </a:lvl8pPr>
                      <a:lvl9pPr eaLnBrk="0" fontAlgn="base" hangingPunct="0">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000" b="1"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Tahoma" panose="020B0604030504040204" pitchFamily="34" charset="0"/>
                        </a:defRPr>
                      </a:lvl1pPr>
                      <a:lvl2pPr>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eaLnBrk="0" fontAlgn="base" hangingPunct="0">
                        <a:spcBef>
                          <a:spcPct val="20000"/>
                        </a:spcBef>
                        <a:spcAft>
                          <a:spcPct val="0"/>
                        </a:spcAft>
                        <a:defRPr sz="1600">
                          <a:solidFill>
                            <a:schemeClr val="tx1"/>
                          </a:solidFill>
                          <a:latin typeface="Tahoma" panose="020B0604030504040204" pitchFamily="34" charset="0"/>
                        </a:defRPr>
                      </a:lvl6pPr>
                      <a:lvl7pPr eaLnBrk="0" fontAlgn="base" hangingPunct="0">
                        <a:spcBef>
                          <a:spcPct val="20000"/>
                        </a:spcBef>
                        <a:spcAft>
                          <a:spcPct val="0"/>
                        </a:spcAft>
                        <a:defRPr sz="1600">
                          <a:solidFill>
                            <a:schemeClr val="tx1"/>
                          </a:solidFill>
                          <a:latin typeface="Tahoma" panose="020B0604030504040204" pitchFamily="34" charset="0"/>
                        </a:defRPr>
                      </a:lvl7pPr>
                      <a:lvl8pPr eaLnBrk="0" fontAlgn="base" hangingPunct="0">
                        <a:spcBef>
                          <a:spcPct val="20000"/>
                        </a:spcBef>
                        <a:spcAft>
                          <a:spcPct val="0"/>
                        </a:spcAft>
                        <a:defRPr sz="1600">
                          <a:solidFill>
                            <a:schemeClr val="tx1"/>
                          </a:solidFill>
                          <a:latin typeface="Tahoma" panose="020B0604030504040204" pitchFamily="34" charset="0"/>
                        </a:defRPr>
                      </a:lvl8pPr>
                      <a:lvl9pPr eaLnBrk="0" fontAlgn="base" hangingPunct="0">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Tahoma" panose="020B0604030504040204" pitchFamily="34" charset="0"/>
                        </a:defRPr>
                      </a:lvl1pPr>
                      <a:lvl2pPr>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eaLnBrk="0" fontAlgn="base" hangingPunct="0">
                        <a:spcBef>
                          <a:spcPct val="20000"/>
                        </a:spcBef>
                        <a:spcAft>
                          <a:spcPct val="0"/>
                        </a:spcAft>
                        <a:defRPr sz="1600">
                          <a:solidFill>
                            <a:schemeClr val="tx1"/>
                          </a:solidFill>
                          <a:latin typeface="Tahoma" panose="020B0604030504040204" pitchFamily="34" charset="0"/>
                        </a:defRPr>
                      </a:lvl6pPr>
                      <a:lvl7pPr eaLnBrk="0" fontAlgn="base" hangingPunct="0">
                        <a:spcBef>
                          <a:spcPct val="20000"/>
                        </a:spcBef>
                        <a:spcAft>
                          <a:spcPct val="0"/>
                        </a:spcAft>
                        <a:defRPr sz="1600">
                          <a:solidFill>
                            <a:schemeClr val="tx1"/>
                          </a:solidFill>
                          <a:latin typeface="Tahoma" panose="020B0604030504040204" pitchFamily="34" charset="0"/>
                        </a:defRPr>
                      </a:lvl7pPr>
                      <a:lvl8pPr eaLnBrk="0" fontAlgn="base" hangingPunct="0">
                        <a:spcBef>
                          <a:spcPct val="20000"/>
                        </a:spcBef>
                        <a:spcAft>
                          <a:spcPct val="0"/>
                        </a:spcAft>
                        <a:defRPr sz="1600">
                          <a:solidFill>
                            <a:schemeClr val="tx1"/>
                          </a:solidFill>
                          <a:latin typeface="Tahoma" panose="020B0604030504040204" pitchFamily="34" charset="0"/>
                        </a:defRPr>
                      </a:lvl8pPr>
                      <a:lvl9pPr eaLnBrk="0" fontAlgn="base" hangingPunct="0">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3236040505"/>
                  </a:ext>
                </a:extLst>
              </a:tr>
              <a:tr h="639763">
                <a:tc>
                  <a:txBody>
                    <a:bodyPr/>
                    <a:lstStyle>
                      <a:lvl1pPr>
                        <a:spcBef>
                          <a:spcPct val="20000"/>
                        </a:spcBef>
                        <a:defRPr sz="2000" b="1">
                          <a:solidFill>
                            <a:schemeClr val="tx1"/>
                          </a:solidFill>
                          <a:latin typeface="Tahoma" panose="020B0604030504040204" pitchFamily="34" charset="0"/>
                        </a:defRPr>
                      </a:lvl1pPr>
                      <a:lvl2pPr>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eaLnBrk="0" fontAlgn="base" hangingPunct="0">
                        <a:spcBef>
                          <a:spcPct val="20000"/>
                        </a:spcBef>
                        <a:spcAft>
                          <a:spcPct val="0"/>
                        </a:spcAft>
                        <a:defRPr sz="1600">
                          <a:solidFill>
                            <a:schemeClr val="tx1"/>
                          </a:solidFill>
                          <a:latin typeface="Tahoma" panose="020B0604030504040204" pitchFamily="34" charset="0"/>
                        </a:defRPr>
                      </a:lvl6pPr>
                      <a:lvl7pPr eaLnBrk="0" fontAlgn="base" hangingPunct="0">
                        <a:spcBef>
                          <a:spcPct val="20000"/>
                        </a:spcBef>
                        <a:spcAft>
                          <a:spcPct val="0"/>
                        </a:spcAft>
                        <a:defRPr sz="1600">
                          <a:solidFill>
                            <a:schemeClr val="tx1"/>
                          </a:solidFill>
                          <a:latin typeface="Tahoma" panose="020B0604030504040204" pitchFamily="34" charset="0"/>
                        </a:defRPr>
                      </a:lvl7pPr>
                      <a:lvl8pPr eaLnBrk="0" fontAlgn="base" hangingPunct="0">
                        <a:spcBef>
                          <a:spcPct val="20000"/>
                        </a:spcBef>
                        <a:spcAft>
                          <a:spcPct val="0"/>
                        </a:spcAft>
                        <a:defRPr sz="1600">
                          <a:solidFill>
                            <a:schemeClr val="tx1"/>
                          </a:solidFill>
                          <a:latin typeface="Tahoma" panose="020B0604030504040204" pitchFamily="34" charset="0"/>
                        </a:defRPr>
                      </a:lvl8pPr>
                      <a:lvl9pPr eaLnBrk="0" fontAlgn="base" hangingPunct="0">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Tahoma" panose="020B0604030504040204" pitchFamily="34" charset="0"/>
                        </a:defRPr>
                      </a:lvl1pPr>
                      <a:lvl2pPr>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eaLnBrk="0" fontAlgn="base" hangingPunct="0">
                        <a:spcBef>
                          <a:spcPct val="20000"/>
                        </a:spcBef>
                        <a:spcAft>
                          <a:spcPct val="0"/>
                        </a:spcAft>
                        <a:defRPr sz="1600">
                          <a:solidFill>
                            <a:schemeClr val="tx1"/>
                          </a:solidFill>
                          <a:latin typeface="Tahoma" panose="020B0604030504040204" pitchFamily="34" charset="0"/>
                        </a:defRPr>
                      </a:lvl6pPr>
                      <a:lvl7pPr eaLnBrk="0" fontAlgn="base" hangingPunct="0">
                        <a:spcBef>
                          <a:spcPct val="20000"/>
                        </a:spcBef>
                        <a:spcAft>
                          <a:spcPct val="0"/>
                        </a:spcAft>
                        <a:defRPr sz="1600">
                          <a:solidFill>
                            <a:schemeClr val="tx1"/>
                          </a:solidFill>
                          <a:latin typeface="Tahoma" panose="020B0604030504040204" pitchFamily="34" charset="0"/>
                        </a:defRPr>
                      </a:lvl7pPr>
                      <a:lvl8pPr eaLnBrk="0" fontAlgn="base" hangingPunct="0">
                        <a:spcBef>
                          <a:spcPct val="20000"/>
                        </a:spcBef>
                        <a:spcAft>
                          <a:spcPct val="0"/>
                        </a:spcAft>
                        <a:defRPr sz="1600">
                          <a:solidFill>
                            <a:schemeClr val="tx1"/>
                          </a:solidFill>
                          <a:latin typeface="Tahoma" panose="020B0604030504040204" pitchFamily="34" charset="0"/>
                        </a:defRPr>
                      </a:lvl8pPr>
                      <a:lvl9pPr eaLnBrk="0" fontAlgn="base" hangingPunct="0">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3200" b="1" i="0" u="none" strike="noStrike" cap="none" normalizeH="0" baseline="0">
                          <a:ln>
                            <a:noFill/>
                          </a:ln>
                          <a:solidFill>
                            <a:schemeClr val="tx1"/>
                          </a:solidFill>
                          <a:effectLst/>
                          <a:latin typeface="Tahoma" panose="020B0604030504040204" pitchFamily="34" charset="0"/>
                          <a:sym typeface="Symbol" panose="05050102010706020507" pitchFamily="18" charset="2"/>
                        </a:rPr>
                        <a:t></a:t>
                      </a:r>
                      <a:endParaRPr kumimoji="0" lang="en-US" altLang="en-US" sz="3200" b="1"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Tahoma" panose="020B0604030504040204" pitchFamily="34" charset="0"/>
                        </a:defRPr>
                      </a:lvl1pPr>
                      <a:lvl2pPr>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eaLnBrk="0" fontAlgn="base" hangingPunct="0">
                        <a:spcBef>
                          <a:spcPct val="20000"/>
                        </a:spcBef>
                        <a:spcAft>
                          <a:spcPct val="0"/>
                        </a:spcAft>
                        <a:defRPr sz="1600">
                          <a:solidFill>
                            <a:schemeClr val="tx1"/>
                          </a:solidFill>
                          <a:latin typeface="Tahoma" panose="020B0604030504040204" pitchFamily="34" charset="0"/>
                        </a:defRPr>
                      </a:lvl6pPr>
                      <a:lvl7pPr eaLnBrk="0" fontAlgn="base" hangingPunct="0">
                        <a:spcBef>
                          <a:spcPct val="20000"/>
                        </a:spcBef>
                        <a:spcAft>
                          <a:spcPct val="0"/>
                        </a:spcAft>
                        <a:defRPr sz="1600">
                          <a:solidFill>
                            <a:schemeClr val="tx1"/>
                          </a:solidFill>
                          <a:latin typeface="Tahoma" panose="020B0604030504040204" pitchFamily="34" charset="0"/>
                        </a:defRPr>
                      </a:lvl7pPr>
                      <a:lvl8pPr eaLnBrk="0" fontAlgn="base" hangingPunct="0">
                        <a:spcBef>
                          <a:spcPct val="20000"/>
                        </a:spcBef>
                        <a:spcAft>
                          <a:spcPct val="0"/>
                        </a:spcAft>
                        <a:defRPr sz="1600">
                          <a:solidFill>
                            <a:schemeClr val="tx1"/>
                          </a:solidFill>
                          <a:latin typeface="Tahoma" panose="020B0604030504040204" pitchFamily="34" charset="0"/>
                        </a:defRPr>
                      </a:lvl8pPr>
                      <a:lvl9pPr eaLnBrk="0" fontAlgn="base" hangingPunct="0">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3464347529"/>
                  </a:ext>
                </a:extLst>
              </a:tr>
              <a:tr h="601663">
                <a:tc>
                  <a:txBody>
                    <a:bodyPr/>
                    <a:lstStyle>
                      <a:lvl1pPr>
                        <a:spcBef>
                          <a:spcPct val="20000"/>
                        </a:spcBef>
                        <a:defRPr sz="2000" b="1">
                          <a:solidFill>
                            <a:schemeClr val="tx1"/>
                          </a:solidFill>
                          <a:latin typeface="Tahoma" panose="020B0604030504040204" pitchFamily="34" charset="0"/>
                        </a:defRPr>
                      </a:lvl1pPr>
                      <a:lvl2pPr>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eaLnBrk="0" fontAlgn="base" hangingPunct="0">
                        <a:spcBef>
                          <a:spcPct val="20000"/>
                        </a:spcBef>
                        <a:spcAft>
                          <a:spcPct val="0"/>
                        </a:spcAft>
                        <a:defRPr sz="1600">
                          <a:solidFill>
                            <a:schemeClr val="tx1"/>
                          </a:solidFill>
                          <a:latin typeface="Tahoma" panose="020B0604030504040204" pitchFamily="34" charset="0"/>
                        </a:defRPr>
                      </a:lvl6pPr>
                      <a:lvl7pPr eaLnBrk="0" fontAlgn="base" hangingPunct="0">
                        <a:spcBef>
                          <a:spcPct val="20000"/>
                        </a:spcBef>
                        <a:spcAft>
                          <a:spcPct val="0"/>
                        </a:spcAft>
                        <a:defRPr sz="1600">
                          <a:solidFill>
                            <a:schemeClr val="tx1"/>
                          </a:solidFill>
                          <a:latin typeface="Tahoma" panose="020B0604030504040204" pitchFamily="34" charset="0"/>
                        </a:defRPr>
                      </a:lvl7pPr>
                      <a:lvl8pPr eaLnBrk="0" fontAlgn="base" hangingPunct="0">
                        <a:spcBef>
                          <a:spcPct val="20000"/>
                        </a:spcBef>
                        <a:spcAft>
                          <a:spcPct val="0"/>
                        </a:spcAft>
                        <a:defRPr sz="1600">
                          <a:solidFill>
                            <a:schemeClr val="tx1"/>
                          </a:solidFill>
                          <a:latin typeface="Tahoma" panose="020B0604030504040204" pitchFamily="34" charset="0"/>
                        </a:defRPr>
                      </a:lvl8pPr>
                      <a:lvl9pPr eaLnBrk="0" fontAlgn="base" hangingPunct="0">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Tahoma" panose="020B0604030504040204" pitchFamily="34" charset="0"/>
                        </a:defRPr>
                      </a:lvl1pPr>
                      <a:lvl2pPr>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eaLnBrk="0" fontAlgn="base" hangingPunct="0">
                        <a:spcBef>
                          <a:spcPct val="20000"/>
                        </a:spcBef>
                        <a:spcAft>
                          <a:spcPct val="0"/>
                        </a:spcAft>
                        <a:defRPr sz="1600">
                          <a:solidFill>
                            <a:schemeClr val="tx1"/>
                          </a:solidFill>
                          <a:latin typeface="Tahoma" panose="020B0604030504040204" pitchFamily="34" charset="0"/>
                        </a:defRPr>
                      </a:lvl6pPr>
                      <a:lvl7pPr eaLnBrk="0" fontAlgn="base" hangingPunct="0">
                        <a:spcBef>
                          <a:spcPct val="20000"/>
                        </a:spcBef>
                        <a:spcAft>
                          <a:spcPct val="0"/>
                        </a:spcAft>
                        <a:defRPr sz="1600">
                          <a:solidFill>
                            <a:schemeClr val="tx1"/>
                          </a:solidFill>
                          <a:latin typeface="Tahoma" panose="020B0604030504040204" pitchFamily="34" charset="0"/>
                        </a:defRPr>
                      </a:lvl7pPr>
                      <a:lvl8pPr eaLnBrk="0" fontAlgn="base" hangingPunct="0">
                        <a:spcBef>
                          <a:spcPct val="20000"/>
                        </a:spcBef>
                        <a:spcAft>
                          <a:spcPct val="0"/>
                        </a:spcAft>
                        <a:defRPr sz="1600">
                          <a:solidFill>
                            <a:schemeClr val="tx1"/>
                          </a:solidFill>
                          <a:latin typeface="Tahoma" panose="020B0604030504040204" pitchFamily="34" charset="0"/>
                        </a:defRPr>
                      </a:lvl8pPr>
                      <a:lvl9pPr eaLnBrk="0" fontAlgn="base" hangingPunct="0">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Tahoma" panose="020B0604030504040204" pitchFamily="34" charset="0"/>
                        </a:defRPr>
                      </a:lvl1pPr>
                      <a:lvl2pPr>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eaLnBrk="0" fontAlgn="base" hangingPunct="0">
                        <a:spcBef>
                          <a:spcPct val="20000"/>
                        </a:spcBef>
                        <a:spcAft>
                          <a:spcPct val="0"/>
                        </a:spcAft>
                        <a:defRPr sz="1600">
                          <a:solidFill>
                            <a:schemeClr val="tx1"/>
                          </a:solidFill>
                          <a:latin typeface="Tahoma" panose="020B0604030504040204" pitchFamily="34" charset="0"/>
                        </a:defRPr>
                      </a:lvl6pPr>
                      <a:lvl7pPr eaLnBrk="0" fontAlgn="base" hangingPunct="0">
                        <a:spcBef>
                          <a:spcPct val="20000"/>
                        </a:spcBef>
                        <a:spcAft>
                          <a:spcPct val="0"/>
                        </a:spcAft>
                        <a:defRPr sz="1600">
                          <a:solidFill>
                            <a:schemeClr val="tx1"/>
                          </a:solidFill>
                          <a:latin typeface="Tahoma" panose="020B0604030504040204" pitchFamily="34" charset="0"/>
                        </a:defRPr>
                      </a:lvl7pPr>
                      <a:lvl8pPr eaLnBrk="0" fontAlgn="base" hangingPunct="0">
                        <a:spcBef>
                          <a:spcPct val="20000"/>
                        </a:spcBef>
                        <a:spcAft>
                          <a:spcPct val="0"/>
                        </a:spcAft>
                        <a:defRPr sz="1600">
                          <a:solidFill>
                            <a:schemeClr val="tx1"/>
                          </a:solidFill>
                          <a:latin typeface="Tahoma" panose="020B0604030504040204" pitchFamily="34" charset="0"/>
                        </a:defRPr>
                      </a:lvl8pPr>
                      <a:lvl9pPr eaLnBrk="0" fontAlgn="base" hangingPunct="0">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3202886072"/>
                  </a:ext>
                </a:extLst>
              </a:tr>
            </a:tbl>
          </a:graphicData>
        </a:graphic>
      </p:graphicFrame>
      <p:sp>
        <p:nvSpPr>
          <p:cNvPr id="55318" name="Text Box 22"/>
          <p:cNvSpPr txBox="1">
            <a:spLocks noChangeArrowheads="1"/>
          </p:cNvSpPr>
          <p:nvPr/>
        </p:nvSpPr>
        <p:spPr bwMode="auto">
          <a:xfrm>
            <a:off x="4419601" y="4814888"/>
            <a:ext cx="14360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Lock</a:t>
            </a:r>
          </a:p>
          <a:p>
            <a:r>
              <a:rPr lang="en-US" altLang="en-US"/>
              <a:t>Compatibility</a:t>
            </a:r>
          </a:p>
          <a:p>
            <a:r>
              <a:rPr lang="en-US" altLang="en-US"/>
              <a:t>Matrix</a:t>
            </a:r>
          </a:p>
        </p:txBody>
      </p:sp>
    </p:spTree>
    <p:extLst>
      <p:ext uri="{BB962C8B-B14F-4D97-AF65-F5344CB8AC3E}">
        <p14:creationId xmlns:p14="http://schemas.microsoft.com/office/powerpoint/2010/main" val="24203929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dissolve">
                                      <p:cBhvr>
                                        <p:cTn id="7" dur="500"/>
                                        <p:tgtEl>
                                          <p:spTgt spid="553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318"/>
                                        </p:tgtEl>
                                        <p:attrNameLst>
                                          <p:attrName>style.visibility</p:attrName>
                                        </p:attrNameLst>
                                      </p:cBhvr>
                                      <p:to>
                                        <p:strVal val="visible"/>
                                      </p:to>
                                    </p:set>
                                    <p:animEffect transition="in" filter="dissolve">
                                      <p:cBhvr>
                                        <p:cTn id="10" dur="500"/>
                                        <p:tgtEl>
                                          <p:spTgt spid="55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22300" y="365125"/>
            <a:ext cx="10256703" cy="5910425"/>
          </a:xfrm>
          <a:prstGeom prst="rect">
            <a:avLst/>
          </a:prstGeom>
        </p:spPr>
      </p:pic>
    </p:spTree>
    <p:extLst>
      <p:ext uri="{BB962C8B-B14F-4D97-AF65-F5344CB8AC3E}">
        <p14:creationId xmlns:p14="http://schemas.microsoft.com/office/powerpoint/2010/main" val="495992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94881"/>
            <a:ext cx="10019723" cy="5782082"/>
          </a:xfrm>
          <a:prstGeom prst="rect">
            <a:avLst/>
          </a:prstGeom>
        </p:spPr>
      </p:pic>
    </p:spTree>
    <p:extLst>
      <p:ext uri="{BB962C8B-B14F-4D97-AF65-F5344CB8AC3E}">
        <p14:creationId xmlns:p14="http://schemas.microsoft.com/office/powerpoint/2010/main" val="1650813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717550" y="792373"/>
            <a:ext cx="10756900" cy="5806692"/>
          </a:xfrm>
          <a:prstGeom prst="rect">
            <a:avLst/>
          </a:prstGeom>
        </p:spPr>
      </p:pic>
    </p:spTree>
    <p:extLst>
      <p:ext uri="{BB962C8B-B14F-4D97-AF65-F5344CB8AC3E}">
        <p14:creationId xmlns:p14="http://schemas.microsoft.com/office/powerpoint/2010/main" val="3476094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ltLang="en-US" dirty="0"/>
              <a:t>Transactions and Concurrent Execution </a:t>
            </a:r>
          </a:p>
        </p:txBody>
      </p:sp>
      <p:sp>
        <p:nvSpPr>
          <p:cNvPr id="7171" name="Rectangle 5"/>
          <p:cNvSpPr>
            <a:spLocks noGrp="1" noChangeArrowheads="1"/>
          </p:cNvSpPr>
          <p:nvPr>
            <p:ph type="body" idx="1"/>
          </p:nvPr>
        </p:nvSpPr>
        <p:spPr/>
        <p:txBody>
          <a:bodyPr/>
          <a:lstStyle/>
          <a:p>
            <a:pPr eaLnBrk="1" hangingPunct="1"/>
            <a:r>
              <a:rPr lang="en-US" altLang="en-US" sz="2400"/>
              <a:t>Transaction (</a:t>
            </a:r>
            <a:r>
              <a:rPr lang="en-US" altLang="en-US" sz="2400">
                <a:solidFill>
                  <a:schemeClr val="accent2"/>
                </a:solidFill>
              </a:rPr>
              <a:t>“xact”</a:t>
            </a:r>
            <a:r>
              <a:rPr lang="en-US" altLang="en-US" sz="2400"/>
              <a:t>)- </a:t>
            </a:r>
            <a:r>
              <a:rPr lang="en-US" altLang="en-US" sz="2400" dirty="0"/>
              <a:t>DBMS’s abstract view of a user program (or activity): </a:t>
            </a:r>
          </a:p>
          <a:p>
            <a:pPr lvl="1" eaLnBrk="1" hangingPunct="1"/>
            <a:r>
              <a:rPr lang="en-US" altLang="en-US" sz="2000" dirty="0"/>
              <a:t>A sequence of </a:t>
            </a:r>
            <a:r>
              <a:rPr lang="en-US" altLang="en-US" sz="2000" dirty="0">
                <a:solidFill>
                  <a:schemeClr val="accent2"/>
                </a:solidFill>
              </a:rPr>
              <a:t>reads</a:t>
            </a:r>
            <a:r>
              <a:rPr lang="en-US" altLang="en-US" sz="2000" dirty="0"/>
              <a:t> and </a:t>
            </a:r>
            <a:r>
              <a:rPr lang="en-US" altLang="en-US" sz="2000" dirty="0">
                <a:solidFill>
                  <a:schemeClr val="accent2"/>
                </a:solidFill>
              </a:rPr>
              <a:t>writes </a:t>
            </a:r>
            <a:r>
              <a:rPr lang="en-US" altLang="en-US" sz="2000" dirty="0"/>
              <a:t>of database objects.</a:t>
            </a:r>
          </a:p>
          <a:p>
            <a:pPr lvl="1" eaLnBrk="1" hangingPunct="1"/>
            <a:r>
              <a:rPr lang="en-US" altLang="en-US" sz="2000" dirty="0"/>
              <a:t>Unit of work that must </a:t>
            </a:r>
            <a:r>
              <a:rPr lang="en-US" altLang="en-US" sz="2000" dirty="0">
                <a:solidFill>
                  <a:schemeClr val="accent2"/>
                </a:solidFill>
              </a:rPr>
              <a:t>commit </a:t>
            </a:r>
            <a:r>
              <a:rPr lang="en-US" altLang="en-US" sz="2000" dirty="0"/>
              <a:t>or </a:t>
            </a:r>
            <a:r>
              <a:rPr lang="en-US" altLang="en-US" sz="2000" dirty="0">
                <a:solidFill>
                  <a:schemeClr val="accent2"/>
                </a:solidFill>
              </a:rPr>
              <a:t>abort </a:t>
            </a:r>
            <a:r>
              <a:rPr lang="en-US" altLang="en-US" sz="2000" dirty="0"/>
              <a:t>as an </a:t>
            </a:r>
            <a:r>
              <a:rPr lang="en-US" altLang="en-US" sz="2000" dirty="0">
                <a:solidFill>
                  <a:schemeClr val="accent2"/>
                </a:solidFill>
              </a:rPr>
              <a:t>atomic unit</a:t>
            </a:r>
            <a:endParaRPr lang="en-US" altLang="en-US" sz="2000" dirty="0"/>
          </a:p>
          <a:p>
            <a:pPr eaLnBrk="1" hangingPunct="1"/>
            <a:r>
              <a:rPr lang="en-US" altLang="en-US" sz="2400" dirty="0"/>
              <a:t>Transaction Manager controls the execution of transactions.</a:t>
            </a:r>
          </a:p>
          <a:p>
            <a:pPr eaLnBrk="1" hangingPunct="1"/>
            <a:r>
              <a:rPr lang="en-US" altLang="en-US" sz="2400" dirty="0"/>
              <a:t>User’s program logic is invisible to DBMS!</a:t>
            </a:r>
          </a:p>
          <a:p>
            <a:pPr lvl="1" eaLnBrk="1" hangingPunct="1"/>
            <a:r>
              <a:rPr lang="en-US" altLang="en-US" sz="2000" dirty="0"/>
              <a:t>Arbitrary computation possible on data fetched from the DB</a:t>
            </a:r>
          </a:p>
          <a:p>
            <a:pPr lvl="1" eaLnBrk="1" hangingPunct="1"/>
            <a:r>
              <a:rPr lang="en-US" altLang="en-US" sz="2000" dirty="0"/>
              <a:t>The DBMS only sees data read/written from/to the DB.</a:t>
            </a:r>
          </a:p>
          <a:p>
            <a:pPr lvl="1" eaLnBrk="1" hangingPunct="1"/>
            <a:endParaRPr lang="en-US" altLang="en-US" sz="2000" dirty="0"/>
          </a:p>
          <a:p>
            <a:pPr eaLnBrk="1" hangingPunct="1"/>
            <a:r>
              <a:rPr lang="en-US" altLang="en-US" sz="2400" dirty="0"/>
              <a:t>Challenge: provide atomic transactions to concurrent users!</a:t>
            </a:r>
          </a:p>
          <a:p>
            <a:pPr lvl="1" eaLnBrk="1" hangingPunct="1"/>
            <a:r>
              <a:rPr lang="en-US" altLang="en-US" sz="2000" dirty="0"/>
              <a:t>Given only the read/write interface.</a:t>
            </a:r>
          </a:p>
        </p:txBody>
      </p:sp>
    </p:spTree>
    <p:extLst>
      <p:ext uri="{BB962C8B-B14F-4D97-AF65-F5344CB8AC3E}">
        <p14:creationId xmlns:p14="http://schemas.microsoft.com/office/powerpoint/2010/main" val="1237302184"/>
      </p:ext>
    </p:extLst>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473753"/>
            <a:ext cx="10373139" cy="5830420"/>
          </a:xfrm>
          <a:prstGeom prst="rect">
            <a:avLst/>
          </a:prstGeom>
        </p:spPr>
      </p:pic>
    </p:spTree>
    <p:extLst>
      <p:ext uri="{BB962C8B-B14F-4D97-AF65-F5344CB8AC3E}">
        <p14:creationId xmlns:p14="http://schemas.microsoft.com/office/powerpoint/2010/main" val="2969472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667000" y="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dirty="0"/>
              <a:t>Lock-Based Concurrency Control</a:t>
            </a:r>
          </a:p>
        </p:txBody>
      </p:sp>
      <p:sp>
        <p:nvSpPr>
          <p:cNvPr id="22531" name="Rectangle 3"/>
          <p:cNvSpPr>
            <a:spLocks noGrp="1" noChangeArrowheads="1"/>
          </p:cNvSpPr>
          <p:nvPr>
            <p:ph type="body" idx="1"/>
          </p:nvPr>
        </p:nvSpPr>
        <p:spPr>
          <a:xfrm>
            <a:off x="1600200" y="1219200"/>
            <a:ext cx="8991600" cy="51816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000" dirty="0"/>
              <a:t>Here’s a simple way to allow concurrency but avoid the anomalies just described…</a:t>
            </a:r>
          </a:p>
          <a:p>
            <a:r>
              <a:rPr lang="en-US" altLang="en-US" sz="2000" i="1" u="sng" dirty="0">
                <a:solidFill>
                  <a:schemeClr val="accent2"/>
                </a:solidFill>
              </a:rPr>
              <a:t>Strict Two-phase Locking (Strict 2PL) Protocol</a:t>
            </a:r>
            <a:r>
              <a:rPr lang="en-US" altLang="en-US" sz="2000" dirty="0"/>
              <a:t>:</a:t>
            </a:r>
          </a:p>
          <a:p>
            <a:pPr lvl="1">
              <a:buSzPct val="75000"/>
            </a:pPr>
            <a:r>
              <a:rPr lang="en-US" altLang="en-US" sz="2000" dirty="0"/>
              <a:t>Each transaction must obtain an </a:t>
            </a:r>
            <a:r>
              <a:rPr lang="en-US" altLang="en-US" sz="2000" dirty="0">
                <a:solidFill>
                  <a:schemeClr val="accent2"/>
                </a:solidFill>
              </a:rPr>
              <a:t>S (</a:t>
            </a:r>
            <a:r>
              <a:rPr lang="en-US" altLang="en-US" sz="2000" i="1" dirty="0">
                <a:solidFill>
                  <a:schemeClr val="accent2"/>
                </a:solidFill>
              </a:rPr>
              <a:t>shared</a:t>
            </a:r>
            <a:r>
              <a:rPr lang="en-US" altLang="en-US" sz="2000" dirty="0">
                <a:solidFill>
                  <a:schemeClr val="accent2"/>
                </a:solidFill>
              </a:rPr>
              <a:t>) lock </a:t>
            </a:r>
            <a:r>
              <a:rPr lang="en-US" altLang="en-US" sz="2000" dirty="0"/>
              <a:t>on object before reading, and an </a:t>
            </a:r>
            <a:r>
              <a:rPr lang="en-US" altLang="en-US" sz="2000" dirty="0">
                <a:solidFill>
                  <a:schemeClr val="accent2"/>
                </a:solidFill>
              </a:rPr>
              <a:t>X (</a:t>
            </a:r>
            <a:r>
              <a:rPr lang="en-US" altLang="en-US" sz="2000" i="1" dirty="0">
                <a:solidFill>
                  <a:schemeClr val="accent2"/>
                </a:solidFill>
              </a:rPr>
              <a:t>exclusive</a:t>
            </a:r>
            <a:r>
              <a:rPr lang="en-US" altLang="en-US" sz="2000" dirty="0">
                <a:solidFill>
                  <a:schemeClr val="accent2"/>
                </a:solidFill>
              </a:rPr>
              <a:t>) lock </a:t>
            </a:r>
            <a:r>
              <a:rPr lang="en-US" altLang="en-US" sz="2000" dirty="0"/>
              <a:t>on object before writing.</a:t>
            </a:r>
          </a:p>
          <a:p>
            <a:pPr lvl="1">
              <a:buSzPct val="75000"/>
            </a:pPr>
            <a:r>
              <a:rPr lang="en-US" altLang="en-US" sz="2000" dirty="0"/>
              <a:t>System can obtain these locks </a:t>
            </a:r>
            <a:r>
              <a:rPr lang="en-US" altLang="en-US" sz="2000" i="1" dirty="0"/>
              <a:t>automatically</a:t>
            </a:r>
            <a:endParaRPr lang="en-US" altLang="en-US" sz="2000" dirty="0"/>
          </a:p>
          <a:p>
            <a:pPr lvl="1">
              <a:buSzPct val="75000"/>
            </a:pPr>
            <a:r>
              <a:rPr lang="en-US" altLang="en-US" sz="2000" dirty="0"/>
              <a:t>Lock rules:</a:t>
            </a:r>
          </a:p>
          <a:p>
            <a:pPr lvl="2">
              <a:buSzPct val="75000"/>
            </a:pPr>
            <a:r>
              <a:rPr lang="en-US" altLang="en-US" sz="1800" dirty="0"/>
              <a:t>If an transaction holds an X lock on an object, no other transaction can acquire a lock   (S or X) on that object</a:t>
            </a:r>
          </a:p>
          <a:p>
            <a:pPr lvl="2">
              <a:buSzPct val="75000"/>
            </a:pPr>
            <a:r>
              <a:rPr lang="en-US" altLang="en-US" sz="1800" dirty="0"/>
              <a:t>If an transaction holds an S lock, no other transaction can get an X lock on that object.</a:t>
            </a:r>
          </a:p>
          <a:p>
            <a:pPr lvl="2">
              <a:buSzPct val="75000"/>
            </a:pPr>
            <a:r>
              <a:rPr lang="en-US" altLang="en-US" sz="1800" dirty="0" smtClean="0"/>
              <a:t>All </a:t>
            </a:r>
            <a:r>
              <a:rPr lang="en-US" altLang="en-US" sz="1800" dirty="0"/>
              <a:t>locks held by a transaction are released when the transaction completes</a:t>
            </a:r>
          </a:p>
          <a:p>
            <a:r>
              <a:rPr lang="en-US" altLang="en-US" sz="2000" dirty="0"/>
              <a:t>Strict 2PL allows only serializable </a:t>
            </a:r>
            <a:r>
              <a:rPr lang="en-US" altLang="en-US" sz="2000" dirty="0" smtClean="0"/>
              <a:t>and recoverable schedules</a:t>
            </a:r>
            <a:r>
              <a:rPr lang="en-US" altLang="en-US" sz="2000" dirty="0"/>
              <a:t>.</a:t>
            </a:r>
          </a:p>
        </p:txBody>
      </p:sp>
    </p:spTree>
    <p:extLst>
      <p:ext uri="{BB962C8B-B14F-4D97-AF65-F5344CB8AC3E}">
        <p14:creationId xmlns:p14="http://schemas.microsoft.com/office/powerpoint/2010/main" val="36717629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7201" y="1134097"/>
            <a:ext cx="2809875" cy="3543300"/>
          </a:xfrm>
          <a:prstGeom prst="rect">
            <a:avLst/>
          </a:prstGeom>
          <a:ln w="19050">
            <a:solidFill>
              <a:schemeClr val="accent1"/>
            </a:solidFill>
          </a:ln>
        </p:spPr>
      </p:pic>
      <p:graphicFrame>
        <p:nvGraphicFramePr>
          <p:cNvPr id="6" name="Content Placeholder 3"/>
          <p:cNvGraphicFramePr>
            <a:graphicFrameLocks noGrp="1"/>
          </p:cNvGraphicFramePr>
          <p:nvPr>
            <p:ph idx="1"/>
            <p:extLst>
              <p:ext uri="{D42A27DB-BD31-4B8C-83A1-F6EECF244321}">
                <p14:modId xmlns:p14="http://schemas.microsoft.com/office/powerpoint/2010/main" val="2706337302"/>
              </p:ext>
            </p:extLst>
          </p:nvPr>
        </p:nvGraphicFramePr>
        <p:xfrm>
          <a:off x="7807569" y="1134097"/>
          <a:ext cx="3137096" cy="5191760"/>
        </p:xfrm>
        <a:graphic>
          <a:graphicData uri="http://schemas.openxmlformats.org/drawingml/2006/table">
            <a:tbl>
              <a:tblPr firstRow="1" bandRow="1">
                <a:tableStyleId>{5C22544A-7EE6-4342-B048-85BDC9FD1C3A}</a:tableStyleId>
              </a:tblPr>
              <a:tblGrid>
                <a:gridCol w="1568548">
                  <a:extLst>
                    <a:ext uri="{9D8B030D-6E8A-4147-A177-3AD203B41FA5}">
                      <a16:colId xmlns="" xmlns:a16="http://schemas.microsoft.com/office/drawing/2014/main" val="779234513"/>
                    </a:ext>
                  </a:extLst>
                </a:gridCol>
                <a:gridCol w="1568548">
                  <a:extLst>
                    <a:ext uri="{9D8B030D-6E8A-4147-A177-3AD203B41FA5}">
                      <a16:colId xmlns="" xmlns:a16="http://schemas.microsoft.com/office/drawing/2014/main" val="3121327677"/>
                    </a:ext>
                  </a:extLst>
                </a:gridCol>
              </a:tblGrid>
              <a:tr h="370840">
                <a:tc>
                  <a:txBody>
                    <a:bodyPr/>
                    <a:lstStyle/>
                    <a:p>
                      <a:r>
                        <a:rPr lang="en-IN" dirty="0"/>
                        <a:t>T1</a:t>
                      </a:r>
                    </a:p>
                  </a:txBody>
                  <a:tcPr/>
                </a:tc>
                <a:tc>
                  <a:txBody>
                    <a:bodyPr/>
                    <a:lstStyle/>
                    <a:p>
                      <a:r>
                        <a:rPr lang="en-IN" dirty="0"/>
                        <a:t>T2</a:t>
                      </a:r>
                    </a:p>
                  </a:txBody>
                  <a:tcPr/>
                </a:tc>
                <a:extLst>
                  <a:ext uri="{0D108BD9-81ED-4DB2-BD59-A6C34878D82A}">
                    <a16:rowId xmlns="" xmlns:a16="http://schemas.microsoft.com/office/drawing/2014/main" val="3492350346"/>
                  </a:ext>
                </a:extLst>
              </a:tr>
              <a:tr h="370840">
                <a:tc>
                  <a:txBody>
                    <a:bodyPr/>
                    <a:lstStyle/>
                    <a:p>
                      <a:r>
                        <a:rPr lang="en-IN" dirty="0"/>
                        <a:t>X(A)</a:t>
                      </a:r>
                    </a:p>
                  </a:txBody>
                  <a:tcPr/>
                </a:tc>
                <a:tc>
                  <a:txBody>
                    <a:bodyPr/>
                    <a:lstStyle/>
                    <a:p>
                      <a:endParaRPr lang="en-IN"/>
                    </a:p>
                  </a:txBody>
                  <a:tcPr/>
                </a:tc>
                <a:extLst>
                  <a:ext uri="{0D108BD9-81ED-4DB2-BD59-A6C34878D82A}">
                    <a16:rowId xmlns="" xmlns:a16="http://schemas.microsoft.com/office/drawing/2014/main" val="2272555721"/>
                  </a:ext>
                </a:extLst>
              </a:tr>
              <a:tr h="370840">
                <a:tc>
                  <a:txBody>
                    <a:bodyPr/>
                    <a:lstStyle/>
                    <a:p>
                      <a:r>
                        <a:rPr lang="en-IN" dirty="0"/>
                        <a:t>R(A)</a:t>
                      </a:r>
                    </a:p>
                  </a:txBody>
                  <a:tcPr/>
                </a:tc>
                <a:tc>
                  <a:txBody>
                    <a:bodyPr/>
                    <a:lstStyle/>
                    <a:p>
                      <a:endParaRPr lang="en-IN" dirty="0"/>
                    </a:p>
                  </a:txBody>
                  <a:tcPr/>
                </a:tc>
                <a:extLst>
                  <a:ext uri="{0D108BD9-81ED-4DB2-BD59-A6C34878D82A}">
                    <a16:rowId xmlns="" xmlns:a16="http://schemas.microsoft.com/office/drawing/2014/main" val="3921463214"/>
                  </a:ext>
                </a:extLst>
              </a:tr>
              <a:tr h="370840">
                <a:tc>
                  <a:txBody>
                    <a:bodyPr/>
                    <a:lstStyle/>
                    <a:p>
                      <a:r>
                        <a:rPr lang="en-IN" dirty="0"/>
                        <a:t>W(A)</a:t>
                      </a:r>
                    </a:p>
                  </a:txBody>
                  <a:tcPr/>
                </a:tc>
                <a:tc>
                  <a:txBody>
                    <a:bodyPr/>
                    <a:lstStyle/>
                    <a:p>
                      <a:endParaRPr lang="en-IN" dirty="0"/>
                    </a:p>
                  </a:txBody>
                  <a:tcPr/>
                </a:tc>
                <a:extLst>
                  <a:ext uri="{0D108BD9-81ED-4DB2-BD59-A6C34878D82A}">
                    <a16:rowId xmlns="" xmlns:a16="http://schemas.microsoft.com/office/drawing/2014/main" val="2420794873"/>
                  </a:ext>
                </a:extLst>
              </a:tr>
              <a:tr h="370840">
                <a:tc>
                  <a:txBody>
                    <a:bodyPr/>
                    <a:lstStyle/>
                    <a:p>
                      <a:r>
                        <a:rPr lang="en-IN" dirty="0"/>
                        <a:t>X(B)</a:t>
                      </a:r>
                    </a:p>
                  </a:txBody>
                  <a:tcPr/>
                </a:tc>
                <a:tc>
                  <a:txBody>
                    <a:bodyPr/>
                    <a:lstStyle/>
                    <a:p>
                      <a:endParaRPr lang="en-IN" dirty="0"/>
                    </a:p>
                  </a:txBody>
                  <a:tcPr/>
                </a:tc>
                <a:extLst>
                  <a:ext uri="{0D108BD9-81ED-4DB2-BD59-A6C34878D82A}">
                    <a16:rowId xmlns="" xmlns:a16="http://schemas.microsoft.com/office/drawing/2014/main" val="2841630265"/>
                  </a:ext>
                </a:extLst>
              </a:tr>
              <a:tr h="370840">
                <a:tc>
                  <a:txBody>
                    <a:bodyPr/>
                    <a:lstStyle/>
                    <a:p>
                      <a:r>
                        <a:rPr lang="en-IN" dirty="0"/>
                        <a:t>R(B)</a:t>
                      </a:r>
                    </a:p>
                  </a:txBody>
                  <a:tcPr/>
                </a:tc>
                <a:tc>
                  <a:txBody>
                    <a:bodyPr/>
                    <a:lstStyle/>
                    <a:p>
                      <a:endParaRPr lang="en-IN" dirty="0"/>
                    </a:p>
                  </a:txBody>
                  <a:tcPr/>
                </a:tc>
                <a:extLst>
                  <a:ext uri="{0D108BD9-81ED-4DB2-BD59-A6C34878D82A}">
                    <a16:rowId xmlns="" xmlns:a16="http://schemas.microsoft.com/office/drawing/2014/main" val="1888855576"/>
                  </a:ext>
                </a:extLst>
              </a:tr>
              <a:tr h="370840">
                <a:tc>
                  <a:txBody>
                    <a:bodyPr/>
                    <a:lstStyle/>
                    <a:p>
                      <a:r>
                        <a:rPr lang="en-IN" dirty="0"/>
                        <a:t>W(B)</a:t>
                      </a:r>
                    </a:p>
                  </a:txBody>
                  <a:tcPr/>
                </a:tc>
                <a:tc>
                  <a:txBody>
                    <a:bodyPr/>
                    <a:lstStyle/>
                    <a:p>
                      <a:endParaRPr lang="en-IN" dirty="0"/>
                    </a:p>
                  </a:txBody>
                  <a:tcPr/>
                </a:tc>
                <a:extLst>
                  <a:ext uri="{0D108BD9-81ED-4DB2-BD59-A6C34878D82A}">
                    <a16:rowId xmlns="" xmlns:a16="http://schemas.microsoft.com/office/drawing/2014/main" val="711079632"/>
                  </a:ext>
                </a:extLst>
              </a:tr>
              <a:tr h="370840">
                <a:tc>
                  <a:txBody>
                    <a:bodyPr/>
                    <a:lstStyle/>
                    <a:p>
                      <a:r>
                        <a:rPr lang="en-IN" dirty="0"/>
                        <a:t>Commit</a:t>
                      </a:r>
                    </a:p>
                  </a:txBody>
                  <a:tcPr/>
                </a:tc>
                <a:tc>
                  <a:txBody>
                    <a:bodyPr/>
                    <a:lstStyle/>
                    <a:p>
                      <a:endParaRPr lang="en-IN" dirty="0"/>
                    </a:p>
                  </a:txBody>
                  <a:tcPr/>
                </a:tc>
                <a:extLst>
                  <a:ext uri="{0D108BD9-81ED-4DB2-BD59-A6C34878D82A}">
                    <a16:rowId xmlns="" xmlns:a16="http://schemas.microsoft.com/office/drawing/2014/main" val="3431531557"/>
                  </a:ext>
                </a:extLst>
              </a:tr>
              <a:tr h="370840">
                <a:tc>
                  <a:txBody>
                    <a:bodyPr/>
                    <a:lstStyle/>
                    <a:p>
                      <a:endParaRPr lang="en-IN"/>
                    </a:p>
                  </a:txBody>
                  <a:tcPr/>
                </a:tc>
                <a:tc>
                  <a:txBody>
                    <a:bodyPr/>
                    <a:lstStyle/>
                    <a:p>
                      <a:r>
                        <a:rPr lang="en-IN" dirty="0"/>
                        <a:t>X(A)</a:t>
                      </a:r>
                    </a:p>
                  </a:txBody>
                  <a:tcPr/>
                </a:tc>
                <a:extLst>
                  <a:ext uri="{0D108BD9-81ED-4DB2-BD59-A6C34878D82A}">
                    <a16:rowId xmlns="" xmlns:a16="http://schemas.microsoft.com/office/drawing/2014/main" val="1785079122"/>
                  </a:ext>
                </a:extLst>
              </a:tr>
              <a:tr h="370840">
                <a:tc>
                  <a:txBody>
                    <a:bodyPr/>
                    <a:lstStyle/>
                    <a:p>
                      <a:endParaRPr lang="en-IN" dirty="0"/>
                    </a:p>
                  </a:txBody>
                  <a:tcPr/>
                </a:tc>
                <a:tc>
                  <a:txBody>
                    <a:bodyPr/>
                    <a:lstStyle/>
                    <a:p>
                      <a:r>
                        <a:rPr lang="en-IN" dirty="0"/>
                        <a:t>R(A)</a:t>
                      </a:r>
                    </a:p>
                  </a:txBody>
                  <a:tcPr/>
                </a:tc>
                <a:extLst>
                  <a:ext uri="{0D108BD9-81ED-4DB2-BD59-A6C34878D82A}">
                    <a16:rowId xmlns="" xmlns:a16="http://schemas.microsoft.com/office/drawing/2014/main" val="2933536736"/>
                  </a:ext>
                </a:extLst>
              </a:tr>
              <a:tr h="370840">
                <a:tc>
                  <a:txBody>
                    <a:bodyPr/>
                    <a:lstStyle/>
                    <a:p>
                      <a:endParaRPr lang="en-IN" dirty="0"/>
                    </a:p>
                  </a:txBody>
                  <a:tcPr/>
                </a:tc>
                <a:tc>
                  <a:txBody>
                    <a:bodyPr/>
                    <a:lstStyle/>
                    <a:p>
                      <a:r>
                        <a:rPr lang="en-IN" dirty="0"/>
                        <a:t>W(A)</a:t>
                      </a:r>
                    </a:p>
                  </a:txBody>
                  <a:tcPr/>
                </a:tc>
                <a:extLst>
                  <a:ext uri="{0D108BD9-81ED-4DB2-BD59-A6C34878D82A}">
                    <a16:rowId xmlns="" xmlns:a16="http://schemas.microsoft.com/office/drawing/2014/main" val="2066659187"/>
                  </a:ext>
                </a:extLst>
              </a:tr>
              <a:tr h="370840">
                <a:tc>
                  <a:txBody>
                    <a:bodyPr/>
                    <a:lstStyle/>
                    <a:p>
                      <a:endParaRPr lang="en-IN" dirty="0"/>
                    </a:p>
                  </a:txBody>
                  <a:tcPr/>
                </a:tc>
                <a:tc>
                  <a:txBody>
                    <a:bodyPr/>
                    <a:lstStyle/>
                    <a:p>
                      <a:r>
                        <a:rPr lang="en-IN" dirty="0"/>
                        <a:t>X(B)</a:t>
                      </a:r>
                    </a:p>
                  </a:txBody>
                  <a:tcPr/>
                </a:tc>
                <a:extLst>
                  <a:ext uri="{0D108BD9-81ED-4DB2-BD59-A6C34878D82A}">
                    <a16:rowId xmlns="" xmlns:a16="http://schemas.microsoft.com/office/drawing/2014/main" val="3741112238"/>
                  </a:ext>
                </a:extLst>
              </a:tr>
              <a:tr h="370840">
                <a:tc>
                  <a:txBody>
                    <a:bodyPr/>
                    <a:lstStyle/>
                    <a:p>
                      <a:endParaRPr lang="en-IN" dirty="0"/>
                    </a:p>
                  </a:txBody>
                  <a:tcPr/>
                </a:tc>
                <a:tc>
                  <a:txBody>
                    <a:bodyPr/>
                    <a:lstStyle/>
                    <a:p>
                      <a:r>
                        <a:rPr lang="en-IN" dirty="0"/>
                        <a:t>W(B)</a:t>
                      </a:r>
                    </a:p>
                  </a:txBody>
                  <a:tcPr/>
                </a:tc>
                <a:extLst>
                  <a:ext uri="{0D108BD9-81ED-4DB2-BD59-A6C34878D82A}">
                    <a16:rowId xmlns="" xmlns:a16="http://schemas.microsoft.com/office/drawing/2014/main" val="3996240915"/>
                  </a:ext>
                </a:extLst>
              </a:tr>
              <a:tr h="370840">
                <a:tc>
                  <a:txBody>
                    <a:bodyPr/>
                    <a:lstStyle/>
                    <a:p>
                      <a:endParaRPr lang="en-IN" dirty="0"/>
                    </a:p>
                  </a:txBody>
                  <a:tcPr/>
                </a:tc>
                <a:tc>
                  <a:txBody>
                    <a:bodyPr/>
                    <a:lstStyle/>
                    <a:p>
                      <a:r>
                        <a:rPr lang="en-IN" dirty="0"/>
                        <a:t>Commit</a:t>
                      </a:r>
                    </a:p>
                  </a:txBody>
                  <a:tcPr/>
                </a:tc>
                <a:extLst>
                  <a:ext uri="{0D108BD9-81ED-4DB2-BD59-A6C34878D82A}">
                    <a16:rowId xmlns="" xmlns:a16="http://schemas.microsoft.com/office/drawing/2014/main" val="2058231575"/>
                  </a:ext>
                </a:extLst>
              </a:tr>
            </a:tbl>
          </a:graphicData>
        </a:graphic>
      </p:graphicFrame>
    </p:spTree>
    <p:extLst>
      <p:ext uri="{BB962C8B-B14F-4D97-AF65-F5344CB8AC3E}">
        <p14:creationId xmlns:p14="http://schemas.microsoft.com/office/powerpoint/2010/main" val="3176216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Interleaved Schedule Following Strict 2PL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7507257"/>
              </p:ext>
            </p:extLst>
          </p:nvPr>
        </p:nvGraphicFramePr>
        <p:xfrm>
          <a:off x="3727938" y="1825625"/>
          <a:ext cx="3137096" cy="4820920"/>
        </p:xfrm>
        <a:graphic>
          <a:graphicData uri="http://schemas.openxmlformats.org/drawingml/2006/table">
            <a:tbl>
              <a:tblPr firstRow="1" bandRow="1">
                <a:tableStyleId>{5C22544A-7EE6-4342-B048-85BDC9FD1C3A}</a:tableStyleId>
              </a:tblPr>
              <a:tblGrid>
                <a:gridCol w="1568548">
                  <a:extLst>
                    <a:ext uri="{9D8B030D-6E8A-4147-A177-3AD203B41FA5}">
                      <a16:colId xmlns="" xmlns:a16="http://schemas.microsoft.com/office/drawing/2014/main" val="779234513"/>
                    </a:ext>
                  </a:extLst>
                </a:gridCol>
                <a:gridCol w="1568548">
                  <a:extLst>
                    <a:ext uri="{9D8B030D-6E8A-4147-A177-3AD203B41FA5}">
                      <a16:colId xmlns="" xmlns:a16="http://schemas.microsoft.com/office/drawing/2014/main" val="3121327677"/>
                    </a:ext>
                  </a:extLst>
                </a:gridCol>
              </a:tblGrid>
              <a:tr h="370840">
                <a:tc>
                  <a:txBody>
                    <a:bodyPr/>
                    <a:lstStyle/>
                    <a:p>
                      <a:r>
                        <a:rPr lang="en-IN" dirty="0"/>
                        <a:t>T1</a:t>
                      </a:r>
                    </a:p>
                  </a:txBody>
                  <a:tcPr/>
                </a:tc>
                <a:tc>
                  <a:txBody>
                    <a:bodyPr/>
                    <a:lstStyle/>
                    <a:p>
                      <a:r>
                        <a:rPr lang="en-IN" dirty="0"/>
                        <a:t>T2</a:t>
                      </a:r>
                    </a:p>
                  </a:txBody>
                  <a:tcPr/>
                </a:tc>
                <a:extLst>
                  <a:ext uri="{0D108BD9-81ED-4DB2-BD59-A6C34878D82A}">
                    <a16:rowId xmlns="" xmlns:a16="http://schemas.microsoft.com/office/drawing/2014/main" val="3492350346"/>
                  </a:ext>
                </a:extLst>
              </a:tr>
              <a:tr h="370840">
                <a:tc>
                  <a:txBody>
                    <a:bodyPr/>
                    <a:lstStyle/>
                    <a:p>
                      <a:r>
                        <a:rPr lang="en-IN" dirty="0"/>
                        <a:t>S(A)</a:t>
                      </a:r>
                    </a:p>
                  </a:txBody>
                  <a:tcPr/>
                </a:tc>
                <a:tc>
                  <a:txBody>
                    <a:bodyPr/>
                    <a:lstStyle/>
                    <a:p>
                      <a:endParaRPr lang="en-IN"/>
                    </a:p>
                  </a:txBody>
                  <a:tcPr/>
                </a:tc>
                <a:extLst>
                  <a:ext uri="{0D108BD9-81ED-4DB2-BD59-A6C34878D82A}">
                    <a16:rowId xmlns="" xmlns:a16="http://schemas.microsoft.com/office/drawing/2014/main" val="2272555721"/>
                  </a:ext>
                </a:extLst>
              </a:tr>
              <a:tr h="370840">
                <a:tc>
                  <a:txBody>
                    <a:bodyPr/>
                    <a:lstStyle/>
                    <a:p>
                      <a:r>
                        <a:rPr lang="en-IN" dirty="0"/>
                        <a:t>R(A)</a:t>
                      </a:r>
                    </a:p>
                  </a:txBody>
                  <a:tcPr/>
                </a:tc>
                <a:tc>
                  <a:txBody>
                    <a:bodyPr/>
                    <a:lstStyle/>
                    <a:p>
                      <a:endParaRPr lang="en-IN" dirty="0"/>
                    </a:p>
                  </a:txBody>
                  <a:tcPr/>
                </a:tc>
                <a:extLst>
                  <a:ext uri="{0D108BD9-81ED-4DB2-BD59-A6C34878D82A}">
                    <a16:rowId xmlns="" xmlns:a16="http://schemas.microsoft.com/office/drawing/2014/main" val="3921463214"/>
                  </a:ext>
                </a:extLst>
              </a:tr>
              <a:tr h="370840">
                <a:tc>
                  <a:txBody>
                    <a:bodyPr/>
                    <a:lstStyle/>
                    <a:p>
                      <a:endParaRPr lang="en-IN"/>
                    </a:p>
                  </a:txBody>
                  <a:tcPr/>
                </a:tc>
                <a:tc>
                  <a:txBody>
                    <a:bodyPr/>
                    <a:lstStyle/>
                    <a:p>
                      <a:r>
                        <a:rPr lang="en-IN" dirty="0"/>
                        <a:t>S(A)</a:t>
                      </a:r>
                    </a:p>
                  </a:txBody>
                  <a:tcPr/>
                </a:tc>
                <a:extLst>
                  <a:ext uri="{0D108BD9-81ED-4DB2-BD59-A6C34878D82A}">
                    <a16:rowId xmlns="" xmlns:a16="http://schemas.microsoft.com/office/drawing/2014/main" val="2420794873"/>
                  </a:ext>
                </a:extLst>
              </a:tr>
              <a:tr h="370840">
                <a:tc>
                  <a:txBody>
                    <a:bodyPr/>
                    <a:lstStyle/>
                    <a:p>
                      <a:endParaRPr lang="en-IN"/>
                    </a:p>
                  </a:txBody>
                  <a:tcPr/>
                </a:tc>
                <a:tc>
                  <a:txBody>
                    <a:bodyPr/>
                    <a:lstStyle/>
                    <a:p>
                      <a:r>
                        <a:rPr lang="en-IN" dirty="0"/>
                        <a:t>R(A)</a:t>
                      </a:r>
                    </a:p>
                  </a:txBody>
                  <a:tcPr/>
                </a:tc>
                <a:extLst>
                  <a:ext uri="{0D108BD9-81ED-4DB2-BD59-A6C34878D82A}">
                    <a16:rowId xmlns="" xmlns:a16="http://schemas.microsoft.com/office/drawing/2014/main" val="2841630265"/>
                  </a:ext>
                </a:extLst>
              </a:tr>
              <a:tr h="370840">
                <a:tc>
                  <a:txBody>
                    <a:bodyPr/>
                    <a:lstStyle/>
                    <a:p>
                      <a:endParaRPr lang="en-IN"/>
                    </a:p>
                  </a:txBody>
                  <a:tcPr/>
                </a:tc>
                <a:tc>
                  <a:txBody>
                    <a:bodyPr/>
                    <a:lstStyle/>
                    <a:p>
                      <a:r>
                        <a:rPr lang="en-IN" dirty="0"/>
                        <a:t>X(B)</a:t>
                      </a:r>
                    </a:p>
                  </a:txBody>
                  <a:tcPr/>
                </a:tc>
                <a:extLst>
                  <a:ext uri="{0D108BD9-81ED-4DB2-BD59-A6C34878D82A}">
                    <a16:rowId xmlns="" xmlns:a16="http://schemas.microsoft.com/office/drawing/2014/main" val="1888855576"/>
                  </a:ext>
                </a:extLst>
              </a:tr>
              <a:tr h="370840">
                <a:tc>
                  <a:txBody>
                    <a:bodyPr/>
                    <a:lstStyle/>
                    <a:p>
                      <a:endParaRPr lang="en-IN"/>
                    </a:p>
                  </a:txBody>
                  <a:tcPr/>
                </a:tc>
                <a:tc>
                  <a:txBody>
                    <a:bodyPr/>
                    <a:lstStyle/>
                    <a:p>
                      <a:r>
                        <a:rPr lang="en-IN" dirty="0"/>
                        <a:t>R(B)</a:t>
                      </a:r>
                    </a:p>
                  </a:txBody>
                  <a:tcPr/>
                </a:tc>
                <a:extLst>
                  <a:ext uri="{0D108BD9-81ED-4DB2-BD59-A6C34878D82A}">
                    <a16:rowId xmlns="" xmlns:a16="http://schemas.microsoft.com/office/drawing/2014/main" val="711079632"/>
                  </a:ext>
                </a:extLst>
              </a:tr>
              <a:tr h="370840">
                <a:tc>
                  <a:txBody>
                    <a:bodyPr/>
                    <a:lstStyle/>
                    <a:p>
                      <a:endParaRPr lang="en-IN"/>
                    </a:p>
                  </a:txBody>
                  <a:tcPr/>
                </a:tc>
                <a:tc>
                  <a:txBody>
                    <a:bodyPr/>
                    <a:lstStyle/>
                    <a:p>
                      <a:r>
                        <a:rPr lang="en-IN" dirty="0"/>
                        <a:t>W(B)</a:t>
                      </a:r>
                    </a:p>
                  </a:txBody>
                  <a:tcPr/>
                </a:tc>
                <a:extLst>
                  <a:ext uri="{0D108BD9-81ED-4DB2-BD59-A6C34878D82A}">
                    <a16:rowId xmlns="" xmlns:a16="http://schemas.microsoft.com/office/drawing/2014/main" val="3431531557"/>
                  </a:ext>
                </a:extLst>
              </a:tr>
              <a:tr h="370840">
                <a:tc>
                  <a:txBody>
                    <a:bodyPr/>
                    <a:lstStyle/>
                    <a:p>
                      <a:endParaRPr lang="en-IN"/>
                    </a:p>
                  </a:txBody>
                  <a:tcPr/>
                </a:tc>
                <a:tc>
                  <a:txBody>
                    <a:bodyPr/>
                    <a:lstStyle/>
                    <a:p>
                      <a:r>
                        <a:rPr lang="en-IN" dirty="0"/>
                        <a:t>Commit</a:t>
                      </a:r>
                    </a:p>
                  </a:txBody>
                  <a:tcPr/>
                </a:tc>
                <a:extLst>
                  <a:ext uri="{0D108BD9-81ED-4DB2-BD59-A6C34878D82A}">
                    <a16:rowId xmlns="" xmlns:a16="http://schemas.microsoft.com/office/drawing/2014/main" val="1785079122"/>
                  </a:ext>
                </a:extLst>
              </a:tr>
              <a:tr h="370840">
                <a:tc>
                  <a:txBody>
                    <a:bodyPr/>
                    <a:lstStyle/>
                    <a:p>
                      <a:r>
                        <a:rPr lang="en-IN" dirty="0"/>
                        <a:t>X(C)</a:t>
                      </a:r>
                    </a:p>
                  </a:txBody>
                  <a:tcPr/>
                </a:tc>
                <a:tc>
                  <a:txBody>
                    <a:bodyPr/>
                    <a:lstStyle/>
                    <a:p>
                      <a:endParaRPr lang="en-IN" dirty="0"/>
                    </a:p>
                  </a:txBody>
                  <a:tcPr/>
                </a:tc>
                <a:extLst>
                  <a:ext uri="{0D108BD9-81ED-4DB2-BD59-A6C34878D82A}">
                    <a16:rowId xmlns="" xmlns:a16="http://schemas.microsoft.com/office/drawing/2014/main" val="2933536736"/>
                  </a:ext>
                </a:extLst>
              </a:tr>
              <a:tr h="370840">
                <a:tc>
                  <a:txBody>
                    <a:bodyPr/>
                    <a:lstStyle/>
                    <a:p>
                      <a:r>
                        <a:rPr lang="en-IN" dirty="0"/>
                        <a:t>R(C)</a:t>
                      </a:r>
                    </a:p>
                  </a:txBody>
                  <a:tcPr/>
                </a:tc>
                <a:tc>
                  <a:txBody>
                    <a:bodyPr/>
                    <a:lstStyle/>
                    <a:p>
                      <a:endParaRPr lang="en-IN" dirty="0"/>
                    </a:p>
                  </a:txBody>
                  <a:tcPr/>
                </a:tc>
                <a:extLst>
                  <a:ext uri="{0D108BD9-81ED-4DB2-BD59-A6C34878D82A}">
                    <a16:rowId xmlns="" xmlns:a16="http://schemas.microsoft.com/office/drawing/2014/main" val="2066659187"/>
                  </a:ext>
                </a:extLst>
              </a:tr>
              <a:tr h="370840">
                <a:tc>
                  <a:txBody>
                    <a:bodyPr/>
                    <a:lstStyle/>
                    <a:p>
                      <a:r>
                        <a:rPr lang="en-IN" dirty="0"/>
                        <a:t>W(C)</a:t>
                      </a:r>
                    </a:p>
                  </a:txBody>
                  <a:tcPr/>
                </a:tc>
                <a:tc>
                  <a:txBody>
                    <a:bodyPr/>
                    <a:lstStyle/>
                    <a:p>
                      <a:endParaRPr lang="en-IN" dirty="0"/>
                    </a:p>
                  </a:txBody>
                  <a:tcPr/>
                </a:tc>
                <a:extLst>
                  <a:ext uri="{0D108BD9-81ED-4DB2-BD59-A6C34878D82A}">
                    <a16:rowId xmlns="" xmlns:a16="http://schemas.microsoft.com/office/drawing/2014/main" val="3741112238"/>
                  </a:ext>
                </a:extLst>
              </a:tr>
              <a:tr h="370840">
                <a:tc>
                  <a:txBody>
                    <a:bodyPr/>
                    <a:lstStyle/>
                    <a:p>
                      <a:r>
                        <a:rPr lang="en-IN" dirty="0"/>
                        <a:t>Commit</a:t>
                      </a:r>
                    </a:p>
                  </a:txBody>
                  <a:tcPr/>
                </a:tc>
                <a:tc>
                  <a:txBody>
                    <a:bodyPr/>
                    <a:lstStyle/>
                    <a:p>
                      <a:endParaRPr lang="en-IN" dirty="0"/>
                    </a:p>
                  </a:txBody>
                  <a:tcPr/>
                </a:tc>
                <a:extLst>
                  <a:ext uri="{0D108BD9-81ED-4DB2-BD59-A6C34878D82A}">
                    <a16:rowId xmlns="" xmlns:a16="http://schemas.microsoft.com/office/drawing/2014/main" val="3996240915"/>
                  </a:ext>
                </a:extLst>
              </a:tr>
            </a:tbl>
          </a:graphicData>
        </a:graphic>
      </p:graphicFrame>
    </p:spTree>
    <p:extLst>
      <p:ext uri="{BB962C8B-B14F-4D97-AF65-F5344CB8AC3E}">
        <p14:creationId xmlns:p14="http://schemas.microsoft.com/office/powerpoint/2010/main" val="3298414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667000" y="0"/>
            <a:ext cx="7772400" cy="1143000"/>
          </a:xfrm>
          <a:noFill/>
        </p:spPr>
        <p:txBody>
          <a:bodyPr vert="horz" lIns="90488" tIns="44450" rIns="90488" bIns="44450" rtlCol="0" anchor="ctr">
            <a:normAutofit/>
          </a:bodyPr>
          <a:lstStyle/>
          <a:p>
            <a:pPr eaLnBrk="1" hangingPunct="1"/>
            <a:r>
              <a:rPr lang="en-US" altLang="en-US" dirty="0"/>
              <a:t>Lock-Based Concurrency Control  </a:t>
            </a:r>
          </a:p>
        </p:txBody>
      </p:sp>
      <p:sp>
        <p:nvSpPr>
          <p:cNvPr id="18435" name="Rectangle 3"/>
          <p:cNvSpPr>
            <a:spLocks noGrp="1" noChangeArrowheads="1"/>
          </p:cNvSpPr>
          <p:nvPr>
            <p:ph type="body" idx="1"/>
          </p:nvPr>
        </p:nvSpPr>
        <p:spPr>
          <a:xfrm>
            <a:off x="1600200" y="1219200"/>
            <a:ext cx="8991600" cy="4800600"/>
          </a:xfrm>
          <a:noFill/>
        </p:spPr>
        <p:txBody>
          <a:bodyPr vert="horz" lIns="90488" tIns="44450" rIns="90488" bIns="44450" rtlCol="0">
            <a:normAutofit/>
          </a:bodyPr>
          <a:lstStyle/>
          <a:p>
            <a:pPr eaLnBrk="1" hangingPunct="1">
              <a:lnSpc>
                <a:spcPct val="90000"/>
              </a:lnSpc>
            </a:pPr>
            <a:r>
              <a:rPr lang="en-US" altLang="en-US" sz="2400" i="1" u="sng" dirty="0" smtClean="0">
                <a:solidFill>
                  <a:schemeClr val="accent2"/>
                </a:solidFill>
              </a:rPr>
              <a:t>Two-phase </a:t>
            </a:r>
            <a:r>
              <a:rPr lang="en-US" altLang="en-US" sz="2400" i="1" u="sng" dirty="0">
                <a:solidFill>
                  <a:schemeClr val="accent2"/>
                </a:solidFill>
              </a:rPr>
              <a:t>Locking (2PL) Protocol</a:t>
            </a:r>
            <a:r>
              <a:rPr lang="en-US" altLang="en-US" sz="2400" dirty="0"/>
              <a:t>:</a:t>
            </a:r>
          </a:p>
          <a:p>
            <a:pPr lvl="1" eaLnBrk="1" hangingPunct="1">
              <a:lnSpc>
                <a:spcPct val="90000"/>
              </a:lnSpc>
              <a:buSzPct val="75000"/>
            </a:pPr>
            <a:r>
              <a:rPr lang="en-US" altLang="en-US" sz="2000" dirty="0"/>
              <a:t>Always obtain a </a:t>
            </a:r>
            <a:r>
              <a:rPr lang="en-US" altLang="en-US" sz="2000" dirty="0">
                <a:solidFill>
                  <a:schemeClr val="accent2"/>
                </a:solidFill>
              </a:rPr>
              <a:t>S (</a:t>
            </a:r>
            <a:r>
              <a:rPr lang="en-US" altLang="en-US" sz="2000" i="1" dirty="0">
                <a:solidFill>
                  <a:schemeClr val="accent2"/>
                </a:solidFill>
              </a:rPr>
              <a:t>shared</a:t>
            </a:r>
            <a:r>
              <a:rPr lang="en-US" altLang="en-US" sz="2000" dirty="0">
                <a:solidFill>
                  <a:schemeClr val="accent2"/>
                </a:solidFill>
              </a:rPr>
              <a:t>) lock </a:t>
            </a:r>
            <a:r>
              <a:rPr lang="en-US" altLang="en-US" sz="2000" dirty="0"/>
              <a:t>on object before reading</a:t>
            </a:r>
          </a:p>
          <a:p>
            <a:pPr lvl="1" eaLnBrk="1" hangingPunct="1">
              <a:lnSpc>
                <a:spcPct val="90000"/>
              </a:lnSpc>
              <a:buSzPct val="75000"/>
            </a:pPr>
            <a:r>
              <a:rPr lang="en-US" altLang="en-US" sz="2000" dirty="0"/>
              <a:t>Always obtain an </a:t>
            </a:r>
            <a:r>
              <a:rPr lang="en-US" altLang="en-US" sz="2000" dirty="0">
                <a:solidFill>
                  <a:schemeClr val="accent2"/>
                </a:solidFill>
              </a:rPr>
              <a:t>X (</a:t>
            </a:r>
            <a:r>
              <a:rPr lang="en-US" altLang="en-US" sz="2000" i="1" dirty="0">
                <a:solidFill>
                  <a:schemeClr val="accent2"/>
                </a:solidFill>
              </a:rPr>
              <a:t>exclusive</a:t>
            </a:r>
            <a:r>
              <a:rPr lang="en-US" altLang="en-US" sz="2000" dirty="0">
                <a:solidFill>
                  <a:schemeClr val="accent2"/>
                </a:solidFill>
              </a:rPr>
              <a:t>) lock </a:t>
            </a:r>
            <a:r>
              <a:rPr lang="en-US" altLang="en-US" sz="2000" dirty="0"/>
              <a:t>on object before writing.</a:t>
            </a:r>
          </a:p>
          <a:p>
            <a:pPr lvl="1" eaLnBrk="1" hangingPunct="1">
              <a:lnSpc>
                <a:spcPct val="90000"/>
              </a:lnSpc>
              <a:buSzPct val="75000"/>
            </a:pPr>
            <a:r>
              <a:rPr lang="en-US" altLang="en-US" sz="2000" dirty="0"/>
              <a:t>If an </a:t>
            </a:r>
            <a:r>
              <a:rPr lang="en-US" altLang="en-US" sz="2000" dirty="0" err="1"/>
              <a:t>Xact</a:t>
            </a:r>
            <a:r>
              <a:rPr lang="en-US" altLang="en-US" sz="2000" dirty="0"/>
              <a:t> holds an X lock on an object, no other </a:t>
            </a:r>
            <a:r>
              <a:rPr lang="en-US" altLang="en-US" sz="2000" dirty="0" err="1"/>
              <a:t>Xact</a:t>
            </a:r>
            <a:r>
              <a:rPr lang="en-US" altLang="en-US" sz="2000" dirty="0"/>
              <a:t> can get a lock (S or X) on that object.</a:t>
            </a:r>
          </a:p>
          <a:p>
            <a:pPr lvl="1" eaLnBrk="1" hangingPunct="1">
              <a:lnSpc>
                <a:spcPct val="90000"/>
              </a:lnSpc>
              <a:buSzPct val="75000"/>
            </a:pPr>
            <a:r>
              <a:rPr lang="en-US" altLang="en-US" sz="2000" dirty="0"/>
              <a:t>DBMS internally </a:t>
            </a:r>
            <a:r>
              <a:rPr lang="en-US" altLang="en-US" sz="2000" i="1" dirty="0"/>
              <a:t>enforces </a:t>
            </a:r>
            <a:r>
              <a:rPr lang="en-US" altLang="en-US" sz="2000" dirty="0"/>
              <a:t>the above locking protocol</a:t>
            </a:r>
          </a:p>
          <a:p>
            <a:pPr lvl="1" eaLnBrk="1" hangingPunct="1">
              <a:lnSpc>
                <a:spcPct val="90000"/>
              </a:lnSpc>
              <a:buSzPct val="75000"/>
            </a:pPr>
            <a:r>
              <a:rPr lang="en-US" altLang="en-US" sz="2000" dirty="0"/>
              <a:t>Two phases: acquiring locks, and releasing them</a:t>
            </a:r>
          </a:p>
          <a:p>
            <a:pPr lvl="2" eaLnBrk="1" hangingPunct="1">
              <a:lnSpc>
                <a:spcPct val="90000"/>
              </a:lnSpc>
              <a:buSzPct val="75000"/>
            </a:pPr>
            <a:r>
              <a:rPr lang="en-US" altLang="en-US" sz="1800" dirty="0"/>
              <a:t>No lock is ever acquired </a:t>
            </a:r>
            <a:r>
              <a:rPr lang="en-US" altLang="en-US" sz="1800" dirty="0" smtClean="0"/>
              <a:t>by a transaction after </a:t>
            </a:r>
            <a:r>
              <a:rPr lang="en-US" altLang="en-US" sz="1800" dirty="0"/>
              <a:t>one has been released</a:t>
            </a:r>
          </a:p>
          <a:p>
            <a:pPr lvl="2" eaLnBrk="1" hangingPunct="1">
              <a:lnSpc>
                <a:spcPct val="90000"/>
              </a:lnSpc>
              <a:buSzPct val="75000"/>
            </a:pPr>
            <a:r>
              <a:rPr lang="en-US" altLang="en-US" sz="1800" dirty="0"/>
              <a:t>“Growing phase” followed by “shrinking phase”.</a:t>
            </a:r>
          </a:p>
          <a:p>
            <a:pPr eaLnBrk="1" hangingPunct="1">
              <a:lnSpc>
                <a:spcPct val="90000"/>
              </a:lnSpc>
            </a:pPr>
            <a:r>
              <a:rPr lang="en-US" altLang="en-US" sz="2400" dirty="0">
                <a:solidFill>
                  <a:srgbClr val="FF0000"/>
                </a:solidFill>
              </a:rPr>
              <a:t>Lock Manager</a:t>
            </a:r>
            <a:r>
              <a:rPr lang="en-US" altLang="en-US" sz="2400" dirty="0"/>
              <a:t> tracks lock requests, grants locks on database objects when they become available.</a:t>
            </a:r>
          </a:p>
        </p:txBody>
      </p:sp>
    </p:spTree>
    <p:extLst>
      <p:ext uri="{BB962C8B-B14F-4D97-AF65-F5344CB8AC3E}">
        <p14:creationId xmlns:p14="http://schemas.microsoft.com/office/powerpoint/2010/main" val="4270483732"/>
      </p:ext>
    </p:ext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endParaRPr lang="en-IN"/>
          </a:p>
        </p:txBody>
      </p:sp>
      <p:pic>
        <p:nvPicPr>
          <p:cNvPr id="3" name="Picture 2"/>
          <p:cNvPicPr>
            <a:picLocks noChangeAspect="1"/>
          </p:cNvPicPr>
          <p:nvPr/>
        </p:nvPicPr>
        <p:blipFill>
          <a:blip r:embed="rId2"/>
          <a:stretch>
            <a:fillRect/>
          </a:stretch>
        </p:blipFill>
        <p:spPr>
          <a:xfrm>
            <a:off x="2128837" y="1023937"/>
            <a:ext cx="7934325" cy="4810125"/>
          </a:xfrm>
          <a:prstGeom prst="rect">
            <a:avLst/>
          </a:prstGeom>
        </p:spPr>
      </p:pic>
    </p:spTree>
    <p:extLst>
      <p:ext uri="{BB962C8B-B14F-4D97-AF65-F5344CB8AC3E}">
        <p14:creationId xmlns:p14="http://schemas.microsoft.com/office/powerpoint/2010/main" val="1137696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pPr algn="l" eaLnBrk="1" hangingPunct="1"/>
            <a:r>
              <a:rPr lang="en-US" altLang="en-US" sz="3200" b="1" dirty="0"/>
              <a:t>Strict schedules</a:t>
            </a:r>
          </a:p>
        </p:txBody>
      </p:sp>
      <p:sp>
        <p:nvSpPr>
          <p:cNvPr id="9219" name="Rectangle 3"/>
          <p:cNvSpPr>
            <a:spLocks noGrp="1" noChangeArrowheads="1"/>
          </p:cNvSpPr>
          <p:nvPr>
            <p:ph idx="1"/>
          </p:nvPr>
        </p:nvSpPr>
        <p:spPr/>
        <p:txBody>
          <a:bodyPr/>
          <a:lstStyle/>
          <a:p>
            <a:pPr eaLnBrk="1" hangingPunct="1"/>
            <a:r>
              <a:rPr lang="en-US" altLang="en-US" sz="2400" dirty="0">
                <a:latin typeface="Franklin Gothic Medium" panose="020B0603020102020204" pitchFamily="34" charset="0"/>
              </a:rPr>
              <a:t>A schedule is said to be strict if a value written by a transaction T is not read or overwritten by other transactions until T either aborts or commits.</a:t>
            </a:r>
          </a:p>
          <a:p>
            <a:pPr eaLnBrk="1" hangingPunct="1"/>
            <a:r>
              <a:rPr lang="en-US" altLang="en-US" sz="2400" dirty="0">
                <a:latin typeface="Franklin Gothic Medium" panose="020B0603020102020204" pitchFamily="34" charset="0"/>
              </a:rPr>
              <a:t>They are recoverable.</a:t>
            </a:r>
          </a:p>
          <a:p>
            <a:pPr eaLnBrk="1" hangingPunct="1"/>
            <a:r>
              <a:rPr lang="en-US" altLang="en-US" sz="2400" dirty="0">
                <a:latin typeface="Franklin Gothic Medium" panose="020B0603020102020204" pitchFamily="34" charset="0"/>
              </a:rPr>
              <a:t>They do not require cascading aborts.</a:t>
            </a:r>
          </a:p>
          <a:p>
            <a:pPr eaLnBrk="1" hangingPunct="1"/>
            <a:r>
              <a:rPr lang="en-US" altLang="en-US" sz="2400" dirty="0">
                <a:latin typeface="Franklin Gothic Medium" panose="020B0603020102020204" pitchFamily="34" charset="0"/>
              </a:rPr>
              <a:t>Actions of aborted transactions can be undone by restoring the original values of modified objects.</a:t>
            </a:r>
          </a:p>
        </p:txBody>
      </p:sp>
    </p:spTree>
    <p:extLst>
      <p:ext uri="{BB962C8B-B14F-4D97-AF65-F5344CB8AC3E}">
        <p14:creationId xmlns:p14="http://schemas.microsoft.com/office/powerpoint/2010/main" val="4087880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838200" y="6370418"/>
            <a:ext cx="2678723" cy="283601"/>
          </a:xfrm>
        </p:spPr>
        <p:txBody>
          <a:bodyPr/>
          <a:lstStyle/>
          <a:p>
            <a:endParaRPr lang="en-US" altLang="en-US"/>
          </a:p>
          <a:p>
            <a:endParaRPr lang="en-US" altLang="en-US">
              <a:solidFill>
                <a:schemeClr val="tx2"/>
              </a:solidFill>
            </a:endParaRPr>
          </a:p>
        </p:txBody>
      </p:sp>
      <p:sp>
        <p:nvSpPr>
          <p:cNvPr id="44034" name="Rectangle 2"/>
          <p:cNvSpPr>
            <a:spLocks noGrp="1" noChangeArrowheads="1"/>
          </p:cNvSpPr>
          <p:nvPr>
            <p:ph type="title"/>
          </p:nvPr>
        </p:nvSpPr>
        <p:spPr>
          <a:xfrm>
            <a:off x="2590800" y="0"/>
            <a:ext cx="7772400" cy="1143000"/>
          </a:xfrm>
          <a:noFill/>
          <a:ln/>
        </p:spPr>
        <p:txBody>
          <a:bodyPr vert="horz" lIns="90488" tIns="44450" rIns="90488" bIns="44450" rtlCol="0" anchor="ctr">
            <a:normAutofit/>
          </a:bodyPr>
          <a:lstStyle/>
          <a:p>
            <a:r>
              <a:rPr lang="en-US" altLang="en-US" dirty="0"/>
              <a:t>Conflict Serializable Schedules</a:t>
            </a:r>
          </a:p>
        </p:txBody>
      </p:sp>
      <p:sp>
        <p:nvSpPr>
          <p:cNvPr id="44035" name="Rectangle 3"/>
          <p:cNvSpPr>
            <a:spLocks noGrp="1" noChangeArrowheads="1"/>
          </p:cNvSpPr>
          <p:nvPr>
            <p:ph type="body" idx="1"/>
          </p:nvPr>
        </p:nvSpPr>
        <p:spPr>
          <a:xfrm>
            <a:off x="1752600" y="914400"/>
            <a:ext cx="8915400" cy="5441950"/>
          </a:xfrm>
          <a:noFill/>
          <a:ln/>
        </p:spPr>
        <p:txBody>
          <a:bodyPr vert="horz" lIns="90488" tIns="44450" rIns="90488" bIns="44450" rtlCol="0">
            <a:normAutofit fontScale="92500" lnSpcReduction="20000"/>
          </a:bodyPr>
          <a:lstStyle/>
          <a:p>
            <a:r>
              <a:rPr lang="en-US" altLang="en-US" dirty="0"/>
              <a:t>We need a formal notion of equivalence that can be implemented efficiently…</a:t>
            </a:r>
          </a:p>
          <a:p>
            <a:r>
              <a:rPr lang="en-US" altLang="en-US" dirty="0"/>
              <a:t>Two operations </a:t>
            </a:r>
            <a:r>
              <a:rPr lang="en-US" altLang="en-US" dirty="0">
                <a:solidFill>
                  <a:schemeClr val="accent2"/>
                </a:solidFill>
              </a:rPr>
              <a:t>conflict </a:t>
            </a:r>
            <a:r>
              <a:rPr lang="en-US" altLang="en-US" dirty="0"/>
              <a:t>if they are by different transactions, they are on the same object, and at least one of them is a write.</a:t>
            </a:r>
          </a:p>
          <a:p>
            <a:r>
              <a:rPr lang="en-US" altLang="en-US" dirty="0"/>
              <a:t>Two schedules are </a:t>
            </a:r>
            <a:r>
              <a:rPr lang="en-US" altLang="en-US" dirty="0">
                <a:solidFill>
                  <a:schemeClr val="accent2"/>
                </a:solidFill>
              </a:rPr>
              <a:t>conflict equivalent</a:t>
            </a:r>
            <a:r>
              <a:rPr lang="en-US" altLang="en-US" dirty="0"/>
              <a:t> </a:t>
            </a:r>
            <a:r>
              <a:rPr lang="en-US" altLang="en-US" dirty="0" err="1"/>
              <a:t>iff</a:t>
            </a:r>
            <a:r>
              <a:rPr lang="en-US" altLang="en-US" dirty="0"/>
              <a:t>:</a:t>
            </a:r>
          </a:p>
          <a:p>
            <a:pPr lvl="1">
              <a:buSzPct val="75000"/>
              <a:buFontTx/>
              <a:buNone/>
            </a:pPr>
            <a:r>
              <a:rPr lang="en-US" altLang="en-US" dirty="0"/>
              <a:t>They involve the same actions of the same transactions, and</a:t>
            </a:r>
          </a:p>
          <a:p>
            <a:pPr lvl="1">
              <a:buSzPct val="75000"/>
              <a:buFontTx/>
              <a:buNone/>
            </a:pPr>
            <a:r>
              <a:rPr lang="en-US" altLang="en-US" dirty="0"/>
              <a:t>every pair of </a:t>
            </a:r>
            <a:r>
              <a:rPr lang="en-US" altLang="en-US" dirty="0">
                <a:solidFill>
                  <a:srgbClr val="FF0000"/>
                </a:solidFill>
              </a:rPr>
              <a:t>conflicting</a:t>
            </a:r>
            <a:r>
              <a:rPr lang="en-US" altLang="en-US" dirty="0"/>
              <a:t> actions is ordered the same way</a:t>
            </a:r>
          </a:p>
          <a:p>
            <a:pPr>
              <a:buSzPct val="75000"/>
            </a:pPr>
            <a:r>
              <a:rPr lang="en-US" altLang="en-US" dirty="0"/>
              <a:t>If two schedules are conflict equivalent then they have the same effect on a database</a:t>
            </a:r>
          </a:p>
          <a:p>
            <a:endParaRPr lang="en-US" altLang="en-US" dirty="0"/>
          </a:p>
          <a:p>
            <a:r>
              <a:rPr lang="en-US" altLang="en-US" dirty="0"/>
              <a:t>Schedule S is </a:t>
            </a:r>
            <a:r>
              <a:rPr lang="en-US" altLang="en-US" dirty="0">
                <a:solidFill>
                  <a:schemeClr val="accent2"/>
                </a:solidFill>
              </a:rPr>
              <a:t>conflict serializable</a:t>
            </a:r>
            <a:r>
              <a:rPr lang="en-US" altLang="en-US" dirty="0"/>
              <a:t> if S is conflict equivalent to some serial schedule.</a:t>
            </a:r>
          </a:p>
          <a:p>
            <a:r>
              <a:rPr lang="en-US" altLang="en-US" dirty="0"/>
              <a:t>Note, some “serializable” schedules are NOT conflict serializable.</a:t>
            </a:r>
          </a:p>
          <a:p>
            <a:pPr lvl="1"/>
            <a:r>
              <a:rPr lang="en-US" altLang="en-US" dirty="0"/>
              <a:t>This is the price we pay for efficiency.</a:t>
            </a:r>
          </a:p>
        </p:txBody>
      </p:sp>
    </p:spTree>
    <p:extLst>
      <p:ext uri="{BB962C8B-B14F-4D97-AF65-F5344CB8AC3E}">
        <p14:creationId xmlns:p14="http://schemas.microsoft.com/office/powerpoint/2010/main" val="227728996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3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67875" y="365125"/>
            <a:ext cx="10685926" cy="6031611"/>
          </a:xfrm>
          <a:prstGeom prst="rect">
            <a:avLst/>
          </a:prstGeom>
        </p:spPr>
      </p:pic>
    </p:spTree>
    <p:extLst>
      <p:ext uri="{BB962C8B-B14F-4D97-AF65-F5344CB8AC3E}">
        <p14:creationId xmlns:p14="http://schemas.microsoft.com/office/powerpoint/2010/main" val="20415813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86678" y="616074"/>
            <a:ext cx="9343197" cy="5246564"/>
          </a:xfrm>
          <a:prstGeom prst="rect">
            <a:avLst/>
          </a:prstGeom>
        </p:spPr>
      </p:pic>
    </p:spTree>
    <p:extLst>
      <p:ext uri="{BB962C8B-B14F-4D97-AF65-F5344CB8AC3E}">
        <p14:creationId xmlns:p14="http://schemas.microsoft.com/office/powerpoint/2010/main" val="2026227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Concurrency Control &amp; Recovery</a:t>
            </a:r>
          </a:p>
        </p:txBody>
      </p:sp>
      <p:sp>
        <p:nvSpPr>
          <p:cNvPr id="4099" name="Rectangle 3"/>
          <p:cNvSpPr>
            <a:spLocks noGrp="1" noChangeArrowheads="1"/>
          </p:cNvSpPr>
          <p:nvPr>
            <p:ph type="body" idx="1"/>
          </p:nvPr>
        </p:nvSpPr>
        <p:spPr/>
        <p:txBody>
          <a:bodyPr/>
          <a:lstStyle/>
          <a:p>
            <a:pPr eaLnBrk="1" hangingPunct="1"/>
            <a:r>
              <a:rPr lang="en-US" altLang="en-US"/>
              <a:t>Concurrency Control</a:t>
            </a:r>
          </a:p>
          <a:p>
            <a:pPr lvl="1" eaLnBrk="1" hangingPunct="1"/>
            <a:r>
              <a:rPr lang="en-US" altLang="en-US"/>
              <a:t>Provide </a:t>
            </a:r>
            <a:r>
              <a:rPr lang="en-US" altLang="en-US">
                <a:solidFill>
                  <a:srgbClr val="FF0000"/>
                </a:solidFill>
              </a:rPr>
              <a:t>correct</a:t>
            </a:r>
            <a:r>
              <a:rPr lang="en-US" altLang="en-US"/>
              <a:t> and </a:t>
            </a:r>
            <a:r>
              <a:rPr lang="en-US" altLang="en-US">
                <a:solidFill>
                  <a:srgbClr val="FF0000"/>
                </a:solidFill>
              </a:rPr>
              <a:t>highly available</a:t>
            </a:r>
            <a:r>
              <a:rPr lang="en-US" altLang="en-US"/>
              <a:t> data access in the presence of concurrent access by many users</a:t>
            </a:r>
          </a:p>
          <a:p>
            <a:pPr eaLnBrk="1" hangingPunct="1"/>
            <a:r>
              <a:rPr lang="en-US" altLang="en-US"/>
              <a:t>Recovery</a:t>
            </a:r>
          </a:p>
          <a:p>
            <a:pPr lvl="1" eaLnBrk="1" hangingPunct="1"/>
            <a:r>
              <a:rPr lang="en-US" altLang="en-US"/>
              <a:t>Ensures database is </a:t>
            </a:r>
            <a:r>
              <a:rPr lang="en-US" altLang="en-US">
                <a:solidFill>
                  <a:srgbClr val="FF0000"/>
                </a:solidFill>
              </a:rPr>
              <a:t>fault tolerant</a:t>
            </a:r>
            <a:r>
              <a:rPr lang="en-US" altLang="en-US"/>
              <a:t>, and not corrupted by software, system or media failure</a:t>
            </a:r>
          </a:p>
          <a:p>
            <a:pPr lvl="1" eaLnBrk="1" hangingPunct="1"/>
            <a:r>
              <a:rPr lang="en-US" altLang="en-US"/>
              <a:t>24x7 access to mission critical data</a:t>
            </a:r>
          </a:p>
          <a:p>
            <a:pPr eaLnBrk="1" hangingPunct="1"/>
            <a:r>
              <a:rPr lang="en-US" altLang="en-US"/>
              <a:t>A boon to application authors!</a:t>
            </a:r>
          </a:p>
          <a:p>
            <a:pPr lvl="1" eaLnBrk="1" hangingPunct="1"/>
            <a:r>
              <a:rPr lang="en-US" altLang="en-US"/>
              <a:t>Existence of CC&amp;R allows applications be be written without explicit concern for concurrency and fault tolerance</a:t>
            </a:r>
          </a:p>
        </p:txBody>
      </p:sp>
    </p:spTree>
    <p:extLst>
      <p:ext uri="{BB962C8B-B14F-4D97-AF65-F5344CB8AC3E}">
        <p14:creationId xmlns:p14="http://schemas.microsoft.com/office/powerpoint/2010/main" val="3452615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710831" y="365125"/>
            <a:ext cx="9771432" cy="5559425"/>
          </a:xfrm>
          <a:prstGeom prst="rect">
            <a:avLst/>
          </a:prstGeom>
        </p:spPr>
      </p:pic>
    </p:spTree>
    <p:extLst>
      <p:ext uri="{BB962C8B-B14F-4D97-AF65-F5344CB8AC3E}">
        <p14:creationId xmlns:p14="http://schemas.microsoft.com/office/powerpoint/2010/main" val="18069378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09600" y="350387"/>
            <a:ext cx="10744199" cy="5526538"/>
          </a:xfrm>
          <a:prstGeom prst="rect">
            <a:avLst/>
          </a:prstGeom>
        </p:spPr>
      </p:pic>
    </p:spTree>
    <p:extLst>
      <p:ext uri="{BB962C8B-B14F-4D97-AF65-F5344CB8AC3E}">
        <p14:creationId xmlns:p14="http://schemas.microsoft.com/office/powerpoint/2010/main" val="34460691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1" y="457451"/>
            <a:ext cx="9605962" cy="5428999"/>
          </a:xfrm>
          <a:prstGeom prst="rect">
            <a:avLst/>
          </a:prstGeom>
        </p:spPr>
      </p:pic>
    </p:spTree>
    <p:extLst>
      <p:ext uri="{BB962C8B-B14F-4D97-AF65-F5344CB8AC3E}">
        <p14:creationId xmlns:p14="http://schemas.microsoft.com/office/powerpoint/2010/main" val="23918586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47129" y="490331"/>
            <a:ext cx="10191932" cy="5706126"/>
          </a:xfrm>
          <a:prstGeom prst="rect">
            <a:avLst/>
          </a:prstGeom>
        </p:spPr>
      </p:pic>
    </p:spTree>
    <p:extLst>
      <p:ext uri="{BB962C8B-B14F-4D97-AF65-F5344CB8AC3E}">
        <p14:creationId xmlns:p14="http://schemas.microsoft.com/office/powerpoint/2010/main" val="4111256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7896" y="560606"/>
            <a:ext cx="9618179" cy="5297269"/>
          </a:xfrm>
          <a:prstGeom prst="rect">
            <a:avLst/>
          </a:prstGeom>
        </p:spPr>
      </p:pic>
    </p:spTree>
    <p:extLst>
      <p:ext uri="{BB962C8B-B14F-4D97-AF65-F5344CB8AC3E}">
        <p14:creationId xmlns:p14="http://schemas.microsoft.com/office/powerpoint/2010/main" val="331908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232453" y="700277"/>
            <a:ext cx="9192660" cy="5157598"/>
          </a:xfrm>
          <a:prstGeom prst="rect">
            <a:avLst/>
          </a:prstGeom>
        </p:spPr>
      </p:pic>
    </p:spTree>
    <p:extLst>
      <p:ext uri="{BB962C8B-B14F-4D97-AF65-F5344CB8AC3E}">
        <p14:creationId xmlns:p14="http://schemas.microsoft.com/office/powerpoint/2010/main" val="3811979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92696" y="832593"/>
            <a:ext cx="9435962" cy="5267548"/>
          </a:xfrm>
          <a:prstGeom prst="rect">
            <a:avLst/>
          </a:prstGeom>
        </p:spPr>
      </p:pic>
    </p:spTree>
    <p:extLst>
      <p:ext uri="{BB962C8B-B14F-4D97-AF65-F5344CB8AC3E}">
        <p14:creationId xmlns:p14="http://schemas.microsoft.com/office/powerpoint/2010/main" val="3737146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altLang="en-US"/>
          </a:p>
          <a:p>
            <a:endParaRPr lang="en-US" altLang="en-US">
              <a:solidFill>
                <a:schemeClr val="tx2"/>
              </a:solidFill>
            </a:endParaRPr>
          </a:p>
        </p:txBody>
      </p:sp>
      <p:sp>
        <p:nvSpPr>
          <p:cNvPr id="48130" name="Rectangle 2"/>
          <p:cNvSpPr>
            <a:spLocks noGrp="1" noChangeArrowheads="1"/>
          </p:cNvSpPr>
          <p:nvPr>
            <p:ph type="title"/>
          </p:nvPr>
        </p:nvSpPr>
        <p:spPr>
          <a:noFill/>
          <a:ln/>
        </p:spPr>
        <p:txBody>
          <a:bodyPr vert="horz" lIns="90488" tIns="44450" rIns="90488" bIns="44450" rtlCol="0" anchor="ctr">
            <a:normAutofit/>
          </a:bodyPr>
          <a:lstStyle/>
          <a:p>
            <a:r>
              <a:rPr lang="en-US" altLang="en-US"/>
              <a:t>Dependency Graph</a:t>
            </a:r>
          </a:p>
        </p:txBody>
      </p:sp>
      <p:sp>
        <p:nvSpPr>
          <p:cNvPr id="48131" name="Rectangle 3"/>
          <p:cNvSpPr>
            <a:spLocks noGrp="1" noChangeArrowheads="1"/>
          </p:cNvSpPr>
          <p:nvPr>
            <p:ph type="body" idx="1"/>
          </p:nvPr>
        </p:nvSpPr>
        <p:spPr>
          <a:noFill/>
          <a:ln/>
        </p:spPr>
        <p:txBody>
          <a:bodyPr vert="horz" lIns="90488" tIns="44450" rIns="90488" bIns="44450" rtlCol="0">
            <a:normAutofit/>
          </a:bodyPr>
          <a:lstStyle/>
          <a:p>
            <a:r>
              <a:rPr lang="en-US" altLang="en-US" i="1" u="sng" dirty="0">
                <a:solidFill>
                  <a:schemeClr val="accent2"/>
                </a:solidFill>
              </a:rPr>
              <a:t>Precedence graph/</a:t>
            </a:r>
            <a:r>
              <a:rPr lang="en-US" altLang="en-US" i="1" u="sng" dirty="0" err="1">
                <a:solidFill>
                  <a:schemeClr val="accent2"/>
                </a:solidFill>
              </a:rPr>
              <a:t>Serializability</a:t>
            </a:r>
            <a:r>
              <a:rPr lang="en-US" altLang="en-US" i="1" u="sng" dirty="0">
                <a:solidFill>
                  <a:schemeClr val="accent2"/>
                </a:solidFill>
              </a:rPr>
              <a:t> graph</a:t>
            </a:r>
            <a:r>
              <a:rPr lang="en-US" altLang="en-US" dirty="0"/>
              <a:t>:  </a:t>
            </a:r>
          </a:p>
          <a:p>
            <a:pPr lvl="1"/>
            <a:r>
              <a:rPr lang="en-US" altLang="en-US" dirty="0"/>
              <a:t>One node per transaction in S;</a:t>
            </a:r>
          </a:p>
          <a:p>
            <a:pPr lvl="1"/>
            <a:r>
              <a:rPr lang="en-US" altLang="en-US" dirty="0"/>
              <a:t> edge from </a:t>
            </a:r>
            <a:r>
              <a:rPr lang="en-US" altLang="en-US" i="1" dirty="0" err="1"/>
              <a:t>Ti</a:t>
            </a:r>
            <a:r>
              <a:rPr lang="en-US" altLang="en-US" i="1" dirty="0"/>
              <a:t> </a:t>
            </a:r>
            <a:r>
              <a:rPr lang="en-US" altLang="en-US" dirty="0"/>
              <a:t>to </a:t>
            </a:r>
            <a:r>
              <a:rPr lang="en-US" altLang="en-US" i="1" dirty="0" err="1"/>
              <a:t>Tj</a:t>
            </a:r>
            <a:r>
              <a:rPr lang="en-US" altLang="en-US" dirty="0"/>
              <a:t> if an operation of </a:t>
            </a:r>
            <a:r>
              <a:rPr lang="en-US" altLang="en-US" dirty="0" err="1"/>
              <a:t>Ti</a:t>
            </a:r>
            <a:r>
              <a:rPr lang="en-US" altLang="en-US" dirty="0"/>
              <a:t> conflicts with an operation of </a:t>
            </a:r>
            <a:r>
              <a:rPr lang="en-US" altLang="en-US" dirty="0" err="1"/>
              <a:t>Tj</a:t>
            </a:r>
            <a:r>
              <a:rPr lang="en-US" altLang="en-US" dirty="0"/>
              <a:t> and </a:t>
            </a:r>
            <a:r>
              <a:rPr lang="en-US" altLang="en-US" dirty="0" err="1"/>
              <a:t>Ti’s</a:t>
            </a:r>
            <a:r>
              <a:rPr lang="en-US" altLang="en-US" dirty="0"/>
              <a:t> operation appears earlier in the schedule than the conflicting operation of </a:t>
            </a:r>
            <a:r>
              <a:rPr lang="en-US" altLang="en-US" dirty="0" err="1"/>
              <a:t>Tj</a:t>
            </a:r>
            <a:r>
              <a:rPr lang="en-US" altLang="en-US" dirty="0"/>
              <a:t>.</a:t>
            </a:r>
          </a:p>
          <a:p>
            <a:endParaRPr lang="en-US" altLang="en-US" dirty="0"/>
          </a:p>
          <a:p>
            <a:r>
              <a:rPr lang="en-US" altLang="en-US" u="sng" dirty="0"/>
              <a:t>Theorem</a:t>
            </a:r>
            <a:r>
              <a:rPr lang="en-US" altLang="en-US" dirty="0"/>
              <a:t>: Schedule is conflict serializable if and only if its dependency graph is acyclic</a:t>
            </a:r>
          </a:p>
          <a:p>
            <a:endParaRPr lang="en-US" altLang="en-US" dirty="0"/>
          </a:p>
        </p:txBody>
      </p:sp>
    </p:spTree>
    <p:extLst>
      <p:ext uri="{BB962C8B-B14F-4D97-AF65-F5344CB8AC3E}">
        <p14:creationId xmlns:p14="http://schemas.microsoft.com/office/powerpoint/2010/main" val="322470732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zh-CN" altLang="en-US"/>
              <a:t>L22</a:t>
            </a:r>
            <a:endParaRPr lang="en-US" altLang="zh-CN"/>
          </a:p>
        </p:txBody>
      </p:sp>
      <p:sp>
        <p:nvSpPr>
          <p:cNvPr id="6" name="Slide Number Placeholder 5"/>
          <p:cNvSpPr>
            <a:spLocks noGrp="1"/>
          </p:cNvSpPr>
          <p:nvPr>
            <p:ph type="sldNum" sz="quarter" idx="12"/>
          </p:nvPr>
        </p:nvSpPr>
        <p:spPr/>
        <p:txBody>
          <a:bodyPr/>
          <a:lstStyle/>
          <a:p>
            <a:fld id="{93CD7A5D-92E2-4930-98DA-AC5C197AE388}" type="slidenum">
              <a:rPr lang="zh-CN" altLang="en-US"/>
              <a:pPr/>
              <a:t>48</a:t>
            </a:fld>
            <a:endParaRPr lang="zh-CN" altLang="en-US"/>
          </a:p>
        </p:txBody>
      </p:sp>
      <p:sp>
        <p:nvSpPr>
          <p:cNvPr id="81922" name="Rectangle 2"/>
          <p:cNvSpPr>
            <a:spLocks noGrp="1" noChangeArrowheads="1"/>
          </p:cNvSpPr>
          <p:nvPr>
            <p:ph/>
          </p:nvPr>
        </p:nvSpPr>
        <p:spPr/>
        <p:txBody>
          <a:bodyPr/>
          <a:lstStyle/>
          <a:p>
            <a:pPr>
              <a:buFontTx/>
              <a:buNone/>
            </a:pPr>
            <a:r>
              <a:rPr lang="zh-CN" altLang="en-US" sz="2000" dirty="0">
                <a:ea typeface="宋体" panose="02010600030101010101" pitchFamily="2" charset="-122"/>
              </a:rPr>
              <a:t>(…</a:t>
            </a:r>
            <a:r>
              <a:rPr lang="en-US" altLang="zh-CN" sz="2000" dirty="0">
                <a:ea typeface="宋体" panose="02010600030101010101" pitchFamily="2" charset="-122"/>
              </a:rPr>
              <a:t>cont’d)                        </a:t>
            </a:r>
            <a:r>
              <a:rPr lang="en-US" altLang="zh-CN" sz="2400" b="1" dirty="0">
                <a:ea typeface="宋体" panose="02010600030101010101" pitchFamily="2" charset="-122"/>
              </a:rPr>
              <a:t>Precedence Graph</a:t>
            </a:r>
            <a:endParaRPr lang="en-US" altLang="zh-CN" dirty="0">
              <a:ea typeface="宋体" panose="02010600030101010101" pitchFamily="2" charset="-122"/>
            </a:endParaRPr>
          </a:p>
          <a:p>
            <a:pPr algn="ctr">
              <a:buFontTx/>
              <a:buNone/>
            </a:pPr>
            <a:endParaRPr lang="en-US" altLang="zh-CN" dirty="0">
              <a:ea typeface="宋体" panose="02010600030101010101" pitchFamily="2" charset="-122"/>
            </a:endParaRPr>
          </a:p>
          <a:p>
            <a:r>
              <a:rPr lang="en-US" altLang="zh-CN" sz="2400" dirty="0">
                <a:ea typeface="宋体" panose="02010600030101010101" pitchFamily="2" charset="-122"/>
              </a:rPr>
              <a:t>A schedule is conflict serializable if and only if its </a:t>
            </a:r>
          </a:p>
          <a:p>
            <a:pPr>
              <a:buFontTx/>
              <a:buNone/>
            </a:pPr>
            <a:r>
              <a:rPr lang="en-US" altLang="zh-CN" dirty="0">
                <a:ea typeface="宋体" panose="02010600030101010101" pitchFamily="2" charset="-122"/>
              </a:rPr>
              <a:t>    </a:t>
            </a:r>
            <a:r>
              <a:rPr lang="en-US" altLang="zh-CN" sz="2400" dirty="0">
                <a:ea typeface="宋体" panose="02010600030101010101" pitchFamily="2" charset="-122"/>
              </a:rPr>
              <a:t>precedence graph is acyclic</a:t>
            </a:r>
            <a:r>
              <a:rPr lang="en-US" altLang="zh-CN" dirty="0">
                <a:ea typeface="宋体" panose="02010600030101010101" pitchFamily="2" charset="-122"/>
              </a:rPr>
              <a:t>.</a:t>
            </a:r>
          </a:p>
          <a:p>
            <a:r>
              <a:rPr lang="en-US" altLang="zh-CN" sz="2400" dirty="0">
                <a:ea typeface="宋体" panose="02010600030101010101" pitchFamily="2" charset="-122"/>
              </a:rPr>
              <a:t>Strict 2PL ensures that the precedence for</a:t>
            </a:r>
            <a:r>
              <a:rPr lang="en-US" altLang="zh-CN" dirty="0">
                <a:ea typeface="宋体" panose="02010600030101010101" pitchFamily="2" charset="-122"/>
              </a:rPr>
              <a:t> </a:t>
            </a:r>
            <a:r>
              <a:rPr lang="en-US" altLang="zh-CN" sz="2400" dirty="0">
                <a:ea typeface="宋体" panose="02010600030101010101" pitchFamily="2" charset="-122"/>
              </a:rPr>
              <a:t>any schedule that it allows is acyclic.</a:t>
            </a:r>
          </a:p>
          <a:p>
            <a:pPr>
              <a:buFontTx/>
              <a:buNone/>
            </a:pPr>
            <a:endParaRPr lang="zh-CN" altLang="en-US" dirty="0">
              <a:ea typeface="宋体" panose="02010600030101010101" pitchFamily="2" charset="-122"/>
            </a:endParaRPr>
          </a:p>
        </p:txBody>
      </p:sp>
      <p:graphicFrame>
        <p:nvGraphicFramePr>
          <p:cNvPr id="81923" name="Object 3"/>
          <p:cNvGraphicFramePr>
            <a:graphicFrameLocks noChangeAspect="1"/>
          </p:cNvGraphicFramePr>
          <p:nvPr/>
        </p:nvGraphicFramePr>
        <p:xfrm>
          <a:off x="5827714" y="3048001"/>
          <a:ext cx="2192337" cy="3121025"/>
        </p:xfrm>
        <a:graphic>
          <a:graphicData uri="http://schemas.openxmlformats.org/presentationml/2006/ole">
            <mc:AlternateContent xmlns:mc="http://schemas.openxmlformats.org/markup-compatibility/2006">
              <mc:Choice xmlns:v="urn:schemas-microsoft-com:vml" Requires="v">
                <p:oleObj spid="_x0000_s4147" name="Clip" r:id="rId3" imgW="3848040" imgH="5478120" progId="MS_ClipArt_Gallery.2">
                  <p:embed/>
                </p:oleObj>
              </mc:Choice>
              <mc:Fallback>
                <p:oleObj name="Clip" r:id="rId3" imgW="3848040" imgH="5478120" progId="MS_ClipArt_Gallery.2">
                  <p:embed/>
                  <p:pic>
                    <p:nvPicPr>
                      <p:cNvPr id="819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14" y="3048001"/>
                        <a:ext cx="2192337" cy="312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184761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0"/>
          </p:nvPr>
        </p:nvSpPr>
        <p:spPr/>
        <p:txBody>
          <a:bodyPr/>
          <a:lstStyle/>
          <a:p>
            <a:endParaRPr lang="en-US" altLang="en-US"/>
          </a:p>
          <a:p>
            <a:endParaRPr lang="en-US" altLang="en-US">
              <a:solidFill>
                <a:schemeClr val="tx2"/>
              </a:solidFill>
            </a:endParaRPr>
          </a:p>
        </p:txBody>
      </p:sp>
      <p:sp>
        <p:nvSpPr>
          <p:cNvPr id="50178" name="Rectangle 2"/>
          <p:cNvSpPr>
            <a:spLocks noGrp="1" noChangeArrowheads="1"/>
          </p:cNvSpPr>
          <p:nvPr>
            <p:ph type="title"/>
          </p:nvPr>
        </p:nvSpPr>
        <p:spPr>
          <a:xfrm>
            <a:off x="2590800" y="152400"/>
            <a:ext cx="7772400" cy="1143000"/>
          </a:xfrm>
          <a:noFill/>
          <a:ln/>
        </p:spPr>
        <p:txBody>
          <a:bodyPr vert="horz" lIns="90488" tIns="44450" rIns="90488" bIns="44450" rtlCol="0" anchor="ctr">
            <a:normAutofit/>
          </a:bodyPr>
          <a:lstStyle/>
          <a:p>
            <a:r>
              <a:rPr lang="en-US" altLang="en-US"/>
              <a:t>Example</a:t>
            </a:r>
          </a:p>
        </p:txBody>
      </p:sp>
      <p:sp>
        <p:nvSpPr>
          <p:cNvPr id="50179" name="Rectangle 3"/>
          <p:cNvSpPr>
            <a:spLocks noGrp="1" noChangeArrowheads="1"/>
          </p:cNvSpPr>
          <p:nvPr>
            <p:ph type="body" idx="1"/>
          </p:nvPr>
        </p:nvSpPr>
        <p:spPr>
          <a:xfrm>
            <a:off x="2362200" y="1143000"/>
            <a:ext cx="7772400" cy="5715000"/>
          </a:xfrm>
          <a:noFill/>
          <a:ln/>
        </p:spPr>
        <p:txBody>
          <a:bodyPr vert="horz" lIns="90488" tIns="44450" rIns="90488" bIns="44450" rtlCol="0">
            <a:normAutofit/>
          </a:bodyPr>
          <a:lstStyle/>
          <a:p>
            <a:r>
              <a:rPr lang="en-US" altLang="en-US"/>
              <a:t>A schedule that is not conflict serializable:</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a:t>The cycle in the graph reveals the problem. The output of T1 depends on T2, and vice-versa.</a:t>
            </a:r>
          </a:p>
        </p:txBody>
      </p:sp>
      <p:sp>
        <p:nvSpPr>
          <p:cNvPr id="50180" name="Oval 4"/>
          <p:cNvSpPr>
            <a:spLocks noChangeArrowheads="1"/>
          </p:cNvSpPr>
          <p:nvPr/>
        </p:nvSpPr>
        <p:spPr bwMode="auto">
          <a:xfrm>
            <a:off x="3068638" y="3983038"/>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81" name="Oval 5"/>
          <p:cNvSpPr>
            <a:spLocks noChangeArrowheads="1"/>
          </p:cNvSpPr>
          <p:nvPr/>
        </p:nvSpPr>
        <p:spPr bwMode="auto">
          <a:xfrm>
            <a:off x="5964238" y="3983038"/>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82" name="Rectangle 6"/>
          <p:cNvSpPr>
            <a:spLocks noChangeArrowheads="1"/>
          </p:cNvSpPr>
          <p:nvPr/>
        </p:nvSpPr>
        <p:spPr bwMode="auto">
          <a:xfrm>
            <a:off x="3124201" y="4114801"/>
            <a:ext cx="4119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T1</a:t>
            </a:r>
          </a:p>
        </p:txBody>
      </p:sp>
      <p:sp>
        <p:nvSpPr>
          <p:cNvPr id="50183" name="Rectangle 7"/>
          <p:cNvSpPr>
            <a:spLocks noChangeArrowheads="1"/>
          </p:cNvSpPr>
          <p:nvPr/>
        </p:nvSpPr>
        <p:spPr bwMode="auto">
          <a:xfrm>
            <a:off x="6019801" y="4114801"/>
            <a:ext cx="4119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T2</a:t>
            </a:r>
          </a:p>
        </p:txBody>
      </p:sp>
      <p:grpSp>
        <p:nvGrpSpPr>
          <p:cNvPr id="50184" name="Group 8"/>
          <p:cNvGrpSpPr>
            <a:grpSpLocks/>
          </p:cNvGrpSpPr>
          <p:nvPr/>
        </p:nvGrpSpPr>
        <p:grpSpPr bwMode="auto">
          <a:xfrm>
            <a:off x="3671888" y="3733800"/>
            <a:ext cx="2362200" cy="471488"/>
            <a:chOff x="1353" y="2352"/>
            <a:chExt cx="1488" cy="297"/>
          </a:xfrm>
        </p:grpSpPr>
        <p:sp>
          <p:nvSpPr>
            <p:cNvPr id="50185" name="Line 9"/>
            <p:cNvSpPr>
              <a:spLocks noChangeShapeType="1"/>
            </p:cNvSpPr>
            <p:nvPr/>
          </p:nvSpPr>
          <p:spPr bwMode="auto">
            <a:xfrm>
              <a:off x="1353" y="2601"/>
              <a:ext cx="1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86" name="Line 10"/>
            <p:cNvSpPr>
              <a:spLocks noChangeShapeType="1"/>
            </p:cNvSpPr>
            <p:nvPr/>
          </p:nvSpPr>
          <p:spPr bwMode="auto">
            <a:xfrm>
              <a:off x="2697" y="2553"/>
              <a:ext cx="14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87" name="Line 11"/>
            <p:cNvSpPr>
              <a:spLocks noChangeShapeType="1"/>
            </p:cNvSpPr>
            <p:nvPr/>
          </p:nvSpPr>
          <p:spPr bwMode="auto">
            <a:xfrm flipV="1">
              <a:off x="2697" y="2601"/>
              <a:ext cx="14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88" name="Rectangle 12"/>
            <p:cNvSpPr>
              <a:spLocks noChangeArrowheads="1"/>
            </p:cNvSpPr>
            <p:nvPr/>
          </p:nvSpPr>
          <p:spPr bwMode="auto">
            <a:xfrm>
              <a:off x="1968" y="2352"/>
              <a:ext cx="1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A</a:t>
              </a:r>
            </a:p>
          </p:txBody>
        </p:sp>
      </p:grpSp>
      <p:grpSp>
        <p:nvGrpSpPr>
          <p:cNvPr id="50189" name="Group 13"/>
          <p:cNvGrpSpPr>
            <a:grpSpLocks/>
          </p:cNvGrpSpPr>
          <p:nvPr/>
        </p:nvGrpSpPr>
        <p:grpSpPr bwMode="auto">
          <a:xfrm>
            <a:off x="3671888" y="4433889"/>
            <a:ext cx="2362200" cy="581025"/>
            <a:chOff x="1353" y="2793"/>
            <a:chExt cx="1488" cy="366"/>
          </a:xfrm>
        </p:grpSpPr>
        <p:sp>
          <p:nvSpPr>
            <p:cNvPr id="50190" name="Line 14"/>
            <p:cNvSpPr>
              <a:spLocks noChangeShapeType="1"/>
            </p:cNvSpPr>
            <p:nvPr/>
          </p:nvSpPr>
          <p:spPr bwMode="auto">
            <a:xfrm>
              <a:off x="1353" y="2841"/>
              <a:ext cx="1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91" name="Line 15"/>
            <p:cNvSpPr>
              <a:spLocks noChangeShapeType="1"/>
            </p:cNvSpPr>
            <p:nvPr/>
          </p:nvSpPr>
          <p:spPr bwMode="auto">
            <a:xfrm>
              <a:off x="1353" y="2841"/>
              <a:ext cx="14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92" name="Line 16"/>
            <p:cNvSpPr>
              <a:spLocks noChangeShapeType="1"/>
            </p:cNvSpPr>
            <p:nvPr/>
          </p:nvSpPr>
          <p:spPr bwMode="auto">
            <a:xfrm flipV="1">
              <a:off x="1353" y="2793"/>
              <a:ext cx="14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93" name="Rectangle 17"/>
            <p:cNvSpPr>
              <a:spLocks noChangeArrowheads="1"/>
            </p:cNvSpPr>
            <p:nvPr/>
          </p:nvSpPr>
          <p:spPr bwMode="auto">
            <a:xfrm>
              <a:off x="1968" y="2928"/>
              <a:ext cx="1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B</a:t>
              </a:r>
            </a:p>
          </p:txBody>
        </p:sp>
      </p:grpSp>
      <p:sp>
        <p:nvSpPr>
          <p:cNvPr id="50194" name="Rectangle 18"/>
          <p:cNvSpPr>
            <a:spLocks noChangeArrowheads="1"/>
          </p:cNvSpPr>
          <p:nvPr/>
        </p:nvSpPr>
        <p:spPr bwMode="auto">
          <a:xfrm>
            <a:off x="7010401" y="4114801"/>
            <a:ext cx="193642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i="1">
                <a:solidFill>
                  <a:schemeClr val="accent2"/>
                </a:solidFill>
              </a:rPr>
              <a:t>Dependency graph</a:t>
            </a:r>
          </a:p>
        </p:txBody>
      </p:sp>
      <p:sp>
        <p:nvSpPr>
          <p:cNvPr id="50195" name="Rectangle 19"/>
          <p:cNvSpPr>
            <a:spLocks noChangeArrowheads="1"/>
          </p:cNvSpPr>
          <p:nvPr/>
        </p:nvSpPr>
        <p:spPr bwMode="auto">
          <a:xfrm>
            <a:off x="2406650" y="2590800"/>
            <a:ext cx="6142708" cy="6437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T1:	 R(A), W(A),   		     	     </a:t>
            </a:r>
            <a:r>
              <a:rPr lang="en-US" altLang="en-US">
                <a:solidFill>
                  <a:schemeClr val="bg1"/>
                </a:solidFill>
              </a:rPr>
              <a:t>  R(B), W(B)</a:t>
            </a:r>
          </a:p>
          <a:p>
            <a:r>
              <a:rPr lang="en-US" altLang="en-US"/>
              <a:t>T2:	   		</a:t>
            </a:r>
          </a:p>
        </p:txBody>
      </p:sp>
      <p:sp>
        <p:nvSpPr>
          <p:cNvPr id="50196" name="Rectangle 20"/>
          <p:cNvSpPr>
            <a:spLocks noChangeArrowheads="1"/>
          </p:cNvSpPr>
          <p:nvPr/>
        </p:nvSpPr>
        <p:spPr bwMode="auto">
          <a:xfrm>
            <a:off x="2406650" y="2590800"/>
            <a:ext cx="6142708" cy="6437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T1:	 R(A), W(A),   		     	       </a:t>
            </a:r>
            <a:r>
              <a:rPr lang="en-US" altLang="en-US">
                <a:solidFill>
                  <a:schemeClr val="bg1"/>
                </a:solidFill>
              </a:rPr>
              <a:t>R(B), W(B)</a:t>
            </a:r>
          </a:p>
          <a:p>
            <a:r>
              <a:rPr lang="en-US" altLang="en-US"/>
              <a:t>T2:	   		R(A),</a:t>
            </a:r>
            <a:r>
              <a:rPr lang="en-US" altLang="en-US">
                <a:solidFill>
                  <a:schemeClr val="bg1"/>
                </a:solidFill>
              </a:rPr>
              <a:t> W(A), R(B), W(B)</a:t>
            </a:r>
          </a:p>
        </p:txBody>
      </p:sp>
      <p:sp>
        <p:nvSpPr>
          <p:cNvPr id="50197" name="Rectangle 21"/>
          <p:cNvSpPr>
            <a:spLocks noChangeArrowheads="1"/>
          </p:cNvSpPr>
          <p:nvPr/>
        </p:nvSpPr>
        <p:spPr bwMode="auto">
          <a:xfrm>
            <a:off x="2362200" y="2590800"/>
            <a:ext cx="6142708" cy="6437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T1:	 R(A), W(A),   		     	       </a:t>
            </a:r>
            <a:r>
              <a:rPr lang="en-US" altLang="en-US">
                <a:solidFill>
                  <a:schemeClr val="bg1"/>
                </a:solidFill>
              </a:rPr>
              <a:t>R(B), W(B)</a:t>
            </a:r>
          </a:p>
          <a:p>
            <a:r>
              <a:rPr lang="en-US" altLang="en-US"/>
              <a:t>T2:	   		R(A), W(A), R(B), W(B)</a:t>
            </a:r>
          </a:p>
        </p:txBody>
      </p:sp>
      <p:sp>
        <p:nvSpPr>
          <p:cNvPr id="50198" name="Rectangle 22"/>
          <p:cNvSpPr>
            <a:spLocks noChangeArrowheads="1"/>
          </p:cNvSpPr>
          <p:nvPr/>
        </p:nvSpPr>
        <p:spPr bwMode="auto">
          <a:xfrm>
            <a:off x="2362200" y="2590800"/>
            <a:ext cx="6142708" cy="6437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T1:	 R(A), W(A),   		     	       R(B)</a:t>
            </a:r>
            <a:r>
              <a:rPr lang="en-US" altLang="en-US">
                <a:solidFill>
                  <a:schemeClr val="bg1"/>
                </a:solidFill>
              </a:rPr>
              <a:t>, W(B)</a:t>
            </a:r>
          </a:p>
          <a:p>
            <a:r>
              <a:rPr lang="en-US" altLang="en-US"/>
              <a:t>T2:	   		R(A), W(A), R(B), W(B)</a:t>
            </a:r>
          </a:p>
        </p:txBody>
      </p:sp>
      <p:sp>
        <p:nvSpPr>
          <p:cNvPr id="50199" name="Rectangle 23"/>
          <p:cNvSpPr>
            <a:spLocks noChangeArrowheads="1"/>
          </p:cNvSpPr>
          <p:nvPr/>
        </p:nvSpPr>
        <p:spPr bwMode="auto">
          <a:xfrm>
            <a:off x="2362200" y="2590800"/>
            <a:ext cx="6142708" cy="6437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T1:	 R(A), W(A),   		     	       R(B), W(B)</a:t>
            </a:r>
          </a:p>
          <a:p>
            <a:r>
              <a:rPr lang="en-US" altLang="en-US"/>
              <a:t>T2:	   		R(A), W(A), R(B), W(B)</a:t>
            </a:r>
          </a:p>
        </p:txBody>
      </p:sp>
    </p:spTree>
    <p:extLst>
      <p:ext uri="{BB962C8B-B14F-4D97-AF65-F5344CB8AC3E}">
        <p14:creationId xmlns:p14="http://schemas.microsoft.com/office/powerpoint/2010/main" val="4216793892"/>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96"/>
                                        </p:tgtEl>
                                        <p:attrNameLst>
                                          <p:attrName>style.visibility</p:attrName>
                                        </p:attrNameLst>
                                      </p:cBhvr>
                                      <p:to>
                                        <p:strVal val="visible"/>
                                      </p:to>
                                    </p:set>
                                    <p:animEffect transition="in" filter="dissolve">
                                      <p:cBhvr>
                                        <p:cTn id="7" dur="500"/>
                                        <p:tgtEl>
                                          <p:spTgt spid="50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184"/>
                                        </p:tgtEl>
                                        <p:attrNameLst>
                                          <p:attrName>style.visibility</p:attrName>
                                        </p:attrNameLst>
                                      </p:cBhvr>
                                      <p:to>
                                        <p:strVal val="visible"/>
                                      </p:to>
                                    </p:set>
                                    <p:animEffect transition="in" filter="dissolve">
                                      <p:cBhvr>
                                        <p:cTn id="12" dur="500"/>
                                        <p:tgtEl>
                                          <p:spTgt spid="50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197"/>
                                        </p:tgtEl>
                                        <p:attrNameLst>
                                          <p:attrName>style.visibility</p:attrName>
                                        </p:attrNameLst>
                                      </p:cBhvr>
                                      <p:to>
                                        <p:strVal val="visible"/>
                                      </p:to>
                                    </p:set>
                                    <p:animEffect transition="in" filter="dissolve">
                                      <p:cBhvr>
                                        <p:cTn id="17" dur="500"/>
                                        <p:tgtEl>
                                          <p:spTgt spid="50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198"/>
                                        </p:tgtEl>
                                        <p:attrNameLst>
                                          <p:attrName>style.visibility</p:attrName>
                                        </p:attrNameLst>
                                      </p:cBhvr>
                                      <p:to>
                                        <p:strVal val="visible"/>
                                      </p:to>
                                    </p:set>
                                    <p:animEffect transition="in" filter="dissolve">
                                      <p:cBhvr>
                                        <p:cTn id="22" dur="500"/>
                                        <p:tgtEl>
                                          <p:spTgt spid="501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0189"/>
                                        </p:tgtEl>
                                        <p:attrNameLst>
                                          <p:attrName>style.visibility</p:attrName>
                                        </p:attrNameLst>
                                      </p:cBhvr>
                                      <p:to>
                                        <p:strVal val="visible"/>
                                      </p:to>
                                    </p:set>
                                    <p:animEffect transition="in" filter="dissolve">
                                      <p:cBhvr>
                                        <p:cTn id="27" dur="500"/>
                                        <p:tgtEl>
                                          <p:spTgt spid="501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199"/>
                                        </p:tgtEl>
                                        <p:attrNameLst>
                                          <p:attrName>style.visibility</p:attrName>
                                        </p:attrNameLst>
                                      </p:cBhvr>
                                      <p:to>
                                        <p:strVal val="visible"/>
                                      </p:to>
                                    </p:set>
                                    <p:animEffect transition="in" filter="dissolve">
                                      <p:cBhvr>
                                        <p:cTn id="32" dur="500"/>
                                        <p:tgtEl>
                                          <p:spTgt spid="50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6" grpId="0" animBg="1" autoUpdateAnimBg="0"/>
      <p:bldP spid="50197" grpId="0" animBg="1" autoUpdateAnimBg="0"/>
      <p:bldP spid="50198" grpId="0" animBg="1" autoUpdateAnimBg="0"/>
      <p:bldP spid="5019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2514600" y="2286001"/>
            <a:ext cx="3276600" cy="4017963"/>
            <a:chOff x="2880" y="1339"/>
            <a:chExt cx="2064" cy="2531"/>
          </a:xfrm>
        </p:grpSpPr>
        <p:sp>
          <p:nvSpPr>
            <p:cNvPr id="6154" name="Rectangle 3"/>
            <p:cNvSpPr>
              <a:spLocks noChangeArrowheads="1"/>
            </p:cNvSpPr>
            <p:nvPr/>
          </p:nvSpPr>
          <p:spPr bwMode="auto">
            <a:xfrm>
              <a:off x="3162" y="1339"/>
              <a:ext cx="149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pPr algn="ctr"/>
              <a:r>
                <a:rPr lang="en-US" altLang="en-US" sz="2000">
                  <a:solidFill>
                    <a:schemeClr val="tx2"/>
                  </a:solidFill>
                  <a:latin typeface="Arial" panose="020B0604020202020204" pitchFamily="34" charset="0"/>
                </a:rPr>
                <a:t>Query Optimization</a:t>
              </a:r>
            </a:p>
            <a:p>
              <a:pPr algn="ctr"/>
              <a:r>
                <a:rPr lang="en-US" altLang="en-US" sz="2000">
                  <a:solidFill>
                    <a:schemeClr val="tx2"/>
                  </a:solidFill>
                  <a:latin typeface="Arial" panose="020B0604020202020204" pitchFamily="34" charset="0"/>
                </a:rPr>
                <a:t>and Execution</a:t>
              </a:r>
            </a:p>
          </p:txBody>
        </p:sp>
        <p:sp>
          <p:nvSpPr>
            <p:cNvPr id="6155" name="Rectangle 4"/>
            <p:cNvSpPr>
              <a:spLocks noChangeArrowheads="1"/>
            </p:cNvSpPr>
            <p:nvPr/>
          </p:nvSpPr>
          <p:spPr bwMode="auto">
            <a:xfrm>
              <a:off x="3112" y="1862"/>
              <a:ext cx="15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pPr algn="ctr"/>
              <a:r>
                <a:rPr lang="en-US" altLang="en-US" sz="2000">
                  <a:solidFill>
                    <a:schemeClr val="tx2"/>
                  </a:solidFill>
                  <a:latin typeface="Arial" panose="020B0604020202020204" pitchFamily="34" charset="0"/>
                </a:rPr>
                <a:t>Relational Operators</a:t>
              </a:r>
            </a:p>
          </p:txBody>
        </p:sp>
        <p:sp>
          <p:nvSpPr>
            <p:cNvPr id="6156" name="Rectangle 5"/>
            <p:cNvSpPr>
              <a:spLocks noChangeArrowheads="1"/>
            </p:cNvSpPr>
            <p:nvPr/>
          </p:nvSpPr>
          <p:spPr bwMode="auto">
            <a:xfrm>
              <a:off x="2917" y="2183"/>
              <a:ext cx="19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pPr algn="ctr"/>
              <a:r>
                <a:rPr lang="en-US" altLang="en-US" sz="2000">
                  <a:solidFill>
                    <a:schemeClr val="tx2"/>
                  </a:solidFill>
                  <a:latin typeface="Arial" panose="020B0604020202020204" pitchFamily="34" charset="0"/>
                </a:rPr>
                <a:t>Files and Access Methods</a:t>
              </a:r>
            </a:p>
          </p:txBody>
        </p:sp>
        <p:sp>
          <p:nvSpPr>
            <p:cNvPr id="6157" name="Rectangle 6"/>
            <p:cNvSpPr>
              <a:spLocks noChangeArrowheads="1"/>
            </p:cNvSpPr>
            <p:nvPr/>
          </p:nvSpPr>
          <p:spPr bwMode="auto">
            <a:xfrm>
              <a:off x="3147" y="2550"/>
              <a:ext cx="15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pPr algn="ctr"/>
              <a:r>
                <a:rPr lang="en-US" altLang="en-US" sz="2000">
                  <a:solidFill>
                    <a:schemeClr val="tx2"/>
                  </a:solidFill>
                  <a:latin typeface="Arial" panose="020B0604020202020204" pitchFamily="34" charset="0"/>
                </a:rPr>
                <a:t>Buffer Management</a:t>
              </a:r>
            </a:p>
          </p:txBody>
        </p:sp>
        <p:sp>
          <p:nvSpPr>
            <p:cNvPr id="6158" name="Rectangle 7"/>
            <p:cNvSpPr>
              <a:spLocks noChangeArrowheads="1"/>
            </p:cNvSpPr>
            <p:nvPr/>
          </p:nvSpPr>
          <p:spPr bwMode="auto">
            <a:xfrm>
              <a:off x="2951" y="2881"/>
              <a:ext cx="19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pPr algn="ctr"/>
              <a:r>
                <a:rPr lang="en-US" altLang="en-US" sz="2000">
                  <a:solidFill>
                    <a:schemeClr val="tx2"/>
                  </a:solidFill>
                  <a:latin typeface="Arial" panose="020B0604020202020204" pitchFamily="34" charset="0"/>
                </a:rPr>
                <a:t>Disk Space Management</a:t>
              </a:r>
            </a:p>
          </p:txBody>
        </p:sp>
        <p:sp>
          <p:nvSpPr>
            <p:cNvPr id="6159" name="Rectangle 8"/>
            <p:cNvSpPr>
              <a:spLocks noChangeArrowheads="1"/>
            </p:cNvSpPr>
            <p:nvPr/>
          </p:nvSpPr>
          <p:spPr bwMode="auto">
            <a:xfrm>
              <a:off x="2896" y="1343"/>
              <a:ext cx="2030" cy="1809"/>
            </a:xfrm>
            <a:prstGeom prst="rect">
              <a:avLst/>
            </a:prstGeom>
            <a:noFill/>
            <a:ln w="508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endParaRPr lang="en-US" altLang="en-US"/>
            </a:p>
          </p:txBody>
        </p:sp>
        <p:sp>
          <p:nvSpPr>
            <p:cNvPr id="6160" name="Line 9"/>
            <p:cNvSpPr>
              <a:spLocks noChangeShapeType="1"/>
            </p:cNvSpPr>
            <p:nvPr/>
          </p:nvSpPr>
          <p:spPr bwMode="auto">
            <a:xfrm>
              <a:off x="2880" y="1824"/>
              <a:ext cx="20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61" name="Line 10"/>
            <p:cNvSpPr>
              <a:spLocks noChangeShapeType="1"/>
            </p:cNvSpPr>
            <p:nvPr/>
          </p:nvSpPr>
          <p:spPr bwMode="auto">
            <a:xfrm>
              <a:off x="2880" y="2160"/>
              <a:ext cx="20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62" name="Line 11"/>
            <p:cNvSpPr>
              <a:spLocks noChangeShapeType="1"/>
            </p:cNvSpPr>
            <p:nvPr/>
          </p:nvSpPr>
          <p:spPr bwMode="auto">
            <a:xfrm>
              <a:off x="2880" y="2448"/>
              <a:ext cx="20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63" name="Line 12"/>
            <p:cNvSpPr>
              <a:spLocks noChangeShapeType="1"/>
            </p:cNvSpPr>
            <p:nvPr/>
          </p:nvSpPr>
          <p:spPr bwMode="auto">
            <a:xfrm>
              <a:off x="2880" y="2832"/>
              <a:ext cx="20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64" name="Oval 13"/>
            <p:cNvSpPr>
              <a:spLocks noChangeArrowheads="1"/>
            </p:cNvSpPr>
            <p:nvPr/>
          </p:nvSpPr>
          <p:spPr bwMode="auto">
            <a:xfrm>
              <a:off x="3560" y="3464"/>
              <a:ext cx="656" cy="7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endParaRPr lang="en-US" altLang="en-US"/>
            </a:p>
          </p:txBody>
        </p:sp>
        <p:sp>
          <p:nvSpPr>
            <p:cNvPr id="6165" name="Line 14"/>
            <p:cNvSpPr>
              <a:spLocks noChangeShapeType="1"/>
            </p:cNvSpPr>
            <p:nvPr/>
          </p:nvSpPr>
          <p:spPr bwMode="auto">
            <a:xfrm>
              <a:off x="3550" y="3497"/>
              <a:ext cx="2" cy="362"/>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66" name="Line 15"/>
            <p:cNvSpPr>
              <a:spLocks noChangeShapeType="1"/>
            </p:cNvSpPr>
            <p:nvPr/>
          </p:nvSpPr>
          <p:spPr bwMode="auto">
            <a:xfrm>
              <a:off x="4224" y="3514"/>
              <a:ext cx="0" cy="326"/>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67" name="Oval 16"/>
            <p:cNvSpPr>
              <a:spLocks noChangeArrowheads="1"/>
            </p:cNvSpPr>
            <p:nvPr/>
          </p:nvSpPr>
          <p:spPr bwMode="auto">
            <a:xfrm>
              <a:off x="3560" y="3800"/>
              <a:ext cx="656" cy="7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endParaRPr lang="en-US" altLang="en-US"/>
            </a:p>
          </p:txBody>
        </p:sp>
        <p:sp>
          <p:nvSpPr>
            <p:cNvPr id="6168" name="Rectangle 17"/>
            <p:cNvSpPr>
              <a:spLocks noChangeArrowheads="1"/>
            </p:cNvSpPr>
            <p:nvPr/>
          </p:nvSpPr>
          <p:spPr bwMode="auto">
            <a:xfrm>
              <a:off x="3733" y="3585"/>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r>
                <a:rPr lang="en-US" altLang="en-US" sz="1800">
                  <a:solidFill>
                    <a:srgbClr val="280049"/>
                  </a:solidFill>
                  <a:latin typeface="Arial" panose="020B0604020202020204" pitchFamily="34" charset="0"/>
                </a:rPr>
                <a:t>DB</a:t>
              </a:r>
            </a:p>
          </p:txBody>
        </p:sp>
        <p:sp>
          <p:nvSpPr>
            <p:cNvPr id="6169" name="Line 18"/>
            <p:cNvSpPr>
              <a:spLocks noChangeShapeType="1"/>
            </p:cNvSpPr>
            <p:nvPr/>
          </p:nvSpPr>
          <p:spPr bwMode="auto">
            <a:xfrm>
              <a:off x="3840" y="3168"/>
              <a:ext cx="0" cy="28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sp>
        <p:nvSpPr>
          <p:cNvPr id="6147" name="Line 19"/>
          <p:cNvSpPr>
            <a:spLocks noChangeShapeType="1"/>
          </p:cNvSpPr>
          <p:nvPr/>
        </p:nvSpPr>
        <p:spPr bwMode="auto">
          <a:xfrm>
            <a:off x="5867400" y="3817938"/>
            <a:ext cx="22860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8" name="Line 20"/>
          <p:cNvSpPr>
            <a:spLocks noChangeShapeType="1"/>
          </p:cNvSpPr>
          <p:nvPr/>
        </p:nvSpPr>
        <p:spPr bwMode="auto">
          <a:xfrm>
            <a:off x="6096000" y="3817938"/>
            <a:ext cx="0" cy="1143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9" name="Line 21"/>
          <p:cNvSpPr>
            <a:spLocks noChangeShapeType="1"/>
          </p:cNvSpPr>
          <p:nvPr/>
        </p:nvSpPr>
        <p:spPr bwMode="auto">
          <a:xfrm>
            <a:off x="5867400" y="4960938"/>
            <a:ext cx="22860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50" name="Rectangle 22"/>
          <p:cNvSpPr>
            <a:spLocks noChangeArrowheads="1"/>
          </p:cNvSpPr>
          <p:nvPr/>
        </p:nvSpPr>
        <p:spPr bwMode="auto">
          <a:xfrm>
            <a:off x="6934200" y="3505201"/>
            <a:ext cx="3429000"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r>
              <a:rPr lang="en-US" altLang="en-US">
                <a:solidFill>
                  <a:schemeClr val="tx1"/>
                </a:solidFill>
                <a:latin typeface="Times New Roman" panose="02020603050405020304" pitchFamily="18" charset="0"/>
              </a:rPr>
              <a:t>These layers must consider concurrency</a:t>
            </a:r>
          </a:p>
          <a:p>
            <a:r>
              <a:rPr lang="en-US" altLang="en-US">
                <a:solidFill>
                  <a:schemeClr val="tx1"/>
                </a:solidFill>
                <a:latin typeface="Times New Roman" panose="02020603050405020304" pitchFamily="18" charset="0"/>
              </a:rPr>
              <a:t>control and recovery</a:t>
            </a:r>
          </a:p>
          <a:p>
            <a:r>
              <a:rPr lang="en-US" altLang="en-US">
                <a:solidFill>
                  <a:schemeClr val="tx1"/>
                </a:solidFill>
                <a:latin typeface="Times New Roman" panose="02020603050405020304" pitchFamily="18" charset="0"/>
              </a:rPr>
              <a:t>(</a:t>
            </a:r>
            <a:r>
              <a:rPr lang="en-US" altLang="en-US">
                <a:solidFill>
                  <a:srgbClr val="FF0000"/>
                </a:solidFill>
                <a:latin typeface="Times New Roman" panose="02020603050405020304" pitchFamily="18" charset="0"/>
              </a:rPr>
              <a:t>Transaction, Lock, Recovery Managers</a:t>
            </a:r>
            <a:r>
              <a:rPr lang="en-US" altLang="en-US">
                <a:solidFill>
                  <a:schemeClr val="tx1"/>
                </a:solidFill>
                <a:latin typeface="Times New Roman" panose="02020603050405020304" pitchFamily="18" charset="0"/>
              </a:rPr>
              <a:t>)</a:t>
            </a:r>
          </a:p>
        </p:txBody>
      </p:sp>
      <p:sp>
        <p:nvSpPr>
          <p:cNvPr id="6151" name="Line 25"/>
          <p:cNvSpPr>
            <a:spLocks noChangeShapeType="1"/>
          </p:cNvSpPr>
          <p:nvPr/>
        </p:nvSpPr>
        <p:spPr bwMode="auto">
          <a:xfrm flipH="1">
            <a:off x="6248400" y="4419600"/>
            <a:ext cx="609600" cy="7938"/>
          </a:xfrm>
          <a:prstGeom prst="line">
            <a:avLst/>
          </a:prstGeom>
          <a:noFill/>
          <a:ln w="762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6152" name="Rectangle 27"/>
          <p:cNvSpPr>
            <a:spLocks noGrp="1" noChangeArrowheads="1"/>
          </p:cNvSpPr>
          <p:nvPr>
            <p:ph type="title"/>
          </p:nvPr>
        </p:nvSpPr>
        <p:spPr/>
        <p:txBody>
          <a:bodyPr/>
          <a:lstStyle/>
          <a:p>
            <a:pPr eaLnBrk="1" hangingPunct="1"/>
            <a:r>
              <a:rPr lang="en-US" altLang="en-US"/>
              <a:t>Structure of a DBMS</a:t>
            </a:r>
          </a:p>
        </p:txBody>
      </p:sp>
      <p:sp>
        <p:nvSpPr>
          <p:cNvPr id="6153" name="Rectangle 28"/>
          <p:cNvSpPr>
            <a:spLocks noGrp="1" noChangeArrowheads="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2044383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5912"/>
          </a:xfrm>
        </p:spPr>
        <p:txBody>
          <a:bodyPr>
            <a:noAutofit/>
          </a:bodyPr>
          <a:lstStyle/>
          <a:p>
            <a:r>
              <a:rPr lang="en-IN" sz="3600" dirty="0"/>
              <a:t>Examples of Precedence Graphs</a:t>
            </a:r>
          </a:p>
        </p:txBody>
      </p:sp>
      <p:sp>
        <p:nvSpPr>
          <p:cNvPr id="4" name="Rectangle 3"/>
          <p:cNvSpPr>
            <a:spLocks noGrp="1" noChangeArrowheads="1"/>
          </p:cNvSpPr>
          <p:nvPr/>
        </p:nvSpPr>
        <p:spPr bwMode="auto">
          <a:xfrm>
            <a:off x="225083" y="840544"/>
            <a:ext cx="8271803"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FontTx/>
              <a:buNone/>
            </a:pPr>
            <a:r>
              <a:rPr lang="en-US" altLang="zh-CN" sz="2000" b="1" dirty="0">
                <a:ea typeface="宋体" panose="02010600030101010101" pitchFamily="2" charset="-122"/>
              </a:rPr>
              <a:t>                </a:t>
            </a:r>
          </a:p>
          <a:p>
            <a:pPr>
              <a:lnSpc>
                <a:spcPct val="70000"/>
              </a:lnSpc>
              <a:buFontTx/>
              <a:buNone/>
            </a:pPr>
            <a:r>
              <a:rPr lang="en-US" altLang="zh-CN" sz="2000" b="1" dirty="0">
                <a:ea typeface="宋体" panose="02010600030101010101" pitchFamily="2" charset="-122"/>
              </a:rPr>
              <a:t>   T1                   T2                                              T1                 T2</a:t>
            </a:r>
          </a:p>
          <a:p>
            <a:pPr>
              <a:lnSpc>
                <a:spcPct val="70000"/>
              </a:lnSpc>
              <a:buFontTx/>
              <a:buNone/>
            </a:pPr>
            <a:r>
              <a:rPr lang="en-US" altLang="zh-CN" sz="2000" b="1" dirty="0">
                <a:ea typeface="宋体" panose="02010600030101010101" pitchFamily="2" charset="-122"/>
              </a:rPr>
              <a:t>   X(A)                                                                 X(A)</a:t>
            </a:r>
          </a:p>
          <a:p>
            <a:pPr>
              <a:lnSpc>
                <a:spcPct val="70000"/>
              </a:lnSpc>
              <a:buFontTx/>
              <a:buNone/>
            </a:pPr>
            <a:r>
              <a:rPr lang="en-US" altLang="zh-CN" sz="2000" b="1" dirty="0">
                <a:ea typeface="宋体" panose="02010600030101010101" pitchFamily="2" charset="-122"/>
              </a:rPr>
              <a:t>   R(A)                                                                 R(A)</a:t>
            </a:r>
          </a:p>
          <a:p>
            <a:pPr>
              <a:lnSpc>
                <a:spcPct val="70000"/>
              </a:lnSpc>
              <a:buFontTx/>
              <a:buNone/>
            </a:pPr>
            <a:r>
              <a:rPr lang="en-US" altLang="zh-CN" sz="2000" b="1" dirty="0">
                <a:ea typeface="宋体" panose="02010600030101010101" pitchFamily="2" charset="-122"/>
              </a:rPr>
              <a:t>  W(A)                                                                W(A) </a:t>
            </a:r>
          </a:p>
          <a:p>
            <a:pPr>
              <a:lnSpc>
                <a:spcPct val="70000"/>
              </a:lnSpc>
              <a:buFontTx/>
              <a:buNone/>
            </a:pPr>
            <a:r>
              <a:rPr lang="en-US" altLang="zh-CN" sz="2000" b="1" dirty="0">
                <a:ea typeface="宋体" panose="02010600030101010101" pitchFamily="2" charset="-122"/>
              </a:rPr>
              <a:t>   X(B)                                                                                       X(B)</a:t>
            </a:r>
          </a:p>
          <a:p>
            <a:pPr>
              <a:lnSpc>
                <a:spcPct val="70000"/>
              </a:lnSpc>
              <a:buFontTx/>
              <a:buNone/>
            </a:pPr>
            <a:r>
              <a:rPr lang="en-US" altLang="zh-CN" sz="2000" b="1" dirty="0">
                <a:ea typeface="宋体" panose="02010600030101010101" pitchFamily="2" charset="-122"/>
              </a:rPr>
              <a:t>   R(B)                                                                                       R(B)</a:t>
            </a:r>
          </a:p>
          <a:p>
            <a:pPr>
              <a:lnSpc>
                <a:spcPct val="70000"/>
              </a:lnSpc>
              <a:buFontTx/>
              <a:buNone/>
            </a:pPr>
            <a:r>
              <a:rPr lang="en-US" altLang="zh-CN" sz="2000" b="1" dirty="0">
                <a:ea typeface="宋体" panose="02010600030101010101" pitchFamily="2" charset="-122"/>
              </a:rPr>
              <a:t>  Commit                                                                                  W(B)  </a:t>
            </a:r>
          </a:p>
          <a:p>
            <a:pPr>
              <a:lnSpc>
                <a:spcPct val="70000"/>
              </a:lnSpc>
              <a:buFontTx/>
              <a:buNone/>
            </a:pPr>
            <a:r>
              <a:rPr lang="en-US" altLang="zh-CN" sz="2000" b="1" dirty="0">
                <a:ea typeface="宋体" panose="02010600030101010101" pitchFamily="2" charset="-122"/>
              </a:rPr>
              <a:t>                        X(A)                                                                 Commit</a:t>
            </a:r>
          </a:p>
          <a:p>
            <a:pPr>
              <a:lnSpc>
                <a:spcPct val="70000"/>
              </a:lnSpc>
              <a:buFontTx/>
              <a:buNone/>
            </a:pPr>
            <a:r>
              <a:rPr lang="en-US" altLang="zh-CN" sz="2000" b="1" dirty="0">
                <a:ea typeface="宋体" panose="02010600030101010101" pitchFamily="2" charset="-122"/>
              </a:rPr>
              <a:t>                        R(A)                                            X(C)</a:t>
            </a:r>
          </a:p>
          <a:p>
            <a:pPr>
              <a:lnSpc>
                <a:spcPct val="70000"/>
              </a:lnSpc>
              <a:buFontTx/>
              <a:buNone/>
            </a:pPr>
            <a:r>
              <a:rPr lang="en-US" altLang="zh-CN" sz="2000" b="1" dirty="0">
                <a:ea typeface="宋体" panose="02010600030101010101" pitchFamily="2" charset="-122"/>
              </a:rPr>
              <a:t>                       W(A)                                            R(C)</a:t>
            </a:r>
          </a:p>
          <a:p>
            <a:pPr>
              <a:lnSpc>
                <a:spcPct val="70000"/>
              </a:lnSpc>
              <a:buFontTx/>
              <a:buNone/>
            </a:pPr>
            <a:r>
              <a:rPr lang="en-US" altLang="zh-CN" sz="2000" b="1" dirty="0">
                <a:ea typeface="宋体" panose="02010600030101010101" pitchFamily="2" charset="-122"/>
              </a:rPr>
              <a:t>                        X(B)                                           W(C) </a:t>
            </a:r>
          </a:p>
          <a:p>
            <a:pPr>
              <a:lnSpc>
                <a:spcPct val="70000"/>
              </a:lnSpc>
              <a:buFontTx/>
              <a:buNone/>
            </a:pPr>
            <a:r>
              <a:rPr lang="en-US" altLang="zh-CN" sz="2000" b="1" dirty="0">
                <a:ea typeface="宋体" panose="02010600030101010101" pitchFamily="2" charset="-122"/>
              </a:rPr>
              <a:t>                        R(B)                                           Commit</a:t>
            </a:r>
          </a:p>
          <a:p>
            <a:pPr>
              <a:lnSpc>
                <a:spcPct val="70000"/>
              </a:lnSpc>
              <a:buFontTx/>
              <a:buNone/>
            </a:pPr>
            <a:r>
              <a:rPr lang="en-US" altLang="zh-CN" sz="2000" b="1" dirty="0">
                <a:ea typeface="宋体" panose="02010600030101010101" pitchFamily="2" charset="-122"/>
              </a:rPr>
              <a:t>                       W(B)</a:t>
            </a:r>
          </a:p>
          <a:p>
            <a:pPr>
              <a:lnSpc>
                <a:spcPct val="70000"/>
              </a:lnSpc>
              <a:buNone/>
            </a:pPr>
            <a:r>
              <a:rPr lang="en-US" altLang="zh-CN" sz="2000" b="1" dirty="0">
                <a:ea typeface="宋体" panose="02010600030101010101" pitchFamily="2" charset="-122"/>
              </a:rPr>
              <a:t>                       Commit                      Figure 3 Strict 2PL with Interleaved Actions </a:t>
            </a:r>
          </a:p>
          <a:p>
            <a:pPr>
              <a:lnSpc>
                <a:spcPct val="70000"/>
              </a:lnSpc>
              <a:buNone/>
            </a:pPr>
            <a:endParaRPr lang="en-US" altLang="zh-CN" sz="2000" b="1" dirty="0">
              <a:ea typeface="宋体" panose="02010600030101010101" pitchFamily="2" charset="-122"/>
            </a:endParaRPr>
          </a:p>
          <a:p>
            <a:pPr>
              <a:lnSpc>
                <a:spcPct val="70000"/>
              </a:lnSpc>
              <a:buFontTx/>
              <a:buNone/>
            </a:pPr>
            <a:r>
              <a:rPr lang="en-US" altLang="zh-CN" sz="2000" b="1" dirty="0">
                <a:ea typeface="宋体" panose="02010600030101010101" pitchFamily="2" charset="-122"/>
              </a:rPr>
              <a:t>Figure 2 Strict 2PL with Serial</a:t>
            </a:r>
          </a:p>
          <a:p>
            <a:pPr>
              <a:lnSpc>
                <a:spcPct val="70000"/>
              </a:lnSpc>
              <a:buFontTx/>
              <a:buNone/>
            </a:pPr>
            <a:r>
              <a:rPr lang="en-US" altLang="zh-CN" sz="2000" b="1" dirty="0">
                <a:ea typeface="宋体" panose="02010600030101010101" pitchFamily="2" charset="-122"/>
              </a:rPr>
              <a:t> Execution                      </a:t>
            </a:r>
          </a:p>
        </p:txBody>
      </p:sp>
      <p:cxnSp>
        <p:nvCxnSpPr>
          <p:cNvPr id="8" name="Straight Connector 7"/>
          <p:cNvCxnSpPr/>
          <p:nvPr/>
        </p:nvCxnSpPr>
        <p:spPr>
          <a:xfrm>
            <a:off x="3516923" y="787791"/>
            <a:ext cx="42203" cy="5570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40615" y="756138"/>
            <a:ext cx="56271" cy="5570806"/>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8569276" y="681038"/>
            <a:ext cx="3219450" cy="2200275"/>
          </a:xfrm>
          <a:prstGeom prst="rect">
            <a:avLst/>
          </a:prstGeom>
        </p:spPr>
      </p:pic>
    </p:spTree>
    <p:extLst>
      <p:ext uri="{BB962C8B-B14F-4D97-AF65-F5344CB8AC3E}">
        <p14:creationId xmlns:p14="http://schemas.microsoft.com/office/powerpoint/2010/main" val="9838735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p:cNvSpPr>
            <a:spLocks noGrp="1"/>
          </p:cNvSpPr>
          <p:nvPr>
            <p:ph type="ftr" sz="quarter" idx="11"/>
          </p:nvPr>
        </p:nvSpPr>
        <p:spPr/>
        <p:txBody>
          <a:bodyPr/>
          <a:lstStyle/>
          <a:p>
            <a:r>
              <a:rPr lang="zh-CN" altLang="en-US"/>
              <a:t>L22</a:t>
            </a:r>
            <a:endParaRPr lang="en-US" altLang="zh-CN"/>
          </a:p>
        </p:txBody>
      </p:sp>
      <p:sp>
        <p:nvSpPr>
          <p:cNvPr id="18" name="Slide Number Placeholder 17"/>
          <p:cNvSpPr>
            <a:spLocks noGrp="1"/>
          </p:cNvSpPr>
          <p:nvPr>
            <p:ph type="sldNum" sz="quarter" idx="12"/>
          </p:nvPr>
        </p:nvSpPr>
        <p:spPr/>
        <p:txBody>
          <a:bodyPr/>
          <a:lstStyle/>
          <a:p>
            <a:fld id="{EE03C5A6-606C-454F-B1DA-169A27CC9673}" type="slidenum">
              <a:rPr lang="zh-CN" altLang="en-US"/>
              <a:pPr/>
              <a:t>51</a:t>
            </a:fld>
            <a:endParaRPr lang="zh-CN" altLang="en-US"/>
          </a:p>
        </p:txBody>
      </p:sp>
      <p:sp>
        <p:nvSpPr>
          <p:cNvPr id="80898" name="Rectangle 2"/>
          <p:cNvSpPr>
            <a:spLocks noGrp="1" noChangeArrowheads="1"/>
          </p:cNvSpPr>
          <p:nvPr>
            <p:ph/>
          </p:nvPr>
        </p:nvSpPr>
        <p:spPr/>
        <p:txBody>
          <a:bodyPr>
            <a:normAutofit fontScale="92500" lnSpcReduction="10000"/>
          </a:bodyPr>
          <a:lstStyle/>
          <a:p>
            <a:pPr algn="ctr">
              <a:buFontTx/>
              <a:buNone/>
            </a:pPr>
            <a:r>
              <a:rPr lang="en-US" altLang="zh-CN" sz="2400" b="1" dirty="0">
                <a:ea typeface="宋体" panose="02010600030101010101" pitchFamily="2" charset="-122"/>
              </a:rPr>
              <a:t>Precedence Graph</a:t>
            </a:r>
            <a:endParaRPr lang="en-US" altLang="zh-CN" dirty="0">
              <a:ea typeface="宋体" panose="02010600030101010101" pitchFamily="2" charset="-122"/>
            </a:endParaRPr>
          </a:p>
          <a:p>
            <a:pPr>
              <a:lnSpc>
                <a:spcPct val="70000"/>
              </a:lnSpc>
              <a:buFontTx/>
              <a:buNone/>
            </a:pPr>
            <a:r>
              <a:rPr lang="en-US" altLang="zh-CN" sz="2400" dirty="0">
                <a:ea typeface="宋体" panose="02010600030101010101" pitchFamily="2" charset="-122"/>
              </a:rPr>
              <a:t>The precedence graph for a schedule </a:t>
            </a:r>
            <a:r>
              <a:rPr lang="en-US" altLang="zh-CN" sz="2400" i="1" dirty="0">
                <a:ea typeface="宋体" panose="02010600030101010101" pitchFamily="2" charset="-122"/>
              </a:rPr>
              <a:t>S</a:t>
            </a:r>
            <a:r>
              <a:rPr lang="en-US" altLang="zh-CN" sz="2400" dirty="0">
                <a:ea typeface="宋体" panose="02010600030101010101" pitchFamily="2" charset="-122"/>
              </a:rPr>
              <a:t> contains:</a:t>
            </a:r>
          </a:p>
          <a:p>
            <a:pPr>
              <a:lnSpc>
                <a:spcPct val="70000"/>
              </a:lnSpc>
            </a:pPr>
            <a:r>
              <a:rPr lang="en-US" altLang="zh-CN" sz="2400" dirty="0">
                <a:ea typeface="宋体" panose="02010600030101010101" pitchFamily="2" charset="-122"/>
              </a:rPr>
              <a:t>A node for each committed transaction in </a:t>
            </a:r>
            <a:r>
              <a:rPr lang="en-US" altLang="zh-CN" sz="2400" i="1" dirty="0">
                <a:ea typeface="宋体" panose="02010600030101010101" pitchFamily="2" charset="-122"/>
              </a:rPr>
              <a:t>S</a:t>
            </a:r>
            <a:r>
              <a:rPr lang="en-US" altLang="zh-CN" sz="2400" dirty="0">
                <a:ea typeface="宋体" panose="02010600030101010101" pitchFamily="2" charset="-122"/>
              </a:rPr>
              <a:t>.</a:t>
            </a:r>
          </a:p>
          <a:p>
            <a:pPr>
              <a:lnSpc>
                <a:spcPct val="70000"/>
              </a:lnSpc>
            </a:pPr>
            <a:r>
              <a:rPr lang="en-US" altLang="zh-CN" sz="2400" dirty="0">
                <a:ea typeface="宋体" panose="02010600030101010101" pitchFamily="2" charset="-122"/>
              </a:rPr>
              <a:t>A arc from </a:t>
            </a:r>
            <a:r>
              <a:rPr lang="en-US" altLang="zh-CN" sz="2400" i="1" dirty="0" err="1">
                <a:ea typeface="宋体" panose="02010600030101010101" pitchFamily="2" charset="-122"/>
              </a:rPr>
              <a:t>Ti</a:t>
            </a:r>
            <a:r>
              <a:rPr lang="en-US" altLang="zh-CN" sz="2400" dirty="0">
                <a:ea typeface="宋体" panose="02010600030101010101" pitchFamily="2" charset="-122"/>
              </a:rPr>
              <a:t> to </a:t>
            </a:r>
            <a:r>
              <a:rPr lang="en-US" altLang="zh-CN" sz="2400" i="1" dirty="0" err="1">
                <a:ea typeface="宋体" panose="02010600030101010101" pitchFamily="2" charset="-122"/>
              </a:rPr>
              <a:t>Tj</a:t>
            </a:r>
            <a:r>
              <a:rPr lang="en-US" altLang="zh-CN" sz="2400" dirty="0">
                <a:ea typeface="宋体" panose="02010600030101010101" pitchFamily="2" charset="-122"/>
              </a:rPr>
              <a:t> if an action of </a:t>
            </a:r>
            <a:r>
              <a:rPr lang="en-US" altLang="zh-CN" sz="2400" i="1" dirty="0" err="1">
                <a:ea typeface="宋体" panose="02010600030101010101" pitchFamily="2" charset="-122"/>
              </a:rPr>
              <a:t>Ti</a:t>
            </a:r>
            <a:r>
              <a:rPr lang="en-US" altLang="zh-CN" sz="2400" dirty="0">
                <a:ea typeface="宋体" panose="02010600030101010101" pitchFamily="2" charset="-122"/>
              </a:rPr>
              <a:t> precedes and conflicts</a:t>
            </a:r>
          </a:p>
          <a:p>
            <a:pPr>
              <a:lnSpc>
                <a:spcPct val="70000"/>
              </a:lnSpc>
              <a:buFontTx/>
              <a:buNone/>
            </a:pPr>
            <a:r>
              <a:rPr lang="en-US" altLang="zh-CN" sz="2400" dirty="0">
                <a:ea typeface="宋体" panose="02010600030101010101" pitchFamily="2" charset="-122"/>
              </a:rPr>
              <a:t>     with one of </a:t>
            </a:r>
            <a:r>
              <a:rPr lang="en-US" altLang="zh-CN" sz="2400" i="1" dirty="0" err="1">
                <a:ea typeface="宋体" panose="02010600030101010101" pitchFamily="2" charset="-122"/>
              </a:rPr>
              <a:t>Tj</a:t>
            </a:r>
            <a:r>
              <a:rPr lang="en-US" altLang="zh-CN" sz="2400" dirty="0" err="1">
                <a:ea typeface="宋体" panose="02010600030101010101" pitchFamily="2" charset="-122"/>
              </a:rPr>
              <a:t>’s</a:t>
            </a:r>
            <a:r>
              <a:rPr lang="en-US" altLang="zh-CN" sz="2400" dirty="0">
                <a:ea typeface="宋体" panose="02010600030101010101" pitchFamily="2" charset="-122"/>
              </a:rPr>
              <a:t> actions.</a:t>
            </a:r>
          </a:p>
          <a:p>
            <a:pPr>
              <a:lnSpc>
                <a:spcPct val="70000"/>
              </a:lnSpc>
              <a:buFontTx/>
              <a:buNone/>
            </a:pPr>
            <a:r>
              <a:rPr lang="en-US" altLang="zh-CN" sz="2400" dirty="0">
                <a:ea typeface="宋体" panose="02010600030101010101" pitchFamily="2" charset="-122"/>
              </a:rPr>
              <a:t>The precedence graphs for schedules corresponding to</a:t>
            </a:r>
          </a:p>
          <a:p>
            <a:pPr>
              <a:lnSpc>
                <a:spcPct val="70000"/>
              </a:lnSpc>
              <a:buFontTx/>
              <a:buNone/>
            </a:pPr>
            <a:r>
              <a:rPr lang="en-US" altLang="zh-CN" sz="2400" i="1" dirty="0">
                <a:ea typeface="宋体" panose="02010600030101010101" pitchFamily="2" charset="-122"/>
              </a:rPr>
              <a:t>Figure 2,</a:t>
            </a:r>
            <a:r>
              <a:rPr lang="en-US" altLang="zh-CN" sz="2400" dirty="0">
                <a:ea typeface="宋体" panose="02010600030101010101" pitchFamily="2" charset="-122"/>
              </a:rPr>
              <a:t> </a:t>
            </a:r>
            <a:r>
              <a:rPr lang="en-US" altLang="zh-CN" sz="2400" i="1" dirty="0">
                <a:ea typeface="宋体" panose="02010600030101010101" pitchFamily="2" charset="-122"/>
              </a:rPr>
              <a:t>Figure 3,</a:t>
            </a:r>
            <a:r>
              <a:rPr lang="en-US" altLang="zh-CN" sz="2400" dirty="0">
                <a:ea typeface="宋体" panose="02010600030101010101" pitchFamily="2" charset="-122"/>
              </a:rPr>
              <a:t> and </a:t>
            </a:r>
            <a:r>
              <a:rPr lang="en-US" altLang="zh-CN" sz="2400" i="1" dirty="0">
                <a:ea typeface="宋体" panose="02010600030101010101" pitchFamily="2" charset="-122"/>
              </a:rPr>
              <a:t>Figure 4(respectively (</a:t>
            </a:r>
            <a:r>
              <a:rPr lang="en-US" altLang="zh-CN" sz="2400" i="1" dirty="0" err="1">
                <a:ea typeface="宋体" panose="02010600030101010101" pitchFamily="2" charset="-122"/>
              </a:rPr>
              <a:t>i</a:t>
            </a:r>
            <a:r>
              <a:rPr lang="en-US" altLang="zh-CN" sz="2400" i="1" dirty="0">
                <a:ea typeface="宋体" panose="02010600030101010101" pitchFamily="2" charset="-122"/>
              </a:rPr>
              <a:t>),(ii), (iii) ): </a:t>
            </a:r>
          </a:p>
          <a:p>
            <a:pPr>
              <a:lnSpc>
                <a:spcPct val="70000"/>
              </a:lnSpc>
              <a:buFontTx/>
              <a:buNone/>
            </a:pPr>
            <a:endParaRPr lang="en-US" altLang="zh-CN" sz="2400" i="1" dirty="0">
              <a:ea typeface="宋体" panose="02010600030101010101" pitchFamily="2" charset="-122"/>
            </a:endParaRPr>
          </a:p>
          <a:p>
            <a:pPr>
              <a:lnSpc>
                <a:spcPct val="70000"/>
              </a:lnSpc>
              <a:buFontTx/>
              <a:buNone/>
            </a:pPr>
            <a:endParaRPr lang="en-US" altLang="zh-CN" sz="2400" i="1" dirty="0">
              <a:ea typeface="宋体" panose="02010600030101010101" pitchFamily="2" charset="-122"/>
            </a:endParaRPr>
          </a:p>
          <a:p>
            <a:pPr>
              <a:lnSpc>
                <a:spcPct val="70000"/>
              </a:lnSpc>
              <a:buFontTx/>
              <a:buNone/>
            </a:pPr>
            <a:endParaRPr lang="en-US" altLang="zh-CN" sz="2400" i="1" dirty="0">
              <a:ea typeface="宋体" panose="02010600030101010101" pitchFamily="2" charset="-122"/>
            </a:endParaRPr>
          </a:p>
          <a:p>
            <a:pPr>
              <a:lnSpc>
                <a:spcPct val="70000"/>
              </a:lnSpc>
              <a:buFontTx/>
              <a:buNone/>
            </a:pPr>
            <a:r>
              <a:rPr lang="en-US" altLang="zh-CN" sz="2400" i="1" dirty="0">
                <a:ea typeface="宋体" panose="02010600030101010101" pitchFamily="2" charset="-122"/>
              </a:rPr>
              <a:t>               (</a:t>
            </a:r>
            <a:r>
              <a:rPr lang="en-US" altLang="zh-CN" sz="2400" i="1" dirty="0" err="1">
                <a:ea typeface="宋体" panose="02010600030101010101" pitchFamily="2" charset="-122"/>
              </a:rPr>
              <a:t>i</a:t>
            </a:r>
            <a:r>
              <a:rPr lang="en-US" altLang="zh-CN" sz="2400" i="1" dirty="0">
                <a:ea typeface="宋体" panose="02010600030101010101" pitchFamily="2" charset="-122"/>
              </a:rPr>
              <a:t>)                                                         (ii)</a:t>
            </a:r>
          </a:p>
          <a:p>
            <a:pPr>
              <a:lnSpc>
                <a:spcPct val="70000"/>
              </a:lnSpc>
              <a:buFontTx/>
              <a:buNone/>
            </a:pPr>
            <a:endParaRPr lang="en-US" altLang="zh-CN" sz="2400" i="1" dirty="0">
              <a:ea typeface="宋体" panose="02010600030101010101" pitchFamily="2" charset="-122"/>
            </a:endParaRPr>
          </a:p>
          <a:p>
            <a:pPr>
              <a:lnSpc>
                <a:spcPct val="70000"/>
              </a:lnSpc>
              <a:buFontTx/>
              <a:buNone/>
            </a:pPr>
            <a:endParaRPr lang="en-US" altLang="zh-CN" sz="2400" i="1" dirty="0">
              <a:ea typeface="宋体" panose="02010600030101010101" pitchFamily="2" charset="-122"/>
            </a:endParaRPr>
          </a:p>
          <a:p>
            <a:pPr>
              <a:lnSpc>
                <a:spcPct val="70000"/>
              </a:lnSpc>
              <a:buFontTx/>
              <a:buNone/>
            </a:pPr>
            <a:endParaRPr lang="en-US" altLang="zh-CN" sz="2400" i="1" dirty="0">
              <a:ea typeface="宋体" panose="02010600030101010101" pitchFamily="2" charset="-122"/>
            </a:endParaRPr>
          </a:p>
          <a:p>
            <a:pPr>
              <a:lnSpc>
                <a:spcPct val="70000"/>
              </a:lnSpc>
              <a:buFontTx/>
              <a:buNone/>
            </a:pPr>
            <a:endParaRPr lang="en-US" altLang="zh-CN" sz="2400" i="1" dirty="0">
              <a:ea typeface="宋体" panose="02010600030101010101" pitchFamily="2" charset="-122"/>
            </a:endParaRPr>
          </a:p>
          <a:p>
            <a:pPr>
              <a:lnSpc>
                <a:spcPct val="70000"/>
              </a:lnSpc>
              <a:buFontTx/>
              <a:buNone/>
            </a:pPr>
            <a:r>
              <a:rPr lang="en-US" altLang="zh-CN" sz="2400" i="1" dirty="0">
                <a:ea typeface="宋体" panose="02010600030101010101" pitchFamily="2" charset="-122"/>
              </a:rPr>
              <a:t>                                                        (iii)</a:t>
            </a:r>
            <a:endParaRPr lang="en-US" altLang="zh-CN" sz="2400" dirty="0">
              <a:ea typeface="宋体" panose="02010600030101010101" pitchFamily="2" charset="-122"/>
            </a:endParaRPr>
          </a:p>
          <a:p>
            <a:pPr>
              <a:lnSpc>
                <a:spcPct val="70000"/>
              </a:lnSpc>
              <a:buFontTx/>
              <a:buNone/>
            </a:pPr>
            <a:endParaRPr lang="en-US" altLang="zh-CN" sz="2400" dirty="0">
              <a:ea typeface="宋体" panose="02010600030101010101" pitchFamily="2" charset="-122"/>
            </a:endParaRPr>
          </a:p>
          <a:p>
            <a:pPr>
              <a:lnSpc>
                <a:spcPct val="70000"/>
              </a:lnSpc>
            </a:pPr>
            <a:endParaRPr lang="zh-CN" altLang="en-US" sz="2400" dirty="0">
              <a:ea typeface="宋体" panose="02010600030101010101" pitchFamily="2" charset="-122"/>
            </a:endParaRPr>
          </a:p>
        </p:txBody>
      </p:sp>
      <p:sp>
        <p:nvSpPr>
          <p:cNvPr id="80899" name="Oval 3"/>
          <p:cNvSpPr>
            <a:spLocks noChangeArrowheads="1"/>
          </p:cNvSpPr>
          <p:nvPr/>
        </p:nvSpPr>
        <p:spPr bwMode="auto">
          <a:xfrm>
            <a:off x="2438400" y="3276600"/>
            <a:ext cx="6096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a typeface="宋体" panose="02010600030101010101" pitchFamily="2" charset="-122"/>
              </a:rPr>
              <a:t>T1</a:t>
            </a:r>
            <a:endParaRPr lang="en-US" altLang="zh-CN" sz="2800" b="1">
              <a:ea typeface="宋体" panose="02010600030101010101" pitchFamily="2" charset="-122"/>
            </a:endParaRPr>
          </a:p>
        </p:txBody>
      </p:sp>
      <p:sp>
        <p:nvSpPr>
          <p:cNvPr id="80900" name="Oval 4"/>
          <p:cNvSpPr>
            <a:spLocks noChangeArrowheads="1"/>
          </p:cNvSpPr>
          <p:nvPr/>
        </p:nvSpPr>
        <p:spPr bwMode="auto">
          <a:xfrm>
            <a:off x="4114800" y="3276600"/>
            <a:ext cx="6096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ea typeface="宋体" panose="02010600030101010101" pitchFamily="2" charset="-122"/>
              </a:rPr>
              <a:t>T2</a:t>
            </a:r>
            <a:endParaRPr lang="en-US" altLang="zh-CN" b="1" dirty="0">
              <a:ea typeface="宋体" panose="02010600030101010101" pitchFamily="2" charset="-122"/>
            </a:endParaRPr>
          </a:p>
        </p:txBody>
      </p:sp>
      <p:sp>
        <p:nvSpPr>
          <p:cNvPr id="80901" name="Oval 5"/>
          <p:cNvSpPr>
            <a:spLocks noChangeArrowheads="1"/>
          </p:cNvSpPr>
          <p:nvPr/>
        </p:nvSpPr>
        <p:spPr bwMode="auto">
          <a:xfrm>
            <a:off x="7010400" y="3276600"/>
            <a:ext cx="6096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a typeface="宋体" panose="02010600030101010101" pitchFamily="2" charset="-122"/>
              </a:rPr>
              <a:t>T1</a:t>
            </a:r>
            <a:endParaRPr lang="en-US" altLang="zh-CN" sz="2800" b="1">
              <a:ea typeface="宋体" panose="02010600030101010101" pitchFamily="2" charset="-122"/>
            </a:endParaRPr>
          </a:p>
        </p:txBody>
      </p:sp>
      <p:sp>
        <p:nvSpPr>
          <p:cNvPr id="80902" name="Oval 6"/>
          <p:cNvSpPr>
            <a:spLocks noChangeArrowheads="1"/>
          </p:cNvSpPr>
          <p:nvPr/>
        </p:nvSpPr>
        <p:spPr bwMode="auto">
          <a:xfrm>
            <a:off x="9144000" y="3276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a typeface="宋体" panose="02010600030101010101" pitchFamily="2" charset="-122"/>
              </a:rPr>
              <a:t>T2</a:t>
            </a:r>
            <a:endParaRPr lang="en-US" altLang="zh-CN" b="1">
              <a:ea typeface="宋体" panose="02010600030101010101" pitchFamily="2" charset="-122"/>
            </a:endParaRPr>
          </a:p>
        </p:txBody>
      </p:sp>
      <p:sp>
        <p:nvSpPr>
          <p:cNvPr id="80903" name="Oval 7"/>
          <p:cNvSpPr>
            <a:spLocks noChangeArrowheads="1"/>
          </p:cNvSpPr>
          <p:nvPr/>
        </p:nvSpPr>
        <p:spPr bwMode="auto">
          <a:xfrm>
            <a:off x="4876800" y="4343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a typeface="宋体" panose="02010600030101010101" pitchFamily="2" charset="-122"/>
              </a:rPr>
              <a:t>T1</a:t>
            </a:r>
          </a:p>
        </p:txBody>
      </p:sp>
      <p:sp>
        <p:nvSpPr>
          <p:cNvPr id="80904" name="Oval 8"/>
          <p:cNvSpPr>
            <a:spLocks noChangeArrowheads="1"/>
          </p:cNvSpPr>
          <p:nvPr/>
        </p:nvSpPr>
        <p:spPr bwMode="auto">
          <a:xfrm>
            <a:off x="6934200" y="4343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a typeface="宋体" panose="02010600030101010101" pitchFamily="2" charset="-122"/>
              </a:rPr>
              <a:t>T2</a:t>
            </a:r>
          </a:p>
        </p:txBody>
      </p:sp>
      <p:sp>
        <p:nvSpPr>
          <p:cNvPr id="80905" name="Oval 9"/>
          <p:cNvSpPr>
            <a:spLocks noChangeArrowheads="1"/>
          </p:cNvSpPr>
          <p:nvPr/>
        </p:nvSpPr>
        <p:spPr bwMode="auto">
          <a:xfrm>
            <a:off x="4876800" y="5791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a typeface="宋体" panose="02010600030101010101" pitchFamily="2" charset="-122"/>
              </a:rPr>
              <a:t>T3</a:t>
            </a:r>
          </a:p>
        </p:txBody>
      </p:sp>
      <p:sp>
        <p:nvSpPr>
          <p:cNvPr id="80906" name="Line 10"/>
          <p:cNvSpPr>
            <a:spLocks noChangeShapeType="1"/>
          </p:cNvSpPr>
          <p:nvPr/>
        </p:nvSpPr>
        <p:spPr bwMode="auto">
          <a:xfrm>
            <a:off x="3048000" y="35814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7" name="Line 11"/>
          <p:cNvSpPr>
            <a:spLocks noChangeShapeType="1"/>
          </p:cNvSpPr>
          <p:nvPr/>
        </p:nvSpPr>
        <p:spPr bwMode="auto">
          <a:xfrm>
            <a:off x="5410200" y="4419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8" name="Line 12"/>
          <p:cNvSpPr>
            <a:spLocks noChangeShapeType="1"/>
          </p:cNvSpPr>
          <p:nvPr/>
        </p:nvSpPr>
        <p:spPr bwMode="auto">
          <a:xfrm flipH="1">
            <a:off x="5334000" y="48768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9" name="Line 13"/>
          <p:cNvSpPr>
            <a:spLocks noChangeShapeType="1"/>
          </p:cNvSpPr>
          <p:nvPr/>
        </p:nvSpPr>
        <p:spPr bwMode="auto">
          <a:xfrm>
            <a:off x="5181600" y="49530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10" name="Line 14"/>
          <p:cNvSpPr>
            <a:spLocks noChangeShapeType="1"/>
          </p:cNvSpPr>
          <p:nvPr/>
        </p:nvSpPr>
        <p:spPr bwMode="auto">
          <a:xfrm flipH="1">
            <a:off x="5486400" y="4953000"/>
            <a:ext cx="1676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80911" name="Object 15"/>
          <p:cNvGraphicFramePr>
            <a:graphicFrameLocks noChangeAspect="1"/>
          </p:cNvGraphicFramePr>
          <p:nvPr/>
        </p:nvGraphicFramePr>
        <p:xfrm>
          <a:off x="8153400" y="5181600"/>
          <a:ext cx="1722438" cy="723900"/>
        </p:xfrm>
        <a:graphic>
          <a:graphicData uri="http://schemas.openxmlformats.org/presentationml/2006/ole">
            <mc:AlternateContent xmlns:mc="http://schemas.openxmlformats.org/markup-compatibility/2006">
              <mc:Choice xmlns:v="urn:schemas-microsoft-com:vml" Requires="v">
                <p:oleObj spid="_x0000_s1080" name="Clip" r:id="rId3" imgW="428345" imgH="180713" progId="MS_ClipArt_Gallery.2">
                  <p:embed/>
                </p:oleObj>
              </mc:Choice>
              <mc:Fallback>
                <p:oleObj name="Clip" r:id="rId3" imgW="428345" imgH="180713" progId="MS_ClipArt_Gallery.2">
                  <p:embed/>
                  <p:pic>
                    <p:nvPicPr>
                      <p:cNvPr id="80911"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5181600"/>
                        <a:ext cx="1722438"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0847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785" y="1050878"/>
            <a:ext cx="11218460" cy="4832092"/>
          </a:xfrm>
          <a:prstGeom prst="rect">
            <a:avLst/>
          </a:prstGeom>
        </p:spPr>
        <p:txBody>
          <a:bodyPr wrap="square">
            <a:spAutoFit/>
          </a:bodyPr>
          <a:lstStyle/>
          <a:p>
            <a:r>
              <a:rPr lang="en-IN" sz="4400" dirty="0"/>
              <a:t>For each of the following schedules, determine to which of the classes “recoverable”, “ACA”, “strict” it belongs to: </a:t>
            </a:r>
          </a:p>
          <a:p>
            <a:r>
              <a:rPr lang="en-IN" sz="4400" dirty="0">
                <a:solidFill>
                  <a:srgbClr val="FF0000"/>
                </a:solidFill>
              </a:rPr>
              <a:t>S1: w1(x) w2(y) r1(x) c1 r2(x) c2 w3(y) c3 </a:t>
            </a:r>
          </a:p>
          <a:p>
            <a:r>
              <a:rPr lang="en-IN" sz="4400" dirty="0">
                <a:solidFill>
                  <a:srgbClr val="FF0000"/>
                </a:solidFill>
              </a:rPr>
              <a:t>S2: w1(x) r2(y) r1(x) r2(x) c1 w2(y) c2 </a:t>
            </a:r>
          </a:p>
          <a:p>
            <a:r>
              <a:rPr lang="en-IN" sz="4400" dirty="0">
                <a:solidFill>
                  <a:srgbClr val="FF0000"/>
                </a:solidFill>
              </a:rPr>
              <a:t>S3: w1(x) r2(y) r2(x) r1(x) c2 w1(y) c1 </a:t>
            </a:r>
          </a:p>
          <a:p>
            <a:r>
              <a:rPr lang="en-IN" sz="4400" dirty="0">
                <a:solidFill>
                  <a:srgbClr val="FF0000"/>
                </a:solidFill>
              </a:rPr>
              <a:t>S4: w1(x) w3(y) c1 r2(x) r3(y) w3(x) c3 w2(y) c2</a:t>
            </a:r>
          </a:p>
        </p:txBody>
      </p:sp>
    </p:spTree>
    <p:extLst>
      <p:ext uri="{BB962C8B-B14F-4D97-AF65-F5344CB8AC3E}">
        <p14:creationId xmlns:p14="http://schemas.microsoft.com/office/powerpoint/2010/main" val="34554155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lvl1pPr eaLnBrk="0" hangingPunct="0">
              <a:defRPr sz="3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6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fld id="{3C146DB2-04C5-47FD-A9C6-54B812783A9B}" type="slidenum">
              <a:rPr lang="en-US" altLang="en-US" sz="1200">
                <a:solidFill>
                  <a:srgbClr val="898989"/>
                </a:solidFill>
              </a:rPr>
              <a:pPr eaLnBrk="1" hangingPunct="1"/>
              <a:t>53</a:t>
            </a:fld>
            <a:endParaRPr lang="en-US" altLang="en-US" sz="1200">
              <a:solidFill>
                <a:srgbClr val="898989"/>
              </a:solidFill>
            </a:endParaRPr>
          </a:p>
        </p:txBody>
      </p:sp>
      <p:pic>
        <p:nvPicPr>
          <p:cNvPr id="74754" name="Picture 3" descr="Screen shot 2014-04-21 at 12.14.52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04800"/>
            <a:ext cx="5791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own Arrow 5"/>
          <p:cNvSpPr>
            <a:spLocks noChangeArrowheads="1"/>
          </p:cNvSpPr>
          <p:nvPr/>
        </p:nvSpPr>
        <p:spPr bwMode="auto">
          <a:xfrm>
            <a:off x="5715000" y="4648200"/>
            <a:ext cx="838200" cy="609600"/>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defRPr/>
            </a:pPr>
            <a:endParaRPr lang="en-US">
              <a:solidFill>
                <a:schemeClr val="lt1"/>
              </a:solidFill>
            </a:endParaRPr>
          </a:p>
        </p:txBody>
      </p:sp>
      <p:sp>
        <p:nvSpPr>
          <p:cNvPr id="74756" name="TextBox 6"/>
          <p:cNvSpPr txBox="1">
            <a:spLocks noChangeArrowheads="1"/>
          </p:cNvSpPr>
          <p:nvPr/>
        </p:nvSpPr>
        <p:spPr bwMode="auto">
          <a:xfrm>
            <a:off x="1944688" y="5486401"/>
            <a:ext cx="6132512"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6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pPr algn="l" eaLnBrk="1" hangingPunct="1"/>
            <a:r>
              <a:rPr lang="en-US" altLang="en-US" sz="2400"/>
              <a:t>r2(x) r1(y) r1(z) r5(v) r5(w) w5(w)…. </a:t>
            </a:r>
          </a:p>
        </p:txBody>
      </p:sp>
      <p:cxnSp>
        <p:nvCxnSpPr>
          <p:cNvPr id="9" name="Straight Arrow Connector 8"/>
          <p:cNvCxnSpPr>
            <a:cxnSpLocks noChangeShapeType="1"/>
          </p:cNvCxnSpPr>
          <p:nvPr/>
        </p:nvCxnSpPr>
        <p:spPr bwMode="auto">
          <a:xfrm>
            <a:off x="2743200" y="1371600"/>
            <a:ext cx="0" cy="2209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4758" name="TextBox 9"/>
          <p:cNvSpPr txBox="1">
            <a:spLocks noChangeArrowheads="1"/>
          </p:cNvSpPr>
          <p:nvPr/>
        </p:nvSpPr>
        <p:spPr bwMode="auto">
          <a:xfrm>
            <a:off x="2057401" y="990600"/>
            <a:ext cx="1179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6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a:solidFill>
                  <a:srgbClr val="0000FF"/>
                </a:solidFill>
              </a:rPr>
              <a:t>Time dim</a:t>
            </a:r>
          </a:p>
        </p:txBody>
      </p:sp>
    </p:spTree>
    <p:extLst>
      <p:ext uri="{BB962C8B-B14F-4D97-AF65-F5344CB8AC3E}">
        <p14:creationId xmlns:p14="http://schemas.microsoft.com/office/powerpoint/2010/main" val="34641889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981200" y="274638"/>
            <a:ext cx="8229600" cy="868362"/>
          </a:xfrm>
        </p:spPr>
        <p:txBody>
          <a:bodyPr/>
          <a:lstStyle/>
          <a:p>
            <a:r>
              <a:rPr lang="en-US" altLang="en-US">
                <a:ea typeface="ＭＳ Ｐゴシック" panose="020B0600070205080204" pitchFamily="34" charset="-128"/>
              </a:rPr>
              <a:t>Build P(A)</a:t>
            </a:r>
          </a:p>
        </p:txBody>
      </p:sp>
      <p:sp>
        <p:nvSpPr>
          <p:cNvPr id="3" name="Slide Number Placeholder 2"/>
          <p:cNvSpPr>
            <a:spLocks noGrp="1"/>
          </p:cNvSpPr>
          <p:nvPr>
            <p:ph type="sldNum" sz="quarter" idx="12"/>
          </p:nvPr>
        </p:nvSpPr>
        <p:spPr/>
        <p:txBody>
          <a:bodyPr/>
          <a:lstStyle>
            <a:lvl1pPr eaLnBrk="0" hangingPunct="0">
              <a:defRPr sz="3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6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fld id="{425B33F6-683C-4EC7-8E14-1FFCF0A45D12}" type="slidenum">
              <a:rPr lang="en-US" altLang="en-US" sz="1200">
                <a:solidFill>
                  <a:srgbClr val="898989"/>
                </a:solidFill>
              </a:rPr>
              <a:pPr eaLnBrk="1" hangingPunct="1"/>
              <a:t>54</a:t>
            </a:fld>
            <a:endParaRPr lang="en-US" altLang="en-US" sz="1200">
              <a:solidFill>
                <a:srgbClr val="898989"/>
              </a:solidFill>
            </a:endParaRPr>
          </a:p>
        </p:txBody>
      </p:sp>
      <p:pic>
        <p:nvPicPr>
          <p:cNvPr id="57347" name="Picture 3" descr="Screen shot 2014-04-21 at 12.14.52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98564"/>
            <a:ext cx="4419600"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descr="Screen shot 2014-04-21 at 12.20.18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590800"/>
            <a:ext cx="390525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7349" name="TextBox 5"/>
          <p:cNvSpPr txBox="1">
            <a:spLocks noChangeArrowheads="1"/>
          </p:cNvSpPr>
          <p:nvPr/>
        </p:nvSpPr>
        <p:spPr bwMode="auto">
          <a:xfrm>
            <a:off x="1895475" y="5105400"/>
            <a:ext cx="4227952" cy="70788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3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6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pPr algn="l" eaLnBrk="1" hangingPunct="1">
              <a:buFont typeface="Wingdings" panose="05000000000000000000" pitchFamily="2" charset="2"/>
              <a:buChar char="è"/>
            </a:pPr>
            <a:r>
              <a:rPr lang="en-US" altLang="en-US" sz="2000"/>
              <a:t>No cycles</a:t>
            </a:r>
          </a:p>
          <a:p>
            <a:pPr algn="l" eaLnBrk="1" hangingPunct="1">
              <a:buFont typeface="Wingdings" panose="05000000000000000000" pitchFamily="2" charset="2"/>
              <a:buChar char="è"/>
            </a:pPr>
            <a:r>
              <a:rPr lang="en-US" altLang="en-US" sz="2000"/>
              <a:t> Schedule A is Conflict Serializable </a:t>
            </a:r>
          </a:p>
        </p:txBody>
      </p:sp>
    </p:spTree>
    <p:extLst>
      <p:ext uri="{BB962C8B-B14F-4D97-AF65-F5344CB8AC3E}">
        <p14:creationId xmlns:p14="http://schemas.microsoft.com/office/powerpoint/2010/main" val="16211977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5"/>
          <p:cNvSpPr>
            <a:spLocks noGrp="1"/>
          </p:cNvSpPr>
          <p:nvPr>
            <p:ph type="sldNum" sz="quarter" idx="12"/>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3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6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fld id="{D319A834-6B5E-4F03-80D3-2E0F3ABB99AA}" type="slidenum">
              <a:rPr lang="en-US" altLang="en-US" sz="1400">
                <a:latin typeface="Tahoma" panose="020B0604030504040204" pitchFamily="34" charset="0"/>
              </a:rPr>
              <a:pPr eaLnBrk="1" hangingPunct="1"/>
              <a:t>55</a:t>
            </a:fld>
            <a:endParaRPr lang="en-US" altLang="en-US" sz="1400">
              <a:latin typeface="Tahoma" panose="020B0604030504040204" pitchFamily="34" charset="0"/>
            </a:endParaRPr>
          </a:p>
        </p:txBody>
      </p:sp>
      <p:sp>
        <p:nvSpPr>
          <p:cNvPr id="58370" name="Rectangle 2"/>
          <p:cNvSpPr>
            <a:spLocks noGrp="1" noChangeArrowheads="1"/>
          </p:cNvSpPr>
          <p:nvPr>
            <p:ph type="title"/>
          </p:nvPr>
        </p:nvSpPr>
        <p:spPr>
          <a:xfrm>
            <a:off x="2082800" y="550863"/>
            <a:ext cx="7772400" cy="728662"/>
          </a:xfrm>
        </p:spPr>
        <p:txBody>
          <a:bodyPr/>
          <a:lstStyle/>
          <a:p>
            <a:pPr algn="l" eaLnBrk="1" hangingPunct="1"/>
            <a:r>
              <a:rPr lang="en-US" altLang="en-US" sz="3600" u="sng">
                <a:latin typeface="Tahoma" panose="020B0604030504040204" pitchFamily="34" charset="0"/>
                <a:ea typeface="ＭＳ Ｐゴシック" panose="020B0600070205080204" pitchFamily="34" charset="-128"/>
              </a:rPr>
              <a:t>Exercise 1:</a:t>
            </a:r>
            <a:endParaRPr lang="en-US" altLang="en-US">
              <a:latin typeface="Tahoma" panose="020B0604030504040204" pitchFamily="34" charset="0"/>
              <a:ea typeface="ＭＳ Ｐゴシック" panose="020B0600070205080204" pitchFamily="34" charset="-128"/>
            </a:endParaRPr>
          </a:p>
        </p:txBody>
      </p:sp>
      <p:sp>
        <p:nvSpPr>
          <p:cNvPr id="443395" name="Rectangle 3"/>
          <p:cNvSpPr>
            <a:spLocks noGrp="1" noChangeArrowheads="1"/>
          </p:cNvSpPr>
          <p:nvPr>
            <p:ph type="body" idx="1"/>
          </p:nvPr>
        </p:nvSpPr>
        <p:spPr>
          <a:xfrm>
            <a:off x="1725614" y="1589088"/>
            <a:ext cx="8753475" cy="3897312"/>
          </a:xfrm>
        </p:spPr>
        <p:txBody>
          <a:bodyPr/>
          <a:lstStyle/>
          <a:p>
            <a:pPr eaLnBrk="1" hangingPunct="1"/>
            <a:r>
              <a:rPr lang="en-US" altLang="en-US">
                <a:latin typeface="Tahoma" panose="020B0604030504040204" pitchFamily="34" charset="0"/>
                <a:ea typeface="ＭＳ Ｐゴシック" panose="020B0600070205080204" pitchFamily="34" charset="-128"/>
              </a:rPr>
              <a:t>What is P(S) for</a:t>
            </a:r>
            <a:br>
              <a:rPr lang="en-US" altLang="en-US">
                <a:latin typeface="Tahoma" panose="020B0604030504040204" pitchFamily="34" charset="0"/>
                <a:ea typeface="ＭＳ Ｐゴシック" panose="020B0600070205080204" pitchFamily="34" charset="-128"/>
              </a:rPr>
            </a:br>
            <a:r>
              <a:rPr lang="en-US" altLang="en-US">
                <a:latin typeface="Tahoma" panose="020B0604030504040204" pitchFamily="34" charset="0"/>
                <a:ea typeface="ＭＳ Ｐゴシック" panose="020B0600070205080204" pitchFamily="34" charset="-128"/>
              </a:rPr>
              <a:t>S = w</a:t>
            </a:r>
            <a:r>
              <a:rPr lang="en-US" altLang="en-US" sz="2000">
                <a:latin typeface="Tahoma" panose="020B0604030504040204" pitchFamily="34" charset="0"/>
                <a:ea typeface="ＭＳ Ｐゴシック" panose="020B0600070205080204" pitchFamily="34" charset="-128"/>
              </a:rPr>
              <a:t>3</a:t>
            </a:r>
            <a:r>
              <a:rPr lang="en-US" altLang="en-US">
                <a:latin typeface="Tahoma" panose="020B0604030504040204" pitchFamily="34" charset="0"/>
                <a:ea typeface="ＭＳ Ｐゴシック" panose="020B0600070205080204" pitchFamily="34" charset="-128"/>
              </a:rPr>
              <a:t>(A) w</a:t>
            </a:r>
            <a:r>
              <a:rPr lang="en-US" altLang="en-US" sz="2000">
                <a:latin typeface="Tahoma" panose="020B0604030504040204" pitchFamily="34" charset="0"/>
                <a:ea typeface="ＭＳ Ｐゴシック" panose="020B0600070205080204" pitchFamily="34" charset="-128"/>
              </a:rPr>
              <a:t>2</a:t>
            </a:r>
            <a:r>
              <a:rPr lang="en-US" altLang="en-US">
                <a:latin typeface="Tahoma" panose="020B0604030504040204" pitchFamily="34" charset="0"/>
                <a:ea typeface="ＭＳ Ｐゴシック" panose="020B0600070205080204" pitchFamily="34" charset="-128"/>
              </a:rPr>
              <a:t>(C) r</a:t>
            </a:r>
            <a:r>
              <a:rPr lang="en-US" altLang="en-US" sz="2000">
                <a:latin typeface="Tahoma" panose="020B0604030504040204" pitchFamily="34" charset="0"/>
                <a:ea typeface="ＭＳ Ｐゴシック" panose="020B0600070205080204" pitchFamily="34" charset="-128"/>
              </a:rPr>
              <a:t>1</a:t>
            </a:r>
            <a:r>
              <a:rPr lang="en-US" altLang="en-US">
                <a:latin typeface="Tahoma" panose="020B0604030504040204" pitchFamily="34" charset="0"/>
                <a:ea typeface="ＭＳ Ｐゴシック" panose="020B0600070205080204" pitchFamily="34" charset="-128"/>
              </a:rPr>
              <a:t>(A) w</a:t>
            </a:r>
            <a:r>
              <a:rPr lang="en-US" altLang="en-US" sz="2000">
                <a:latin typeface="Tahoma" panose="020B0604030504040204" pitchFamily="34" charset="0"/>
                <a:ea typeface="ＭＳ Ｐゴシック" panose="020B0600070205080204" pitchFamily="34" charset="-128"/>
              </a:rPr>
              <a:t>1</a:t>
            </a:r>
            <a:r>
              <a:rPr lang="en-US" altLang="en-US">
                <a:latin typeface="Tahoma" panose="020B0604030504040204" pitchFamily="34" charset="0"/>
                <a:ea typeface="ＭＳ Ｐゴシック" panose="020B0600070205080204" pitchFamily="34" charset="-128"/>
              </a:rPr>
              <a:t>(B) r</a:t>
            </a:r>
            <a:r>
              <a:rPr lang="en-US" altLang="en-US" sz="2000">
                <a:latin typeface="Tahoma" panose="020B0604030504040204" pitchFamily="34" charset="0"/>
                <a:ea typeface="ＭＳ Ｐゴシック" panose="020B0600070205080204" pitchFamily="34" charset="-128"/>
              </a:rPr>
              <a:t>1</a:t>
            </a:r>
            <a:r>
              <a:rPr lang="en-US" altLang="en-US">
                <a:latin typeface="Tahoma" panose="020B0604030504040204" pitchFamily="34" charset="0"/>
                <a:ea typeface="ＭＳ Ｐゴシック" panose="020B0600070205080204" pitchFamily="34" charset="-128"/>
              </a:rPr>
              <a:t>(C) w</a:t>
            </a:r>
            <a:r>
              <a:rPr lang="en-US" altLang="en-US" sz="2000">
                <a:latin typeface="Tahoma" panose="020B0604030504040204" pitchFamily="34" charset="0"/>
                <a:ea typeface="ＭＳ Ｐゴシック" panose="020B0600070205080204" pitchFamily="34" charset="-128"/>
              </a:rPr>
              <a:t>2</a:t>
            </a:r>
            <a:r>
              <a:rPr lang="en-US" altLang="en-US">
                <a:latin typeface="Tahoma" panose="020B0604030504040204" pitchFamily="34" charset="0"/>
                <a:ea typeface="ＭＳ Ｐゴシック" panose="020B0600070205080204" pitchFamily="34" charset="-128"/>
              </a:rPr>
              <a:t>(A) r</a:t>
            </a:r>
            <a:r>
              <a:rPr lang="en-US" altLang="en-US" sz="2000">
                <a:latin typeface="Tahoma" panose="020B0604030504040204" pitchFamily="34" charset="0"/>
                <a:ea typeface="ＭＳ Ｐゴシック" panose="020B0600070205080204" pitchFamily="34" charset="-128"/>
              </a:rPr>
              <a:t>4</a:t>
            </a:r>
            <a:r>
              <a:rPr lang="en-US" altLang="en-US">
                <a:latin typeface="Tahoma" panose="020B0604030504040204" pitchFamily="34" charset="0"/>
                <a:ea typeface="ＭＳ Ｐゴシック" panose="020B0600070205080204" pitchFamily="34" charset="-128"/>
              </a:rPr>
              <a:t>(A) w</a:t>
            </a:r>
            <a:r>
              <a:rPr lang="en-US" altLang="en-US" sz="2000">
                <a:latin typeface="Tahoma" panose="020B0604030504040204" pitchFamily="34" charset="0"/>
                <a:ea typeface="ＭＳ Ｐゴシック" panose="020B0600070205080204" pitchFamily="34" charset="-128"/>
              </a:rPr>
              <a:t>4</a:t>
            </a:r>
            <a:r>
              <a:rPr lang="en-US" altLang="en-US">
                <a:latin typeface="Tahoma" panose="020B0604030504040204" pitchFamily="34" charset="0"/>
                <a:ea typeface="ＭＳ Ｐゴシック" panose="020B0600070205080204" pitchFamily="34" charset="-128"/>
              </a:rPr>
              <a:t>(D)</a:t>
            </a:r>
          </a:p>
          <a:p>
            <a:pPr eaLnBrk="1" hangingPunct="1"/>
            <a:endParaRPr lang="en-US" altLang="en-US">
              <a:latin typeface="Tahoma" panose="020B0604030504040204" pitchFamily="34" charset="0"/>
              <a:ea typeface="ＭＳ Ｐゴシック" panose="020B0600070205080204" pitchFamily="34" charset="-128"/>
            </a:endParaRPr>
          </a:p>
          <a:p>
            <a:pPr eaLnBrk="1" hangingPunct="1"/>
            <a:endParaRPr lang="en-US" altLang="en-US">
              <a:latin typeface="Tahoma" panose="020B0604030504040204" pitchFamily="34" charset="0"/>
              <a:ea typeface="ＭＳ Ｐゴシック" panose="020B0600070205080204" pitchFamily="34" charset="-128"/>
            </a:endParaRPr>
          </a:p>
          <a:p>
            <a:pPr eaLnBrk="1" hangingPunct="1"/>
            <a:endParaRPr lang="en-US" altLang="en-US">
              <a:latin typeface="Tahoma" panose="020B0604030504040204" pitchFamily="34" charset="0"/>
              <a:ea typeface="ＭＳ Ｐゴシック" panose="020B0600070205080204" pitchFamily="34" charset="-128"/>
            </a:endParaRPr>
          </a:p>
          <a:p>
            <a:pPr eaLnBrk="1" hangingPunct="1"/>
            <a:endParaRPr lang="en-US" altLang="en-US">
              <a:latin typeface="Tahoma" panose="020B0604030504040204" pitchFamily="34" charset="0"/>
              <a:ea typeface="ＭＳ Ｐゴシック" panose="020B0600070205080204" pitchFamily="34" charset="-128"/>
            </a:endParaRPr>
          </a:p>
          <a:p>
            <a:pPr eaLnBrk="1" hangingPunct="1"/>
            <a:r>
              <a:rPr lang="en-US" altLang="en-US">
                <a:latin typeface="Tahoma" panose="020B0604030504040204" pitchFamily="34" charset="0"/>
                <a:ea typeface="ＭＳ Ｐゴシック" panose="020B0600070205080204" pitchFamily="34" charset="-128"/>
              </a:rPr>
              <a:t>Is S conflict-serializable?</a:t>
            </a:r>
          </a:p>
        </p:txBody>
      </p:sp>
    </p:spTree>
    <p:extLst>
      <p:ext uri="{BB962C8B-B14F-4D97-AF65-F5344CB8AC3E}">
        <p14:creationId xmlns:p14="http://schemas.microsoft.com/office/powerpoint/2010/main" val="3036696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3395">
                                            <p:txEl>
                                              <p:pRg st="5" end="5"/>
                                            </p:txEl>
                                          </p:spTgt>
                                        </p:tgtEl>
                                        <p:attrNameLst>
                                          <p:attrName>style.visibility</p:attrName>
                                        </p:attrNameLst>
                                      </p:cBhvr>
                                      <p:to>
                                        <p:strVal val="visible"/>
                                      </p:to>
                                    </p:set>
                                    <p:animEffect transition="in" filter="blinds(horizontal)">
                                      <p:cBhvr>
                                        <p:cTn id="7" dur="500"/>
                                        <p:tgtEl>
                                          <p:spTgt spid="443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3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6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fld id="{422B0FD7-3686-45AD-AB08-36CC085CBBB9}" type="slidenum">
              <a:rPr lang="en-US" altLang="en-US" sz="1400">
                <a:latin typeface="Tahoma" panose="020B0604030504040204" pitchFamily="34" charset="0"/>
              </a:rPr>
              <a:pPr eaLnBrk="1" hangingPunct="1"/>
              <a:t>56</a:t>
            </a:fld>
            <a:endParaRPr lang="en-US" altLang="en-US" sz="1400">
              <a:latin typeface="Tahoma" panose="020B0604030504040204" pitchFamily="34" charset="0"/>
            </a:endParaRPr>
          </a:p>
        </p:txBody>
      </p:sp>
      <p:sp>
        <p:nvSpPr>
          <p:cNvPr id="59394" name="Rectangle 2"/>
          <p:cNvSpPr>
            <a:spLocks noGrp="1" noChangeArrowheads="1"/>
          </p:cNvSpPr>
          <p:nvPr>
            <p:ph type="title"/>
          </p:nvPr>
        </p:nvSpPr>
        <p:spPr>
          <a:xfrm>
            <a:off x="1905000" y="457201"/>
            <a:ext cx="7772400" cy="728663"/>
          </a:xfrm>
        </p:spPr>
        <p:txBody>
          <a:bodyPr/>
          <a:lstStyle/>
          <a:p>
            <a:pPr algn="l" eaLnBrk="1" hangingPunct="1"/>
            <a:r>
              <a:rPr lang="en-US" altLang="en-US" sz="3600" u="sng">
                <a:latin typeface="Tahoma" panose="020B0604030504040204" pitchFamily="34" charset="0"/>
                <a:ea typeface="ＭＳ Ｐゴシック" panose="020B0600070205080204" pitchFamily="34" charset="-128"/>
              </a:rPr>
              <a:t>Exercise 2:</a:t>
            </a:r>
            <a:endParaRPr lang="en-US" altLang="en-US">
              <a:latin typeface="Tahoma" panose="020B0604030504040204" pitchFamily="34" charset="0"/>
              <a:ea typeface="ＭＳ Ｐゴシック" panose="020B0600070205080204" pitchFamily="34" charset="-128"/>
            </a:endParaRPr>
          </a:p>
        </p:txBody>
      </p:sp>
      <p:sp>
        <p:nvSpPr>
          <p:cNvPr id="456707" name="Rectangle 3"/>
          <p:cNvSpPr>
            <a:spLocks noGrp="1" noChangeArrowheads="1"/>
          </p:cNvSpPr>
          <p:nvPr>
            <p:ph type="body" idx="1"/>
          </p:nvPr>
        </p:nvSpPr>
        <p:spPr>
          <a:xfrm>
            <a:off x="1725614" y="1589088"/>
            <a:ext cx="8753475" cy="4102100"/>
          </a:xfrm>
        </p:spPr>
        <p:txBody>
          <a:bodyPr/>
          <a:lstStyle/>
          <a:p>
            <a:pPr eaLnBrk="1" hangingPunct="1">
              <a:lnSpc>
                <a:spcPct val="90000"/>
              </a:lnSpc>
            </a:pPr>
            <a:r>
              <a:rPr lang="en-US" altLang="en-US">
                <a:latin typeface="Tahoma" panose="020B0604030504040204" pitchFamily="34" charset="0"/>
                <a:ea typeface="ＭＳ Ｐゴシック" panose="020B0600070205080204" pitchFamily="34" charset="-128"/>
              </a:rPr>
              <a:t>What is P(S) for</a:t>
            </a:r>
            <a:br>
              <a:rPr lang="en-US" altLang="en-US">
                <a:latin typeface="Tahoma" panose="020B0604030504040204" pitchFamily="34" charset="0"/>
                <a:ea typeface="ＭＳ Ｐゴシック" panose="020B0600070205080204" pitchFamily="34" charset="-128"/>
              </a:rPr>
            </a:br>
            <a:r>
              <a:rPr lang="en-US" altLang="en-US">
                <a:latin typeface="Tahoma" panose="020B0604030504040204" pitchFamily="34" charset="0"/>
                <a:ea typeface="ＭＳ Ｐゴシック" panose="020B0600070205080204" pitchFamily="34" charset="-128"/>
              </a:rPr>
              <a:t>S = w</a:t>
            </a:r>
            <a:r>
              <a:rPr lang="en-US" altLang="en-US" sz="2000">
                <a:latin typeface="Tahoma" panose="020B0604030504040204" pitchFamily="34" charset="0"/>
                <a:ea typeface="ＭＳ Ｐゴシック" panose="020B0600070205080204" pitchFamily="34" charset="-128"/>
              </a:rPr>
              <a:t>1</a:t>
            </a:r>
            <a:r>
              <a:rPr lang="en-US" altLang="en-US">
                <a:latin typeface="Tahoma" panose="020B0604030504040204" pitchFamily="34" charset="0"/>
                <a:ea typeface="ＭＳ Ｐゴシック" panose="020B0600070205080204" pitchFamily="34" charset="-128"/>
              </a:rPr>
              <a:t>(A) r</a:t>
            </a:r>
            <a:r>
              <a:rPr lang="en-US" altLang="en-US" sz="2000">
                <a:latin typeface="Tahoma" panose="020B0604030504040204" pitchFamily="34" charset="0"/>
                <a:ea typeface="ＭＳ Ｐゴシック" panose="020B0600070205080204" pitchFamily="34" charset="-128"/>
              </a:rPr>
              <a:t>2</a:t>
            </a:r>
            <a:r>
              <a:rPr lang="en-US" altLang="en-US">
                <a:latin typeface="Tahoma" panose="020B0604030504040204" pitchFamily="34" charset="0"/>
                <a:ea typeface="ＭＳ Ｐゴシック" panose="020B0600070205080204" pitchFamily="34" charset="-128"/>
              </a:rPr>
              <a:t>(A)  r</a:t>
            </a:r>
            <a:r>
              <a:rPr lang="en-US" altLang="en-US" sz="2000">
                <a:latin typeface="Tahoma" panose="020B0604030504040204" pitchFamily="34" charset="0"/>
                <a:ea typeface="ＭＳ Ｐゴシック" panose="020B0600070205080204" pitchFamily="34" charset="-128"/>
              </a:rPr>
              <a:t>3</a:t>
            </a:r>
            <a:r>
              <a:rPr lang="en-US" altLang="en-US">
                <a:latin typeface="Tahoma" panose="020B0604030504040204" pitchFamily="34" charset="0"/>
                <a:ea typeface="ＭＳ Ｐゴシック" panose="020B0600070205080204" pitchFamily="34" charset="-128"/>
              </a:rPr>
              <a:t>(A) w</a:t>
            </a:r>
            <a:r>
              <a:rPr lang="en-US" altLang="en-US" sz="2000">
                <a:latin typeface="Tahoma" panose="020B0604030504040204" pitchFamily="34" charset="0"/>
                <a:ea typeface="ＭＳ Ｐゴシック" panose="020B0600070205080204" pitchFamily="34" charset="-128"/>
              </a:rPr>
              <a:t>4</a:t>
            </a:r>
            <a:r>
              <a:rPr lang="en-US" altLang="en-US">
                <a:latin typeface="Tahoma" panose="020B0604030504040204" pitchFamily="34" charset="0"/>
                <a:ea typeface="ＭＳ Ｐゴシック" panose="020B0600070205080204" pitchFamily="34" charset="-128"/>
              </a:rPr>
              <a:t>(A) ?</a:t>
            </a:r>
          </a:p>
          <a:p>
            <a:pPr eaLnBrk="1" hangingPunct="1">
              <a:lnSpc>
                <a:spcPct val="90000"/>
              </a:lnSpc>
            </a:pPr>
            <a:endParaRPr lang="en-US" altLang="en-US">
              <a:latin typeface="Tahoma" panose="020B0604030504040204" pitchFamily="34" charset="0"/>
              <a:ea typeface="ＭＳ Ｐゴシック" panose="020B0600070205080204" pitchFamily="34" charset="-128"/>
            </a:endParaRPr>
          </a:p>
          <a:p>
            <a:pPr eaLnBrk="1" hangingPunct="1">
              <a:lnSpc>
                <a:spcPct val="90000"/>
              </a:lnSpc>
            </a:pPr>
            <a:endParaRPr lang="en-US" altLang="en-US">
              <a:latin typeface="Tahoma" panose="020B0604030504040204" pitchFamily="34" charset="0"/>
              <a:ea typeface="ＭＳ Ｐゴシック" panose="020B0600070205080204" pitchFamily="34" charset="-128"/>
            </a:endParaRPr>
          </a:p>
          <a:p>
            <a:pPr eaLnBrk="1" hangingPunct="1">
              <a:lnSpc>
                <a:spcPct val="90000"/>
              </a:lnSpc>
            </a:pPr>
            <a:endParaRPr lang="en-US" altLang="en-US">
              <a:latin typeface="Tahoma" panose="020B0604030504040204" pitchFamily="34" charset="0"/>
              <a:ea typeface="ＭＳ Ｐゴシック" panose="020B0600070205080204" pitchFamily="34" charset="-128"/>
            </a:endParaRPr>
          </a:p>
          <a:p>
            <a:pPr eaLnBrk="1" hangingPunct="1">
              <a:lnSpc>
                <a:spcPct val="90000"/>
              </a:lnSpc>
            </a:pPr>
            <a:endParaRPr lang="en-US" altLang="en-US">
              <a:latin typeface="Tahoma" panose="020B0604030504040204" pitchFamily="34" charset="0"/>
              <a:ea typeface="ＭＳ Ｐゴシック" panose="020B0600070205080204" pitchFamily="34" charset="-128"/>
            </a:endParaRPr>
          </a:p>
          <a:p>
            <a:pPr eaLnBrk="1" hangingPunct="1">
              <a:lnSpc>
                <a:spcPct val="90000"/>
              </a:lnSpc>
            </a:pPr>
            <a:r>
              <a:rPr lang="en-US" altLang="en-US">
                <a:latin typeface="Tahoma" panose="020B0604030504040204" pitchFamily="34" charset="0"/>
                <a:ea typeface="ＭＳ Ｐゴシック" panose="020B0600070205080204" pitchFamily="34" charset="-128"/>
              </a:rPr>
              <a:t>Is S conflict-serializable?</a:t>
            </a:r>
            <a:endParaRPr lang="en-US" altLang="en-US" sz="3600">
              <a:latin typeface="Tahoma" panose="020B0604030504040204" pitchFamily="34" charset="0"/>
              <a:ea typeface="ＭＳ Ｐゴシック" panose="020B0600070205080204" pitchFamily="34" charset="-128"/>
            </a:endParaRPr>
          </a:p>
          <a:p>
            <a:pPr eaLnBrk="1" hangingPunct="1">
              <a:lnSpc>
                <a:spcPct val="90000"/>
              </a:lnSpc>
            </a:pPr>
            <a:endParaRPr lang="en-US" altLang="en-US">
              <a:latin typeface="Tahoma" panose="020B0604030504040204" pitchFamily="34" charset="0"/>
              <a:ea typeface="ＭＳ Ｐゴシック" panose="020B0600070205080204" pitchFamily="34" charset="-128"/>
            </a:endParaRPr>
          </a:p>
          <a:p>
            <a:pPr eaLnBrk="1" hangingPunct="1">
              <a:lnSpc>
                <a:spcPct val="90000"/>
              </a:lnSpc>
            </a:pPr>
            <a:endParaRPr lang="en-US" altLang="en-US">
              <a:latin typeface="Tahoma" panose="020B0604030504040204" pitchFamily="34" charset="0"/>
              <a:ea typeface="ＭＳ Ｐゴシック" panose="020B0600070205080204" pitchFamily="34" charset="-128"/>
            </a:endParaRPr>
          </a:p>
          <a:p>
            <a:pPr eaLnBrk="1" hangingPunct="1">
              <a:lnSpc>
                <a:spcPct val="90000"/>
              </a:lnSpc>
            </a:pPr>
            <a:endParaRPr lang="en-US" altLang="en-US">
              <a:latin typeface="Tahoma" panose="020B0604030504040204" pitchFamily="34" charset="0"/>
              <a:ea typeface="ＭＳ Ｐゴシック" panose="020B0600070205080204" pitchFamily="34" charset="-128"/>
            </a:endParaRPr>
          </a:p>
          <a:p>
            <a:pPr eaLnBrk="1" hangingPunct="1">
              <a:lnSpc>
                <a:spcPct val="90000"/>
              </a:lnSpc>
              <a:buFontTx/>
              <a:buNone/>
            </a:pPr>
            <a:endParaRPr lang="en-US" altLang="en-US">
              <a:latin typeface="Tahoma" panose="020B0604030504040204" pitchFamily="34" charset="0"/>
              <a:ea typeface="ＭＳ Ｐゴシック" panose="020B0600070205080204" pitchFamily="34" charset="-128"/>
            </a:endParaRPr>
          </a:p>
          <a:p>
            <a:pPr eaLnBrk="1" hangingPunct="1">
              <a:lnSpc>
                <a:spcPct val="90000"/>
              </a:lnSpc>
              <a:buFontTx/>
              <a:buNone/>
            </a:pPr>
            <a:endParaRPr lang="en-US" altLang="en-US">
              <a:latin typeface="Tahoma" panose="020B0604030504040204" pitchFamily="34" charset="0"/>
              <a:ea typeface="ＭＳ Ｐゴシック" panose="020B0600070205080204" pitchFamily="34" charset="-128"/>
            </a:endParaRPr>
          </a:p>
          <a:p>
            <a:pPr eaLnBrk="1" hangingPunct="1">
              <a:lnSpc>
                <a:spcPct val="90000"/>
              </a:lnSpc>
              <a:buFontTx/>
              <a:buNone/>
            </a:pPr>
            <a:endParaRPr lang="en-US" altLang="en-US">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950590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6707">
                                            <p:txEl>
                                              <p:pRg st="5" end="5"/>
                                            </p:txEl>
                                          </p:spTgt>
                                        </p:tgtEl>
                                        <p:attrNameLst>
                                          <p:attrName>style.visibility</p:attrName>
                                        </p:attrNameLst>
                                      </p:cBhvr>
                                      <p:to>
                                        <p:strVal val="visible"/>
                                      </p:to>
                                    </p:set>
                                    <p:animEffect transition="in" filter="blinds(horizontal)">
                                      <p:cBhvr>
                                        <p:cTn id="7" dur="500"/>
                                        <p:tgtEl>
                                          <p:spTgt spid="4567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371600"/>
            <a:ext cx="8229600" cy="609600"/>
          </a:xfrm>
        </p:spPr>
        <p:txBody>
          <a:bodyPr/>
          <a:lstStyle/>
          <a:p>
            <a:r>
              <a:rPr lang="en-US" altLang="en-US">
                <a:ea typeface="ＭＳ Ｐゴシック" panose="020B0600070205080204" pitchFamily="34" charset="-128"/>
              </a:rPr>
              <a:t>Build P(F)….Is F Conflict Serializable ?</a:t>
            </a:r>
          </a:p>
        </p:txBody>
      </p:sp>
      <p:sp>
        <p:nvSpPr>
          <p:cNvPr id="4" name="Slide Number Placeholder 3"/>
          <p:cNvSpPr>
            <a:spLocks noGrp="1"/>
          </p:cNvSpPr>
          <p:nvPr>
            <p:ph type="sldNum" sz="quarter" idx="12"/>
          </p:nvPr>
        </p:nvSpPr>
        <p:spPr/>
        <p:txBody>
          <a:bodyPr/>
          <a:lstStyle>
            <a:lvl1pPr eaLnBrk="0" hangingPunct="0">
              <a:defRPr sz="3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6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fld id="{1B5F816F-B7B2-464A-AA4D-6A91B54A9648}" type="slidenum">
              <a:rPr lang="en-US" altLang="en-US" sz="1200">
                <a:solidFill>
                  <a:srgbClr val="898989"/>
                </a:solidFill>
              </a:rPr>
              <a:pPr eaLnBrk="1" hangingPunct="1"/>
              <a:t>57</a:t>
            </a:fld>
            <a:endParaRPr lang="en-US" altLang="en-US" sz="1200">
              <a:solidFill>
                <a:srgbClr val="898989"/>
              </a:solidFill>
            </a:endParaRPr>
          </a:p>
        </p:txBody>
      </p:sp>
      <p:sp>
        <p:nvSpPr>
          <p:cNvPr id="60419" name="Rectangle 2"/>
          <p:cNvSpPr>
            <a:spLocks noGrp="1" noChangeArrowheads="1"/>
          </p:cNvSpPr>
          <p:nvPr>
            <p:ph type="title"/>
          </p:nvPr>
        </p:nvSpPr>
        <p:spPr>
          <a:xfrm>
            <a:off x="1905000" y="457201"/>
            <a:ext cx="7772400" cy="728663"/>
          </a:xfrm>
        </p:spPr>
        <p:txBody>
          <a:bodyPr/>
          <a:lstStyle/>
          <a:p>
            <a:pPr algn="l" eaLnBrk="1" hangingPunct="1"/>
            <a:r>
              <a:rPr lang="en-US" altLang="en-US" sz="3600" u="sng">
                <a:latin typeface="Tahoma" panose="020B0604030504040204" pitchFamily="34" charset="0"/>
                <a:ea typeface="ＭＳ Ｐゴシック" panose="020B0600070205080204" pitchFamily="34" charset="-128"/>
              </a:rPr>
              <a:t>Exercise 3:</a:t>
            </a:r>
            <a:endParaRPr lang="en-US" altLang="en-US">
              <a:latin typeface="Tahoma" panose="020B0604030504040204" pitchFamily="34" charset="0"/>
              <a:ea typeface="ＭＳ Ｐゴシック" panose="020B0600070205080204" pitchFamily="34" charset="-128"/>
            </a:endParaRPr>
          </a:p>
        </p:txBody>
      </p:sp>
      <p:pic>
        <p:nvPicPr>
          <p:cNvPr id="60420" name="Picture 5" descr="Screen shot 2014-04-21 at 12.29.13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981200"/>
            <a:ext cx="560705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84625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265043"/>
            <a:ext cx="10363200" cy="782707"/>
          </a:xfrm>
        </p:spPr>
        <p:txBody>
          <a:bodyPr>
            <a:normAutofit/>
          </a:bodyPr>
          <a:lstStyle/>
          <a:p>
            <a:pPr marL="0" indent="0">
              <a:buNone/>
            </a:pPr>
            <a:r>
              <a:rPr lang="en-IN" sz="4100" dirty="0">
                <a:solidFill>
                  <a:srgbClr val="0070C0"/>
                </a:solidFill>
              </a:rPr>
              <a:t>Lock Management</a:t>
            </a:r>
            <a:endParaRPr lang="en-IN" dirty="0">
              <a:solidFill>
                <a:srgbClr val="0070C0"/>
              </a:solidFill>
            </a:endParaRPr>
          </a:p>
        </p:txBody>
      </p:sp>
      <p:pic>
        <p:nvPicPr>
          <p:cNvPr id="3" name="Picture 2"/>
          <p:cNvPicPr>
            <a:picLocks noChangeAspect="1"/>
          </p:cNvPicPr>
          <p:nvPr/>
        </p:nvPicPr>
        <p:blipFill>
          <a:blip r:embed="rId2"/>
          <a:stretch>
            <a:fillRect/>
          </a:stretch>
        </p:blipFill>
        <p:spPr>
          <a:xfrm>
            <a:off x="1593850" y="1047750"/>
            <a:ext cx="8039100" cy="4762500"/>
          </a:xfrm>
          <a:prstGeom prst="rect">
            <a:avLst/>
          </a:prstGeom>
        </p:spPr>
      </p:pic>
      <p:pic>
        <p:nvPicPr>
          <p:cNvPr id="4" name="Picture 3"/>
          <p:cNvPicPr>
            <a:picLocks noChangeAspect="1"/>
          </p:cNvPicPr>
          <p:nvPr/>
        </p:nvPicPr>
        <p:blipFill>
          <a:blip r:embed="rId3"/>
          <a:stretch>
            <a:fillRect/>
          </a:stretch>
        </p:blipFill>
        <p:spPr>
          <a:xfrm>
            <a:off x="2076450" y="1047750"/>
            <a:ext cx="8039100" cy="4762500"/>
          </a:xfrm>
          <a:prstGeom prst="rect">
            <a:avLst/>
          </a:prstGeom>
        </p:spPr>
      </p:pic>
    </p:spTree>
    <p:extLst>
      <p:ext uri="{BB962C8B-B14F-4D97-AF65-F5344CB8AC3E}">
        <p14:creationId xmlns:p14="http://schemas.microsoft.com/office/powerpoint/2010/main" val="32938604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zh-CN" altLang="en-US"/>
              <a:t>L22</a:t>
            </a:r>
            <a:endParaRPr lang="en-US" altLang="zh-CN"/>
          </a:p>
        </p:txBody>
      </p:sp>
      <p:sp>
        <p:nvSpPr>
          <p:cNvPr id="6" name="Slide Number Placeholder 5"/>
          <p:cNvSpPr>
            <a:spLocks noGrp="1"/>
          </p:cNvSpPr>
          <p:nvPr>
            <p:ph type="sldNum" sz="quarter" idx="12"/>
          </p:nvPr>
        </p:nvSpPr>
        <p:spPr/>
        <p:txBody>
          <a:bodyPr/>
          <a:lstStyle/>
          <a:p>
            <a:fld id="{188AE2BB-8119-4774-894A-291A2FFDC2B2}" type="slidenum">
              <a:rPr lang="zh-CN" altLang="en-US"/>
              <a:pPr/>
              <a:t>59</a:t>
            </a:fld>
            <a:endParaRPr lang="zh-CN" altLang="en-US"/>
          </a:p>
        </p:txBody>
      </p:sp>
      <p:sp>
        <p:nvSpPr>
          <p:cNvPr id="83970" name="Rectangle 2"/>
          <p:cNvSpPr>
            <a:spLocks noGrp="1" noChangeArrowheads="1"/>
          </p:cNvSpPr>
          <p:nvPr>
            <p:ph/>
          </p:nvPr>
        </p:nvSpPr>
        <p:spPr/>
        <p:txBody>
          <a:bodyPr/>
          <a:lstStyle/>
          <a:p>
            <a:pPr algn="ctr">
              <a:buFontTx/>
              <a:buNone/>
            </a:pPr>
            <a:r>
              <a:rPr lang="en-US" altLang="zh-CN" sz="2400" b="1">
                <a:ea typeface="宋体" panose="02010600030101010101" pitchFamily="2" charset="-122"/>
              </a:rPr>
              <a:t>Lock and Unlock Requests</a:t>
            </a:r>
          </a:p>
          <a:p>
            <a:r>
              <a:rPr lang="en-US" altLang="zh-CN" sz="2400">
                <a:ea typeface="宋体" panose="02010600030101010101" pitchFamily="2" charset="-122"/>
              </a:rPr>
              <a:t>When a transaction needs a lock on an object, it issues a </a:t>
            </a:r>
          </a:p>
          <a:p>
            <a:pPr>
              <a:buFontTx/>
              <a:buNone/>
            </a:pPr>
            <a:r>
              <a:rPr lang="en-US" altLang="zh-CN" sz="2400" b="1">
                <a:ea typeface="宋体" panose="02010600030101010101" pitchFamily="2" charset="-122"/>
              </a:rPr>
              <a:t>     </a:t>
            </a:r>
            <a:r>
              <a:rPr lang="en-US" altLang="zh-CN" sz="2400" i="1">
                <a:ea typeface="宋体" panose="02010600030101010101" pitchFamily="2" charset="-122"/>
              </a:rPr>
              <a:t>lock</a:t>
            </a:r>
            <a:r>
              <a:rPr lang="en-US" altLang="zh-CN" sz="2400">
                <a:ea typeface="宋体" panose="02010600030101010101" pitchFamily="2" charset="-122"/>
              </a:rPr>
              <a:t> request to the lock manager.</a:t>
            </a:r>
          </a:p>
          <a:p>
            <a:r>
              <a:rPr lang="en-US" altLang="zh-CN" sz="2400">
                <a:ea typeface="宋体" panose="02010600030101010101" pitchFamily="2" charset="-122"/>
              </a:rPr>
              <a:t>When a transaction aborts or commits, it releases all its</a:t>
            </a:r>
          </a:p>
          <a:p>
            <a:pPr>
              <a:buFontTx/>
              <a:buNone/>
            </a:pPr>
            <a:r>
              <a:rPr lang="en-US" altLang="zh-CN" sz="2400">
                <a:ea typeface="宋体" panose="02010600030101010101" pitchFamily="2" charset="-122"/>
              </a:rPr>
              <a:t>     locks.</a:t>
            </a:r>
          </a:p>
          <a:p>
            <a:r>
              <a:rPr lang="en-US" altLang="zh-CN" sz="2400">
                <a:ea typeface="宋体" panose="02010600030101010101" pitchFamily="2" charset="-122"/>
              </a:rPr>
              <a:t>The implementation of </a:t>
            </a:r>
            <a:r>
              <a:rPr lang="en-US" altLang="zh-CN" sz="2400" i="1">
                <a:ea typeface="宋体" panose="02010600030101010101" pitchFamily="2" charset="-122"/>
              </a:rPr>
              <a:t>lock </a:t>
            </a:r>
            <a:r>
              <a:rPr lang="en-US" altLang="zh-CN" sz="2400">
                <a:ea typeface="宋体" panose="02010600030101010101" pitchFamily="2" charset="-122"/>
              </a:rPr>
              <a:t>and </a:t>
            </a:r>
            <a:r>
              <a:rPr lang="en-US" altLang="zh-CN" sz="2400" i="1">
                <a:ea typeface="宋体" panose="02010600030101010101" pitchFamily="2" charset="-122"/>
              </a:rPr>
              <a:t>unlock</a:t>
            </a:r>
            <a:r>
              <a:rPr lang="en-US" altLang="zh-CN" sz="2400">
                <a:ea typeface="宋体" panose="02010600030101010101" pitchFamily="2" charset="-122"/>
              </a:rPr>
              <a:t> commands must ensure that these are atomic operations.</a:t>
            </a:r>
          </a:p>
          <a:p>
            <a:r>
              <a:rPr lang="en-US" altLang="zh-CN" sz="2400">
                <a:ea typeface="宋体" panose="02010600030101010101" pitchFamily="2" charset="-122"/>
              </a:rPr>
              <a:t> A transaction holding a heavily used lock may be suspended by the operating system.</a:t>
            </a:r>
          </a:p>
        </p:txBody>
      </p:sp>
      <p:graphicFrame>
        <p:nvGraphicFramePr>
          <p:cNvPr id="83971" name="Object 3"/>
          <p:cNvGraphicFramePr>
            <a:graphicFrameLocks noChangeAspect="1"/>
          </p:cNvGraphicFramePr>
          <p:nvPr/>
        </p:nvGraphicFramePr>
        <p:xfrm>
          <a:off x="4114800" y="4419600"/>
          <a:ext cx="3733800" cy="2084388"/>
        </p:xfrm>
        <a:graphic>
          <a:graphicData uri="http://schemas.openxmlformats.org/presentationml/2006/ole">
            <mc:AlternateContent xmlns:mc="http://schemas.openxmlformats.org/markup-compatibility/2006">
              <mc:Choice xmlns:v="urn:schemas-microsoft-com:vml" Requires="v">
                <p:oleObj spid="_x0000_s8199" name="Clip" r:id="rId3" imgW="5714640" imgH="3192120" progId="MS_ClipArt_Gallery.2">
                  <p:embed/>
                </p:oleObj>
              </mc:Choice>
              <mc:Fallback>
                <p:oleObj name="Clip" r:id="rId3" imgW="5714640" imgH="31921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419600"/>
                        <a:ext cx="3733800" cy="208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07152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Concurrency: Why bother?</a:t>
            </a:r>
          </a:p>
        </p:txBody>
      </p:sp>
      <p:sp>
        <p:nvSpPr>
          <p:cNvPr id="8195" name="Rectangle 3"/>
          <p:cNvSpPr>
            <a:spLocks noGrp="1" noChangeArrowheads="1"/>
          </p:cNvSpPr>
          <p:nvPr>
            <p:ph type="body" idx="1"/>
          </p:nvPr>
        </p:nvSpPr>
        <p:spPr/>
        <p:txBody>
          <a:bodyPr>
            <a:normAutofit lnSpcReduction="10000"/>
          </a:bodyPr>
          <a:lstStyle/>
          <a:p>
            <a:pPr eaLnBrk="1" hangingPunct="1">
              <a:lnSpc>
                <a:spcPct val="90000"/>
              </a:lnSpc>
            </a:pPr>
            <a:r>
              <a:rPr lang="en-US" altLang="en-US"/>
              <a:t>The </a:t>
            </a:r>
            <a:r>
              <a:rPr lang="en-US" altLang="en-US" i="1"/>
              <a:t>latency </a:t>
            </a:r>
            <a:r>
              <a:rPr lang="en-US" altLang="en-US"/>
              <a:t>argument</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a:t>The </a:t>
            </a:r>
            <a:r>
              <a:rPr lang="en-US" altLang="en-US" i="1"/>
              <a:t>throughput </a:t>
            </a:r>
            <a:r>
              <a:rPr lang="en-US" altLang="en-US"/>
              <a:t>argument</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a:t>Both are critical!</a:t>
            </a:r>
          </a:p>
        </p:txBody>
      </p:sp>
    </p:spTree>
    <p:extLst>
      <p:ext uri="{BB962C8B-B14F-4D97-AF65-F5344CB8AC3E}">
        <p14:creationId xmlns:p14="http://schemas.microsoft.com/office/powerpoint/2010/main" val="4211001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algn="l" eaLnBrk="1" hangingPunct="1"/>
            <a:r>
              <a:rPr lang="en-US" altLang="en-US" sz="3200">
                <a:latin typeface="Franklin Gothic Demi" pitchFamily="34" charset="0"/>
              </a:rPr>
              <a:t>Implementing Lock requests</a:t>
            </a:r>
          </a:p>
        </p:txBody>
      </p:sp>
      <p:sp>
        <p:nvSpPr>
          <p:cNvPr id="12291" name="Rectangle 3"/>
          <p:cNvSpPr>
            <a:spLocks noGrp="1" noChangeArrowheads="1"/>
          </p:cNvSpPr>
          <p:nvPr>
            <p:ph idx="1"/>
          </p:nvPr>
        </p:nvSpPr>
        <p:spPr>
          <a:xfrm>
            <a:off x="1752600" y="1600201"/>
            <a:ext cx="8686800" cy="4525963"/>
          </a:xfrm>
        </p:spPr>
        <p:txBody>
          <a:bodyPr>
            <a:normAutofit lnSpcReduction="10000"/>
          </a:bodyPr>
          <a:lstStyle/>
          <a:p>
            <a:pPr eaLnBrk="1" hangingPunct="1">
              <a:lnSpc>
                <a:spcPct val="90000"/>
              </a:lnSpc>
              <a:buFont typeface="Wingdings" panose="05000000000000000000" pitchFamily="2" charset="2"/>
              <a:buNone/>
            </a:pPr>
            <a:r>
              <a:rPr lang="en-US" altLang="en-US" sz="2400">
                <a:latin typeface="Franklin Gothic Book" pitchFamily="34" charset="0"/>
              </a:rPr>
              <a:t>		When a transaction needs a lock on an object, it issues a lock request to the lock manager:</a:t>
            </a:r>
          </a:p>
          <a:p>
            <a:pPr eaLnBrk="1" hangingPunct="1">
              <a:lnSpc>
                <a:spcPct val="90000"/>
              </a:lnSpc>
              <a:buFont typeface="Wingdings" panose="05000000000000000000" pitchFamily="2" charset="2"/>
              <a:buChar char="u"/>
            </a:pPr>
            <a:r>
              <a:rPr lang="en-US" altLang="en-US" sz="2400">
                <a:latin typeface="Franklin Gothic Book" pitchFamily="34" charset="0"/>
              </a:rPr>
              <a:t>If a shared lock is requested, the queue of requests is empty, and the object is not currently locked in exclusive mode, the lock manager grants the lock and updates the lock table entry for the object.</a:t>
            </a:r>
          </a:p>
          <a:p>
            <a:pPr eaLnBrk="1" hangingPunct="1">
              <a:lnSpc>
                <a:spcPct val="90000"/>
              </a:lnSpc>
              <a:buFont typeface="Wingdings" panose="05000000000000000000" pitchFamily="2" charset="2"/>
              <a:buChar char="u"/>
            </a:pPr>
            <a:r>
              <a:rPr lang="en-US" altLang="en-US" sz="2400">
                <a:latin typeface="Franklin Gothic Book" pitchFamily="34" charset="0"/>
              </a:rPr>
              <a:t>If an excusive lock is requested and no transaction currently holds a lock on the object, the lock manager grants the lock and updates the lock table entry.</a:t>
            </a:r>
          </a:p>
          <a:p>
            <a:pPr eaLnBrk="1" hangingPunct="1">
              <a:lnSpc>
                <a:spcPct val="90000"/>
              </a:lnSpc>
              <a:buFont typeface="Wingdings" panose="05000000000000000000" pitchFamily="2" charset="2"/>
              <a:buChar char="u"/>
            </a:pPr>
            <a:r>
              <a:rPr lang="en-US" altLang="en-US" sz="2400">
                <a:latin typeface="Franklin Gothic Book" pitchFamily="34" charset="0"/>
              </a:rPr>
              <a:t>Otherwise, the requested lock cannot be granted immediately, and the lock request is added to the queue of lock requests for this object. The transaction requesting the lock is suspended.</a:t>
            </a:r>
          </a:p>
        </p:txBody>
      </p:sp>
    </p:spTree>
    <p:extLst>
      <p:ext uri="{BB962C8B-B14F-4D97-AF65-F5344CB8AC3E}">
        <p14:creationId xmlns:p14="http://schemas.microsoft.com/office/powerpoint/2010/main" val="4690738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algn="l" eaLnBrk="1" hangingPunct="1"/>
            <a:r>
              <a:rPr lang="en-US" altLang="en-US" sz="3200">
                <a:latin typeface="Franklin Gothic Demi" pitchFamily="34" charset="0"/>
              </a:rPr>
              <a:t>Implementing Unlock requests</a:t>
            </a:r>
          </a:p>
        </p:txBody>
      </p:sp>
      <p:sp>
        <p:nvSpPr>
          <p:cNvPr id="13315" name="Rectangle 3"/>
          <p:cNvSpPr>
            <a:spLocks noGrp="1" noChangeArrowheads="1"/>
          </p:cNvSpPr>
          <p:nvPr>
            <p:ph idx="1"/>
          </p:nvPr>
        </p:nvSpPr>
        <p:spPr>
          <a:xfrm>
            <a:off x="1828800" y="1600201"/>
            <a:ext cx="8610600" cy="4525963"/>
          </a:xfrm>
        </p:spPr>
        <p:txBody>
          <a:bodyPr/>
          <a:lstStyle/>
          <a:p>
            <a:pPr eaLnBrk="1" hangingPunct="1">
              <a:buFont typeface="Wingdings" panose="05000000000000000000" pitchFamily="2" charset="2"/>
              <a:buChar char="u"/>
            </a:pPr>
            <a:r>
              <a:rPr lang="en-US" altLang="en-US" sz="2400">
                <a:latin typeface="Franklin Gothic Book" pitchFamily="34" charset="0"/>
              </a:rPr>
              <a:t>When a transaction aborts or commits, it releases all its locks.</a:t>
            </a:r>
          </a:p>
          <a:p>
            <a:pPr eaLnBrk="1" hangingPunct="1">
              <a:buFont typeface="Wingdings" panose="05000000000000000000" pitchFamily="2" charset="2"/>
              <a:buChar char="u"/>
            </a:pPr>
            <a:r>
              <a:rPr lang="en-US" altLang="en-US" sz="2400">
                <a:latin typeface="Franklin Gothic Book" pitchFamily="34" charset="0"/>
              </a:rPr>
              <a:t>When a lock on an object is released, the lock manager updates the lock table entry for the object and examines the lock request at the head of the queue for this object.</a:t>
            </a:r>
          </a:p>
          <a:p>
            <a:pPr eaLnBrk="1" hangingPunct="1">
              <a:buFont typeface="Wingdings" panose="05000000000000000000" pitchFamily="2" charset="2"/>
              <a:buChar char="u"/>
            </a:pPr>
            <a:r>
              <a:rPr lang="en-US" altLang="en-US" sz="2400">
                <a:latin typeface="Franklin Gothic Book" pitchFamily="34" charset="0"/>
              </a:rPr>
              <a:t>If this request can now be granted, the transaction that made the request is woken up and given the lock.</a:t>
            </a:r>
          </a:p>
          <a:p>
            <a:pPr eaLnBrk="1" hangingPunct="1">
              <a:buFont typeface="Wingdings" panose="05000000000000000000" pitchFamily="2" charset="2"/>
              <a:buChar char="u"/>
            </a:pPr>
            <a:r>
              <a:rPr lang="en-US" altLang="en-US" sz="2400">
                <a:latin typeface="Franklin Gothic Book" pitchFamily="34" charset="0"/>
              </a:rPr>
              <a:t>If several requests for a shared lock on the object are at the front of the queue, all of these requests can now be granted together.</a:t>
            </a:r>
          </a:p>
        </p:txBody>
      </p:sp>
    </p:spTree>
    <p:extLst>
      <p:ext uri="{BB962C8B-B14F-4D97-AF65-F5344CB8AC3E}">
        <p14:creationId xmlns:p14="http://schemas.microsoft.com/office/powerpoint/2010/main" val="38286729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800100" y="0"/>
            <a:ext cx="10515600" cy="889000"/>
          </a:xfrm>
        </p:spPr>
        <p:txBody>
          <a:bodyPr/>
          <a:lstStyle/>
          <a:p>
            <a:pPr algn="l" eaLnBrk="1" hangingPunct="1"/>
            <a:r>
              <a:rPr lang="en-US" altLang="en-US" sz="2800" dirty="0"/>
              <a:t>View </a:t>
            </a:r>
            <a:r>
              <a:rPr lang="en-US" altLang="en-US" sz="2800" dirty="0" err="1"/>
              <a:t>Serializability</a:t>
            </a:r>
            <a:endParaRPr lang="en-US" altLang="en-US" sz="2800" dirty="0"/>
          </a:p>
        </p:txBody>
      </p:sp>
      <p:sp>
        <p:nvSpPr>
          <p:cNvPr id="10243" name="Rectangle 3"/>
          <p:cNvSpPr>
            <a:spLocks noGrp="1" noChangeArrowheads="1"/>
          </p:cNvSpPr>
          <p:nvPr>
            <p:ph idx="1"/>
          </p:nvPr>
        </p:nvSpPr>
        <p:spPr>
          <a:xfrm>
            <a:off x="1384300" y="889000"/>
            <a:ext cx="8686800" cy="5816600"/>
          </a:xfrm>
        </p:spPr>
        <p:txBody>
          <a:bodyPr>
            <a:normAutofit lnSpcReduction="10000"/>
          </a:bodyPr>
          <a:lstStyle/>
          <a:p>
            <a:pPr eaLnBrk="1" hangingPunct="1">
              <a:lnSpc>
                <a:spcPct val="90000"/>
              </a:lnSpc>
              <a:buFont typeface="Wingdings" panose="05000000000000000000" pitchFamily="2" charset="2"/>
              <a:buNone/>
            </a:pPr>
            <a:r>
              <a:rPr lang="en-US" altLang="en-US" sz="2000" dirty="0">
                <a:latin typeface="Franklin Gothic Book" pitchFamily="34" charset="0"/>
              </a:rPr>
              <a:t>	     Two schedules S1 and S2 over the same set of transactions, are </a:t>
            </a:r>
            <a:r>
              <a:rPr lang="en-US" altLang="en-US" sz="2000" i="1" dirty="0">
                <a:latin typeface="Franklin Gothic Book" pitchFamily="34" charset="0"/>
              </a:rPr>
              <a:t>view equivalent</a:t>
            </a:r>
            <a:r>
              <a:rPr lang="en-US" altLang="en-US" sz="2000" dirty="0">
                <a:latin typeface="Franklin Gothic Book" pitchFamily="34" charset="0"/>
              </a:rPr>
              <a:t> if </a:t>
            </a:r>
          </a:p>
          <a:p>
            <a:pPr eaLnBrk="1" hangingPunct="1">
              <a:lnSpc>
                <a:spcPct val="90000"/>
              </a:lnSpc>
              <a:buFont typeface="Wingdings" panose="05000000000000000000" pitchFamily="2" charset="2"/>
              <a:buNone/>
            </a:pPr>
            <a:r>
              <a:rPr lang="en-US" altLang="en-US" sz="2000" dirty="0">
                <a:latin typeface="Franklin Gothic Book" pitchFamily="34" charset="0"/>
              </a:rPr>
              <a:t>  1. If </a:t>
            </a:r>
            <a:r>
              <a:rPr lang="en-US" altLang="en-US" sz="2000" dirty="0" err="1">
                <a:latin typeface="Franklin Gothic Book" pitchFamily="34" charset="0"/>
              </a:rPr>
              <a:t>T</a:t>
            </a:r>
            <a:r>
              <a:rPr lang="en-US" altLang="en-US" sz="2000" baseline="-25000" dirty="0" err="1">
                <a:latin typeface="Franklin Gothic Book" pitchFamily="34" charset="0"/>
              </a:rPr>
              <a:t>i</a:t>
            </a:r>
            <a:r>
              <a:rPr lang="en-US" altLang="en-US" sz="2000" baseline="-25000" dirty="0">
                <a:latin typeface="Franklin Gothic Book" pitchFamily="34" charset="0"/>
              </a:rPr>
              <a:t> </a:t>
            </a:r>
            <a:r>
              <a:rPr lang="en-US" altLang="en-US" sz="2000" dirty="0">
                <a:latin typeface="Franklin Gothic Book" pitchFamily="34" charset="0"/>
              </a:rPr>
              <a:t>reads the initial value of object A in S1, it must also  read the initial value of A in S2.</a:t>
            </a:r>
          </a:p>
          <a:p>
            <a:pPr eaLnBrk="1" hangingPunct="1">
              <a:lnSpc>
                <a:spcPct val="90000"/>
              </a:lnSpc>
              <a:buFont typeface="Wingdings" panose="05000000000000000000" pitchFamily="2" charset="2"/>
              <a:buNone/>
            </a:pPr>
            <a:r>
              <a:rPr lang="en-US" altLang="en-US" sz="2000" dirty="0">
                <a:latin typeface="Franklin Gothic Book" pitchFamily="34" charset="0"/>
              </a:rPr>
              <a:t>  2. If </a:t>
            </a:r>
            <a:r>
              <a:rPr lang="en-US" altLang="en-US" sz="2000" dirty="0" err="1">
                <a:latin typeface="Franklin Gothic Book" pitchFamily="34" charset="0"/>
              </a:rPr>
              <a:t>T</a:t>
            </a:r>
            <a:r>
              <a:rPr lang="en-US" altLang="en-US" sz="2000" baseline="-25000" dirty="0" err="1">
                <a:latin typeface="Franklin Gothic Book" pitchFamily="34" charset="0"/>
              </a:rPr>
              <a:t>i</a:t>
            </a:r>
            <a:r>
              <a:rPr lang="en-US" altLang="en-US" sz="2000" dirty="0">
                <a:latin typeface="Franklin Gothic Book" pitchFamily="34" charset="0"/>
              </a:rPr>
              <a:t> reads a value of A written by </a:t>
            </a:r>
            <a:r>
              <a:rPr lang="en-US" altLang="en-US" sz="2000" dirty="0" err="1">
                <a:latin typeface="Franklin Gothic Book" pitchFamily="34" charset="0"/>
              </a:rPr>
              <a:t>T</a:t>
            </a:r>
            <a:r>
              <a:rPr lang="en-US" altLang="en-US" sz="2000" baseline="-25000" dirty="0" err="1">
                <a:latin typeface="Franklin Gothic Book" pitchFamily="34" charset="0"/>
              </a:rPr>
              <a:t>j</a:t>
            </a:r>
            <a:r>
              <a:rPr lang="en-US" altLang="en-US" sz="2000" dirty="0">
                <a:latin typeface="Franklin Gothic Book" pitchFamily="34" charset="0"/>
              </a:rPr>
              <a:t> in S1, it must also    read the value of A written by </a:t>
            </a:r>
            <a:r>
              <a:rPr lang="en-US" altLang="en-US" sz="2000" dirty="0" err="1">
                <a:latin typeface="Franklin Gothic Book" pitchFamily="34" charset="0"/>
              </a:rPr>
              <a:t>T</a:t>
            </a:r>
            <a:r>
              <a:rPr lang="en-US" altLang="en-US" sz="2000" baseline="-25000" dirty="0" err="1">
                <a:latin typeface="Franklin Gothic Book" pitchFamily="34" charset="0"/>
              </a:rPr>
              <a:t>j</a:t>
            </a:r>
            <a:r>
              <a:rPr lang="en-US" altLang="en-US" sz="2000" dirty="0">
                <a:latin typeface="Franklin Gothic Book" pitchFamily="34" charset="0"/>
              </a:rPr>
              <a:t> in S2.</a:t>
            </a:r>
          </a:p>
          <a:p>
            <a:pPr eaLnBrk="1" hangingPunct="1">
              <a:lnSpc>
                <a:spcPct val="90000"/>
              </a:lnSpc>
              <a:buFont typeface="Wingdings" panose="05000000000000000000" pitchFamily="2" charset="2"/>
              <a:buNone/>
            </a:pPr>
            <a:r>
              <a:rPr lang="en-US" altLang="en-US" sz="2000" dirty="0">
                <a:latin typeface="Franklin Gothic Book" pitchFamily="34" charset="0"/>
              </a:rPr>
              <a:t>  3. For each data object A, the transaction that performs the final write on A in S1 must also perform the final write on A in S2.</a:t>
            </a:r>
          </a:p>
          <a:p>
            <a:pPr eaLnBrk="1" hangingPunct="1">
              <a:lnSpc>
                <a:spcPct val="90000"/>
              </a:lnSpc>
              <a:buFont typeface="Wingdings" panose="05000000000000000000" pitchFamily="2" charset="2"/>
              <a:buNone/>
            </a:pPr>
            <a:r>
              <a:rPr lang="en-US" altLang="en-US" sz="2000" dirty="0">
                <a:latin typeface="Franklin Gothic Book" pitchFamily="34" charset="0"/>
              </a:rPr>
              <a:t>	* A schedule is </a:t>
            </a:r>
            <a:r>
              <a:rPr lang="en-US" altLang="en-US" sz="2000" i="1" dirty="0">
                <a:latin typeface="Franklin Gothic Book" pitchFamily="34" charset="0"/>
              </a:rPr>
              <a:t>view serializable</a:t>
            </a:r>
            <a:r>
              <a:rPr lang="en-US" altLang="en-US" sz="2000" dirty="0">
                <a:latin typeface="Franklin Gothic Book" pitchFamily="34" charset="0"/>
              </a:rPr>
              <a:t> if it is view equivalent to some serial schedule.</a:t>
            </a:r>
          </a:p>
          <a:p>
            <a:pPr eaLnBrk="1" hangingPunct="1">
              <a:lnSpc>
                <a:spcPct val="90000"/>
              </a:lnSpc>
              <a:buFont typeface="Wingdings" panose="05000000000000000000" pitchFamily="2" charset="2"/>
              <a:buNone/>
            </a:pPr>
            <a:r>
              <a:rPr lang="en-US" altLang="en-US" sz="2000" dirty="0">
                <a:latin typeface="Franklin Gothic Book" pitchFamily="34" charset="0"/>
              </a:rPr>
              <a:t>	* Every conflict serializable schedule is view serializable; but the converse is not true. </a:t>
            </a:r>
            <a:endParaRPr lang="en-US" altLang="en-US" sz="2000" dirty="0" smtClean="0">
              <a:latin typeface="Franklin Gothic Book" pitchFamily="34" charset="0"/>
            </a:endParaRPr>
          </a:p>
          <a:p>
            <a:pPr eaLnBrk="1" hangingPunct="1">
              <a:lnSpc>
                <a:spcPct val="90000"/>
              </a:lnSpc>
              <a:buFont typeface="Wingdings" panose="05000000000000000000" pitchFamily="2" charset="2"/>
              <a:buNone/>
            </a:pPr>
            <a:endParaRPr lang="en-US" altLang="en-US" sz="2000" dirty="0">
              <a:latin typeface="Franklin Gothic Book" pitchFamily="34" charset="0"/>
            </a:endParaRPr>
          </a:p>
          <a:p>
            <a:pPr eaLnBrk="1" hangingPunct="1">
              <a:lnSpc>
                <a:spcPct val="90000"/>
              </a:lnSpc>
              <a:buFont typeface="Wingdings" panose="05000000000000000000" pitchFamily="2" charset="2"/>
              <a:buNone/>
            </a:pPr>
            <a:endParaRPr lang="en-US" altLang="en-US" sz="2000" dirty="0" smtClean="0">
              <a:latin typeface="Franklin Gothic Book" pitchFamily="34" charset="0"/>
            </a:endParaRPr>
          </a:p>
          <a:p>
            <a:pPr eaLnBrk="1" hangingPunct="1">
              <a:lnSpc>
                <a:spcPct val="90000"/>
              </a:lnSpc>
              <a:buFont typeface="Wingdings" panose="05000000000000000000" pitchFamily="2" charset="2"/>
              <a:buNone/>
            </a:pPr>
            <a:endParaRPr lang="en-US" altLang="en-US" sz="2000" dirty="0" smtClean="0">
              <a:latin typeface="Franklin Gothic Book" pitchFamily="34" charset="0"/>
            </a:endParaRPr>
          </a:p>
          <a:p>
            <a:pPr eaLnBrk="1" hangingPunct="1">
              <a:lnSpc>
                <a:spcPct val="90000"/>
              </a:lnSpc>
              <a:buFont typeface="Wingdings" panose="05000000000000000000" pitchFamily="2" charset="2"/>
              <a:buNone/>
            </a:pPr>
            <a:endParaRPr lang="en-US" altLang="en-US" sz="2000" dirty="0">
              <a:latin typeface="Franklin Gothic Book" pitchFamily="34" charset="0"/>
            </a:endParaRPr>
          </a:p>
          <a:p>
            <a:pPr eaLnBrk="1" hangingPunct="1">
              <a:lnSpc>
                <a:spcPct val="90000"/>
              </a:lnSpc>
              <a:buFont typeface="Wingdings" panose="05000000000000000000" pitchFamily="2" charset="2"/>
              <a:buNone/>
            </a:pPr>
            <a:r>
              <a:rPr lang="en-US" altLang="en-US" sz="2000" i="1" dirty="0">
                <a:latin typeface="Franklin Gothic Book" pitchFamily="34" charset="0"/>
              </a:rPr>
              <a:t>	*  </a:t>
            </a:r>
            <a:r>
              <a:rPr lang="en-US" altLang="en-US" sz="2000" dirty="0">
                <a:latin typeface="Franklin Gothic Book" pitchFamily="34" charset="0"/>
              </a:rPr>
              <a:t>Any view serializable schedule that is not conflict serializable contains a </a:t>
            </a:r>
            <a:r>
              <a:rPr lang="en-US" altLang="en-US" sz="2000" i="1" dirty="0">
                <a:latin typeface="Franklin Gothic Book" pitchFamily="34" charset="0"/>
              </a:rPr>
              <a:t>blind write</a:t>
            </a:r>
            <a:r>
              <a:rPr lang="en-US" altLang="en-US" sz="2000" dirty="0">
                <a:latin typeface="Franklin Gothic Book" pitchFamily="34" charset="0"/>
              </a:rPr>
              <a:t>.</a:t>
            </a:r>
            <a:endParaRPr lang="en-US" altLang="en-US" sz="2000" i="1" dirty="0">
              <a:latin typeface="Franklin Gothic Book" pitchFamily="34" charset="0"/>
            </a:endParaRPr>
          </a:p>
        </p:txBody>
      </p:sp>
      <p:pic>
        <p:nvPicPr>
          <p:cNvPr id="4" name="Picture 3"/>
          <p:cNvPicPr>
            <a:picLocks noChangeAspect="1"/>
          </p:cNvPicPr>
          <p:nvPr/>
        </p:nvPicPr>
        <p:blipFill>
          <a:blip r:embed="rId2"/>
          <a:stretch>
            <a:fillRect/>
          </a:stretch>
        </p:blipFill>
        <p:spPr>
          <a:xfrm>
            <a:off x="4152900" y="4216399"/>
            <a:ext cx="2895600" cy="1778001"/>
          </a:xfrm>
          <a:prstGeom prst="rect">
            <a:avLst/>
          </a:prstGeom>
        </p:spPr>
      </p:pic>
    </p:spTree>
    <p:extLst>
      <p:ext uri="{BB962C8B-B14F-4D97-AF65-F5344CB8AC3E}">
        <p14:creationId xmlns:p14="http://schemas.microsoft.com/office/powerpoint/2010/main" val="24260412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1981200" y="533401"/>
            <a:ext cx="8458200" cy="5592763"/>
          </a:xfrm>
        </p:spPr>
        <p:txBody>
          <a:bodyPr>
            <a:normAutofit fontScale="92500"/>
          </a:bodyPr>
          <a:lstStyle/>
          <a:p>
            <a:pPr eaLnBrk="1" hangingPunct="1">
              <a:lnSpc>
                <a:spcPct val="90000"/>
              </a:lnSpc>
              <a:buFont typeface="Wingdings" panose="05000000000000000000" pitchFamily="2" charset="2"/>
              <a:buNone/>
            </a:pPr>
            <a:r>
              <a:rPr lang="en-US" altLang="en-US" u="sng">
                <a:latin typeface="Franklin Gothic Book" pitchFamily="34" charset="0"/>
              </a:rPr>
              <a:t>Latches:</a:t>
            </a:r>
            <a:endParaRPr lang="en-US" altLang="en-US">
              <a:latin typeface="Franklin Gothic Book" pitchFamily="34" charset="0"/>
            </a:endParaRPr>
          </a:p>
          <a:p>
            <a:pPr eaLnBrk="1" hangingPunct="1">
              <a:lnSpc>
                <a:spcPct val="90000"/>
              </a:lnSpc>
              <a:buFontTx/>
              <a:buChar char="•"/>
            </a:pPr>
            <a:r>
              <a:rPr lang="en-US" altLang="en-US" sz="2400">
                <a:latin typeface="Franklin Gothic Book" pitchFamily="34" charset="0"/>
              </a:rPr>
              <a:t>In addition to long duration locks, DBMS also supports short duration latches.</a:t>
            </a:r>
          </a:p>
          <a:p>
            <a:pPr eaLnBrk="1" hangingPunct="1">
              <a:lnSpc>
                <a:spcPct val="90000"/>
              </a:lnSpc>
              <a:buFontTx/>
              <a:buChar char="•"/>
            </a:pPr>
            <a:r>
              <a:rPr lang="en-US" altLang="en-US" sz="2400">
                <a:latin typeface="Franklin Gothic Book" pitchFamily="34" charset="0"/>
              </a:rPr>
              <a:t>Setting a latch before reading or writing ensures that the physical read or write operation is atomic.</a:t>
            </a:r>
          </a:p>
          <a:p>
            <a:pPr eaLnBrk="1" hangingPunct="1">
              <a:lnSpc>
                <a:spcPct val="90000"/>
              </a:lnSpc>
              <a:buFontTx/>
              <a:buChar char="•"/>
            </a:pPr>
            <a:r>
              <a:rPr lang="en-US" altLang="en-US" sz="2400">
                <a:latin typeface="Franklin Gothic Book" pitchFamily="34" charset="0"/>
              </a:rPr>
              <a:t>Latches are unset immediately after the physical read or write operation is completed.</a:t>
            </a:r>
          </a:p>
          <a:p>
            <a:pPr eaLnBrk="1" hangingPunct="1">
              <a:lnSpc>
                <a:spcPct val="90000"/>
              </a:lnSpc>
              <a:buFontTx/>
              <a:buNone/>
            </a:pPr>
            <a:endParaRPr lang="en-US" altLang="en-US" sz="2400">
              <a:latin typeface="Franklin Gothic Book" pitchFamily="34" charset="0"/>
            </a:endParaRPr>
          </a:p>
          <a:p>
            <a:pPr eaLnBrk="1" hangingPunct="1">
              <a:lnSpc>
                <a:spcPct val="90000"/>
              </a:lnSpc>
              <a:buFontTx/>
              <a:buNone/>
            </a:pPr>
            <a:r>
              <a:rPr lang="en-US" altLang="en-US" u="sng">
                <a:latin typeface="Franklin Gothic Book" pitchFamily="34" charset="0"/>
              </a:rPr>
              <a:t>Convoys:</a:t>
            </a:r>
            <a:endParaRPr lang="en-US" altLang="en-US">
              <a:latin typeface="Franklin Gothic Book" pitchFamily="34" charset="0"/>
            </a:endParaRPr>
          </a:p>
          <a:p>
            <a:pPr eaLnBrk="1" hangingPunct="1">
              <a:lnSpc>
                <a:spcPct val="90000"/>
              </a:lnSpc>
              <a:buFontTx/>
              <a:buChar char="•"/>
            </a:pPr>
            <a:r>
              <a:rPr lang="en-US" altLang="en-US" sz="2400">
                <a:latin typeface="Franklin Gothic Book" pitchFamily="34" charset="0"/>
              </a:rPr>
              <a:t>Here, most of the CPU cycles are spent on process switching.</a:t>
            </a:r>
          </a:p>
          <a:p>
            <a:pPr eaLnBrk="1" hangingPunct="1">
              <a:lnSpc>
                <a:spcPct val="90000"/>
              </a:lnSpc>
              <a:buFontTx/>
              <a:buChar char="•"/>
            </a:pPr>
            <a:r>
              <a:rPr lang="en-US" altLang="en-US" sz="2400">
                <a:latin typeface="Franklin Gothic Book" pitchFamily="34" charset="0"/>
              </a:rPr>
              <a:t>A transaction holding a heavily used lock may be suspended by the Operating System. Until it is resumed, every other transaction that needs this lock is queued. </a:t>
            </a:r>
          </a:p>
          <a:p>
            <a:pPr eaLnBrk="1" hangingPunct="1">
              <a:lnSpc>
                <a:spcPct val="90000"/>
              </a:lnSpc>
              <a:buFontTx/>
              <a:buChar char="•"/>
            </a:pPr>
            <a:r>
              <a:rPr lang="en-US" altLang="en-US" sz="2400">
                <a:latin typeface="Franklin Gothic Book" pitchFamily="34" charset="0"/>
              </a:rPr>
              <a:t>They do not support preemptive scheduling.</a:t>
            </a:r>
          </a:p>
        </p:txBody>
      </p:sp>
    </p:spTree>
    <p:extLst>
      <p:ext uri="{BB962C8B-B14F-4D97-AF65-F5344CB8AC3E}">
        <p14:creationId xmlns:p14="http://schemas.microsoft.com/office/powerpoint/2010/main" val="16490827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en-US" sz="3200">
                <a:latin typeface="Franklin Gothic Medium" panose="020B0603020102020204" pitchFamily="34" charset="0"/>
              </a:rPr>
              <a:t>Lock Conversions</a:t>
            </a:r>
          </a:p>
        </p:txBody>
      </p:sp>
      <p:sp>
        <p:nvSpPr>
          <p:cNvPr id="15363" name="Rectangle 3"/>
          <p:cNvSpPr>
            <a:spLocks noGrp="1" noChangeArrowheads="1"/>
          </p:cNvSpPr>
          <p:nvPr>
            <p:ph idx="1"/>
          </p:nvPr>
        </p:nvSpPr>
        <p:spPr>
          <a:xfrm>
            <a:off x="1752600" y="1600201"/>
            <a:ext cx="8763000" cy="4525963"/>
          </a:xfrm>
        </p:spPr>
        <p:txBody>
          <a:bodyPr/>
          <a:lstStyle/>
          <a:p>
            <a:pPr eaLnBrk="1" hangingPunct="1"/>
            <a:r>
              <a:rPr lang="en-US" altLang="en-US" sz="2400">
                <a:latin typeface="Goudy Old Style" pitchFamily="18" charset="0"/>
              </a:rPr>
              <a:t>A transaction may need to acquire an exclusive lock on an object for which it already holds a shared lock.</a:t>
            </a:r>
          </a:p>
          <a:p>
            <a:pPr eaLnBrk="1" hangingPunct="1"/>
            <a:r>
              <a:rPr lang="en-US" altLang="en-US" sz="2400">
                <a:latin typeface="Goudy Old Style" pitchFamily="18" charset="0"/>
              </a:rPr>
              <a:t>This </a:t>
            </a:r>
            <a:r>
              <a:rPr lang="en-US" altLang="en-US" sz="2400" i="1" u="sng">
                <a:latin typeface="Goudy Old Style" pitchFamily="18" charset="0"/>
              </a:rPr>
              <a:t>lock upgrade</a:t>
            </a:r>
            <a:r>
              <a:rPr lang="en-US" altLang="en-US" sz="2400">
                <a:latin typeface="Goudy Old Style" pitchFamily="18" charset="0"/>
              </a:rPr>
              <a:t> request is handled by granting the exclusive lock immediately if no other transaction holds a shared lock on the object, otherwise by inserting the request at the front of the queue.</a:t>
            </a:r>
          </a:p>
          <a:p>
            <a:pPr eaLnBrk="1" hangingPunct="1"/>
            <a:r>
              <a:rPr lang="en-US" altLang="en-US" sz="2400">
                <a:latin typeface="Goudy Old Style" pitchFamily="18" charset="0"/>
              </a:rPr>
              <a:t>This lock upgrade request may lead to the deadlocks. </a:t>
            </a:r>
          </a:p>
          <a:p>
            <a:pPr eaLnBrk="1" hangingPunct="1"/>
            <a:r>
              <a:rPr lang="en-US" altLang="en-US" sz="2400">
                <a:latin typeface="Goudy Old Style" pitchFamily="18" charset="0"/>
              </a:rPr>
              <a:t>This is avoided by obtaining exclusive locks initially, and then </a:t>
            </a:r>
            <a:r>
              <a:rPr lang="en-US" altLang="en-US" sz="2400" i="1" u="sng">
                <a:latin typeface="Goudy Old Style" pitchFamily="18" charset="0"/>
              </a:rPr>
              <a:t>downgrading</a:t>
            </a:r>
            <a:r>
              <a:rPr lang="en-US" altLang="en-US" sz="2400">
                <a:latin typeface="Goudy Old Style" pitchFamily="18" charset="0"/>
              </a:rPr>
              <a:t> to a shared lock once it is clear that this is sufficient.</a:t>
            </a:r>
          </a:p>
          <a:p>
            <a:pPr eaLnBrk="1" hangingPunct="1"/>
            <a:r>
              <a:rPr lang="en-US" altLang="en-US" sz="2400">
                <a:latin typeface="Goudy Old Style" pitchFamily="18" charset="0"/>
              </a:rPr>
              <a:t>Downgrading approach reduces concurrency. However, it improves throughput by reducing deadlocks.</a:t>
            </a:r>
          </a:p>
          <a:p>
            <a:pPr eaLnBrk="1" hangingPunct="1"/>
            <a:r>
              <a:rPr lang="en-US" altLang="en-US" sz="2400">
                <a:latin typeface="Goudy Old Style" pitchFamily="18" charset="0"/>
              </a:rPr>
              <a:t>The concurrency can be increased by introducing </a:t>
            </a:r>
            <a:r>
              <a:rPr lang="en-US" altLang="en-US" sz="2400" i="1" u="sng">
                <a:latin typeface="Goudy Old Style" pitchFamily="18" charset="0"/>
              </a:rPr>
              <a:t>update lock</a:t>
            </a:r>
            <a:r>
              <a:rPr lang="en-US" altLang="en-US" sz="2400">
                <a:latin typeface="Goudy Old Style" pitchFamily="18" charset="0"/>
              </a:rPr>
              <a:t>.</a:t>
            </a:r>
            <a:endParaRPr lang="en-US" altLang="en-US" sz="2400" u="sng">
              <a:latin typeface="Goudy Old Style" pitchFamily="18" charset="0"/>
            </a:endParaRPr>
          </a:p>
        </p:txBody>
      </p:sp>
    </p:spTree>
    <p:extLst>
      <p:ext uri="{BB962C8B-B14F-4D97-AF65-F5344CB8AC3E}">
        <p14:creationId xmlns:p14="http://schemas.microsoft.com/office/powerpoint/2010/main" val="40149286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zh-CN" altLang="en-US"/>
              <a:t>L22</a:t>
            </a:r>
            <a:endParaRPr lang="en-US" altLang="zh-CN"/>
          </a:p>
        </p:txBody>
      </p:sp>
      <p:sp>
        <p:nvSpPr>
          <p:cNvPr id="5" name="Slide Number Placeholder 4"/>
          <p:cNvSpPr>
            <a:spLocks noGrp="1"/>
          </p:cNvSpPr>
          <p:nvPr>
            <p:ph type="sldNum" sz="quarter" idx="12"/>
          </p:nvPr>
        </p:nvSpPr>
        <p:spPr/>
        <p:txBody>
          <a:bodyPr/>
          <a:lstStyle/>
          <a:p>
            <a:fld id="{1B85C9DF-BA96-42D5-89E1-4617ECEF60D8}" type="slidenum">
              <a:rPr lang="zh-CN" altLang="en-US"/>
              <a:pPr/>
              <a:t>65</a:t>
            </a:fld>
            <a:endParaRPr lang="zh-CN" altLang="en-US"/>
          </a:p>
        </p:txBody>
      </p:sp>
      <p:sp>
        <p:nvSpPr>
          <p:cNvPr id="84994" name="Rectangle 2"/>
          <p:cNvSpPr>
            <a:spLocks noGrp="1" noChangeArrowheads="1"/>
          </p:cNvSpPr>
          <p:nvPr>
            <p:ph/>
          </p:nvPr>
        </p:nvSpPr>
        <p:spPr/>
        <p:txBody>
          <a:bodyPr/>
          <a:lstStyle/>
          <a:p>
            <a:pPr algn="ctr">
              <a:buFontTx/>
              <a:buNone/>
            </a:pPr>
            <a:r>
              <a:rPr lang="en-US" altLang="zh-CN" sz="2400" b="1">
                <a:ea typeface="宋体" panose="02010600030101010101" pitchFamily="2" charset="-122"/>
              </a:rPr>
              <a:t>Deadlock</a:t>
            </a:r>
          </a:p>
          <a:p>
            <a:r>
              <a:rPr lang="en-US" altLang="zh-CN" sz="2400">
                <a:ea typeface="宋体" panose="02010600030101010101" pitchFamily="2" charset="-122"/>
              </a:rPr>
              <a:t>Deadlock  is a cycle of transactions that are all waiting for another transaction in the cycle to release a lock.</a:t>
            </a:r>
          </a:p>
          <a:p>
            <a:r>
              <a:rPr lang="en-US" altLang="zh-CN" sz="2400">
                <a:ea typeface="宋体" panose="02010600030101010101" pitchFamily="2" charset="-122"/>
              </a:rPr>
              <a:t>The DBMS must either prevent or detect (and resolve) deadlock situations.</a:t>
            </a:r>
          </a:p>
          <a:p>
            <a:r>
              <a:rPr lang="en-US" altLang="zh-CN" sz="2400">
                <a:ea typeface="宋体" panose="02010600030101010101" pitchFamily="2" charset="-122"/>
              </a:rPr>
              <a:t>We can prevent deadlock by giving each transaction a priority ( e.g., assign timestamp) and ensuring that lower priority transactions are not allowed to wait for higher priority transactions (or vice-versa).</a:t>
            </a:r>
          </a:p>
          <a:p>
            <a:r>
              <a:rPr lang="en-US" altLang="zh-CN" sz="2400">
                <a:ea typeface="宋体" panose="02010600030101010101" pitchFamily="2" charset="-122"/>
              </a:rPr>
              <a:t>Detecting and resolving deadlocks as they arise has advantage over taking measures to prevent deadlock, because deadlocks tend to be rare. The lock manager maintains a </a:t>
            </a:r>
            <a:r>
              <a:rPr lang="en-US" altLang="zh-CN" sz="2400" b="1">
                <a:ea typeface="宋体" panose="02010600030101010101" pitchFamily="2" charset="-122"/>
              </a:rPr>
              <a:t>waits-for</a:t>
            </a:r>
            <a:r>
              <a:rPr lang="en-US" altLang="zh-CN" sz="2400">
                <a:ea typeface="宋体" panose="02010600030101010101" pitchFamily="2" charset="-122"/>
              </a:rPr>
              <a:t> graph to detect deadlock cycles. </a:t>
            </a:r>
            <a:endParaRPr lang="en-US" altLang="zh-CN" sz="2400" b="1">
              <a:ea typeface="宋体" panose="02010600030101010101" pitchFamily="2" charset="-122"/>
            </a:endParaRPr>
          </a:p>
        </p:txBody>
      </p:sp>
    </p:spTree>
    <p:extLst>
      <p:ext uri="{BB962C8B-B14F-4D97-AF65-F5344CB8AC3E}">
        <p14:creationId xmlns:p14="http://schemas.microsoft.com/office/powerpoint/2010/main" val="171071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r>
              <a:rPr lang="en-US" altLang="en-US" sz="3200">
                <a:latin typeface="Franklin Gothic Demi" pitchFamily="34" charset="0"/>
              </a:rPr>
              <a:t>Dealing with deadlocks</a:t>
            </a:r>
          </a:p>
        </p:txBody>
      </p:sp>
      <p:sp>
        <p:nvSpPr>
          <p:cNvPr id="16387" name="Rectangle 3"/>
          <p:cNvSpPr>
            <a:spLocks noGrp="1" noChangeArrowheads="1"/>
          </p:cNvSpPr>
          <p:nvPr>
            <p:ph idx="1"/>
          </p:nvPr>
        </p:nvSpPr>
        <p:spPr>
          <a:xfrm>
            <a:off x="1828800" y="1600201"/>
            <a:ext cx="8534400" cy="4525963"/>
          </a:xfrm>
        </p:spPr>
        <p:txBody>
          <a:bodyPr/>
          <a:lstStyle/>
          <a:p>
            <a:pPr eaLnBrk="1" hangingPunct="1">
              <a:lnSpc>
                <a:spcPct val="90000"/>
              </a:lnSpc>
            </a:pPr>
            <a:r>
              <a:rPr lang="en-US" altLang="en-US" sz="2400" dirty="0">
                <a:latin typeface="Franklin Gothic Book" pitchFamily="34" charset="0"/>
              </a:rPr>
              <a:t>When a transaction </a:t>
            </a:r>
            <a:r>
              <a:rPr lang="en-US" altLang="en-US" sz="2400" dirty="0" err="1">
                <a:latin typeface="Franklin Gothic Book" pitchFamily="34" charset="0"/>
              </a:rPr>
              <a:t>T</a:t>
            </a:r>
            <a:r>
              <a:rPr lang="en-US" altLang="en-US" sz="2400" baseline="-25000" dirty="0" err="1">
                <a:latin typeface="Franklin Gothic Book" pitchFamily="34" charset="0"/>
              </a:rPr>
              <a:t>i</a:t>
            </a:r>
            <a:r>
              <a:rPr lang="en-US" altLang="en-US" sz="2400" dirty="0">
                <a:latin typeface="Franklin Gothic Book" pitchFamily="34" charset="0"/>
              </a:rPr>
              <a:t> is suspended because a lock that it requests cannot be granted, it must wait until all transactions </a:t>
            </a:r>
            <a:r>
              <a:rPr lang="en-US" altLang="en-US" sz="2400" dirty="0" err="1">
                <a:latin typeface="Franklin Gothic Book" pitchFamily="34" charset="0"/>
              </a:rPr>
              <a:t>T</a:t>
            </a:r>
            <a:r>
              <a:rPr lang="en-US" altLang="en-US" sz="2400" baseline="-25000" dirty="0" err="1">
                <a:latin typeface="Franklin Gothic Book" pitchFamily="34" charset="0"/>
              </a:rPr>
              <a:t>j</a:t>
            </a:r>
            <a:r>
              <a:rPr lang="en-US" altLang="en-US" sz="2400" dirty="0">
                <a:latin typeface="Franklin Gothic Book" pitchFamily="34" charset="0"/>
              </a:rPr>
              <a:t> that currently hold conflicting locks release them.</a:t>
            </a:r>
          </a:p>
          <a:p>
            <a:pPr eaLnBrk="1" hangingPunct="1">
              <a:lnSpc>
                <a:spcPct val="90000"/>
              </a:lnSpc>
            </a:pPr>
            <a:r>
              <a:rPr lang="en-US" altLang="en-US" sz="2400" dirty="0">
                <a:latin typeface="Franklin Gothic Book" pitchFamily="34" charset="0"/>
              </a:rPr>
              <a:t>The lock manager maintains a </a:t>
            </a:r>
            <a:r>
              <a:rPr lang="en-US" altLang="en-US" sz="2400" i="1" u="sng" dirty="0">
                <a:latin typeface="Franklin Gothic Book" pitchFamily="34" charset="0"/>
              </a:rPr>
              <a:t>waits-for graph</a:t>
            </a:r>
            <a:r>
              <a:rPr lang="en-US" altLang="en-US" sz="2400" dirty="0">
                <a:latin typeface="Franklin Gothic Book" pitchFamily="34" charset="0"/>
              </a:rPr>
              <a:t> to detect deadlock cycles. Here,</a:t>
            </a:r>
          </a:p>
          <a:p>
            <a:pPr lvl="2" eaLnBrk="1" hangingPunct="1">
              <a:lnSpc>
                <a:spcPct val="90000"/>
              </a:lnSpc>
              <a:buFont typeface="Wingdings" panose="05000000000000000000" pitchFamily="2" charset="2"/>
              <a:buChar char="Ø"/>
            </a:pPr>
            <a:r>
              <a:rPr lang="en-US" altLang="en-US" dirty="0">
                <a:latin typeface="Franklin Gothic Book" pitchFamily="34" charset="0"/>
              </a:rPr>
              <a:t>The nodes correspond to </a:t>
            </a:r>
            <a:r>
              <a:rPr lang="en-US" altLang="en-US" dirty="0">
                <a:solidFill>
                  <a:srgbClr val="FF0000"/>
                </a:solidFill>
                <a:latin typeface="Franklin Gothic Book" pitchFamily="34" charset="0"/>
              </a:rPr>
              <a:t>active</a:t>
            </a:r>
            <a:r>
              <a:rPr lang="en-US" altLang="en-US" dirty="0">
                <a:latin typeface="Franklin Gothic Book" pitchFamily="34" charset="0"/>
              </a:rPr>
              <a:t> transactions.</a:t>
            </a:r>
          </a:p>
          <a:p>
            <a:pPr lvl="2" eaLnBrk="1" hangingPunct="1">
              <a:lnSpc>
                <a:spcPct val="90000"/>
              </a:lnSpc>
              <a:buFont typeface="Wingdings" panose="05000000000000000000" pitchFamily="2" charset="2"/>
              <a:buChar char="Ø"/>
            </a:pPr>
            <a:r>
              <a:rPr lang="en-US" altLang="en-US" dirty="0">
                <a:latin typeface="Franklin Gothic Book" pitchFamily="34" charset="0"/>
              </a:rPr>
              <a:t>The arc from </a:t>
            </a:r>
            <a:r>
              <a:rPr lang="en-US" altLang="en-US" dirty="0" err="1">
                <a:latin typeface="Franklin Gothic Book" pitchFamily="34" charset="0"/>
              </a:rPr>
              <a:t>T</a:t>
            </a:r>
            <a:r>
              <a:rPr lang="en-US" altLang="en-US" baseline="-25000" dirty="0" err="1">
                <a:latin typeface="Franklin Gothic Book" pitchFamily="34" charset="0"/>
              </a:rPr>
              <a:t>i</a:t>
            </a:r>
            <a:r>
              <a:rPr lang="en-US" altLang="en-US" dirty="0">
                <a:latin typeface="Franklin Gothic Book" pitchFamily="34" charset="0"/>
              </a:rPr>
              <a:t> to </a:t>
            </a:r>
            <a:r>
              <a:rPr lang="en-US" altLang="en-US" dirty="0" err="1">
                <a:latin typeface="Franklin Gothic Book" pitchFamily="34" charset="0"/>
              </a:rPr>
              <a:t>T</a:t>
            </a:r>
            <a:r>
              <a:rPr lang="en-US" altLang="en-US" baseline="-25000" dirty="0" err="1">
                <a:latin typeface="Franklin Gothic Book" pitchFamily="34" charset="0"/>
              </a:rPr>
              <a:t>j</a:t>
            </a:r>
            <a:r>
              <a:rPr lang="en-US" altLang="en-US" dirty="0">
                <a:latin typeface="Franklin Gothic Book" pitchFamily="34" charset="0"/>
              </a:rPr>
              <a:t> indicates that </a:t>
            </a:r>
            <a:r>
              <a:rPr lang="en-US" altLang="en-US" dirty="0" err="1">
                <a:latin typeface="Franklin Gothic Book" pitchFamily="34" charset="0"/>
              </a:rPr>
              <a:t>T</a:t>
            </a:r>
            <a:r>
              <a:rPr lang="en-US" altLang="en-US" baseline="-25000" dirty="0" err="1">
                <a:latin typeface="Franklin Gothic Book" pitchFamily="34" charset="0"/>
              </a:rPr>
              <a:t>i</a:t>
            </a:r>
            <a:r>
              <a:rPr lang="en-US" altLang="en-US" dirty="0">
                <a:latin typeface="Franklin Gothic Book" pitchFamily="34" charset="0"/>
              </a:rPr>
              <a:t> is waiting for </a:t>
            </a:r>
            <a:r>
              <a:rPr lang="en-US" altLang="en-US" dirty="0" err="1">
                <a:latin typeface="Franklin Gothic Book" pitchFamily="34" charset="0"/>
              </a:rPr>
              <a:t>T</a:t>
            </a:r>
            <a:r>
              <a:rPr lang="en-US" altLang="en-US" baseline="-25000" dirty="0" err="1">
                <a:latin typeface="Franklin Gothic Book" pitchFamily="34" charset="0"/>
              </a:rPr>
              <a:t>j</a:t>
            </a:r>
            <a:r>
              <a:rPr lang="en-US" altLang="en-US" dirty="0">
                <a:latin typeface="Franklin Gothic Book" pitchFamily="34" charset="0"/>
              </a:rPr>
              <a:t> to release a lock.</a:t>
            </a:r>
          </a:p>
          <a:p>
            <a:pPr lvl="2" eaLnBrk="1" hangingPunct="1">
              <a:lnSpc>
                <a:spcPct val="90000"/>
              </a:lnSpc>
              <a:buFont typeface="Wingdings" panose="05000000000000000000" pitchFamily="2" charset="2"/>
              <a:buChar char="Ø"/>
            </a:pPr>
            <a:r>
              <a:rPr lang="en-US" altLang="en-US" dirty="0">
                <a:latin typeface="Franklin Gothic Book" pitchFamily="34" charset="0"/>
              </a:rPr>
              <a:t>The lock manager adds edges to the graph when it queues lock requests, and removes edges when grants lock requests.</a:t>
            </a:r>
          </a:p>
          <a:p>
            <a:pPr lvl="2" eaLnBrk="1" hangingPunct="1">
              <a:lnSpc>
                <a:spcPct val="90000"/>
              </a:lnSpc>
              <a:buFont typeface="Wingdings" panose="05000000000000000000" pitchFamily="2" charset="2"/>
              <a:buChar char="Ø"/>
            </a:pPr>
            <a:r>
              <a:rPr lang="en-US" altLang="en-US" dirty="0">
                <a:latin typeface="Franklin Gothic Book" pitchFamily="34" charset="0"/>
              </a:rPr>
              <a:t>A cycle indicates a deadlock.</a:t>
            </a:r>
          </a:p>
        </p:txBody>
      </p:sp>
    </p:spTree>
    <p:extLst>
      <p:ext uri="{BB962C8B-B14F-4D97-AF65-F5344CB8AC3E}">
        <p14:creationId xmlns:p14="http://schemas.microsoft.com/office/powerpoint/2010/main" val="28824275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Rot="1" noChangeArrowheads="1"/>
          </p:cNvSpPr>
          <p:nvPr>
            <p:ph type="title"/>
          </p:nvPr>
        </p:nvSpPr>
        <p:spPr/>
        <p:txBody>
          <a:bodyPr/>
          <a:lstStyle/>
          <a:p>
            <a:pPr algn="l" eaLnBrk="1" hangingPunct="1"/>
            <a:r>
              <a:rPr lang="en-US" altLang="en-US" sz="3200"/>
              <a:t>Schedule illustrating deadlock:</a:t>
            </a:r>
          </a:p>
        </p:txBody>
      </p:sp>
      <p:sp>
        <p:nvSpPr>
          <p:cNvPr id="17411" name="Rectangle 5"/>
          <p:cNvSpPr>
            <a:spLocks noChangeArrowheads="1"/>
          </p:cNvSpPr>
          <p:nvPr/>
        </p:nvSpPr>
        <p:spPr bwMode="auto">
          <a:xfrm>
            <a:off x="3048000" y="1143000"/>
            <a:ext cx="6400800" cy="5410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17412" name="Line 6"/>
          <p:cNvSpPr>
            <a:spLocks noChangeShapeType="1"/>
          </p:cNvSpPr>
          <p:nvPr/>
        </p:nvSpPr>
        <p:spPr bwMode="auto">
          <a:xfrm>
            <a:off x="4648200" y="1143000"/>
            <a:ext cx="0" cy="541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3" name="Line 7"/>
          <p:cNvSpPr>
            <a:spLocks noChangeShapeType="1"/>
          </p:cNvSpPr>
          <p:nvPr/>
        </p:nvSpPr>
        <p:spPr bwMode="auto">
          <a:xfrm flipH="1">
            <a:off x="6248400" y="1143000"/>
            <a:ext cx="0" cy="541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4" name="Line 8"/>
          <p:cNvSpPr>
            <a:spLocks noChangeShapeType="1"/>
          </p:cNvSpPr>
          <p:nvPr/>
        </p:nvSpPr>
        <p:spPr bwMode="auto">
          <a:xfrm>
            <a:off x="7848600" y="1143000"/>
            <a:ext cx="0" cy="541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5" name="Text Box 9"/>
          <p:cNvSpPr txBox="1">
            <a:spLocks noChangeArrowheads="1"/>
          </p:cNvSpPr>
          <p:nvPr/>
        </p:nvSpPr>
        <p:spPr bwMode="auto">
          <a:xfrm>
            <a:off x="3200400" y="1219201"/>
            <a:ext cx="12192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2000"/>
              <a:t>T1</a:t>
            </a:r>
          </a:p>
          <a:p>
            <a:pPr algn="ctr">
              <a:spcBef>
                <a:spcPct val="50000"/>
              </a:spcBef>
            </a:pPr>
            <a:r>
              <a:rPr lang="en-US" altLang="en-US" sz="2000"/>
              <a:t>S(A)</a:t>
            </a:r>
          </a:p>
          <a:p>
            <a:pPr algn="ctr">
              <a:spcBef>
                <a:spcPct val="50000"/>
              </a:spcBef>
            </a:pPr>
            <a:r>
              <a:rPr lang="en-US" altLang="en-US" sz="2000"/>
              <a:t>R(A)</a:t>
            </a:r>
          </a:p>
          <a:p>
            <a:pPr algn="ctr">
              <a:spcBef>
                <a:spcPct val="50000"/>
              </a:spcBef>
            </a:pPr>
            <a:endParaRPr lang="en-US" altLang="en-US" sz="2000"/>
          </a:p>
          <a:p>
            <a:pPr algn="ctr">
              <a:spcBef>
                <a:spcPct val="50000"/>
              </a:spcBef>
            </a:pPr>
            <a:endParaRPr lang="en-US" altLang="en-US" sz="2000"/>
          </a:p>
          <a:p>
            <a:pPr algn="ctr">
              <a:spcBef>
                <a:spcPct val="50000"/>
              </a:spcBef>
            </a:pPr>
            <a:r>
              <a:rPr lang="en-US" altLang="en-US" sz="2000"/>
              <a:t>S(B)</a:t>
            </a:r>
          </a:p>
        </p:txBody>
      </p:sp>
      <p:sp>
        <p:nvSpPr>
          <p:cNvPr id="17416" name="Text Box 10"/>
          <p:cNvSpPr txBox="1">
            <a:spLocks noChangeArrowheads="1"/>
          </p:cNvSpPr>
          <p:nvPr/>
        </p:nvSpPr>
        <p:spPr bwMode="auto">
          <a:xfrm>
            <a:off x="4953000" y="1219201"/>
            <a:ext cx="10668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2000"/>
              <a:t>T2</a:t>
            </a:r>
          </a:p>
          <a:p>
            <a:pPr algn="ctr">
              <a:spcBef>
                <a:spcPct val="50000"/>
              </a:spcBef>
            </a:pPr>
            <a:endParaRPr lang="en-US" altLang="en-US" sz="2000"/>
          </a:p>
          <a:p>
            <a:pPr algn="ctr">
              <a:spcBef>
                <a:spcPct val="50000"/>
              </a:spcBef>
            </a:pPr>
            <a:endParaRPr lang="en-US" altLang="en-US" sz="2000"/>
          </a:p>
          <a:p>
            <a:pPr algn="ctr">
              <a:spcBef>
                <a:spcPct val="50000"/>
              </a:spcBef>
            </a:pPr>
            <a:r>
              <a:rPr lang="en-US" altLang="en-US" sz="2000"/>
              <a:t>X(B)</a:t>
            </a:r>
          </a:p>
          <a:p>
            <a:pPr algn="ctr">
              <a:spcBef>
                <a:spcPct val="50000"/>
              </a:spcBef>
            </a:pPr>
            <a:r>
              <a:rPr lang="en-US" altLang="en-US" sz="2000"/>
              <a:t>W(B)</a:t>
            </a:r>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r>
              <a:rPr lang="en-US" altLang="en-US" sz="2000"/>
              <a:t>X(C)</a:t>
            </a:r>
          </a:p>
        </p:txBody>
      </p:sp>
      <p:sp>
        <p:nvSpPr>
          <p:cNvPr id="17417" name="Text Box 11"/>
          <p:cNvSpPr txBox="1">
            <a:spLocks noChangeArrowheads="1"/>
          </p:cNvSpPr>
          <p:nvPr/>
        </p:nvSpPr>
        <p:spPr bwMode="auto">
          <a:xfrm>
            <a:off x="6477000" y="1219201"/>
            <a:ext cx="1143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2000"/>
              <a:t>T3</a:t>
            </a:r>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r>
              <a:rPr lang="en-US" altLang="en-US" sz="2000"/>
              <a:t>S(C)</a:t>
            </a:r>
          </a:p>
          <a:p>
            <a:pPr algn="ctr">
              <a:spcBef>
                <a:spcPct val="50000"/>
              </a:spcBef>
            </a:pPr>
            <a:r>
              <a:rPr lang="en-US" altLang="en-US" sz="2000"/>
              <a:t>R(C)</a:t>
            </a:r>
          </a:p>
          <a:p>
            <a:pPr algn="ctr">
              <a:spcBef>
                <a:spcPct val="50000"/>
              </a:spcBef>
            </a:pPr>
            <a:endParaRPr lang="en-US" altLang="en-US" sz="2000"/>
          </a:p>
          <a:p>
            <a:pPr algn="ctr">
              <a:spcBef>
                <a:spcPct val="50000"/>
              </a:spcBef>
            </a:pPr>
            <a:endParaRPr lang="en-US" altLang="en-US" sz="2000"/>
          </a:p>
          <a:p>
            <a:pPr algn="ctr">
              <a:spcBef>
                <a:spcPct val="50000"/>
              </a:spcBef>
            </a:pPr>
            <a:r>
              <a:rPr lang="en-US" altLang="en-US" sz="2000"/>
              <a:t>X(A)</a:t>
            </a:r>
          </a:p>
        </p:txBody>
      </p:sp>
      <p:sp>
        <p:nvSpPr>
          <p:cNvPr id="17418" name="Text Box 12"/>
          <p:cNvSpPr txBox="1">
            <a:spLocks noChangeArrowheads="1"/>
          </p:cNvSpPr>
          <p:nvPr/>
        </p:nvSpPr>
        <p:spPr bwMode="auto">
          <a:xfrm>
            <a:off x="8001000" y="1219201"/>
            <a:ext cx="12192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2000"/>
              <a:t>T4</a:t>
            </a:r>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endParaRPr lang="en-US" altLang="en-US" sz="2000"/>
          </a:p>
          <a:p>
            <a:pPr algn="ctr">
              <a:spcBef>
                <a:spcPct val="50000"/>
              </a:spcBef>
            </a:pPr>
            <a:r>
              <a:rPr lang="en-US" altLang="en-US" sz="2000"/>
              <a:t>X(B)</a:t>
            </a:r>
          </a:p>
        </p:txBody>
      </p:sp>
      <p:sp>
        <p:nvSpPr>
          <p:cNvPr id="17419" name="Line 13"/>
          <p:cNvSpPr>
            <a:spLocks noChangeShapeType="1"/>
          </p:cNvSpPr>
          <p:nvPr/>
        </p:nvSpPr>
        <p:spPr bwMode="auto">
          <a:xfrm>
            <a:off x="3124200" y="1600200"/>
            <a:ext cx="624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0" name="Line 14"/>
          <p:cNvSpPr>
            <a:spLocks noChangeShapeType="1"/>
          </p:cNvSpPr>
          <p:nvPr/>
        </p:nvSpPr>
        <p:spPr bwMode="auto">
          <a:xfrm>
            <a:off x="3048000" y="5791200"/>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2510173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Rot="1" noChangeArrowheads="1"/>
          </p:cNvSpPr>
          <p:nvPr>
            <p:ph type="title"/>
          </p:nvPr>
        </p:nvSpPr>
        <p:spPr/>
        <p:txBody>
          <a:bodyPr/>
          <a:lstStyle/>
          <a:p>
            <a:pPr algn="l" eaLnBrk="1" hangingPunct="1"/>
            <a:r>
              <a:rPr lang="en-US" altLang="en-US" sz="3200">
                <a:latin typeface="Franklin Gothic Book" pitchFamily="34" charset="0"/>
              </a:rPr>
              <a:t>Waits-for graph:</a:t>
            </a:r>
          </a:p>
        </p:txBody>
      </p:sp>
      <p:sp>
        <p:nvSpPr>
          <p:cNvPr id="18435" name="Oval 5"/>
          <p:cNvSpPr>
            <a:spLocks noChangeArrowheads="1"/>
          </p:cNvSpPr>
          <p:nvPr/>
        </p:nvSpPr>
        <p:spPr bwMode="auto">
          <a:xfrm>
            <a:off x="2057400" y="1828800"/>
            <a:ext cx="838200" cy="762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18436" name="Oval 6"/>
          <p:cNvSpPr>
            <a:spLocks noChangeArrowheads="1"/>
          </p:cNvSpPr>
          <p:nvPr/>
        </p:nvSpPr>
        <p:spPr bwMode="auto">
          <a:xfrm>
            <a:off x="3886200" y="1828800"/>
            <a:ext cx="838200" cy="762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18437" name="Oval 7"/>
          <p:cNvSpPr>
            <a:spLocks noChangeArrowheads="1"/>
          </p:cNvSpPr>
          <p:nvPr/>
        </p:nvSpPr>
        <p:spPr bwMode="auto">
          <a:xfrm>
            <a:off x="3886200" y="3505200"/>
            <a:ext cx="838200" cy="762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18438" name="Oval 8"/>
          <p:cNvSpPr>
            <a:spLocks noChangeArrowheads="1"/>
          </p:cNvSpPr>
          <p:nvPr/>
        </p:nvSpPr>
        <p:spPr bwMode="auto">
          <a:xfrm>
            <a:off x="2057400" y="3505200"/>
            <a:ext cx="838200" cy="762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18439" name="Oval 9"/>
          <p:cNvSpPr>
            <a:spLocks noChangeArrowheads="1"/>
          </p:cNvSpPr>
          <p:nvPr/>
        </p:nvSpPr>
        <p:spPr bwMode="auto">
          <a:xfrm>
            <a:off x="6934200" y="1905000"/>
            <a:ext cx="838200" cy="762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18440" name="Oval 10"/>
          <p:cNvSpPr>
            <a:spLocks noChangeArrowheads="1"/>
          </p:cNvSpPr>
          <p:nvPr/>
        </p:nvSpPr>
        <p:spPr bwMode="auto">
          <a:xfrm>
            <a:off x="9067800" y="1905000"/>
            <a:ext cx="838200" cy="762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18441" name="Oval 11"/>
          <p:cNvSpPr>
            <a:spLocks noChangeArrowheads="1"/>
          </p:cNvSpPr>
          <p:nvPr/>
        </p:nvSpPr>
        <p:spPr bwMode="auto">
          <a:xfrm>
            <a:off x="6934200" y="3505200"/>
            <a:ext cx="838200" cy="762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18442" name="Oval 12"/>
          <p:cNvSpPr>
            <a:spLocks noChangeArrowheads="1"/>
          </p:cNvSpPr>
          <p:nvPr/>
        </p:nvSpPr>
        <p:spPr bwMode="auto">
          <a:xfrm>
            <a:off x="9067800" y="3505200"/>
            <a:ext cx="838200" cy="762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18443" name="Text Box 13"/>
          <p:cNvSpPr txBox="1">
            <a:spLocks noChangeArrowheads="1"/>
          </p:cNvSpPr>
          <p:nvPr/>
        </p:nvSpPr>
        <p:spPr bwMode="auto">
          <a:xfrm>
            <a:off x="2133600" y="1981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T1</a:t>
            </a:r>
          </a:p>
        </p:txBody>
      </p:sp>
      <p:sp>
        <p:nvSpPr>
          <p:cNvPr id="18444" name="Text Box 14"/>
          <p:cNvSpPr txBox="1">
            <a:spLocks noChangeArrowheads="1"/>
          </p:cNvSpPr>
          <p:nvPr/>
        </p:nvSpPr>
        <p:spPr bwMode="auto">
          <a:xfrm>
            <a:off x="4038600" y="19812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T2</a:t>
            </a:r>
          </a:p>
        </p:txBody>
      </p:sp>
      <p:sp>
        <p:nvSpPr>
          <p:cNvPr id="18445" name="Text Box 15"/>
          <p:cNvSpPr txBox="1">
            <a:spLocks noChangeArrowheads="1"/>
          </p:cNvSpPr>
          <p:nvPr/>
        </p:nvSpPr>
        <p:spPr bwMode="auto">
          <a:xfrm>
            <a:off x="2209800" y="3657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T4</a:t>
            </a:r>
          </a:p>
        </p:txBody>
      </p:sp>
      <p:sp>
        <p:nvSpPr>
          <p:cNvPr id="18446" name="Text Box 16"/>
          <p:cNvSpPr txBox="1">
            <a:spLocks noChangeArrowheads="1"/>
          </p:cNvSpPr>
          <p:nvPr/>
        </p:nvSpPr>
        <p:spPr bwMode="auto">
          <a:xfrm>
            <a:off x="4038600" y="3657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T3</a:t>
            </a:r>
          </a:p>
        </p:txBody>
      </p:sp>
      <p:sp>
        <p:nvSpPr>
          <p:cNvPr id="18447" name="Text Box 17"/>
          <p:cNvSpPr txBox="1">
            <a:spLocks noChangeArrowheads="1"/>
          </p:cNvSpPr>
          <p:nvPr/>
        </p:nvSpPr>
        <p:spPr bwMode="auto">
          <a:xfrm>
            <a:off x="7086600" y="20574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T1</a:t>
            </a:r>
          </a:p>
        </p:txBody>
      </p:sp>
      <p:sp>
        <p:nvSpPr>
          <p:cNvPr id="18448" name="Text Box 18"/>
          <p:cNvSpPr txBox="1">
            <a:spLocks noChangeArrowheads="1"/>
          </p:cNvSpPr>
          <p:nvPr/>
        </p:nvSpPr>
        <p:spPr bwMode="auto">
          <a:xfrm>
            <a:off x="9220200" y="2057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T2</a:t>
            </a:r>
          </a:p>
        </p:txBody>
      </p:sp>
      <p:sp>
        <p:nvSpPr>
          <p:cNvPr id="18449" name="Text Box 19"/>
          <p:cNvSpPr txBox="1">
            <a:spLocks noChangeArrowheads="1"/>
          </p:cNvSpPr>
          <p:nvPr/>
        </p:nvSpPr>
        <p:spPr bwMode="auto">
          <a:xfrm>
            <a:off x="7086600" y="3657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T4</a:t>
            </a:r>
          </a:p>
        </p:txBody>
      </p:sp>
      <p:sp>
        <p:nvSpPr>
          <p:cNvPr id="18450" name="Text Box 20"/>
          <p:cNvSpPr txBox="1">
            <a:spLocks noChangeArrowheads="1"/>
          </p:cNvSpPr>
          <p:nvPr/>
        </p:nvSpPr>
        <p:spPr bwMode="auto">
          <a:xfrm>
            <a:off x="9220200" y="3657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T3</a:t>
            </a:r>
          </a:p>
        </p:txBody>
      </p:sp>
      <p:sp>
        <p:nvSpPr>
          <p:cNvPr id="18451" name="Line 21"/>
          <p:cNvSpPr>
            <a:spLocks noChangeShapeType="1"/>
          </p:cNvSpPr>
          <p:nvPr/>
        </p:nvSpPr>
        <p:spPr bwMode="auto">
          <a:xfrm>
            <a:off x="2895600" y="2209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2" name="Line 22"/>
          <p:cNvSpPr>
            <a:spLocks noChangeShapeType="1"/>
          </p:cNvSpPr>
          <p:nvPr/>
        </p:nvSpPr>
        <p:spPr bwMode="auto">
          <a:xfrm flipV="1">
            <a:off x="2819400" y="2514600"/>
            <a:ext cx="1295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3" name="Line 23"/>
          <p:cNvSpPr>
            <a:spLocks noChangeShapeType="1"/>
          </p:cNvSpPr>
          <p:nvPr/>
        </p:nvSpPr>
        <p:spPr bwMode="auto">
          <a:xfrm>
            <a:off x="4343400" y="2590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4" name="Line 24"/>
          <p:cNvSpPr>
            <a:spLocks noChangeShapeType="1"/>
          </p:cNvSpPr>
          <p:nvPr/>
        </p:nvSpPr>
        <p:spPr bwMode="auto">
          <a:xfrm>
            <a:off x="7772400" y="22860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5" name="Line 25"/>
          <p:cNvSpPr>
            <a:spLocks noChangeShapeType="1"/>
          </p:cNvSpPr>
          <p:nvPr/>
        </p:nvSpPr>
        <p:spPr bwMode="auto">
          <a:xfrm>
            <a:off x="9448800" y="26670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6" name="Line 26"/>
          <p:cNvSpPr>
            <a:spLocks noChangeShapeType="1"/>
          </p:cNvSpPr>
          <p:nvPr/>
        </p:nvSpPr>
        <p:spPr bwMode="auto">
          <a:xfrm flipV="1">
            <a:off x="7696200" y="2514600"/>
            <a:ext cx="15240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7" name="Line 28"/>
          <p:cNvSpPr>
            <a:spLocks noChangeShapeType="1"/>
          </p:cNvSpPr>
          <p:nvPr/>
        </p:nvSpPr>
        <p:spPr bwMode="auto">
          <a:xfrm flipH="1" flipV="1">
            <a:off x="7620000" y="2590800"/>
            <a:ext cx="14478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8" name="Text Box 30"/>
          <p:cNvSpPr txBox="1">
            <a:spLocks noChangeArrowheads="1"/>
          </p:cNvSpPr>
          <p:nvPr/>
        </p:nvSpPr>
        <p:spPr bwMode="auto">
          <a:xfrm>
            <a:off x="2286000" y="4724401"/>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Before Deadlock</a:t>
            </a:r>
          </a:p>
        </p:txBody>
      </p:sp>
      <p:sp>
        <p:nvSpPr>
          <p:cNvPr id="18459" name="Text Box 31"/>
          <p:cNvSpPr txBox="1">
            <a:spLocks noChangeArrowheads="1"/>
          </p:cNvSpPr>
          <p:nvPr/>
        </p:nvSpPr>
        <p:spPr bwMode="auto">
          <a:xfrm>
            <a:off x="7467600" y="4724401"/>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a:t>After Deadlock</a:t>
            </a:r>
          </a:p>
        </p:txBody>
      </p:sp>
    </p:spTree>
    <p:extLst>
      <p:ext uri="{BB962C8B-B14F-4D97-AF65-F5344CB8AC3E}">
        <p14:creationId xmlns:p14="http://schemas.microsoft.com/office/powerpoint/2010/main" val="22289387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algn="l" eaLnBrk="1" hangingPunct="1"/>
            <a:r>
              <a:rPr lang="en-US" altLang="en-US" sz="3200" dirty="0">
                <a:latin typeface="Lucida Sans" pitchFamily="34" charset="0"/>
              </a:rPr>
              <a:t>Deadlock Prevention</a:t>
            </a:r>
          </a:p>
        </p:txBody>
      </p:sp>
      <p:sp>
        <p:nvSpPr>
          <p:cNvPr id="19459" name="Rectangle 3"/>
          <p:cNvSpPr>
            <a:spLocks noGrp="1" noChangeArrowheads="1"/>
          </p:cNvSpPr>
          <p:nvPr>
            <p:ph idx="1"/>
          </p:nvPr>
        </p:nvSpPr>
        <p:spPr>
          <a:xfrm>
            <a:off x="1752600" y="1676401"/>
            <a:ext cx="8763000" cy="4525963"/>
          </a:xfrm>
        </p:spPr>
        <p:txBody>
          <a:bodyPr/>
          <a:lstStyle/>
          <a:p>
            <a:pPr eaLnBrk="1" hangingPunct="1"/>
            <a:r>
              <a:rPr lang="en-US" altLang="en-US" sz="2400">
                <a:latin typeface="Microsoft Sans Serif" panose="020B0604020202020204" pitchFamily="34" charset="0"/>
              </a:rPr>
              <a:t>Deadlocks can be prevented by giving each transaction a priority.</a:t>
            </a:r>
          </a:p>
          <a:p>
            <a:pPr eaLnBrk="1" hangingPunct="1"/>
            <a:r>
              <a:rPr lang="en-US" altLang="en-US" sz="2400">
                <a:latin typeface="Microsoft Sans Serif" panose="020B0604020202020204" pitchFamily="34" charset="0"/>
              </a:rPr>
              <a:t>A way to assign priorities is to give each transaction a </a:t>
            </a:r>
            <a:r>
              <a:rPr lang="en-US" altLang="en-US" sz="2400" i="1">
                <a:latin typeface="Microsoft Sans Serif" panose="020B0604020202020204" pitchFamily="34" charset="0"/>
              </a:rPr>
              <a:t>timestamp</a:t>
            </a:r>
            <a:r>
              <a:rPr lang="en-US" altLang="en-US" sz="2400">
                <a:latin typeface="Microsoft Sans Serif" panose="020B0604020202020204" pitchFamily="34" charset="0"/>
              </a:rPr>
              <a:t> when it starts up. The lower the timestamp, the higher is the transaction’s priority.</a:t>
            </a:r>
          </a:p>
          <a:p>
            <a:pPr eaLnBrk="1" hangingPunct="1"/>
            <a:r>
              <a:rPr lang="en-US" altLang="en-US" sz="2400">
                <a:latin typeface="Microsoft Sans Serif" panose="020B0604020202020204" pitchFamily="34" charset="0"/>
              </a:rPr>
              <a:t>If a transaction T</a:t>
            </a:r>
            <a:r>
              <a:rPr lang="en-US" altLang="en-US" sz="2400" baseline="-25000">
                <a:latin typeface="Microsoft Sans Serif" panose="020B0604020202020204" pitchFamily="34" charset="0"/>
              </a:rPr>
              <a:t>i</a:t>
            </a:r>
            <a:r>
              <a:rPr lang="en-US" altLang="en-US" sz="2400">
                <a:latin typeface="Microsoft Sans Serif" panose="020B0604020202020204" pitchFamily="34" charset="0"/>
              </a:rPr>
              <a:t> requests a lock and transaction T</a:t>
            </a:r>
            <a:r>
              <a:rPr lang="en-US" altLang="en-US" sz="2400" baseline="-25000">
                <a:latin typeface="Microsoft Sans Serif" panose="020B0604020202020204" pitchFamily="34" charset="0"/>
              </a:rPr>
              <a:t>j</a:t>
            </a:r>
            <a:r>
              <a:rPr lang="en-US" altLang="en-US" sz="2400">
                <a:latin typeface="Microsoft Sans Serif" panose="020B0604020202020204" pitchFamily="34" charset="0"/>
              </a:rPr>
              <a:t> holds a conflicting lock, the lock manager can use one of the following policies:</a:t>
            </a:r>
          </a:p>
          <a:p>
            <a:pPr lvl="2" eaLnBrk="1" hangingPunct="1">
              <a:buFont typeface="Wingdings" panose="05000000000000000000" pitchFamily="2" charset="2"/>
              <a:buChar char="Ø"/>
            </a:pPr>
            <a:r>
              <a:rPr lang="en-US" altLang="en-US">
                <a:latin typeface="Microsoft Sans Serif" panose="020B0604020202020204" pitchFamily="34" charset="0"/>
              </a:rPr>
              <a:t>Wait – die</a:t>
            </a:r>
          </a:p>
          <a:p>
            <a:pPr lvl="2" eaLnBrk="1" hangingPunct="1">
              <a:buFont typeface="Wingdings" panose="05000000000000000000" pitchFamily="2" charset="2"/>
              <a:buChar char="Ø"/>
            </a:pPr>
            <a:r>
              <a:rPr lang="en-US" altLang="en-US">
                <a:latin typeface="Microsoft Sans Serif" panose="020B0604020202020204" pitchFamily="34" charset="0"/>
              </a:rPr>
              <a:t>Wound - wait</a:t>
            </a:r>
          </a:p>
        </p:txBody>
      </p:sp>
    </p:spTree>
    <p:extLst>
      <p:ext uri="{BB962C8B-B14F-4D97-AF65-F5344CB8AC3E}">
        <p14:creationId xmlns:p14="http://schemas.microsoft.com/office/powerpoint/2010/main" val="2611771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could go wrong?</a:t>
            </a:r>
          </a:p>
        </p:txBody>
      </p:sp>
      <p:sp>
        <p:nvSpPr>
          <p:cNvPr id="3" name="Content Placeholder 2"/>
          <p:cNvSpPr>
            <a:spLocks noGrp="1"/>
          </p:cNvSpPr>
          <p:nvPr>
            <p:ph idx="1"/>
          </p:nvPr>
        </p:nvSpPr>
        <p:spPr/>
        <p:txBody>
          <a:bodyPr/>
          <a:lstStyle/>
          <a:p>
            <a:r>
              <a:rPr lang="en-IN" dirty="0"/>
              <a:t>Let’s assume that before the transaction take place the balances in the account </a:t>
            </a:r>
            <a:r>
              <a:rPr lang="en-IN" b="1" dirty="0"/>
              <a:t>CA2090</a:t>
            </a:r>
            <a:r>
              <a:rPr lang="en-IN" dirty="0"/>
              <a:t> is </a:t>
            </a:r>
            <a:r>
              <a:rPr lang="en-IN" dirty="0" err="1"/>
              <a:t>Rs</a:t>
            </a:r>
            <a:r>
              <a:rPr lang="en-IN" dirty="0"/>
              <a:t>. 50000/- and that in the account </a:t>
            </a:r>
            <a:r>
              <a:rPr lang="en-IN" b="1" dirty="0"/>
              <a:t>SB2359</a:t>
            </a:r>
            <a:r>
              <a:rPr lang="en-IN" dirty="0"/>
              <a:t> is </a:t>
            </a:r>
            <a:r>
              <a:rPr lang="en-IN" dirty="0" err="1"/>
              <a:t>Rs</a:t>
            </a:r>
            <a:r>
              <a:rPr lang="en-IN" dirty="0"/>
              <a:t>. 35000/-. </a:t>
            </a:r>
          </a:p>
        </p:txBody>
      </p:sp>
      <p:sp>
        <p:nvSpPr>
          <p:cNvPr id="6" name="Rectangle 5"/>
          <p:cNvSpPr/>
          <p:nvPr/>
        </p:nvSpPr>
        <p:spPr>
          <a:xfrm>
            <a:off x="3260035" y="3264860"/>
            <a:ext cx="4121426" cy="2677656"/>
          </a:xfrm>
          <a:prstGeom prst="rect">
            <a:avLst/>
          </a:prstGeom>
        </p:spPr>
        <p:txBody>
          <a:bodyPr wrap="square">
            <a:spAutoFit/>
          </a:bodyPr>
          <a:lstStyle/>
          <a:p>
            <a:r>
              <a:rPr lang="en-IN" sz="2400" b="1" dirty="0" err="1">
                <a:latin typeface="Bookman Old Style" panose="02050604050505020204" pitchFamily="18" charset="0"/>
              </a:rPr>
              <a:t>Ti</a:t>
            </a:r>
            <a:r>
              <a:rPr lang="en-IN" sz="2400" b="1" dirty="0">
                <a:latin typeface="Bookman Old Style" panose="02050604050505020204" pitchFamily="18" charset="0"/>
              </a:rPr>
              <a:t>:  </a:t>
            </a:r>
          </a:p>
          <a:p>
            <a:r>
              <a:rPr lang="en-IN" sz="2400" b="1" dirty="0">
                <a:latin typeface="Bookman Old Style" panose="02050604050505020204" pitchFamily="18" charset="0"/>
              </a:rPr>
              <a:t>Read(CA2090);  CA2090:=CA2090-2000; </a:t>
            </a:r>
          </a:p>
          <a:p>
            <a:r>
              <a:rPr lang="en-IN" sz="2400" b="1" dirty="0">
                <a:latin typeface="Bookman Old Style" panose="02050604050505020204" pitchFamily="18" charset="0"/>
              </a:rPr>
              <a:t> Write (CA2090); </a:t>
            </a:r>
          </a:p>
          <a:p>
            <a:r>
              <a:rPr lang="en-IN" sz="2400" b="1" dirty="0">
                <a:latin typeface="Bookman Old Style" panose="02050604050505020204" pitchFamily="18" charset="0"/>
              </a:rPr>
              <a:t> Read (SB2359);  SB2359:=SB2359+2000;  </a:t>
            </a:r>
          </a:p>
          <a:p>
            <a:r>
              <a:rPr lang="en-IN" sz="2400" b="1" dirty="0">
                <a:latin typeface="Bookman Old Style" panose="02050604050505020204" pitchFamily="18" charset="0"/>
              </a:rPr>
              <a:t>Write (SB2359); </a:t>
            </a:r>
          </a:p>
        </p:txBody>
      </p:sp>
    </p:spTree>
    <p:extLst>
      <p:ext uri="{BB962C8B-B14F-4D97-AF65-F5344CB8AC3E}">
        <p14:creationId xmlns:p14="http://schemas.microsoft.com/office/powerpoint/2010/main" val="6914472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1981200" y="381001"/>
            <a:ext cx="8229600" cy="5745163"/>
          </a:xfrm>
        </p:spPr>
        <p:txBody>
          <a:bodyPr/>
          <a:lstStyle/>
          <a:p>
            <a:pPr eaLnBrk="1" hangingPunct="1">
              <a:buFont typeface="Wingdings" panose="05000000000000000000" pitchFamily="2" charset="2"/>
              <a:buNone/>
            </a:pPr>
            <a:r>
              <a:rPr lang="en-US" altLang="en-US" sz="2400" u="sng">
                <a:latin typeface="Franklin Gothic Book" pitchFamily="34" charset="0"/>
              </a:rPr>
              <a:t>Wait – die:</a:t>
            </a:r>
            <a:endParaRPr lang="en-US" altLang="en-US" sz="2400">
              <a:latin typeface="Franklin Gothic Book" pitchFamily="34" charset="0"/>
            </a:endParaRPr>
          </a:p>
          <a:p>
            <a:pPr eaLnBrk="1" hangingPunct="1">
              <a:buFontTx/>
              <a:buChar char="•"/>
            </a:pPr>
            <a:r>
              <a:rPr lang="en-US" altLang="en-US" sz="2400">
                <a:latin typeface="Franklin Gothic Book" pitchFamily="34" charset="0"/>
              </a:rPr>
              <a:t>If T</a:t>
            </a:r>
            <a:r>
              <a:rPr lang="en-US" altLang="en-US" sz="2400" baseline="-25000">
                <a:latin typeface="Franklin Gothic Book" pitchFamily="34" charset="0"/>
              </a:rPr>
              <a:t>i</a:t>
            </a:r>
            <a:r>
              <a:rPr lang="en-US" altLang="en-US" sz="2400">
                <a:latin typeface="Franklin Gothic Book" pitchFamily="34" charset="0"/>
              </a:rPr>
              <a:t> has the higher priority, it is allowed to wait; otherwise, it is aborted.</a:t>
            </a:r>
          </a:p>
          <a:p>
            <a:pPr eaLnBrk="1" hangingPunct="1">
              <a:buFontTx/>
              <a:buChar char="•"/>
            </a:pPr>
            <a:r>
              <a:rPr lang="en-US" altLang="en-US" sz="2400">
                <a:latin typeface="Franklin Gothic Book" pitchFamily="34" charset="0"/>
              </a:rPr>
              <a:t>Lower priority transactions can never wait for higher priority transactions.</a:t>
            </a:r>
          </a:p>
          <a:p>
            <a:pPr eaLnBrk="1" hangingPunct="1">
              <a:buFontTx/>
              <a:buChar char="•"/>
            </a:pPr>
            <a:r>
              <a:rPr lang="en-US" altLang="en-US" sz="2400">
                <a:latin typeface="Franklin Gothic Book" pitchFamily="34" charset="0"/>
              </a:rPr>
              <a:t>It is nonpreemptive.</a:t>
            </a:r>
          </a:p>
          <a:p>
            <a:pPr eaLnBrk="1" hangingPunct="1">
              <a:buFontTx/>
              <a:buNone/>
            </a:pPr>
            <a:endParaRPr lang="en-US" altLang="en-US" sz="2400">
              <a:latin typeface="Franklin Gothic Book" pitchFamily="34" charset="0"/>
            </a:endParaRPr>
          </a:p>
          <a:p>
            <a:pPr eaLnBrk="1" hangingPunct="1">
              <a:buFontTx/>
              <a:buNone/>
            </a:pPr>
            <a:r>
              <a:rPr lang="en-US" altLang="en-US" sz="2400" u="sng">
                <a:latin typeface="Franklin Gothic Book" pitchFamily="34" charset="0"/>
              </a:rPr>
              <a:t>Wound – wait:</a:t>
            </a:r>
            <a:endParaRPr lang="en-US" altLang="en-US" sz="2400">
              <a:latin typeface="Franklin Gothic Book" pitchFamily="34" charset="0"/>
            </a:endParaRPr>
          </a:p>
          <a:p>
            <a:pPr eaLnBrk="1" hangingPunct="1">
              <a:buFontTx/>
              <a:buChar char="•"/>
            </a:pPr>
            <a:r>
              <a:rPr lang="en-US" altLang="en-US" sz="2400">
                <a:latin typeface="Franklin Gothic Book" pitchFamily="34" charset="0"/>
              </a:rPr>
              <a:t>If T</a:t>
            </a:r>
            <a:r>
              <a:rPr lang="en-US" altLang="en-US" sz="2400" baseline="-25000">
                <a:latin typeface="Franklin Gothic Book" pitchFamily="34" charset="0"/>
              </a:rPr>
              <a:t>i</a:t>
            </a:r>
            <a:r>
              <a:rPr lang="en-US" altLang="en-US" sz="2400">
                <a:latin typeface="Franklin Gothic Book" pitchFamily="34" charset="0"/>
              </a:rPr>
              <a:t> has higher priority, abort T</a:t>
            </a:r>
            <a:r>
              <a:rPr lang="en-US" altLang="en-US" sz="2400" baseline="-25000">
                <a:latin typeface="Franklin Gothic Book" pitchFamily="34" charset="0"/>
              </a:rPr>
              <a:t>j</a:t>
            </a:r>
            <a:r>
              <a:rPr lang="en-US" altLang="en-US" sz="2400">
                <a:latin typeface="Franklin Gothic Book" pitchFamily="34" charset="0"/>
              </a:rPr>
              <a:t>; otherwise, T</a:t>
            </a:r>
            <a:r>
              <a:rPr lang="en-US" altLang="en-US" sz="2400" baseline="-25000">
                <a:latin typeface="Franklin Gothic Book" pitchFamily="34" charset="0"/>
              </a:rPr>
              <a:t>i</a:t>
            </a:r>
            <a:r>
              <a:rPr lang="en-US" altLang="en-US" sz="2400">
                <a:latin typeface="Franklin Gothic Book" pitchFamily="34" charset="0"/>
              </a:rPr>
              <a:t> waits.</a:t>
            </a:r>
          </a:p>
          <a:p>
            <a:pPr eaLnBrk="1" hangingPunct="1">
              <a:buFontTx/>
              <a:buChar char="•"/>
            </a:pPr>
            <a:r>
              <a:rPr lang="en-US" altLang="en-US" sz="2400">
                <a:latin typeface="Franklin Gothic Book" pitchFamily="34" charset="0"/>
              </a:rPr>
              <a:t>Higher priority transactions never wait for lower priority transactions.</a:t>
            </a:r>
          </a:p>
          <a:p>
            <a:pPr eaLnBrk="1" hangingPunct="1">
              <a:buFontTx/>
              <a:buChar char="•"/>
            </a:pPr>
            <a:r>
              <a:rPr lang="en-US" altLang="en-US" sz="2400">
                <a:latin typeface="Franklin Gothic Book" pitchFamily="34" charset="0"/>
              </a:rPr>
              <a:t>It is preemptive.</a:t>
            </a:r>
          </a:p>
          <a:p>
            <a:pPr eaLnBrk="1" hangingPunct="1">
              <a:buFontTx/>
              <a:buNone/>
            </a:pPr>
            <a:endParaRPr lang="en-US" altLang="en-US" sz="2400">
              <a:latin typeface="Franklin Gothic Book" pitchFamily="34" charset="0"/>
            </a:endParaRPr>
          </a:p>
        </p:txBody>
      </p:sp>
    </p:spTree>
    <p:extLst>
      <p:ext uri="{BB962C8B-B14F-4D97-AF65-F5344CB8AC3E}">
        <p14:creationId xmlns:p14="http://schemas.microsoft.com/office/powerpoint/2010/main" val="2738476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r>
              <a:rPr lang="en-US" altLang="en-US" sz="2400" dirty="0"/>
              <a:t>Deadlocks can also be prevented by </a:t>
            </a:r>
            <a:r>
              <a:rPr lang="en-US" altLang="en-US" sz="2400" b="1" u="sng" dirty="0"/>
              <a:t>Conservative 2PL</a:t>
            </a:r>
            <a:r>
              <a:rPr lang="en-US" altLang="en-US" sz="2400" dirty="0"/>
              <a:t>.</a:t>
            </a:r>
          </a:p>
          <a:p>
            <a:pPr eaLnBrk="1" hangingPunct="1"/>
            <a:r>
              <a:rPr lang="en-US" altLang="en-US" sz="2400" dirty="0"/>
              <a:t>Here, a transaction obtains all the locks it will ever need when it begins, or blocks waiting for those locks to become available.</a:t>
            </a:r>
          </a:p>
          <a:p>
            <a:pPr eaLnBrk="1" hangingPunct="1"/>
            <a:r>
              <a:rPr lang="en-US" altLang="en-US" sz="2400" dirty="0"/>
              <a:t>Here, a transaction that already holds some locks will not block waiting for other locks.</a:t>
            </a:r>
          </a:p>
        </p:txBody>
      </p:sp>
      <p:sp>
        <p:nvSpPr>
          <p:cNvPr id="4" name="Rectangle 2"/>
          <p:cNvSpPr>
            <a:spLocks noGrp="1" noRot="1" noChangeArrowheads="1"/>
          </p:cNvSpPr>
          <p:nvPr>
            <p:ph type="title"/>
          </p:nvPr>
        </p:nvSpPr>
        <p:spPr/>
        <p:txBody>
          <a:bodyPr/>
          <a:lstStyle/>
          <a:p>
            <a:pPr algn="l" eaLnBrk="1" hangingPunct="1"/>
            <a:r>
              <a:rPr lang="en-US" altLang="en-US" sz="3200" dirty="0">
                <a:latin typeface="Lucida Sans" pitchFamily="34" charset="0"/>
              </a:rPr>
              <a:t>Deadlock Prevention</a:t>
            </a:r>
          </a:p>
        </p:txBody>
      </p:sp>
    </p:spTree>
    <p:extLst>
      <p:ext uri="{BB962C8B-B14F-4D97-AF65-F5344CB8AC3E}">
        <p14:creationId xmlns:p14="http://schemas.microsoft.com/office/powerpoint/2010/main" val="34140667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307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3076" name="Rectangle 4"/>
          <p:cNvSpPr>
            <a:spLocks noGrp="1" noChangeArrowheads="1"/>
          </p:cNvSpPr>
          <p:nvPr>
            <p:ph type="ctrTitle"/>
          </p:nvPr>
        </p:nvSpPr>
        <p:spPr>
          <a:xfrm>
            <a:off x="2209800" y="2286000"/>
            <a:ext cx="7772400" cy="1143000"/>
          </a:xfrm>
          <a:noFill/>
        </p:spPr>
        <p:txBody>
          <a:bodyPr anchor="ctr"/>
          <a:lstStyle/>
          <a:p>
            <a:r>
              <a:rPr lang="en-US" altLang="zh-TW" sz="4000">
                <a:ea typeface="新細明體" pitchFamily="18" charset="-120"/>
              </a:rPr>
              <a:t>Security and Authorization</a:t>
            </a:r>
          </a:p>
        </p:txBody>
      </p:sp>
      <p:sp>
        <p:nvSpPr>
          <p:cNvPr id="2" name="Subtitle 1"/>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46537606"/>
      </p:ext>
    </p:extLst>
  </p:cSld>
  <p:clrMapOvr>
    <a:masterClrMapping/>
  </p:clrMapOvr>
  <p:transition>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altLang="zh-TW">
                <a:ea typeface="新細明體" pitchFamily="18" charset="-120"/>
              </a:rPr>
              <a:t>Introduction to DB Security</a:t>
            </a:r>
          </a:p>
        </p:txBody>
      </p:sp>
      <p:sp>
        <p:nvSpPr>
          <p:cNvPr id="5123" name="Rectangle 3"/>
          <p:cNvSpPr>
            <a:spLocks noGrp="1" noChangeArrowheads="1"/>
          </p:cNvSpPr>
          <p:nvPr>
            <p:ph type="body" idx="1"/>
          </p:nvPr>
        </p:nvSpPr>
        <p:spPr>
          <a:noFill/>
        </p:spPr>
        <p:txBody>
          <a:bodyPr/>
          <a:lstStyle/>
          <a:p>
            <a:r>
              <a:rPr lang="en-US" altLang="zh-TW">
                <a:solidFill>
                  <a:schemeClr val="accent2"/>
                </a:solidFill>
                <a:ea typeface="新細明體" pitchFamily="18" charset="-120"/>
              </a:rPr>
              <a:t>Secrecy:</a:t>
            </a:r>
            <a:r>
              <a:rPr lang="en-US" altLang="zh-TW">
                <a:ea typeface="新細明體" pitchFamily="18" charset="-120"/>
              </a:rPr>
              <a:t> Users should not be able to see things they are not supposed to.</a:t>
            </a:r>
          </a:p>
          <a:p>
            <a:pPr lvl="1">
              <a:buSzPct val="75000"/>
            </a:pPr>
            <a:r>
              <a:rPr lang="en-US" altLang="zh-TW">
                <a:ea typeface="新細明體" pitchFamily="18" charset="-120"/>
              </a:rPr>
              <a:t>E.g., A student can’t see other students’ grades.</a:t>
            </a:r>
          </a:p>
          <a:p>
            <a:r>
              <a:rPr lang="en-US" altLang="zh-TW">
                <a:solidFill>
                  <a:schemeClr val="accent2"/>
                </a:solidFill>
                <a:ea typeface="新細明體" pitchFamily="18" charset="-120"/>
              </a:rPr>
              <a:t>Integrity:</a:t>
            </a:r>
            <a:r>
              <a:rPr lang="en-US" altLang="zh-TW">
                <a:ea typeface="新細明體" pitchFamily="18" charset="-120"/>
              </a:rPr>
              <a:t> Users should not be able to modify things they are not supposed to.</a:t>
            </a:r>
          </a:p>
          <a:p>
            <a:pPr lvl="1">
              <a:buSzPct val="75000"/>
            </a:pPr>
            <a:r>
              <a:rPr lang="en-US" altLang="zh-TW">
                <a:ea typeface="新細明體" pitchFamily="18" charset="-120"/>
              </a:rPr>
              <a:t>E.g., Only instructors can assign grades.</a:t>
            </a:r>
          </a:p>
          <a:p>
            <a:r>
              <a:rPr lang="en-US" altLang="zh-TW">
                <a:solidFill>
                  <a:schemeClr val="accent2"/>
                </a:solidFill>
                <a:ea typeface="新細明體" pitchFamily="18" charset="-120"/>
              </a:rPr>
              <a:t>Availability:</a:t>
            </a:r>
            <a:r>
              <a:rPr lang="en-US" altLang="zh-TW">
                <a:ea typeface="新細明體" pitchFamily="18" charset="-120"/>
              </a:rPr>
              <a:t> Users should be able to see and modify things they are allowed to.</a:t>
            </a:r>
          </a:p>
        </p:txBody>
      </p:sp>
    </p:spTree>
    <p:extLst>
      <p:ext uri="{BB962C8B-B14F-4D97-AF65-F5344CB8AC3E}">
        <p14:creationId xmlns:p14="http://schemas.microsoft.com/office/powerpoint/2010/main" val="3474990376"/>
      </p:ext>
    </p:extLst>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US" altLang="zh-TW">
                <a:ea typeface="新細明體" pitchFamily="18" charset="-120"/>
              </a:rPr>
              <a:t>Access Controls</a:t>
            </a:r>
          </a:p>
        </p:txBody>
      </p:sp>
      <p:sp>
        <p:nvSpPr>
          <p:cNvPr id="7171" name="Rectangle 3"/>
          <p:cNvSpPr>
            <a:spLocks noGrp="1" noChangeArrowheads="1"/>
          </p:cNvSpPr>
          <p:nvPr>
            <p:ph type="body" idx="1"/>
          </p:nvPr>
        </p:nvSpPr>
        <p:spPr>
          <a:noFill/>
        </p:spPr>
        <p:txBody>
          <a:bodyPr/>
          <a:lstStyle/>
          <a:p>
            <a:r>
              <a:rPr lang="en-US" altLang="zh-TW">
                <a:ea typeface="新細明體" pitchFamily="18" charset="-120"/>
              </a:rPr>
              <a:t>A </a:t>
            </a:r>
            <a:r>
              <a:rPr lang="en-US" altLang="zh-TW">
                <a:solidFill>
                  <a:schemeClr val="accent2"/>
                </a:solidFill>
                <a:ea typeface="新細明體" pitchFamily="18" charset="-120"/>
              </a:rPr>
              <a:t>security policy</a:t>
            </a:r>
            <a:r>
              <a:rPr lang="en-US" altLang="zh-TW">
                <a:ea typeface="新細明體" pitchFamily="18" charset="-120"/>
              </a:rPr>
              <a:t> specifies who is authorized to do what.</a:t>
            </a:r>
          </a:p>
          <a:p>
            <a:r>
              <a:rPr lang="en-US" altLang="zh-TW">
                <a:ea typeface="新細明體" pitchFamily="18" charset="-120"/>
              </a:rPr>
              <a:t>A </a:t>
            </a:r>
            <a:r>
              <a:rPr lang="en-US" altLang="zh-TW">
                <a:solidFill>
                  <a:schemeClr val="accent2"/>
                </a:solidFill>
                <a:ea typeface="新細明體" pitchFamily="18" charset="-120"/>
              </a:rPr>
              <a:t>security mechanism</a:t>
            </a:r>
            <a:r>
              <a:rPr lang="en-US" altLang="zh-TW">
                <a:ea typeface="新細明體" pitchFamily="18" charset="-120"/>
              </a:rPr>
              <a:t> allows us to enforce a chosen security policy.</a:t>
            </a:r>
          </a:p>
          <a:p>
            <a:r>
              <a:rPr lang="en-US" altLang="zh-TW">
                <a:ea typeface="新細明體" pitchFamily="18" charset="-120"/>
              </a:rPr>
              <a:t>Two main mechanisms at the DBMS level:</a:t>
            </a:r>
          </a:p>
          <a:p>
            <a:pPr lvl="1">
              <a:buSzPct val="75000"/>
            </a:pPr>
            <a:r>
              <a:rPr lang="en-US" altLang="zh-TW">
                <a:ea typeface="新細明體" pitchFamily="18" charset="-120"/>
              </a:rPr>
              <a:t>Discretionary access control</a:t>
            </a:r>
          </a:p>
          <a:p>
            <a:pPr lvl="1">
              <a:buSzPct val="75000"/>
            </a:pPr>
            <a:r>
              <a:rPr lang="en-US" altLang="zh-TW">
                <a:ea typeface="新細明體" pitchFamily="18" charset="-120"/>
              </a:rPr>
              <a:t>Mandatory access control</a:t>
            </a:r>
          </a:p>
        </p:txBody>
      </p:sp>
    </p:spTree>
    <p:extLst>
      <p:ext uri="{BB962C8B-B14F-4D97-AF65-F5344CB8AC3E}">
        <p14:creationId xmlns:p14="http://schemas.microsoft.com/office/powerpoint/2010/main" val="3502522894"/>
      </p:ext>
    </p:extLst>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US" altLang="zh-TW">
                <a:ea typeface="新細明體" pitchFamily="18" charset="-120"/>
              </a:rPr>
              <a:t>Discretionary Access Control</a:t>
            </a:r>
          </a:p>
        </p:txBody>
      </p:sp>
      <p:sp>
        <p:nvSpPr>
          <p:cNvPr id="9219" name="Rectangle 3"/>
          <p:cNvSpPr>
            <a:spLocks noGrp="1" noChangeArrowheads="1"/>
          </p:cNvSpPr>
          <p:nvPr>
            <p:ph type="body" idx="1"/>
          </p:nvPr>
        </p:nvSpPr>
        <p:spPr>
          <a:noFill/>
        </p:spPr>
        <p:txBody>
          <a:bodyPr/>
          <a:lstStyle/>
          <a:p>
            <a:pPr>
              <a:lnSpc>
                <a:spcPct val="90000"/>
              </a:lnSpc>
            </a:pPr>
            <a:r>
              <a:rPr lang="en-US" altLang="zh-TW">
                <a:ea typeface="新細明體" pitchFamily="18" charset="-120"/>
              </a:rPr>
              <a:t>Based on the concept of access rights or </a:t>
            </a:r>
            <a:r>
              <a:rPr lang="en-US" altLang="zh-TW">
                <a:solidFill>
                  <a:schemeClr val="accent2"/>
                </a:solidFill>
                <a:ea typeface="新細明體" pitchFamily="18" charset="-120"/>
              </a:rPr>
              <a:t>privileges</a:t>
            </a:r>
            <a:r>
              <a:rPr lang="en-US" altLang="zh-TW">
                <a:ea typeface="新細明體" pitchFamily="18" charset="-120"/>
              </a:rPr>
              <a:t> for objects (tables and views), and mechanisms for giving users privileges (and revoking privileges).</a:t>
            </a:r>
          </a:p>
          <a:p>
            <a:pPr>
              <a:lnSpc>
                <a:spcPct val="90000"/>
              </a:lnSpc>
            </a:pPr>
            <a:r>
              <a:rPr lang="en-US" altLang="zh-TW">
                <a:ea typeface="新細明體" pitchFamily="18" charset="-120"/>
              </a:rPr>
              <a:t>Creator of a table or a view automatically gets all privileges on it.</a:t>
            </a:r>
          </a:p>
          <a:p>
            <a:pPr lvl="1">
              <a:lnSpc>
                <a:spcPct val="90000"/>
              </a:lnSpc>
              <a:buSzPct val="75000"/>
            </a:pPr>
            <a:r>
              <a:rPr lang="en-US" altLang="zh-TW">
                <a:ea typeface="新細明體" pitchFamily="18" charset="-120"/>
              </a:rPr>
              <a:t>DMBS keeps track of who subsequently gains and loses privileges, and ensures that only requests from users who have the necessary privileges (at the time the request is issued) are allowed.</a:t>
            </a:r>
          </a:p>
        </p:txBody>
      </p:sp>
    </p:spTree>
    <p:extLst>
      <p:ext uri="{BB962C8B-B14F-4D97-AF65-F5344CB8AC3E}">
        <p14:creationId xmlns:p14="http://schemas.microsoft.com/office/powerpoint/2010/main" val="153456858"/>
      </p:ext>
    </p:extLst>
  </p:cSld>
  <p:clrMapOvr>
    <a:masterClrMapping/>
  </p:clrMapOvr>
  <p:transition spd="slow">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US" altLang="zh-TW">
                <a:ea typeface="新細明體" pitchFamily="18" charset="-120"/>
              </a:rPr>
              <a:t>GRANT Command</a:t>
            </a:r>
          </a:p>
        </p:txBody>
      </p:sp>
      <p:sp>
        <p:nvSpPr>
          <p:cNvPr id="11267" name="Rectangle 3"/>
          <p:cNvSpPr>
            <a:spLocks noGrp="1" noChangeArrowheads="1"/>
          </p:cNvSpPr>
          <p:nvPr>
            <p:ph type="body" idx="1"/>
          </p:nvPr>
        </p:nvSpPr>
        <p:spPr>
          <a:noFill/>
        </p:spPr>
        <p:txBody>
          <a:bodyPr/>
          <a:lstStyle/>
          <a:p>
            <a:pPr>
              <a:lnSpc>
                <a:spcPct val="90000"/>
              </a:lnSpc>
            </a:pPr>
            <a:r>
              <a:rPr lang="en-US" altLang="zh-TW" sz="2400">
                <a:ea typeface="新細明體" pitchFamily="18" charset="-120"/>
              </a:rPr>
              <a:t>The following </a:t>
            </a:r>
            <a:r>
              <a:rPr lang="en-US" altLang="zh-TW" sz="2400">
                <a:solidFill>
                  <a:srgbClr val="0992A9"/>
                </a:solidFill>
                <a:ea typeface="新細明體" pitchFamily="18" charset="-120"/>
              </a:rPr>
              <a:t>privileges</a:t>
            </a:r>
            <a:r>
              <a:rPr lang="en-US" altLang="zh-TW" sz="2400">
                <a:ea typeface="新細明體" pitchFamily="18" charset="-120"/>
              </a:rPr>
              <a:t> can be specified:</a:t>
            </a:r>
          </a:p>
          <a:p>
            <a:pPr lvl="1">
              <a:lnSpc>
                <a:spcPct val="90000"/>
              </a:lnSpc>
              <a:buSzPct val="75000"/>
              <a:buFont typeface="Wingdings" panose="05000000000000000000" pitchFamily="2" charset="2"/>
              <a:buChar char="v"/>
            </a:pPr>
            <a:r>
              <a:rPr lang="en-US" altLang="zh-TW" sz="1800">
                <a:ea typeface="新細明體" pitchFamily="18" charset="-120"/>
              </a:rPr>
              <a:t>SELECT</a:t>
            </a:r>
            <a:r>
              <a:rPr lang="en-US" altLang="zh-TW" sz="2000">
                <a:ea typeface="新細明體" pitchFamily="18" charset="-120"/>
              </a:rPr>
              <a:t>: Can read all columns (including those added later via </a:t>
            </a:r>
            <a:r>
              <a:rPr lang="en-US" altLang="zh-TW" sz="1800">
                <a:ea typeface="新細明體" pitchFamily="18" charset="-120"/>
              </a:rPr>
              <a:t>ALTER TABLE</a:t>
            </a:r>
            <a:r>
              <a:rPr lang="en-US" altLang="zh-TW" sz="2000">
                <a:ea typeface="新細明體" pitchFamily="18" charset="-120"/>
              </a:rPr>
              <a:t> command).</a:t>
            </a:r>
          </a:p>
          <a:p>
            <a:pPr lvl="1">
              <a:lnSpc>
                <a:spcPct val="90000"/>
              </a:lnSpc>
              <a:buSzPct val="75000"/>
              <a:buFont typeface="Wingdings" panose="05000000000000000000" pitchFamily="2" charset="2"/>
              <a:buChar char="v"/>
            </a:pPr>
            <a:r>
              <a:rPr lang="en-US" altLang="zh-TW" sz="1800">
                <a:ea typeface="新細明體" pitchFamily="18" charset="-120"/>
              </a:rPr>
              <a:t>INSERT</a:t>
            </a:r>
            <a:r>
              <a:rPr lang="en-US" altLang="zh-TW" sz="2000">
                <a:ea typeface="新細明體" pitchFamily="18" charset="-120"/>
              </a:rPr>
              <a:t>(col-name): Can insert tuples with non-null or non-default values in this column.</a:t>
            </a:r>
          </a:p>
          <a:p>
            <a:pPr lvl="2">
              <a:lnSpc>
                <a:spcPct val="90000"/>
              </a:lnSpc>
              <a:buFont typeface="Wingdings" panose="05000000000000000000" pitchFamily="2" charset="2"/>
              <a:buChar char="v"/>
            </a:pPr>
            <a:r>
              <a:rPr lang="en-US" altLang="zh-TW" sz="1800">
                <a:ea typeface="新細明體" pitchFamily="18" charset="-120"/>
              </a:rPr>
              <a:t>INSERT means same right with respect to all columns.</a:t>
            </a:r>
          </a:p>
          <a:p>
            <a:pPr lvl="1">
              <a:lnSpc>
                <a:spcPct val="90000"/>
              </a:lnSpc>
              <a:buSzPct val="75000"/>
              <a:buFont typeface="Wingdings" panose="05000000000000000000" pitchFamily="2" charset="2"/>
              <a:buChar char="v"/>
            </a:pPr>
            <a:r>
              <a:rPr lang="en-US" altLang="zh-TW" sz="1800">
                <a:ea typeface="新細明體" pitchFamily="18" charset="-120"/>
              </a:rPr>
              <a:t>DELETE</a:t>
            </a:r>
            <a:r>
              <a:rPr lang="en-US" altLang="zh-TW" sz="2000">
                <a:ea typeface="新細明體" pitchFamily="18" charset="-120"/>
              </a:rPr>
              <a:t>: Can delete tuples.</a:t>
            </a:r>
          </a:p>
          <a:p>
            <a:pPr lvl="1">
              <a:lnSpc>
                <a:spcPct val="90000"/>
              </a:lnSpc>
              <a:buSzPct val="75000"/>
              <a:buFont typeface="Wingdings" panose="05000000000000000000" pitchFamily="2" charset="2"/>
              <a:buChar char="v"/>
            </a:pPr>
            <a:r>
              <a:rPr lang="en-US" altLang="zh-TW" sz="1800">
                <a:ea typeface="新細明體" pitchFamily="18" charset="-120"/>
              </a:rPr>
              <a:t>REFERENCES</a:t>
            </a:r>
            <a:r>
              <a:rPr lang="en-US" altLang="zh-TW" sz="2000">
                <a:ea typeface="新細明體" pitchFamily="18" charset="-120"/>
              </a:rPr>
              <a:t> (col-name): Can define foreign keys (in other tables) that refer to this column.</a:t>
            </a:r>
          </a:p>
          <a:p>
            <a:pPr>
              <a:lnSpc>
                <a:spcPct val="90000"/>
              </a:lnSpc>
            </a:pPr>
            <a:r>
              <a:rPr lang="en-US" altLang="zh-TW" sz="2400">
                <a:ea typeface="新細明體" pitchFamily="18" charset="-120"/>
              </a:rPr>
              <a:t>If a user has a privilege with the </a:t>
            </a:r>
            <a:r>
              <a:rPr lang="en-US" altLang="zh-TW" sz="2000">
                <a:solidFill>
                  <a:schemeClr val="accent2"/>
                </a:solidFill>
                <a:ea typeface="新細明體" pitchFamily="18" charset="-120"/>
              </a:rPr>
              <a:t>GRANT OPTION</a:t>
            </a:r>
            <a:r>
              <a:rPr lang="en-US" altLang="zh-TW" sz="2000">
                <a:ea typeface="新細明體" pitchFamily="18" charset="-120"/>
              </a:rPr>
              <a:t>, </a:t>
            </a:r>
            <a:r>
              <a:rPr lang="en-US" altLang="zh-TW" sz="2400">
                <a:ea typeface="新細明體" pitchFamily="18" charset="-120"/>
              </a:rPr>
              <a:t>can pass privilege on to other users (with or without passing on the </a:t>
            </a:r>
            <a:r>
              <a:rPr lang="en-US" altLang="zh-TW" sz="2000">
                <a:solidFill>
                  <a:schemeClr val="accent2"/>
                </a:solidFill>
                <a:ea typeface="新細明體" pitchFamily="18" charset="-120"/>
              </a:rPr>
              <a:t>GRANT OPTION</a:t>
            </a:r>
            <a:r>
              <a:rPr lang="en-US" altLang="zh-TW" sz="2400">
                <a:ea typeface="新細明體" pitchFamily="18" charset="-120"/>
              </a:rPr>
              <a:t>).</a:t>
            </a:r>
          </a:p>
          <a:p>
            <a:pPr>
              <a:lnSpc>
                <a:spcPct val="90000"/>
              </a:lnSpc>
            </a:pPr>
            <a:r>
              <a:rPr lang="en-US" altLang="zh-TW" sz="2400">
                <a:ea typeface="新細明體" pitchFamily="18" charset="-120"/>
              </a:rPr>
              <a:t>Only owner can execute </a:t>
            </a:r>
            <a:r>
              <a:rPr lang="en-US" altLang="zh-TW" sz="2000">
                <a:ea typeface="新細明體" pitchFamily="18" charset="-120"/>
              </a:rPr>
              <a:t>CREATE, ALTER,</a:t>
            </a:r>
            <a:r>
              <a:rPr lang="en-US" altLang="zh-TW" sz="2400">
                <a:ea typeface="新細明體" pitchFamily="18" charset="-120"/>
              </a:rPr>
              <a:t> and </a:t>
            </a:r>
            <a:r>
              <a:rPr lang="en-US" altLang="zh-TW" sz="2000">
                <a:ea typeface="新細明體" pitchFamily="18" charset="-120"/>
              </a:rPr>
              <a:t>DROP.</a:t>
            </a:r>
          </a:p>
        </p:txBody>
      </p:sp>
      <p:sp>
        <p:nvSpPr>
          <p:cNvPr id="11268" name="Rectangle 4"/>
          <p:cNvSpPr>
            <a:spLocks noChangeArrowheads="1"/>
          </p:cNvSpPr>
          <p:nvPr/>
        </p:nvSpPr>
        <p:spPr bwMode="auto">
          <a:xfrm>
            <a:off x="2824163" y="1452564"/>
            <a:ext cx="7550150" cy="4603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000">
                <a:solidFill>
                  <a:schemeClr val="accent2"/>
                </a:solidFill>
                <a:ea typeface="新細明體" pitchFamily="18" charset="-120"/>
              </a:rPr>
              <a:t>GRANT </a:t>
            </a:r>
            <a:r>
              <a:rPr lang="en-US" altLang="zh-TW">
                <a:solidFill>
                  <a:srgbClr val="0992A9"/>
                </a:solidFill>
                <a:ea typeface="新細明體" pitchFamily="18" charset="-120"/>
              </a:rPr>
              <a:t>privileges</a:t>
            </a:r>
            <a:r>
              <a:rPr lang="en-US" altLang="zh-TW">
                <a:ea typeface="新細明體" pitchFamily="18" charset="-120"/>
              </a:rPr>
              <a:t> </a:t>
            </a:r>
            <a:r>
              <a:rPr lang="en-US" altLang="zh-TW" sz="2000">
                <a:solidFill>
                  <a:schemeClr val="accent2"/>
                </a:solidFill>
                <a:ea typeface="新細明體" pitchFamily="18" charset="-120"/>
              </a:rPr>
              <a:t>ON</a:t>
            </a:r>
            <a:r>
              <a:rPr lang="en-US" altLang="zh-TW">
                <a:ea typeface="新細明體" pitchFamily="18" charset="-120"/>
              </a:rPr>
              <a:t> object </a:t>
            </a:r>
            <a:r>
              <a:rPr lang="en-US" altLang="zh-TW" sz="2000">
                <a:solidFill>
                  <a:schemeClr val="accent2"/>
                </a:solidFill>
                <a:ea typeface="新細明體" pitchFamily="18" charset="-120"/>
              </a:rPr>
              <a:t>TO</a:t>
            </a:r>
            <a:r>
              <a:rPr lang="en-US" altLang="zh-TW">
                <a:ea typeface="新細明體" pitchFamily="18" charset="-120"/>
              </a:rPr>
              <a:t> users </a:t>
            </a:r>
            <a:r>
              <a:rPr lang="en-US" altLang="zh-TW" sz="2000">
                <a:solidFill>
                  <a:schemeClr val="accent2"/>
                </a:solidFill>
                <a:ea typeface="新細明體" pitchFamily="18" charset="-120"/>
              </a:rPr>
              <a:t>[WITH GRANT OPTION]</a:t>
            </a:r>
          </a:p>
        </p:txBody>
      </p:sp>
    </p:spTree>
    <p:extLst>
      <p:ext uri="{BB962C8B-B14F-4D97-AF65-F5344CB8AC3E}">
        <p14:creationId xmlns:p14="http://schemas.microsoft.com/office/powerpoint/2010/main" val="3894251026"/>
      </p:ext>
    </p:extLst>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331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3316" name="Rectangle 4"/>
          <p:cNvSpPr>
            <a:spLocks noGrp="1" noChangeArrowheads="1"/>
          </p:cNvSpPr>
          <p:nvPr>
            <p:ph type="title"/>
          </p:nvPr>
        </p:nvSpPr>
        <p:spPr>
          <a:noFill/>
        </p:spPr>
        <p:txBody>
          <a:bodyPr/>
          <a:lstStyle/>
          <a:p>
            <a:r>
              <a:rPr lang="en-US" altLang="zh-TW" sz="3600">
                <a:ea typeface="新細明體" pitchFamily="18" charset="-120"/>
              </a:rPr>
              <a:t>GRANT</a:t>
            </a:r>
            <a:r>
              <a:rPr lang="en-US" altLang="zh-TW">
                <a:ea typeface="新細明體" pitchFamily="18" charset="-120"/>
              </a:rPr>
              <a:t> and </a:t>
            </a:r>
            <a:r>
              <a:rPr lang="en-US" altLang="zh-TW" sz="3600">
                <a:ea typeface="新細明體" pitchFamily="18" charset="-120"/>
              </a:rPr>
              <a:t>REVOKE of Privileges</a:t>
            </a:r>
          </a:p>
        </p:txBody>
      </p:sp>
      <p:sp>
        <p:nvSpPr>
          <p:cNvPr id="13317" name="Rectangle 5"/>
          <p:cNvSpPr>
            <a:spLocks noGrp="1" noChangeArrowheads="1"/>
          </p:cNvSpPr>
          <p:nvPr>
            <p:ph type="body" idx="1"/>
          </p:nvPr>
        </p:nvSpPr>
        <p:spPr>
          <a:xfrm>
            <a:off x="1524000" y="1447800"/>
            <a:ext cx="9067800" cy="5029200"/>
          </a:xfrm>
          <a:noFill/>
        </p:spPr>
        <p:txBody>
          <a:bodyPr/>
          <a:lstStyle/>
          <a:p>
            <a:r>
              <a:rPr lang="en-US" altLang="zh-TW" sz="2400" dirty="0">
                <a:ea typeface="新細明體" pitchFamily="18" charset="-120"/>
              </a:rPr>
              <a:t>GRANT  INSERT, SELECT ON</a:t>
            </a:r>
            <a:r>
              <a:rPr lang="en-US" altLang="zh-TW" dirty="0">
                <a:ea typeface="新細明體" pitchFamily="18" charset="-120"/>
              </a:rPr>
              <a:t>  Sailors  </a:t>
            </a:r>
            <a:r>
              <a:rPr lang="en-US" altLang="zh-TW" sz="2400" dirty="0">
                <a:ea typeface="新細明體" pitchFamily="18" charset="-120"/>
              </a:rPr>
              <a:t>TO</a:t>
            </a:r>
            <a:r>
              <a:rPr lang="en-US" altLang="zh-TW" dirty="0">
                <a:ea typeface="新細明體" pitchFamily="18" charset="-120"/>
              </a:rPr>
              <a:t>  Horatio</a:t>
            </a:r>
          </a:p>
          <a:p>
            <a:pPr lvl="1">
              <a:buSzPct val="75000"/>
            </a:pPr>
            <a:r>
              <a:rPr lang="en-US" altLang="zh-TW" dirty="0">
                <a:ea typeface="新細明體" pitchFamily="18" charset="-120"/>
              </a:rPr>
              <a:t>Horatio can query Sailors or insert tuples into it.</a:t>
            </a:r>
          </a:p>
          <a:p>
            <a:r>
              <a:rPr lang="en-US" altLang="zh-TW" sz="2400" dirty="0">
                <a:ea typeface="新細明體" pitchFamily="18" charset="-120"/>
              </a:rPr>
              <a:t>GRANT DELETE ON  </a:t>
            </a:r>
            <a:r>
              <a:rPr lang="en-US" altLang="zh-TW" dirty="0">
                <a:ea typeface="新細明體" pitchFamily="18" charset="-120"/>
              </a:rPr>
              <a:t>Sailors  </a:t>
            </a:r>
            <a:r>
              <a:rPr lang="en-US" altLang="zh-TW" sz="2400" dirty="0">
                <a:ea typeface="新細明體" pitchFamily="18" charset="-120"/>
              </a:rPr>
              <a:t>TO</a:t>
            </a:r>
            <a:r>
              <a:rPr lang="en-US" altLang="zh-TW" dirty="0">
                <a:ea typeface="新細明體" pitchFamily="18" charset="-120"/>
              </a:rPr>
              <a:t>  </a:t>
            </a:r>
            <a:r>
              <a:rPr lang="en-US" altLang="zh-TW" dirty="0" err="1">
                <a:ea typeface="新細明體" pitchFamily="18" charset="-120"/>
              </a:rPr>
              <a:t>Yuppy</a:t>
            </a:r>
            <a:r>
              <a:rPr lang="en-US" altLang="zh-TW" dirty="0">
                <a:ea typeface="新細明體" pitchFamily="18" charset="-120"/>
              </a:rPr>
              <a:t>  </a:t>
            </a:r>
            <a:r>
              <a:rPr lang="en-US" altLang="zh-TW" sz="2400" dirty="0">
                <a:ea typeface="新細明體" pitchFamily="18" charset="-120"/>
              </a:rPr>
              <a:t>WITH GRANT OPTION</a:t>
            </a:r>
          </a:p>
          <a:p>
            <a:pPr lvl="1">
              <a:buSzPct val="75000"/>
            </a:pPr>
            <a:r>
              <a:rPr lang="en-US" altLang="zh-TW" dirty="0" err="1">
                <a:ea typeface="新細明體" pitchFamily="18" charset="-120"/>
              </a:rPr>
              <a:t>Yuppy</a:t>
            </a:r>
            <a:r>
              <a:rPr lang="en-US" altLang="zh-TW" dirty="0">
                <a:ea typeface="新細明體" pitchFamily="18" charset="-120"/>
              </a:rPr>
              <a:t> can delete tuples, and also authorize others to do so.</a:t>
            </a:r>
          </a:p>
          <a:p>
            <a:r>
              <a:rPr lang="en-US" altLang="zh-TW" sz="2400" dirty="0">
                <a:ea typeface="新細明體" pitchFamily="18" charset="-120"/>
              </a:rPr>
              <a:t>GRANT UPDATE </a:t>
            </a:r>
            <a:r>
              <a:rPr lang="en-US" altLang="zh-TW" dirty="0">
                <a:ea typeface="新細明體" pitchFamily="18" charset="-120"/>
              </a:rPr>
              <a:t>(</a:t>
            </a:r>
            <a:r>
              <a:rPr lang="en-US" altLang="zh-TW" i="1" dirty="0">
                <a:ea typeface="新細明體" pitchFamily="18" charset="-120"/>
              </a:rPr>
              <a:t>rating</a:t>
            </a:r>
            <a:r>
              <a:rPr lang="en-US" altLang="zh-TW" dirty="0">
                <a:ea typeface="新細明體" pitchFamily="18" charset="-120"/>
              </a:rPr>
              <a:t>) </a:t>
            </a:r>
            <a:r>
              <a:rPr lang="en-US" altLang="zh-TW" sz="2400" dirty="0">
                <a:ea typeface="新細明體" pitchFamily="18" charset="-120"/>
              </a:rPr>
              <a:t>ON</a:t>
            </a:r>
            <a:r>
              <a:rPr lang="en-US" altLang="zh-TW" dirty="0">
                <a:ea typeface="新細明體" pitchFamily="18" charset="-120"/>
              </a:rPr>
              <a:t>  Sailors  </a:t>
            </a:r>
            <a:r>
              <a:rPr lang="en-US" altLang="zh-TW" sz="2400" dirty="0">
                <a:ea typeface="新細明體" pitchFamily="18" charset="-120"/>
              </a:rPr>
              <a:t>TO</a:t>
            </a:r>
            <a:r>
              <a:rPr lang="en-US" altLang="zh-TW" dirty="0">
                <a:ea typeface="新細明體" pitchFamily="18" charset="-120"/>
              </a:rPr>
              <a:t>  Dustin</a:t>
            </a:r>
          </a:p>
          <a:p>
            <a:pPr lvl="1">
              <a:buSzPct val="75000"/>
            </a:pPr>
            <a:r>
              <a:rPr lang="en-US" altLang="zh-TW" dirty="0">
                <a:ea typeface="新細明體" pitchFamily="18" charset="-120"/>
              </a:rPr>
              <a:t>Dustin can update (only) the </a:t>
            </a:r>
            <a:r>
              <a:rPr lang="en-US" altLang="zh-TW" i="1" dirty="0">
                <a:ea typeface="新細明體" pitchFamily="18" charset="-120"/>
              </a:rPr>
              <a:t>rating</a:t>
            </a:r>
            <a:r>
              <a:rPr lang="en-US" altLang="zh-TW" dirty="0">
                <a:ea typeface="新細明體" pitchFamily="18" charset="-120"/>
              </a:rPr>
              <a:t> field of Sailors tuples.</a:t>
            </a:r>
          </a:p>
          <a:p>
            <a:r>
              <a:rPr lang="en-US" altLang="zh-TW" sz="2400" dirty="0">
                <a:ea typeface="新細明體" pitchFamily="18" charset="-120"/>
              </a:rPr>
              <a:t>GRANT SELECT ON </a:t>
            </a:r>
            <a:r>
              <a:rPr lang="en-US" altLang="zh-TW" dirty="0" err="1">
                <a:ea typeface="新細明體" pitchFamily="18" charset="-120"/>
              </a:rPr>
              <a:t>ActiveSailors</a:t>
            </a:r>
            <a:r>
              <a:rPr lang="en-US" altLang="zh-TW" dirty="0">
                <a:ea typeface="新細明體" pitchFamily="18" charset="-120"/>
              </a:rPr>
              <a:t>  </a:t>
            </a:r>
            <a:r>
              <a:rPr lang="en-US" altLang="zh-TW" sz="2400" dirty="0">
                <a:ea typeface="新細明體" pitchFamily="18" charset="-120"/>
              </a:rPr>
              <a:t>TO</a:t>
            </a:r>
            <a:r>
              <a:rPr lang="en-US" altLang="zh-TW" dirty="0">
                <a:ea typeface="新細明體" pitchFamily="18" charset="-120"/>
              </a:rPr>
              <a:t>  Guppy, </a:t>
            </a:r>
            <a:r>
              <a:rPr lang="en-US" altLang="zh-TW" dirty="0" err="1">
                <a:ea typeface="新細明體" pitchFamily="18" charset="-120"/>
              </a:rPr>
              <a:t>Yuppy</a:t>
            </a:r>
            <a:endParaRPr lang="en-US" altLang="zh-TW" dirty="0">
              <a:ea typeface="新細明體" pitchFamily="18" charset="-120"/>
            </a:endParaRPr>
          </a:p>
          <a:p>
            <a:pPr lvl="1">
              <a:buSzPct val="75000"/>
            </a:pPr>
            <a:r>
              <a:rPr lang="en-US" altLang="zh-TW" dirty="0">
                <a:ea typeface="新細明體" pitchFamily="18" charset="-120"/>
              </a:rPr>
              <a:t>This does NOT allow the </a:t>
            </a:r>
            <a:r>
              <a:rPr lang="en-US" altLang="zh-TW" dirty="0" smtClean="0">
                <a:ea typeface="新細明體" pitchFamily="18" charset="-120"/>
              </a:rPr>
              <a:t>users to </a:t>
            </a:r>
            <a:r>
              <a:rPr lang="en-US" altLang="zh-TW" dirty="0">
                <a:ea typeface="新細明體" pitchFamily="18" charset="-120"/>
              </a:rPr>
              <a:t>query Sailors directly!</a:t>
            </a:r>
          </a:p>
          <a:p>
            <a:r>
              <a:rPr lang="en-US" altLang="zh-TW" sz="2400" dirty="0">
                <a:solidFill>
                  <a:schemeClr val="accent2"/>
                </a:solidFill>
                <a:ea typeface="新細明體" pitchFamily="18" charset="-120"/>
              </a:rPr>
              <a:t>REVOKE</a:t>
            </a:r>
            <a:r>
              <a:rPr lang="en-US" altLang="zh-TW" dirty="0">
                <a:solidFill>
                  <a:schemeClr val="accent2"/>
                </a:solidFill>
                <a:ea typeface="新細明體" pitchFamily="18" charset="-120"/>
              </a:rPr>
              <a:t>:  </a:t>
            </a:r>
            <a:r>
              <a:rPr lang="en-US" altLang="zh-TW" dirty="0">
                <a:ea typeface="新細明體" pitchFamily="18" charset="-120"/>
              </a:rPr>
              <a:t>When a privilege is revoked from X, it is also revoked from all users who got it </a:t>
            </a:r>
            <a:r>
              <a:rPr lang="en-US" altLang="zh-TW" i="1" dirty="0">
                <a:solidFill>
                  <a:schemeClr val="accent2"/>
                </a:solidFill>
                <a:ea typeface="新細明體" pitchFamily="18" charset="-120"/>
              </a:rPr>
              <a:t>solely</a:t>
            </a:r>
            <a:r>
              <a:rPr lang="en-US" altLang="zh-TW" dirty="0">
                <a:ea typeface="新細明體" pitchFamily="18" charset="-120"/>
              </a:rPr>
              <a:t> from X.</a:t>
            </a:r>
          </a:p>
        </p:txBody>
      </p:sp>
    </p:spTree>
    <p:extLst>
      <p:ext uri="{BB962C8B-B14F-4D97-AF65-F5344CB8AC3E}">
        <p14:creationId xmlns:p14="http://schemas.microsoft.com/office/powerpoint/2010/main" val="116724323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1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3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1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331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31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altLang="zh-TW" sz="3600">
                <a:ea typeface="新細明體" pitchFamily="18" charset="-120"/>
              </a:rPr>
              <a:t>GRANT/REVOKE</a:t>
            </a:r>
            <a:r>
              <a:rPr lang="en-US" altLang="zh-TW">
                <a:ea typeface="新細明體" pitchFamily="18" charset="-120"/>
              </a:rPr>
              <a:t> on Views</a:t>
            </a:r>
          </a:p>
        </p:txBody>
      </p:sp>
      <p:sp>
        <p:nvSpPr>
          <p:cNvPr id="15363" name="Rectangle 3"/>
          <p:cNvSpPr>
            <a:spLocks noGrp="1" noChangeArrowheads="1"/>
          </p:cNvSpPr>
          <p:nvPr>
            <p:ph type="body" idx="1"/>
          </p:nvPr>
        </p:nvSpPr>
        <p:spPr>
          <a:noFill/>
        </p:spPr>
        <p:txBody>
          <a:bodyPr/>
          <a:lstStyle/>
          <a:p>
            <a:r>
              <a:rPr lang="en-US" altLang="zh-TW">
                <a:ea typeface="新細明體" pitchFamily="18" charset="-120"/>
              </a:rPr>
              <a:t>If the creator of a view loses the </a:t>
            </a:r>
            <a:r>
              <a:rPr lang="en-US" altLang="zh-TW" sz="2400">
                <a:ea typeface="新細明體" pitchFamily="18" charset="-120"/>
              </a:rPr>
              <a:t>SELECT </a:t>
            </a:r>
            <a:r>
              <a:rPr lang="en-US" altLang="zh-TW">
                <a:ea typeface="新細明體" pitchFamily="18" charset="-120"/>
              </a:rPr>
              <a:t>privilege on an underlying table, the view is dropped!</a:t>
            </a:r>
          </a:p>
          <a:p>
            <a:r>
              <a:rPr lang="en-US" altLang="zh-TW">
                <a:ea typeface="新細明體" pitchFamily="18" charset="-120"/>
              </a:rPr>
              <a:t>If the creator of a view loses a privilege held with the grant option on an underlying table, (s)he loses the privilege on the view as well; so do users who were granted that privilege on the view!</a:t>
            </a:r>
          </a:p>
        </p:txBody>
      </p:sp>
    </p:spTree>
    <p:extLst>
      <p:ext uri="{BB962C8B-B14F-4D97-AF65-F5344CB8AC3E}">
        <p14:creationId xmlns:p14="http://schemas.microsoft.com/office/powerpoint/2010/main" val="2705054624"/>
      </p:ext>
    </p:extLst>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74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17412" name="Rectangle 4"/>
          <p:cNvSpPr>
            <a:spLocks noGrp="1" noChangeArrowheads="1"/>
          </p:cNvSpPr>
          <p:nvPr>
            <p:ph type="title"/>
          </p:nvPr>
        </p:nvSpPr>
        <p:spPr>
          <a:noFill/>
        </p:spPr>
        <p:txBody>
          <a:bodyPr/>
          <a:lstStyle/>
          <a:p>
            <a:r>
              <a:rPr lang="en-US" altLang="zh-TW">
                <a:ea typeface="新細明體" pitchFamily="18" charset="-120"/>
              </a:rPr>
              <a:t>Views and Security</a:t>
            </a:r>
          </a:p>
        </p:txBody>
      </p:sp>
      <p:sp>
        <p:nvSpPr>
          <p:cNvPr id="17413" name="Rectangle 5"/>
          <p:cNvSpPr>
            <a:spLocks noGrp="1" noChangeArrowheads="1"/>
          </p:cNvSpPr>
          <p:nvPr>
            <p:ph type="body" idx="1"/>
          </p:nvPr>
        </p:nvSpPr>
        <p:spPr>
          <a:xfrm>
            <a:off x="2209800" y="1600200"/>
            <a:ext cx="8001000" cy="4876800"/>
          </a:xfrm>
          <a:noFill/>
        </p:spPr>
        <p:txBody>
          <a:bodyPr/>
          <a:lstStyle/>
          <a:p>
            <a:r>
              <a:rPr lang="en-US" altLang="zh-TW" dirty="0">
                <a:ea typeface="新細明體" pitchFamily="18" charset="-120"/>
              </a:rPr>
              <a:t>Views can be used to present necessary information (or a summary), while hiding details in underlying relation(s).</a:t>
            </a:r>
          </a:p>
          <a:p>
            <a:pPr lvl="1">
              <a:buSzPct val="75000"/>
            </a:pPr>
            <a:r>
              <a:rPr lang="en-US" altLang="zh-TW" dirty="0">
                <a:ea typeface="新細明體" pitchFamily="18" charset="-120"/>
              </a:rPr>
              <a:t>Given </a:t>
            </a:r>
            <a:r>
              <a:rPr lang="en-US" altLang="zh-TW" dirty="0" err="1">
                <a:ea typeface="新細明體" pitchFamily="18" charset="-120"/>
              </a:rPr>
              <a:t>ActiveSailors</a:t>
            </a:r>
            <a:r>
              <a:rPr lang="en-US" altLang="zh-TW" dirty="0">
                <a:ea typeface="新細明體" pitchFamily="18" charset="-120"/>
              </a:rPr>
              <a:t>, but not Sailors or Reserves, we can find sailors who have a reservation, but not the </a:t>
            </a:r>
            <a:r>
              <a:rPr lang="en-US" altLang="zh-TW" i="1" dirty="0">
                <a:ea typeface="新細明體" pitchFamily="18" charset="-120"/>
              </a:rPr>
              <a:t>bid</a:t>
            </a:r>
            <a:r>
              <a:rPr lang="en-US" altLang="zh-TW" dirty="0">
                <a:ea typeface="新細明體" pitchFamily="18" charset="-120"/>
              </a:rPr>
              <a:t>’s of boats that have been reserved.</a:t>
            </a:r>
          </a:p>
          <a:p>
            <a:r>
              <a:rPr lang="en-US" altLang="zh-TW" dirty="0">
                <a:ea typeface="新細明體" pitchFamily="18" charset="-120"/>
              </a:rPr>
              <a:t> Creator of view has a privilege on the view if (s)he has the privilege on all underlying tables.</a:t>
            </a:r>
          </a:p>
          <a:p>
            <a:r>
              <a:rPr lang="en-US" altLang="zh-TW" dirty="0">
                <a:ea typeface="新細明體" pitchFamily="18" charset="-120"/>
              </a:rPr>
              <a:t>Together with </a:t>
            </a:r>
            <a:r>
              <a:rPr lang="en-US" altLang="zh-TW" sz="2400" dirty="0">
                <a:ea typeface="新細明體" pitchFamily="18" charset="-120"/>
              </a:rPr>
              <a:t>GRANT/REVOKE</a:t>
            </a:r>
            <a:r>
              <a:rPr lang="en-US" altLang="zh-TW" dirty="0">
                <a:ea typeface="新細明體" pitchFamily="18" charset="-120"/>
              </a:rPr>
              <a:t> commands, views are a very powerful access control tool. </a:t>
            </a:r>
          </a:p>
        </p:txBody>
      </p:sp>
    </p:spTree>
    <p:extLst>
      <p:ext uri="{BB962C8B-B14F-4D97-AF65-F5344CB8AC3E}">
        <p14:creationId xmlns:p14="http://schemas.microsoft.com/office/powerpoint/2010/main" val="3749340102"/>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endParaRPr lang="en-US" altLang="en-US"/>
          </a:p>
        </p:txBody>
      </p:sp>
      <p:sp>
        <p:nvSpPr>
          <p:cNvPr id="921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endParaRPr lang="en-US" altLang="en-US"/>
          </a:p>
        </p:txBody>
      </p:sp>
      <p:sp>
        <p:nvSpPr>
          <p:cNvPr id="9220" name="Rectangle 4"/>
          <p:cNvSpPr>
            <a:spLocks noGrp="1" noChangeArrowheads="1"/>
          </p:cNvSpPr>
          <p:nvPr>
            <p:ph type="title"/>
          </p:nvPr>
        </p:nvSpPr>
        <p:spPr>
          <a:noFill/>
        </p:spPr>
        <p:txBody>
          <a:bodyPr vert="horz" lIns="90488" tIns="44450" rIns="90488" bIns="44450" rtlCol="0" anchor="ctr">
            <a:normAutofit/>
          </a:bodyPr>
          <a:lstStyle/>
          <a:p>
            <a:pPr eaLnBrk="1" hangingPunct="1"/>
            <a:r>
              <a:rPr lang="en-US" altLang="en-US" sz="3200"/>
              <a:t>ACID properties of Transaction Executions</a:t>
            </a:r>
          </a:p>
        </p:txBody>
      </p:sp>
      <p:sp>
        <p:nvSpPr>
          <p:cNvPr id="32773" name="Rectangle 5"/>
          <p:cNvSpPr>
            <a:spLocks noGrp="1" noChangeArrowheads="1"/>
          </p:cNvSpPr>
          <p:nvPr>
            <p:ph type="body" idx="1"/>
          </p:nvPr>
        </p:nvSpPr>
        <p:spPr>
          <a:xfrm>
            <a:off x="1524000" y="1905000"/>
            <a:ext cx="9144000" cy="3581400"/>
          </a:xfrm>
        </p:spPr>
        <p:txBody>
          <a:bodyPr vert="horz" lIns="90488" tIns="44450" rIns="90488" bIns="44450" rtlCol="0">
            <a:normAutofit/>
          </a:bodyPr>
          <a:lstStyle/>
          <a:p>
            <a:pPr eaLnBrk="1" hangingPunct="1">
              <a:lnSpc>
                <a:spcPct val="90000"/>
              </a:lnSpc>
              <a:buSzPct val="60000"/>
              <a:defRPr/>
            </a:pPr>
            <a:r>
              <a:rPr lang="en-US" sz="3600">
                <a:solidFill>
                  <a:schemeClr val="accent2"/>
                </a:solidFill>
                <a:effectLst>
                  <a:outerShdw blurRad="38100" dist="38100" dir="2700000" algn="tl">
                    <a:srgbClr val="C0C0C0"/>
                  </a:outerShdw>
                </a:effectLst>
              </a:rPr>
              <a:t>A</a:t>
            </a:r>
            <a:r>
              <a:rPr lang="en-US">
                <a:solidFill>
                  <a:schemeClr val="accent2"/>
                </a:solidFill>
              </a:rPr>
              <a:t> tomicity: </a:t>
            </a:r>
            <a:r>
              <a:rPr lang="en-US"/>
              <a:t> All actions in the Xact happen, or none happen.</a:t>
            </a:r>
          </a:p>
          <a:p>
            <a:pPr eaLnBrk="1" hangingPunct="1">
              <a:lnSpc>
                <a:spcPct val="90000"/>
              </a:lnSpc>
              <a:buSzPct val="60000"/>
              <a:defRPr/>
            </a:pPr>
            <a:r>
              <a:rPr lang="en-US" sz="3600">
                <a:solidFill>
                  <a:schemeClr val="accent2"/>
                </a:solidFill>
                <a:effectLst>
                  <a:outerShdw blurRad="38100" dist="38100" dir="2700000" algn="tl">
                    <a:srgbClr val="C0C0C0"/>
                  </a:outerShdw>
                </a:effectLst>
              </a:rPr>
              <a:t>C</a:t>
            </a:r>
            <a:r>
              <a:rPr lang="en-US">
                <a:solidFill>
                  <a:schemeClr val="accent2"/>
                </a:solidFill>
              </a:rPr>
              <a:t> onsistency: </a:t>
            </a:r>
            <a:r>
              <a:rPr lang="en-US"/>
              <a:t> If each Xact is consistent, and the DB starts consistent, it ends up consistent.</a:t>
            </a:r>
          </a:p>
          <a:p>
            <a:pPr eaLnBrk="1" hangingPunct="1">
              <a:lnSpc>
                <a:spcPct val="90000"/>
              </a:lnSpc>
              <a:defRPr/>
            </a:pPr>
            <a:r>
              <a:rPr lang="en-US" sz="3600">
                <a:solidFill>
                  <a:schemeClr val="accent2"/>
                </a:solidFill>
                <a:effectLst>
                  <a:outerShdw blurRad="38100" dist="38100" dir="2700000" algn="tl">
                    <a:srgbClr val="C0C0C0"/>
                  </a:outerShdw>
                </a:effectLst>
              </a:rPr>
              <a:t>I</a:t>
            </a:r>
            <a:r>
              <a:rPr lang="en-US">
                <a:solidFill>
                  <a:schemeClr val="accent2"/>
                </a:solidFill>
              </a:rPr>
              <a:t> solation: </a:t>
            </a:r>
            <a:r>
              <a:rPr lang="en-US"/>
              <a:t> Execution of one Xact is isolated from that of other Xacts.</a:t>
            </a:r>
          </a:p>
          <a:p>
            <a:pPr eaLnBrk="1" hangingPunct="1">
              <a:lnSpc>
                <a:spcPct val="90000"/>
              </a:lnSpc>
              <a:buSzPct val="60000"/>
              <a:defRPr/>
            </a:pPr>
            <a:r>
              <a:rPr lang="en-US" sz="3600">
                <a:solidFill>
                  <a:schemeClr val="accent2"/>
                </a:solidFill>
                <a:effectLst>
                  <a:outerShdw blurRad="38100" dist="38100" dir="2700000" algn="tl">
                    <a:srgbClr val="C0C0C0"/>
                  </a:outerShdw>
                </a:effectLst>
              </a:rPr>
              <a:t>D </a:t>
            </a:r>
            <a:r>
              <a:rPr lang="en-US">
                <a:solidFill>
                  <a:schemeClr val="accent2"/>
                </a:solidFill>
              </a:rPr>
              <a:t>urability: </a:t>
            </a:r>
            <a:r>
              <a:rPr lang="en-US"/>
              <a:t> If a Xact commits, its effects persist.</a:t>
            </a:r>
          </a:p>
          <a:p>
            <a:pPr eaLnBrk="1" hangingPunct="1">
              <a:lnSpc>
                <a:spcPct val="90000"/>
              </a:lnSpc>
              <a:buFontTx/>
              <a:buNone/>
              <a:defRPr/>
            </a:pPr>
            <a:endParaRPr lang="en-US"/>
          </a:p>
        </p:txBody>
      </p:sp>
    </p:spTree>
    <p:extLst>
      <p:ext uri="{BB962C8B-B14F-4D97-AF65-F5344CB8AC3E}">
        <p14:creationId xmlns:p14="http://schemas.microsoft.com/office/powerpoint/2010/main" val="1801606956"/>
      </p:ext>
    </p:extLst>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433" y="172198"/>
            <a:ext cx="7233313" cy="4331325"/>
          </a:xfrm>
          <a:prstGeom prst="rect">
            <a:avLst/>
          </a:prstGeom>
        </p:spPr>
      </p:pic>
      <p:sp>
        <p:nvSpPr>
          <p:cNvPr id="5" name="Rectangle 4"/>
          <p:cNvSpPr>
            <a:spLocks noChangeArrowheads="1"/>
          </p:cNvSpPr>
          <p:nvPr/>
        </p:nvSpPr>
        <p:spPr bwMode="auto">
          <a:xfrm>
            <a:off x="2382719" y="5059573"/>
            <a:ext cx="68103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dirty="0">
                <a:solidFill>
                  <a:schemeClr val="accent2"/>
                </a:solidFill>
              </a:rPr>
              <a:t>CREATE  VIEW  </a:t>
            </a:r>
            <a:r>
              <a:rPr lang="en-US" altLang="en-US" dirty="0" err="1">
                <a:solidFill>
                  <a:schemeClr val="tx1"/>
                </a:solidFill>
              </a:rPr>
              <a:t>ActiveSailors</a:t>
            </a:r>
            <a:r>
              <a:rPr lang="en-US" altLang="en-US" dirty="0">
                <a:solidFill>
                  <a:schemeClr val="tx1"/>
                </a:solidFill>
              </a:rPr>
              <a:t> (name, age, day)</a:t>
            </a:r>
          </a:p>
          <a:p>
            <a:r>
              <a:rPr lang="en-US" altLang="en-US" dirty="0">
                <a:solidFill>
                  <a:schemeClr val="tx1"/>
                </a:solidFill>
              </a:rPr>
              <a:t>	</a:t>
            </a:r>
            <a:r>
              <a:rPr lang="en-US" altLang="en-US" sz="2000" dirty="0">
                <a:solidFill>
                  <a:schemeClr val="accent2"/>
                </a:solidFill>
              </a:rPr>
              <a:t>AS</a:t>
            </a:r>
            <a:r>
              <a:rPr lang="en-US" altLang="en-US" sz="2000" dirty="0">
                <a:solidFill>
                  <a:schemeClr val="tx1"/>
                </a:solidFill>
              </a:rPr>
              <a:t>  SELECT   </a:t>
            </a:r>
            <a:r>
              <a:rPr lang="en-US" altLang="en-US" dirty="0" err="1">
                <a:solidFill>
                  <a:schemeClr val="tx1"/>
                </a:solidFill>
              </a:rPr>
              <a:t>S.sname</a:t>
            </a:r>
            <a:r>
              <a:rPr lang="en-US" altLang="en-US" dirty="0">
                <a:solidFill>
                  <a:schemeClr val="tx1"/>
                </a:solidFill>
              </a:rPr>
              <a:t>, </a:t>
            </a:r>
            <a:r>
              <a:rPr lang="en-US" altLang="en-US" dirty="0" err="1">
                <a:solidFill>
                  <a:schemeClr val="tx1"/>
                </a:solidFill>
              </a:rPr>
              <a:t>S.age</a:t>
            </a:r>
            <a:r>
              <a:rPr lang="en-US" altLang="en-US" dirty="0">
                <a:solidFill>
                  <a:schemeClr val="tx1"/>
                </a:solidFill>
              </a:rPr>
              <a:t>, </a:t>
            </a:r>
            <a:r>
              <a:rPr lang="en-US" altLang="en-US" dirty="0" err="1">
                <a:solidFill>
                  <a:schemeClr val="tx1"/>
                </a:solidFill>
              </a:rPr>
              <a:t>R.day</a:t>
            </a:r>
            <a:r>
              <a:rPr lang="en-US" altLang="en-US" dirty="0">
                <a:solidFill>
                  <a:schemeClr val="tx1"/>
                </a:solidFill>
              </a:rPr>
              <a:t> </a:t>
            </a:r>
          </a:p>
          <a:p>
            <a:r>
              <a:rPr lang="en-US" altLang="en-US" dirty="0">
                <a:solidFill>
                  <a:schemeClr val="tx1"/>
                </a:solidFill>
              </a:rPr>
              <a:t>	</a:t>
            </a:r>
            <a:r>
              <a:rPr lang="en-US" altLang="en-US" sz="2000" dirty="0">
                <a:solidFill>
                  <a:schemeClr val="tx1"/>
                </a:solidFill>
              </a:rPr>
              <a:t>FROM</a:t>
            </a:r>
            <a:r>
              <a:rPr lang="en-US" altLang="en-US" dirty="0">
                <a:solidFill>
                  <a:schemeClr val="tx1"/>
                </a:solidFill>
              </a:rPr>
              <a:t>  Sailors S, Reserves R</a:t>
            </a:r>
          </a:p>
          <a:p>
            <a:r>
              <a:rPr lang="en-US" altLang="en-US" dirty="0">
                <a:solidFill>
                  <a:schemeClr val="tx1"/>
                </a:solidFill>
              </a:rPr>
              <a:t>	</a:t>
            </a:r>
            <a:r>
              <a:rPr lang="en-US" altLang="en-US" sz="2000" dirty="0">
                <a:solidFill>
                  <a:schemeClr val="tx1"/>
                </a:solidFill>
              </a:rPr>
              <a:t>WHERE</a:t>
            </a:r>
            <a:r>
              <a:rPr lang="en-US" altLang="en-US" dirty="0">
                <a:solidFill>
                  <a:schemeClr val="tx1"/>
                </a:solidFill>
              </a:rPr>
              <a:t>  S.name=</a:t>
            </a:r>
            <a:r>
              <a:rPr lang="en-US" altLang="en-US" dirty="0" err="1">
                <a:solidFill>
                  <a:schemeClr val="tx1"/>
                </a:solidFill>
              </a:rPr>
              <a:t>R.sname</a:t>
            </a:r>
            <a:r>
              <a:rPr lang="en-US" altLang="en-US" dirty="0">
                <a:solidFill>
                  <a:schemeClr val="tx1"/>
                </a:solidFill>
              </a:rPr>
              <a:t>  </a:t>
            </a:r>
            <a:r>
              <a:rPr lang="en-US" altLang="en-US" sz="2000" dirty="0">
                <a:solidFill>
                  <a:schemeClr val="tx1"/>
                </a:solidFill>
              </a:rPr>
              <a:t>AND</a:t>
            </a:r>
            <a:r>
              <a:rPr lang="en-US" altLang="en-US" dirty="0">
                <a:solidFill>
                  <a:schemeClr val="tx1"/>
                </a:solidFill>
              </a:rPr>
              <a:t>  </a:t>
            </a:r>
            <a:r>
              <a:rPr lang="en-US" altLang="en-US" dirty="0" err="1">
                <a:solidFill>
                  <a:schemeClr val="tx1"/>
                </a:solidFill>
              </a:rPr>
              <a:t>S.rating</a:t>
            </a:r>
            <a:r>
              <a:rPr lang="en-US" altLang="en-US" dirty="0">
                <a:solidFill>
                  <a:schemeClr val="tx1"/>
                </a:solidFill>
              </a:rPr>
              <a:t>&gt;6</a:t>
            </a:r>
          </a:p>
        </p:txBody>
      </p:sp>
    </p:spTree>
    <p:extLst>
      <p:ext uri="{BB962C8B-B14F-4D97-AF65-F5344CB8AC3E}">
        <p14:creationId xmlns:p14="http://schemas.microsoft.com/office/powerpoint/2010/main" val="41712040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zh-TW">
                <a:ea typeface="新細明體" pitchFamily="18" charset="-120"/>
              </a:rPr>
              <a:t>Role-Based Authorization</a:t>
            </a:r>
          </a:p>
        </p:txBody>
      </p:sp>
      <p:sp>
        <p:nvSpPr>
          <p:cNvPr id="19459" name="Rectangle 3"/>
          <p:cNvSpPr>
            <a:spLocks noGrp="1" noChangeArrowheads="1"/>
          </p:cNvSpPr>
          <p:nvPr>
            <p:ph type="body" idx="1"/>
          </p:nvPr>
        </p:nvSpPr>
        <p:spPr>
          <a:noFill/>
        </p:spPr>
        <p:txBody>
          <a:bodyPr/>
          <a:lstStyle/>
          <a:p>
            <a:pPr>
              <a:lnSpc>
                <a:spcPct val="90000"/>
              </a:lnSpc>
            </a:pPr>
            <a:r>
              <a:rPr lang="en-US" altLang="zh-TW">
                <a:ea typeface="新細明體" pitchFamily="18" charset="-120"/>
              </a:rPr>
              <a:t>In SQL-92, privileges are actually assigned to </a:t>
            </a:r>
            <a:r>
              <a:rPr lang="en-US" altLang="zh-TW">
                <a:solidFill>
                  <a:schemeClr val="accent2"/>
                </a:solidFill>
                <a:ea typeface="新細明體" pitchFamily="18" charset="-120"/>
              </a:rPr>
              <a:t>authorization ids</a:t>
            </a:r>
            <a:r>
              <a:rPr lang="en-US" altLang="zh-TW">
                <a:ea typeface="新細明體" pitchFamily="18" charset="-120"/>
              </a:rPr>
              <a:t>, which can denote a single user or a group of users.</a:t>
            </a:r>
          </a:p>
          <a:p>
            <a:pPr>
              <a:lnSpc>
                <a:spcPct val="90000"/>
              </a:lnSpc>
            </a:pPr>
            <a:r>
              <a:rPr lang="en-US" altLang="zh-TW">
                <a:ea typeface="新細明體" pitchFamily="18" charset="-120"/>
              </a:rPr>
              <a:t>In SQL:1999 (and in many current systems), privileges are assigned to </a:t>
            </a:r>
            <a:r>
              <a:rPr lang="en-US" altLang="zh-TW">
                <a:solidFill>
                  <a:schemeClr val="accent2"/>
                </a:solidFill>
                <a:ea typeface="新細明體" pitchFamily="18" charset="-120"/>
              </a:rPr>
              <a:t>roles</a:t>
            </a:r>
            <a:r>
              <a:rPr lang="en-US" altLang="zh-TW">
                <a:ea typeface="新細明體" pitchFamily="18" charset="-120"/>
              </a:rPr>
              <a:t>.</a:t>
            </a:r>
          </a:p>
          <a:p>
            <a:pPr lvl="1">
              <a:lnSpc>
                <a:spcPct val="90000"/>
              </a:lnSpc>
              <a:buSzPct val="75000"/>
            </a:pPr>
            <a:r>
              <a:rPr lang="en-US" altLang="zh-TW">
                <a:ea typeface="新細明體" pitchFamily="18" charset="-120"/>
              </a:rPr>
              <a:t>Roles can then be granted to users and to other roles.</a:t>
            </a:r>
          </a:p>
          <a:p>
            <a:pPr lvl="1">
              <a:lnSpc>
                <a:spcPct val="90000"/>
              </a:lnSpc>
              <a:buSzPct val="75000"/>
            </a:pPr>
            <a:r>
              <a:rPr lang="en-US" altLang="zh-TW">
                <a:ea typeface="新細明體" pitchFamily="18" charset="-120"/>
              </a:rPr>
              <a:t>Reflects how real organizations work.</a:t>
            </a:r>
          </a:p>
          <a:p>
            <a:pPr lvl="1">
              <a:lnSpc>
                <a:spcPct val="90000"/>
              </a:lnSpc>
              <a:buSzPct val="75000"/>
            </a:pPr>
            <a:r>
              <a:rPr lang="en-US" altLang="zh-TW">
                <a:ea typeface="新細明體" pitchFamily="18" charset="-120"/>
              </a:rPr>
              <a:t>Illustrates how standards often catch up with “de facto” standards embodied in popular systems.</a:t>
            </a:r>
          </a:p>
        </p:txBody>
      </p:sp>
    </p:spTree>
    <p:extLst>
      <p:ext uri="{BB962C8B-B14F-4D97-AF65-F5344CB8AC3E}">
        <p14:creationId xmlns:p14="http://schemas.microsoft.com/office/powerpoint/2010/main" val="3215648791"/>
      </p:ext>
    </p:extLst>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Introduction to DB Security</a:t>
            </a:r>
          </a:p>
        </p:txBody>
      </p:sp>
      <p:sp>
        <p:nvSpPr>
          <p:cNvPr id="21507" name="Rectangle 3"/>
          <p:cNvSpPr>
            <a:spLocks noGrp="1" noChangeArrowheads="1"/>
          </p:cNvSpPr>
          <p:nvPr>
            <p:ph type="body" idx="1"/>
          </p:nvPr>
        </p:nvSpPr>
        <p:spPr/>
        <p:txBody>
          <a:bodyPr>
            <a:normAutofit lnSpcReduction="10000"/>
          </a:bodyPr>
          <a:lstStyle/>
          <a:p>
            <a:r>
              <a:rPr lang="en-US" altLang="en-US">
                <a:solidFill>
                  <a:srgbClr val="FD0128"/>
                </a:solidFill>
              </a:rPr>
              <a:t>Secrecy: </a:t>
            </a:r>
            <a:r>
              <a:rPr lang="en-US" altLang="en-US">
                <a:solidFill>
                  <a:srgbClr val="005400"/>
                </a:solidFill>
              </a:rPr>
              <a:t>Users shouldn’t be able to see things they are not supposed to. </a:t>
            </a:r>
          </a:p>
          <a:p>
            <a:pPr lvl="1"/>
            <a:r>
              <a:rPr lang="en-US" altLang="en-US">
                <a:solidFill>
                  <a:srgbClr val="005400"/>
                </a:solidFill>
              </a:rPr>
              <a:t>E.g., A student can’t see other students’ grades.</a:t>
            </a:r>
          </a:p>
          <a:p>
            <a:endParaRPr lang="en-US" altLang="en-US">
              <a:solidFill>
                <a:srgbClr val="FD0128"/>
              </a:solidFill>
            </a:endParaRPr>
          </a:p>
          <a:p>
            <a:r>
              <a:rPr lang="en-US" altLang="en-US">
                <a:solidFill>
                  <a:srgbClr val="FD0128"/>
                </a:solidFill>
              </a:rPr>
              <a:t>Integrity: </a:t>
            </a:r>
            <a:r>
              <a:rPr lang="en-US" altLang="en-US">
                <a:solidFill>
                  <a:srgbClr val="005400"/>
                </a:solidFill>
              </a:rPr>
              <a:t>Users shouldn’t be able to modify things they are not supposed to. </a:t>
            </a:r>
          </a:p>
          <a:p>
            <a:pPr lvl="1"/>
            <a:r>
              <a:rPr lang="en-US" altLang="en-US">
                <a:solidFill>
                  <a:srgbClr val="005400"/>
                </a:solidFill>
              </a:rPr>
              <a:t>E.g., Only instructors can assign grades.</a:t>
            </a:r>
          </a:p>
          <a:p>
            <a:endParaRPr lang="en-US" altLang="en-US">
              <a:solidFill>
                <a:srgbClr val="FD0128"/>
              </a:solidFill>
            </a:endParaRPr>
          </a:p>
          <a:p>
            <a:r>
              <a:rPr lang="en-US" altLang="en-US">
                <a:solidFill>
                  <a:srgbClr val="FD0128"/>
                </a:solidFill>
              </a:rPr>
              <a:t>Availability: </a:t>
            </a:r>
            <a:r>
              <a:rPr lang="en-US" altLang="en-US">
                <a:solidFill>
                  <a:srgbClr val="005400"/>
                </a:solidFill>
              </a:rPr>
              <a:t>Users should be able to see and modify things they are allowed to.</a:t>
            </a:r>
            <a:endParaRPr lang="en-US" altLang="en-US"/>
          </a:p>
        </p:txBody>
      </p:sp>
    </p:spTree>
    <p:extLst>
      <p:ext uri="{BB962C8B-B14F-4D97-AF65-F5344CB8AC3E}">
        <p14:creationId xmlns:p14="http://schemas.microsoft.com/office/powerpoint/2010/main" val="36861877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Discretionary Access Control</a:t>
            </a:r>
          </a:p>
        </p:txBody>
      </p:sp>
      <p:sp>
        <p:nvSpPr>
          <p:cNvPr id="23555" name="Rectangle 3"/>
          <p:cNvSpPr>
            <a:spLocks noGrp="1" noChangeArrowheads="1"/>
          </p:cNvSpPr>
          <p:nvPr>
            <p:ph type="body" idx="1"/>
          </p:nvPr>
        </p:nvSpPr>
        <p:spPr/>
        <p:txBody>
          <a:bodyPr/>
          <a:lstStyle/>
          <a:p>
            <a:r>
              <a:rPr lang="en-US" altLang="en-US">
                <a:solidFill>
                  <a:srgbClr val="005400"/>
                </a:solidFill>
              </a:rPr>
              <a:t>Based on the concept of access rights or </a:t>
            </a:r>
            <a:r>
              <a:rPr lang="en-US" altLang="en-US">
                <a:solidFill>
                  <a:srgbClr val="FD0128"/>
                </a:solidFill>
              </a:rPr>
              <a:t>privileges </a:t>
            </a:r>
            <a:r>
              <a:rPr lang="en-US" altLang="en-US">
                <a:solidFill>
                  <a:srgbClr val="005400"/>
                </a:solidFill>
              </a:rPr>
              <a:t>for objects (tables and views), and mechanisms for giving users privileges (and revoking privileges).</a:t>
            </a:r>
          </a:p>
          <a:p>
            <a:endParaRPr lang="en-US" altLang="en-US">
              <a:solidFill>
                <a:srgbClr val="005400"/>
              </a:solidFill>
            </a:endParaRPr>
          </a:p>
          <a:p>
            <a:r>
              <a:rPr lang="en-US" altLang="en-US">
                <a:solidFill>
                  <a:srgbClr val="005400"/>
                </a:solidFill>
              </a:rPr>
              <a:t>Creator of a table or a view automatically gets all privileges on it.</a:t>
            </a:r>
          </a:p>
          <a:p>
            <a:endParaRPr lang="en-US" altLang="en-US">
              <a:solidFill>
                <a:srgbClr val="005400"/>
              </a:solidFill>
            </a:endParaRPr>
          </a:p>
          <a:p>
            <a:r>
              <a:rPr lang="en-US" altLang="en-US">
                <a:solidFill>
                  <a:srgbClr val="005400"/>
                </a:solidFill>
              </a:rPr>
              <a:t>DMBS keeps track of who subsequently gains and loses privileges.</a:t>
            </a:r>
            <a:endParaRPr lang="en-US" altLang="en-US"/>
          </a:p>
        </p:txBody>
      </p:sp>
    </p:spTree>
    <p:extLst>
      <p:ext uri="{BB962C8B-B14F-4D97-AF65-F5344CB8AC3E}">
        <p14:creationId xmlns:p14="http://schemas.microsoft.com/office/powerpoint/2010/main" val="28781694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GRANT Command</a:t>
            </a:r>
          </a:p>
        </p:txBody>
      </p:sp>
      <p:sp>
        <p:nvSpPr>
          <p:cNvPr id="24579" name="Rectangle 3"/>
          <p:cNvSpPr>
            <a:spLocks noGrp="1" noChangeArrowheads="1"/>
          </p:cNvSpPr>
          <p:nvPr>
            <p:ph type="body" idx="1"/>
          </p:nvPr>
        </p:nvSpPr>
        <p:spPr>
          <a:xfrm>
            <a:off x="1930400" y="1447800"/>
            <a:ext cx="8534400" cy="5410200"/>
          </a:xfrm>
        </p:spPr>
        <p:txBody>
          <a:bodyPr>
            <a:normAutofit lnSpcReduction="10000"/>
          </a:bodyPr>
          <a:lstStyle/>
          <a:p>
            <a:pPr algn="ctr">
              <a:buFontTx/>
              <a:buNone/>
            </a:pPr>
            <a:r>
              <a:rPr lang="en-US" altLang="en-US" sz="2000" b="1" dirty="0">
                <a:solidFill>
                  <a:srgbClr val="FD0128"/>
                </a:solidFill>
              </a:rPr>
              <a:t>GRANT </a:t>
            </a:r>
            <a:r>
              <a:rPr lang="en-US" altLang="en-US" sz="2000" b="1" dirty="0">
                <a:solidFill>
                  <a:srgbClr val="0993AA"/>
                </a:solidFill>
              </a:rPr>
              <a:t>privileges </a:t>
            </a:r>
            <a:r>
              <a:rPr lang="en-US" altLang="en-US" sz="2000" b="1" dirty="0">
                <a:solidFill>
                  <a:srgbClr val="FD0128"/>
                </a:solidFill>
              </a:rPr>
              <a:t>ON </a:t>
            </a:r>
            <a:r>
              <a:rPr lang="en-US" altLang="en-US" sz="2000" b="1" dirty="0">
                <a:solidFill>
                  <a:srgbClr val="005400"/>
                </a:solidFill>
              </a:rPr>
              <a:t>object </a:t>
            </a:r>
            <a:r>
              <a:rPr lang="en-US" altLang="en-US" sz="2000" b="1" dirty="0">
                <a:solidFill>
                  <a:srgbClr val="FD0128"/>
                </a:solidFill>
              </a:rPr>
              <a:t>TO </a:t>
            </a:r>
            <a:r>
              <a:rPr lang="en-US" altLang="en-US" sz="2000" b="1" dirty="0">
                <a:solidFill>
                  <a:srgbClr val="005400"/>
                </a:solidFill>
              </a:rPr>
              <a:t>users </a:t>
            </a:r>
            <a:r>
              <a:rPr lang="en-US" altLang="en-US" sz="2000" b="1" dirty="0">
                <a:solidFill>
                  <a:srgbClr val="FD0128"/>
                </a:solidFill>
              </a:rPr>
              <a:t>[WITH GRANT OPTION]</a:t>
            </a:r>
            <a:endParaRPr lang="en-US" altLang="en-US" sz="2000" b="1" dirty="0">
              <a:solidFill>
                <a:srgbClr val="000000"/>
              </a:solidFill>
            </a:endParaRPr>
          </a:p>
          <a:p>
            <a:endParaRPr lang="en-US" altLang="en-US" sz="2000" dirty="0"/>
          </a:p>
          <a:p>
            <a:r>
              <a:rPr lang="en-US" altLang="en-US" sz="2000" dirty="0">
                <a:solidFill>
                  <a:srgbClr val="005400"/>
                </a:solidFill>
              </a:rPr>
              <a:t>The following </a:t>
            </a:r>
            <a:r>
              <a:rPr lang="en-US" altLang="en-US" sz="2000" dirty="0">
                <a:solidFill>
                  <a:srgbClr val="0993AA"/>
                </a:solidFill>
              </a:rPr>
              <a:t>privileges </a:t>
            </a:r>
            <a:r>
              <a:rPr lang="en-US" altLang="en-US" sz="2000" dirty="0">
                <a:solidFill>
                  <a:srgbClr val="005400"/>
                </a:solidFill>
              </a:rPr>
              <a:t>can be specified:</a:t>
            </a:r>
          </a:p>
          <a:p>
            <a:pPr lvl="1"/>
            <a:r>
              <a:rPr lang="en-US" altLang="en-US" sz="2000" b="1" dirty="0">
                <a:solidFill>
                  <a:srgbClr val="FF0000"/>
                </a:solidFill>
              </a:rPr>
              <a:t>SELECT</a:t>
            </a:r>
            <a:r>
              <a:rPr lang="en-US" altLang="en-US" sz="2000" dirty="0">
                <a:solidFill>
                  <a:srgbClr val="005400"/>
                </a:solidFill>
              </a:rPr>
              <a:t> Can read all columns </a:t>
            </a:r>
          </a:p>
          <a:p>
            <a:pPr lvl="2">
              <a:buFontTx/>
              <a:buNone/>
            </a:pPr>
            <a:r>
              <a:rPr lang="en-US" altLang="en-US" sz="1800" dirty="0">
                <a:solidFill>
                  <a:srgbClr val="005400"/>
                </a:solidFill>
              </a:rPr>
              <a:t>including those added later via ALTER TABLE command</a:t>
            </a:r>
          </a:p>
          <a:p>
            <a:pPr lvl="1"/>
            <a:r>
              <a:rPr lang="en-US" altLang="en-US" sz="2000" b="1" dirty="0">
                <a:solidFill>
                  <a:srgbClr val="FF0000"/>
                </a:solidFill>
              </a:rPr>
              <a:t>INSERT(column-name)</a:t>
            </a:r>
            <a:r>
              <a:rPr lang="en-US" altLang="en-US" sz="2000" dirty="0">
                <a:solidFill>
                  <a:srgbClr val="005400"/>
                </a:solidFill>
              </a:rPr>
              <a:t> Can insert tuples with </a:t>
            </a:r>
            <a:r>
              <a:rPr lang="en-US" altLang="en-US" sz="2000" b="1" dirty="0">
                <a:solidFill>
                  <a:srgbClr val="005400"/>
                </a:solidFill>
              </a:rPr>
              <a:t>non-null</a:t>
            </a:r>
            <a:r>
              <a:rPr lang="en-US" altLang="en-US" sz="2000" dirty="0">
                <a:solidFill>
                  <a:srgbClr val="005400"/>
                </a:solidFill>
              </a:rPr>
              <a:t> or </a:t>
            </a:r>
            <a:r>
              <a:rPr lang="en-US" altLang="en-US" sz="2000" b="1" dirty="0" err="1">
                <a:solidFill>
                  <a:srgbClr val="005400"/>
                </a:solidFill>
              </a:rPr>
              <a:t>nondefault</a:t>
            </a:r>
            <a:r>
              <a:rPr lang="en-US" altLang="en-US" sz="2000" dirty="0">
                <a:solidFill>
                  <a:srgbClr val="005400"/>
                </a:solidFill>
              </a:rPr>
              <a:t> values in this column.</a:t>
            </a:r>
          </a:p>
          <a:p>
            <a:pPr lvl="1"/>
            <a:r>
              <a:rPr lang="en-US" altLang="en-US" sz="2000" b="1" dirty="0">
                <a:solidFill>
                  <a:srgbClr val="FF0000"/>
                </a:solidFill>
              </a:rPr>
              <a:t>INSERT</a:t>
            </a:r>
            <a:r>
              <a:rPr lang="en-US" altLang="en-US" sz="2000" dirty="0">
                <a:solidFill>
                  <a:srgbClr val="005400"/>
                </a:solidFill>
              </a:rPr>
              <a:t> means same right with respect to all columns.</a:t>
            </a:r>
          </a:p>
          <a:p>
            <a:pPr lvl="1"/>
            <a:r>
              <a:rPr lang="en-US" altLang="en-US" sz="2000" b="1" dirty="0">
                <a:solidFill>
                  <a:srgbClr val="FF0000"/>
                </a:solidFill>
              </a:rPr>
              <a:t>DELETE</a:t>
            </a:r>
            <a:r>
              <a:rPr lang="en-US" altLang="en-US" sz="2000" dirty="0">
                <a:solidFill>
                  <a:srgbClr val="005400"/>
                </a:solidFill>
              </a:rPr>
              <a:t> Can delete tuples.</a:t>
            </a:r>
          </a:p>
          <a:p>
            <a:pPr lvl="1"/>
            <a:r>
              <a:rPr lang="en-US" altLang="en-US" sz="2000" b="1" dirty="0">
                <a:solidFill>
                  <a:srgbClr val="FF0000"/>
                </a:solidFill>
              </a:rPr>
              <a:t>REFERENCES</a:t>
            </a:r>
            <a:r>
              <a:rPr lang="en-US" altLang="en-US" sz="2000" b="1" dirty="0">
                <a:solidFill>
                  <a:srgbClr val="005400"/>
                </a:solidFill>
              </a:rPr>
              <a:t> </a:t>
            </a:r>
            <a:r>
              <a:rPr lang="en-US" altLang="en-US" sz="2000" b="1" dirty="0">
                <a:solidFill>
                  <a:srgbClr val="FF0000"/>
                </a:solidFill>
              </a:rPr>
              <a:t>(column-name)</a:t>
            </a:r>
            <a:r>
              <a:rPr lang="en-US" altLang="en-US" sz="2000" dirty="0">
                <a:solidFill>
                  <a:srgbClr val="005400"/>
                </a:solidFill>
              </a:rPr>
              <a:t> Can define foreign keys (in other tables) that refer to this column.</a:t>
            </a:r>
          </a:p>
          <a:p>
            <a:endParaRPr lang="en-US" altLang="en-US" sz="2200" dirty="0">
              <a:solidFill>
                <a:srgbClr val="005400"/>
              </a:solidFill>
            </a:endParaRPr>
          </a:p>
          <a:p>
            <a:r>
              <a:rPr lang="en-US" altLang="en-US" dirty="0"/>
              <a:t>If you want the recipient(s) to be able to pass the privilege(s) to others add:</a:t>
            </a:r>
          </a:p>
          <a:p>
            <a:pPr>
              <a:buFontTx/>
              <a:buNone/>
            </a:pPr>
            <a:r>
              <a:rPr lang="en-US" altLang="en-US" dirty="0"/>
              <a:t>		</a:t>
            </a:r>
            <a:r>
              <a:rPr lang="en-US" altLang="en-US" dirty="0">
                <a:solidFill>
                  <a:srgbClr val="FF0000"/>
                </a:solidFill>
              </a:rPr>
              <a:t>WITH GRANT OPTION</a:t>
            </a:r>
          </a:p>
        </p:txBody>
      </p:sp>
    </p:spTree>
    <p:extLst>
      <p:ext uri="{BB962C8B-B14F-4D97-AF65-F5344CB8AC3E}">
        <p14:creationId xmlns:p14="http://schemas.microsoft.com/office/powerpoint/2010/main" val="17641899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133600" y="152400"/>
            <a:ext cx="7772400" cy="533400"/>
          </a:xfrm>
        </p:spPr>
        <p:txBody>
          <a:bodyPr>
            <a:normAutofit fontScale="90000"/>
          </a:bodyPr>
          <a:lstStyle/>
          <a:p>
            <a:r>
              <a:rPr lang="en-US" altLang="en-US"/>
              <a:t>Grant Examples I</a:t>
            </a:r>
          </a:p>
        </p:txBody>
      </p:sp>
      <p:sp>
        <p:nvSpPr>
          <p:cNvPr id="3075" name="Rectangle 3"/>
          <p:cNvSpPr>
            <a:spLocks noGrp="1" noChangeArrowheads="1"/>
          </p:cNvSpPr>
          <p:nvPr>
            <p:ph type="body" idx="1"/>
          </p:nvPr>
        </p:nvSpPr>
        <p:spPr>
          <a:xfrm>
            <a:off x="1752600" y="914400"/>
            <a:ext cx="8915400" cy="5562600"/>
          </a:xfrm>
        </p:spPr>
        <p:txBody>
          <a:bodyPr/>
          <a:lstStyle/>
          <a:p>
            <a:r>
              <a:rPr lang="en-US" altLang="en-US"/>
              <a:t>Suppose </a:t>
            </a:r>
            <a:r>
              <a:rPr lang="en-US" altLang="en-US" b="1"/>
              <a:t>Joe</a:t>
            </a:r>
            <a:r>
              <a:rPr lang="en-US" altLang="en-US"/>
              <a:t> has created the tables </a:t>
            </a:r>
          </a:p>
          <a:p>
            <a:pPr lvl="1"/>
            <a:r>
              <a:rPr lang="en-US" altLang="en-US" b="1"/>
              <a:t>Sailors(</a:t>
            </a:r>
            <a:r>
              <a:rPr lang="en-US" altLang="en-US" i="1" u="sng"/>
              <a:t>sid</a:t>
            </a:r>
            <a:r>
              <a:rPr lang="en-US" altLang="en-US" i="1"/>
              <a:t>, sname, rating, age</a:t>
            </a:r>
            <a:r>
              <a:rPr lang="en-US" altLang="en-US" b="1"/>
              <a:t>) </a:t>
            </a:r>
          </a:p>
          <a:p>
            <a:pPr lvl="1"/>
            <a:r>
              <a:rPr lang="en-US" altLang="en-US" b="1"/>
              <a:t>Boats(</a:t>
            </a:r>
            <a:r>
              <a:rPr lang="en-US" altLang="en-US" i="1" u="sng"/>
              <a:t>bid</a:t>
            </a:r>
            <a:r>
              <a:rPr lang="en-US" altLang="en-US" i="1"/>
              <a:t>, bname, color</a:t>
            </a:r>
            <a:r>
              <a:rPr lang="en-US" altLang="en-US" b="1"/>
              <a:t>)</a:t>
            </a:r>
            <a:r>
              <a:rPr lang="en-US" altLang="en-US"/>
              <a:t> </a:t>
            </a:r>
          </a:p>
          <a:p>
            <a:pPr lvl="1"/>
            <a:r>
              <a:rPr lang="en-US" altLang="en-US" b="1"/>
              <a:t>Reserves(</a:t>
            </a:r>
            <a:r>
              <a:rPr lang="en-US" altLang="en-US" i="1" u="sng"/>
              <a:t>sid, bid, day</a:t>
            </a:r>
            <a:r>
              <a:rPr lang="en-US" altLang="en-US" b="1"/>
              <a:t>)</a:t>
            </a:r>
            <a:endParaRPr lang="en-US" altLang="en-US"/>
          </a:p>
          <a:p>
            <a:pPr lvl="1"/>
            <a:endParaRPr lang="en-US" altLang="en-US"/>
          </a:p>
          <a:p>
            <a:r>
              <a:rPr lang="en-US" altLang="en-US" b="1"/>
              <a:t>Joe</a:t>
            </a:r>
            <a:r>
              <a:rPr lang="en-US" altLang="en-US"/>
              <a:t> now executes the following:</a:t>
            </a:r>
          </a:p>
          <a:p>
            <a:pPr>
              <a:buFontTx/>
              <a:buNone/>
            </a:pPr>
            <a:r>
              <a:rPr lang="en-US" altLang="en-US" sz="1600" b="1">
                <a:solidFill>
                  <a:srgbClr val="000000"/>
                </a:solidFill>
                <a:latin typeface="Courier New" panose="02070309020205020404" pitchFamily="49" charset="0"/>
              </a:rPr>
              <a:t>	</a:t>
            </a:r>
          </a:p>
          <a:p>
            <a:pPr>
              <a:buFontTx/>
              <a:buNone/>
            </a:pPr>
            <a:r>
              <a:rPr lang="en-US" altLang="en-US" sz="1600" b="1">
                <a:solidFill>
                  <a:srgbClr val="000000"/>
                </a:solidFill>
                <a:latin typeface="Courier New" panose="02070309020205020404" pitchFamily="49" charset="0"/>
              </a:rPr>
              <a:t>	</a:t>
            </a:r>
            <a:r>
              <a:rPr lang="en-US" altLang="en-US" sz="1800" b="1">
                <a:solidFill>
                  <a:srgbClr val="FF0000"/>
                </a:solidFill>
                <a:latin typeface="Courier New" panose="02070309020205020404" pitchFamily="49" charset="0"/>
              </a:rPr>
              <a:t>GRANT INSERT, DELETE ON Reserves TO Yuppy WITH GRANT OPTION;</a:t>
            </a:r>
          </a:p>
          <a:p>
            <a:endParaRPr lang="en-US" altLang="en-US"/>
          </a:p>
          <a:p>
            <a:r>
              <a:rPr lang="en-US" altLang="en-US"/>
              <a:t>Yuppy can now insert or delete </a:t>
            </a:r>
            <a:r>
              <a:rPr lang="en-US" altLang="en-US" b="1"/>
              <a:t>Reserves</a:t>
            </a:r>
            <a:r>
              <a:rPr lang="en-US" altLang="en-US"/>
              <a:t> rows and authorize someone else to do the same.</a:t>
            </a:r>
          </a:p>
        </p:txBody>
      </p:sp>
    </p:spTree>
    <p:extLst>
      <p:ext uri="{BB962C8B-B14F-4D97-AF65-F5344CB8AC3E}">
        <p14:creationId xmlns:p14="http://schemas.microsoft.com/office/powerpoint/2010/main" val="27340131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33600" y="76200"/>
            <a:ext cx="7772400" cy="762000"/>
          </a:xfrm>
        </p:spPr>
        <p:txBody>
          <a:bodyPr/>
          <a:lstStyle/>
          <a:p>
            <a:r>
              <a:rPr lang="en-US" altLang="en-US"/>
              <a:t>Grant Examples II</a:t>
            </a:r>
          </a:p>
        </p:txBody>
      </p:sp>
      <p:sp>
        <p:nvSpPr>
          <p:cNvPr id="4099" name="Rectangle 3"/>
          <p:cNvSpPr>
            <a:spLocks noGrp="1" noChangeArrowheads="1"/>
          </p:cNvSpPr>
          <p:nvPr>
            <p:ph type="body" idx="1"/>
          </p:nvPr>
        </p:nvSpPr>
        <p:spPr>
          <a:xfrm>
            <a:off x="1905000" y="838200"/>
            <a:ext cx="8534400" cy="5486400"/>
          </a:xfrm>
        </p:spPr>
        <p:txBody>
          <a:bodyPr/>
          <a:lstStyle/>
          <a:p>
            <a:pPr>
              <a:lnSpc>
                <a:spcPct val="90000"/>
              </a:lnSpc>
            </a:pPr>
            <a:r>
              <a:rPr lang="en-US" altLang="en-US" sz="2000" b="1"/>
              <a:t>Joe</a:t>
            </a:r>
            <a:r>
              <a:rPr lang="en-US" altLang="en-US" sz="2000"/>
              <a:t> further executes:</a:t>
            </a:r>
          </a:p>
          <a:p>
            <a:pPr>
              <a:lnSpc>
                <a:spcPct val="90000"/>
              </a:lnSpc>
              <a:buFontTx/>
              <a:buNone/>
            </a:pPr>
            <a:r>
              <a:rPr lang="en-US" altLang="en-US" sz="1800" b="1">
                <a:solidFill>
                  <a:srgbClr val="000000"/>
                </a:solidFill>
                <a:latin typeface="Courier New" panose="02070309020205020404" pitchFamily="49" charset="0"/>
              </a:rPr>
              <a:t>	</a:t>
            </a:r>
            <a:r>
              <a:rPr lang="en-US" altLang="en-US" sz="1800" b="1">
                <a:solidFill>
                  <a:srgbClr val="FF0000"/>
                </a:solidFill>
                <a:latin typeface="Courier New" panose="02070309020205020404" pitchFamily="49" charset="0"/>
              </a:rPr>
              <a:t>GRANT SELECT ON Reserves TO Michael;</a:t>
            </a:r>
          </a:p>
          <a:p>
            <a:pPr>
              <a:lnSpc>
                <a:spcPct val="90000"/>
              </a:lnSpc>
              <a:buFontTx/>
              <a:buNone/>
            </a:pPr>
            <a:r>
              <a:rPr lang="en-US" altLang="en-US" sz="1800" b="1">
                <a:solidFill>
                  <a:srgbClr val="FF0000"/>
                </a:solidFill>
                <a:latin typeface="Courier New" panose="02070309020205020404" pitchFamily="49" charset="0"/>
              </a:rPr>
              <a:t>	GRANT SELECT ON Sailors TO Michael WITH GRANT OPTION;</a:t>
            </a:r>
            <a:endParaRPr lang="en-US" altLang="en-US" sz="2000"/>
          </a:p>
          <a:p>
            <a:pPr>
              <a:lnSpc>
                <a:spcPct val="90000"/>
              </a:lnSpc>
            </a:pPr>
            <a:r>
              <a:rPr lang="en-US" altLang="en-US" sz="2000"/>
              <a:t>Michael can now execute SELECT queries on </a:t>
            </a:r>
            <a:r>
              <a:rPr lang="en-US" altLang="en-US" sz="2000" b="1"/>
              <a:t>Sailors</a:t>
            </a:r>
            <a:r>
              <a:rPr lang="en-US" altLang="en-US" sz="2000"/>
              <a:t> and </a:t>
            </a:r>
            <a:r>
              <a:rPr lang="en-US" altLang="en-US" sz="2000" b="1"/>
              <a:t>Reserves</a:t>
            </a:r>
            <a:r>
              <a:rPr lang="en-US" altLang="en-US" sz="2000"/>
              <a:t>, and he can pass this privilege to others for </a:t>
            </a:r>
            <a:r>
              <a:rPr lang="en-US" altLang="en-US" sz="2000" b="1"/>
              <a:t>Sailors</a:t>
            </a:r>
            <a:r>
              <a:rPr lang="en-US" altLang="en-US" sz="2000"/>
              <a:t> but not for </a:t>
            </a:r>
            <a:r>
              <a:rPr lang="en-US" altLang="en-US" sz="2000" b="1"/>
              <a:t>Reserves</a:t>
            </a:r>
            <a:r>
              <a:rPr lang="en-US" altLang="en-US" sz="2000"/>
              <a:t>. </a:t>
            </a:r>
          </a:p>
          <a:p>
            <a:pPr>
              <a:lnSpc>
                <a:spcPct val="90000"/>
              </a:lnSpc>
            </a:pPr>
            <a:r>
              <a:rPr lang="en-US" altLang="en-US" sz="2000"/>
              <a:t>With the SELECT privilege, </a:t>
            </a:r>
            <a:r>
              <a:rPr lang="en-US" altLang="en-US" sz="2000" b="1"/>
              <a:t>Michael</a:t>
            </a:r>
            <a:r>
              <a:rPr lang="en-US" altLang="en-US" sz="2000"/>
              <a:t> can create a view that accesses the </a:t>
            </a:r>
            <a:r>
              <a:rPr lang="en-US" altLang="en-US" sz="2000" b="1"/>
              <a:t>Sailors</a:t>
            </a:r>
            <a:r>
              <a:rPr lang="en-US" altLang="en-US" sz="2000"/>
              <a:t> and </a:t>
            </a:r>
            <a:r>
              <a:rPr lang="en-US" altLang="en-US" sz="2000" b="1"/>
              <a:t>Reserves</a:t>
            </a:r>
            <a:r>
              <a:rPr lang="en-US" altLang="en-US" sz="2000"/>
              <a:t> tables, for example, the </a:t>
            </a:r>
            <a:r>
              <a:rPr lang="en-US" altLang="en-US" sz="2000" b="1"/>
              <a:t>ActiveSailors</a:t>
            </a:r>
            <a:r>
              <a:rPr lang="en-US" altLang="en-US" sz="2000"/>
              <a:t> view: </a:t>
            </a:r>
            <a:endParaRPr lang="en-US" altLang="en-US" sz="3000"/>
          </a:p>
          <a:p>
            <a:pPr lvl="1">
              <a:lnSpc>
                <a:spcPct val="90000"/>
              </a:lnSpc>
              <a:buFontTx/>
              <a:buNone/>
            </a:pPr>
            <a:r>
              <a:rPr lang="en-US" altLang="en-US" sz="1800" b="1">
                <a:solidFill>
                  <a:srgbClr val="FF0000"/>
                </a:solidFill>
                <a:latin typeface="Courier New" panose="02070309020205020404" pitchFamily="49" charset="0"/>
              </a:rPr>
              <a:t>	CREATE VIEW ActiveSailors (name, age, day) AS</a:t>
            </a:r>
          </a:p>
          <a:p>
            <a:pPr lvl="1">
              <a:lnSpc>
                <a:spcPct val="90000"/>
              </a:lnSpc>
              <a:buFontTx/>
              <a:buNone/>
            </a:pPr>
            <a:r>
              <a:rPr lang="en-US" altLang="en-US" sz="1800" b="1">
                <a:solidFill>
                  <a:srgbClr val="FF0000"/>
                </a:solidFill>
                <a:latin typeface="Courier New" panose="02070309020205020404" pitchFamily="49" charset="0"/>
              </a:rPr>
              <a:t>		SELECT S.sname, S.age, R.day</a:t>
            </a:r>
          </a:p>
          <a:p>
            <a:pPr lvl="1">
              <a:lnSpc>
                <a:spcPct val="90000"/>
              </a:lnSpc>
              <a:buFontTx/>
              <a:buNone/>
            </a:pPr>
            <a:r>
              <a:rPr lang="en-US" altLang="en-US" sz="1800" b="1">
                <a:solidFill>
                  <a:srgbClr val="FF0000"/>
                </a:solidFill>
                <a:latin typeface="Courier New" panose="02070309020205020404" pitchFamily="49" charset="0"/>
              </a:rPr>
              <a:t>		FROM   Sailors S, Reserves R</a:t>
            </a:r>
          </a:p>
          <a:p>
            <a:pPr lvl="1">
              <a:lnSpc>
                <a:spcPct val="90000"/>
              </a:lnSpc>
              <a:buFontTx/>
              <a:buNone/>
            </a:pPr>
            <a:r>
              <a:rPr lang="en-US" altLang="en-US" sz="1800" b="1">
                <a:solidFill>
                  <a:srgbClr val="FF0000"/>
                </a:solidFill>
                <a:latin typeface="Courier New" panose="02070309020205020404" pitchFamily="49" charset="0"/>
              </a:rPr>
              <a:t>		WHERE  S.sid = R.sid AND S.rating &gt; 6;</a:t>
            </a:r>
            <a:endParaRPr lang="en-US" altLang="en-US" sz="1800" b="1">
              <a:solidFill>
                <a:srgbClr val="000000"/>
              </a:solidFill>
              <a:latin typeface="Courier New" panose="02070309020205020404" pitchFamily="49" charset="0"/>
            </a:endParaRPr>
          </a:p>
          <a:p>
            <a:pPr>
              <a:lnSpc>
                <a:spcPct val="90000"/>
              </a:lnSpc>
            </a:pPr>
            <a:r>
              <a:rPr lang="en-US" altLang="en-US" sz="2000"/>
              <a:t>However, Michael cannot grant SELECT on </a:t>
            </a:r>
            <a:r>
              <a:rPr lang="en-US" altLang="en-US" sz="2000" b="1"/>
              <a:t>ActiveSailors</a:t>
            </a:r>
            <a:r>
              <a:rPr lang="en-US" altLang="en-US" sz="2000"/>
              <a:t> to others. </a:t>
            </a:r>
            <a:r>
              <a:rPr lang="en-US" altLang="en-US" sz="2000">
                <a:solidFill>
                  <a:schemeClr val="accent2"/>
                </a:solidFill>
              </a:rPr>
              <a:t>Why?</a:t>
            </a:r>
          </a:p>
          <a:p>
            <a:pPr>
              <a:lnSpc>
                <a:spcPct val="90000"/>
              </a:lnSpc>
            </a:pPr>
            <a:r>
              <a:rPr lang="en-US" altLang="en-US" sz="2000"/>
              <a:t>A user who creates a view has precisely those privileges on the view that he has on </a:t>
            </a:r>
            <a:r>
              <a:rPr lang="en-US" altLang="en-US" sz="2000" i="1"/>
              <a:t>every </a:t>
            </a:r>
            <a:r>
              <a:rPr lang="en-US" altLang="en-US" sz="2000"/>
              <a:t>one of the views or base tables used to define the view. </a:t>
            </a:r>
          </a:p>
          <a:p>
            <a:pPr lvl="1">
              <a:lnSpc>
                <a:spcPct val="90000"/>
              </a:lnSpc>
            </a:pPr>
            <a:r>
              <a:rPr lang="en-US" altLang="en-US" sz="1800"/>
              <a:t>Since Michael doesn't have a privilege to grant SELECT on </a:t>
            </a:r>
            <a:r>
              <a:rPr lang="en-US" altLang="en-US" sz="1800" b="1"/>
              <a:t>Reserves</a:t>
            </a:r>
            <a:r>
              <a:rPr lang="en-US" altLang="en-US" sz="1800"/>
              <a:t> he can't grant SELECT on </a:t>
            </a:r>
            <a:r>
              <a:rPr lang="en-US" altLang="en-US" sz="1800" b="1"/>
              <a:t>ActiveSailors</a:t>
            </a:r>
            <a:r>
              <a:rPr lang="en-US" altLang="en-US" sz="1800"/>
              <a:t>.</a:t>
            </a:r>
            <a:r>
              <a:rPr lang="en-US" altLang="en-US"/>
              <a:t> </a:t>
            </a:r>
          </a:p>
        </p:txBody>
      </p:sp>
    </p:spTree>
    <p:extLst>
      <p:ext uri="{BB962C8B-B14F-4D97-AF65-F5344CB8AC3E}">
        <p14:creationId xmlns:p14="http://schemas.microsoft.com/office/powerpoint/2010/main" val="1392311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p:cTn id="7" dur="500" fill="hold"/>
                                        <p:tgtEl>
                                          <p:spTgt spid="40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09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p:cTn id="13" dur="500" fill="hold"/>
                                        <p:tgtEl>
                                          <p:spTgt spid="409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09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p:cTn id="19" dur="500" fill="hold"/>
                                        <p:tgtEl>
                                          <p:spTgt spid="409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09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p:cTn id="25" dur="500" fill="hold"/>
                                        <p:tgtEl>
                                          <p:spTgt spid="409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09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anim calcmode="lin" valueType="num">
                                      <p:cBhvr>
                                        <p:cTn id="31" dur="500" fill="hold"/>
                                        <p:tgtEl>
                                          <p:spTgt spid="409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099">
                                            <p:txEl>
                                              <p:pRg st="4" end="4"/>
                                            </p:txEl>
                                          </p:spTgt>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099">
                                            <p:txEl>
                                              <p:pRg st="5" end="5"/>
                                            </p:txEl>
                                          </p:spTgt>
                                        </p:tgtEl>
                                        <p:attrNameLst>
                                          <p:attrName>style.visibility</p:attrName>
                                        </p:attrNameLst>
                                      </p:cBhvr>
                                      <p:to>
                                        <p:strVal val="visible"/>
                                      </p:to>
                                    </p:set>
                                    <p:anim calcmode="lin" valueType="num">
                                      <p:cBhvr>
                                        <p:cTn id="35" dur="500" fill="hold"/>
                                        <p:tgtEl>
                                          <p:spTgt spid="4099">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4099">
                                            <p:txEl>
                                              <p:pRg st="5" end="5"/>
                                            </p:txEl>
                                          </p:spTgt>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4099">
                                            <p:txEl>
                                              <p:pRg st="6" end="6"/>
                                            </p:txEl>
                                          </p:spTgt>
                                        </p:tgtEl>
                                        <p:attrNameLst>
                                          <p:attrName>style.visibility</p:attrName>
                                        </p:attrNameLst>
                                      </p:cBhvr>
                                      <p:to>
                                        <p:strVal val="visible"/>
                                      </p:to>
                                    </p:set>
                                    <p:anim calcmode="lin" valueType="num">
                                      <p:cBhvr>
                                        <p:cTn id="39" dur="500" fill="hold"/>
                                        <p:tgtEl>
                                          <p:spTgt spid="4099">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4099">
                                            <p:txEl>
                                              <p:pRg st="6" end="6"/>
                                            </p:txEl>
                                          </p:spTgt>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4099">
                                            <p:txEl>
                                              <p:pRg st="7" end="7"/>
                                            </p:txEl>
                                          </p:spTgt>
                                        </p:tgtEl>
                                        <p:attrNameLst>
                                          <p:attrName>style.visibility</p:attrName>
                                        </p:attrNameLst>
                                      </p:cBhvr>
                                      <p:to>
                                        <p:strVal val="visible"/>
                                      </p:to>
                                    </p:set>
                                    <p:anim calcmode="lin" valueType="num">
                                      <p:cBhvr>
                                        <p:cTn id="43" dur="500" fill="hold"/>
                                        <p:tgtEl>
                                          <p:spTgt spid="4099">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4099">
                                            <p:txEl>
                                              <p:pRg st="7" end="7"/>
                                            </p:txEl>
                                          </p:spTgt>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 calcmode="lin" valueType="num">
                                      <p:cBhvr>
                                        <p:cTn id="47" dur="500" fill="hold"/>
                                        <p:tgtEl>
                                          <p:spTgt spid="4099">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4099">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4099">
                                            <p:txEl>
                                              <p:pRg st="9" end="9"/>
                                            </p:txEl>
                                          </p:spTgt>
                                        </p:tgtEl>
                                        <p:attrNameLst>
                                          <p:attrName>style.visibility</p:attrName>
                                        </p:attrNameLst>
                                      </p:cBhvr>
                                      <p:to>
                                        <p:strVal val="visible"/>
                                      </p:to>
                                    </p:set>
                                    <p:anim calcmode="lin" valueType="num">
                                      <p:cBhvr>
                                        <p:cTn id="53" dur="500" fill="hold"/>
                                        <p:tgtEl>
                                          <p:spTgt spid="4099">
                                            <p:txEl>
                                              <p:pRg st="9" end="9"/>
                                            </p:txEl>
                                          </p:spTgt>
                                        </p:tgtEl>
                                        <p:attrNameLst>
                                          <p:attrName>ppt_w</p:attrName>
                                        </p:attrNameLst>
                                      </p:cBhvr>
                                      <p:tavLst>
                                        <p:tav tm="0">
                                          <p:val>
                                            <p:fltVal val="0"/>
                                          </p:val>
                                        </p:tav>
                                        <p:tav tm="100000">
                                          <p:val>
                                            <p:strVal val="#ppt_w"/>
                                          </p:val>
                                        </p:tav>
                                      </p:tavLst>
                                    </p:anim>
                                    <p:anim calcmode="lin" valueType="num">
                                      <p:cBhvr>
                                        <p:cTn id="54" dur="500" fill="hold"/>
                                        <p:tgtEl>
                                          <p:spTgt spid="4099">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4099">
                                            <p:txEl>
                                              <p:pRg st="10" end="10"/>
                                            </p:txEl>
                                          </p:spTgt>
                                        </p:tgtEl>
                                        <p:attrNameLst>
                                          <p:attrName>style.visibility</p:attrName>
                                        </p:attrNameLst>
                                      </p:cBhvr>
                                      <p:to>
                                        <p:strVal val="visible"/>
                                      </p:to>
                                    </p:set>
                                    <p:anim calcmode="lin" valueType="num">
                                      <p:cBhvr>
                                        <p:cTn id="59" dur="500" fill="hold"/>
                                        <p:tgtEl>
                                          <p:spTgt spid="4099">
                                            <p:txEl>
                                              <p:pRg st="10" end="10"/>
                                            </p:txEl>
                                          </p:spTgt>
                                        </p:tgtEl>
                                        <p:attrNameLst>
                                          <p:attrName>ppt_w</p:attrName>
                                        </p:attrNameLst>
                                      </p:cBhvr>
                                      <p:tavLst>
                                        <p:tav tm="0">
                                          <p:val>
                                            <p:fltVal val="0"/>
                                          </p:val>
                                        </p:tav>
                                        <p:tav tm="100000">
                                          <p:val>
                                            <p:strVal val="#ppt_w"/>
                                          </p:val>
                                        </p:tav>
                                      </p:tavLst>
                                    </p:anim>
                                    <p:anim calcmode="lin" valueType="num">
                                      <p:cBhvr>
                                        <p:cTn id="60" dur="500" fill="hold"/>
                                        <p:tgtEl>
                                          <p:spTgt spid="4099">
                                            <p:txEl>
                                              <p:pRg st="10" end="10"/>
                                            </p:txEl>
                                          </p:spTgt>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4099">
                                            <p:txEl>
                                              <p:pRg st="11" end="11"/>
                                            </p:txEl>
                                          </p:spTgt>
                                        </p:tgtEl>
                                        <p:attrNameLst>
                                          <p:attrName>style.visibility</p:attrName>
                                        </p:attrNameLst>
                                      </p:cBhvr>
                                      <p:to>
                                        <p:strVal val="visible"/>
                                      </p:to>
                                    </p:set>
                                    <p:anim calcmode="lin" valueType="num">
                                      <p:cBhvr>
                                        <p:cTn id="63" dur="500" fill="hold"/>
                                        <p:tgtEl>
                                          <p:spTgt spid="4099">
                                            <p:txEl>
                                              <p:pRg st="11" end="11"/>
                                            </p:txEl>
                                          </p:spTgt>
                                        </p:tgtEl>
                                        <p:attrNameLst>
                                          <p:attrName>ppt_w</p:attrName>
                                        </p:attrNameLst>
                                      </p:cBhvr>
                                      <p:tavLst>
                                        <p:tav tm="0">
                                          <p:val>
                                            <p:fltVal val="0"/>
                                          </p:val>
                                        </p:tav>
                                        <p:tav tm="100000">
                                          <p:val>
                                            <p:strVal val="#ppt_w"/>
                                          </p:val>
                                        </p:tav>
                                      </p:tavLst>
                                    </p:anim>
                                    <p:anim calcmode="lin" valueType="num">
                                      <p:cBhvr>
                                        <p:cTn id="64" dur="500" fill="hold"/>
                                        <p:tgtEl>
                                          <p:spTgt spid="4099">
                                            <p:txEl>
                                              <p:pRg st="11" end="1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33600" y="152400"/>
            <a:ext cx="7772400" cy="762000"/>
          </a:xfrm>
        </p:spPr>
        <p:txBody>
          <a:bodyPr/>
          <a:lstStyle/>
          <a:p>
            <a:r>
              <a:rPr lang="en-US" altLang="en-US"/>
              <a:t>Grant Examples III</a:t>
            </a:r>
          </a:p>
        </p:txBody>
      </p:sp>
      <p:sp>
        <p:nvSpPr>
          <p:cNvPr id="5123" name="Rectangle 3"/>
          <p:cNvSpPr>
            <a:spLocks noGrp="1" noChangeArrowheads="1"/>
          </p:cNvSpPr>
          <p:nvPr>
            <p:ph type="body" idx="1"/>
          </p:nvPr>
        </p:nvSpPr>
        <p:spPr>
          <a:xfrm>
            <a:off x="1752600" y="914400"/>
            <a:ext cx="8763000" cy="5791200"/>
          </a:xfrm>
        </p:spPr>
        <p:txBody>
          <a:bodyPr>
            <a:normAutofit lnSpcReduction="10000"/>
          </a:bodyPr>
          <a:lstStyle/>
          <a:p>
            <a:pPr>
              <a:lnSpc>
                <a:spcPct val="90000"/>
              </a:lnSpc>
            </a:pPr>
            <a:r>
              <a:rPr lang="en-US" altLang="en-US"/>
              <a:t>On the other hand, suppose that Michael creates the following view:</a:t>
            </a:r>
          </a:p>
          <a:p>
            <a:pPr lvl="1">
              <a:lnSpc>
                <a:spcPct val="90000"/>
              </a:lnSpc>
              <a:buFontTx/>
              <a:buNone/>
            </a:pPr>
            <a:r>
              <a:rPr lang="en-US" altLang="en-US" sz="1800" b="1">
                <a:solidFill>
                  <a:srgbClr val="FF0000"/>
                </a:solidFill>
                <a:latin typeface="Courier New" panose="02070309020205020404" pitchFamily="49" charset="0"/>
              </a:rPr>
              <a:t>CREATE VIEW YoungSailors (sid, age, rating) AS </a:t>
            </a:r>
          </a:p>
          <a:p>
            <a:pPr lvl="1">
              <a:lnSpc>
                <a:spcPct val="90000"/>
              </a:lnSpc>
              <a:buFontTx/>
              <a:buNone/>
            </a:pPr>
            <a:r>
              <a:rPr lang="en-US" altLang="en-US" sz="1800" b="1">
                <a:solidFill>
                  <a:srgbClr val="FF0000"/>
                </a:solidFill>
                <a:latin typeface="Courier New" panose="02070309020205020404" pitchFamily="49" charset="0"/>
              </a:rPr>
              <a:t>	SELECT S.sid, S.age, S.rating</a:t>
            </a:r>
          </a:p>
          <a:p>
            <a:pPr lvl="1">
              <a:lnSpc>
                <a:spcPct val="90000"/>
              </a:lnSpc>
              <a:buFontTx/>
              <a:buNone/>
            </a:pPr>
            <a:r>
              <a:rPr lang="en-US" altLang="en-US" sz="1800" b="1">
                <a:solidFill>
                  <a:srgbClr val="FF0000"/>
                </a:solidFill>
                <a:latin typeface="Courier New" panose="02070309020205020404" pitchFamily="49" charset="0"/>
              </a:rPr>
              <a:t>	FROM Sailors S</a:t>
            </a:r>
          </a:p>
          <a:p>
            <a:pPr lvl="1">
              <a:lnSpc>
                <a:spcPct val="90000"/>
              </a:lnSpc>
              <a:buFontTx/>
              <a:buNone/>
            </a:pPr>
            <a:r>
              <a:rPr lang="en-US" altLang="en-US" sz="1800" b="1">
                <a:solidFill>
                  <a:srgbClr val="FF0000"/>
                </a:solidFill>
                <a:latin typeface="Courier New" panose="02070309020205020404" pitchFamily="49" charset="0"/>
              </a:rPr>
              <a:t>	WHERE S.age &lt; 18;</a:t>
            </a:r>
          </a:p>
          <a:p>
            <a:pPr>
              <a:lnSpc>
                <a:spcPct val="90000"/>
              </a:lnSpc>
            </a:pPr>
            <a:r>
              <a:rPr lang="en-US" altLang="en-US"/>
              <a:t>The only underlying table is </a:t>
            </a:r>
            <a:r>
              <a:rPr lang="en-US" altLang="en-US" b="1"/>
              <a:t>Sailors</a:t>
            </a:r>
            <a:r>
              <a:rPr lang="en-US" altLang="en-US"/>
              <a:t>, for which Michael has SELECT with grant option. Therefore he can pass this on to Eric and Guppy:</a:t>
            </a:r>
          </a:p>
          <a:p>
            <a:pPr lvl="1">
              <a:lnSpc>
                <a:spcPct val="90000"/>
              </a:lnSpc>
              <a:buFontTx/>
              <a:buNone/>
            </a:pPr>
            <a:r>
              <a:rPr lang="en-US" altLang="en-US" sz="1800" b="1">
                <a:solidFill>
                  <a:srgbClr val="FF0000"/>
                </a:solidFill>
                <a:latin typeface="Courier New" panose="02070309020205020404" pitchFamily="49" charset="0"/>
              </a:rPr>
              <a:t>GRANT SELECT ON YoungSailors TO Eric, Guppy;</a:t>
            </a:r>
          </a:p>
          <a:p>
            <a:pPr>
              <a:lnSpc>
                <a:spcPct val="90000"/>
              </a:lnSpc>
            </a:pPr>
            <a:endParaRPr lang="en-US" altLang="en-US"/>
          </a:p>
          <a:p>
            <a:pPr>
              <a:lnSpc>
                <a:spcPct val="90000"/>
              </a:lnSpc>
            </a:pPr>
            <a:r>
              <a:rPr lang="en-US" altLang="en-US"/>
              <a:t>Eric and Guppy can now execute SELECT queries on view </a:t>
            </a:r>
            <a:r>
              <a:rPr lang="en-US" altLang="en-US" b="1"/>
              <a:t>YoungSailors</a:t>
            </a:r>
            <a:r>
              <a:rPr lang="en-US" altLang="en-US"/>
              <a:t>.</a:t>
            </a:r>
          </a:p>
          <a:p>
            <a:pPr lvl="1">
              <a:lnSpc>
                <a:spcPct val="90000"/>
              </a:lnSpc>
            </a:pPr>
            <a:r>
              <a:rPr lang="en-US" altLang="en-US"/>
              <a:t>Note, however, that Eric and Guppy don’t have the right to execute SELECT queries directly on the underlying </a:t>
            </a:r>
            <a:r>
              <a:rPr lang="en-US" altLang="en-US" b="1"/>
              <a:t>Sailor</a:t>
            </a:r>
            <a:r>
              <a:rPr lang="en-US" altLang="en-US"/>
              <a:t> table.</a:t>
            </a:r>
          </a:p>
        </p:txBody>
      </p:sp>
    </p:spTree>
    <p:extLst>
      <p:ext uri="{BB962C8B-B14F-4D97-AF65-F5344CB8AC3E}">
        <p14:creationId xmlns:p14="http://schemas.microsoft.com/office/powerpoint/2010/main" val="1177013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p:cTn id="7" dur="500" fill="hold"/>
                                        <p:tgtEl>
                                          <p:spTgt spid="51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12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p:cTn id="11" dur="500" fill="hold"/>
                                        <p:tgtEl>
                                          <p:spTgt spid="512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5123">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 calcmode="lin" valueType="num">
                                      <p:cBhvr>
                                        <p:cTn id="15" dur="500" fill="hold"/>
                                        <p:tgtEl>
                                          <p:spTgt spid="512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5123">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p:cTn id="19" dur="500" fill="hold"/>
                                        <p:tgtEl>
                                          <p:spTgt spid="512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5123">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anim calcmode="lin" valueType="num">
                                      <p:cBhvr>
                                        <p:cTn id="23" dur="500" fill="hold"/>
                                        <p:tgtEl>
                                          <p:spTgt spid="5123">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512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5123">
                                            <p:txEl>
                                              <p:pRg st="5" end="5"/>
                                            </p:txEl>
                                          </p:spTgt>
                                        </p:tgtEl>
                                        <p:attrNameLst>
                                          <p:attrName>style.visibility</p:attrName>
                                        </p:attrNameLst>
                                      </p:cBhvr>
                                      <p:to>
                                        <p:strVal val="visible"/>
                                      </p:to>
                                    </p:set>
                                    <p:anim calcmode="lin" valueType="num">
                                      <p:cBhvr>
                                        <p:cTn id="29" dur="500" fill="hold"/>
                                        <p:tgtEl>
                                          <p:spTgt spid="512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5123">
                                            <p:txEl>
                                              <p:pRg st="5" end="5"/>
                                            </p:txEl>
                                          </p:spTgt>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5123">
                                            <p:txEl>
                                              <p:pRg st="6" end="6"/>
                                            </p:txEl>
                                          </p:spTgt>
                                        </p:tgtEl>
                                        <p:attrNameLst>
                                          <p:attrName>style.visibility</p:attrName>
                                        </p:attrNameLst>
                                      </p:cBhvr>
                                      <p:to>
                                        <p:strVal val="visible"/>
                                      </p:to>
                                    </p:set>
                                    <p:anim calcmode="lin" valueType="num">
                                      <p:cBhvr>
                                        <p:cTn id="33" dur="500" fill="hold"/>
                                        <p:tgtEl>
                                          <p:spTgt spid="5123">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512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5123">
                                            <p:txEl>
                                              <p:pRg st="8" end="8"/>
                                            </p:txEl>
                                          </p:spTgt>
                                        </p:tgtEl>
                                        <p:attrNameLst>
                                          <p:attrName>style.visibility</p:attrName>
                                        </p:attrNameLst>
                                      </p:cBhvr>
                                      <p:to>
                                        <p:strVal val="visible"/>
                                      </p:to>
                                    </p:set>
                                    <p:anim calcmode="lin" valueType="num">
                                      <p:cBhvr>
                                        <p:cTn id="39" dur="500" fill="hold"/>
                                        <p:tgtEl>
                                          <p:spTgt spid="5123">
                                            <p:txEl>
                                              <p:pRg st="8" end="8"/>
                                            </p:txEl>
                                          </p:spTgt>
                                        </p:tgtEl>
                                        <p:attrNameLst>
                                          <p:attrName>ppt_w</p:attrName>
                                        </p:attrNameLst>
                                      </p:cBhvr>
                                      <p:tavLst>
                                        <p:tav tm="0">
                                          <p:val>
                                            <p:fltVal val="0"/>
                                          </p:val>
                                        </p:tav>
                                        <p:tav tm="100000">
                                          <p:val>
                                            <p:strVal val="#ppt_w"/>
                                          </p:val>
                                        </p:tav>
                                      </p:tavLst>
                                    </p:anim>
                                    <p:anim calcmode="lin" valueType="num">
                                      <p:cBhvr>
                                        <p:cTn id="40" dur="500" fill="hold"/>
                                        <p:tgtEl>
                                          <p:spTgt spid="5123">
                                            <p:txEl>
                                              <p:pRg st="8" end="8"/>
                                            </p:txEl>
                                          </p:spTgt>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123">
                                            <p:txEl>
                                              <p:pRg st="9" end="9"/>
                                            </p:txEl>
                                          </p:spTgt>
                                        </p:tgtEl>
                                        <p:attrNameLst>
                                          <p:attrName>style.visibility</p:attrName>
                                        </p:attrNameLst>
                                      </p:cBhvr>
                                      <p:to>
                                        <p:strVal val="visible"/>
                                      </p:to>
                                    </p:set>
                                    <p:anim calcmode="lin" valueType="num">
                                      <p:cBhvr>
                                        <p:cTn id="43" dur="500" fill="hold"/>
                                        <p:tgtEl>
                                          <p:spTgt spid="512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5123">
                                            <p:txEl>
                                              <p:pRg st="9" end="9"/>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133600" y="152400"/>
            <a:ext cx="7772400" cy="533400"/>
          </a:xfrm>
        </p:spPr>
        <p:txBody>
          <a:bodyPr>
            <a:normAutofit fontScale="90000"/>
          </a:bodyPr>
          <a:lstStyle/>
          <a:p>
            <a:r>
              <a:rPr lang="en-US" altLang="en-US"/>
              <a:t>Grant Examples IV</a:t>
            </a:r>
          </a:p>
        </p:txBody>
      </p:sp>
      <p:sp>
        <p:nvSpPr>
          <p:cNvPr id="6147" name="Rectangle 3"/>
          <p:cNvSpPr>
            <a:spLocks noGrp="1" noChangeArrowheads="1"/>
          </p:cNvSpPr>
          <p:nvPr>
            <p:ph type="body" idx="1"/>
          </p:nvPr>
        </p:nvSpPr>
        <p:spPr>
          <a:xfrm>
            <a:off x="1905000" y="762000"/>
            <a:ext cx="8534400" cy="5943600"/>
          </a:xfrm>
        </p:spPr>
        <p:txBody>
          <a:bodyPr/>
          <a:lstStyle/>
          <a:p>
            <a:r>
              <a:rPr lang="en-US" altLang="en-US"/>
              <a:t>Suppose now </a:t>
            </a:r>
            <a:r>
              <a:rPr lang="en-US" altLang="en-US" b="1"/>
              <a:t>Joe</a:t>
            </a:r>
            <a:r>
              <a:rPr lang="en-US" altLang="en-US"/>
              <a:t> executes:</a:t>
            </a:r>
          </a:p>
          <a:p>
            <a:pPr>
              <a:buFontTx/>
              <a:buNone/>
            </a:pPr>
            <a:r>
              <a:rPr lang="en-US" altLang="en-US"/>
              <a:t>	</a:t>
            </a:r>
            <a:r>
              <a:rPr lang="en-US" altLang="en-US" sz="1800" b="1">
                <a:solidFill>
                  <a:srgbClr val="FF0000"/>
                </a:solidFill>
                <a:latin typeface="Courier New" panose="02070309020205020404" pitchFamily="49" charset="0"/>
              </a:rPr>
              <a:t>GRANT UPDATE (rating) ON Sailors TO Leah;</a:t>
            </a:r>
          </a:p>
          <a:p>
            <a:endParaRPr lang="en-US" altLang="en-US"/>
          </a:p>
          <a:p>
            <a:r>
              <a:rPr lang="en-US" altLang="en-US"/>
              <a:t>Leah can update only the </a:t>
            </a:r>
            <a:r>
              <a:rPr lang="en-US" altLang="en-US" i="1"/>
              <a:t>rating </a:t>
            </a:r>
            <a:r>
              <a:rPr lang="en-US" altLang="en-US"/>
              <a:t>column of Sailors.</a:t>
            </a:r>
            <a:r>
              <a:rPr lang="en-US" altLang="en-US" i="1"/>
              <a:t> </a:t>
            </a:r>
            <a:r>
              <a:rPr lang="en-US" altLang="en-US"/>
              <a:t>E.g.</a:t>
            </a:r>
          </a:p>
          <a:p>
            <a:pPr lvl="1">
              <a:buFontTx/>
              <a:buNone/>
            </a:pPr>
            <a:r>
              <a:rPr lang="en-US" altLang="en-US" sz="1800" b="1">
                <a:solidFill>
                  <a:srgbClr val="FF0000"/>
                </a:solidFill>
                <a:latin typeface="Courier New" panose="02070309020205020404" pitchFamily="49" charset="0"/>
              </a:rPr>
              <a:t>UPDATE Sailors S</a:t>
            </a:r>
          </a:p>
          <a:p>
            <a:pPr lvl="1">
              <a:buFontTx/>
              <a:buNone/>
            </a:pPr>
            <a:r>
              <a:rPr lang="en-US" altLang="en-US" sz="1800" b="1">
                <a:solidFill>
                  <a:srgbClr val="FF0000"/>
                </a:solidFill>
                <a:latin typeface="Courier New" panose="02070309020205020404" pitchFamily="49" charset="0"/>
              </a:rPr>
              <a:t>SET S.rating = 8;</a:t>
            </a:r>
          </a:p>
          <a:p>
            <a:endParaRPr lang="en-US" altLang="en-US"/>
          </a:p>
          <a:p>
            <a:r>
              <a:rPr lang="en-US" altLang="en-US"/>
              <a:t>However, she cannot execute:</a:t>
            </a:r>
          </a:p>
          <a:p>
            <a:pPr lvl="1">
              <a:buFontTx/>
              <a:buNone/>
            </a:pPr>
            <a:r>
              <a:rPr lang="en-US" altLang="en-US" sz="1800" b="1">
                <a:solidFill>
                  <a:srgbClr val="FF0000"/>
                </a:solidFill>
                <a:latin typeface="Courier New" panose="02070309020205020404" pitchFamily="49" charset="0"/>
              </a:rPr>
              <a:t>UPDATE Sailors S</a:t>
            </a:r>
          </a:p>
          <a:p>
            <a:pPr lvl="1">
              <a:buFontTx/>
              <a:buNone/>
            </a:pPr>
            <a:r>
              <a:rPr lang="en-US" altLang="en-US" sz="1800" b="1">
                <a:solidFill>
                  <a:srgbClr val="FF0000"/>
                </a:solidFill>
                <a:latin typeface="Courier New" panose="02070309020205020404" pitchFamily="49" charset="0"/>
              </a:rPr>
              <a:t>SET S.age = 25;</a:t>
            </a:r>
            <a:endParaRPr lang="en-US" altLang="en-US" sz="3300"/>
          </a:p>
          <a:p>
            <a:r>
              <a:rPr lang="en-US" altLang="en-US"/>
              <a:t>She cannot execute either:</a:t>
            </a:r>
          </a:p>
          <a:p>
            <a:pPr lvl="1">
              <a:buFontTx/>
              <a:buNone/>
            </a:pPr>
            <a:r>
              <a:rPr lang="en-US" altLang="en-US" sz="1800" b="1">
                <a:solidFill>
                  <a:srgbClr val="FF0000"/>
                </a:solidFill>
                <a:latin typeface="Courier New" panose="02070309020205020404" pitchFamily="49" charset="0"/>
              </a:rPr>
              <a:t>UPDATE Sailors S</a:t>
            </a:r>
          </a:p>
          <a:p>
            <a:pPr lvl="1">
              <a:buFontTx/>
              <a:buNone/>
            </a:pPr>
            <a:r>
              <a:rPr lang="en-US" altLang="en-US" sz="1800" b="1">
                <a:solidFill>
                  <a:srgbClr val="FF0000"/>
                </a:solidFill>
                <a:latin typeface="Courier New" panose="02070309020205020404" pitchFamily="49" charset="0"/>
              </a:rPr>
              <a:t>SET S.rating = S.rating-l;</a:t>
            </a:r>
          </a:p>
          <a:p>
            <a:r>
              <a:rPr lang="en-US" altLang="en-US">
                <a:solidFill>
                  <a:schemeClr val="accent2"/>
                </a:solidFill>
              </a:rPr>
              <a:t>Why?</a:t>
            </a:r>
          </a:p>
        </p:txBody>
      </p:sp>
    </p:spTree>
    <p:extLst>
      <p:ext uri="{BB962C8B-B14F-4D97-AF65-F5344CB8AC3E}">
        <p14:creationId xmlns:p14="http://schemas.microsoft.com/office/powerpoint/2010/main" val="523944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p:cTn id="7" dur="500" fill="hold"/>
                                        <p:tgtEl>
                                          <p:spTgt spid="61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14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p:cTn id="13" dur="500" fill="hold"/>
                                        <p:tgtEl>
                                          <p:spTgt spid="614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14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p:cTn id="19" dur="500" fill="hold"/>
                                        <p:tgtEl>
                                          <p:spTgt spid="614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147">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 calcmode="lin" valueType="num">
                                      <p:cBhvr>
                                        <p:cTn id="23" dur="500" fill="hold"/>
                                        <p:tgtEl>
                                          <p:spTgt spid="6147">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6147">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 calcmode="lin" valueType="num">
                                      <p:cBhvr>
                                        <p:cTn id="27" dur="500" fill="hold"/>
                                        <p:tgtEl>
                                          <p:spTgt spid="6147">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6147">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147">
                                            <p:txEl>
                                              <p:pRg st="7" end="7"/>
                                            </p:txEl>
                                          </p:spTgt>
                                        </p:tgtEl>
                                        <p:attrNameLst>
                                          <p:attrName>style.visibility</p:attrName>
                                        </p:attrNameLst>
                                      </p:cBhvr>
                                      <p:to>
                                        <p:strVal val="visible"/>
                                      </p:to>
                                    </p:set>
                                    <p:anim calcmode="lin" valueType="num">
                                      <p:cBhvr>
                                        <p:cTn id="33" dur="500" fill="hold"/>
                                        <p:tgtEl>
                                          <p:spTgt spid="6147">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6147">
                                            <p:txEl>
                                              <p:pRg st="7" end="7"/>
                                            </p:txEl>
                                          </p:spTgt>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6147">
                                            <p:txEl>
                                              <p:pRg st="8" end="8"/>
                                            </p:txEl>
                                          </p:spTgt>
                                        </p:tgtEl>
                                        <p:attrNameLst>
                                          <p:attrName>style.visibility</p:attrName>
                                        </p:attrNameLst>
                                      </p:cBhvr>
                                      <p:to>
                                        <p:strVal val="visible"/>
                                      </p:to>
                                    </p:set>
                                    <p:anim calcmode="lin" valueType="num">
                                      <p:cBhvr>
                                        <p:cTn id="37" dur="500" fill="hold"/>
                                        <p:tgtEl>
                                          <p:spTgt spid="6147">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6147">
                                            <p:txEl>
                                              <p:pRg st="8" end="8"/>
                                            </p:txEl>
                                          </p:spTgt>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6147">
                                            <p:txEl>
                                              <p:pRg st="9" end="9"/>
                                            </p:txEl>
                                          </p:spTgt>
                                        </p:tgtEl>
                                        <p:attrNameLst>
                                          <p:attrName>style.visibility</p:attrName>
                                        </p:attrNameLst>
                                      </p:cBhvr>
                                      <p:to>
                                        <p:strVal val="visible"/>
                                      </p:to>
                                    </p:set>
                                    <p:anim calcmode="lin" valueType="num">
                                      <p:cBhvr>
                                        <p:cTn id="41" dur="500" fill="hold"/>
                                        <p:tgtEl>
                                          <p:spTgt spid="6147">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6147">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6147">
                                            <p:txEl>
                                              <p:pRg st="10" end="10"/>
                                            </p:txEl>
                                          </p:spTgt>
                                        </p:tgtEl>
                                        <p:attrNameLst>
                                          <p:attrName>style.visibility</p:attrName>
                                        </p:attrNameLst>
                                      </p:cBhvr>
                                      <p:to>
                                        <p:strVal val="visible"/>
                                      </p:to>
                                    </p:set>
                                    <p:anim calcmode="lin" valueType="num">
                                      <p:cBhvr>
                                        <p:cTn id="47" dur="500" fill="hold"/>
                                        <p:tgtEl>
                                          <p:spTgt spid="6147">
                                            <p:txEl>
                                              <p:pRg st="10" end="10"/>
                                            </p:txEl>
                                          </p:spTgt>
                                        </p:tgtEl>
                                        <p:attrNameLst>
                                          <p:attrName>ppt_w</p:attrName>
                                        </p:attrNameLst>
                                      </p:cBhvr>
                                      <p:tavLst>
                                        <p:tav tm="0">
                                          <p:val>
                                            <p:fltVal val="0"/>
                                          </p:val>
                                        </p:tav>
                                        <p:tav tm="100000">
                                          <p:val>
                                            <p:strVal val="#ppt_w"/>
                                          </p:val>
                                        </p:tav>
                                      </p:tavLst>
                                    </p:anim>
                                    <p:anim calcmode="lin" valueType="num">
                                      <p:cBhvr>
                                        <p:cTn id="48" dur="500" fill="hold"/>
                                        <p:tgtEl>
                                          <p:spTgt spid="6147">
                                            <p:txEl>
                                              <p:pRg st="10" end="10"/>
                                            </p:txEl>
                                          </p:spTgt>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6147">
                                            <p:txEl>
                                              <p:pRg st="11" end="11"/>
                                            </p:txEl>
                                          </p:spTgt>
                                        </p:tgtEl>
                                        <p:attrNameLst>
                                          <p:attrName>style.visibility</p:attrName>
                                        </p:attrNameLst>
                                      </p:cBhvr>
                                      <p:to>
                                        <p:strVal val="visible"/>
                                      </p:to>
                                    </p:set>
                                    <p:anim calcmode="lin" valueType="num">
                                      <p:cBhvr>
                                        <p:cTn id="51" dur="500" fill="hold"/>
                                        <p:tgtEl>
                                          <p:spTgt spid="6147">
                                            <p:txEl>
                                              <p:pRg st="11" end="11"/>
                                            </p:txEl>
                                          </p:spTgt>
                                        </p:tgtEl>
                                        <p:attrNameLst>
                                          <p:attrName>ppt_w</p:attrName>
                                        </p:attrNameLst>
                                      </p:cBhvr>
                                      <p:tavLst>
                                        <p:tav tm="0">
                                          <p:val>
                                            <p:fltVal val="0"/>
                                          </p:val>
                                        </p:tav>
                                        <p:tav tm="100000">
                                          <p:val>
                                            <p:strVal val="#ppt_w"/>
                                          </p:val>
                                        </p:tav>
                                      </p:tavLst>
                                    </p:anim>
                                    <p:anim calcmode="lin" valueType="num">
                                      <p:cBhvr>
                                        <p:cTn id="52" dur="500" fill="hold"/>
                                        <p:tgtEl>
                                          <p:spTgt spid="6147">
                                            <p:txEl>
                                              <p:pRg st="11" end="11"/>
                                            </p:txEl>
                                          </p:spTgt>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6147">
                                            <p:txEl>
                                              <p:pRg st="12" end="12"/>
                                            </p:txEl>
                                          </p:spTgt>
                                        </p:tgtEl>
                                        <p:attrNameLst>
                                          <p:attrName>style.visibility</p:attrName>
                                        </p:attrNameLst>
                                      </p:cBhvr>
                                      <p:to>
                                        <p:strVal val="visible"/>
                                      </p:to>
                                    </p:set>
                                    <p:anim calcmode="lin" valueType="num">
                                      <p:cBhvr>
                                        <p:cTn id="55" dur="500" fill="hold"/>
                                        <p:tgtEl>
                                          <p:spTgt spid="6147">
                                            <p:txEl>
                                              <p:pRg st="12" end="12"/>
                                            </p:txEl>
                                          </p:spTgt>
                                        </p:tgtEl>
                                        <p:attrNameLst>
                                          <p:attrName>ppt_w</p:attrName>
                                        </p:attrNameLst>
                                      </p:cBhvr>
                                      <p:tavLst>
                                        <p:tav tm="0">
                                          <p:val>
                                            <p:fltVal val="0"/>
                                          </p:val>
                                        </p:tav>
                                        <p:tav tm="100000">
                                          <p:val>
                                            <p:strVal val="#ppt_w"/>
                                          </p:val>
                                        </p:tav>
                                      </p:tavLst>
                                    </p:anim>
                                    <p:anim calcmode="lin" valueType="num">
                                      <p:cBhvr>
                                        <p:cTn id="56" dur="500" fill="hold"/>
                                        <p:tgtEl>
                                          <p:spTgt spid="6147">
                                            <p:txEl>
                                              <p:pRg st="12" end="12"/>
                                            </p:txEl>
                                          </p:spTgt>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6147">
                                            <p:txEl>
                                              <p:pRg st="13" end="13"/>
                                            </p:txEl>
                                          </p:spTgt>
                                        </p:tgtEl>
                                        <p:attrNameLst>
                                          <p:attrName>style.visibility</p:attrName>
                                        </p:attrNameLst>
                                      </p:cBhvr>
                                      <p:to>
                                        <p:strVal val="visible"/>
                                      </p:to>
                                    </p:set>
                                    <p:anim calcmode="lin" valueType="num">
                                      <p:cBhvr>
                                        <p:cTn id="61" dur="500" fill="hold"/>
                                        <p:tgtEl>
                                          <p:spTgt spid="6147">
                                            <p:txEl>
                                              <p:pRg st="13" end="13"/>
                                            </p:txEl>
                                          </p:spTgt>
                                        </p:tgtEl>
                                        <p:attrNameLst>
                                          <p:attrName>ppt_w</p:attrName>
                                        </p:attrNameLst>
                                      </p:cBhvr>
                                      <p:tavLst>
                                        <p:tav tm="0">
                                          <p:val>
                                            <p:fltVal val="0"/>
                                          </p:val>
                                        </p:tav>
                                        <p:tav tm="100000">
                                          <p:val>
                                            <p:strVal val="#ppt_w"/>
                                          </p:val>
                                        </p:tav>
                                      </p:tavLst>
                                    </p:anim>
                                    <p:anim calcmode="lin" valueType="num">
                                      <p:cBhvr>
                                        <p:cTn id="62" dur="500" fill="hold"/>
                                        <p:tgtEl>
                                          <p:spTgt spid="6147">
                                            <p:txEl>
                                              <p:pRg st="13" end="1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Grant Examples V</a:t>
            </a:r>
          </a:p>
        </p:txBody>
      </p:sp>
      <p:sp>
        <p:nvSpPr>
          <p:cNvPr id="7171" name="Rectangle 3"/>
          <p:cNvSpPr>
            <a:spLocks noGrp="1" noChangeArrowheads="1"/>
          </p:cNvSpPr>
          <p:nvPr>
            <p:ph type="body" idx="1"/>
          </p:nvPr>
        </p:nvSpPr>
        <p:spPr/>
        <p:txBody>
          <a:bodyPr>
            <a:normAutofit lnSpcReduction="10000"/>
          </a:bodyPr>
          <a:lstStyle/>
          <a:p>
            <a:r>
              <a:rPr lang="en-US" altLang="en-US"/>
              <a:t>Suppose now that Joe executes:</a:t>
            </a:r>
          </a:p>
          <a:p>
            <a:pPr>
              <a:buFontTx/>
              <a:buNone/>
            </a:pPr>
            <a:r>
              <a:rPr lang="en-US" altLang="en-US"/>
              <a:t>	</a:t>
            </a:r>
            <a:r>
              <a:rPr lang="en-US" altLang="en-US" sz="2000" b="1">
                <a:solidFill>
                  <a:srgbClr val="FF0000"/>
                </a:solidFill>
                <a:latin typeface="Courier New" panose="02070309020205020404" pitchFamily="49" charset="0"/>
              </a:rPr>
              <a:t>GRANT SELECT, REFERENCES(bid) ON Boats TO Bill;</a:t>
            </a:r>
          </a:p>
          <a:p>
            <a:endParaRPr lang="en-US" altLang="en-US"/>
          </a:p>
          <a:p>
            <a:r>
              <a:rPr lang="en-US" altLang="en-US"/>
              <a:t>Bill can then refer to the </a:t>
            </a:r>
            <a:r>
              <a:rPr lang="en-US" altLang="en-US" i="1"/>
              <a:t>bid </a:t>
            </a:r>
            <a:r>
              <a:rPr lang="en-US" altLang="en-US"/>
              <a:t>column of Boats as a foreign key in another table. E.g. </a:t>
            </a:r>
          </a:p>
          <a:p>
            <a:endParaRPr lang="en-US" altLang="en-US"/>
          </a:p>
          <a:p>
            <a:pPr lvl="1">
              <a:buFontTx/>
              <a:buNone/>
            </a:pPr>
            <a:r>
              <a:rPr lang="en-US" altLang="en-US" sz="2000" b="1">
                <a:solidFill>
                  <a:srgbClr val="000000"/>
                </a:solidFill>
                <a:latin typeface="Courier New" panose="02070309020205020404" pitchFamily="49" charset="0"/>
              </a:rPr>
              <a:t>CREATE TABLE BillTable ( </a:t>
            </a:r>
          </a:p>
          <a:p>
            <a:pPr lvl="1">
              <a:buFontTx/>
              <a:buNone/>
            </a:pPr>
            <a:r>
              <a:rPr lang="en-US" altLang="en-US" sz="2000" b="1">
                <a:solidFill>
                  <a:srgbClr val="000000"/>
                </a:solidFill>
                <a:latin typeface="Courier New" panose="02070309020205020404" pitchFamily="49" charset="0"/>
              </a:rPr>
              <a:t>     bid INTEGER,</a:t>
            </a:r>
          </a:p>
          <a:p>
            <a:pPr lvl="1">
              <a:buFontTx/>
              <a:buNone/>
            </a:pPr>
            <a:r>
              <a:rPr lang="en-US" altLang="en-US" sz="2000" b="1">
                <a:solidFill>
                  <a:srgbClr val="000000"/>
                </a:solidFill>
                <a:latin typeface="Courier New" panose="02070309020205020404" pitchFamily="49" charset="0"/>
              </a:rPr>
              <a:t>     …</a:t>
            </a:r>
          </a:p>
          <a:p>
            <a:pPr lvl="1">
              <a:buFontTx/>
              <a:buNone/>
            </a:pPr>
            <a:r>
              <a:rPr lang="en-US" altLang="en-US" sz="2000" b="1">
                <a:solidFill>
                  <a:srgbClr val="FF0000"/>
                </a:solidFill>
                <a:latin typeface="Courier New" panose="02070309020205020404" pitchFamily="49" charset="0"/>
              </a:rPr>
              <a:t>     FOREIGN KEY (bid) REFERENCES Boats</a:t>
            </a:r>
          </a:p>
          <a:p>
            <a:pPr lvl="1">
              <a:buFontTx/>
              <a:buNone/>
            </a:pPr>
            <a:r>
              <a:rPr lang="en-US" altLang="en-US" sz="2000" b="1">
                <a:solidFill>
                  <a:srgbClr val="000000"/>
                </a:solidFill>
                <a:latin typeface="Courier New" panose="02070309020205020404" pitchFamily="49" charset="0"/>
              </a:rPr>
              <a:t>);</a:t>
            </a:r>
          </a:p>
        </p:txBody>
      </p:sp>
      <p:sp>
        <p:nvSpPr>
          <p:cNvPr id="7172" name="AutoShape 4"/>
          <p:cNvSpPr>
            <a:spLocks noChangeArrowheads="1"/>
          </p:cNvSpPr>
          <p:nvPr/>
        </p:nvSpPr>
        <p:spPr bwMode="auto">
          <a:xfrm>
            <a:off x="7543800" y="3505200"/>
            <a:ext cx="2971800" cy="1905000"/>
          </a:xfrm>
          <a:prstGeom prst="wedgeRoundRectCallout">
            <a:avLst>
              <a:gd name="adj1" fmla="val -56782"/>
              <a:gd name="adj2" fmla="val -8917"/>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a:latin typeface="Arial" panose="020B0604020202020204" pitchFamily="34" charset="0"/>
              </a:rPr>
              <a:t>But, why the SQL standard chose to introduce the REFERENCES privilege rather than to simply allow the SELECT privilege to be used when creating a Foreign Key?</a:t>
            </a:r>
          </a:p>
        </p:txBody>
      </p:sp>
    </p:spTree>
    <p:extLst>
      <p:ext uri="{BB962C8B-B14F-4D97-AF65-F5344CB8AC3E}">
        <p14:creationId xmlns:p14="http://schemas.microsoft.com/office/powerpoint/2010/main" val="205199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ppt_w</p:attrName>
                                        </p:attrNameLst>
                                      </p:cBhvr>
                                      <p:tavLst>
                                        <p:tav tm="0">
                                          <p:val>
                                            <p:fltVal val="0"/>
                                          </p:val>
                                        </p:tav>
                                        <p:tav tm="100000">
                                          <p:val>
                                            <p:strVal val="#ppt_w"/>
                                          </p:val>
                                        </p:tav>
                                      </p:tavLst>
                                    </p:anim>
                                    <p:anim calcmode="lin" valueType="num">
                                      <p:cBhvr>
                                        <p:cTn id="8" dur="500" fill="hold"/>
                                        <p:tgtEl>
                                          <p:spTgt spid="71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667000" y="381000"/>
            <a:ext cx="7772400" cy="1143000"/>
          </a:xfrm>
          <a:noFill/>
        </p:spPr>
        <p:txBody>
          <a:bodyPr vert="horz" lIns="90488" tIns="44450" rIns="90488" bIns="44450" rtlCol="0" anchor="ctr">
            <a:normAutofit/>
          </a:bodyPr>
          <a:lstStyle/>
          <a:p>
            <a:pPr eaLnBrk="1" hangingPunct="1"/>
            <a:r>
              <a:rPr lang="en-US" altLang="en-US"/>
              <a:t>Atomicity and Durability</a:t>
            </a:r>
          </a:p>
        </p:txBody>
      </p:sp>
      <p:sp>
        <p:nvSpPr>
          <p:cNvPr id="10243" name="Rectangle 3"/>
          <p:cNvSpPr>
            <a:spLocks noGrp="1" noChangeArrowheads="1"/>
          </p:cNvSpPr>
          <p:nvPr>
            <p:ph type="body" idx="1"/>
          </p:nvPr>
        </p:nvSpPr>
        <p:spPr>
          <a:xfrm>
            <a:off x="1524000" y="1371600"/>
            <a:ext cx="8839200" cy="5029200"/>
          </a:xfrm>
          <a:noFill/>
        </p:spPr>
        <p:txBody>
          <a:bodyPr vert="horz" lIns="90488" tIns="44450" rIns="90488" bIns="44450" rtlCol="0">
            <a:normAutofit lnSpcReduction="10000"/>
          </a:bodyPr>
          <a:lstStyle/>
          <a:p>
            <a:pPr eaLnBrk="1" hangingPunct="1">
              <a:lnSpc>
                <a:spcPct val="90000"/>
              </a:lnSpc>
            </a:pPr>
            <a:r>
              <a:rPr lang="en-US" altLang="en-US"/>
              <a:t>A transaction ends in one of two ways:</a:t>
            </a:r>
          </a:p>
          <a:p>
            <a:pPr lvl="1" eaLnBrk="1" hangingPunct="1">
              <a:lnSpc>
                <a:spcPct val="90000"/>
              </a:lnSpc>
            </a:pPr>
            <a:r>
              <a:rPr lang="en-US" altLang="en-US" i="1">
                <a:solidFill>
                  <a:schemeClr val="accent2"/>
                </a:solidFill>
              </a:rPr>
              <a:t>commit</a:t>
            </a:r>
            <a:r>
              <a:rPr lang="en-US" altLang="en-US">
                <a:solidFill>
                  <a:schemeClr val="accent2"/>
                </a:solidFill>
              </a:rPr>
              <a:t> </a:t>
            </a:r>
            <a:r>
              <a:rPr lang="en-US" altLang="en-US"/>
              <a:t>after completing all its actions</a:t>
            </a:r>
          </a:p>
          <a:p>
            <a:pPr marL="1085850" lvl="2"/>
            <a:r>
              <a:rPr lang="en-US" altLang="en-US"/>
              <a:t>“commit” is a contract with the caller of the DB</a:t>
            </a:r>
          </a:p>
          <a:p>
            <a:pPr lvl="1" eaLnBrk="1" hangingPunct="1">
              <a:lnSpc>
                <a:spcPct val="90000"/>
              </a:lnSpc>
            </a:pPr>
            <a:r>
              <a:rPr lang="en-US" altLang="en-US" i="1">
                <a:solidFill>
                  <a:schemeClr val="accent2"/>
                </a:solidFill>
              </a:rPr>
              <a:t>abort</a:t>
            </a:r>
            <a:r>
              <a:rPr lang="en-US" altLang="en-US">
                <a:solidFill>
                  <a:schemeClr val="accent2"/>
                </a:solidFill>
              </a:rPr>
              <a:t> </a:t>
            </a:r>
            <a:r>
              <a:rPr lang="en-US" altLang="en-US"/>
              <a:t>(or be aborted by the DBMS) after executing some actions. </a:t>
            </a:r>
          </a:p>
          <a:p>
            <a:pPr marL="1085850" lvl="2"/>
            <a:r>
              <a:rPr lang="en-US" altLang="en-US"/>
              <a:t>Or </a:t>
            </a:r>
            <a:r>
              <a:rPr lang="en-US" altLang="en-US" i="1">
                <a:solidFill>
                  <a:schemeClr val="accent2"/>
                </a:solidFill>
              </a:rPr>
              <a:t>system crash </a:t>
            </a:r>
            <a:r>
              <a:rPr lang="en-US" altLang="en-US"/>
              <a:t>while the xact is in progress; treat as abort. </a:t>
            </a:r>
          </a:p>
          <a:p>
            <a:pPr eaLnBrk="1" hangingPunct="1">
              <a:lnSpc>
                <a:spcPct val="90000"/>
              </a:lnSpc>
            </a:pPr>
            <a:r>
              <a:rPr lang="en-US" altLang="en-US"/>
              <a:t>Two important properties for a transaction:</a:t>
            </a:r>
          </a:p>
          <a:p>
            <a:pPr lvl="1" eaLnBrk="1" hangingPunct="1">
              <a:lnSpc>
                <a:spcPct val="90000"/>
              </a:lnSpc>
            </a:pPr>
            <a:r>
              <a:rPr lang="en-US" altLang="en-US" i="1">
                <a:solidFill>
                  <a:srgbClr val="FF0000"/>
                </a:solidFill>
              </a:rPr>
              <a:t>Atomicity</a:t>
            </a:r>
            <a:r>
              <a:rPr lang="en-US" altLang="en-US" i="1">
                <a:solidFill>
                  <a:schemeClr val="accent2"/>
                </a:solidFill>
              </a:rPr>
              <a:t> </a:t>
            </a:r>
            <a:r>
              <a:rPr lang="en-US" altLang="en-US"/>
              <a:t>:</a:t>
            </a:r>
            <a:r>
              <a:rPr lang="en-US" altLang="en-US">
                <a:solidFill>
                  <a:schemeClr val="accent2"/>
                </a:solidFill>
              </a:rPr>
              <a:t> </a:t>
            </a:r>
            <a:r>
              <a:rPr lang="en-US" altLang="en-US"/>
              <a:t>Either execute all its actions, or none of them</a:t>
            </a:r>
          </a:p>
          <a:p>
            <a:pPr lvl="1" eaLnBrk="1" hangingPunct="1">
              <a:lnSpc>
                <a:spcPct val="90000"/>
              </a:lnSpc>
            </a:pPr>
            <a:r>
              <a:rPr lang="en-US" altLang="en-US" i="1">
                <a:solidFill>
                  <a:srgbClr val="FF0000"/>
                </a:solidFill>
              </a:rPr>
              <a:t>Durability</a:t>
            </a:r>
            <a:r>
              <a:rPr lang="en-US" altLang="en-US" i="1">
                <a:solidFill>
                  <a:schemeClr val="accent2"/>
                </a:solidFill>
              </a:rPr>
              <a:t> </a:t>
            </a:r>
            <a:r>
              <a:rPr lang="en-US" altLang="en-US"/>
              <a:t>:</a:t>
            </a:r>
            <a:r>
              <a:rPr lang="en-US" altLang="en-US">
                <a:solidFill>
                  <a:schemeClr val="accent2"/>
                </a:solidFill>
              </a:rPr>
              <a:t> </a:t>
            </a:r>
            <a:r>
              <a:rPr lang="en-US" altLang="en-US"/>
              <a:t>The effects of a committed xact must survive failures.</a:t>
            </a:r>
            <a:endParaRPr lang="en-US" altLang="en-US" i="1"/>
          </a:p>
          <a:p>
            <a:pPr eaLnBrk="1" hangingPunct="1">
              <a:lnSpc>
                <a:spcPct val="90000"/>
              </a:lnSpc>
            </a:pPr>
            <a:r>
              <a:rPr lang="en-US" altLang="en-US"/>
              <a:t>DBMS ensures the above by </a:t>
            </a:r>
            <a:r>
              <a:rPr lang="en-US" altLang="en-US" i="1">
                <a:solidFill>
                  <a:schemeClr val="accent2"/>
                </a:solidFill>
              </a:rPr>
              <a:t>logging</a:t>
            </a:r>
            <a:r>
              <a:rPr lang="en-US" altLang="en-US"/>
              <a:t> all actions:</a:t>
            </a:r>
          </a:p>
          <a:p>
            <a:pPr lvl="1" eaLnBrk="1" hangingPunct="1">
              <a:lnSpc>
                <a:spcPct val="90000"/>
              </a:lnSpc>
              <a:buSzPct val="75000"/>
            </a:pPr>
            <a:r>
              <a:rPr lang="en-US" altLang="en-US" i="1">
                <a:solidFill>
                  <a:schemeClr val="accent2"/>
                </a:solidFill>
              </a:rPr>
              <a:t>Undo</a:t>
            </a:r>
            <a:r>
              <a:rPr lang="en-US" altLang="en-US">
                <a:solidFill>
                  <a:schemeClr val="accent2"/>
                </a:solidFill>
              </a:rPr>
              <a:t> </a:t>
            </a:r>
            <a:r>
              <a:rPr lang="en-US" altLang="en-US"/>
              <a:t>the actions of aborted/failed transactions.</a:t>
            </a:r>
          </a:p>
          <a:p>
            <a:pPr lvl="1" eaLnBrk="1" hangingPunct="1">
              <a:lnSpc>
                <a:spcPct val="90000"/>
              </a:lnSpc>
              <a:buSzPct val="75000"/>
            </a:pPr>
            <a:r>
              <a:rPr lang="en-US" altLang="en-US" i="1">
                <a:solidFill>
                  <a:schemeClr val="accent2"/>
                </a:solidFill>
              </a:rPr>
              <a:t>Redo </a:t>
            </a:r>
            <a:r>
              <a:rPr lang="en-US" altLang="en-US"/>
              <a:t>actions of committed transactions not yet propagated to disk when system crashes.</a:t>
            </a:r>
          </a:p>
        </p:txBody>
      </p:sp>
      <p:sp>
        <p:nvSpPr>
          <p:cNvPr id="10244" name="Text Box 4"/>
          <p:cNvSpPr txBox="1">
            <a:spLocks noChangeArrowheads="1"/>
          </p:cNvSpPr>
          <p:nvPr/>
        </p:nvSpPr>
        <p:spPr bwMode="auto">
          <a:xfrm>
            <a:off x="7985126" y="55563"/>
            <a:ext cx="1281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rgbClr val="CF0E30"/>
                </a:solidFill>
                <a:latin typeface="Book Antiqua" panose="02040602050305030304" pitchFamily="18" charset="0"/>
                <a:ea typeface="Osaka" pitchFamily="1" charset="-128"/>
              </a:defRPr>
            </a:lvl1pPr>
            <a:lvl2pPr marL="742950" indent="-285750">
              <a:defRPr sz="2400">
                <a:solidFill>
                  <a:srgbClr val="CF0E30"/>
                </a:solidFill>
                <a:latin typeface="Book Antiqua" panose="02040602050305030304" pitchFamily="18" charset="0"/>
                <a:ea typeface="Osaka" pitchFamily="1" charset="-128"/>
              </a:defRPr>
            </a:lvl2pPr>
            <a:lvl3pPr marL="1143000" indent="-228600">
              <a:defRPr sz="2400">
                <a:solidFill>
                  <a:srgbClr val="CF0E30"/>
                </a:solidFill>
                <a:latin typeface="Book Antiqua" panose="02040602050305030304" pitchFamily="18" charset="0"/>
                <a:ea typeface="Osaka" pitchFamily="1" charset="-128"/>
              </a:defRPr>
            </a:lvl3pPr>
            <a:lvl4pPr marL="1600200" indent="-228600">
              <a:defRPr sz="2400">
                <a:solidFill>
                  <a:srgbClr val="CF0E30"/>
                </a:solidFill>
                <a:latin typeface="Book Antiqua" panose="02040602050305030304" pitchFamily="18" charset="0"/>
                <a:ea typeface="Osaka" pitchFamily="1" charset="-128"/>
              </a:defRPr>
            </a:lvl4pPr>
            <a:lvl5pPr marL="2057400" indent="-228600">
              <a:defRPr sz="2400">
                <a:solidFill>
                  <a:srgbClr val="CF0E30"/>
                </a:solidFill>
                <a:latin typeface="Book Antiqua" panose="02040602050305030304" pitchFamily="18" charset="0"/>
                <a:ea typeface="Osaka" pitchFamily="1" charset="-128"/>
              </a:defRPr>
            </a:lvl5pPr>
            <a:lvl6pPr marL="25146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6pPr>
            <a:lvl7pPr marL="29718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7pPr>
            <a:lvl8pPr marL="34290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8pPr>
            <a:lvl9pPr marL="3886200" indent="-228600" eaLnBrk="0" fontAlgn="base" hangingPunct="0">
              <a:spcBef>
                <a:spcPct val="0"/>
              </a:spcBef>
              <a:spcAft>
                <a:spcPct val="0"/>
              </a:spcAft>
              <a:defRPr sz="2400">
                <a:solidFill>
                  <a:srgbClr val="CF0E30"/>
                </a:solidFill>
                <a:latin typeface="Book Antiqua" panose="02040602050305030304" pitchFamily="18" charset="0"/>
                <a:ea typeface="Osaka" pitchFamily="1" charset="-128"/>
              </a:defRPr>
            </a:lvl9pPr>
          </a:lstStyle>
          <a:p>
            <a:r>
              <a:rPr lang="en-US" altLang="en-US">
                <a:solidFill>
                  <a:schemeClr val="accent2"/>
                </a:solidFill>
              </a:rPr>
              <a:t>A.</a:t>
            </a:r>
            <a:r>
              <a:rPr lang="en-US" altLang="en-US">
                <a:solidFill>
                  <a:schemeClr val="tx1"/>
                </a:solidFill>
              </a:rPr>
              <a:t>C.I.</a:t>
            </a:r>
            <a:r>
              <a:rPr lang="en-US" altLang="en-US">
                <a:solidFill>
                  <a:schemeClr val="accent2"/>
                </a:solidFill>
              </a:rPr>
              <a:t>D.</a:t>
            </a:r>
          </a:p>
        </p:txBody>
      </p:sp>
    </p:spTree>
    <p:extLst>
      <p:ext uri="{BB962C8B-B14F-4D97-AF65-F5344CB8AC3E}">
        <p14:creationId xmlns:p14="http://schemas.microsoft.com/office/powerpoint/2010/main" val="3757894524"/>
      </p:ext>
    </p:extLst>
  </p:cSld>
  <p:clrMapOvr>
    <a:masterClrMapping/>
  </p:clrMapOvr>
  <p:transition>
    <p:cu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solidFill>
                  <a:srgbClr val="FF0000"/>
                </a:solidFill>
              </a:rPr>
              <a:t>REFERENCES</a:t>
            </a:r>
            <a:r>
              <a:rPr lang="en-US" altLang="en-US"/>
              <a:t> Privilege</a:t>
            </a:r>
          </a:p>
        </p:txBody>
      </p:sp>
      <p:sp>
        <p:nvSpPr>
          <p:cNvPr id="35843" name="Rectangle 3"/>
          <p:cNvSpPr>
            <a:spLocks noGrp="1" noChangeArrowheads="1"/>
          </p:cNvSpPr>
          <p:nvPr>
            <p:ph type="body" idx="1"/>
          </p:nvPr>
        </p:nvSpPr>
        <p:spPr>
          <a:xfrm>
            <a:off x="1905000" y="1143000"/>
            <a:ext cx="8534400" cy="5334000"/>
          </a:xfrm>
        </p:spPr>
        <p:txBody>
          <a:bodyPr>
            <a:normAutofit lnSpcReduction="10000"/>
          </a:bodyPr>
          <a:lstStyle/>
          <a:p>
            <a:r>
              <a:rPr lang="en-US" altLang="en-US"/>
              <a:t>To see why, consider the case when the creator of table </a:t>
            </a:r>
            <a:r>
              <a:rPr lang="en-US" altLang="en-US" b="1"/>
              <a:t>BillTable </a:t>
            </a:r>
            <a:r>
              <a:rPr lang="en-US" altLang="en-US"/>
              <a:t>(i.e. Bill) </a:t>
            </a:r>
            <a:r>
              <a:rPr lang="en-US" altLang="en-US" b="1"/>
              <a:t>doesn’t</a:t>
            </a:r>
            <a:r>
              <a:rPr lang="en-US" altLang="en-US"/>
              <a:t> specify a policy such as for example </a:t>
            </a:r>
          </a:p>
          <a:p>
            <a:pPr>
              <a:buFontTx/>
              <a:buNone/>
            </a:pPr>
            <a:r>
              <a:rPr lang="en-US" altLang="en-US" b="1">
                <a:latin typeface="Courier New" panose="02070309020205020404" pitchFamily="49" charset="0"/>
              </a:rPr>
              <a:t>		ON DELETE SET NULL</a:t>
            </a:r>
          </a:p>
          <a:p>
            <a:pPr>
              <a:buFontTx/>
              <a:buNone/>
            </a:pPr>
            <a:endParaRPr lang="en-US" altLang="en-US" b="1">
              <a:latin typeface="Courier New" panose="02070309020205020404" pitchFamily="49" charset="0"/>
            </a:endParaRPr>
          </a:p>
          <a:p>
            <a:r>
              <a:rPr lang="en-US" altLang="en-US"/>
              <a:t>The default NO ACTION policy is assumed which prevents Joe from deleting a tuple from </a:t>
            </a:r>
            <a:r>
              <a:rPr lang="en-US" altLang="en-US" b="1"/>
              <a:t>Boats</a:t>
            </a:r>
            <a:r>
              <a:rPr lang="en-US" altLang="en-US"/>
              <a:t> because a tuple in </a:t>
            </a:r>
            <a:r>
              <a:rPr lang="en-US" altLang="en-US" b="1"/>
              <a:t>BillTable</a:t>
            </a:r>
            <a:r>
              <a:rPr lang="en-US" altLang="en-US"/>
              <a:t> refers to this Boat tuple. </a:t>
            </a:r>
          </a:p>
          <a:p>
            <a:endParaRPr lang="en-US" altLang="en-US"/>
          </a:p>
          <a:p>
            <a:r>
              <a:rPr lang="en-US" altLang="en-US"/>
              <a:t>Giving Bill, the creator of the </a:t>
            </a:r>
            <a:r>
              <a:rPr lang="en-US" altLang="en-US" b="1"/>
              <a:t>BillTable</a:t>
            </a:r>
            <a:r>
              <a:rPr lang="en-US" altLang="en-US"/>
              <a:t>, the right to </a:t>
            </a:r>
            <a:r>
              <a:rPr lang="en-US" altLang="en-US">
                <a:solidFill>
                  <a:srgbClr val="FF0000"/>
                </a:solidFill>
              </a:rPr>
              <a:t>constrain</a:t>
            </a:r>
            <a:r>
              <a:rPr lang="en-US" altLang="en-US"/>
              <a:t> deletes (and updates) in this manner goes beyond simply allowing him to read values, which is all that SELECT privilege authorizes. </a:t>
            </a:r>
          </a:p>
        </p:txBody>
      </p:sp>
    </p:spTree>
    <p:extLst>
      <p:ext uri="{BB962C8B-B14F-4D97-AF65-F5344CB8AC3E}">
        <p14:creationId xmlns:p14="http://schemas.microsoft.com/office/powerpoint/2010/main" val="33591404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Role-Based Authorization</a:t>
            </a:r>
          </a:p>
        </p:txBody>
      </p:sp>
      <p:sp>
        <p:nvSpPr>
          <p:cNvPr id="26627" name="Rectangle 3"/>
          <p:cNvSpPr>
            <a:spLocks noGrp="1" noChangeArrowheads="1"/>
          </p:cNvSpPr>
          <p:nvPr>
            <p:ph type="body" idx="1"/>
          </p:nvPr>
        </p:nvSpPr>
        <p:spPr/>
        <p:txBody>
          <a:bodyPr>
            <a:normAutofit fontScale="85000" lnSpcReduction="20000"/>
          </a:bodyPr>
          <a:lstStyle/>
          <a:p>
            <a:r>
              <a:rPr lang="en-US" altLang="en-US">
                <a:solidFill>
                  <a:srgbClr val="005400"/>
                </a:solidFill>
              </a:rPr>
              <a:t>Privileges can also be assigned to </a:t>
            </a:r>
            <a:r>
              <a:rPr lang="en-US" altLang="en-US">
                <a:solidFill>
                  <a:srgbClr val="FD0128"/>
                </a:solidFill>
              </a:rPr>
              <a:t>roles</a:t>
            </a:r>
            <a:r>
              <a:rPr lang="en-US" altLang="en-US">
                <a:solidFill>
                  <a:srgbClr val="005400"/>
                </a:solidFill>
              </a:rPr>
              <a:t>.</a:t>
            </a:r>
          </a:p>
          <a:p>
            <a:r>
              <a:rPr lang="en-US" altLang="en-US">
                <a:solidFill>
                  <a:srgbClr val="005400"/>
                </a:solidFill>
              </a:rPr>
              <a:t>Roles can then be granted to users and to other roles.</a:t>
            </a:r>
          </a:p>
          <a:p>
            <a:r>
              <a:rPr lang="en-US" altLang="en-US">
                <a:solidFill>
                  <a:srgbClr val="005400"/>
                </a:solidFill>
              </a:rPr>
              <a:t>Reflects how real organizations work.</a:t>
            </a:r>
          </a:p>
          <a:p>
            <a:endParaRPr lang="en-US" altLang="en-US">
              <a:solidFill>
                <a:srgbClr val="000000"/>
              </a:solidFill>
            </a:endParaRPr>
          </a:p>
          <a:p>
            <a:pPr>
              <a:buFontTx/>
              <a:buNone/>
            </a:pPr>
            <a:r>
              <a:rPr lang="en-US" altLang="en-US" b="1">
                <a:solidFill>
                  <a:srgbClr val="000000"/>
                </a:solidFill>
              </a:rPr>
              <a:t>Example. </a:t>
            </a:r>
          </a:p>
          <a:p>
            <a:pPr>
              <a:buFontTx/>
              <a:buNone/>
            </a:pPr>
            <a:r>
              <a:rPr lang="en-US" altLang="en-US">
                <a:solidFill>
                  <a:srgbClr val="000000"/>
                </a:solidFill>
              </a:rPr>
              <a:t>CREATE ROLE some_role;</a:t>
            </a:r>
          </a:p>
          <a:p>
            <a:pPr>
              <a:buFontTx/>
              <a:buNone/>
            </a:pPr>
            <a:r>
              <a:rPr lang="en-US" altLang="en-US"/>
              <a:t>GRANT SELECT ON Reserves TO </a:t>
            </a:r>
            <a:r>
              <a:rPr lang="en-US" altLang="en-US">
                <a:solidFill>
                  <a:srgbClr val="000000"/>
                </a:solidFill>
              </a:rPr>
              <a:t>some_role;</a:t>
            </a:r>
          </a:p>
          <a:p>
            <a:pPr>
              <a:buFontTx/>
              <a:buNone/>
            </a:pPr>
            <a:r>
              <a:rPr lang="en-US" altLang="en-US"/>
              <a:t>GRANT INSERT ON Sailors TO </a:t>
            </a:r>
            <a:r>
              <a:rPr lang="en-US" altLang="en-US">
                <a:solidFill>
                  <a:srgbClr val="000000"/>
                </a:solidFill>
              </a:rPr>
              <a:t>some_role;</a:t>
            </a:r>
          </a:p>
          <a:p>
            <a:pPr>
              <a:buFontTx/>
              <a:buNone/>
            </a:pPr>
            <a:r>
              <a:rPr lang="en-US" altLang="en-US"/>
              <a:t>GRANT UPDATE ON Boats TO </a:t>
            </a:r>
            <a:r>
              <a:rPr lang="en-US" altLang="en-US">
                <a:solidFill>
                  <a:srgbClr val="000000"/>
                </a:solidFill>
              </a:rPr>
              <a:t>some_role;</a:t>
            </a:r>
          </a:p>
          <a:p>
            <a:pPr>
              <a:buFontTx/>
              <a:buNone/>
            </a:pPr>
            <a:r>
              <a:rPr lang="en-US" altLang="en-US">
                <a:solidFill>
                  <a:srgbClr val="000000"/>
                </a:solidFill>
              </a:rPr>
              <a:t>GRANT some_role TO Michael;</a:t>
            </a:r>
          </a:p>
          <a:p>
            <a:pPr>
              <a:buFontTx/>
              <a:buNone/>
            </a:pPr>
            <a:r>
              <a:rPr lang="en-US" altLang="en-US">
                <a:solidFill>
                  <a:srgbClr val="000000"/>
                </a:solidFill>
              </a:rPr>
              <a:t>GRANT some_role TO Bill;</a:t>
            </a:r>
            <a:endParaRPr lang="en-US" altLang="en-US"/>
          </a:p>
        </p:txBody>
      </p:sp>
    </p:spTree>
    <p:extLst>
      <p:ext uri="{BB962C8B-B14F-4D97-AF65-F5344CB8AC3E}">
        <p14:creationId xmlns:p14="http://schemas.microsoft.com/office/powerpoint/2010/main" val="23197612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Revoke Examples I</a:t>
            </a:r>
          </a:p>
        </p:txBody>
      </p:sp>
      <p:sp>
        <p:nvSpPr>
          <p:cNvPr id="9219" name="Rectangle 3"/>
          <p:cNvSpPr>
            <a:spLocks noGrp="1" noChangeArrowheads="1"/>
          </p:cNvSpPr>
          <p:nvPr>
            <p:ph type="body" idx="1"/>
          </p:nvPr>
        </p:nvSpPr>
        <p:spPr/>
        <p:txBody>
          <a:bodyPr>
            <a:normAutofit fontScale="92500" lnSpcReduction="10000"/>
          </a:bodyPr>
          <a:lstStyle/>
          <a:p>
            <a:pPr lvl="1">
              <a:buFontTx/>
              <a:buNone/>
            </a:pPr>
            <a:r>
              <a:rPr lang="en-US" altLang="en-US">
                <a:solidFill>
                  <a:schemeClr val="accent2"/>
                </a:solidFill>
              </a:rPr>
              <a:t>REVOKE [GRANT OPTION FOR] privileges</a:t>
            </a:r>
          </a:p>
          <a:p>
            <a:pPr lvl="1">
              <a:buFontTx/>
              <a:buNone/>
            </a:pPr>
            <a:r>
              <a:rPr lang="en-US" altLang="en-US">
                <a:solidFill>
                  <a:schemeClr val="accent2"/>
                </a:solidFill>
              </a:rPr>
              <a:t>ON object FROM users {RESTRICT | CASCADE}</a:t>
            </a:r>
          </a:p>
          <a:p>
            <a:endParaRPr lang="en-US" altLang="en-US"/>
          </a:p>
          <a:p>
            <a:pPr>
              <a:buFontTx/>
              <a:buNone/>
            </a:pPr>
            <a:r>
              <a:rPr lang="en-US" altLang="en-US"/>
              <a:t>Suppose Joe is the creator of Sailors.</a:t>
            </a:r>
          </a:p>
          <a:p>
            <a:pPr>
              <a:buFontTx/>
              <a:buNone/>
            </a:pPr>
            <a:endParaRPr lang="en-US" altLang="en-US"/>
          </a:p>
          <a:p>
            <a:pPr>
              <a:buFontTx/>
              <a:buNone/>
            </a:pPr>
            <a:r>
              <a:rPr lang="en-US" altLang="en-US">
                <a:solidFill>
                  <a:srgbClr val="FF0000"/>
                </a:solidFill>
              </a:rPr>
              <a:t>GRANT SELECT ON Sailors TO Art WITH GRANT OPTION</a:t>
            </a:r>
          </a:p>
          <a:p>
            <a:pPr lvl="1">
              <a:buFontTx/>
              <a:buNone/>
            </a:pPr>
            <a:r>
              <a:rPr lang="en-US" altLang="en-US" i="1"/>
              <a:t>(executed by Joe)</a:t>
            </a:r>
            <a:endParaRPr lang="en-US" altLang="en-US"/>
          </a:p>
          <a:p>
            <a:pPr>
              <a:buFontTx/>
              <a:buNone/>
            </a:pPr>
            <a:r>
              <a:rPr lang="en-US" altLang="en-US">
                <a:solidFill>
                  <a:srgbClr val="FF0000"/>
                </a:solidFill>
              </a:rPr>
              <a:t>GRANT SELECT ON Sailors TO Bob WITH GRANT OPTION</a:t>
            </a:r>
          </a:p>
          <a:p>
            <a:pPr lvl="1">
              <a:buFontTx/>
              <a:buNone/>
            </a:pPr>
            <a:r>
              <a:rPr lang="en-US" altLang="en-US" i="1"/>
              <a:t>(executed by Art)</a:t>
            </a:r>
            <a:endParaRPr lang="en-US" altLang="en-US"/>
          </a:p>
          <a:p>
            <a:pPr>
              <a:buFontTx/>
              <a:buNone/>
            </a:pPr>
            <a:r>
              <a:rPr lang="en-US" altLang="en-US">
                <a:solidFill>
                  <a:schemeClr val="accent2"/>
                </a:solidFill>
              </a:rPr>
              <a:t>REVOKE SELECT ON Sailors FROM Art CASCADE</a:t>
            </a:r>
          </a:p>
          <a:p>
            <a:pPr lvl="1">
              <a:buFontTx/>
              <a:buNone/>
            </a:pPr>
            <a:r>
              <a:rPr lang="en-US" altLang="en-US" i="1"/>
              <a:t>(executed by Joe)</a:t>
            </a:r>
            <a:endParaRPr lang="en-US" altLang="en-US"/>
          </a:p>
        </p:txBody>
      </p:sp>
    </p:spTree>
    <p:extLst>
      <p:ext uri="{BB962C8B-B14F-4D97-AF65-F5344CB8AC3E}">
        <p14:creationId xmlns:p14="http://schemas.microsoft.com/office/powerpoint/2010/main" val="30447138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Revoke Examples II</a:t>
            </a:r>
          </a:p>
        </p:txBody>
      </p:sp>
      <p:sp>
        <p:nvSpPr>
          <p:cNvPr id="10243" name="Rectangle 3"/>
          <p:cNvSpPr>
            <a:spLocks noGrp="1" noChangeArrowheads="1"/>
          </p:cNvSpPr>
          <p:nvPr>
            <p:ph type="body" idx="1"/>
          </p:nvPr>
        </p:nvSpPr>
        <p:spPr/>
        <p:txBody>
          <a:bodyPr>
            <a:normAutofit lnSpcReduction="10000"/>
          </a:bodyPr>
          <a:lstStyle/>
          <a:p>
            <a:r>
              <a:rPr lang="en-US" altLang="en-US"/>
              <a:t>Art loses the SELECT privilege on Sailors. </a:t>
            </a:r>
          </a:p>
          <a:p>
            <a:r>
              <a:rPr lang="en-US" altLang="en-US"/>
              <a:t>Then Bob, who received this privilege </a:t>
            </a:r>
            <a:r>
              <a:rPr lang="en-US" altLang="en-US">
                <a:solidFill>
                  <a:schemeClr val="accent2"/>
                </a:solidFill>
              </a:rPr>
              <a:t>from Art</a:t>
            </a:r>
            <a:r>
              <a:rPr lang="en-US" altLang="en-US"/>
              <a:t>, </a:t>
            </a:r>
            <a:r>
              <a:rPr lang="en-US" altLang="en-US">
                <a:solidFill>
                  <a:schemeClr val="accent2"/>
                </a:solidFill>
              </a:rPr>
              <a:t>and only Art</a:t>
            </a:r>
            <a:r>
              <a:rPr lang="en-US" altLang="en-US"/>
              <a:t>, also loses this privilege. </a:t>
            </a:r>
          </a:p>
          <a:p>
            <a:pPr lvl="1"/>
            <a:r>
              <a:rPr lang="en-US" altLang="en-US"/>
              <a:t>Bob’s privilege is said to be </a:t>
            </a:r>
            <a:r>
              <a:rPr lang="en-US" altLang="en-US" b="1"/>
              <a:t>abandoned</a:t>
            </a:r>
          </a:p>
          <a:p>
            <a:endParaRPr lang="en-US" altLang="en-US"/>
          </a:p>
          <a:p>
            <a:r>
              <a:rPr lang="en-US" altLang="en-US"/>
              <a:t>When CASCADE is specified, all abandoned privileges are also revoked </a:t>
            </a:r>
          </a:p>
          <a:p>
            <a:pPr lvl="1"/>
            <a:r>
              <a:rPr lang="en-US" altLang="en-US"/>
              <a:t>Possibly causing privileges held by other users to become abandoned and thereby revoked recursively.</a:t>
            </a:r>
          </a:p>
          <a:p>
            <a:r>
              <a:rPr lang="en-US" altLang="en-US"/>
              <a:t>If the RESTRICT keyword is specified, the command is rejected if revoking privileges causes other privileges becoming abandoned. </a:t>
            </a:r>
          </a:p>
          <a:p>
            <a:endParaRPr lang="en-US" altLang="en-US"/>
          </a:p>
        </p:txBody>
      </p:sp>
    </p:spTree>
    <p:extLst>
      <p:ext uri="{BB962C8B-B14F-4D97-AF65-F5344CB8AC3E}">
        <p14:creationId xmlns:p14="http://schemas.microsoft.com/office/powerpoint/2010/main" val="15805402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Revoke Examples III </a:t>
            </a:r>
          </a:p>
        </p:txBody>
      </p:sp>
      <p:sp>
        <p:nvSpPr>
          <p:cNvPr id="11267" name="Rectangle 3"/>
          <p:cNvSpPr>
            <a:spLocks noGrp="1" noChangeArrowheads="1"/>
          </p:cNvSpPr>
          <p:nvPr>
            <p:ph type="body" idx="1"/>
          </p:nvPr>
        </p:nvSpPr>
        <p:spPr>
          <a:xfrm>
            <a:off x="1905000" y="1143000"/>
            <a:ext cx="8534400" cy="5334000"/>
          </a:xfrm>
        </p:spPr>
        <p:txBody>
          <a:bodyPr>
            <a:normAutofit fontScale="92500" lnSpcReduction="20000"/>
          </a:bodyPr>
          <a:lstStyle/>
          <a:p>
            <a:pPr>
              <a:lnSpc>
                <a:spcPct val="90000"/>
              </a:lnSpc>
              <a:buFontTx/>
              <a:buNone/>
            </a:pPr>
            <a:r>
              <a:rPr lang="en-US" altLang="en-US" i="1"/>
              <a:t>Joe executes:</a:t>
            </a:r>
            <a:endParaRPr lang="en-US" altLang="en-US">
              <a:solidFill>
                <a:srgbClr val="FF0000"/>
              </a:solidFill>
            </a:endParaRPr>
          </a:p>
          <a:p>
            <a:pPr>
              <a:lnSpc>
                <a:spcPct val="90000"/>
              </a:lnSpc>
              <a:buFontTx/>
              <a:buNone/>
            </a:pPr>
            <a:r>
              <a:rPr lang="en-US" altLang="en-US">
                <a:solidFill>
                  <a:srgbClr val="FF0000"/>
                </a:solidFill>
              </a:rPr>
              <a:t>GRANT SELECT ON Sailors TO Art WITH GRANT OPTION</a:t>
            </a:r>
          </a:p>
          <a:p>
            <a:pPr>
              <a:lnSpc>
                <a:spcPct val="90000"/>
              </a:lnSpc>
              <a:buFontTx/>
              <a:buNone/>
            </a:pPr>
            <a:r>
              <a:rPr lang="en-US" altLang="en-US" i="1"/>
              <a:t>Joe executes:</a:t>
            </a:r>
            <a:endParaRPr lang="en-US" altLang="en-US"/>
          </a:p>
          <a:p>
            <a:pPr>
              <a:lnSpc>
                <a:spcPct val="90000"/>
              </a:lnSpc>
              <a:buFontTx/>
              <a:buNone/>
            </a:pPr>
            <a:r>
              <a:rPr lang="en-US" altLang="en-US">
                <a:solidFill>
                  <a:srgbClr val="FF0000"/>
                </a:solidFill>
              </a:rPr>
              <a:t>GRANT SELECT ON Sailors TO Bob WITH GRANT OPTION</a:t>
            </a:r>
          </a:p>
          <a:p>
            <a:pPr>
              <a:lnSpc>
                <a:spcPct val="90000"/>
              </a:lnSpc>
              <a:buFontTx/>
              <a:buNone/>
            </a:pPr>
            <a:r>
              <a:rPr lang="en-US" altLang="en-US" i="1"/>
              <a:t>Art executes:</a:t>
            </a:r>
            <a:endParaRPr lang="en-US" altLang="en-US"/>
          </a:p>
          <a:p>
            <a:pPr>
              <a:lnSpc>
                <a:spcPct val="90000"/>
              </a:lnSpc>
              <a:buFontTx/>
              <a:buNone/>
            </a:pPr>
            <a:r>
              <a:rPr lang="en-US" altLang="en-US">
                <a:solidFill>
                  <a:srgbClr val="FF0000"/>
                </a:solidFill>
              </a:rPr>
              <a:t>GRANT SELECT ON Sailors TO Bob WITH GRANT OPTION</a:t>
            </a:r>
          </a:p>
          <a:p>
            <a:pPr>
              <a:lnSpc>
                <a:spcPct val="90000"/>
              </a:lnSpc>
              <a:buFontTx/>
              <a:buNone/>
            </a:pPr>
            <a:r>
              <a:rPr lang="en-US" altLang="en-US" i="1"/>
              <a:t>Joe executes:</a:t>
            </a:r>
            <a:endParaRPr lang="en-US" altLang="en-US"/>
          </a:p>
          <a:p>
            <a:pPr>
              <a:lnSpc>
                <a:spcPct val="90000"/>
              </a:lnSpc>
              <a:buFontTx/>
              <a:buNone/>
            </a:pPr>
            <a:r>
              <a:rPr lang="en-US" altLang="en-US">
                <a:solidFill>
                  <a:schemeClr val="accent2"/>
                </a:solidFill>
              </a:rPr>
              <a:t>REVOKE SELECT ON Sailors FROM Art CASCADE</a:t>
            </a:r>
          </a:p>
          <a:p>
            <a:pPr lvl="1">
              <a:lnSpc>
                <a:spcPct val="90000"/>
              </a:lnSpc>
              <a:buFontTx/>
              <a:buNone/>
            </a:pPr>
            <a:endParaRPr lang="en-US" altLang="en-US"/>
          </a:p>
          <a:p>
            <a:pPr>
              <a:lnSpc>
                <a:spcPct val="90000"/>
              </a:lnSpc>
            </a:pPr>
            <a:r>
              <a:rPr lang="en-US" altLang="en-US"/>
              <a:t>As before, Art loses the SELECT privilege on Sailors. </a:t>
            </a:r>
          </a:p>
          <a:p>
            <a:pPr>
              <a:lnSpc>
                <a:spcPct val="90000"/>
              </a:lnSpc>
            </a:pPr>
            <a:r>
              <a:rPr lang="en-US" altLang="en-US">
                <a:solidFill>
                  <a:schemeClr val="accent2"/>
                </a:solidFill>
              </a:rPr>
              <a:t>But what about Bob?</a:t>
            </a:r>
          </a:p>
          <a:p>
            <a:pPr>
              <a:lnSpc>
                <a:spcPct val="90000"/>
              </a:lnSpc>
            </a:pPr>
            <a:r>
              <a:rPr lang="en-US" altLang="en-US"/>
              <a:t>Bob received this privilege from Art, but he also received it independently from Joe. So, he doesn’t lose the privilege.</a:t>
            </a:r>
          </a:p>
        </p:txBody>
      </p:sp>
    </p:spTree>
    <p:extLst>
      <p:ext uri="{BB962C8B-B14F-4D97-AF65-F5344CB8AC3E}">
        <p14:creationId xmlns:p14="http://schemas.microsoft.com/office/powerpoint/2010/main" val="31030437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Revoke Examples IV</a:t>
            </a:r>
          </a:p>
        </p:txBody>
      </p:sp>
      <p:sp>
        <p:nvSpPr>
          <p:cNvPr id="12291" name="Rectangle 3"/>
          <p:cNvSpPr>
            <a:spLocks noGrp="1" noChangeArrowheads="1"/>
          </p:cNvSpPr>
          <p:nvPr>
            <p:ph type="body" idx="1"/>
          </p:nvPr>
        </p:nvSpPr>
        <p:spPr/>
        <p:txBody>
          <a:bodyPr/>
          <a:lstStyle/>
          <a:p>
            <a:pPr>
              <a:buFontTx/>
              <a:buNone/>
            </a:pPr>
            <a:r>
              <a:rPr lang="en-US" altLang="en-US"/>
              <a:t>Joe executes:</a:t>
            </a:r>
          </a:p>
          <a:p>
            <a:pPr>
              <a:buFontTx/>
              <a:buNone/>
            </a:pPr>
            <a:r>
              <a:rPr lang="en-US" altLang="en-US">
                <a:solidFill>
                  <a:srgbClr val="FF0000"/>
                </a:solidFill>
              </a:rPr>
              <a:t>GRANT SELECT ON Sailors TO Art WITH GRANT OPTION</a:t>
            </a:r>
          </a:p>
          <a:p>
            <a:pPr>
              <a:buFontTx/>
              <a:buNone/>
            </a:pPr>
            <a:r>
              <a:rPr lang="en-US" altLang="en-US">
                <a:solidFill>
                  <a:srgbClr val="FF0000"/>
                </a:solidFill>
              </a:rPr>
              <a:t>GRANT SELECT ON Sailors TO Art WITH GRANT OPTION</a:t>
            </a:r>
          </a:p>
          <a:p>
            <a:pPr>
              <a:buFontTx/>
              <a:buNone/>
            </a:pPr>
            <a:r>
              <a:rPr lang="en-US" altLang="en-US">
                <a:solidFill>
                  <a:schemeClr val="accent2"/>
                </a:solidFill>
              </a:rPr>
              <a:t>REVOKE SELECT ON Sailors FROM Art CASCADE</a:t>
            </a:r>
          </a:p>
          <a:p>
            <a:pPr>
              <a:buFontTx/>
              <a:buNone/>
            </a:pPr>
            <a:endParaRPr lang="en-US" altLang="en-US"/>
          </a:p>
          <a:p>
            <a:r>
              <a:rPr lang="en-US" altLang="en-US"/>
              <a:t>Since Joe granted the privilege to Art twice and only revoked it once, </a:t>
            </a:r>
            <a:r>
              <a:rPr lang="en-US" altLang="en-US">
                <a:solidFill>
                  <a:srgbClr val="FF0000"/>
                </a:solidFill>
              </a:rPr>
              <a:t>does Art get to keep the privilege?</a:t>
            </a:r>
            <a:r>
              <a:rPr lang="en-US" altLang="en-US"/>
              <a:t> </a:t>
            </a:r>
          </a:p>
          <a:p>
            <a:r>
              <a:rPr lang="en-US" altLang="en-US"/>
              <a:t>As per the SQL, NO. It doesn’t matter how many times we grant a privilege. </a:t>
            </a:r>
          </a:p>
          <a:p>
            <a:pPr>
              <a:buFontTx/>
              <a:buNone/>
            </a:pPr>
            <a:endParaRPr lang="en-US" altLang="en-US"/>
          </a:p>
        </p:txBody>
      </p:sp>
    </p:spTree>
    <p:extLst>
      <p:ext uri="{BB962C8B-B14F-4D97-AF65-F5344CB8AC3E}">
        <p14:creationId xmlns:p14="http://schemas.microsoft.com/office/powerpoint/2010/main" val="6397506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Privilege Descriptors</a:t>
            </a:r>
          </a:p>
        </p:txBody>
      </p:sp>
      <p:sp>
        <p:nvSpPr>
          <p:cNvPr id="13315" name="Rectangle 3"/>
          <p:cNvSpPr>
            <a:spLocks noGrp="1" noChangeArrowheads="1"/>
          </p:cNvSpPr>
          <p:nvPr>
            <p:ph type="body" idx="1"/>
          </p:nvPr>
        </p:nvSpPr>
        <p:spPr/>
        <p:txBody>
          <a:bodyPr/>
          <a:lstStyle/>
          <a:p>
            <a:r>
              <a:rPr lang="en-US" altLang="en-US"/>
              <a:t>When a GRANT is executed, a privilege descriptor is added to a table of such descriptors maintained by the DBMS. </a:t>
            </a:r>
          </a:p>
          <a:p>
            <a:r>
              <a:rPr lang="en-US" altLang="en-US"/>
              <a:t>The privilege descriptor specifies the:</a:t>
            </a:r>
          </a:p>
          <a:p>
            <a:pPr lvl="1"/>
            <a:r>
              <a:rPr lang="en-US" altLang="en-US" i="1">
                <a:solidFill>
                  <a:schemeClr val="accent2"/>
                </a:solidFill>
              </a:rPr>
              <a:t>grantor </a:t>
            </a:r>
            <a:r>
              <a:rPr lang="en-US" altLang="en-US">
                <a:solidFill>
                  <a:schemeClr val="accent2"/>
                </a:solidFill>
              </a:rPr>
              <a:t>of the privilege, </a:t>
            </a:r>
          </a:p>
          <a:p>
            <a:pPr lvl="1"/>
            <a:r>
              <a:rPr lang="en-US" altLang="en-US" i="1">
                <a:solidFill>
                  <a:schemeClr val="accent2"/>
                </a:solidFill>
              </a:rPr>
              <a:t>grantee </a:t>
            </a:r>
            <a:r>
              <a:rPr lang="en-US" altLang="en-US">
                <a:solidFill>
                  <a:schemeClr val="accent2"/>
                </a:solidFill>
              </a:rPr>
              <a:t>who receives the privilege, </a:t>
            </a:r>
          </a:p>
          <a:p>
            <a:pPr lvl="1"/>
            <a:r>
              <a:rPr lang="en-US" altLang="en-US" i="1">
                <a:solidFill>
                  <a:schemeClr val="accent2"/>
                </a:solidFill>
              </a:rPr>
              <a:t>granted privilege</a:t>
            </a:r>
            <a:endParaRPr lang="en-US" altLang="en-US">
              <a:solidFill>
                <a:schemeClr val="accent2"/>
              </a:solidFill>
            </a:endParaRPr>
          </a:p>
          <a:p>
            <a:pPr lvl="1"/>
            <a:r>
              <a:rPr lang="en-US" altLang="en-US" i="1">
                <a:solidFill>
                  <a:schemeClr val="accent2"/>
                </a:solidFill>
              </a:rPr>
              <a:t>grant option</a:t>
            </a:r>
            <a:r>
              <a:rPr lang="en-US" altLang="en-US">
                <a:solidFill>
                  <a:schemeClr val="accent2"/>
                </a:solidFill>
              </a:rPr>
              <a:t> </a:t>
            </a:r>
          </a:p>
          <a:p>
            <a:r>
              <a:rPr lang="en-US" altLang="en-US"/>
              <a:t>When a user creates a table or view he 'automatically' gets privileges, </a:t>
            </a:r>
          </a:p>
          <a:p>
            <a:pPr lvl="1"/>
            <a:r>
              <a:rPr lang="en-US" altLang="en-US"/>
              <a:t>A privilege descriptor with </a:t>
            </a:r>
            <a:r>
              <a:rPr lang="en-US" altLang="en-US" i="1">
                <a:solidFill>
                  <a:srgbClr val="FF0000"/>
                </a:solidFill>
              </a:rPr>
              <a:t>system</a:t>
            </a:r>
            <a:r>
              <a:rPr lang="en-US" altLang="en-US" i="1"/>
              <a:t> </a:t>
            </a:r>
            <a:r>
              <a:rPr lang="en-US" altLang="en-US"/>
              <a:t>as the grantor is entered into the descriptors table.</a:t>
            </a:r>
          </a:p>
        </p:txBody>
      </p:sp>
    </p:spTree>
    <p:extLst>
      <p:ext uri="{BB962C8B-B14F-4D97-AF65-F5344CB8AC3E}">
        <p14:creationId xmlns:p14="http://schemas.microsoft.com/office/powerpoint/2010/main" val="2599728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5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31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p:cTn id="13" dur="500" fill="hold"/>
                                        <p:tgtEl>
                                          <p:spTgt spid="1331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3315">
                                            <p:txEl>
                                              <p:pRg st="1" end="1"/>
                                            </p:txEl>
                                          </p:spTgt>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p:cTn id="17" dur="500" fill="hold"/>
                                        <p:tgtEl>
                                          <p:spTgt spid="1331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3315">
                                            <p:txEl>
                                              <p:pRg st="2" end="2"/>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p:cTn id="21" dur="500" fill="hold"/>
                                        <p:tgtEl>
                                          <p:spTgt spid="1331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3315">
                                            <p:txEl>
                                              <p:pRg st="3" end="3"/>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p:cTn id="25" dur="500" fill="hold"/>
                                        <p:tgtEl>
                                          <p:spTgt spid="13315">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13315">
                                            <p:txEl>
                                              <p:pRg st="4" end="4"/>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p:cTn id="29" dur="500" fill="hold"/>
                                        <p:tgtEl>
                                          <p:spTgt spid="13315">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13315">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 calcmode="lin" valueType="num">
                                      <p:cBhvr>
                                        <p:cTn id="35" dur="500" fill="hold"/>
                                        <p:tgtEl>
                                          <p:spTgt spid="13315">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13315">
                                            <p:txEl>
                                              <p:pRg st="6" end="6"/>
                                            </p:txEl>
                                          </p:spTgt>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3315">
                                            <p:txEl>
                                              <p:pRg st="7" end="7"/>
                                            </p:txEl>
                                          </p:spTgt>
                                        </p:tgtEl>
                                        <p:attrNameLst>
                                          <p:attrName>style.visibility</p:attrName>
                                        </p:attrNameLst>
                                      </p:cBhvr>
                                      <p:to>
                                        <p:strVal val="visible"/>
                                      </p:to>
                                    </p:set>
                                    <p:anim calcmode="lin" valueType="num">
                                      <p:cBhvr>
                                        <p:cTn id="39" dur="500" fill="hold"/>
                                        <p:tgtEl>
                                          <p:spTgt spid="13315">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13315">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3600" y="152400"/>
            <a:ext cx="7772400" cy="609600"/>
          </a:xfrm>
        </p:spPr>
        <p:txBody>
          <a:bodyPr>
            <a:normAutofit fontScale="90000"/>
          </a:bodyPr>
          <a:lstStyle/>
          <a:p>
            <a:r>
              <a:rPr lang="en-US" altLang="en-US"/>
              <a:t>Authorization Graphs</a:t>
            </a:r>
          </a:p>
        </p:txBody>
      </p:sp>
      <p:sp>
        <p:nvSpPr>
          <p:cNvPr id="14339" name="Rectangle 3"/>
          <p:cNvSpPr>
            <a:spLocks noGrp="1" noChangeArrowheads="1"/>
          </p:cNvSpPr>
          <p:nvPr>
            <p:ph type="body" idx="1"/>
          </p:nvPr>
        </p:nvSpPr>
        <p:spPr>
          <a:xfrm>
            <a:off x="1905000" y="685800"/>
            <a:ext cx="4572000" cy="6172200"/>
          </a:xfrm>
        </p:spPr>
        <p:txBody>
          <a:bodyPr>
            <a:normAutofit lnSpcReduction="10000"/>
          </a:bodyPr>
          <a:lstStyle/>
          <a:p>
            <a:pPr>
              <a:lnSpc>
                <a:spcPct val="90000"/>
              </a:lnSpc>
            </a:pPr>
            <a:r>
              <a:rPr lang="en-US" altLang="en-US" sz="2000" b="1"/>
              <a:t>Nodes</a:t>
            </a:r>
            <a:r>
              <a:rPr lang="en-US" altLang="en-US" sz="2000"/>
              <a:t> are users. </a:t>
            </a:r>
            <a:r>
              <a:rPr lang="en-US" altLang="en-US" sz="2000" b="1"/>
              <a:t>Arcs</a:t>
            </a:r>
            <a:r>
              <a:rPr lang="en-US" altLang="en-US" sz="2000"/>
              <a:t> indicate how privileges are passed.</a:t>
            </a:r>
          </a:p>
          <a:p>
            <a:pPr>
              <a:lnSpc>
                <a:spcPct val="90000"/>
              </a:lnSpc>
            </a:pPr>
            <a:endParaRPr lang="en-US" altLang="en-US" sz="2000"/>
          </a:p>
          <a:p>
            <a:pPr>
              <a:lnSpc>
                <a:spcPct val="90000"/>
              </a:lnSpc>
              <a:buFontTx/>
              <a:buNone/>
            </a:pPr>
            <a:r>
              <a:rPr lang="en-US" altLang="en-US" sz="2000">
                <a:solidFill>
                  <a:srgbClr val="FF0000"/>
                </a:solidFill>
              </a:rPr>
              <a:t>GRANT SELECT ON Sailors TO Art WITH GRANT OPTION</a:t>
            </a:r>
            <a:r>
              <a:rPr lang="en-US" altLang="en-US" sz="2000"/>
              <a:t> </a:t>
            </a:r>
          </a:p>
          <a:p>
            <a:pPr lvl="1">
              <a:lnSpc>
                <a:spcPct val="90000"/>
              </a:lnSpc>
              <a:buFontTx/>
              <a:buNone/>
            </a:pPr>
            <a:r>
              <a:rPr lang="en-US" altLang="en-US" sz="2600" i="1"/>
              <a:t>(executed by Joe)</a:t>
            </a:r>
          </a:p>
          <a:p>
            <a:pPr>
              <a:lnSpc>
                <a:spcPct val="90000"/>
              </a:lnSpc>
              <a:buFontTx/>
              <a:buNone/>
            </a:pPr>
            <a:r>
              <a:rPr lang="en-US" altLang="en-US" sz="2000">
                <a:solidFill>
                  <a:srgbClr val="FF0000"/>
                </a:solidFill>
              </a:rPr>
              <a:t>GRANT SELECT ON Sailors TO Bob WITH GRANT OPTION </a:t>
            </a:r>
          </a:p>
          <a:p>
            <a:pPr lvl="1">
              <a:lnSpc>
                <a:spcPct val="90000"/>
              </a:lnSpc>
              <a:buFontTx/>
              <a:buNone/>
            </a:pPr>
            <a:r>
              <a:rPr lang="en-US" altLang="en-US" sz="2600" i="1"/>
              <a:t>(executed by Art)</a:t>
            </a:r>
            <a:endParaRPr lang="en-US" altLang="en-US" sz="2600"/>
          </a:p>
          <a:p>
            <a:pPr>
              <a:lnSpc>
                <a:spcPct val="90000"/>
              </a:lnSpc>
              <a:buFontTx/>
              <a:buNone/>
            </a:pPr>
            <a:r>
              <a:rPr lang="en-US" altLang="en-US" sz="2000">
                <a:solidFill>
                  <a:srgbClr val="FF0000"/>
                </a:solidFill>
              </a:rPr>
              <a:t>GRANT SELECT ON Sailors TO Art WITH GRANT OPTION</a:t>
            </a:r>
          </a:p>
          <a:p>
            <a:pPr lvl="1">
              <a:lnSpc>
                <a:spcPct val="90000"/>
              </a:lnSpc>
              <a:buFontTx/>
              <a:buNone/>
            </a:pPr>
            <a:r>
              <a:rPr lang="en-US" altLang="en-US" sz="2600" i="1"/>
              <a:t>(executed by Bob)</a:t>
            </a:r>
            <a:endParaRPr lang="en-US" altLang="en-US" sz="2600"/>
          </a:p>
          <a:p>
            <a:pPr>
              <a:lnSpc>
                <a:spcPct val="90000"/>
              </a:lnSpc>
              <a:buFontTx/>
              <a:buNone/>
            </a:pPr>
            <a:r>
              <a:rPr lang="en-US" altLang="en-US" sz="2000">
                <a:solidFill>
                  <a:srgbClr val="FF0000"/>
                </a:solidFill>
              </a:rPr>
              <a:t>GRANT SELECT ON Sailors TO Cal WITH GRANT OPTION</a:t>
            </a:r>
          </a:p>
          <a:p>
            <a:pPr lvl="1">
              <a:lnSpc>
                <a:spcPct val="90000"/>
              </a:lnSpc>
              <a:buFontTx/>
              <a:buNone/>
            </a:pPr>
            <a:r>
              <a:rPr lang="en-US" altLang="en-US" sz="2600" i="1"/>
              <a:t>(executed by Joe)</a:t>
            </a:r>
            <a:endParaRPr lang="en-US" altLang="en-US" sz="2600"/>
          </a:p>
          <a:p>
            <a:pPr>
              <a:lnSpc>
                <a:spcPct val="90000"/>
              </a:lnSpc>
              <a:buFontTx/>
              <a:buNone/>
            </a:pPr>
            <a:r>
              <a:rPr lang="en-US" altLang="en-US" sz="2000">
                <a:solidFill>
                  <a:srgbClr val="FF0000"/>
                </a:solidFill>
              </a:rPr>
              <a:t>GRANT SELECT ON Sailors TO Bob WITH GRANT OPTION</a:t>
            </a:r>
          </a:p>
          <a:p>
            <a:pPr lvl="1">
              <a:lnSpc>
                <a:spcPct val="90000"/>
              </a:lnSpc>
              <a:buFontTx/>
              <a:buNone/>
            </a:pPr>
            <a:r>
              <a:rPr lang="en-US" altLang="en-US" sz="2600" i="1"/>
              <a:t>(executed by Cal)</a:t>
            </a:r>
          </a:p>
        </p:txBody>
      </p:sp>
      <p:graphicFrame>
        <p:nvGraphicFramePr>
          <p:cNvPr id="14341" name="Object 5"/>
          <p:cNvGraphicFramePr>
            <a:graphicFrameLocks noChangeAspect="1"/>
          </p:cNvGraphicFramePr>
          <p:nvPr/>
        </p:nvGraphicFramePr>
        <p:xfrm>
          <a:off x="6248401" y="1066801"/>
          <a:ext cx="4200525" cy="3998913"/>
        </p:xfrm>
        <a:graphic>
          <a:graphicData uri="http://schemas.openxmlformats.org/presentationml/2006/ole">
            <mc:AlternateContent xmlns:mc="http://schemas.openxmlformats.org/markup-compatibility/2006">
              <mc:Choice xmlns:v="urn:schemas-microsoft-com:vml" Requires="v">
                <p:oleObj spid="_x0000_s5165" name="Photo Editor Photo" r:id="rId3" imgW="4580952" imgH="4361905" progId="MSPhotoEd.3">
                  <p:embed/>
                </p:oleObj>
              </mc:Choice>
              <mc:Fallback>
                <p:oleObj name="Photo Editor Photo" r:id="rId3" imgW="4580952" imgH="4361905" progId="MSPhotoEd.3">
                  <p:embed/>
                  <p:pic>
                    <p:nvPicPr>
                      <p:cNvPr id="143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1" y="1066801"/>
                        <a:ext cx="4200525"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89970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p:cTn id="7" dur="500" fill="hold"/>
                                        <p:tgtEl>
                                          <p:spTgt spid="14341"/>
                                        </p:tgtEl>
                                        <p:attrNameLst>
                                          <p:attrName>ppt_w</p:attrName>
                                        </p:attrNameLst>
                                      </p:cBhvr>
                                      <p:tavLst>
                                        <p:tav tm="0">
                                          <p:val>
                                            <p:fltVal val="0"/>
                                          </p:val>
                                        </p:tav>
                                        <p:tav tm="100000">
                                          <p:val>
                                            <p:strVal val="#ppt_w"/>
                                          </p:val>
                                        </p:tav>
                                      </p:tavLst>
                                    </p:anim>
                                    <p:anim calcmode="lin" valueType="num">
                                      <p:cBhvr>
                                        <p:cTn id="8" dur="500" fill="hold"/>
                                        <p:tgtEl>
                                          <p:spTgt spid="143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Effects of Revocations I</a:t>
            </a:r>
          </a:p>
        </p:txBody>
      </p:sp>
      <p:sp>
        <p:nvSpPr>
          <p:cNvPr id="15363" name="Rectangle 3"/>
          <p:cNvSpPr>
            <a:spLocks noGrp="1" noChangeArrowheads="1"/>
          </p:cNvSpPr>
          <p:nvPr>
            <p:ph type="body" idx="1"/>
          </p:nvPr>
        </p:nvSpPr>
        <p:spPr>
          <a:xfrm>
            <a:off x="1676400" y="1295400"/>
            <a:ext cx="4267200" cy="4876800"/>
          </a:xfrm>
        </p:spPr>
        <p:txBody>
          <a:bodyPr/>
          <a:lstStyle/>
          <a:p>
            <a:r>
              <a:rPr lang="en-US" altLang="en-US"/>
              <a:t>Suppose that Joe executes:</a:t>
            </a:r>
          </a:p>
          <a:p>
            <a:pPr lvl="1">
              <a:buFontTx/>
              <a:buNone/>
            </a:pPr>
            <a:r>
              <a:rPr lang="en-US" altLang="en-US">
                <a:solidFill>
                  <a:schemeClr val="accent2"/>
                </a:solidFill>
              </a:rPr>
              <a:t>REVOKE SELECT ON Sailors FROM Art CASCADE</a:t>
            </a:r>
          </a:p>
          <a:p>
            <a:r>
              <a:rPr lang="en-US" altLang="en-US"/>
              <a:t>The arc from Joe to Art is removed.</a:t>
            </a:r>
          </a:p>
          <a:p>
            <a:endParaRPr lang="en-US" altLang="en-US"/>
          </a:p>
          <a:p>
            <a:r>
              <a:rPr lang="en-US" altLang="en-US"/>
              <a:t>Art still has the privilege</a:t>
            </a:r>
          </a:p>
          <a:p>
            <a:pPr lvl="1"/>
            <a:r>
              <a:rPr lang="en-US" altLang="en-US"/>
              <a:t>He got it independently from  Bob.</a:t>
            </a:r>
          </a:p>
          <a:p>
            <a:endParaRPr lang="en-US" altLang="en-US"/>
          </a:p>
        </p:txBody>
      </p:sp>
      <p:graphicFrame>
        <p:nvGraphicFramePr>
          <p:cNvPr id="15365" name="Object 5"/>
          <p:cNvGraphicFramePr>
            <a:graphicFrameLocks noChangeAspect="1"/>
          </p:cNvGraphicFramePr>
          <p:nvPr/>
        </p:nvGraphicFramePr>
        <p:xfrm>
          <a:off x="5867401" y="1143000"/>
          <a:ext cx="4524375" cy="4362450"/>
        </p:xfrm>
        <a:graphic>
          <a:graphicData uri="http://schemas.openxmlformats.org/presentationml/2006/ole">
            <mc:AlternateContent xmlns:mc="http://schemas.openxmlformats.org/markup-compatibility/2006">
              <mc:Choice xmlns:v="urn:schemas-microsoft-com:vml" Requires="v">
                <p:oleObj spid="_x0000_s6189" name="Photo Editor Photo" r:id="rId3" imgW="4525007" imgH="4361905" progId="MSPhotoEd.3">
                  <p:embed/>
                </p:oleObj>
              </mc:Choice>
              <mc:Fallback>
                <p:oleObj name="Photo Editor Photo" r:id="rId3" imgW="4525007" imgH="4361905" progId="MSPhotoEd.3">
                  <p:embed/>
                  <p:pic>
                    <p:nvPicPr>
                      <p:cNvPr id="1536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1143000"/>
                        <a:ext cx="45243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9205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p:cTn id="7" dur="500" fill="hold"/>
                                        <p:tgtEl>
                                          <p:spTgt spid="15365"/>
                                        </p:tgtEl>
                                        <p:attrNameLst>
                                          <p:attrName>ppt_w</p:attrName>
                                        </p:attrNameLst>
                                      </p:cBhvr>
                                      <p:tavLst>
                                        <p:tav tm="0">
                                          <p:val>
                                            <p:fltVal val="0"/>
                                          </p:val>
                                        </p:tav>
                                        <p:tav tm="100000">
                                          <p:val>
                                            <p:strVal val="#ppt_w"/>
                                          </p:val>
                                        </p:tav>
                                      </p:tavLst>
                                    </p:anim>
                                    <p:anim calcmode="lin" valueType="num">
                                      <p:cBhvr>
                                        <p:cTn id="8" dur="500" fill="hold"/>
                                        <p:tgtEl>
                                          <p:spTgt spid="153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Effects of Revocations II</a:t>
            </a:r>
          </a:p>
        </p:txBody>
      </p:sp>
      <p:sp>
        <p:nvSpPr>
          <p:cNvPr id="16387" name="Rectangle 3"/>
          <p:cNvSpPr>
            <a:spLocks noGrp="1" noChangeArrowheads="1"/>
          </p:cNvSpPr>
          <p:nvPr>
            <p:ph type="body" idx="1"/>
          </p:nvPr>
        </p:nvSpPr>
        <p:spPr>
          <a:xfrm>
            <a:off x="1640305" y="1295401"/>
            <a:ext cx="4343400" cy="5791200"/>
          </a:xfrm>
        </p:spPr>
        <p:txBody>
          <a:bodyPr>
            <a:normAutofit lnSpcReduction="10000"/>
          </a:bodyPr>
          <a:lstStyle/>
          <a:p>
            <a:r>
              <a:rPr lang="en-US" altLang="en-US" dirty="0">
                <a:solidFill>
                  <a:schemeClr val="accent2"/>
                </a:solidFill>
              </a:rPr>
              <a:t>Let’s suppose now that Joe decides to revoke Cal's SELECT privilege as well.</a:t>
            </a:r>
            <a:r>
              <a:rPr lang="en-US" altLang="en-US" dirty="0"/>
              <a:t> </a:t>
            </a:r>
          </a:p>
          <a:p>
            <a:endParaRPr lang="en-US" altLang="en-US" dirty="0"/>
          </a:p>
          <a:p>
            <a:r>
              <a:rPr lang="en-US" altLang="en-US" dirty="0"/>
              <a:t>The arc from Joe to Cal is removed. </a:t>
            </a:r>
          </a:p>
          <a:p>
            <a:r>
              <a:rPr lang="en-US" altLang="en-US" dirty="0"/>
              <a:t>The arc from Cal to Bob is removed as well, since there is no longer a path from System to Cal.</a:t>
            </a:r>
          </a:p>
          <a:p>
            <a:r>
              <a:rPr lang="en-US" altLang="en-US" dirty="0"/>
              <a:t>Art and Bob also have lost privileges as well because there isn’t a path from the System. </a:t>
            </a:r>
          </a:p>
        </p:txBody>
      </p:sp>
      <p:graphicFrame>
        <p:nvGraphicFramePr>
          <p:cNvPr id="16389" name="Object 5"/>
          <p:cNvGraphicFramePr>
            <a:graphicFrameLocks noChangeAspect="1"/>
          </p:cNvGraphicFramePr>
          <p:nvPr/>
        </p:nvGraphicFramePr>
        <p:xfrm>
          <a:off x="6096000" y="1295401"/>
          <a:ext cx="4438650" cy="4333875"/>
        </p:xfrm>
        <a:graphic>
          <a:graphicData uri="http://schemas.openxmlformats.org/presentationml/2006/ole">
            <mc:AlternateContent xmlns:mc="http://schemas.openxmlformats.org/markup-compatibility/2006">
              <mc:Choice xmlns:v="urn:schemas-microsoft-com:vml" Requires="v">
                <p:oleObj spid="_x0000_s7213" name="Photo Editor Photo" r:id="rId3" imgW="4439270" imgH="4334480" progId="MSPhotoEd.3">
                  <p:embed/>
                </p:oleObj>
              </mc:Choice>
              <mc:Fallback>
                <p:oleObj name="Photo Editor Photo" r:id="rId3" imgW="4439270" imgH="4334480" progId="MSPhotoEd.3">
                  <p:embed/>
                  <p:pic>
                    <p:nvPicPr>
                      <p:cNvPr id="1638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95401"/>
                        <a:ext cx="443865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94652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8035</TotalTime>
  <Words>5635</Words>
  <Application>Microsoft Office PowerPoint</Application>
  <PresentationFormat>Widescreen</PresentationFormat>
  <Paragraphs>810</Paragraphs>
  <Slides>103</Slides>
  <Notes>29</Notes>
  <HiddenSlides>0</HiddenSlides>
  <MMClips>0</MMClips>
  <ScaleCrop>false</ScaleCrop>
  <HeadingPairs>
    <vt:vector size="8" baseType="variant">
      <vt:variant>
        <vt:lpstr>Fonts Used</vt:lpstr>
      </vt:variant>
      <vt:variant>
        <vt:i4>23</vt:i4>
      </vt:variant>
      <vt:variant>
        <vt:lpstr>Theme</vt:lpstr>
      </vt:variant>
      <vt:variant>
        <vt:i4>1</vt:i4>
      </vt:variant>
      <vt:variant>
        <vt:lpstr>Embedded OLE Servers</vt:lpstr>
      </vt:variant>
      <vt:variant>
        <vt:i4>2</vt:i4>
      </vt:variant>
      <vt:variant>
        <vt:lpstr>Slide Titles</vt:lpstr>
      </vt:variant>
      <vt:variant>
        <vt:i4>103</vt:i4>
      </vt:variant>
    </vt:vector>
  </HeadingPairs>
  <TitlesOfParts>
    <vt:vector size="129" baseType="lpstr">
      <vt:lpstr>ＭＳ Ｐゴシック</vt:lpstr>
      <vt:lpstr>宋体</vt:lpstr>
      <vt:lpstr>Arial</vt:lpstr>
      <vt:lpstr>Book Antiqua</vt:lpstr>
      <vt:lpstr>Bookman Old Style</vt:lpstr>
      <vt:lpstr>Calibri</vt:lpstr>
      <vt:lpstr>Calibri Light</vt:lpstr>
      <vt:lpstr>Courier New</vt:lpstr>
      <vt:lpstr>等线</vt:lpstr>
      <vt:lpstr>Franklin Gothic Book</vt:lpstr>
      <vt:lpstr>Franklin Gothic Demi</vt:lpstr>
      <vt:lpstr>Franklin Gothic Medium</vt:lpstr>
      <vt:lpstr>Garamond</vt:lpstr>
      <vt:lpstr>Goudy Old Style</vt:lpstr>
      <vt:lpstr>Lucida Sans</vt:lpstr>
      <vt:lpstr>Microsoft Sans Serif</vt:lpstr>
      <vt:lpstr>Monotype Sorts</vt:lpstr>
      <vt:lpstr>Osaka</vt:lpstr>
      <vt:lpstr>新細明體</vt:lpstr>
      <vt:lpstr>Symbol</vt:lpstr>
      <vt:lpstr>Tahoma</vt:lpstr>
      <vt:lpstr>Times New Roman</vt:lpstr>
      <vt:lpstr>Wingdings</vt:lpstr>
      <vt:lpstr>Office Theme</vt:lpstr>
      <vt:lpstr>Clip</vt:lpstr>
      <vt:lpstr>Photo Editor Photo</vt:lpstr>
      <vt:lpstr>UNIT V (except crash recovery)</vt:lpstr>
      <vt:lpstr>PowerPoint Presentation</vt:lpstr>
      <vt:lpstr>Transactions and Concurrent Execution </vt:lpstr>
      <vt:lpstr>Concurrency Control &amp; Recovery</vt:lpstr>
      <vt:lpstr>Structure of a DBMS</vt:lpstr>
      <vt:lpstr>Concurrency: Why bother?</vt:lpstr>
      <vt:lpstr>What could go wrong?</vt:lpstr>
      <vt:lpstr>ACID properties of Transaction Executions</vt:lpstr>
      <vt:lpstr>Atomicity and Durability</vt:lpstr>
      <vt:lpstr>Transaction Consistency</vt:lpstr>
      <vt:lpstr>Isolation (Concurrency)</vt:lpstr>
      <vt:lpstr>Transactions and schedules</vt:lpstr>
      <vt:lpstr>Schedules</vt:lpstr>
      <vt:lpstr>Schedules cont.</vt:lpstr>
      <vt:lpstr>Schedules of Transactions</vt:lpstr>
      <vt:lpstr>Serial and Non-serial Schedules</vt:lpstr>
      <vt:lpstr>Anomalies with Interleaved Execution</vt:lpstr>
      <vt:lpstr>Example</vt:lpstr>
      <vt:lpstr>Example (Contd.)</vt:lpstr>
      <vt:lpstr>Anomalies with Interleaved Execution</vt:lpstr>
      <vt:lpstr>Anomalies (Continued)</vt:lpstr>
      <vt:lpstr>Schedules involving Aborted Transactions</vt:lpstr>
      <vt:lpstr>Lock Based Concurrency Control</vt:lpstr>
      <vt:lpstr>2PL, SERIALIZABILITY AND RECOVERABILITY</vt:lpstr>
      <vt:lpstr>Scheduling Transactions</vt:lpstr>
      <vt:lpstr>Locks</vt:lpstr>
      <vt:lpstr>PowerPoint Presentation</vt:lpstr>
      <vt:lpstr>PowerPoint Presentation</vt:lpstr>
      <vt:lpstr>  </vt:lpstr>
      <vt:lpstr>PowerPoint Presentation</vt:lpstr>
      <vt:lpstr>Lock-Based Concurrency Control</vt:lpstr>
      <vt:lpstr>PowerPoint Presentation</vt:lpstr>
      <vt:lpstr>Interleaved Schedule Following Strict 2PL</vt:lpstr>
      <vt:lpstr>Lock-Based Concurrency Control  </vt:lpstr>
      <vt:lpstr>PowerPoint Presentation</vt:lpstr>
      <vt:lpstr>Strict schedules</vt:lpstr>
      <vt:lpstr>Conflict Serializable Schedules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Dependency Graph</vt:lpstr>
      <vt:lpstr>PowerPoint Presentation</vt:lpstr>
      <vt:lpstr>Example</vt:lpstr>
      <vt:lpstr>Examples of Precedence Graphs</vt:lpstr>
      <vt:lpstr>PowerPoint Presentation</vt:lpstr>
      <vt:lpstr>PowerPoint Presentation</vt:lpstr>
      <vt:lpstr>PowerPoint Presentation</vt:lpstr>
      <vt:lpstr>Build P(A)</vt:lpstr>
      <vt:lpstr>Exercise 1:</vt:lpstr>
      <vt:lpstr>Exercise 2:</vt:lpstr>
      <vt:lpstr>Exercise 3:</vt:lpstr>
      <vt:lpstr>PowerPoint Presentation</vt:lpstr>
      <vt:lpstr>PowerPoint Presentation</vt:lpstr>
      <vt:lpstr>Implementing Lock requests</vt:lpstr>
      <vt:lpstr>Implementing Unlock requests</vt:lpstr>
      <vt:lpstr>View Serializability</vt:lpstr>
      <vt:lpstr>PowerPoint Presentation</vt:lpstr>
      <vt:lpstr>Lock Conversions</vt:lpstr>
      <vt:lpstr>PowerPoint Presentation</vt:lpstr>
      <vt:lpstr>Dealing with deadlocks</vt:lpstr>
      <vt:lpstr>Schedule illustrating deadlock:</vt:lpstr>
      <vt:lpstr>Waits-for graph:</vt:lpstr>
      <vt:lpstr>Deadlock Prevention</vt:lpstr>
      <vt:lpstr>PowerPoint Presentation</vt:lpstr>
      <vt:lpstr>Deadlock Prevention</vt:lpstr>
      <vt:lpstr>Security and Authorization</vt:lpstr>
      <vt:lpstr>Introduction to DB Security</vt:lpstr>
      <vt:lpstr>Access Controls</vt:lpstr>
      <vt:lpstr>Discretionary Access Control</vt:lpstr>
      <vt:lpstr>GRANT Command</vt:lpstr>
      <vt:lpstr>GRANT and REVOKE of Privileges</vt:lpstr>
      <vt:lpstr>GRANT/REVOKE on Views</vt:lpstr>
      <vt:lpstr>Views and Security</vt:lpstr>
      <vt:lpstr>PowerPoint Presentation</vt:lpstr>
      <vt:lpstr>Role-Based Authorization</vt:lpstr>
      <vt:lpstr>Introduction to DB Security</vt:lpstr>
      <vt:lpstr>Discretionary Access Control</vt:lpstr>
      <vt:lpstr>GRANT Command</vt:lpstr>
      <vt:lpstr>Grant Examples I</vt:lpstr>
      <vt:lpstr>Grant Examples II</vt:lpstr>
      <vt:lpstr>Grant Examples III</vt:lpstr>
      <vt:lpstr>Grant Examples IV</vt:lpstr>
      <vt:lpstr>Grant Examples V</vt:lpstr>
      <vt:lpstr>REFERENCES Privilege</vt:lpstr>
      <vt:lpstr>Role-Based Authorization</vt:lpstr>
      <vt:lpstr>Revoke Examples I</vt:lpstr>
      <vt:lpstr>Revoke Examples II</vt:lpstr>
      <vt:lpstr>Revoke Examples III </vt:lpstr>
      <vt:lpstr>Revoke Examples IV</vt:lpstr>
      <vt:lpstr>Privilege Descriptors</vt:lpstr>
      <vt:lpstr>Authorization Graphs</vt:lpstr>
      <vt:lpstr>Effects of Revocations I</vt:lpstr>
      <vt:lpstr>Effects of Revocations II</vt:lpstr>
      <vt:lpstr>Grant and Revoke on Views</vt:lpstr>
      <vt:lpstr>Revoking REFERENCES privilege</vt:lpstr>
      <vt:lpstr>Mandatory Access Control</vt:lpstr>
      <vt:lpstr>Why Mandatory Control?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2PL, SERIALIZABILITY AND RECOVERABILITY</dc:title>
  <dc:creator>vidhu</dc:creator>
  <cp:lastModifiedBy>anu mathews</cp:lastModifiedBy>
  <cp:revision>70</cp:revision>
  <dcterms:created xsi:type="dcterms:W3CDTF">2016-04-06T04:14:27Z</dcterms:created>
  <dcterms:modified xsi:type="dcterms:W3CDTF">2017-04-24T03:25:43Z</dcterms:modified>
</cp:coreProperties>
</file>