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5" r:id="rId2"/>
    <p:sldId id="316" r:id="rId3"/>
    <p:sldId id="317" r:id="rId4"/>
    <p:sldId id="318" r:id="rId5"/>
    <p:sldId id="319" r:id="rId6"/>
  </p:sldIdLst>
  <p:sldSz cx="10058400" cy="7772400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FF"/>
    <a:srgbClr val="FF0000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867" autoAdjust="0"/>
    <p:restoredTop sz="94095" autoAdjust="0"/>
  </p:normalViewPr>
  <p:slideViewPr>
    <p:cSldViewPr>
      <p:cViewPr varScale="1">
        <p:scale>
          <a:sx n="62" d="100"/>
          <a:sy n="62" d="100"/>
        </p:scale>
        <p:origin x="-1854" y="-72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81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9405938" y="0"/>
            <a:ext cx="1952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021513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196388" y="7021513"/>
            <a:ext cx="4048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/>
            </a:lvl1pPr>
          </a:lstStyle>
          <a:p>
            <a:fld id="{E5160CBA-6543-4F76-8B77-0CCBDBC85A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832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5775" y="549275"/>
            <a:ext cx="35496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8A01B550-6302-4570-8F6F-1E67F6703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7701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369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85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401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266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412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9A4E0-BBE9-43B8-854E-B1E6ABDB34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23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B815D-67CB-4762-A934-5193B5BA8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21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EFAFD-D0AC-4041-B7A7-40365871E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60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30994-DAC6-47A1-A584-98274545C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2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4EDD6-918F-4A62-8F45-90E4C481FE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127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12D3D-C1B1-4E65-A981-E7C9D99CA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04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59253-A47F-4000-A757-0911B18F2C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6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4525B-08C1-4F11-ADF1-3625248007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497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E6467-76E4-42EC-8C98-F7D469566D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5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29CB5-607B-4409-8D39-905A25515F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390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82C09-B419-4B4A-9799-67294ABAF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378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71628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fld id="{7DC27C57-0DA8-4925-89B9-07E7FFAB29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List</a:t>
            </a:r>
            <a:r>
              <a:rPr lang="en-US" dirty="0"/>
              <a:t> is a finite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of values</a:t>
            </a:r>
          </a:p>
          <a:p>
            <a:pPr lvl="1"/>
            <a:r>
              <a:rPr lang="en-US" dirty="0"/>
              <a:t>may be </a:t>
            </a:r>
            <a:r>
              <a:rPr lang="en-US" i="1" dirty="0"/>
              <a:t>empty</a:t>
            </a:r>
            <a:endParaRPr lang="en-US" dirty="0"/>
          </a:p>
          <a:p>
            <a:pPr lvl="1"/>
            <a:r>
              <a:rPr lang="en-US" dirty="0"/>
              <a:t>duplicate entries allowed, and order matters (unlike a </a:t>
            </a:r>
            <a:r>
              <a:rPr lang="en-US" dirty="0">
                <a:solidFill>
                  <a:schemeClr val="accent2"/>
                </a:solidFill>
              </a:rPr>
              <a:t>Set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each list item has a position (we will start numbering from 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C code: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implementation.c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implementation.o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linking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3767134" y="3352800"/>
            <a:ext cx="3929066" cy="1295400"/>
            <a:chOff x="2112" y="3264"/>
            <a:chExt cx="2475" cy="816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112" y="3264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25400">
              <a:solidFill>
                <a:srgbClr val="DDDDDD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</a:rPr>
                <a:t>Client code</a:t>
              </a: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2112" y="3744"/>
              <a:ext cx="1248" cy="336"/>
            </a:xfrm>
            <a:prstGeom prst="roundRect">
              <a:avLst>
                <a:gd name="adj" fmla="val 28569"/>
              </a:avLst>
            </a:prstGeom>
            <a:solidFill>
              <a:srgbClr val="CCCCFF"/>
            </a:solidFill>
            <a:ln w="25400">
              <a:solidFill>
                <a:srgbClr val="CCCCFF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</a:rPr>
                <a:t>Implementation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112" y="3696"/>
              <a:ext cx="244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886" y="3444"/>
              <a:ext cx="7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dirty="0"/>
                <a:t>List ADT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33478" y="3367790"/>
            <a:ext cx="2557456" cy="1295400"/>
            <a:chOff x="1133478" y="3367790"/>
            <a:chExt cx="2557456" cy="1295400"/>
          </a:xfrm>
        </p:grpSpPr>
        <p:sp>
          <p:nvSpPr>
            <p:cNvPr id="2" name="Left Brace 1"/>
            <p:cNvSpPr/>
            <p:nvPr/>
          </p:nvSpPr>
          <p:spPr bwMode="auto">
            <a:xfrm>
              <a:off x="3309934" y="3367790"/>
              <a:ext cx="381000" cy="1295400"/>
            </a:xfrm>
            <a:prstGeom prst="lef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33478" y="3530768"/>
              <a:ext cx="21002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Can be compiled</a:t>
              </a:r>
            </a:p>
            <a:p>
              <a:pPr algn="r"/>
              <a:r>
                <a:rPr lang="en-US" dirty="0"/>
                <a:t>and distributed</a:t>
              </a:r>
            </a:p>
            <a:p>
              <a:pPr algn="r"/>
              <a:r>
                <a:rPr lang="en-US" dirty="0"/>
                <a:t>separately!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39284" y="5559915"/>
            <a:ext cx="3937492" cy="400110"/>
            <a:chOff x="5039284" y="5559915"/>
            <a:chExt cx="3937492" cy="400110"/>
          </a:xfrm>
        </p:grpSpPr>
        <p:sp>
          <p:nvSpPr>
            <p:cNvPr id="4" name="Arrow: Right 3"/>
            <p:cNvSpPr/>
            <p:nvPr/>
          </p:nvSpPr>
          <p:spPr bwMode="auto">
            <a:xfrm>
              <a:off x="5039284" y="5607570"/>
              <a:ext cx="1066800" cy="304800"/>
            </a:xfrm>
            <a:prstGeom prst="rightArrow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9898" y="5559915"/>
              <a:ext cx="2646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implementation.o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39284" y="5955027"/>
            <a:ext cx="2706386" cy="400110"/>
            <a:chOff x="5039284" y="5955027"/>
            <a:chExt cx="2706386" cy="400110"/>
          </a:xfrm>
        </p:grpSpPr>
        <p:sp>
          <p:nvSpPr>
            <p:cNvPr id="18" name="Arrow: Right 17"/>
            <p:cNvSpPr/>
            <p:nvPr/>
          </p:nvSpPr>
          <p:spPr bwMode="auto">
            <a:xfrm>
              <a:off x="5039284" y="6002682"/>
              <a:ext cx="1066800" cy="304800"/>
            </a:xfrm>
            <a:prstGeom prst="rightArrow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29898" y="5955027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client.o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709691" y="3684656"/>
            <a:ext cx="1468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 file</a:t>
            </a:r>
          </a:p>
          <a:p>
            <a:r>
              <a:rPr lang="en-US" dirty="0"/>
              <a:t>(</a:t>
            </a:r>
            <a:r>
              <a:rPr lang="en-US" dirty="0" err="1"/>
              <a:t>List.h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46872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List ADT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There should be a way to:</a:t>
            </a:r>
          </a:p>
          <a:p>
            <a:pPr lvl="1"/>
            <a:r>
              <a:rPr lang="en-US" dirty="0"/>
              <a:t>create an initially empty list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delete a list (i.e., free up any dynamically allocated memory)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determine whether a list is empty (more generally: its size)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insert an element at position </a:t>
            </a:r>
            <a:r>
              <a:rPr lang="en-US" i="1" dirty="0" err="1">
                <a:latin typeface="+mj-lt"/>
                <a:cs typeface="Courier New" panose="02070309020205020404" pitchFamily="49" charset="0"/>
              </a:rPr>
              <a:t>i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(special cases: append, prepend)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delete first/last/all occurrence(s) of some data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determine the first/last list entry at which some data appears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</a:rPr>
              <a:t>read/write the data in that list entry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find the position (starting from 0) at which some data first appears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check if two lists are equal (as sequences)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iterate through the list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perform a given task on all items in the list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Some languages (e.g., Python) support lists with these features and more</a:t>
            </a:r>
          </a:p>
        </p:txBody>
      </p:sp>
    </p:spTree>
    <p:extLst>
      <p:ext uri="{BB962C8B-B14F-4D97-AF65-F5344CB8AC3E}">
        <p14:creationId xmlns:p14="http://schemas.microsoft.com/office/powerpoint/2010/main" xmlns="" val="7672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List.h</a:t>
            </a:r>
            <a:r>
              <a:rPr lang="en-US" dirty="0"/>
              <a:t>: First Attempt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LIST_H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LIST_H</a:t>
            </a:r>
          </a:p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void* List;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an initially empty list: we will use NULL</a:t>
            </a:r>
          </a:p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delete a list (and free up any associated memory)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list);</a:t>
            </a:r>
          </a:p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b="1" dirty="0">
                <a:latin typeface="+mj-lt"/>
                <a:cs typeface="Courier New" panose="02070309020205020404" pitchFamily="49" charset="0"/>
              </a:rPr>
              <a:t>Solution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: Pointer to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IMPlementation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PIMP)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see: http://stackoverflow.com/questions/8972588/is-the-pimpl-idiom-really-used-in-practice</a:t>
            </a:r>
          </a:p>
        </p:txBody>
      </p:sp>
      <p:sp>
        <p:nvSpPr>
          <p:cNvPr id="2" name="Explosion: 8 Points 1"/>
          <p:cNvSpPr/>
          <p:nvPr/>
        </p:nvSpPr>
        <p:spPr bwMode="auto">
          <a:xfrm>
            <a:off x="2362200" y="4419600"/>
            <a:ext cx="2362200" cy="914400"/>
          </a:xfrm>
          <a:prstGeom prst="irregularSeal1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800" y="4371945"/>
            <a:ext cx="3768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define type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…</a:t>
            </a:r>
          </a:p>
          <a:p>
            <a:r>
              <a:rPr lang="en-US" dirty="0"/>
              <a:t>…which defeats the purpose!</a:t>
            </a:r>
          </a:p>
        </p:txBody>
      </p:sp>
    </p:spTree>
    <p:extLst>
      <p:ext uri="{BB962C8B-B14F-4D97-AF65-F5344CB8AC3E}">
        <p14:creationId xmlns:p14="http://schemas.microsoft.com/office/powerpoint/2010/main" xmlns="" val="21114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List.h</a:t>
            </a:r>
            <a:r>
              <a:rPr lang="en-US" dirty="0"/>
              <a:t> (partial)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LIST_H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LIST_H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void* List;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size(List);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append(List,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findPosition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start(List);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next(List,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(*task)(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void*), void*);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2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 1: fixed-size array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i="1" dirty="0"/>
              <a:t>Idea</a:t>
            </a:r>
            <a:r>
              <a:rPr lang="en-US" dirty="0"/>
              <a:t>: We will represent the list using an array of fixed size (say 1000)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What if we try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more than 1000 items?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append(List,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we will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to indicate failure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ARRAYLIST1_H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ARRAYLIST1_H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FIXED_SIZE 1000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array[FIXED_SIZE];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6369299"/>
              </p:ext>
            </p:extLst>
          </p:nvPr>
        </p:nvGraphicFramePr>
        <p:xfrm>
          <a:off x="1706562" y="1981200"/>
          <a:ext cx="670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xmlns="" val="252767101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348749976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133788543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398575891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19008677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358853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5516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62755520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486400" y="2352040"/>
            <a:ext cx="1415772" cy="636000"/>
            <a:chOff x="5486400" y="2352040"/>
            <a:chExt cx="1415772" cy="636000"/>
          </a:xfrm>
        </p:grpSpPr>
        <p:cxnSp>
          <p:nvCxnSpPr>
            <p:cNvPr id="8" name="Straight Arrow Connector 7"/>
            <p:cNvCxnSpPr/>
            <p:nvPr/>
          </p:nvCxnSpPr>
          <p:spPr bwMode="auto">
            <a:xfrm flipV="1">
              <a:off x="6172200" y="2352040"/>
              <a:ext cx="0" cy="32004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486400" y="2587930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listSize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883860" y="4114800"/>
            <a:ext cx="37240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append(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 ... }</a:t>
            </a:r>
          </a:p>
        </p:txBody>
      </p:sp>
    </p:spTree>
    <p:extLst>
      <p:ext uri="{BB962C8B-B14F-4D97-AF65-F5344CB8AC3E}">
        <p14:creationId xmlns:p14="http://schemas.microsoft.com/office/powerpoint/2010/main" xmlns="" val="115238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13306</TotalTime>
  <Words>468</Words>
  <Application>Microsoft Office PowerPoint</Application>
  <PresentationFormat>Custom</PresentationFormat>
  <Paragraphs>119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Lists</vt:lpstr>
      <vt:lpstr>A List ADT</vt:lpstr>
      <vt:lpstr>List.h: First Attempt</vt:lpstr>
      <vt:lpstr>List.h (partial)</vt:lpstr>
      <vt:lpstr>List Implementation 1: fixed-size array</vt:lpstr>
    </vt:vector>
  </TitlesOfParts>
  <Company>PESIT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subject>CS205 @ PESIT</dc:subject>
  <dc:creator>Viraj Kumar</dc:creator>
  <dc:description>©2001-2003 Howard Huang</dc:description>
  <cp:lastModifiedBy>Admin</cp:lastModifiedBy>
  <cp:revision>272</cp:revision>
  <cp:lastPrinted>2004-02-18T15:26:01Z</cp:lastPrinted>
  <dcterms:created xsi:type="dcterms:W3CDTF">2003-01-14T01:32:12Z</dcterms:created>
  <dcterms:modified xsi:type="dcterms:W3CDTF">2018-09-06T12:34:44Z</dcterms:modified>
</cp:coreProperties>
</file>