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7772400" cx="10058400"/>
  <p:notesSz cx="6934200" cy="9118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583864F-D514-4B7A-86E2-2E132042990F}">
  <a:tblStyle styleId="{E583864F-D514-4B7A-86E2-2E132042990F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fill>
          <a:solidFill>
            <a:srgbClr val="CAECDD"/>
          </a:solidFill>
        </a:fill>
      </a:tcStyle>
    </a:band1H>
    <a:band2H>
      <a:tcTxStyle/>
    </a:band2H>
    <a:band1V>
      <a:tcTxStyle/>
      <a:tcStyle>
        <a:fill>
          <a:solidFill>
            <a:srgbClr val="CAECDD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05138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29063" y="0"/>
            <a:ext cx="3005137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3" y="684213"/>
            <a:ext cx="4425950" cy="34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23925" y="4330700"/>
            <a:ext cx="5086350" cy="4103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62988"/>
            <a:ext cx="30051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29063" y="8662988"/>
            <a:ext cx="300513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923925" y="4330700"/>
            <a:ext cx="5086350" cy="410368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255713" y="684213"/>
            <a:ext cx="4425950" cy="34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923925" y="4330700"/>
            <a:ext cx="5086350" cy="410368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255713" y="684213"/>
            <a:ext cx="4425950" cy="34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923925" y="4330700"/>
            <a:ext cx="5086350" cy="410368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255713" y="684213"/>
            <a:ext cx="4425950" cy="34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971800" y="7162800"/>
            <a:ext cx="4191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072482" y="-396082"/>
            <a:ext cx="5943600" cy="902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2971800" y="7162800"/>
            <a:ext cx="4191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5139531" y="2640806"/>
            <a:ext cx="6629400" cy="226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37369" y="453231"/>
            <a:ext cx="6629400" cy="6637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2971800" y="7162800"/>
            <a:ext cx="4191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754063" y="2414588"/>
            <a:ext cx="8550275" cy="1665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508125" y="4403725"/>
            <a:ext cx="7042150" cy="1987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2971800" y="7162800"/>
            <a:ext cx="4191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95338" y="4994275"/>
            <a:ext cx="8548687" cy="15446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95338" y="3294063"/>
            <a:ext cx="8548687" cy="17002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2971800" y="7162800"/>
            <a:ext cx="4191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33400" y="1143000"/>
            <a:ext cx="4433888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—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119688" y="1143000"/>
            <a:ext cx="4435475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—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2971800" y="7162800"/>
            <a:ext cx="4191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03238" y="1739900"/>
            <a:ext cx="4443412" cy="7254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503238" y="2465388"/>
            <a:ext cx="4443412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4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5110163" y="1739900"/>
            <a:ext cx="4445000" cy="7254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5110163" y="2465388"/>
            <a:ext cx="4445000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4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2971800" y="7162800"/>
            <a:ext cx="4191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971800" y="7162800"/>
            <a:ext cx="4191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971800" y="7162800"/>
            <a:ext cx="4191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503238" y="309563"/>
            <a:ext cx="3308350" cy="1317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932238" y="309563"/>
            <a:ext cx="5622925" cy="6634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—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503238" y="1627188"/>
            <a:ext cx="3308350" cy="5316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2971800" y="7162800"/>
            <a:ext cx="4191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971675" y="5440363"/>
            <a:ext cx="6035675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971675" y="693738"/>
            <a:ext cx="6035675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971675" y="6083300"/>
            <a:ext cx="6035675" cy="911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2971800" y="7162800"/>
            <a:ext cx="4191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971800" y="7162800"/>
            <a:ext cx="4191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533400" y="990600"/>
            <a:ext cx="9037638" cy="71438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algn="ctr" dir="2212194" dist="63500">
              <a:schemeClr val="folHlink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Two Pointers per Node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-255588" lvl="0" marL="382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2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Recall that our doubly-linked lists require two pointers per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DLL_Node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dllnode {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data_t data;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struct dllnode *prev;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struct dllnode *next;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DLL_node;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2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Observation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Suppose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the address of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node in the DLL</a:t>
            </a:r>
            <a:endParaRPr/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often maintain a pointer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node</a:t>
            </a:r>
            <a:endParaRPr/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if we maintained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consecutive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pointers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5410200" y="2286000"/>
            <a:ext cx="381065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sizeof(data_t)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the size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of a pointer, that is 3× space!</a:t>
            </a:r>
            <a:endParaRPr/>
          </a:p>
        </p:txBody>
      </p:sp>
      <p:graphicFrame>
        <p:nvGraphicFramePr>
          <p:cNvPr id="93" name="Google Shape;93;p13"/>
          <p:cNvGraphicFramePr/>
          <p:nvPr/>
        </p:nvGraphicFramePr>
        <p:xfrm>
          <a:off x="2436655" y="556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{E583864F-D514-4B7A-86E2-2E132042990F}</a:tableStyleId>
              </a:tblPr>
              <a:tblGrid>
                <a:gridCol w="1429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baseline="-25000" i="1" lang="en-US" sz="1800" u="none" cap="none" strike="noStrike">
                          <a:solidFill>
                            <a:schemeClr val="dk1"/>
                          </a:solidFill>
                        </a:rPr>
                        <a:t>i</a:t>
                      </a:r>
                      <a:endParaRPr baseline="-2500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cap="none" strike="noStrike"/>
                        <a:t>A</a:t>
                      </a:r>
                      <a:r>
                        <a:rPr baseline="-25000" i="1" lang="en-US" sz="1800" u="none" cap="none" strike="noStrike"/>
                        <a:t>i</a:t>
                      </a:r>
                      <a:r>
                        <a:rPr baseline="-25000" i="0" lang="en-US" sz="1800" u="none" cap="none" strike="noStrike"/>
                        <a:t>−1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cap="none" strike="noStrike"/>
                        <a:t>A</a:t>
                      </a:r>
                      <a:r>
                        <a:rPr baseline="-25000" i="1" lang="en-US" sz="1800" u="none" cap="none" strike="noStrike"/>
                        <a:t>i</a:t>
                      </a:r>
                      <a:r>
                        <a:rPr baseline="-25000" i="0" lang="en-US" sz="1800" u="none" cap="none" strike="noStrike"/>
                        <a:t>+1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Google Shape;94;p13"/>
          <p:cNvGraphicFramePr/>
          <p:nvPr/>
        </p:nvGraphicFramePr>
        <p:xfrm>
          <a:off x="6266864" y="556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{E583864F-D514-4B7A-86E2-2E132042990F}</a:tableStyleId>
              </a:tblPr>
              <a:tblGrid>
                <a:gridCol w="1429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baseline="-25000" i="1" lang="en-US" sz="1800" u="none" cap="none" strike="noStrike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baseline="-25000" i="0" lang="en-US" sz="1800" u="none" cap="none" strike="noStrike">
                          <a:solidFill>
                            <a:schemeClr val="dk1"/>
                          </a:solidFill>
                        </a:rPr>
                        <a:t>+1</a:t>
                      </a:r>
                      <a:endParaRPr baseline="-2500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cap="none" strike="noStrike"/>
                        <a:t>A</a:t>
                      </a:r>
                      <a:r>
                        <a:rPr baseline="-25000" i="1" lang="en-US" sz="1800" u="none" cap="none" strike="noStrike"/>
                        <a:t>i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cap="none" strike="noStrike"/>
                        <a:t>A</a:t>
                      </a:r>
                      <a:r>
                        <a:rPr baseline="-25000" i="1" lang="en-US" sz="1800" u="none" cap="none" strike="noStrike"/>
                        <a:t>i</a:t>
                      </a:r>
                      <a:r>
                        <a:rPr baseline="-25000" i="0" lang="en-US" sz="1800" u="none" cap="none" strike="noStrike"/>
                        <a:t>+2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95" name="Google Shape;95;p13"/>
          <p:cNvGrpSpPr/>
          <p:nvPr/>
        </p:nvGrpSpPr>
        <p:grpSpPr>
          <a:xfrm>
            <a:off x="1490004" y="6305490"/>
            <a:ext cx="721994" cy="400110"/>
            <a:chOff x="2555587" y="4879092"/>
            <a:chExt cx="721994" cy="400110"/>
          </a:xfrm>
        </p:grpSpPr>
        <p:sp>
          <p:nvSpPr>
            <p:cNvPr id="96" name="Google Shape;96;p13"/>
            <p:cNvSpPr txBox="1"/>
            <p:nvPr/>
          </p:nvSpPr>
          <p:spPr>
            <a:xfrm>
              <a:off x="2882921" y="4879092"/>
              <a:ext cx="394660" cy="4001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baseline="-25000" i="1"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</a:t>
              </a:r>
              <a:endPara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2555587" y="4879092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</a:t>
              </a:r>
              <a:endParaRPr/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5135710" y="6305490"/>
            <a:ext cx="901530" cy="400110"/>
            <a:chOff x="2555587" y="4879092"/>
            <a:chExt cx="901530" cy="400110"/>
          </a:xfrm>
        </p:grpSpPr>
        <p:sp>
          <p:nvSpPr>
            <p:cNvPr id="99" name="Google Shape;99;p13"/>
            <p:cNvSpPr txBox="1"/>
            <p:nvPr/>
          </p:nvSpPr>
          <p:spPr>
            <a:xfrm>
              <a:off x="2882921" y="4879092"/>
              <a:ext cx="574196" cy="4001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baseline="-25000" i="1"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</a:t>
              </a:r>
              <a:r>
                <a:rPr baseline="-25000"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+1</a:t>
              </a:r>
              <a:endPara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0" name="Google Shape;100;p13"/>
            <p:cNvSpPr txBox="1"/>
            <p:nvPr/>
          </p:nvSpPr>
          <p:spPr>
            <a:xfrm>
              <a:off x="2555587" y="4879092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q</a:t>
              </a:r>
              <a:endParaRPr/>
            </a:p>
          </p:txBody>
        </p:sp>
      </p:grpSp>
      <p:sp>
        <p:nvSpPr>
          <p:cNvPr id="101" name="Google Shape;101;p13"/>
          <p:cNvSpPr txBox="1"/>
          <p:nvPr/>
        </p:nvSpPr>
        <p:spPr>
          <a:xfrm>
            <a:off x="4017570" y="5677667"/>
            <a:ext cx="1992084" cy="40011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Redundant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XOR trick!</a:t>
            </a:r>
            <a:endParaRPr/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-255588" lvl="0" marL="382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2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new definition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DLL_Node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dllnode {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data_t data;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xor_PN;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DLL_node;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2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compute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−1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p-&gt;xor_PN ^ q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5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2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compute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^ q-&gt;xor_PN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5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5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5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2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Interview question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How do you do this in Java?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5410200" y="2286000"/>
            <a:ext cx="36231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Assuming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sizeof(pointer)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= sizeof(int)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10" name="Google Shape;110;p14"/>
          <p:cNvGraphicFramePr/>
          <p:nvPr/>
        </p:nvGraphicFramePr>
        <p:xfrm>
          <a:off x="2436655" y="50623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{E583864F-D514-4B7A-86E2-2E132042990F}</a:tableStyleId>
              </a:tblPr>
              <a:tblGrid>
                <a:gridCol w="1429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baseline="-25000" i="1" lang="en-US" sz="1800" u="none" cap="none" strike="noStrike">
                          <a:solidFill>
                            <a:schemeClr val="dk1"/>
                          </a:solidFill>
                        </a:rPr>
                        <a:t>i</a:t>
                      </a:r>
                      <a:endParaRPr baseline="-2500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cap="none" strike="noStrike"/>
                        <a:t>A</a:t>
                      </a:r>
                      <a:r>
                        <a:rPr baseline="-25000" i="1" lang="en-US" sz="1800" u="none" cap="none" strike="noStrike"/>
                        <a:t>i</a:t>
                      </a:r>
                      <a:r>
                        <a:rPr baseline="-25000" i="0" lang="en-US" sz="1800" u="none" cap="none" strike="noStrike"/>
                        <a:t>−1</a:t>
                      </a:r>
                      <a:r>
                        <a:rPr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⊕</a:t>
                      </a:r>
                      <a:r>
                        <a:rPr i="1" lang="en-US" sz="1800" u="none" cap="none" strike="noStrike"/>
                        <a:t>A</a:t>
                      </a:r>
                      <a:r>
                        <a:rPr baseline="-25000" i="1" lang="en-US" sz="1800" u="none" cap="none" strike="noStrike"/>
                        <a:t>i</a:t>
                      </a:r>
                      <a:r>
                        <a:rPr baseline="-25000" i="0" lang="en-US" sz="1800" u="none" cap="none" strike="noStrike"/>
                        <a:t>+1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1" name="Google Shape;111;p14"/>
          <p:cNvGraphicFramePr/>
          <p:nvPr/>
        </p:nvGraphicFramePr>
        <p:xfrm>
          <a:off x="6266864" y="50623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{E583864F-D514-4B7A-86E2-2E132042990F}</a:tableStyleId>
              </a:tblPr>
              <a:tblGrid>
                <a:gridCol w="1429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baseline="-25000" i="1" lang="en-US" sz="1800" u="none" cap="none" strike="noStrike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baseline="-25000" i="0" lang="en-US" sz="1800" u="none" cap="none" strike="noStrike">
                          <a:solidFill>
                            <a:schemeClr val="dk1"/>
                          </a:solidFill>
                        </a:rPr>
                        <a:t>+1</a:t>
                      </a:r>
                      <a:endParaRPr baseline="-2500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cap="none" strike="noStrike"/>
                        <a:t>A</a:t>
                      </a:r>
                      <a:r>
                        <a:rPr baseline="-25000" i="1" lang="en-US" sz="1800" u="none" cap="none" strike="noStrike"/>
                        <a:t>i</a:t>
                      </a:r>
                      <a:r>
                        <a:rPr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⊕</a:t>
                      </a:r>
                      <a:r>
                        <a:rPr i="1" lang="en-US" sz="1800" u="none" cap="none" strike="noStrike"/>
                        <a:t>A</a:t>
                      </a:r>
                      <a:r>
                        <a:rPr baseline="-25000" i="1" lang="en-US" sz="1800" u="none" cap="none" strike="noStrike"/>
                        <a:t>i</a:t>
                      </a:r>
                      <a:r>
                        <a:rPr baseline="-25000" i="0" lang="en-US" sz="1800" u="none" cap="none" strike="noStrike"/>
                        <a:t>+2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2" name="Google Shape;112;p14"/>
          <p:cNvGrpSpPr/>
          <p:nvPr/>
        </p:nvGrpSpPr>
        <p:grpSpPr>
          <a:xfrm>
            <a:off x="1490004" y="5119419"/>
            <a:ext cx="721994" cy="400110"/>
            <a:chOff x="2555587" y="4879092"/>
            <a:chExt cx="721994" cy="400110"/>
          </a:xfrm>
        </p:grpSpPr>
        <p:sp>
          <p:nvSpPr>
            <p:cNvPr id="113" name="Google Shape;113;p14"/>
            <p:cNvSpPr txBox="1"/>
            <p:nvPr/>
          </p:nvSpPr>
          <p:spPr>
            <a:xfrm>
              <a:off x="2882921" y="4879092"/>
              <a:ext cx="394660" cy="4001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baseline="-25000" i="1"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</a:t>
              </a:r>
              <a:endPara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2555587" y="4879092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</a:t>
              </a:r>
              <a:endParaRPr/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5135710" y="5119419"/>
            <a:ext cx="901530" cy="400110"/>
            <a:chOff x="2555587" y="4879092"/>
            <a:chExt cx="901530" cy="400110"/>
          </a:xfrm>
        </p:grpSpPr>
        <p:sp>
          <p:nvSpPr>
            <p:cNvPr id="116" name="Google Shape;116;p14"/>
            <p:cNvSpPr txBox="1"/>
            <p:nvPr/>
          </p:nvSpPr>
          <p:spPr>
            <a:xfrm>
              <a:off x="2882921" y="4879092"/>
              <a:ext cx="574196" cy="4001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baseline="-25000" i="1"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</a:t>
              </a:r>
              <a:r>
                <a:rPr baseline="-25000"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+1</a:t>
              </a:r>
              <a:endPara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2555587" y="4879092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q</a:t>
              </a:r>
              <a:endParaRPr/>
            </a:p>
          </p:txBody>
        </p:sp>
      </p:grpSp>
      <p:sp>
        <p:nvSpPr>
          <p:cNvPr id="118" name="Google Shape;118;p14"/>
          <p:cNvSpPr txBox="1"/>
          <p:nvPr/>
        </p:nvSpPr>
        <p:spPr>
          <a:xfrm>
            <a:off x="6764523" y="3962400"/>
            <a:ext cx="140615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(1) space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overhead!</a:t>
            </a:r>
            <a:endParaRPr i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15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Another clever use: Skip Lists</a:t>
            </a:r>
            <a:endParaRPr/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-255588" lvl="0" marL="382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2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Suppose we want to maintain 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of integers and support Find, Insert and Delete operations efficiently</a:t>
            </a:r>
            <a:endParaRPr/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Sorted list?</a:t>
            </a:r>
            <a:endParaRPr/>
          </a:p>
          <a:p>
            <a:pPr indent="-255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2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Option 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ArrayList will do Find in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(log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time, but Insert/Delete will each take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time</a:t>
            </a:r>
            <a:endParaRPr/>
          </a:p>
          <a:p>
            <a:pPr indent="-382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Option 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LinkedList will require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time in the worst case for all</a:t>
            </a:r>
            <a:endParaRPr/>
          </a:p>
          <a:p>
            <a:pPr indent="-382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Option 3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Short-cuts (instead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maintain 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down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pointer)</a:t>
            </a:r>
            <a:endParaRPr/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Find(5) vs. Find (6)</a:t>
            </a:r>
            <a:endParaRPr/>
          </a:p>
          <a:p>
            <a:pPr indent="-192087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2087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2087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Worst case for Find?</a:t>
            </a:r>
            <a:endParaRPr/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Now extend this idea recursively!</a:t>
            </a:r>
            <a:endParaRPr/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818" y="4710332"/>
            <a:ext cx="81629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240" y="2895600"/>
            <a:ext cx="8572500" cy="379986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 txBox="1"/>
          <p:nvPr/>
        </p:nvSpPr>
        <p:spPr>
          <a:xfrm>
            <a:off x="5334000" y="2133600"/>
            <a:ext cx="364657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Worst-case running time: 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worst-case: 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(log 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