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57" r:id="rId3"/>
    <p:sldId id="258" r:id="rId4"/>
    <p:sldId id="259" r:id="rId5"/>
    <p:sldId id="260" r:id="rId6"/>
  </p:sldIdLst>
  <p:sldSz cx="10058400" cy="7772400"/>
  <p:notesSz cx="6934200" cy="91186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rebuchet MS" panose="020B0603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rebuchet MS" panose="020B0603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rebuchet MS" panose="020B0603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rebuchet MS" panose="020B0603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rebuchet MS" panose="020B0603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Trebuchet MS" panose="020B0603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Trebuchet MS" panose="020B0603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Trebuchet MS" panose="020B0603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Trebuchet MS" panose="020B0603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>
          <p15:clr>
            <a:srgbClr val="A4A3A4"/>
          </p15:clr>
        </p15:guide>
        <p15:guide id="2" pos="321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606"/>
    <a:srgbClr val="DDDDDD"/>
    <a:srgbClr val="FFCCCC"/>
    <a:srgbClr val="FFFFFF"/>
    <a:srgbClr val="FFFFCC"/>
    <a:srgbClr val="CCFFCC"/>
    <a:srgbClr val="FFFF99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0" y="66"/>
      </p:cViewPr>
      <p:guideLst>
        <p:guide orient="horz" pos="2448"/>
        <p:guide pos="321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05138" cy="45561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27475" y="0"/>
            <a:ext cx="3005138" cy="45561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A8BD6BC1-0480-40F6-94D1-F3066356530A}" type="datetime1">
              <a:rPr lang="en-US"/>
              <a:pPr>
                <a:defRPr/>
              </a:pPr>
              <a:t>9/5/2016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61400"/>
            <a:ext cx="3005138" cy="455613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27475" y="8661400"/>
            <a:ext cx="3005138" cy="455613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60A3E2A-D333-4C18-931F-F94CAA3039B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83528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1" tIns="45716" rIns="91431" bIns="45716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9063" y="0"/>
            <a:ext cx="3005137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1" tIns="45716" rIns="91431" bIns="45716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5713" y="684213"/>
            <a:ext cx="4425950" cy="34194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3925" y="4330700"/>
            <a:ext cx="5086350" cy="4103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1" tIns="45716" rIns="91431" bIns="457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62988"/>
            <a:ext cx="3005138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1" tIns="45716" rIns="91431" bIns="45716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9063" y="8662988"/>
            <a:ext cx="3005137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1" tIns="45716" rIns="91431" bIns="45716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fld id="{59AFF7C0-6309-4C5A-B441-40DB1C91348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70501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65" charset="0"/>
        <a:ea typeface="ＭＳ Ｐゴシック" pitchFamily="-65" charset="-128"/>
        <a:cs typeface="ＭＳ Ｐゴシック" pitchFamily="-65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65" charset="0"/>
        <a:ea typeface="ＭＳ Ｐゴシック" pitchFamily="-65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65" charset="0"/>
        <a:ea typeface="ＭＳ Ｐゴシック" pitchFamily="-65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65" charset="0"/>
        <a:ea typeface="ＭＳ Ｐゴシック" pitchFamily="-65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65" charset="0"/>
        <a:ea typeface="ＭＳ Ｐゴシック" pitchFamily="-6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50FAE028-1EE1-48CA-A22E-1FF9B72A23EB}" type="slidenum">
              <a:rPr lang="en-US" altLang="en-US" sz="1300" smtClean="0">
                <a:latin typeface="Times New Roman" panose="02020603050405020304" pitchFamily="18" charset="0"/>
              </a:rPr>
              <a:pPr/>
              <a:t>1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13707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50FAE028-1EE1-48CA-A22E-1FF9B72A23EB}" type="slidenum">
              <a:rPr lang="en-US" altLang="en-US" sz="1300" smtClean="0">
                <a:latin typeface="Times New Roman" panose="02020603050405020304" pitchFamily="18" charset="0"/>
              </a:rPr>
              <a:pPr/>
              <a:t>2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69307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50FAE028-1EE1-48CA-A22E-1FF9B72A23EB}" type="slidenum">
              <a:rPr lang="en-US" altLang="en-US" sz="1300" smtClean="0">
                <a:latin typeface="Times New Roman" panose="02020603050405020304" pitchFamily="18" charset="0"/>
              </a:rPr>
              <a:pPr/>
              <a:t>3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98890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50FAE028-1EE1-48CA-A22E-1FF9B72A23EB}" type="slidenum">
              <a:rPr lang="en-US" altLang="en-US" sz="1300" smtClean="0">
                <a:latin typeface="Times New Roman" panose="02020603050405020304" pitchFamily="18" charset="0"/>
              </a:rPr>
              <a:pPr/>
              <a:t>4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21288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50FAE028-1EE1-48CA-A22E-1FF9B72A23EB}" type="slidenum">
              <a:rPr lang="en-US" altLang="en-US" sz="1300" smtClean="0">
                <a:latin typeface="Times New Roman" panose="02020603050405020304" pitchFamily="18" charset="0"/>
              </a:rPr>
              <a:pPr/>
              <a:t>5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84850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063" y="2414588"/>
            <a:ext cx="8550275" cy="16652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8125" y="4403725"/>
            <a:ext cx="7042150" cy="19875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8E5AA3-BA0F-4D10-92DC-155136BCFEB4}" type="datetime1">
              <a:rPr lang="en-US"/>
              <a:pPr>
                <a:defRPr/>
              </a:pPr>
              <a:t>9/5/2016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Single-Instruction Multiple Data (SIMD)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0B967E-B788-4982-9D2F-EE373421ED4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025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6F69C9-6327-40EF-9869-0D7DADF8DFBF}" type="datetime1">
              <a:rPr lang="en-US"/>
              <a:pPr>
                <a:defRPr/>
              </a:pPr>
              <a:t>9/5/2016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Single-Instruction Multiple Data (SIMD)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7D87337-418F-4CAE-82FB-351C076FEDF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262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23138" y="457200"/>
            <a:ext cx="2262187" cy="6629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457200"/>
            <a:ext cx="6637338" cy="6629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F37998-5A86-4AC0-99ED-3DEF0A07834B}" type="datetime1">
              <a:rPr lang="en-US"/>
              <a:pPr>
                <a:defRPr/>
              </a:pPr>
              <a:t>9/5/2016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Single-Instruction Multiple Data (SIMD)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FB57B8-AFC4-40E1-9C67-B7D759D26BC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852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099537-A0AD-4568-A42C-90D67C393337}" type="datetime1">
              <a:rPr lang="en-US"/>
              <a:pPr>
                <a:defRPr/>
              </a:pPr>
              <a:t>9/5/2016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Single-Instruction Multiple Data (SIMD)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B71D008-ED92-4934-8438-3B76418EE12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355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338" y="4994275"/>
            <a:ext cx="8548687" cy="1544638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5338" y="3294063"/>
            <a:ext cx="8548687" cy="170021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EC58DD-C31F-43B1-B1C2-308C60523EBC}" type="datetime1">
              <a:rPr lang="en-US"/>
              <a:pPr>
                <a:defRPr/>
              </a:pPr>
              <a:t>9/5/2016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Single-Instruction Multiple Data (SIMD)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54A27AA-CB4B-4000-8C4B-E63128DDAFF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298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143000"/>
            <a:ext cx="4433888" cy="5943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9688" y="1143000"/>
            <a:ext cx="4435475" cy="5943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12C08B-B338-45B4-BDAF-3BA05251B8D5}" type="datetime1">
              <a:rPr lang="en-US"/>
              <a:pPr>
                <a:defRPr/>
              </a:pPr>
              <a:t>9/5/2016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Single-Instruction Multiple Data (SIMD)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7130494-FD1E-417E-918C-F1223980013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456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311150"/>
            <a:ext cx="9051925" cy="1295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238" y="1739900"/>
            <a:ext cx="4443412" cy="72548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238" y="2465388"/>
            <a:ext cx="4443412" cy="44783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0163" y="1739900"/>
            <a:ext cx="4445000" cy="72548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0163" y="2465388"/>
            <a:ext cx="4445000" cy="44783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7E28CD-5E35-4536-BA5C-BC480EC36C76}" type="datetime1">
              <a:rPr lang="en-US"/>
              <a:pPr>
                <a:defRPr/>
              </a:pPr>
              <a:t>9/5/2016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Single-Instruction Multiple Data (SIMD)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F9BE22-0914-47B7-A591-CFC7B06C58F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483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58E843-FBF3-4CA8-AEF8-6E4BD15D6236}" type="datetime1">
              <a:rPr lang="en-US"/>
              <a:pPr>
                <a:defRPr/>
              </a:pPr>
              <a:t>9/5/2016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Single-Instruction Multiple Data (SIMD)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02385D-0B43-4ED3-A1E9-E7CBA74E898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121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F77567-E0A6-4319-8577-453583768949}" type="datetime1">
              <a:rPr lang="en-US"/>
              <a:pPr>
                <a:defRPr/>
              </a:pPr>
              <a:t>9/5/2016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Single-Instruction Multiple Data (SIMD)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262A579-D28D-4542-90EB-EB9AFDC5150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05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309563"/>
            <a:ext cx="3308350" cy="13176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238" y="309563"/>
            <a:ext cx="5622925" cy="66341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238" y="1627188"/>
            <a:ext cx="3308350" cy="531653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0F5B9D-5C63-4488-BA8D-A4BB931C3DE6}" type="datetime1">
              <a:rPr lang="en-US"/>
              <a:pPr>
                <a:defRPr/>
              </a:pPr>
              <a:t>9/5/2016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Single-Instruction Multiple Data (SIMD)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9126B90-5026-4214-AD8C-165A677CB1B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136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675" y="5440363"/>
            <a:ext cx="6035675" cy="6429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1675" y="693738"/>
            <a:ext cx="6035675" cy="4664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1675" y="6083300"/>
            <a:ext cx="6035675" cy="9112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B294A3-0CD5-43AA-9E5D-F015C8AE0D7D}" type="datetime1">
              <a:rPr lang="en-US"/>
              <a:pPr>
                <a:defRPr/>
              </a:pPr>
              <a:t>9/5/2016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Single-Instruction Multiple Data (SIMD)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5F30017-A02F-46DF-A991-B735EA42E38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282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457200"/>
            <a:ext cx="90519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882" tIns="50941" rIns="101882" bIns="5094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143000"/>
            <a:ext cx="9021763" cy="594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882" tIns="50941" rIns="101882" bIns="5094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33400" y="7162800"/>
            <a:ext cx="20955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1882" tIns="50941" rIns="101882" bIns="50941" numCol="1" anchor="t" anchorCtr="0" compatLnSpc="1">
            <a:prstTxWarp prst="textNoShape">
              <a:avLst/>
            </a:prstTxWarp>
          </a:bodyPr>
          <a:lstStyle>
            <a:lvl1pPr>
              <a:defRPr sz="1600"/>
            </a:lvl1pPr>
          </a:lstStyle>
          <a:p>
            <a:pPr>
              <a:defRPr/>
            </a:pPr>
            <a:fld id="{5F71D8FD-E5BF-4CD7-9E0C-BD4910018702}" type="datetime1">
              <a:rPr lang="en-US"/>
              <a:pPr>
                <a:defRPr/>
              </a:pPr>
              <a:t>9/5/2016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71800" y="7162800"/>
            <a:ext cx="41910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1882" tIns="50941" rIns="101882" bIns="50941" numCol="1" anchor="t" anchorCtr="0" compatLnSpc="1">
            <a:prstTxWarp prst="textNoShape">
              <a:avLst/>
            </a:prstTxWarp>
          </a:bodyPr>
          <a:lstStyle>
            <a:lvl1pPr algn="ctr">
              <a:defRPr sz="1600"/>
            </a:lvl1pPr>
          </a:lstStyle>
          <a:p>
            <a:pPr>
              <a:defRPr/>
            </a:pPr>
            <a:r>
              <a:rPr lang="en-US"/>
              <a:t>Single-Instruction Multiple Data (SIMD)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467600" y="7162800"/>
            <a:ext cx="20955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1882" tIns="50941" rIns="101882" bIns="50941" numCol="1" anchor="t" anchorCtr="0" compatLnSpc="1">
            <a:prstTxWarp prst="textNoShape">
              <a:avLst/>
            </a:prstTxWarp>
          </a:bodyPr>
          <a:lstStyle>
            <a:lvl1pPr algn="r">
              <a:defRPr sz="1600"/>
            </a:lvl1pPr>
          </a:lstStyle>
          <a:p>
            <a:fld id="{F0405A85-4427-403E-BB5B-A99AF93D2E9B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533400" y="990600"/>
            <a:ext cx="9037638" cy="71438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50000">
                <a:schemeClr val="accent2"/>
              </a:gs>
              <a:gs pos="100000">
                <a:schemeClr val="bg2"/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63500" dir="2212194" algn="ctr" rotWithShape="0">
              <a:schemeClr val="folHlink">
                <a:alpha val="74998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1019175" rtl="0" eaLnBrk="0" fontAlgn="base" hangingPunct="0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+mj-lt"/>
          <a:ea typeface="ＭＳ Ｐゴシック" pitchFamily="-65" charset="-128"/>
          <a:cs typeface="ＭＳ Ｐゴシック" pitchFamily="-65" charset="-128"/>
        </a:defRPr>
      </a:lvl1pPr>
      <a:lvl2pPr algn="ctr" defTabSz="1019175" rtl="0" eaLnBrk="0" fontAlgn="base" hangingPunct="0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Trebuchet MS" pitchFamily="-65" charset="0"/>
          <a:ea typeface="ＭＳ Ｐゴシック" pitchFamily="-65" charset="-128"/>
          <a:cs typeface="ＭＳ Ｐゴシック" pitchFamily="-65" charset="-128"/>
        </a:defRPr>
      </a:lvl2pPr>
      <a:lvl3pPr algn="ctr" defTabSz="1019175" rtl="0" eaLnBrk="0" fontAlgn="base" hangingPunct="0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Trebuchet MS" pitchFamily="-65" charset="0"/>
          <a:ea typeface="ＭＳ Ｐゴシック" pitchFamily="-65" charset="-128"/>
          <a:cs typeface="ＭＳ Ｐゴシック" pitchFamily="-65" charset="-128"/>
        </a:defRPr>
      </a:lvl3pPr>
      <a:lvl4pPr algn="ctr" defTabSz="1019175" rtl="0" eaLnBrk="0" fontAlgn="base" hangingPunct="0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Trebuchet MS" pitchFamily="-65" charset="0"/>
          <a:ea typeface="ＭＳ Ｐゴシック" pitchFamily="-65" charset="-128"/>
          <a:cs typeface="ＭＳ Ｐゴシック" pitchFamily="-65" charset="-128"/>
        </a:defRPr>
      </a:lvl4pPr>
      <a:lvl5pPr algn="ctr" defTabSz="1019175" rtl="0" eaLnBrk="0" fontAlgn="base" hangingPunct="0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Trebuchet MS" pitchFamily="-65" charset="0"/>
          <a:ea typeface="ＭＳ Ｐゴシック" pitchFamily="-65" charset="-128"/>
          <a:cs typeface="ＭＳ Ｐゴシック" pitchFamily="-65" charset="-128"/>
        </a:defRPr>
      </a:lvl5pPr>
      <a:lvl6pPr marL="457200" algn="ctr" defTabSz="1019175" rtl="0" eaLnBrk="0" fontAlgn="base" hangingPunct="0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Trebuchet MS" pitchFamily="-65" charset="0"/>
        </a:defRPr>
      </a:lvl6pPr>
      <a:lvl7pPr marL="914400" algn="ctr" defTabSz="1019175" rtl="0" eaLnBrk="0" fontAlgn="base" hangingPunct="0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Trebuchet MS" pitchFamily="-65" charset="0"/>
        </a:defRPr>
      </a:lvl7pPr>
      <a:lvl8pPr marL="1371600" algn="ctr" defTabSz="1019175" rtl="0" eaLnBrk="0" fontAlgn="base" hangingPunct="0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Trebuchet MS" pitchFamily="-65" charset="0"/>
        </a:defRPr>
      </a:lvl8pPr>
      <a:lvl9pPr marL="1828800" algn="ctr" defTabSz="1019175" rtl="0" eaLnBrk="0" fontAlgn="base" hangingPunct="0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Trebuchet MS" pitchFamily="-65" charset="0"/>
        </a:defRPr>
      </a:lvl9pPr>
    </p:titleStyle>
    <p:bodyStyle>
      <a:lvl1pPr marL="382588" indent="-382588" algn="l" defTabSz="1019175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ＭＳ Ｐゴシック" pitchFamily="-65" charset="-128"/>
          <a:cs typeface="ＭＳ Ｐゴシック" pitchFamily="-65" charset="-128"/>
        </a:defRPr>
      </a:lvl1pPr>
      <a:lvl2pPr marL="827088" indent="-317500" algn="l" defTabSz="1019175" rtl="0" eaLnBrk="0" fontAlgn="base" hangingPunct="0">
        <a:spcBef>
          <a:spcPct val="20000"/>
        </a:spcBef>
        <a:spcAft>
          <a:spcPct val="0"/>
        </a:spcAft>
        <a:buChar char="—"/>
        <a:defRPr sz="2000">
          <a:solidFill>
            <a:schemeClr val="tx1"/>
          </a:solidFill>
          <a:latin typeface="+mn-lt"/>
          <a:ea typeface="ＭＳ Ｐゴシック" pitchFamily="-65" charset="-128"/>
        </a:defRPr>
      </a:lvl2pPr>
      <a:lvl3pPr marL="1273175" indent="-254000" algn="l" defTabSz="1019175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3pPr>
      <a:lvl4pPr marL="1782763" indent="-254000" algn="l" defTabSz="1019175" rtl="0" eaLnBrk="0" fontAlgn="base" hangingPunct="0">
        <a:spcBef>
          <a:spcPct val="20000"/>
        </a:spcBef>
        <a:spcAft>
          <a:spcPct val="0"/>
        </a:spcAft>
        <a:buFont typeface="Webdings" panose="05030102010509060703" pitchFamily="18" charset="2"/>
        <a:buChar char="4"/>
        <a:defRPr sz="2000">
          <a:solidFill>
            <a:schemeClr val="tx1"/>
          </a:solidFill>
          <a:latin typeface="+mn-lt"/>
          <a:ea typeface="ＭＳ Ｐゴシック" pitchFamily="-65" charset="-128"/>
        </a:defRPr>
      </a:lvl4pPr>
      <a:lvl5pPr marL="2292350" indent="-254000" algn="l" defTabSz="1019175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65" charset="-128"/>
        </a:defRPr>
      </a:lvl5pPr>
      <a:lvl6pPr marL="2749550" indent="-254000" algn="l" defTabSz="1019175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65" charset="-128"/>
        </a:defRPr>
      </a:lvl6pPr>
      <a:lvl7pPr marL="3206750" indent="-254000" algn="l" defTabSz="1019175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65" charset="-128"/>
        </a:defRPr>
      </a:lvl7pPr>
      <a:lvl8pPr marL="3663950" indent="-254000" algn="l" defTabSz="1019175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65" charset="-128"/>
        </a:defRPr>
      </a:lvl8pPr>
      <a:lvl9pPr marL="4121150" indent="-254000" algn="l" defTabSz="1019175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65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7800" y="1600200"/>
            <a:ext cx="3924300" cy="1905000"/>
          </a:xfrm>
          <a:prstGeom prst="rect">
            <a:avLst/>
          </a:prstGeom>
        </p:spPr>
      </p:pic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>
              <a:ea typeface="ＭＳ Ｐゴシック" panose="020B0600070205080204" pitchFamily="34" charset="-128"/>
            </a:endParaRPr>
          </a:p>
          <a:p>
            <a:r>
              <a:rPr lang="en-US" altLang="en-US" dirty="0">
                <a:ea typeface="ＭＳ Ｐゴシック" panose="020B0600070205080204" pitchFamily="34" charset="-128"/>
              </a:rPr>
              <a:t>A data structure for </a:t>
            </a:r>
            <a:r>
              <a:rPr lang="en-US" altLang="en-US" i="1" u="sng" dirty="0">
                <a:ea typeface="ＭＳ Ｐゴシック" panose="020B0600070205080204" pitchFamily="34" charset="-128"/>
              </a:rPr>
              <a:t>hierarchical data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  <a:cs typeface="Courier New" panose="02070309020205020404" pitchFamily="49" charset="0"/>
              </a:rPr>
              <a:t>data stored in </a:t>
            </a:r>
            <a:r>
              <a:rPr lang="en-US" altLang="en-US" dirty="0">
                <a:solidFill>
                  <a:srgbClr val="3333FF"/>
                </a:solidFill>
                <a:ea typeface="ＭＳ Ｐゴシック" panose="020B0600070205080204" pitchFamily="34" charset="-128"/>
                <a:cs typeface="Courier New" panose="02070309020205020404" pitchFamily="49" charset="0"/>
              </a:rPr>
              <a:t>nodes</a:t>
            </a:r>
            <a:r>
              <a:rPr lang="en-US" altLang="en-US" dirty="0">
                <a:ea typeface="ＭＳ Ｐゴシック" panose="020B0600070205080204" pitchFamily="34" charset="-128"/>
                <a:cs typeface="Courier New" panose="02070309020205020404" pitchFamily="49" charset="0"/>
              </a:rPr>
              <a:t> (or </a:t>
            </a:r>
            <a:r>
              <a:rPr lang="en-US" altLang="en-US" dirty="0">
                <a:solidFill>
                  <a:srgbClr val="3333FF"/>
                </a:solidFill>
                <a:ea typeface="ＭＳ Ｐゴシック" panose="020B0600070205080204" pitchFamily="34" charset="-128"/>
                <a:cs typeface="Courier New" panose="02070309020205020404" pitchFamily="49" charset="0"/>
              </a:rPr>
              <a:t>vertices</a:t>
            </a:r>
            <a:r>
              <a:rPr lang="en-US" altLang="en-US" dirty="0">
                <a:ea typeface="ＭＳ Ｐゴシック" panose="020B0600070205080204" pitchFamily="34" charset="-128"/>
                <a:cs typeface="Courier New" panose="02070309020205020404" pitchFamily="49" charset="0"/>
              </a:rPr>
              <a:t>)</a:t>
            </a:r>
          </a:p>
          <a:p>
            <a:endParaRPr lang="en-US" altLang="en-US" dirty="0"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endParaRPr lang="en-US" altLang="en-US" dirty="0"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endParaRPr lang="en-US" altLang="en-US" dirty="0"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endParaRPr lang="en-US" altLang="en-US" dirty="0"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endParaRPr lang="en-US" altLang="en-US" dirty="0"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endParaRPr lang="en-US" altLang="en-US" dirty="0"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endParaRPr lang="en-US" altLang="en-US" dirty="0"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endParaRPr lang="en-US" altLang="en-US" dirty="0"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r>
              <a:rPr lang="en-US" altLang="en-US" dirty="0">
                <a:ea typeface="ＭＳ Ｐゴシック" panose="020B0600070205080204" pitchFamily="34" charset="-128"/>
                <a:cs typeface="Courier New" panose="02070309020205020404" pitchFamily="49" charset="0"/>
              </a:rPr>
              <a:t>Every node except the root has </a:t>
            </a:r>
            <a:r>
              <a:rPr lang="en-US" altLang="en-US" u="sng" dirty="0">
                <a:ea typeface="ＭＳ Ｐゴシック" panose="020B0600070205080204" pitchFamily="34" charset="-128"/>
                <a:cs typeface="Courier New" panose="02070309020205020404" pitchFamily="49" charset="0"/>
              </a:rPr>
              <a:t>exactly</a:t>
            </a:r>
            <a:r>
              <a:rPr lang="en-US" altLang="en-US" dirty="0">
                <a:ea typeface="ＭＳ Ｐゴシック" panose="020B0600070205080204" pitchFamily="34" charset="-128"/>
                <a:cs typeface="Courier New" panose="02070309020205020404" pitchFamily="49" charset="0"/>
              </a:rPr>
              <a:t> one parent</a:t>
            </a:r>
          </a:p>
        </p:txBody>
      </p:sp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19175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1019175">
              <a:spcBef>
                <a:spcPct val="20000"/>
              </a:spcBef>
              <a:buChar char="—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1019175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1019175">
              <a:spcBef>
                <a:spcPct val="20000"/>
              </a:spcBef>
              <a:buFont typeface="Webdings" panose="05030102010509060703" pitchFamily="18" charset="2"/>
              <a:buChar char="4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1019175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7F36BB6-6141-4359-B8EF-8AF83C52D404}" type="slidenum">
              <a:rPr lang="en-US" altLang="en-US" sz="1600" smtClean="0"/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160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Trees</a:t>
            </a:r>
          </a:p>
        </p:txBody>
      </p:sp>
      <p:sp>
        <p:nvSpPr>
          <p:cNvPr id="10" name="Oval 9"/>
          <p:cNvSpPr/>
          <p:nvPr/>
        </p:nvSpPr>
        <p:spPr bwMode="auto">
          <a:xfrm>
            <a:off x="3366126" y="2362200"/>
            <a:ext cx="798412" cy="476071"/>
          </a:xfrm>
          <a:prstGeom prst="ellipse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rebuchet MS" pitchFamily="-65" charset="0"/>
              </a:rPr>
              <a:t>root</a:t>
            </a:r>
          </a:p>
        </p:txBody>
      </p:sp>
      <p:grpSp>
        <p:nvGrpSpPr>
          <p:cNvPr id="4097" name="Group 4096"/>
          <p:cNvGrpSpPr/>
          <p:nvPr/>
        </p:nvGrpSpPr>
        <p:grpSpPr>
          <a:xfrm>
            <a:off x="2259538" y="3886200"/>
            <a:ext cx="2895600" cy="1295400"/>
            <a:chOff x="2259538" y="3886200"/>
            <a:chExt cx="2895600" cy="1295400"/>
          </a:xfrm>
        </p:grpSpPr>
        <p:sp>
          <p:nvSpPr>
            <p:cNvPr id="17" name="Oval 16"/>
            <p:cNvSpPr/>
            <p:nvPr/>
          </p:nvSpPr>
          <p:spPr bwMode="auto">
            <a:xfrm>
              <a:off x="2259538" y="3886200"/>
              <a:ext cx="809682" cy="389513"/>
            </a:xfrm>
            <a:prstGeom prst="ellipse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rebuchet MS" pitchFamily="-65" charset="0"/>
                </a:rPr>
                <a:t>leaf 1</a:t>
              </a:r>
            </a:p>
          </p:txBody>
        </p:sp>
        <p:sp>
          <p:nvSpPr>
            <p:cNvPr id="18" name="Oval 17"/>
            <p:cNvSpPr/>
            <p:nvPr/>
          </p:nvSpPr>
          <p:spPr bwMode="auto">
            <a:xfrm>
              <a:off x="3354856" y="3886200"/>
              <a:ext cx="809682" cy="389513"/>
            </a:xfrm>
            <a:prstGeom prst="ellipse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rebuchet MS" pitchFamily="-65" charset="0"/>
                </a:rPr>
                <a:t>leaf 2</a:t>
              </a:r>
            </a:p>
          </p:txBody>
        </p:sp>
        <p:sp>
          <p:nvSpPr>
            <p:cNvPr id="19" name="Oval 18"/>
            <p:cNvSpPr/>
            <p:nvPr/>
          </p:nvSpPr>
          <p:spPr bwMode="auto">
            <a:xfrm>
              <a:off x="4345456" y="4792087"/>
              <a:ext cx="809682" cy="389513"/>
            </a:xfrm>
            <a:prstGeom prst="ellipse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rebuchet MS" pitchFamily="-65" charset="0"/>
                </a:rPr>
                <a:t>leaf 3</a:t>
              </a: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2716738" y="2838271"/>
            <a:ext cx="2188580" cy="642521"/>
            <a:chOff x="2716738" y="2685871"/>
            <a:chExt cx="2188580" cy="642521"/>
          </a:xfrm>
        </p:grpSpPr>
        <p:sp>
          <p:nvSpPr>
            <p:cNvPr id="22" name="Oval 21"/>
            <p:cNvSpPr/>
            <p:nvPr/>
          </p:nvSpPr>
          <p:spPr bwMode="auto">
            <a:xfrm>
              <a:off x="2716738" y="2895600"/>
              <a:ext cx="1017062" cy="432792"/>
            </a:xfrm>
            <a:prstGeom prst="ellipse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rebuchet MS" pitchFamily="-65" charset="0"/>
                </a:rPr>
                <a:t>child 1</a:t>
              </a:r>
            </a:p>
          </p:txBody>
        </p:sp>
        <p:sp>
          <p:nvSpPr>
            <p:cNvPr id="24" name="Oval 23"/>
            <p:cNvSpPr/>
            <p:nvPr/>
          </p:nvSpPr>
          <p:spPr bwMode="auto">
            <a:xfrm>
              <a:off x="3888256" y="2895600"/>
              <a:ext cx="1017062" cy="432792"/>
            </a:xfrm>
            <a:prstGeom prst="ellipse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rebuchet MS" pitchFamily="-65" charset="0"/>
                </a:rPr>
                <a:t>child 2</a:t>
              </a:r>
            </a:p>
          </p:txBody>
        </p:sp>
        <p:cxnSp>
          <p:nvCxnSpPr>
            <p:cNvPr id="14" name="Straight Connector 13"/>
            <p:cNvCxnSpPr>
              <a:endCxn id="22" idx="0"/>
            </p:cNvCxnSpPr>
            <p:nvPr/>
          </p:nvCxnSpPr>
          <p:spPr bwMode="auto">
            <a:xfrm flipH="1">
              <a:off x="3225269" y="2685871"/>
              <a:ext cx="534428" cy="209729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" name="Straight Connector 29"/>
            <p:cNvCxnSpPr>
              <a:stCxn id="10" idx="4"/>
              <a:endCxn id="24" idx="0"/>
            </p:cNvCxnSpPr>
            <p:nvPr/>
          </p:nvCxnSpPr>
          <p:spPr bwMode="auto">
            <a:xfrm>
              <a:off x="3765332" y="2685871"/>
              <a:ext cx="631455" cy="209729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40" name="Group 39"/>
          <p:cNvGrpSpPr/>
          <p:nvPr/>
        </p:nvGrpSpPr>
        <p:grpSpPr>
          <a:xfrm>
            <a:off x="1233295" y="3009900"/>
            <a:ext cx="3845643" cy="502920"/>
            <a:chOff x="1233295" y="2857500"/>
            <a:chExt cx="3845643" cy="502920"/>
          </a:xfrm>
        </p:grpSpPr>
        <p:sp>
          <p:nvSpPr>
            <p:cNvPr id="12" name="Rounded Rectangle 11"/>
            <p:cNvSpPr/>
            <p:nvPr/>
          </p:nvSpPr>
          <p:spPr bwMode="auto">
            <a:xfrm>
              <a:off x="1233295" y="2857500"/>
              <a:ext cx="3845643" cy="502920"/>
            </a:xfrm>
            <a:prstGeom prst="roundRect">
              <a:avLst/>
            </a:prstGeom>
            <a:solidFill>
              <a:srgbClr val="FFC000">
                <a:alpha val="27000"/>
              </a:srgbClr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rebuchet MS" pitchFamily="-65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233295" y="2920734"/>
              <a:ext cx="102624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siblings</a:t>
              </a: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2664379" y="3480792"/>
            <a:ext cx="1095318" cy="405408"/>
            <a:chOff x="2664379" y="3328392"/>
            <a:chExt cx="1095318" cy="405408"/>
          </a:xfrm>
        </p:grpSpPr>
        <p:cxnSp>
          <p:nvCxnSpPr>
            <p:cNvPr id="33" name="Straight Connector 32"/>
            <p:cNvCxnSpPr>
              <a:stCxn id="22" idx="4"/>
              <a:endCxn id="17" idx="0"/>
            </p:cNvCxnSpPr>
            <p:nvPr/>
          </p:nvCxnSpPr>
          <p:spPr bwMode="auto">
            <a:xfrm flipH="1">
              <a:off x="2664379" y="3328392"/>
              <a:ext cx="560890" cy="405408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" name="Straight Connector 35"/>
            <p:cNvCxnSpPr>
              <a:stCxn id="22" idx="4"/>
              <a:endCxn id="18" idx="0"/>
            </p:cNvCxnSpPr>
            <p:nvPr/>
          </p:nvCxnSpPr>
          <p:spPr bwMode="auto">
            <a:xfrm>
              <a:off x="3225269" y="3328392"/>
              <a:ext cx="534428" cy="405408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45" name="Group 44"/>
          <p:cNvGrpSpPr/>
          <p:nvPr/>
        </p:nvGrpSpPr>
        <p:grpSpPr>
          <a:xfrm>
            <a:off x="4240738" y="3480792"/>
            <a:ext cx="1017062" cy="1311295"/>
            <a:chOff x="4240738" y="3328392"/>
            <a:chExt cx="1017062" cy="1311295"/>
          </a:xfrm>
        </p:grpSpPr>
        <p:sp>
          <p:nvSpPr>
            <p:cNvPr id="26" name="Oval 25"/>
            <p:cNvSpPr/>
            <p:nvPr/>
          </p:nvSpPr>
          <p:spPr bwMode="auto">
            <a:xfrm>
              <a:off x="4240738" y="3562529"/>
              <a:ext cx="1017062" cy="64918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rebuchet MS" pitchFamily="-65" charset="0"/>
                </a:rPr>
                <a:t>internal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rebuchet MS" pitchFamily="-65" charset="0"/>
                </a:rPr>
                <a:t>node</a:t>
              </a:r>
            </a:p>
          </p:txBody>
        </p:sp>
        <p:cxnSp>
          <p:nvCxnSpPr>
            <p:cNvPr id="39" name="Straight Connector 38"/>
            <p:cNvCxnSpPr>
              <a:stCxn id="24" idx="4"/>
              <a:endCxn id="26" idx="0"/>
            </p:cNvCxnSpPr>
            <p:nvPr/>
          </p:nvCxnSpPr>
          <p:spPr bwMode="auto">
            <a:xfrm>
              <a:off x="4396787" y="3328392"/>
              <a:ext cx="352482" cy="234137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" name="Straight Connector 41"/>
            <p:cNvCxnSpPr>
              <a:stCxn id="26" idx="4"/>
              <a:endCxn id="19" idx="0"/>
            </p:cNvCxnSpPr>
            <p:nvPr/>
          </p:nvCxnSpPr>
          <p:spPr bwMode="auto">
            <a:xfrm>
              <a:off x="4749269" y="4211717"/>
              <a:ext cx="1028" cy="427970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53" name="TextBox 52"/>
          <p:cNvSpPr txBox="1"/>
          <p:nvPr/>
        </p:nvSpPr>
        <p:spPr>
          <a:xfrm>
            <a:off x="7194028" y="3886200"/>
            <a:ext cx="2611612" cy="26161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Vocabulary</a:t>
            </a:r>
          </a:p>
          <a:p>
            <a:pPr marL="457200" indent="-457200">
              <a:buAutoNum type="arabicPeriod"/>
            </a:pPr>
            <a:r>
              <a:rPr lang="en-US" sz="1600" dirty="0"/>
              <a:t>Root node</a:t>
            </a:r>
          </a:p>
          <a:p>
            <a:pPr marL="457200" indent="-457200">
              <a:buAutoNum type="arabicPeriod"/>
            </a:pPr>
            <a:r>
              <a:rPr lang="en-US" sz="1600" dirty="0"/>
              <a:t>Leaf node</a:t>
            </a:r>
          </a:p>
          <a:p>
            <a:pPr marL="457200" indent="-457200">
              <a:buAutoNum type="arabicPeriod"/>
            </a:pPr>
            <a:r>
              <a:rPr lang="en-US" sz="1600" dirty="0"/>
              <a:t>Edge</a:t>
            </a:r>
          </a:p>
          <a:p>
            <a:pPr marL="457200" indent="-457200">
              <a:buAutoNum type="arabicPeriod"/>
            </a:pPr>
            <a:r>
              <a:rPr lang="en-US" sz="1600" dirty="0"/>
              <a:t>Child/parent</a:t>
            </a:r>
          </a:p>
          <a:p>
            <a:pPr marL="457200" indent="-457200">
              <a:buAutoNum type="arabicPeriod"/>
            </a:pPr>
            <a:r>
              <a:rPr lang="en-US" sz="1600" dirty="0"/>
              <a:t>Siblings</a:t>
            </a:r>
          </a:p>
          <a:p>
            <a:pPr marL="457200" indent="-457200">
              <a:buAutoNum type="arabicPeriod"/>
            </a:pPr>
            <a:r>
              <a:rPr lang="en-US" sz="1600" dirty="0"/>
              <a:t>Internal node</a:t>
            </a:r>
          </a:p>
          <a:p>
            <a:pPr marL="457200" indent="-457200">
              <a:buAutoNum type="arabicPeriod"/>
            </a:pPr>
            <a:r>
              <a:rPr lang="en-US" sz="1600" dirty="0"/>
              <a:t>Ancestor/descendent</a:t>
            </a:r>
          </a:p>
          <a:p>
            <a:pPr marL="457200" indent="-457200">
              <a:buAutoNum type="arabicPeriod"/>
            </a:pPr>
            <a:r>
              <a:rPr lang="en-US" sz="1600" dirty="0"/>
              <a:t>Depth of a node</a:t>
            </a:r>
          </a:p>
          <a:p>
            <a:pPr marL="457200" indent="-457200">
              <a:buAutoNum type="arabicPeriod"/>
            </a:pPr>
            <a:r>
              <a:rPr lang="en-US" sz="1600" dirty="0"/>
              <a:t>Height of a tree</a:t>
            </a:r>
          </a:p>
        </p:txBody>
      </p:sp>
      <p:grpSp>
        <p:nvGrpSpPr>
          <p:cNvPr id="4096" name="Group 4095"/>
          <p:cNvGrpSpPr/>
          <p:nvPr/>
        </p:nvGrpSpPr>
        <p:grpSpPr>
          <a:xfrm>
            <a:off x="2292710" y="5797511"/>
            <a:ext cx="2312462" cy="1151513"/>
            <a:chOff x="2292710" y="5797511"/>
            <a:chExt cx="2312462" cy="1151513"/>
          </a:xfrm>
        </p:grpSpPr>
        <p:sp>
          <p:nvSpPr>
            <p:cNvPr id="60" name="Oval 59"/>
            <p:cNvSpPr/>
            <p:nvPr/>
          </p:nvSpPr>
          <p:spPr bwMode="auto">
            <a:xfrm>
              <a:off x="2292710" y="5797511"/>
              <a:ext cx="1073416" cy="389513"/>
            </a:xfrm>
            <a:prstGeom prst="ellipse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rebuchet MS" pitchFamily="-65" charset="0"/>
                </a:rPr>
                <a:t>parent 1</a:t>
              </a:r>
            </a:p>
          </p:txBody>
        </p:sp>
        <p:sp>
          <p:nvSpPr>
            <p:cNvPr id="61" name="Oval 60"/>
            <p:cNvSpPr/>
            <p:nvPr/>
          </p:nvSpPr>
          <p:spPr bwMode="auto">
            <a:xfrm>
              <a:off x="3531756" y="5797511"/>
              <a:ext cx="1073416" cy="389513"/>
            </a:xfrm>
            <a:prstGeom prst="ellipse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rebuchet MS" pitchFamily="-65" charset="0"/>
                </a:rPr>
                <a:t>parent 2</a:t>
              </a:r>
            </a:p>
          </p:txBody>
        </p:sp>
        <p:cxnSp>
          <p:nvCxnSpPr>
            <p:cNvPr id="65" name="Straight Connector 64"/>
            <p:cNvCxnSpPr>
              <a:stCxn id="70" idx="0"/>
              <a:endCxn id="60" idx="4"/>
            </p:cNvCxnSpPr>
            <p:nvPr/>
          </p:nvCxnSpPr>
          <p:spPr bwMode="auto">
            <a:xfrm flipH="1" flipV="1">
              <a:off x="2829418" y="6187024"/>
              <a:ext cx="579269" cy="329208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0" name="Oval 69"/>
            <p:cNvSpPr/>
            <p:nvPr/>
          </p:nvSpPr>
          <p:spPr bwMode="auto">
            <a:xfrm>
              <a:off x="3004972" y="6516232"/>
              <a:ext cx="807429" cy="432792"/>
            </a:xfrm>
            <a:prstGeom prst="ellipse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rebuchet MS" pitchFamily="-65" charset="0"/>
                </a:rPr>
                <a:t>child</a:t>
              </a:r>
            </a:p>
          </p:txBody>
        </p:sp>
        <p:cxnSp>
          <p:nvCxnSpPr>
            <p:cNvPr id="73" name="Straight Connector 72"/>
            <p:cNvCxnSpPr>
              <a:stCxn id="70" idx="0"/>
              <a:endCxn id="61" idx="4"/>
            </p:cNvCxnSpPr>
            <p:nvPr/>
          </p:nvCxnSpPr>
          <p:spPr bwMode="auto">
            <a:xfrm flipV="1">
              <a:off x="3408687" y="6187024"/>
              <a:ext cx="659777" cy="329208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77" name="TextBox 76"/>
          <p:cNvSpPr txBox="1"/>
          <p:nvPr/>
        </p:nvSpPr>
        <p:spPr>
          <a:xfrm>
            <a:off x="2986595" y="6096000"/>
            <a:ext cx="899605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illegal</a:t>
            </a:r>
          </a:p>
        </p:txBody>
      </p:sp>
      <p:sp>
        <p:nvSpPr>
          <p:cNvPr id="4101" name="TextBox 4100"/>
          <p:cNvSpPr txBox="1"/>
          <p:nvPr/>
        </p:nvSpPr>
        <p:spPr>
          <a:xfrm>
            <a:off x="4343400" y="2362200"/>
            <a:ext cx="12731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depth = 0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5280095" y="3886200"/>
            <a:ext cx="12731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depth = 2</a:t>
            </a:r>
          </a:p>
        </p:txBody>
      </p:sp>
      <p:grpSp>
        <p:nvGrpSpPr>
          <p:cNvPr id="4103" name="Group 4102"/>
          <p:cNvGrpSpPr/>
          <p:nvPr/>
        </p:nvGrpSpPr>
        <p:grpSpPr>
          <a:xfrm>
            <a:off x="1122529" y="2362200"/>
            <a:ext cx="1239367" cy="2819400"/>
            <a:chOff x="1122529" y="2362200"/>
            <a:chExt cx="1239367" cy="2819400"/>
          </a:xfrm>
        </p:grpSpPr>
        <p:sp>
          <p:nvSpPr>
            <p:cNvPr id="4102" name="Left Brace 4101"/>
            <p:cNvSpPr/>
            <p:nvPr/>
          </p:nvSpPr>
          <p:spPr bwMode="auto">
            <a:xfrm>
              <a:off x="2057400" y="2362200"/>
              <a:ext cx="304496" cy="2819400"/>
            </a:xfrm>
            <a:prstGeom prst="leftBrace">
              <a:avLst/>
            </a:prstGeom>
            <a:noFill/>
            <a:ln w="349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rebuchet MS" pitchFamily="-65" charset="0"/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1122529" y="3581400"/>
              <a:ext cx="93487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height</a:t>
              </a:r>
            </a:p>
            <a:p>
              <a:pPr algn="ctr"/>
              <a:r>
                <a:rPr lang="en-US" dirty="0"/>
                <a:t>= 3</a:t>
              </a: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615822" y="4649093"/>
            <a:ext cx="1452642" cy="400110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non-linear!</a:t>
            </a:r>
          </a:p>
        </p:txBody>
      </p:sp>
    </p:spTree>
    <p:extLst>
      <p:ext uri="{BB962C8B-B14F-4D97-AF65-F5344CB8AC3E}">
        <p14:creationId xmlns:p14="http://schemas.microsoft.com/office/powerpoint/2010/main" val="771669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19" grpId="0" uiExpand="1" build="p"/>
      <p:bldP spid="10" grpId="0" animBg="1"/>
      <p:bldP spid="77" grpId="0" animBg="1"/>
      <p:bldP spid="4101" grpId="0"/>
      <p:bldP spid="82" grpId="0"/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>
              <a:ea typeface="ＭＳ Ｐゴシック" panose="020B0600070205080204" pitchFamily="34" charset="-128"/>
            </a:endParaRPr>
          </a:p>
          <a:p>
            <a:r>
              <a:rPr lang="en-US" altLang="en-US" dirty="0">
                <a:ea typeface="ＭＳ Ｐゴシック" panose="020B0600070205080204" pitchFamily="34" charset="-128"/>
              </a:rPr>
              <a:t>A </a:t>
            </a:r>
            <a:r>
              <a:rPr lang="en-US" altLang="en-US" dirty="0">
                <a:solidFill>
                  <a:srgbClr val="3333FF"/>
                </a:solidFill>
                <a:ea typeface="ＭＳ Ｐゴシック" panose="020B0600070205080204" pitchFamily="34" charset="-128"/>
              </a:rPr>
              <a:t>binary tree</a:t>
            </a:r>
            <a:r>
              <a:rPr lang="en-US" altLang="en-US" dirty="0">
                <a:ea typeface="ＭＳ Ｐゴシック" panose="020B0600070205080204" pitchFamily="34" charset="-128"/>
              </a:rPr>
              <a:t> is a tree where each internal node has at most two children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  <a:cs typeface="Courier New" panose="02070309020205020404" pitchFamily="49" charset="0"/>
              </a:rPr>
              <a:t>sometimes indicated as left-child and right-child</a:t>
            </a:r>
          </a:p>
          <a:p>
            <a:endParaRPr lang="en-US" altLang="en-US" dirty="0"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r>
              <a:rPr lang="en-US" altLang="en-US" dirty="0">
                <a:ea typeface="ＭＳ Ｐゴシック" panose="020B0600070205080204" pitchFamily="34" charset="-128"/>
                <a:cs typeface="Courier New" panose="02070309020205020404" pitchFamily="49" charset="0"/>
              </a:rPr>
              <a:t>Implementation:</a:t>
            </a:r>
          </a:p>
          <a:p>
            <a:pPr marL="509588" lvl="1" indent="0">
              <a:buNone/>
            </a:pPr>
            <a:r>
              <a:rPr lang="en-US" altLang="en-US" b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typedef</a:t>
            </a: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</a:t>
            </a:r>
            <a:r>
              <a:rPr lang="en-US" altLang="en-US" b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struct</a:t>
            </a: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node {</a:t>
            </a:r>
          </a:p>
          <a:p>
            <a:pPr marL="509588" lvl="1" indent="0">
              <a:buNone/>
            </a:pP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</a:t>
            </a:r>
            <a:r>
              <a:rPr lang="en-US" altLang="en-US" b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int</a:t>
            </a: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data; /* or some other type */</a:t>
            </a:r>
          </a:p>
          <a:p>
            <a:pPr marL="509588" lvl="1" indent="0">
              <a:buNone/>
            </a:pP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</a:t>
            </a:r>
            <a:r>
              <a:rPr lang="en-US" altLang="en-US" b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struct</a:t>
            </a: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node *left;</a:t>
            </a:r>
          </a:p>
          <a:p>
            <a:pPr marL="509588" lvl="1" indent="0">
              <a:buNone/>
            </a:pP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</a:t>
            </a:r>
            <a:r>
              <a:rPr lang="en-US" altLang="en-US" b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struct</a:t>
            </a: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node *right;</a:t>
            </a:r>
          </a:p>
          <a:p>
            <a:pPr marL="509588" lvl="1" indent="0">
              <a:buNone/>
            </a:pP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} </a:t>
            </a:r>
            <a:r>
              <a:rPr lang="en-US" altLang="en-US" b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tNode</a:t>
            </a: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;</a:t>
            </a:r>
          </a:p>
          <a:p>
            <a:endParaRPr lang="en-US" altLang="en-US" dirty="0"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r>
              <a:rPr lang="en-US" altLang="en-US" dirty="0">
                <a:ea typeface="ＭＳ Ｐゴシック" panose="020B0600070205080204" pitchFamily="34" charset="-128"/>
                <a:cs typeface="Courier New" panose="02070309020205020404" pitchFamily="49" charset="0"/>
              </a:rPr>
              <a:t>If an internal node only has one child, </a:t>
            </a: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left</a:t>
            </a:r>
            <a:r>
              <a:rPr lang="en-US" altLang="en-US" dirty="0">
                <a:ea typeface="ＭＳ Ｐゴシック" panose="020B0600070205080204" pitchFamily="34" charset="-128"/>
                <a:cs typeface="Courier New" panose="02070309020205020404" pitchFamily="49" charset="0"/>
              </a:rPr>
              <a:t> or </a:t>
            </a: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right</a:t>
            </a:r>
            <a:r>
              <a:rPr lang="en-US" altLang="en-US" dirty="0">
                <a:ea typeface="ＭＳ Ｐゴシック" panose="020B0600070205080204" pitchFamily="34" charset="-128"/>
                <a:cs typeface="Courier New" panose="02070309020205020404" pitchFamily="49" charset="0"/>
              </a:rPr>
              <a:t> will be </a:t>
            </a: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NULL</a:t>
            </a:r>
            <a:endParaRPr lang="en-US" altLang="en-US" dirty="0"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lvl="1"/>
            <a:r>
              <a:rPr lang="en-US" altLang="en-US" dirty="0">
                <a:ea typeface="ＭＳ Ｐゴシック" panose="020B0600070205080204" pitchFamily="34" charset="-128"/>
                <a:cs typeface="Courier New" panose="02070309020205020404" pitchFamily="49" charset="0"/>
              </a:rPr>
              <a:t>for a leaf, </a:t>
            </a: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left = right = NULL</a:t>
            </a:r>
            <a:endParaRPr lang="en-US" altLang="en-US" dirty="0"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endParaRPr lang="en-US" altLang="en-US" dirty="0"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r>
              <a:rPr lang="en-US" altLang="en-US" dirty="0">
                <a:ea typeface="ＭＳ Ｐゴシック" panose="020B0600070205080204" pitchFamily="34" charset="-128"/>
                <a:cs typeface="Courier New" panose="02070309020205020404" pitchFamily="49" charset="0"/>
              </a:rPr>
              <a:t>To access:    </a:t>
            </a:r>
            <a:r>
              <a:rPr lang="en-US" altLang="en-US" b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tNode</a:t>
            </a: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*root; /* NULL, if tree is empty */</a:t>
            </a:r>
          </a:p>
        </p:txBody>
      </p:sp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19175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1019175">
              <a:spcBef>
                <a:spcPct val="20000"/>
              </a:spcBef>
              <a:buChar char="—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1019175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1019175">
              <a:spcBef>
                <a:spcPct val="20000"/>
              </a:spcBef>
              <a:buFont typeface="Webdings" panose="05030102010509060703" pitchFamily="18" charset="2"/>
              <a:buChar char="4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1019175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7F36BB6-6141-4359-B8EF-8AF83C52D404}" type="slidenum">
              <a:rPr lang="en-US" altLang="en-US" sz="1600" smtClean="0"/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60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Binary Trees</a:t>
            </a:r>
          </a:p>
        </p:txBody>
      </p:sp>
    </p:spTree>
    <p:extLst>
      <p:ext uri="{BB962C8B-B14F-4D97-AF65-F5344CB8AC3E}">
        <p14:creationId xmlns:p14="http://schemas.microsoft.com/office/powerpoint/2010/main" val="258495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19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>
              <a:ea typeface="ＭＳ Ｐゴシック" panose="020B0600070205080204" pitchFamily="34" charset="-128"/>
            </a:endParaRPr>
          </a:p>
          <a:p>
            <a:r>
              <a:rPr lang="en-US" altLang="en-US" dirty="0">
                <a:ea typeface="ＭＳ Ｐゴシック" panose="020B0600070205080204" pitchFamily="34" charset="-128"/>
              </a:rPr>
              <a:t>Suppose we want to create a new node containing some data D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  <a:cs typeface="Courier New" panose="02070309020205020404" pitchFamily="49" charset="0"/>
              </a:rPr>
              <a:t>the left child should be the sub-tree L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  <a:cs typeface="Courier New" panose="02070309020205020404" pitchFamily="49" charset="0"/>
              </a:rPr>
              <a:t>the right child should be the sub-tree R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  <a:cs typeface="Courier New" panose="02070309020205020404" pitchFamily="49" charset="0"/>
              </a:rPr>
              <a:t>L and R could be empty</a:t>
            </a:r>
          </a:p>
          <a:p>
            <a:endParaRPr lang="en-US" altLang="en-US" dirty="0"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marL="509588" lvl="1" indent="0">
              <a:buNone/>
            </a:pPr>
            <a:endParaRPr lang="en-US" altLang="en-US" b="1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marL="509588" lvl="1" indent="0">
              <a:buNone/>
            </a:pPr>
            <a:r>
              <a:rPr lang="en-US" altLang="en-US" b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tNode</a:t>
            </a: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*</a:t>
            </a:r>
            <a:r>
              <a:rPr lang="en-US" altLang="en-US" b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makeNode</a:t>
            </a: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(</a:t>
            </a:r>
            <a:r>
              <a:rPr lang="en-US" altLang="en-US" b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int</a:t>
            </a: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D, </a:t>
            </a:r>
            <a:r>
              <a:rPr lang="en-US" altLang="en-US" b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tNode</a:t>
            </a: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*L, </a:t>
            </a:r>
            <a:r>
              <a:rPr lang="en-US" altLang="en-US" b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tNode</a:t>
            </a: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*R) {</a:t>
            </a:r>
          </a:p>
          <a:p>
            <a:pPr marL="509588" lvl="1" indent="0">
              <a:buNone/>
            </a:pP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</a:t>
            </a:r>
            <a:r>
              <a:rPr lang="en-US" altLang="en-US" b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tNode</a:t>
            </a: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*node = (</a:t>
            </a:r>
            <a:r>
              <a:rPr lang="en-US" altLang="en-US" b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tNode</a:t>
            </a: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*) </a:t>
            </a:r>
            <a:r>
              <a:rPr lang="en-US" altLang="en-US" b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malloc</a:t>
            </a: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(</a:t>
            </a:r>
            <a:r>
              <a:rPr lang="en-US" altLang="en-US" b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sizeof</a:t>
            </a: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(</a:t>
            </a:r>
            <a:r>
              <a:rPr lang="en-US" altLang="en-US" b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tNode</a:t>
            </a: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));</a:t>
            </a:r>
          </a:p>
          <a:p>
            <a:pPr marL="509588" lvl="1" indent="0">
              <a:buNone/>
            </a:pP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if(node == NULL) { return NULL; }</a:t>
            </a:r>
          </a:p>
          <a:p>
            <a:pPr marL="509588" lvl="1" indent="0">
              <a:buNone/>
            </a:pP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node-&gt;data = D;</a:t>
            </a:r>
          </a:p>
          <a:p>
            <a:pPr marL="509588" lvl="1" indent="0">
              <a:buNone/>
            </a:pP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node-&gt;left = L;</a:t>
            </a:r>
          </a:p>
          <a:p>
            <a:pPr marL="509588" lvl="1" indent="0">
              <a:buNone/>
            </a:pP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node-&gt;right = R;</a:t>
            </a:r>
          </a:p>
          <a:p>
            <a:pPr marL="509588" lvl="1" indent="0">
              <a:buNone/>
            </a:pP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return node;</a:t>
            </a:r>
          </a:p>
          <a:p>
            <a:pPr marL="509588" lvl="1" indent="0">
              <a:buNone/>
            </a:pP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19175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1019175">
              <a:spcBef>
                <a:spcPct val="20000"/>
              </a:spcBef>
              <a:buChar char="—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1019175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1019175">
              <a:spcBef>
                <a:spcPct val="20000"/>
              </a:spcBef>
              <a:buFont typeface="Webdings" panose="05030102010509060703" pitchFamily="18" charset="2"/>
              <a:buChar char="4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1019175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7F36BB6-6141-4359-B8EF-8AF83C52D404}" type="slidenum">
              <a:rPr lang="en-US" altLang="en-US" sz="1600" smtClean="0"/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60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Creating a node</a:t>
            </a:r>
          </a:p>
        </p:txBody>
      </p:sp>
      <p:sp>
        <p:nvSpPr>
          <p:cNvPr id="3" name="Oval 2"/>
          <p:cNvSpPr/>
          <p:nvPr/>
        </p:nvSpPr>
        <p:spPr bwMode="auto">
          <a:xfrm>
            <a:off x="8046720" y="1905000"/>
            <a:ext cx="491851" cy="56263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7467600" y="2385235"/>
            <a:ext cx="662679" cy="1016333"/>
            <a:chOff x="7467600" y="2385235"/>
            <a:chExt cx="662679" cy="1016333"/>
          </a:xfrm>
        </p:grpSpPr>
        <p:sp>
          <p:nvSpPr>
            <p:cNvPr id="2" name="Isosceles Triangle 1"/>
            <p:cNvSpPr/>
            <p:nvPr/>
          </p:nvSpPr>
          <p:spPr bwMode="auto">
            <a:xfrm>
              <a:off x="7467600" y="2514600"/>
              <a:ext cx="662679" cy="886968"/>
            </a:xfrm>
            <a:prstGeom prst="triangle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L</a:t>
              </a:r>
            </a:p>
          </p:txBody>
        </p:sp>
        <p:cxnSp>
          <p:nvCxnSpPr>
            <p:cNvPr id="5" name="Straight Connector 4"/>
            <p:cNvCxnSpPr>
              <a:stCxn id="3" idx="3"/>
              <a:endCxn id="2" idx="0"/>
            </p:cNvCxnSpPr>
            <p:nvPr/>
          </p:nvCxnSpPr>
          <p:spPr bwMode="auto">
            <a:xfrm flipH="1">
              <a:off x="7798940" y="2385235"/>
              <a:ext cx="319810" cy="129365"/>
            </a:xfrm>
            <a:prstGeom prst="line">
              <a:avLst/>
            </a:prstGeom>
            <a:noFill/>
            <a:ln w="349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2" name="Group 11"/>
          <p:cNvGrpSpPr/>
          <p:nvPr/>
        </p:nvGrpSpPr>
        <p:grpSpPr>
          <a:xfrm>
            <a:off x="8466541" y="2385235"/>
            <a:ext cx="677459" cy="924167"/>
            <a:chOff x="8466541" y="2385235"/>
            <a:chExt cx="677459" cy="924167"/>
          </a:xfrm>
        </p:grpSpPr>
        <p:sp>
          <p:nvSpPr>
            <p:cNvPr id="6" name="Isosceles Triangle 5"/>
            <p:cNvSpPr/>
            <p:nvPr/>
          </p:nvSpPr>
          <p:spPr bwMode="auto">
            <a:xfrm>
              <a:off x="8471475" y="2514600"/>
              <a:ext cx="672525" cy="794802"/>
            </a:xfrm>
            <a:prstGeom prst="triangle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R</a:t>
              </a:r>
            </a:p>
          </p:txBody>
        </p:sp>
        <p:cxnSp>
          <p:nvCxnSpPr>
            <p:cNvPr id="10" name="Straight Connector 9"/>
            <p:cNvCxnSpPr>
              <a:stCxn id="3" idx="5"/>
              <a:endCxn id="6" idx="0"/>
            </p:cNvCxnSpPr>
            <p:nvPr/>
          </p:nvCxnSpPr>
          <p:spPr bwMode="auto">
            <a:xfrm>
              <a:off x="8466541" y="2385235"/>
              <a:ext cx="341197" cy="129365"/>
            </a:xfrm>
            <a:prstGeom prst="line">
              <a:avLst/>
            </a:prstGeom>
            <a:noFill/>
            <a:ln w="349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4001039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19" grpId="0" uiExpand="1" build="p"/>
      <p:bldP spid="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>
              <a:ea typeface="ＭＳ Ｐゴシック" panose="020B0600070205080204" pitchFamily="34" charset="-128"/>
            </a:endParaRPr>
          </a:p>
          <a:p>
            <a:r>
              <a:rPr lang="en-US" altLang="en-US" dirty="0">
                <a:ea typeface="ＭＳ Ｐゴシック" panose="020B0600070205080204" pitchFamily="34" charset="-128"/>
              </a:rPr>
              <a:t>What kind of a tree does the following code make?</a:t>
            </a:r>
            <a:endParaRPr lang="en-US" altLang="en-US" dirty="0"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marL="509588" lvl="1" indent="0">
              <a:buNone/>
            </a:pPr>
            <a:endParaRPr lang="en-US" altLang="en-US" b="1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marL="509588" lvl="1" indent="0">
              <a:buNone/>
            </a:pPr>
            <a:r>
              <a:rPr lang="en-US" altLang="en-US" b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tNode</a:t>
            </a: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*</a:t>
            </a:r>
            <a:r>
              <a:rPr lang="en-US" altLang="en-US" b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makeNode</a:t>
            </a: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(</a:t>
            </a:r>
            <a:r>
              <a:rPr lang="en-US" altLang="en-US" b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int</a:t>
            </a: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D, </a:t>
            </a:r>
            <a:r>
              <a:rPr lang="en-US" altLang="en-US" b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tNode</a:t>
            </a: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*L, </a:t>
            </a:r>
            <a:r>
              <a:rPr lang="en-US" altLang="en-US" b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tNode</a:t>
            </a: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*R) {</a:t>
            </a:r>
          </a:p>
          <a:p>
            <a:pPr marL="509588" lvl="1" indent="0">
              <a:buNone/>
            </a:pP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/* code from previous slide */</a:t>
            </a:r>
          </a:p>
          <a:p>
            <a:pPr marL="509588" lvl="1" indent="0">
              <a:buNone/>
            </a:pP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}</a:t>
            </a:r>
          </a:p>
          <a:p>
            <a:pPr marL="509588" lvl="1" indent="0">
              <a:buNone/>
            </a:pPr>
            <a:endParaRPr lang="en-US" altLang="en-US" b="1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marL="509588" lvl="1" indent="0">
              <a:buNone/>
            </a:pP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void main() {</a:t>
            </a:r>
          </a:p>
          <a:p>
            <a:pPr marL="509588" lvl="1" indent="0">
              <a:buNone/>
            </a:pP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</a:t>
            </a:r>
            <a:r>
              <a:rPr lang="en-US" altLang="en-US" b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tNode</a:t>
            </a: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*n1, *n2, *n3, *n4, *root;</a:t>
            </a:r>
          </a:p>
          <a:p>
            <a:pPr marL="509588" lvl="1" indent="0">
              <a:buNone/>
            </a:pP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n1 = </a:t>
            </a:r>
            <a:r>
              <a:rPr lang="en-US" altLang="en-US" b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makeNode</a:t>
            </a: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(1, NULL, NULL);</a:t>
            </a:r>
          </a:p>
          <a:p>
            <a:pPr marL="509588" lvl="1" indent="0">
              <a:buNone/>
            </a:pP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n2 = </a:t>
            </a:r>
            <a:r>
              <a:rPr lang="en-US" altLang="en-US" b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makeNode</a:t>
            </a: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(2, n1, NULL);</a:t>
            </a:r>
          </a:p>
          <a:p>
            <a:pPr marL="509588" lvl="1" indent="0">
              <a:buNone/>
            </a:pP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n3 = </a:t>
            </a:r>
            <a:r>
              <a:rPr lang="en-US" altLang="en-US" b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makeNode</a:t>
            </a: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(3, NULL, NULL);</a:t>
            </a:r>
          </a:p>
          <a:p>
            <a:pPr marL="509588" lvl="1" indent="0">
              <a:buNone/>
            </a:pP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n4 = </a:t>
            </a:r>
            <a:r>
              <a:rPr lang="en-US" altLang="en-US" b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makeNode</a:t>
            </a: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(4, n3, n2);</a:t>
            </a:r>
          </a:p>
          <a:p>
            <a:pPr marL="509588" lvl="1" indent="0">
              <a:buNone/>
            </a:pP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root = </a:t>
            </a:r>
            <a:r>
              <a:rPr lang="en-US" altLang="en-US" b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makeNode</a:t>
            </a: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(0, NULL, n4);</a:t>
            </a:r>
          </a:p>
          <a:p>
            <a:pPr marL="509588" lvl="1" indent="0">
              <a:buNone/>
            </a:pP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19175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1019175">
              <a:spcBef>
                <a:spcPct val="20000"/>
              </a:spcBef>
              <a:buChar char="—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1019175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1019175">
              <a:spcBef>
                <a:spcPct val="20000"/>
              </a:spcBef>
              <a:buFont typeface="Webdings" panose="05030102010509060703" pitchFamily="18" charset="2"/>
              <a:buChar char="4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1019175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7F36BB6-6141-4359-B8EF-8AF83C52D404}" type="slidenum">
              <a:rPr lang="en-US" altLang="en-US" sz="1600" smtClean="0"/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60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Question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8064513" y="4112125"/>
            <a:ext cx="895529" cy="756277"/>
            <a:chOff x="8064513" y="4112125"/>
            <a:chExt cx="895529" cy="756277"/>
          </a:xfrm>
        </p:grpSpPr>
        <p:sp>
          <p:nvSpPr>
            <p:cNvPr id="13" name="Oval 12"/>
            <p:cNvSpPr/>
            <p:nvPr/>
          </p:nvSpPr>
          <p:spPr bwMode="auto">
            <a:xfrm>
              <a:off x="8207477" y="4112125"/>
              <a:ext cx="476071" cy="562630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4</a:t>
              </a:r>
            </a:p>
          </p:txBody>
        </p:sp>
        <p:cxnSp>
          <p:nvCxnSpPr>
            <p:cNvPr id="14" name="Straight Connector 13"/>
            <p:cNvCxnSpPr>
              <a:stCxn id="13" idx="3"/>
              <a:endCxn id="16" idx="0"/>
            </p:cNvCxnSpPr>
            <p:nvPr/>
          </p:nvCxnSpPr>
          <p:spPr bwMode="auto">
            <a:xfrm flipH="1">
              <a:off x="8064513" y="4592360"/>
              <a:ext cx="212683" cy="276042"/>
            </a:xfrm>
            <a:prstGeom prst="line">
              <a:avLst/>
            </a:prstGeom>
            <a:noFill/>
            <a:ln w="349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Straight Connector 14"/>
            <p:cNvCxnSpPr>
              <a:stCxn id="13" idx="5"/>
              <a:endCxn id="17" idx="0"/>
            </p:cNvCxnSpPr>
            <p:nvPr/>
          </p:nvCxnSpPr>
          <p:spPr bwMode="auto">
            <a:xfrm>
              <a:off x="8613829" y="4592360"/>
              <a:ext cx="346213" cy="276042"/>
            </a:xfrm>
            <a:prstGeom prst="line">
              <a:avLst/>
            </a:prstGeom>
            <a:noFill/>
            <a:ln w="349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6" name="Oval 15"/>
          <p:cNvSpPr/>
          <p:nvPr/>
        </p:nvSpPr>
        <p:spPr bwMode="auto">
          <a:xfrm>
            <a:off x="7826477" y="4868402"/>
            <a:ext cx="476071" cy="562630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18" name="Oval 17"/>
          <p:cNvSpPr/>
          <p:nvPr/>
        </p:nvSpPr>
        <p:spPr bwMode="auto">
          <a:xfrm>
            <a:off x="8439329" y="5676550"/>
            <a:ext cx="476071" cy="562630"/>
          </a:xfrm>
          <a:prstGeom prst="ellipse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7772400" y="3352800"/>
            <a:ext cx="673113" cy="759325"/>
            <a:chOff x="7772400" y="3352800"/>
            <a:chExt cx="673113" cy="759325"/>
          </a:xfrm>
        </p:grpSpPr>
        <p:sp>
          <p:nvSpPr>
            <p:cNvPr id="19" name="Oval 18"/>
            <p:cNvSpPr/>
            <p:nvPr/>
          </p:nvSpPr>
          <p:spPr bwMode="auto">
            <a:xfrm>
              <a:off x="7772400" y="3352800"/>
              <a:ext cx="476071" cy="562630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</a:p>
          </p:txBody>
        </p:sp>
        <p:cxnSp>
          <p:nvCxnSpPr>
            <p:cNvPr id="20" name="Straight Connector 19"/>
            <p:cNvCxnSpPr>
              <a:stCxn id="19" idx="5"/>
              <a:endCxn id="13" idx="0"/>
            </p:cNvCxnSpPr>
            <p:nvPr/>
          </p:nvCxnSpPr>
          <p:spPr bwMode="auto">
            <a:xfrm>
              <a:off x="8178752" y="3833035"/>
              <a:ext cx="266761" cy="279090"/>
            </a:xfrm>
            <a:prstGeom prst="line">
              <a:avLst/>
            </a:prstGeom>
            <a:noFill/>
            <a:ln w="349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2" name="Group 21"/>
          <p:cNvGrpSpPr/>
          <p:nvPr/>
        </p:nvGrpSpPr>
        <p:grpSpPr>
          <a:xfrm>
            <a:off x="8677365" y="4868402"/>
            <a:ext cx="520712" cy="808148"/>
            <a:chOff x="8677365" y="4868402"/>
            <a:chExt cx="520712" cy="808148"/>
          </a:xfrm>
        </p:grpSpPr>
        <p:sp>
          <p:nvSpPr>
            <p:cNvPr id="17" name="Oval 16"/>
            <p:cNvSpPr/>
            <p:nvPr/>
          </p:nvSpPr>
          <p:spPr bwMode="auto">
            <a:xfrm>
              <a:off x="8722006" y="4868402"/>
              <a:ext cx="476071" cy="562630"/>
            </a:xfrm>
            <a:prstGeom prst="ellipse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</a:p>
          </p:txBody>
        </p:sp>
        <p:cxnSp>
          <p:nvCxnSpPr>
            <p:cNvPr id="21" name="Straight Connector 20"/>
            <p:cNvCxnSpPr>
              <a:stCxn id="17" idx="3"/>
              <a:endCxn id="18" idx="0"/>
            </p:cNvCxnSpPr>
            <p:nvPr/>
          </p:nvCxnSpPr>
          <p:spPr bwMode="auto">
            <a:xfrm flipH="1">
              <a:off x="8677365" y="5348637"/>
              <a:ext cx="114360" cy="327913"/>
            </a:xfrm>
            <a:prstGeom prst="line">
              <a:avLst/>
            </a:prstGeom>
            <a:noFill/>
            <a:ln w="349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722836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19" grpId="0" uiExpand="1" build="p"/>
      <p:bldP spid="16" grpId="0" animBg="1"/>
      <p:bldP spid="1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>
              <a:ea typeface="ＭＳ Ｐゴシック" panose="020B0600070205080204" pitchFamily="34" charset="-128"/>
            </a:endParaRPr>
          </a:p>
          <a:p>
            <a:r>
              <a:rPr lang="en-US" altLang="en-US" dirty="0">
                <a:ea typeface="ＭＳ Ｐゴシック" panose="020B0600070205080204" pitchFamily="34" charset="-128"/>
              </a:rPr>
              <a:t>Suppose we want to print all nodes in a tree:</a:t>
            </a:r>
          </a:p>
          <a:p>
            <a:pPr marL="509588" lvl="1" indent="0">
              <a:buNone/>
            </a:pPr>
            <a:endParaRPr lang="en-US" altLang="en-US" b="1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marL="509588" lvl="1" indent="0">
              <a:buNone/>
            </a:pP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void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forall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tNode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*node</a:t>
            </a: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) {</a:t>
            </a:r>
          </a:p>
          <a:p>
            <a:pPr marL="509588" lvl="1" indent="0">
              <a:buNone/>
            </a:pP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if(node == NULL) { return; }</a:t>
            </a:r>
          </a:p>
          <a:p>
            <a:pPr marL="509588" lvl="1" indent="0">
              <a:buNone/>
            </a:pP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</a:t>
            </a:r>
            <a:r>
              <a:rPr lang="en-US" altLang="en-US" b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printf</a:t>
            </a: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("%d\n", node-&gt;data);</a:t>
            </a:r>
          </a:p>
          <a:p>
            <a:pPr marL="509588" lvl="1" indent="0">
              <a:buNone/>
            </a:pP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</a:t>
            </a:r>
            <a:r>
              <a:rPr lang="en-US" altLang="en-US" b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forall</a:t>
            </a: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(node-&gt;left);</a:t>
            </a:r>
          </a:p>
          <a:p>
            <a:pPr marL="509588" lvl="1" indent="0">
              <a:buNone/>
            </a:pP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</a:t>
            </a:r>
            <a:r>
              <a:rPr lang="en-US" altLang="en-US" b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forall</a:t>
            </a: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(node-&gt;right);</a:t>
            </a:r>
          </a:p>
          <a:p>
            <a:pPr marL="509588" lvl="1" indent="0">
              <a:buNone/>
            </a:pP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}</a:t>
            </a:r>
          </a:p>
          <a:p>
            <a:endParaRPr lang="en-US" altLang="en-US" dirty="0">
              <a:latin typeface="+mj-lt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r>
              <a:rPr lang="en-US" altLang="en-US" dirty="0">
                <a:latin typeface="+mj-lt"/>
                <a:ea typeface="ＭＳ Ｐゴシック" panose="020B0600070205080204" pitchFamily="34" charset="-128"/>
                <a:cs typeface="Courier New" panose="02070309020205020404" pitchFamily="49" charset="0"/>
              </a:rPr>
              <a:t>Question 1: What happens on this?</a:t>
            </a:r>
          </a:p>
          <a:p>
            <a:r>
              <a:rPr lang="en-US" altLang="en-US" dirty="0">
                <a:latin typeface="+mj-lt"/>
                <a:ea typeface="ＭＳ Ｐゴシック" panose="020B0600070205080204" pitchFamily="34" charset="-128"/>
                <a:cs typeface="Courier New" panose="02070309020205020404" pitchFamily="49" charset="0"/>
              </a:rPr>
              <a:t>Question 2: How about with this change?</a:t>
            </a:r>
          </a:p>
          <a:p>
            <a:pPr lvl="1"/>
            <a:r>
              <a:rPr lang="en-US" altLang="en-US" dirty="0">
                <a:latin typeface="+mj-lt"/>
                <a:ea typeface="ＭＳ Ｐゴシック" panose="020B0600070205080204" pitchFamily="34" charset="-128"/>
                <a:cs typeface="Courier New" panose="02070309020205020404" pitchFamily="49" charset="0"/>
              </a:rPr>
              <a:t>first version: </a:t>
            </a:r>
            <a:r>
              <a:rPr lang="en-US" altLang="en-US" dirty="0">
                <a:solidFill>
                  <a:srgbClr val="0000FF"/>
                </a:solidFill>
                <a:latin typeface="+mj-lt"/>
                <a:ea typeface="ＭＳ Ｐゴシック" panose="020B0600070205080204" pitchFamily="34" charset="-128"/>
                <a:cs typeface="Courier New" panose="02070309020205020404" pitchFamily="49" charset="0"/>
              </a:rPr>
              <a:t>preorder</a:t>
            </a:r>
            <a:r>
              <a:rPr lang="en-US" altLang="en-US" dirty="0">
                <a:latin typeface="+mj-lt"/>
                <a:ea typeface="ＭＳ Ｐゴシック" panose="020B0600070205080204" pitchFamily="34" charset="-128"/>
                <a:cs typeface="Courier New" panose="02070309020205020404" pitchFamily="49" charset="0"/>
              </a:rPr>
              <a:t> traversal	(this, left, right)</a:t>
            </a:r>
          </a:p>
          <a:p>
            <a:pPr lvl="1"/>
            <a:r>
              <a:rPr lang="en-US" altLang="en-US" dirty="0">
                <a:latin typeface="+mj-lt"/>
                <a:ea typeface="ＭＳ Ｐゴシック" panose="020B0600070205080204" pitchFamily="34" charset="-128"/>
                <a:cs typeface="Courier New" panose="02070309020205020404" pitchFamily="49" charset="0"/>
              </a:rPr>
              <a:t>second version: </a:t>
            </a:r>
            <a:r>
              <a:rPr lang="en-US" altLang="en-US" dirty="0" err="1">
                <a:solidFill>
                  <a:srgbClr val="0000FF"/>
                </a:solidFill>
                <a:latin typeface="+mj-lt"/>
                <a:ea typeface="ＭＳ Ｐゴシック" panose="020B0600070205080204" pitchFamily="34" charset="-128"/>
                <a:cs typeface="Courier New" panose="02070309020205020404" pitchFamily="49" charset="0"/>
              </a:rPr>
              <a:t>inorder</a:t>
            </a:r>
            <a:r>
              <a:rPr lang="en-US" altLang="en-US" dirty="0">
                <a:latin typeface="+mj-lt"/>
                <a:ea typeface="ＭＳ Ｐゴシック" panose="020B0600070205080204" pitchFamily="34" charset="-128"/>
                <a:cs typeface="Courier New" panose="02070309020205020404" pitchFamily="49" charset="0"/>
              </a:rPr>
              <a:t> traversal	(left, this, right)</a:t>
            </a:r>
          </a:p>
          <a:p>
            <a:pPr lvl="1"/>
            <a:r>
              <a:rPr lang="en-US" altLang="en-US" dirty="0">
                <a:latin typeface="+mj-lt"/>
                <a:ea typeface="ＭＳ Ｐゴシック" panose="020B0600070205080204" pitchFamily="34" charset="-128"/>
                <a:cs typeface="Courier New" panose="02070309020205020404" pitchFamily="49" charset="0"/>
              </a:rPr>
              <a:t>also: </a:t>
            </a:r>
            <a:r>
              <a:rPr lang="en-US" altLang="en-US" dirty="0" err="1">
                <a:solidFill>
                  <a:srgbClr val="0000FF"/>
                </a:solidFill>
                <a:latin typeface="+mj-lt"/>
                <a:ea typeface="ＭＳ Ｐゴシック" panose="020B0600070205080204" pitchFamily="34" charset="-128"/>
                <a:cs typeface="Courier New" panose="02070309020205020404" pitchFamily="49" charset="0"/>
              </a:rPr>
              <a:t>postorder</a:t>
            </a:r>
            <a:r>
              <a:rPr lang="en-US" altLang="en-US" dirty="0">
                <a:latin typeface="+mj-lt"/>
                <a:ea typeface="ＭＳ Ｐゴシック" panose="020B0600070205080204" pitchFamily="34" charset="-128"/>
                <a:cs typeface="Courier New" panose="02070309020205020404" pitchFamily="49" charset="0"/>
              </a:rPr>
              <a:t> traversal		(left, right, this)</a:t>
            </a:r>
          </a:p>
        </p:txBody>
      </p:sp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19175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1019175">
              <a:spcBef>
                <a:spcPct val="20000"/>
              </a:spcBef>
              <a:buChar char="—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1019175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1019175">
              <a:spcBef>
                <a:spcPct val="20000"/>
              </a:spcBef>
              <a:buFont typeface="Webdings" panose="05030102010509060703" pitchFamily="18" charset="2"/>
              <a:buChar char="4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1019175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7F36BB6-6141-4359-B8EF-8AF83C52D404}" type="slidenum">
              <a:rPr lang="en-US" altLang="en-US" sz="1600" smtClean="0"/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60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Simplified </a:t>
            </a:r>
            <a:r>
              <a:rPr lang="en-US" altLang="en-US" dirty="0" err="1">
                <a:ea typeface="ＭＳ Ｐゴシック" panose="020B0600070205080204" pitchFamily="34" charset="-128"/>
              </a:rPr>
              <a:t>forall</a:t>
            </a:r>
            <a:r>
              <a:rPr lang="en-US" altLang="en-US" dirty="0">
                <a:ea typeface="ＭＳ Ｐゴシック" panose="020B0600070205080204" pitchFamily="34" charset="-128"/>
              </a:rPr>
              <a:t> function for trees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7924800" y="1838020"/>
            <a:ext cx="1425677" cy="2886380"/>
            <a:chOff x="7772400" y="3352800"/>
            <a:chExt cx="1425677" cy="2886380"/>
          </a:xfrm>
        </p:grpSpPr>
        <p:grpSp>
          <p:nvGrpSpPr>
            <p:cNvPr id="16" name="Group 15"/>
            <p:cNvGrpSpPr/>
            <p:nvPr/>
          </p:nvGrpSpPr>
          <p:grpSpPr>
            <a:xfrm>
              <a:off x="8064513" y="4112125"/>
              <a:ext cx="895529" cy="756277"/>
              <a:chOff x="8064513" y="4112125"/>
              <a:chExt cx="895529" cy="756277"/>
            </a:xfrm>
          </p:grpSpPr>
          <p:sp>
            <p:nvSpPr>
              <p:cNvPr id="17" name="Oval 16"/>
              <p:cNvSpPr/>
              <p:nvPr/>
            </p:nvSpPr>
            <p:spPr bwMode="auto">
              <a:xfrm>
                <a:off x="8207477" y="4112125"/>
                <a:ext cx="476071" cy="562630"/>
              </a:xfrm>
              <a:prstGeom prst="ellipse">
                <a:avLst/>
              </a:prstGeom>
              <a:solidFill>
                <a:schemeClr val="accent3">
                  <a:lumMod val="7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4</a:t>
                </a:r>
              </a:p>
            </p:txBody>
          </p:sp>
          <p:cxnSp>
            <p:nvCxnSpPr>
              <p:cNvPr id="18" name="Straight Connector 17"/>
              <p:cNvCxnSpPr>
                <a:stCxn id="17" idx="3"/>
                <a:endCxn id="23" idx="0"/>
              </p:cNvCxnSpPr>
              <p:nvPr/>
            </p:nvCxnSpPr>
            <p:spPr bwMode="auto">
              <a:xfrm flipH="1">
                <a:off x="8064513" y="4592360"/>
                <a:ext cx="212683" cy="276042"/>
              </a:xfrm>
              <a:prstGeom prst="line">
                <a:avLst/>
              </a:prstGeom>
              <a:noFill/>
              <a:ln w="349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2" name="Straight Connector 21"/>
              <p:cNvCxnSpPr>
                <a:stCxn id="17" idx="5"/>
                <a:endCxn id="32" idx="0"/>
              </p:cNvCxnSpPr>
              <p:nvPr/>
            </p:nvCxnSpPr>
            <p:spPr bwMode="auto">
              <a:xfrm>
                <a:off x="8613829" y="4592360"/>
                <a:ext cx="346213" cy="276042"/>
              </a:xfrm>
              <a:prstGeom prst="line">
                <a:avLst/>
              </a:prstGeom>
              <a:noFill/>
              <a:ln w="349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23" name="Oval 22"/>
            <p:cNvSpPr/>
            <p:nvPr/>
          </p:nvSpPr>
          <p:spPr bwMode="auto">
            <a:xfrm>
              <a:off x="7826477" y="4868402"/>
              <a:ext cx="476071" cy="562630"/>
            </a:xfrm>
            <a:prstGeom prst="ellipse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3</a:t>
              </a:r>
            </a:p>
          </p:txBody>
        </p:sp>
        <p:sp>
          <p:nvSpPr>
            <p:cNvPr id="26" name="Oval 25"/>
            <p:cNvSpPr/>
            <p:nvPr/>
          </p:nvSpPr>
          <p:spPr bwMode="auto">
            <a:xfrm>
              <a:off x="8439329" y="5676550"/>
              <a:ext cx="476071" cy="562630"/>
            </a:xfrm>
            <a:prstGeom prst="ellipse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7772400" y="3352800"/>
              <a:ext cx="673113" cy="759325"/>
              <a:chOff x="7772400" y="3352800"/>
              <a:chExt cx="673113" cy="759325"/>
            </a:xfrm>
          </p:grpSpPr>
          <p:sp>
            <p:nvSpPr>
              <p:cNvPr id="29" name="Oval 28"/>
              <p:cNvSpPr/>
              <p:nvPr/>
            </p:nvSpPr>
            <p:spPr bwMode="auto">
              <a:xfrm>
                <a:off x="7772400" y="3352800"/>
                <a:ext cx="476071" cy="562630"/>
              </a:xfrm>
              <a:prstGeom prst="ellipse">
                <a:avLst/>
              </a:prstGeom>
              <a:solidFill>
                <a:srgbClr val="FF00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0</a:t>
                </a:r>
              </a:p>
            </p:txBody>
          </p:sp>
          <p:cxnSp>
            <p:nvCxnSpPr>
              <p:cNvPr id="30" name="Straight Connector 29"/>
              <p:cNvCxnSpPr>
                <a:stCxn id="29" idx="5"/>
                <a:endCxn id="17" idx="0"/>
              </p:cNvCxnSpPr>
              <p:nvPr/>
            </p:nvCxnSpPr>
            <p:spPr bwMode="auto">
              <a:xfrm>
                <a:off x="8178752" y="3833035"/>
                <a:ext cx="266761" cy="279090"/>
              </a:xfrm>
              <a:prstGeom prst="line">
                <a:avLst/>
              </a:prstGeom>
              <a:noFill/>
              <a:ln w="349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31" name="Group 30"/>
            <p:cNvGrpSpPr/>
            <p:nvPr/>
          </p:nvGrpSpPr>
          <p:grpSpPr>
            <a:xfrm>
              <a:off x="8677365" y="4868402"/>
              <a:ext cx="520712" cy="808148"/>
              <a:chOff x="8677365" y="4868402"/>
              <a:chExt cx="520712" cy="808148"/>
            </a:xfrm>
          </p:grpSpPr>
          <p:sp>
            <p:nvSpPr>
              <p:cNvPr id="32" name="Oval 31"/>
              <p:cNvSpPr/>
              <p:nvPr/>
            </p:nvSpPr>
            <p:spPr bwMode="auto">
              <a:xfrm>
                <a:off x="8722006" y="4868402"/>
                <a:ext cx="476071" cy="562630"/>
              </a:xfrm>
              <a:prstGeom prst="ellipse">
                <a:avLst/>
              </a:prstGeom>
              <a:solidFill>
                <a:srgbClr val="00B0F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2</a:t>
                </a:r>
              </a:p>
            </p:txBody>
          </p:sp>
          <p:cxnSp>
            <p:nvCxnSpPr>
              <p:cNvPr id="33" name="Straight Connector 32"/>
              <p:cNvCxnSpPr>
                <a:stCxn id="32" idx="3"/>
                <a:endCxn id="26" idx="0"/>
              </p:cNvCxnSpPr>
              <p:nvPr/>
            </p:nvCxnSpPr>
            <p:spPr bwMode="auto">
              <a:xfrm flipH="1">
                <a:off x="8677365" y="5348637"/>
                <a:ext cx="114360" cy="327913"/>
              </a:xfrm>
              <a:prstGeom prst="line">
                <a:avLst/>
              </a:prstGeom>
              <a:noFill/>
              <a:ln w="349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sp>
        <p:nvSpPr>
          <p:cNvPr id="2" name="Rectangle: Rounded Corners 1"/>
          <p:cNvSpPr/>
          <p:nvPr/>
        </p:nvSpPr>
        <p:spPr bwMode="auto">
          <a:xfrm>
            <a:off x="1385668" y="3019864"/>
            <a:ext cx="4176932" cy="298940"/>
          </a:xfrm>
          <a:prstGeom prst="roundRect">
            <a:avLst/>
          </a:prstGeom>
          <a:solidFill>
            <a:srgbClr val="FFFF00">
              <a:alpha val="40000"/>
            </a:srgbClr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rebuchet MS" pitchFamily="-65" charset="0"/>
            </a:endParaRPr>
          </a:p>
        </p:txBody>
      </p:sp>
      <p:sp>
        <p:nvSpPr>
          <p:cNvPr id="28" name="Rectangle: Rounded Corners 27"/>
          <p:cNvSpPr/>
          <p:nvPr/>
        </p:nvSpPr>
        <p:spPr bwMode="auto">
          <a:xfrm>
            <a:off x="1371600" y="3395004"/>
            <a:ext cx="4191000" cy="282524"/>
          </a:xfrm>
          <a:prstGeom prst="roundRect">
            <a:avLst/>
          </a:prstGeom>
          <a:solidFill>
            <a:srgbClr val="92D050">
              <a:alpha val="40000"/>
            </a:srgbClr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rebuchet MS" pitchFamily="-65" charset="0"/>
            </a:endParaRPr>
          </a:p>
        </p:txBody>
      </p:sp>
      <p:sp>
        <p:nvSpPr>
          <p:cNvPr id="35" name="Rectangle: Rounded Corners 34"/>
          <p:cNvSpPr/>
          <p:nvPr/>
        </p:nvSpPr>
        <p:spPr bwMode="auto">
          <a:xfrm>
            <a:off x="1385668" y="3747868"/>
            <a:ext cx="4176932" cy="283464"/>
          </a:xfrm>
          <a:prstGeom prst="roundRect">
            <a:avLst/>
          </a:prstGeom>
          <a:solidFill>
            <a:srgbClr val="00B0F0">
              <a:alpha val="40000"/>
            </a:srgbClr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rebuchet MS" pitchFamily="-65" charset="0"/>
            </a:endParaRPr>
          </a:p>
        </p:txBody>
      </p:sp>
      <p:sp>
        <p:nvSpPr>
          <p:cNvPr id="3" name="Arrow: Curved Left 2"/>
          <p:cNvSpPr/>
          <p:nvPr/>
        </p:nvSpPr>
        <p:spPr bwMode="auto">
          <a:xfrm rot="10800000">
            <a:off x="966210" y="2919984"/>
            <a:ext cx="329190" cy="585216"/>
          </a:xfrm>
          <a:prstGeom prst="curvedLeftArrow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rebuchet MS" pitchFamily="-65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3522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19" grpId="0" uiExpand="1" build="p"/>
      <p:bldP spid="2" grpId="0" animBg="1"/>
      <p:bldP spid="28" grpId="0" animBg="1"/>
      <p:bldP spid="35" grpId="0" animBg="1"/>
      <p:bldP spid="3" grpId="0" animBg="1"/>
    </p:bldLst>
  </p:timing>
</p:sld>
</file>

<file path=ppt/theme/theme1.xml><?xml version="1.0" encoding="utf-8"?>
<a:theme xmlns:a="http://schemas.openxmlformats.org/drawingml/2006/main" name="Default Design">
  <a:themeElements>
    <a:clrScheme name="Default Design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3333CC"/>
      </a:hlink>
      <a:folHlink>
        <a:srgbClr val="B2B2B2"/>
      </a:folHlink>
    </a:clrScheme>
    <a:fontScheme name="Default Design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rebuchet MS" pitchFamily="-65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rebuchet MS" pitchFamily="-65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3333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32236</TotalTime>
  <Words>461</Words>
  <Application>Microsoft Office PowerPoint</Application>
  <PresentationFormat>Custom</PresentationFormat>
  <Paragraphs>128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ＭＳ Ｐゴシック</vt:lpstr>
      <vt:lpstr>Courier New</vt:lpstr>
      <vt:lpstr>Times New Roman</vt:lpstr>
      <vt:lpstr>Trebuchet MS</vt:lpstr>
      <vt:lpstr>Webdings</vt:lpstr>
      <vt:lpstr>Wingdings</vt:lpstr>
      <vt:lpstr>Default Design</vt:lpstr>
      <vt:lpstr>Trees</vt:lpstr>
      <vt:lpstr>Binary Trees</vt:lpstr>
      <vt:lpstr>Creating a node</vt:lpstr>
      <vt:lpstr>Question</vt:lpstr>
      <vt:lpstr>Simplified forall function for trees</vt:lpstr>
    </vt:vector>
  </TitlesOfParts>
  <Company>University of Illinois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CS232</dc:title>
  <dc:subject>CS232 @ UIUC</dc:subject>
  <dc:creator>Howard Huang</dc:creator>
  <dc:description>Copyright ©2001-2003 Howard Huang</dc:description>
  <cp:lastModifiedBy>VISITOR</cp:lastModifiedBy>
  <cp:revision>221</cp:revision>
  <dcterms:created xsi:type="dcterms:W3CDTF">2003-01-14T01:32:12Z</dcterms:created>
  <dcterms:modified xsi:type="dcterms:W3CDTF">2016-09-05T15:06:40Z</dcterms:modified>
</cp:coreProperties>
</file>