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7" r:id="rId3"/>
    <p:sldId id="268" r:id="rId4"/>
    <p:sldId id="270" r:id="rId5"/>
    <p:sldId id="269" r:id="rId6"/>
    <p:sldId id="271" r:id="rId7"/>
    <p:sldId id="272" r:id="rId8"/>
    <p:sldId id="273" r:id="rId9"/>
  </p:sldIdLst>
  <p:sldSz cx="10058400" cy="7772400"/>
  <p:notesSz cx="6934200" cy="9118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606"/>
    <a:srgbClr val="DDDDDD"/>
    <a:srgbClr val="FFCCCC"/>
    <a:srgbClr val="FFFFFF"/>
    <a:srgbClr val="FFFFCC"/>
    <a:srgbClr val="CCFFCC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0" y="66"/>
      </p:cViewPr>
      <p:guideLst>
        <p:guide orient="horz" pos="2448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BD6BC1-0480-40F6-94D1-F3066356530A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0A3E2A-D333-4C18-931F-F94CAA303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35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84213"/>
            <a:ext cx="4425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9AFF7C0-6309-4C5A-B441-40DB1C9134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5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9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8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9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5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0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9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67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2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E5AA3-BA0F-4D10-92DC-155136BCFEB4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B967E-B788-4982-9D2F-EE373421ED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2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F69C9-6327-40EF-9869-0D7DADF8DFBF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87337-418F-4CAE-82FB-351C076FED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37998-5A86-4AC0-99ED-3DEF0A07834B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B57B8-AFC4-40E1-9C67-B7D759D26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99537-A0AD-4568-A42C-90D67C393337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1D008-ED92-4934-8438-3B76418EE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58DD-C31F-43B1-B1C2-308C60523EBC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A27AA-CB4B-4000-8C4B-E63128DDA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2C08B-B338-45B4-BDAF-3BA05251B8D5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30494-FD1E-417E-918C-F12239800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E28CD-5E35-4536-BA5C-BC480EC36C76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9BE22-0914-47B7-A591-CFC7B06C58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8E843-FBF3-4CA8-AEF8-6E4BD15D6236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2385D-0B43-4ED3-A1E9-E7CBA74E8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7567-E0A6-4319-8577-453583768949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2A579-D28D-4542-90EB-EB9AFDC515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5B9D-5C63-4488-BA8D-A4BB931C3DE6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26B90-5026-4214-AD8C-165A677CB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94A3-0CD5-43AA-9E5D-F015C8AE0D7D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30017-A02F-46DF-A991-B735EA42E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>
              <a:defRPr/>
            </a:pPr>
            <a:fld id="{5F71D8FD-E5BF-4CD7-9E0C-BD4910018702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7162800"/>
            <a:ext cx="419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F0405A85-4427-403E-BB5B-A99AF93D2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function assumes that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node</a:t>
            </a:r>
            <a:r>
              <a:rPr lang="en-US" altLang="en-US" dirty="0">
                <a:ea typeface="ＭＳ Ｐゴシック" panose="020B0600070205080204" pitchFamily="34" charset="-128"/>
              </a:rPr>
              <a:t> is the root of an ordered tree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find(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 0;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if(D ==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1;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if(D &lt;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find(node-&gt;left, D);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find(node-&gt;right, D);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Finding data in an ordered tree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62800" y="4724400"/>
            <a:ext cx="1371600" cy="2127055"/>
            <a:chOff x="7826477" y="4112125"/>
            <a:chExt cx="1371600" cy="2127055"/>
          </a:xfrm>
        </p:grpSpPr>
        <p:grpSp>
          <p:nvGrpSpPr>
            <p:cNvPr id="16" name="Group 15"/>
            <p:cNvGrpSpPr/>
            <p:nvPr/>
          </p:nvGrpSpPr>
          <p:grpSpPr>
            <a:xfrm>
              <a:off x="8064513" y="4112125"/>
              <a:ext cx="895529" cy="756277"/>
              <a:chOff x="8064513" y="4112125"/>
              <a:chExt cx="895529" cy="756277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8207477" y="4112125"/>
                <a:ext cx="476071" cy="56263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18" name="Straight Connector 17"/>
              <p:cNvCxnSpPr>
                <a:stCxn id="17" idx="3"/>
                <a:endCxn id="23" idx="0"/>
              </p:cNvCxnSpPr>
              <p:nvPr/>
            </p:nvCxnSpPr>
            <p:spPr bwMode="auto">
              <a:xfrm flipH="1">
                <a:off x="8064513" y="4592360"/>
                <a:ext cx="21268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17" idx="5"/>
                <a:endCxn id="32" idx="0"/>
              </p:cNvCxnSpPr>
              <p:nvPr/>
            </p:nvCxnSpPr>
            <p:spPr bwMode="auto">
              <a:xfrm>
                <a:off x="8613829" y="4592360"/>
                <a:ext cx="34621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Oval 22"/>
            <p:cNvSpPr/>
            <p:nvPr/>
          </p:nvSpPr>
          <p:spPr bwMode="auto">
            <a:xfrm>
              <a:off x="7826477" y="4868402"/>
              <a:ext cx="476071" cy="56263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439329" y="5676550"/>
              <a:ext cx="476071" cy="56263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677365" y="4868402"/>
              <a:ext cx="520712" cy="808148"/>
              <a:chOff x="8677365" y="4868402"/>
              <a:chExt cx="520712" cy="808148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8722006" y="4868402"/>
                <a:ext cx="476071" cy="562630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cxnSp>
            <p:nvCxnSpPr>
              <p:cNvPr id="33" name="Straight Connector 32"/>
              <p:cNvCxnSpPr>
                <a:stCxn id="32" idx="3"/>
                <a:endCxn id="26" idx="0"/>
              </p:cNvCxnSpPr>
              <p:nvPr/>
            </p:nvCxnSpPr>
            <p:spPr bwMode="auto">
              <a:xfrm flipH="1">
                <a:off x="8677365" y="5348637"/>
                <a:ext cx="114360" cy="327913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352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Our ordered tree data structure will not permit duplicate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modified to allow duplicates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*insert(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(D, NULL, NULL);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if(D &lt;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node-&gt;left =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insert(node-&gt;left, D);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if(D &gt;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node-&gt;right =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insert(node-&gt;right, D);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node;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Inserting data into an ordered tree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15200" y="4114800"/>
            <a:ext cx="1371600" cy="2127055"/>
            <a:chOff x="7826477" y="4112125"/>
            <a:chExt cx="1371600" cy="2127055"/>
          </a:xfrm>
        </p:grpSpPr>
        <p:grpSp>
          <p:nvGrpSpPr>
            <p:cNvPr id="16" name="Group 15"/>
            <p:cNvGrpSpPr/>
            <p:nvPr/>
          </p:nvGrpSpPr>
          <p:grpSpPr>
            <a:xfrm>
              <a:off x="8064513" y="4112125"/>
              <a:ext cx="895529" cy="756277"/>
              <a:chOff x="8064513" y="4112125"/>
              <a:chExt cx="895529" cy="756277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8207477" y="4112125"/>
                <a:ext cx="476071" cy="56263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18" name="Straight Connector 17"/>
              <p:cNvCxnSpPr>
                <a:stCxn id="17" idx="3"/>
                <a:endCxn id="23" idx="0"/>
              </p:cNvCxnSpPr>
              <p:nvPr/>
            </p:nvCxnSpPr>
            <p:spPr bwMode="auto">
              <a:xfrm flipH="1">
                <a:off x="8064513" y="4592360"/>
                <a:ext cx="21268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17" idx="5"/>
                <a:endCxn id="32" idx="0"/>
              </p:cNvCxnSpPr>
              <p:nvPr/>
            </p:nvCxnSpPr>
            <p:spPr bwMode="auto">
              <a:xfrm>
                <a:off x="8613829" y="4592360"/>
                <a:ext cx="34621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Oval 22"/>
            <p:cNvSpPr/>
            <p:nvPr/>
          </p:nvSpPr>
          <p:spPr bwMode="auto">
            <a:xfrm>
              <a:off x="7826477" y="4868402"/>
              <a:ext cx="476071" cy="56263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439329" y="5676550"/>
              <a:ext cx="476071" cy="56263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677365" y="4868402"/>
              <a:ext cx="520712" cy="808148"/>
              <a:chOff x="8677365" y="4868402"/>
              <a:chExt cx="520712" cy="808148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8722006" y="4868402"/>
                <a:ext cx="476071" cy="562630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33" name="Straight Connector 32"/>
              <p:cNvCxnSpPr>
                <a:stCxn id="32" idx="3"/>
                <a:endCxn id="26" idx="0"/>
              </p:cNvCxnSpPr>
              <p:nvPr/>
            </p:nvCxnSpPr>
            <p:spPr bwMode="auto">
              <a:xfrm flipH="1">
                <a:off x="8677365" y="5348637"/>
                <a:ext cx="114360" cy="327913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5" name="Oval 14"/>
          <p:cNvSpPr/>
          <p:nvPr/>
        </p:nvSpPr>
        <p:spPr bwMode="auto">
          <a:xfrm>
            <a:off x="8591729" y="3352800"/>
            <a:ext cx="476071" cy="5626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cxnSp>
        <p:nvCxnSpPr>
          <p:cNvPr id="19" name="Straight Connector 18"/>
          <p:cNvCxnSpPr>
            <a:stCxn id="23" idx="3"/>
          </p:cNvCxnSpPr>
          <p:nvPr/>
        </p:nvCxnSpPr>
        <p:spPr bwMode="auto">
          <a:xfrm flipH="1">
            <a:off x="7297725" y="5351312"/>
            <a:ext cx="87194" cy="211288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23" idx="5"/>
          </p:cNvCxnSpPr>
          <p:nvPr/>
        </p:nvCxnSpPr>
        <p:spPr bwMode="auto">
          <a:xfrm>
            <a:off x="7721552" y="5351312"/>
            <a:ext cx="82825" cy="211288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32" idx="5"/>
          </p:cNvCxnSpPr>
          <p:nvPr/>
        </p:nvCxnSpPr>
        <p:spPr bwMode="auto">
          <a:xfrm>
            <a:off x="8617081" y="5351312"/>
            <a:ext cx="114360" cy="211288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6" idx="3"/>
          </p:cNvCxnSpPr>
          <p:nvPr/>
        </p:nvCxnSpPr>
        <p:spPr bwMode="auto">
          <a:xfrm flipH="1">
            <a:off x="7928052" y="6159460"/>
            <a:ext cx="69719" cy="211288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6" idx="5"/>
          </p:cNvCxnSpPr>
          <p:nvPr/>
        </p:nvCxnSpPr>
        <p:spPr bwMode="auto">
          <a:xfrm>
            <a:off x="8334404" y="6159460"/>
            <a:ext cx="114360" cy="211288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4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Draw the tree that will be created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*insert(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/* code from previous slide */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main()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 root =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insert(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insert(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insert(NULL, 1),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2),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3);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Understanding insert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5029200" y="4099560"/>
            <a:ext cx="476071" cy="56263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35552" y="4579795"/>
            <a:ext cx="584248" cy="838672"/>
            <a:chOff x="5206952" y="4579795"/>
            <a:chExt cx="584248" cy="838672"/>
          </a:xfrm>
        </p:grpSpPr>
        <p:cxnSp>
          <p:nvCxnSpPr>
            <p:cNvPr id="39" name="Straight Connector 38"/>
            <p:cNvCxnSpPr>
              <a:stCxn id="37" idx="5"/>
              <a:endCxn id="35" idx="0"/>
            </p:cNvCxnSpPr>
            <p:nvPr/>
          </p:nvCxnSpPr>
          <p:spPr bwMode="auto">
            <a:xfrm>
              <a:off x="5206952" y="4579795"/>
              <a:ext cx="346213" cy="276042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5315129" y="4855837"/>
              <a:ext cx="476071" cy="56263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50081" y="5336072"/>
            <a:ext cx="526919" cy="890543"/>
            <a:chOff x="5721481" y="5336072"/>
            <a:chExt cx="526919" cy="890543"/>
          </a:xfrm>
        </p:grpSpPr>
        <p:sp>
          <p:nvSpPr>
            <p:cNvPr id="29" name="Oval 28"/>
            <p:cNvSpPr/>
            <p:nvPr/>
          </p:nvSpPr>
          <p:spPr bwMode="auto">
            <a:xfrm>
              <a:off x="5772329" y="5663985"/>
              <a:ext cx="476071" cy="56263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36" name="Straight Connector 35"/>
            <p:cNvCxnSpPr>
              <a:stCxn id="35" idx="5"/>
              <a:endCxn id="29" idx="0"/>
            </p:cNvCxnSpPr>
            <p:nvPr/>
          </p:nvCxnSpPr>
          <p:spPr bwMode="auto">
            <a:xfrm>
              <a:off x="5721481" y="5336072"/>
              <a:ext cx="288884" cy="327913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1161121" y="4441835"/>
            <a:ext cx="3777316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insert(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insert(NULL, 2),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3),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1);</a:t>
            </a:r>
          </a:p>
          <a:p>
            <a:pPr marL="509588" lvl="1" indent="0">
              <a:buNone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 bwMode="auto">
          <a:xfrm>
            <a:off x="7467600" y="4182733"/>
            <a:ext cx="476071" cy="56263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860209" y="4662968"/>
            <a:ext cx="476071" cy="838672"/>
            <a:chOff x="5193209" y="4579795"/>
            <a:chExt cx="476071" cy="838672"/>
          </a:xfrm>
        </p:grpSpPr>
        <p:cxnSp>
          <p:nvCxnSpPr>
            <p:cNvPr id="42" name="Straight Connector 41"/>
            <p:cNvCxnSpPr>
              <a:stCxn id="40" idx="5"/>
              <a:endCxn id="43" idx="0"/>
            </p:cNvCxnSpPr>
            <p:nvPr/>
          </p:nvCxnSpPr>
          <p:spPr bwMode="auto">
            <a:xfrm>
              <a:off x="5206952" y="4579795"/>
              <a:ext cx="224293" cy="276042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Oval 42"/>
            <p:cNvSpPr/>
            <p:nvPr/>
          </p:nvSpPr>
          <p:spPr bwMode="auto">
            <a:xfrm>
              <a:off x="5193209" y="4855837"/>
              <a:ext cx="476071" cy="56263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4662968"/>
            <a:ext cx="476071" cy="853912"/>
            <a:chOff x="5772329" y="5326983"/>
            <a:chExt cx="476071" cy="853912"/>
          </a:xfrm>
        </p:grpSpPr>
        <p:sp>
          <p:nvSpPr>
            <p:cNvPr id="45" name="Oval 44"/>
            <p:cNvSpPr/>
            <p:nvPr/>
          </p:nvSpPr>
          <p:spPr bwMode="auto">
            <a:xfrm>
              <a:off x="5772329" y="5618265"/>
              <a:ext cx="476071" cy="56263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0" idx="3"/>
              <a:endCxn id="45" idx="0"/>
            </p:cNvCxnSpPr>
            <p:nvPr/>
          </p:nvCxnSpPr>
          <p:spPr bwMode="auto">
            <a:xfrm flipH="1">
              <a:off x="6010365" y="5326983"/>
              <a:ext cx="212683" cy="291282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3271556" y="6477000"/>
            <a:ext cx="4459298" cy="70788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Question 1: Worst-case running time?</a:t>
            </a:r>
          </a:p>
          <a:p>
            <a:r>
              <a:rPr lang="en-US" dirty="0"/>
              <a:t>Question 2: What 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dirty="0"/>
              <a:t> fails?</a:t>
            </a:r>
          </a:p>
        </p:txBody>
      </p:sp>
    </p:spTree>
    <p:extLst>
      <p:ext uri="{BB962C8B-B14F-4D97-AF65-F5344CB8AC3E}">
        <p14:creationId xmlns:p14="http://schemas.microsoft.com/office/powerpoint/2010/main" val="63859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37" grpId="0" animBg="1"/>
      <p:bldP spid="7" grpId="0" animBg="1"/>
      <p:bldP spid="40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*insert(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if(find(node, D)) { return NULL;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makeNode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(D, NULL, NULL);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NULL) { return NULL;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rec_ins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rec_ins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-&gt;data &lt;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node-&gt;left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rec_ins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(node-&gt;left,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if(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-&gt;data &gt;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node-&gt;right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rec_ins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(node-&gt;right,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node;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better insert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0" y="6248400"/>
            <a:ext cx="5246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/>
              <a:t> is the root of an ordered tree,</a:t>
            </a:r>
          </a:p>
          <a:p>
            <a:r>
              <a:rPr lang="en-US" dirty="0"/>
              <a:t>will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rec_ins</a:t>
            </a:r>
            <a:r>
              <a:rPr lang="en-US" dirty="0"/>
              <a:t> merge the two ordered trees?</a:t>
            </a:r>
          </a:p>
        </p:txBody>
      </p:sp>
    </p:spTree>
    <p:extLst>
      <p:ext uri="{BB962C8B-B14F-4D97-AF65-F5344CB8AC3E}">
        <p14:creationId xmlns:p14="http://schemas.microsoft.com/office/powerpoint/2010/main" val="77412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Write a function to merge all nodes from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src</a:t>
            </a:r>
            <a:r>
              <a:rPr lang="en-US" altLang="en-US" dirty="0">
                <a:ea typeface="ＭＳ Ｐゴシック" panose="020B0600070205080204" pitchFamily="34" charset="-128"/>
              </a:rPr>
              <a:t> into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*merge(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src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src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NULL) {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insert(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src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-&gt;data);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merge(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src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-&gt;left,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merge(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src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-&gt;right,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above code traverses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src</a:t>
            </a:r>
            <a:r>
              <a:rPr lang="en-US" altLang="en-US" dirty="0">
                <a:ea typeface="ＭＳ Ｐゴシック" panose="020B0600070205080204" pitchFamily="34" charset="-128"/>
              </a:rPr>
              <a:t> nodes in preorder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if we used </a:t>
            </a:r>
            <a:r>
              <a:rPr lang="en-US" altLang="en-US" dirty="0" err="1">
                <a:ea typeface="ＭＳ Ｐゴシック" panose="020B0600070205080204" pitchFamily="34" charset="-128"/>
              </a:rPr>
              <a:t>inorder</a:t>
            </a:r>
            <a:r>
              <a:rPr lang="en-US" altLang="en-US" dirty="0">
                <a:ea typeface="ＭＳ Ｐゴシック" panose="020B0600070205080204" pitchFamily="34" charset="-128"/>
              </a:rPr>
              <a:t>? </a:t>
            </a:r>
            <a:r>
              <a:rPr lang="en-US" altLang="en-US" dirty="0" err="1">
                <a:ea typeface="ＭＳ Ｐゴシック" panose="020B0600070205080204" pitchFamily="34" charset="-128"/>
              </a:rPr>
              <a:t>Postorder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If both trees have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nodes initially, how long will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merge</a:t>
            </a:r>
            <a:r>
              <a:rPr lang="en-US" altLang="en-US" dirty="0">
                <a:ea typeface="ＭＳ Ｐゴシック" panose="020B0600070205080204" pitchFamily="34" charset="-128"/>
              </a:rPr>
              <a:t> take?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Merging two trees</a:t>
            </a:r>
          </a:p>
        </p:txBody>
      </p:sp>
    </p:spTree>
    <p:extLst>
      <p:ext uri="{BB962C8B-B14F-4D97-AF65-F5344CB8AC3E}">
        <p14:creationId xmlns:p14="http://schemas.microsoft.com/office/powerpoint/2010/main" val="28357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Recall that our ordered trees do not permit duplicates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*delete(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 NULL;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if(D &lt;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node-&gt;left = delete(node-&gt;left, D);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if(D &gt;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node-&gt;right = delete(node-&gt;right, D);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oldNode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node;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 = merge(node-&gt;left, node-&gt;right);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freeTree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oldNode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-&gt;left);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free(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oldNode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node;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Deleting data from an ordered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0600" y="5622071"/>
            <a:ext cx="41491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 because 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not recycle old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wastefully compares data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node-&gt;left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node-&gt;right</a:t>
            </a:r>
            <a:r>
              <a:rPr lang="en-US" dirty="0"/>
              <a:t> subtrees</a:t>
            </a:r>
          </a:p>
        </p:txBody>
      </p:sp>
    </p:spTree>
    <p:extLst>
      <p:ext uri="{BB962C8B-B14F-4D97-AF65-F5344CB8AC3E}">
        <p14:creationId xmlns:p14="http://schemas.microsoft.com/office/powerpoint/2010/main" val="22396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extractMax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// assume node != NULL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if(node-&gt;right == NULL)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-&gt;data = node-&gt;data;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*temp = node-&gt;left;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free(node);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temp;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node-&gt;right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extractMax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(node-&gt;right,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node;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extractMin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/* similar */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does this code do?</a:t>
            </a:r>
          </a:p>
        </p:txBody>
      </p:sp>
    </p:spTree>
    <p:extLst>
      <p:ext uri="{BB962C8B-B14F-4D97-AF65-F5344CB8AC3E}">
        <p14:creationId xmlns:p14="http://schemas.microsoft.com/office/powerpoint/2010/main" val="76089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*delete(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 NULL;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if(D &lt;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node-&gt;left = delete(node-&gt;left, D);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if(D &gt;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node-&gt;right = delete(node-&gt;right, D);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if(node-&gt;left != NULL)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node-&gt;left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extractMax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(node-&gt;left, node);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else if(node-&gt;right != NULL)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node-&gt;right =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extractMin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(node-&gt;right, node);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else { free(node); return NULL;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node;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better delete</a:t>
            </a:r>
          </a:p>
        </p:txBody>
      </p:sp>
    </p:spTree>
    <p:extLst>
      <p:ext uri="{BB962C8B-B14F-4D97-AF65-F5344CB8AC3E}">
        <p14:creationId xmlns:p14="http://schemas.microsoft.com/office/powerpoint/2010/main" val="4736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32443</TotalTime>
  <Words>871</Words>
  <Application>Microsoft Office PowerPoint</Application>
  <PresentationFormat>Custom</PresentationFormat>
  <Paragraphs>173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Courier New</vt:lpstr>
      <vt:lpstr>Times New Roman</vt:lpstr>
      <vt:lpstr>Trebuchet MS</vt:lpstr>
      <vt:lpstr>Webdings</vt:lpstr>
      <vt:lpstr>Wingdings</vt:lpstr>
      <vt:lpstr>Default Design</vt:lpstr>
      <vt:lpstr>Finding data in an ordered tree</vt:lpstr>
      <vt:lpstr>Inserting data into an ordered tree</vt:lpstr>
      <vt:lpstr>Understanding insert</vt:lpstr>
      <vt:lpstr>A better insert</vt:lpstr>
      <vt:lpstr>Merging two trees</vt:lpstr>
      <vt:lpstr>Deleting data from an ordered tree</vt:lpstr>
      <vt:lpstr>What does this code do?</vt:lpstr>
      <vt:lpstr>A better delete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CS232</dc:title>
  <dc:subject>CS232 @ UIUC</dc:subject>
  <dc:creator>Howard Huang</dc:creator>
  <dc:description>Copyright ©2001-2003 Howard Huang</dc:description>
  <cp:lastModifiedBy>VISITOR</cp:lastModifiedBy>
  <cp:revision>238</cp:revision>
  <dcterms:created xsi:type="dcterms:W3CDTF">2003-01-14T01:32:12Z</dcterms:created>
  <dcterms:modified xsi:type="dcterms:W3CDTF">2016-09-07T02:50:57Z</dcterms:modified>
</cp:coreProperties>
</file>