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31" r:id="rId2"/>
    <p:sldId id="335" r:id="rId3"/>
    <p:sldId id="323" r:id="rId4"/>
    <p:sldId id="334" r:id="rId5"/>
    <p:sldId id="332" r:id="rId6"/>
    <p:sldId id="333" r:id="rId7"/>
    <p:sldId id="336" r:id="rId8"/>
    <p:sldId id="337" r:id="rId9"/>
    <p:sldId id="338" r:id="rId10"/>
    <p:sldId id="339" r:id="rId11"/>
  </p:sldIdLst>
  <p:sldSz cx="10058400" cy="7772400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67" autoAdjust="0"/>
    <p:restoredTop sz="94095" autoAdjust="0"/>
  </p:normalViewPr>
  <p:slideViewPr>
    <p:cSldViewPr>
      <p:cViewPr varScale="1">
        <p:scale>
          <a:sx n="64" d="100"/>
          <a:sy n="64" d="100"/>
        </p:scale>
        <p:origin x="912" y="66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81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952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9405938" y="0"/>
            <a:ext cx="19526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7021513"/>
            <a:ext cx="1952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9196388" y="7021513"/>
            <a:ext cx="40481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fld id="{7CC44CB7-98BE-4A4B-88B9-2B3202162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88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363" y="0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25775" y="549275"/>
            <a:ext cx="354965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525" y="3475038"/>
            <a:ext cx="7042150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363" y="6950075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C1FD4EB-1A93-4581-BF89-6A170F219F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51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895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10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175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387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865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027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14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336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169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651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495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7918A-F35C-4FAB-BBCA-0AC6A54E9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8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5EA78-9E7C-45BD-883F-822B2EBAA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7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3138" y="457200"/>
            <a:ext cx="2262187" cy="6629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6637338" cy="6629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36FA8-D222-483C-B1A2-85880BB6CE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7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F6E2E-54F1-4376-B2B5-34BF8E11ED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8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B4EFB-2199-4F06-A064-D130C0E00E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6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4433888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9688" y="1143000"/>
            <a:ext cx="4435475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AA17D-4406-484C-B9C3-52762EDB25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7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27C8F-30D7-4839-BE60-544B26D054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9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1E684-38A4-4117-BD0A-6C3071027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8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05F39-3383-47FE-913A-4E4612F12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3F4BC-9B0A-4D96-8C6A-BC63300D29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2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8484B-BED9-4AC8-B483-2EC850A65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43000"/>
            <a:ext cx="9021763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7162800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cs typeface="+mn-cs"/>
              </a:defRPr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7162800"/>
            <a:ext cx="4038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600">
                <a:cs typeface="+mn-cs"/>
              </a:defRPr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7162800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600"/>
            </a:lvl1pPr>
          </a:lstStyle>
          <a:p>
            <a:pPr>
              <a:defRPr/>
            </a:pPr>
            <a:fld id="{A11E3A0B-0F29-48AF-AD3C-945268686C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533400" y="990600"/>
            <a:ext cx="9037638" cy="7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accent2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63500" dir="2212194" algn="ctr" rotWithShape="0">
              <a:schemeClr val="folHlink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6pPr>
      <a:lvl7pPr marL="9144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7pPr>
      <a:lvl8pPr marL="13716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8pPr>
      <a:lvl9pPr marL="18288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9pPr>
    </p:titleStyle>
    <p:bodyStyle>
      <a:lvl1pPr marL="382588" indent="-382588" algn="l" defTabSz="1019175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827088" indent="-317500" algn="l" defTabSz="1019175" rtl="0" eaLnBrk="0" fontAlgn="base" hangingPunct="0">
        <a:spcBef>
          <a:spcPct val="20000"/>
        </a:spcBef>
        <a:spcAft>
          <a:spcPct val="0"/>
        </a:spcAft>
        <a:buChar char="—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273175" indent="-254000" algn="l" defTabSz="1019175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782763" indent="-254000" algn="l" defTabSz="1019175" rtl="0" eaLnBrk="0" fontAlgn="base" hangingPunct="0">
        <a:spcBef>
          <a:spcPct val="20000"/>
        </a:spcBef>
        <a:spcAft>
          <a:spcPct val="0"/>
        </a:spcAft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2923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7495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32067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6639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41211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088" indent="0">
              <a:buNone/>
            </a:pP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*delete(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*node,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D) {</a:t>
            </a:r>
          </a:p>
          <a:p>
            <a:pPr marL="65088" indent="0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if(node == NULL) { return NULL; }</a:t>
            </a:r>
          </a:p>
          <a:p>
            <a:pPr marL="65088" indent="0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if(D &lt; node-&gt;data)</a:t>
            </a:r>
          </a:p>
          <a:p>
            <a:pPr marL="65088" indent="0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node-&gt;left = delete(node-&gt;left, D);</a:t>
            </a:r>
          </a:p>
          <a:p>
            <a:pPr marL="65088" indent="0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else if(D &gt; node-&gt;data)</a:t>
            </a:r>
          </a:p>
          <a:p>
            <a:pPr marL="65088" indent="0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node-&gt;right = delete(node-&gt;right, D);</a:t>
            </a:r>
          </a:p>
          <a:p>
            <a:pPr marL="65088" indent="0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else {</a:t>
            </a:r>
          </a:p>
          <a:p>
            <a:pPr marL="65088" indent="0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if(node-&gt;left != NULL)</a:t>
            </a:r>
          </a:p>
          <a:p>
            <a:pPr marL="65088" indent="0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node-&gt;left =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extractMax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(node-&gt;left, node);</a:t>
            </a:r>
          </a:p>
          <a:p>
            <a:pPr marL="65088" indent="0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else if(node-&gt;right != NULL)</a:t>
            </a:r>
          </a:p>
          <a:p>
            <a:pPr marL="65088" indent="0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node-&gt;right =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extractMin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(node-&gt;right, node);</a:t>
            </a:r>
          </a:p>
          <a:p>
            <a:pPr marL="65088" indent="0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else { free(node); return NULL; }</a:t>
            </a:r>
          </a:p>
          <a:p>
            <a:pPr marL="65088" indent="0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}</a:t>
            </a:r>
          </a:p>
          <a:p>
            <a:pPr marL="65088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node-&gt;height = 1 + MAX(h(node-&gt;left), h(node-&gt;right));</a:t>
            </a:r>
          </a:p>
          <a:p>
            <a:pPr marL="65088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return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balance(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);</a:t>
            </a:r>
          </a:p>
          <a:p>
            <a:pPr marL="65088" indent="0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600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Delete in an AVL tree</a:t>
            </a:r>
          </a:p>
        </p:txBody>
      </p:sp>
    </p:spTree>
    <p:extLst>
      <p:ext uri="{BB962C8B-B14F-4D97-AF65-F5344CB8AC3E}">
        <p14:creationId xmlns:p14="http://schemas.microsoft.com/office/powerpoint/2010/main" val="17363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Query time for 100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keys (in milliseconds) vs.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n</a:t>
            </a: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600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Results (3/3)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2" y="2036750"/>
            <a:ext cx="94869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7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Our AVL tree nodes store the (absolute) height of each node in the tree</a:t>
            </a:r>
          </a:p>
          <a:p>
            <a:pPr marL="509588" lvl="1" indent="0">
              <a:buNone/>
            </a:pP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typedef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struct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node {</a:t>
            </a:r>
          </a:p>
          <a:p>
            <a:pPr marL="509588" lvl="1" indent="0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data;</a:t>
            </a:r>
          </a:p>
          <a:p>
            <a:pPr marL="509588" lvl="1" indent="0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struct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node *left;</a:t>
            </a:r>
          </a:p>
          <a:p>
            <a:pPr marL="509588" lvl="1" indent="0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struct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node *right;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height;  //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sizeof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 overhead per node</a:t>
            </a:r>
          </a:p>
          <a:p>
            <a:pPr marL="509588" lvl="1" indent="0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tNode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;</a:t>
            </a:r>
          </a:p>
          <a:p>
            <a:pPr marL="509588" lvl="1" indent="0">
              <a:buNone/>
            </a:pP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This can be reduced to </a:t>
            </a:r>
            <a:r>
              <a:rPr lang="en-US" altLang="en-US" u="sng" dirty="0">
                <a:ea typeface="ＭＳ Ｐゴシック" panose="020B0600070205080204" pitchFamily="34" charset="-128"/>
                <a:sym typeface="Symbol" panose="05050102010706020507" pitchFamily="18" charset="2"/>
              </a:rPr>
              <a:t>two bits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overhead per node: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LeftHeavy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, Balanced, </a:t>
            </a:r>
            <a:r>
              <a:rPr lang="en-US" altLang="en-US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RightHeavy</a:t>
            </a: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Slightly more complex insert/delete/balance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another example of the space/time tradeoff!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600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Space overhead per node</a:t>
            </a:r>
          </a:p>
        </p:txBody>
      </p:sp>
    </p:spTree>
    <p:extLst>
      <p:ext uri="{BB962C8B-B14F-4D97-AF65-F5344CB8AC3E}">
        <p14:creationId xmlns:p14="http://schemas.microsoft.com/office/powerpoint/2010/main" val="151313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b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Recall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: </a:t>
            </a:r>
            <a:r>
              <a:rPr lang="en-US" dirty="0"/>
              <a:t>AVL Trees ensure that height difference between left and right sub-trees is at most 1</a:t>
            </a:r>
          </a:p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Let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) be the </a:t>
            </a:r>
            <a:r>
              <a:rPr lang="en-US" altLang="en-US" u="sng" dirty="0">
                <a:ea typeface="ＭＳ Ｐゴシック" panose="020B0600070205080204" pitchFamily="34" charset="-128"/>
                <a:sym typeface="Symbol" panose="05050102010706020507" pitchFamily="18" charset="2"/>
              </a:rPr>
              <a:t>minimum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number of nodes in an AVL tree of height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h</a:t>
            </a: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If an AVL tree with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nodes has height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then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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Hence,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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baseline="30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1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)     [assuming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is an increasing function]</a:t>
            </a:r>
          </a:p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Now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(0) = 1,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(1) = 2,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(2) = 4,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(3) =</a:t>
            </a:r>
            <a:endParaRPr lang="en-US" altLang="en-US" i="1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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 2,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) = 1 +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 1) +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 2)</a:t>
            </a:r>
          </a:p>
          <a:p>
            <a:pPr marL="509588" lvl="1" indent="0">
              <a:buNone/>
            </a:pP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F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(0) =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F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(1) = 1;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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 2,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F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) =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F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 1) +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F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 2)</a:t>
            </a:r>
            <a:endParaRPr lang="en-US" altLang="en-US" i="1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Prove that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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 0,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) =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F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+2)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 1</a:t>
            </a: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600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AVL trees with 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nodes have </a:t>
            </a:r>
            <a:r>
              <a:rPr lang="en-US" altLang="en-US" i="1" dirty="0">
                <a:ea typeface="ＭＳ Ｐゴシック" panose="020B0600070205080204" pitchFamily="34" charset="-128"/>
              </a:rPr>
              <a:t>O</a:t>
            </a:r>
            <a:r>
              <a:rPr lang="en-US" altLang="en-US" dirty="0">
                <a:ea typeface="ＭＳ Ｐゴシック" panose="020B0600070205080204" pitchFamily="34" charset="-128"/>
              </a:rPr>
              <a:t>(log 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) height</a:t>
            </a:r>
          </a:p>
        </p:txBody>
      </p:sp>
      <p:sp>
        <p:nvSpPr>
          <p:cNvPr id="11" name="Isosceles Triangle 10"/>
          <p:cNvSpPr/>
          <p:nvPr/>
        </p:nvSpPr>
        <p:spPr bwMode="auto">
          <a:xfrm>
            <a:off x="6781800" y="4564856"/>
            <a:ext cx="685800" cy="685800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  <p:sp>
        <p:nvSpPr>
          <p:cNvPr id="57" name="Isosceles Triangle 56"/>
          <p:cNvSpPr/>
          <p:nvPr/>
        </p:nvSpPr>
        <p:spPr bwMode="auto">
          <a:xfrm>
            <a:off x="7783643" y="4564856"/>
            <a:ext cx="705695" cy="997744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124700" y="3977669"/>
            <a:ext cx="1011791" cy="587187"/>
            <a:chOff x="7124700" y="3977669"/>
            <a:chExt cx="1011791" cy="587187"/>
          </a:xfrm>
        </p:grpSpPr>
        <p:sp>
          <p:nvSpPr>
            <p:cNvPr id="10" name="Oval 9"/>
            <p:cNvSpPr/>
            <p:nvPr/>
          </p:nvSpPr>
          <p:spPr bwMode="auto">
            <a:xfrm>
              <a:off x="7467600" y="3977669"/>
              <a:ext cx="304800" cy="30175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cxnSp>
          <p:nvCxnSpPr>
            <p:cNvPr id="14" name="Straight Connector 13"/>
            <p:cNvCxnSpPr>
              <a:stCxn id="11" idx="0"/>
              <a:endCxn id="10" idx="3"/>
            </p:cNvCxnSpPr>
            <p:nvPr/>
          </p:nvCxnSpPr>
          <p:spPr bwMode="auto">
            <a:xfrm flipV="1">
              <a:off x="7124700" y="4235230"/>
              <a:ext cx="387537" cy="32962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57" idx="0"/>
              <a:endCxn id="10" idx="5"/>
            </p:cNvCxnSpPr>
            <p:nvPr/>
          </p:nvCxnSpPr>
          <p:spPr bwMode="auto">
            <a:xfrm flipH="1" flipV="1">
              <a:off x="7727763" y="4235230"/>
              <a:ext cx="408728" cy="32962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TextBox 17"/>
          <p:cNvSpPr txBox="1"/>
          <p:nvPr/>
        </p:nvSpPr>
        <p:spPr>
          <a:xfrm>
            <a:off x="5715000" y="4038600"/>
            <a:ext cx="9332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+</a:t>
            </a:r>
          </a:p>
          <a:p>
            <a:r>
              <a:rPr lang="en-US" i="1" dirty="0"/>
              <a:t>m</a:t>
            </a:r>
            <a:r>
              <a:rPr lang="en-US" dirty="0"/>
              <a:t>(2) +</a:t>
            </a:r>
          </a:p>
          <a:p>
            <a:r>
              <a:rPr lang="en-US" i="1" dirty="0"/>
              <a:t>m</a:t>
            </a:r>
            <a:r>
              <a:rPr lang="en-US" dirty="0"/>
              <a:t>(1)</a:t>
            </a:r>
          </a:p>
          <a:p>
            <a:r>
              <a:rPr lang="en-US" dirty="0"/>
              <a:t>= 7</a:t>
            </a:r>
          </a:p>
        </p:txBody>
      </p:sp>
    </p:spTree>
    <p:extLst>
      <p:ext uri="{BB962C8B-B14F-4D97-AF65-F5344CB8AC3E}">
        <p14:creationId xmlns:p14="http://schemas.microsoft.com/office/powerpoint/2010/main" val="290348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  <p:bldP spid="11" grpId="0" animBg="1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b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Given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: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(0) = 1,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(1) = 2;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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 2,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) = 1 +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 1) +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 2)</a:t>
            </a:r>
          </a:p>
          <a:p>
            <a:pPr marL="509588" lvl="1" indent="0"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and   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F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(0) =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F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(1) = 1; 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 2,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F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) =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F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 1) +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F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 2)</a:t>
            </a:r>
          </a:p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We will prove that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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 0,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) =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F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+2)  1 by induction on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h</a:t>
            </a: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Base case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= 0):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(0) = 1 and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F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(2) =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F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(0) +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F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(1) = 1 + 1 = 2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so the base case holds </a:t>
            </a:r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</a:t>
            </a:r>
          </a:p>
          <a:p>
            <a:endParaRPr lang="en-US" altLang="en-US" i="1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r>
              <a:rPr lang="en-US" altLang="en-US" i="1" dirty="0">
                <a:ea typeface="ＭＳ Ｐゴシック" panose="020B0600070205080204" pitchFamily="34" charset="-128"/>
                <a:sym typeface="Wingdings" panose="05000000000000000000" pitchFamily="2" charset="2"/>
              </a:rPr>
              <a:t>Inductive step</a:t>
            </a:r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(</a:t>
            </a:r>
            <a:r>
              <a:rPr lang="en-US" altLang="en-US" i="1" dirty="0">
                <a:ea typeface="ＭＳ Ｐゴシック" panose="020B0600070205080204" pitchFamily="34" charset="-128"/>
                <a:sym typeface="Wingdings" panose="05000000000000000000" pitchFamily="2" charset="2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 0):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) = 1 +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 1) +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 2)</a:t>
            </a:r>
          </a:p>
          <a:p>
            <a:pPr marL="509588" lvl="1" indent="0">
              <a:buNone/>
            </a:pP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=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1 +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F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+1)  1 +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F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)  1	by the inductive hypothesis</a:t>
            </a:r>
          </a:p>
          <a:p>
            <a:pPr marL="509588" lvl="1" indent="0"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=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F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+2)  1			by the definition of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F</a:t>
            </a: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marL="509588" lvl="1" indent="0"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</a:t>
            </a: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600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Critique this “proof”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81400" y="4419600"/>
            <a:ext cx="5360202" cy="457200"/>
            <a:chOff x="3581400" y="4419600"/>
            <a:chExt cx="5360202" cy="457200"/>
          </a:xfrm>
        </p:grpSpPr>
        <p:sp>
          <p:nvSpPr>
            <p:cNvPr id="2" name="Rectangle: Rounded Corners 1"/>
            <p:cNvSpPr/>
            <p:nvPr/>
          </p:nvSpPr>
          <p:spPr bwMode="auto">
            <a:xfrm>
              <a:off x="3581400" y="4419600"/>
              <a:ext cx="3581400" cy="457200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182787" y="4419600"/>
              <a:ext cx="17588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Fails for </a:t>
              </a:r>
              <a:r>
                <a:rPr lang="en-US" i="1" dirty="0"/>
                <a:t>h</a:t>
              </a:r>
              <a:r>
                <a:rPr lang="en-US" dirty="0"/>
                <a:t>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689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161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en-US" dirty="0"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r>
                  <a:rPr lang="en-US" dirty="0"/>
                  <a:t>It turns out that</a:t>
                </a:r>
              </a:p>
              <a:p>
                <a:pPr marL="1400175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𝐹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  <m:t>h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sym typeface="Symbol" panose="05050102010706020507" pitchFamily="18" charset="2"/>
                                </a:rPr>
                              </m:ctrlPr>
                            </m:sSup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sym typeface="Symbol" panose="05050102010706020507" pitchFamily="18" charset="2"/>
                                </a:rPr>
                                <m:t>h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sym typeface="Symbol" panose="05050102010706020507" pitchFamily="18" charset="2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sym typeface="Symbol" panose="05050102010706020507" pitchFamily="18" charset="2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sym typeface="Symbol" panose="05050102010706020507" pitchFamily="18" charset="2"/>
                                </a:rPr>
                                <m:t>(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sym typeface="Symbol" panose="05050102010706020507" pitchFamily="18" charset="2"/>
                                </a:rPr>
                                <m:t>1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sym typeface="Symbol" panose="05050102010706020507" pitchFamily="18" charset="2"/>
                                </a:rPr>
                                <m:t>−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𝜑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sym typeface="Symbol" panose="05050102010706020507" pitchFamily="18" charset="2"/>
                                </a:rPr>
                                <m:t>h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sym typeface="Symbol" panose="05050102010706020507" pitchFamily="18" charset="2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sym typeface="Symbol" panose="05050102010706020507" pitchFamily="18" charset="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sym typeface="Symbol" panose="05050102010706020507" pitchFamily="18" charset="2"/>
                                </a:rPr>
                                <m:t>5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endParaRPr lang="en-US" altLang="en-US" dirty="0"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Thus for large </a:t>
                </a:r>
                <a:r>
                  <a:rPr lang="en-US" altLang="en-US" i="1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h</a:t>
                </a:r>
                <a:r>
                  <a:rPr lang="en-US" altLang="en-US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𝑚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h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𝐹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h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+2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−1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≥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5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1.618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h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+3</m:t>
                        </m:r>
                      </m:sup>
                    </m:sSup>
                  </m:oMath>
                </a14:m>
                <a:endParaRPr lang="en-US" altLang="en-US" dirty="0"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endParaRPr lang="en-US" altLang="en-US" dirty="0"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Thus, for an AVL tree with </a:t>
                </a:r>
                <a:r>
                  <a:rPr lang="en-US" altLang="en-US" i="1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n</a:t>
                </a:r>
                <a:r>
                  <a:rPr lang="en-US" altLang="en-US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nodes and height </a:t>
                </a:r>
                <a:r>
                  <a:rPr lang="en-US" altLang="en-US" i="1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h</a:t>
                </a:r>
                <a:endParaRPr lang="en-US" altLang="en-US" dirty="0"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pPr marL="509588" lvl="1" indent="0">
                  <a:buNone/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≥</m:t>
                    </m:r>
                  </m:oMath>
                </a14:m>
                <a:r>
                  <a:rPr lang="en-US" altLang="en-US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5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1.618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h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+3</m:t>
                        </m:r>
                      </m:sup>
                    </m:sSup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and hence</a:t>
                </a:r>
              </a:p>
              <a:p>
                <a:pPr marL="50958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h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≤</m:t>
                      </m:r>
                      <m:func>
                        <m:func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1.618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5</m:t>
                                  </m:r>
                                </m:e>
                              </m:rad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−3</m:t>
                      </m:r>
                    </m:oMath>
                  </m:oMathPara>
                </a14:m>
                <a:endParaRPr lang="en-US" altLang="en-US" b="0" dirty="0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50958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&lt;</m:t>
                      </m:r>
                      <m:func>
                        <m:funcPr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en-US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1.618</m:t>
                              </m:r>
                            </m:sub>
                          </m:sSub>
                        </m:fName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e>
                      </m:func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≈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1.44</m:t>
                      </m:r>
                      <m:func>
                        <m:func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endParaRPr lang="en-US" altLang="en-US" dirty="0"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Thus, the height of an AVL tree can be about 44% more than optimal</a:t>
                </a: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find, insert and delete in </a:t>
                </a:r>
                <a:r>
                  <a:rPr lang="en-US" altLang="en-US" i="1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O</a:t>
                </a:r>
                <a:r>
                  <a:rPr lang="en-US" altLang="en-US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(log </a:t>
                </a:r>
                <a:r>
                  <a:rPr lang="en-US" altLang="en-US" i="1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n</a:t>
                </a:r>
                <a:r>
                  <a:rPr lang="en-US" altLang="en-US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) worst-case time</a:t>
                </a:r>
              </a:p>
            </p:txBody>
          </p:sp>
        </mc:Choice>
        <mc:Fallback>
          <p:sp>
            <p:nvSpPr>
              <p:cNvPr id="1116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600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Fibonacci numbers and the Golden Ratio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257800" y="1676400"/>
                <a:ext cx="3181640" cy="891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=1.618⋯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is the golden ratio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676400"/>
                <a:ext cx="3181640" cy="891847"/>
              </a:xfrm>
              <a:prstGeom prst="rect">
                <a:avLst/>
              </a:prstGeom>
              <a:blipFill>
                <a:blip r:embed="rId4"/>
                <a:stretch>
                  <a:fillRect l="-2111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35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3333FF"/>
                </a:solidFill>
              </a:rPr>
              <a:t>dictionary</a:t>
            </a:r>
            <a:r>
              <a:rPr lang="en-US" dirty="0"/>
              <a:t> stores (key, value) pairs where keys are </a:t>
            </a:r>
            <a:r>
              <a:rPr lang="en-US" dirty="0">
                <a:solidFill>
                  <a:srgbClr val="3333FF"/>
                </a:solidFill>
              </a:rPr>
              <a:t>totally ordered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e.g., integers, reals, vectors, strings, …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For a key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, a dictionary has at most one pair 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v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</a:p>
          <a:p>
            <a:pPr marL="509588" lvl="1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#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ifndef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DICT_H</a:t>
            </a:r>
          </a:p>
          <a:p>
            <a:pPr marL="509588" lvl="1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#define DICT_H</a:t>
            </a:r>
          </a:p>
          <a:p>
            <a:pPr marL="509588" lvl="1" indent="0"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typedef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void*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DictEntry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;</a:t>
            </a:r>
          </a:p>
          <a:p>
            <a:pPr marL="509588" lvl="1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void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setValue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DictEntry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value_t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 marL="509588" lvl="1" indent="0"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value_t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getValue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DictEntry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 marL="509588" lvl="1" indent="0">
              <a:buNone/>
            </a:pPr>
            <a:endParaRPr lang="en-US" altLang="en-US" sz="1800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509588" lvl="1" indent="0"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typedef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void*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Dict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;</a:t>
            </a:r>
          </a:p>
          <a:p>
            <a:pPr marL="509588" lvl="1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void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freeDict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Dict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 marL="509588" lvl="1" indent="0"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isEmpty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Dict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 marL="509588" lvl="1" indent="0"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size(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Dict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 marL="509588" lvl="1" indent="0"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Dict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insert(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Dict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key_t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value_t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 marL="509588" lvl="1" indent="0"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DictEntry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get(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Dict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key_t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 marL="509588" lvl="1" indent="0"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Dict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delete(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Dict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key_t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 marL="509588" lvl="1" indent="0"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DictEntry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forall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Dict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(*task)(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, void*), void*);</a:t>
            </a:r>
          </a:p>
          <a:p>
            <a:pPr marL="509588" lvl="1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#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endif</a:t>
            </a:r>
            <a:endParaRPr lang="en-US" altLang="en-US" sz="1800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600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Dictionary ADT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72200" y="1524000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883182"/>
              </p:ext>
            </p:extLst>
          </p:nvPr>
        </p:nvGraphicFramePr>
        <p:xfrm>
          <a:off x="6267502" y="3393440"/>
          <a:ext cx="3352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90939292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94407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Linked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AVL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72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28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58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(log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90443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10400" y="5562600"/>
            <a:ext cx="26060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Replace old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dirty="0"/>
              <a:t> if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/>
              <a:t> already exists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962400" y="4267200"/>
            <a:ext cx="2305102" cy="2332220"/>
            <a:chOff x="3962400" y="4267200"/>
            <a:chExt cx="2305102" cy="2332220"/>
          </a:xfrm>
        </p:grpSpPr>
        <p:cxnSp>
          <p:nvCxnSpPr>
            <p:cNvPr id="7" name="Straight Arrow Connector 6"/>
            <p:cNvCxnSpPr/>
            <p:nvPr/>
          </p:nvCxnSpPr>
          <p:spPr bwMode="auto">
            <a:xfrm flipV="1">
              <a:off x="3962400" y="4267200"/>
              <a:ext cx="2305102" cy="38100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 flipV="1">
              <a:off x="4019498" y="4427720"/>
              <a:ext cx="2228902" cy="217170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3352800" y="3874997"/>
            <a:ext cx="2895600" cy="1525541"/>
            <a:chOff x="3352800" y="3874997"/>
            <a:chExt cx="2895600" cy="1525541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 flipV="1">
              <a:off x="3733800" y="3874997"/>
              <a:ext cx="2514600" cy="1162323"/>
            </a:xfrm>
            <a:prstGeom prst="straightConnector1">
              <a:avLst/>
            </a:prstGeom>
            <a:noFill/>
            <a:ln w="28575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3352800" y="3940540"/>
              <a:ext cx="2895600" cy="1459998"/>
            </a:xfrm>
            <a:prstGeom prst="straightConnector1">
              <a:avLst/>
            </a:prstGeom>
            <a:noFill/>
            <a:ln w="28575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111616" name="Group 111615"/>
          <p:cNvGrpSpPr/>
          <p:nvPr/>
        </p:nvGrpSpPr>
        <p:grpSpPr>
          <a:xfrm>
            <a:off x="4114800" y="4648200"/>
            <a:ext cx="2514600" cy="1622286"/>
            <a:chOff x="4114800" y="4648200"/>
            <a:chExt cx="2514600" cy="1622286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 flipV="1">
              <a:off x="4114800" y="4648200"/>
              <a:ext cx="2133600" cy="912858"/>
            </a:xfrm>
            <a:prstGeom prst="straightConnector1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V="1">
              <a:off x="4800600" y="4876801"/>
              <a:ext cx="1447800" cy="1116769"/>
            </a:xfrm>
            <a:prstGeom prst="straightConnector1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 flipV="1">
              <a:off x="4648200" y="4897569"/>
              <a:ext cx="1981200" cy="1372917"/>
            </a:xfrm>
            <a:prstGeom prst="straightConnector1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111621" name="TextBox 111620"/>
          <p:cNvSpPr txBox="1"/>
          <p:nvPr/>
        </p:nvSpPr>
        <p:spPr>
          <a:xfrm>
            <a:off x="6765534" y="2707640"/>
            <a:ext cx="23567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Assuming </a:t>
            </a:r>
            <a:r>
              <a:rPr lang="en-US" dirty="0" err="1"/>
              <a:t>cmp</a:t>
            </a:r>
            <a:r>
              <a:rPr lang="en-US" dirty="0"/>
              <a:t> runs</a:t>
            </a:r>
          </a:p>
          <a:p>
            <a:pPr algn="ctr"/>
            <a:r>
              <a:rPr lang="en-US" dirty="0"/>
              <a:t>in </a:t>
            </a:r>
            <a:r>
              <a:rPr lang="en-US" i="1" dirty="0"/>
              <a:t>O</a:t>
            </a:r>
            <a:r>
              <a:rPr lang="en-US" dirty="0"/>
              <a:t>(1) time!</a:t>
            </a:r>
          </a:p>
        </p:txBody>
      </p:sp>
    </p:spTree>
    <p:extLst>
      <p:ext uri="{BB962C8B-B14F-4D97-AF65-F5344CB8AC3E}">
        <p14:creationId xmlns:p14="http://schemas.microsoft.com/office/powerpoint/2010/main" val="275372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  <p:bldP spid="3" grpId="0"/>
      <p:bldP spid="5" grpId="0"/>
      <p:bldP spid="1116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dirty="0"/>
              <a:t>A comparison of dictionary implementations by Mark </a:t>
            </a:r>
            <a:r>
              <a:rPr lang="en-US" dirty="0" err="1"/>
              <a:t>Neyer</a:t>
            </a:r>
            <a:r>
              <a:rPr lang="en-US" dirty="0"/>
              <a:t>, 2009</a:t>
            </a:r>
          </a:p>
          <a:p>
            <a:r>
              <a:rPr lang="en-US" dirty="0"/>
              <a:t>This paper explores several implementations of dictionaries:</a:t>
            </a:r>
          </a:p>
          <a:p>
            <a:pPr lvl="1"/>
            <a:r>
              <a:rPr lang="en-US" dirty="0"/>
              <a:t>hash tables, Red-Black Trees, AVL Trees, and Skip Lists</a:t>
            </a:r>
          </a:p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dirty="0"/>
              <a:t>The Microsoft .NET platform was chosen for this experiment because it is of interest to the author’s experience in industry, and due to the availability of a precise memory measurement debugging library, namely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sos.dll</a:t>
            </a:r>
          </a:p>
          <a:p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 err="1"/>
              <a:t>System.Collections.hashtable</a:t>
            </a:r>
            <a:endParaRPr lang="en-US" dirty="0"/>
          </a:p>
          <a:p>
            <a:pPr lvl="1"/>
            <a:r>
              <a:rPr lang="en-US" dirty="0"/>
              <a:t>AVL tree implementation: www.vcskicks.com</a:t>
            </a:r>
          </a:p>
          <a:p>
            <a:pPr lvl="1"/>
            <a:r>
              <a:rPr lang="en-US" dirty="0"/>
              <a:t>Red-Black tree implementation: www.devx.com/DevX/Article/36196</a:t>
            </a:r>
          </a:p>
          <a:p>
            <a:pPr lvl="1"/>
            <a:r>
              <a:rPr lang="en-US" dirty="0"/>
              <a:t>Skip List implementation: www.codeproject.com/KB/recipes/ skiplist1.aspx</a:t>
            </a:r>
          </a:p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600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Research Note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0" y="4800600"/>
            <a:ext cx="3068469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 mention of hardware!</a:t>
            </a:r>
          </a:p>
        </p:txBody>
      </p:sp>
    </p:spTree>
    <p:extLst>
      <p:ext uri="{BB962C8B-B14F-4D97-AF65-F5344CB8AC3E}">
        <p14:creationId xmlns:p14="http://schemas.microsoft.com/office/powerpoint/2010/main" val="201424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Size (in bytes) vs.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n</a:t>
            </a: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600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Results (1/3)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30" y="1981200"/>
            <a:ext cx="9372600" cy="321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1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Creation time (in milliseconds) vs.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n</a:t>
            </a: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600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Results (2/3)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2214562"/>
            <a:ext cx="94011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8141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B2B2B2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15416</TotalTime>
  <Words>974</Words>
  <Application>Microsoft Office PowerPoint</Application>
  <PresentationFormat>Custom</PresentationFormat>
  <Paragraphs>157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ＭＳ Ｐゴシック</vt:lpstr>
      <vt:lpstr>Cambria Math</vt:lpstr>
      <vt:lpstr>Courier New</vt:lpstr>
      <vt:lpstr>Symbol</vt:lpstr>
      <vt:lpstr>Times New Roman</vt:lpstr>
      <vt:lpstr>Trebuchet MS</vt:lpstr>
      <vt:lpstr>Webdings</vt:lpstr>
      <vt:lpstr>Wingdings</vt:lpstr>
      <vt:lpstr>Default Design</vt:lpstr>
      <vt:lpstr>Delete in an AVL tree</vt:lpstr>
      <vt:lpstr>Space overhead per node</vt:lpstr>
      <vt:lpstr>AVL trees with n nodes have O(log n) height</vt:lpstr>
      <vt:lpstr>Critique this “proof”</vt:lpstr>
      <vt:lpstr>Fibonacci numbers and the Golden Ratio</vt:lpstr>
      <vt:lpstr>Dictionary ADT</vt:lpstr>
      <vt:lpstr>Research Note</vt:lpstr>
      <vt:lpstr>Results (1/3)</vt:lpstr>
      <vt:lpstr>Results (2/3)</vt:lpstr>
      <vt:lpstr>Results (3/3)</vt:lpstr>
    </vt:vector>
  </TitlesOfParts>
  <Company>PESIT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</dc:title>
  <dc:subject>CS205 @ PESIT</dc:subject>
  <dc:creator>Viraj Kumar</dc:creator>
  <dc:description>©2001-2003 Howard Huang</dc:description>
  <cp:lastModifiedBy>VISITOR</cp:lastModifiedBy>
  <cp:revision>418</cp:revision>
  <cp:lastPrinted>2004-02-18T15:26:01Z</cp:lastPrinted>
  <dcterms:created xsi:type="dcterms:W3CDTF">2003-01-14T01:32:12Z</dcterms:created>
  <dcterms:modified xsi:type="dcterms:W3CDTF">2016-09-21T05:19:18Z</dcterms:modified>
</cp:coreProperties>
</file>