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32" r:id="rId2"/>
    <p:sldId id="337" r:id="rId3"/>
    <p:sldId id="338" r:id="rId4"/>
    <p:sldId id="339" r:id="rId5"/>
    <p:sldId id="340" r:id="rId6"/>
  </p:sldIdLst>
  <p:sldSz cx="10058400" cy="7772400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91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pPr>
              <a:defRPr/>
            </a:pPr>
            <a:fld id="{7CC44CB7-98BE-4A4B-88B9-2B32021625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88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C1FD4EB-1A93-4581-BF89-6A170F219F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51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1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5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74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2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FAE028-1EE1-48CA-A22E-1FF9B72A23EB}" type="slidenum">
              <a:rPr lang="en-US" altLang="en-US" sz="1300" smtClean="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85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7918A-F35C-4FAB-BBCA-0AC6A54E9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8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5EA78-9E7C-45BD-883F-822B2EBAA9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7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36FA8-D222-483C-B1A2-85880BB6CE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F6E2E-54F1-4376-B2B5-34BF8E11E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8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4EFB-2199-4F06-A064-D130C0E00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A17D-4406-484C-B9C3-52762EDB2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27C8F-30D7-4839-BE60-544B26D05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1E684-38A4-4117-BD0A-6C3071027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8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05F39-3383-47FE-913A-4E4612F12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3F4BC-9B0A-4D96-8C6A-BC63300D29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8484B-BED9-4AC8-B483-2EC850A657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pPr>
              <a:defRPr/>
            </a:pPr>
            <a:fld id="{A11E3A0B-0F29-48AF-AD3C-945268686C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dirty="0"/>
          </a:p>
          <a:p>
            <a:r>
              <a:rPr lang="en-US" dirty="0"/>
              <a:t>Actually in 1970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B-trees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51" y="1371600"/>
            <a:ext cx="7057103" cy="167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225" y="1396584"/>
            <a:ext cx="6134100" cy="5162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0" y="2868431"/>
            <a:ext cx="7381875" cy="443865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219" y="2837201"/>
            <a:ext cx="6019800" cy="4495800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133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Need to store most of the data on disk (or in the cloud)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getting data from these sources is MUCH slower than RAM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b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Key idea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: If we have to go to the disk, make it count!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each disk access fetches a whole </a:t>
            </a:r>
            <a:r>
              <a:rPr lang="en-US" altLang="en-US" dirty="0">
                <a:solidFill>
                  <a:srgbClr val="3333FF"/>
                </a:solidFill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block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of data (a few KB)</a:t>
            </a:r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Large amount of data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78366"/>
              </p:ext>
            </p:extLst>
          </p:nvPr>
        </p:nvGraphicFramePr>
        <p:xfrm>
          <a:off x="1524000" y="2286000"/>
          <a:ext cx="670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192851238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889747969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092596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CPU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292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L1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cache access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seconds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14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L2 cache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L3 cache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12.9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039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RAM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120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09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SSD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50-150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2-6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HDD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1-10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1-12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3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SF to NYC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8335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16200000">
            <a:off x="292069" y="3822732"/>
            <a:ext cx="1949573" cy="40011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from 2014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989819" y="2225040"/>
            <a:ext cx="2281879" cy="34899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 a B-tree of order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, each node has up to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 children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The root is either a leaf, or has at least two children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Each internal node except the root has between 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children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All leaves are at the same level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tree height is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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i="1" baseline="-25000" dirty="0" err="1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</a:p>
          <a:p>
            <a:pPr lvl="1"/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is of the order of 10</a:t>
            </a:r>
            <a:r>
              <a:rPr lang="en-US" altLang="en-US" baseline="30000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or more, so for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 10</a:t>
            </a:r>
            <a:r>
              <a:rPr lang="en-US" altLang="en-US" baseline="30000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9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, depth is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around 5</a:t>
            </a:r>
            <a:endParaRPr lang="en-US" altLang="en-US" i="1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Nodes in a B-tree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4205"/>
              </p:ext>
            </p:extLst>
          </p:nvPr>
        </p:nvGraphicFramePr>
        <p:xfrm>
          <a:off x="1706562" y="2133600"/>
          <a:ext cx="6705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155779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5379456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1656367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3107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2400" b="0" i="0" baseline="-250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1</a:t>
                      </a:r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7595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85800" y="2590800"/>
            <a:ext cx="1439942" cy="1374279"/>
            <a:chOff x="685800" y="2590800"/>
            <a:chExt cx="1439942" cy="1374279"/>
          </a:xfrm>
        </p:grpSpPr>
        <p:sp>
          <p:nvSpPr>
            <p:cNvPr id="5" name="Isosceles Triangle 4"/>
            <p:cNvSpPr/>
            <p:nvPr/>
          </p:nvSpPr>
          <p:spPr bwMode="auto">
            <a:xfrm>
              <a:off x="685800" y="3048000"/>
              <a:ext cx="1439942" cy="917079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 </a:t>
              </a: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d</a:t>
              </a:r>
              <a:r>
                <a:rPr kumimoji="0" lang="en-US" sz="2400" b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7" name="Straight Arrow Connector 6"/>
            <p:cNvCxnSpPr>
              <a:endCxn id="5" idx="0"/>
            </p:cNvCxnSpPr>
            <p:nvPr/>
          </p:nvCxnSpPr>
          <p:spPr bwMode="auto">
            <a:xfrm flipH="1">
              <a:off x="1405771" y="2590800"/>
              <a:ext cx="300791" cy="457200"/>
            </a:xfrm>
            <a:prstGeom prst="straightConnector1">
              <a:avLst/>
            </a:pr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2743200" y="2590800"/>
            <a:ext cx="2337915" cy="1374278"/>
            <a:chOff x="2743200" y="2590800"/>
            <a:chExt cx="2337915" cy="1374278"/>
          </a:xfrm>
        </p:grpSpPr>
        <p:sp>
          <p:nvSpPr>
            <p:cNvPr id="9" name="Isosceles Triangle 8"/>
            <p:cNvSpPr/>
            <p:nvPr/>
          </p:nvSpPr>
          <p:spPr bwMode="auto">
            <a:xfrm>
              <a:off x="2743200" y="3047999"/>
              <a:ext cx="2337915" cy="917079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(</a:t>
              </a: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d</a:t>
              </a:r>
              <a:r>
                <a:rPr kumimoji="0" lang="en-US" sz="2400" b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1</a:t>
              </a: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, </a:t>
              </a:r>
              <a:r>
                <a:rPr lang="en-US" sz="2400" i="1" dirty="0">
                  <a:latin typeface="Trebuchet MS" pitchFamily="-65" charset="0"/>
                  <a:sym typeface="Symbol" panose="05050102010706020507" pitchFamily="18" charset="2"/>
                </a:rPr>
                <a:t>d</a:t>
              </a:r>
              <a:r>
                <a:rPr lang="en-US" sz="2400" baseline="-25000" dirty="0">
                  <a:latin typeface="Trebuchet MS" pitchFamily="-65" charset="0"/>
                  <a:sym typeface="Symbol" panose="05050102010706020507" pitchFamily="18" charset="2"/>
                </a:rPr>
                <a:t>2</a:t>
              </a:r>
              <a:r>
                <a:rPr lang="en-US" sz="2400" dirty="0">
                  <a:latin typeface="Trebuchet MS" pitchFamily="-65" charset="0"/>
                  <a:sym typeface="Symbol" panose="05050102010706020507" pitchFamily="18" charset="2"/>
                </a:rPr>
                <a:t>)</a:t>
              </a:r>
              <a:endPara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14" name="Straight Arrow Connector 13"/>
            <p:cNvCxnSpPr>
              <a:endCxn id="9" idx="0"/>
            </p:cNvCxnSpPr>
            <p:nvPr/>
          </p:nvCxnSpPr>
          <p:spPr bwMode="auto">
            <a:xfrm>
              <a:off x="3429000" y="2590800"/>
              <a:ext cx="483158" cy="457199"/>
            </a:xfrm>
            <a:prstGeom prst="straightConnector1">
              <a:avLst/>
            </a:pr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7696200" y="2590800"/>
            <a:ext cx="2000379" cy="1374278"/>
            <a:chOff x="7696200" y="2590800"/>
            <a:chExt cx="2000379" cy="1374278"/>
          </a:xfrm>
        </p:grpSpPr>
        <p:sp>
          <p:nvSpPr>
            <p:cNvPr id="10" name="Isosceles Triangle 9"/>
            <p:cNvSpPr/>
            <p:nvPr/>
          </p:nvSpPr>
          <p:spPr bwMode="auto">
            <a:xfrm>
              <a:off x="7696200" y="3047999"/>
              <a:ext cx="2000379" cy="917079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 </a:t>
              </a:r>
              <a:r>
                <a:rPr kumimoji="0" lang="en-US" sz="2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d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m</a:t>
              </a:r>
              <a:r>
                <a:rPr kumimoji="0" lang="en-US" sz="2400" b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itchFamily="-65" charset="0"/>
                  <a:sym typeface="Symbol" panose="05050102010706020507" pitchFamily="18" charset="2"/>
                </a:rPr>
                <a:t>1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</a:endParaRPr>
            </a:p>
          </p:txBody>
        </p:sp>
        <p:cxnSp>
          <p:nvCxnSpPr>
            <p:cNvPr id="18" name="Straight Arrow Connector 17"/>
            <p:cNvCxnSpPr>
              <a:endCxn id="10" idx="0"/>
            </p:cNvCxnSpPr>
            <p:nvPr/>
          </p:nvCxnSpPr>
          <p:spPr bwMode="auto">
            <a:xfrm>
              <a:off x="8412162" y="2590800"/>
              <a:ext cx="284228" cy="457199"/>
            </a:xfrm>
            <a:prstGeom prst="straightConnector1">
              <a:avLst/>
            </a:prstGeom>
            <a:noFill/>
            <a:ln w="38100" cap="flat" cmpd="sng" algn="ctr">
              <a:solidFill>
                <a:srgbClr val="3333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5181600" y="2676615"/>
            <a:ext cx="2545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chosen so that</a:t>
            </a:r>
          </a:p>
          <a:p>
            <a:r>
              <a:rPr lang="en-US" i="1" dirty="0"/>
              <a:t>m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 1 data elements</a:t>
            </a:r>
          </a:p>
          <a:p>
            <a:r>
              <a:rPr lang="en-US" dirty="0">
                <a:sym typeface="Symbol" panose="05050102010706020507" pitchFamily="18" charset="2"/>
              </a:rPr>
              <a:t>+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 “pointers” fill a</a:t>
            </a:r>
          </a:p>
          <a:p>
            <a:r>
              <a:rPr lang="en-US" dirty="0">
                <a:sym typeface="Symbol" panose="05050102010706020507" pitchFamily="18" charset="2"/>
              </a:rPr>
              <a:t>disk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Find is a generalization of Find for ordered binary trees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binary search used to find the correct pointer to follow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To insert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d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, find the leaf node where it should have been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insert into that node (in sorted order)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if the node was full (i.e., it had </a:t>
            </a:r>
            <a:r>
              <a:rPr lang="en-US" altLang="en-US" i="1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  1 elements), promote the middle element to the parent-level and split this into two half-filled nodes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promote/split may cascade up to the root (tree height will grow)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Delete is similar: remove data, then try to compress with adjacent sibling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Operations on B-trees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14600"/>
              </p:ext>
            </p:extLst>
          </p:nvPr>
        </p:nvGraphicFramePr>
        <p:xfrm>
          <a:off x="1706562" y="2359521"/>
          <a:ext cx="6705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155779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45379456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1656367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231073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2400" b="0" i="0" baseline="-250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1</a:t>
                      </a:r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75957"/>
                  </a:ext>
                </a:extLst>
              </a:tr>
            </a:tbl>
          </a:graphicData>
        </a:graphic>
      </p:graphicFrame>
      <p:sp>
        <p:nvSpPr>
          <p:cNvPr id="15" name="Isosceles Triangle 14"/>
          <p:cNvSpPr/>
          <p:nvPr/>
        </p:nvSpPr>
        <p:spPr bwMode="auto">
          <a:xfrm>
            <a:off x="685800" y="3273921"/>
            <a:ext cx="1439942" cy="917079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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d</a:t>
            </a:r>
            <a:r>
              <a:rPr kumimoji="0" lang="en-US" sz="24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1</a:t>
            </a:r>
            <a:endParaRPr kumimoji="0" lang="en-US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16" name="Isosceles Triangle 15"/>
          <p:cNvSpPr/>
          <p:nvPr/>
        </p:nvSpPr>
        <p:spPr bwMode="auto">
          <a:xfrm>
            <a:off x="2743200" y="3273920"/>
            <a:ext cx="2337915" cy="917079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(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d</a:t>
            </a:r>
            <a:r>
              <a:rPr kumimoji="0" lang="en-US" sz="24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1</a:t>
            </a:r>
            <a:r>
              <a:rPr kumimoji="0" lang="en-US" sz="2400" b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, </a:t>
            </a:r>
            <a:r>
              <a:rPr lang="en-US" sz="2400" i="1" dirty="0">
                <a:latin typeface="Trebuchet MS" pitchFamily="-65" charset="0"/>
                <a:sym typeface="Symbol" panose="05050102010706020507" pitchFamily="18" charset="2"/>
              </a:rPr>
              <a:t>d</a:t>
            </a:r>
            <a:r>
              <a:rPr lang="en-US" sz="2400" baseline="-25000" dirty="0">
                <a:latin typeface="Trebuchet MS" pitchFamily="-65" charset="0"/>
                <a:sym typeface="Symbol" panose="05050102010706020507" pitchFamily="18" charset="2"/>
              </a:rPr>
              <a:t>2</a:t>
            </a:r>
            <a:r>
              <a:rPr lang="en-US" sz="2400" dirty="0">
                <a:latin typeface="Trebuchet MS" pitchFamily="-65" charset="0"/>
                <a:sym typeface="Symbol" panose="05050102010706020507" pitchFamily="18" charset="2"/>
              </a:rPr>
              <a:t>)</a:t>
            </a:r>
            <a:endParaRPr kumimoji="0" 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sp>
        <p:nvSpPr>
          <p:cNvPr id="19" name="Isosceles Triangle 18"/>
          <p:cNvSpPr/>
          <p:nvPr/>
        </p:nvSpPr>
        <p:spPr bwMode="auto">
          <a:xfrm>
            <a:off x="7696200" y="3273920"/>
            <a:ext cx="2000379" cy="917079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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d</a:t>
            </a:r>
            <a:r>
              <a: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m</a:t>
            </a:r>
            <a:r>
              <a:rPr kumimoji="0" lang="en-US" sz="2400" b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-65" charset="0"/>
                <a:sym typeface="Symbol" panose="05050102010706020507" pitchFamily="18" charset="2"/>
              </a:rPr>
              <a:t>1</a:t>
            </a:r>
            <a:endParaRPr kumimoji="0" lang="en-US" sz="2400" b="0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rebuchet MS" pitchFamily="-65" charset="0"/>
            </a:endParaRPr>
          </a:p>
        </p:txBody>
      </p:sp>
      <p:cxnSp>
        <p:nvCxnSpPr>
          <p:cNvPr id="20" name="Straight Arrow Connector 19"/>
          <p:cNvCxnSpPr>
            <a:endCxn id="15" idx="0"/>
          </p:cNvCxnSpPr>
          <p:nvPr/>
        </p:nvCxnSpPr>
        <p:spPr bwMode="auto">
          <a:xfrm flipH="1">
            <a:off x="1405771" y="2816721"/>
            <a:ext cx="300791" cy="457200"/>
          </a:xfrm>
          <a:prstGeom prst="straightConnector1">
            <a:avLst/>
          </a:pr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/>
          <p:cNvCxnSpPr>
            <a:endCxn id="16" idx="0"/>
          </p:cNvCxnSpPr>
          <p:nvPr/>
        </p:nvCxnSpPr>
        <p:spPr bwMode="auto">
          <a:xfrm>
            <a:off x="3429000" y="2816721"/>
            <a:ext cx="483158" cy="457199"/>
          </a:xfrm>
          <a:prstGeom prst="straightConnector1">
            <a:avLst/>
          </a:pr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/>
          <p:cNvCxnSpPr>
            <a:endCxn id="19" idx="0"/>
          </p:cNvCxnSpPr>
          <p:nvPr/>
        </p:nvCxnSpPr>
        <p:spPr bwMode="auto">
          <a:xfrm>
            <a:off x="8412162" y="2816721"/>
            <a:ext cx="284228" cy="457199"/>
          </a:xfrm>
          <a:prstGeom prst="straightConnector1">
            <a:avLst/>
          </a:prstGeom>
          <a:noFill/>
          <a:ln w="38100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0709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Suppose data is made up of (small) keys and (large) values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search done on the basis of keys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Internal nodes only store keys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cs typeface="Courier New" panose="02070309020205020404" pitchFamily="49" charset="0"/>
                <a:sym typeface="Symbol" panose="05050102010706020507" pitchFamily="18" charset="2"/>
              </a:rPr>
              <a:t>values are stored only at leaves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Thus, a single disk block can accommodate many more keys</a:t>
            </a:r>
          </a:p>
          <a:p>
            <a:pPr lvl="1"/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bushier tree  shallower tree</a:t>
            </a:r>
          </a:p>
          <a:p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Insert animation from </a:t>
            </a:r>
            <a:r>
              <a:rPr lang="en-US" altLang="en-US" dirty="0" err="1">
                <a:latin typeface="+mj-lt"/>
                <a:ea typeface="ＭＳ Ｐゴシック" panose="020B0600070205080204" pitchFamily="34" charset="-128"/>
                <a:sym typeface="Symbol" panose="05050102010706020507" pitchFamily="18" charset="2"/>
              </a:rPr>
              <a:t>OpenDSA</a:t>
            </a:r>
            <a:endParaRPr lang="en-US" altLang="en-US" dirty="0">
              <a:latin typeface="+mj-lt"/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F36BB6-6141-4359-B8EF-8AF83C52D404}" type="slidenum">
              <a:rPr lang="en-US" alt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600" dirty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optimization: B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+</a:t>
            </a:r>
            <a:r>
              <a:rPr lang="en-US" altLang="en-US" dirty="0">
                <a:ea typeface="ＭＳ Ｐゴシック" panose="020B0600070205080204" pitchFamily="34" charset="-128"/>
              </a:rPr>
              <a:t> trees</a:t>
            </a:r>
          </a:p>
        </p:txBody>
      </p:sp>
    </p:spTree>
    <p:extLst>
      <p:ext uri="{BB962C8B-B14F-4D97-AF65-F5344CB8AC3E}">
        <p14:creationId xmlns:p14="http://schemas.microsoft.com/office/powerpoint/2010/main" val="31579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16643</TotalTime>
  <Words>424</Words>
  <Application>Microsoft Office PowerPoint</Application>
  <PresentationFormat>Custom</PresentationFormat>
  <Paragraphs>124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B-trees</vt:lpstr>
      <vt:lpstr>Large amount of data</vt:lpstr>
      <vt:lpstr>Nodes in a B-tree</vt:lpstr>
      <vt:lpstr>Operations on B-trees</vt:lpstr>
      <vt:lpstr>An optimization: B+ trees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477</cp:revision>
  <cp:lastPrinted>2004-02-18T15:26:01Z</cp:lastPrinted>
  <dcterms:created xsi:type="dcterms:W3CDTF">2003-01-14T01:32:12Z</dcterms:created>
  <dcterms:modified xsi:type="dcterms:W3CDTF">2016-10-02T12:18:27Z</dcterms:modified>
</cp:coreProperties>
</file>